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4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6" r:id="rId15"/>
    <p:sldId id="268" r:id="rId16"/>
    <p:sldId id="271" r:id="rId17"/>
    <p:sldId id="272" r:id="rId18"/>
    <p:sldId id="27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FB5F80-690C-42BB-990A-1EC4AEB791E5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C32886-AF95-4C05-90D3-58EDAA069EB0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What is happiness? 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Prepared by Dr. T. Sunand Emmanuel</a:t>
            </a:r>
          </a:p>
          <a:p>
            <a:r>
              <a:rPr lang="en-IN" dirty="0" smtClean="0"/>
              <a:t>For ECE-F, EEE, and CSE-A</a:t>
            </a:r>
          </a:p>
          <a:p>
            <a:r>
              <a:rPr lang="en-IN" smtClean="0"/>
              <a:t>2021-22 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5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030019"/>
          </a:xfrm>
        </p:spPr>
        <p:txBody>
          <a:bodyPr/>
          <a:lstStyle/>
          <a:p>
            <a:r>
              <a:rPr lang="en-US" dirty="0" smtClean="0"/>
              <a:t>C is of two types—</a:t>
            </a:r>
          </a:p>
          <a:p>
            <a:r>
              <a:rPr lang="en-US" dirty="0" smtClean="0"/>
              <a:t>1. Facts you can’t change (Age, color of skin, height,)</a:t>
            </a:r>
          </a:p>
          <a:p>
            <a:r>
              <a:rPr lang="en-US" dirty="0" smtClean="0"/>
              <a:t>2. Facts you can change (you can develop more self-control, you can become more assertive through education, be away from pollution, don’t be too ashamed of yourself coz we all make mistakes)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V– Voluntary/intentional activities</a:t>
            </a:r>
          </a:p>
          <a:p>
            <a:pPr marL="0" indent="0">
              <a:buNone/>
            </a:pPr>
            <a:r>
              <a:rPr lang="en-US" dirty="0" smtClean="0"/>
              <a:t>	(work, job, learning a new skill in life)</a:t>
            </a:r>
          </a:p>
          <a:p>
            <a:pPr marL="0" indent="0">
              <a:buNone/>
            </a:pPr>
            <a:r>
              <a:rPr lang="en-US" dirty="0" smtClean="0"/>
              <a:t>Work sincerely with dedication and hope!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H= (I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E)</a:t>
            </a:r>
          </a:p>
          <a:p>
            <a:r>
              <a:rPr lang="en-US" dirty="0" smtClean="0"/>
              <a:t>E= C+V</a:t>
            </a:r>
          </a:p>
          <a:p>
            <a:r>
              <a:rPr lang="en-US" dirty="0" smtClean="0"/>
              <a:t>Find your true strengths, then create goals that make use of your goals!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39752" y="191683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83768" y="1844824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39752" y="206084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39752" y="2060848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you experiencing the following?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Flow-- (Be immersed in what you are doing. Right now, engineering education is your goal!)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Limerence</a:t>
            </a:r>
            <a:r>
              <a:rPr lang="en-US" dirty="0" smtClean="0"/>
              <a:t>--- (Balancing inner and outer tensions)</a:t>
            </a:r>
          </a:p>
          <a:p>
            <a:r>
              <a:rPr lang="en-US" dirty="0" smtClean="0"/>
              <a:t>3. Vital engagement-- Be immersed in an activity (FLOW). Have meaning (do you enjoy what you are doing? Enjoy doing BE CSE well, successfully) 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Effectance</a:t>
            </a:r>
            <a:r>
              <a:rPr lang="en-US" dirty="0" smtClean="0"/>
              <a:t>– Interact well (politely, compassionately with the environment outside)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2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Daniel Pink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operating system for 21</a:t>
            </a:r>
            <a:r>
              <a:rPr lang="en-US" baseline="30000" dirty="0" smtClean="0"/>
              <a:t>st</a:t>
            </a:r>
            <a:r>
              <a:rPr lang="en-US" dirty="0" smtClean="0"/>
              <a:t> century or Motivation 3.0</a:t>
            </a:r>
          </a:p>
          <a:p>
            <a:r>
              <a:rPr lang="en-US" dirty="0" smtClean="0"/>
              <a:t>1. Autonomy– Direct your life with determination.</a:t>
            </a:r>
          </a:p>
          <a:p>
            <a:r>
              <a:rPr lang="en-US" dirty="0" smtClean="0"/>
              <a:t>2. Mastery--- Desire to get better and better in what you are doing (Studying/music/sports)</a:t>
            </a:r>
          </a:p>
          <a:p>
            <a:r>
              <a:rPr lang="en-US" dirty="0" smtClean="0"/>
              <a:t>3. Purpose– Let your life be greater than your existence (Be helpful to others in life!)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2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 smtClean="0"/>
              <a:t>1. Happiness is a relationship between Individual and environment</a:t>
            </a:r>
          </a:p>
          <a:p>
            <a:r>
              <a:rPr lang="en-US" dirty="0" smtClean="0"/>
              <a:t>2. We all have genetic set point (50% genes. 10% salary/job/houses/gold. 40% in our control. </a:t>
            </a:r>
            <a:r>
              <a:rPr lang="en-US" b="1" u="sng" dirty="0" smtClean="0"/>
              <a:t>Family bonding and good and meaningful social relationships/friends). </a:t>
            </a:r>
            <a:r>
              <a:rPr lang="en-US" b="1" u="sng" dirty="0" smtClean="0">
                <a:solidFill>
                  <a:srgbClr val="FF0000"/>
                </a:solidFill>
              </a:rPr>
              <a:t>So, 50% is in our control!!</a:t>
            </a:r>
          </a:p>
          <a:p>
            <a:r>
              <a:rPr lang="en-US" b="1" dirty="0" smtClean="0"/>
              <a:t>3. E=C+V</a:t>
            </a:r>
          </a:p>
          <a:p>
            <a:r>
              <a:rPr lang="en-US" b="1" dirty="0" smtClean="0"/>
              <a:t>4. Things you cannot change (Age, skin color, height)</a:t>
            </a:r>
          </a:p>
          <a:p>
            <a:r>
              <a:rPr lang="en-US" b="1" dirty="0" smtClean="0"/>
              <a:t>5. Things you can change—learn assertiveness, be away from pollution as possible, move closer to workplace.</a:t>
            </a:r>
          </a:p>
          <a:p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u="sng" dirty="0"/>
              <a:t>Meaningful social relationships </a:t>
            </a:r>
            <a:r>
              <a:rPr lang="en-US" b="1" dirty="0"/>
              <a:t>(family and friends). Every researcher is saying this!!!!!</a:t>
            </a:r>
          </a:p>
          <a:p>
            <a:r>
              <a:rPr lang="en-US" b="1" dirty="0"/>
              <a:t>7. Intentional activities---BE, MS, good job. So, work, work, work but willingly and joyfully.</a:t>
            </a:r>
          </a:p>
          <a:p>
            <a:r>
              <a:rPr lang="en-US" b="1" dirty="0"/>
              <a:t>8. Be immersed in the FLOW (dedicate fully to what you are doing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852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49266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Dear CSE-A </a:t>
            </a:r>
            <a:r>
              <a:rPr lang="en-US" dirty="0" smtClean="0"/>
              <a:t>students what I learned after 3 years of research about happiness:</a:t>
            </a:r>
          </a:p>
          <a:p>
            <a:r>
              <a:rPr lang="en-US" dirty="0" smtClean="0"/>
              <a:t>1. Be happy with we have.</a:t>
            </a:r>
          </a:p>
          <a:p>
            <a:r>
              <a:rPr lang="en-US" dirty="0" smtClean="0"/>
              <a:t>2. Good relations in family (parents and siblings….happy family!)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3. Good social relationships (Good friends!)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4. Pursue your goals (CSE, BE, MS (US), PhD.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5. Then, be useful to fellow human beings. Empower people. Do not be selfish. (My life---my family…..all he time)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6. Think of others too. Help them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That’s all is the research of </a:t>
            </a:r>
            <a:r>
              <a:rPr lang="en-US" b="1" u="sng" dirty="0" smtClean="0">
                <a:solidFill>
                  <a:srgbClr val="7030A0"/>
                </a:solidFill>
              </a:rPr>
              <a:t>Prof. Martin Seligman, </a:t>
            </a:r>
            <a:r>
              <a:rPr lang="en-US" b="1" u="sng" dirty="0">
                <a:solidFill>
                  <a:srgbClr val="7030A0"/>
                </a:solidFill>
              </a:rPr>
              <a:t>Prof. </a:t>
            </a:r>
            <a:r>
              <a:rPr lang="en-US" b="1" u="sng" dirty="0" smtClean="0">
                <a:solidFill>
                  <a:srgbClr val="7030A0"/>
                </a:solidFill>
              </a:rPr>
              <a:t>Edward </a:t>
            </a:r>
            <a:r>
              <a:rPr lang="en-US" b="1" u="sng" dirty="0" err="1" smtClean="0">
                <a:solidFill>
                  <a:srgbClr val="7030A0"/>
                </a:solidFill>
              </a:rPr>
              <a:t>Diener</a:t>
            </a:r>
            <a:r>
              <a:rPr lang="en-US" b="1" u="sng" dirty="0" smtClean="0">
                <a:solidFill>
                  <a:srgbClr val="7030A0"/>
                </a:solidFill>
              </a:rPr>
              <a:t>, </a:t>
            </a:r>
            <a:r>
              <a:rPr lang="en-US" b="1" u="sng" dirty="0">
                <a:solidFill>
                  <a:srgbClr val="7030A0"/>
                </a:solidFill>
              </a:rPr>
              <a:t>Prof. </a:t>
            </a:r>
            <a:r>
              <a:rPr lang="en-IN" b="1" u="sng" dirty="0" err="1" smtClean="0">
                <a:solidFill>
                  <a:srgbClr val="7030A0"/>
                </a:solidFill>
              </a:rPr>
              <a:t>Mihaly</a:t>
            </a:r>
            <a:r>
              <a:rPr lang="en-IN" b="1" u="sng" dirty="0">
                <a:solidFill>
                  <a:srgbClr val="7030A0"/>
                </a:solidFill>
              </a:rPr>
              <a:t> </a:t>
            </a:r>
            <a:r>
              <a:rPr lang="en-IN" b="1" u="sng" dirty="0" err="1" smtClean="0">
                <a:solidFill>
                  <a:srgbClr val="7030A0"/>
                </a:solidFill>
              </a:rPr>
              <a:t>Csiskzenmihalyi</a:t>
            </a:r>
            <a:r>
              <a:rPr lang="en-IN" b="1" u="sng" dirty="0">
                <a:solidFill>
                  <a:srgbClr val="7030A0"/>
                </a:solidFill>
              </a:rPr>
              <a:t>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62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little I understood about happiness, I read and made notes in a humble way. </a:t>
            </a:r>
          </a:p>
          <a:p>
            <a:r>
              <a:rPr lang="en-IN" dirty="0" smtClean="0"/>
              <a:t>Nothing in this PPT is mine. I read different sources and made notes.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15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Prof. Martin Seligman</a:t>
            </a:r>
          </a:p>
          <a:p>
            <a:r>
              <a:rPr lang="en-IN" dirty="0" smtClean="0"/>
              <a:t>Prof. Edward</a:t>
            </a:r>
            <a:r>
              <a:rPr lang="en-IN" dirty="0"/>
              <a:t> </a:t>
            </a:r>
            <a:r>
              <a:rPr lang="en-IN" dirty="0" err="1" smtClean="0"/>
              <a:t>Diener</a:t>
            </a:r>
            <a:r>
              <a:rPr lang="en-IN" dirty="0" smtClean="0"/>
              <a:t> </a:t>
            </a:r>
          </a:p>
          <a:p>
            <a:r>
              <a:rPr lang="en-IN" dirty="0"/>
              <a:t>P</a:t>
            </a:r>
            <a:r>
              <a:rPr lang="en-IN" dirty="0" smtClean="0"/>
              <a:t>rof.</a:t>
            </a:r>
            <a:r>
              <a:rPr lang="en-IN" dirty="0"/>
              <a:t> </a:t>
            </a:r>
            <a:r>
              <a:rPr lang="en-IN" dirty="0" err="1"/>
              <a:t>Mihaly</a:t>
            </a:r>
            <a:r>
              <a:rPr lang="en-IN" dirty="0"/>
              <a:t> </a:t>
            </a:r>
            <a:r>
              <a:rPr lang="en-IN" dirty="0" err="1" smtClean="0"/>
              <a:t>Csiskzenmihalyi</a:t>
            </a:r>
            <a:endParaRPr lang="en-IN" dirty="0" smtClean="0"/>
          </a:p>
          <a:p>
            <a:r>
              <a:rPr lang="en-US" dirty="0" smtClean="0"/>
              <a:t>Prof. Jonathan </a:t>
            </a:r>
            <a:r>
              <a:rPr lang="en-US" dirty="0" err="1" smtClean="0"/>
              <a:t>Haidt</a:t>
            </a:r>
            <a:endParaRPr lang="en-US" dirty="0" smtClean="0"/>
          </a:p>
          <a:p>
            <a:r>
              <a:rPr lang="en-US" dirty="0" smtClean="0"/>
              <a:t>Prof. Aaron Beck</a:t>
            </a:r>
          </a:p>
          <a:p>
            <a:r>
              <a:rPr lang="en-US" dirty="0" smtClean="0"/>
              <a:t>Prof. Robert-</a:t>
            </a:r>
            <a:r>
              <a:rPr lang="en-US" dirty="0" err="1" smtClean="0"/>
              <a:t>Biswas</a:t>
            </a:r>
            <a:r>
              <a:rPr lang="en-US" dirty="0" smtClean="0"/>
              <a:t> </a:t>
            </a:r>
            <a:r>
              <a:rPr lang="en-US" dirty="0" err="1" smtClean="0"/>
              <a:t>Diener</a:t>
            </a:r>
            <a:endParaRPr lang="en-US" dirty="0" smtClean="0"/>
          </a:p>
          <a:p>
            <a:r>
              <a:rPr lang="en-US" dirty="0" smtClean="0"/>
              <a:t>Prof. </a:t>
            </a:r>
            <a:r>
              <a:rPr lang="en-US" dirty="0" err="1" smtClean="0"/>
              <a:t>Hazan</a:t>
            </a:r>
            <a:r>
              <a:rPr lang="en-US" dirty="0" smtClean="0"/>
              <a:t> and Prof. Shaver</a:t>
            </a:r>
          </a:p>
          <a:p>
            <a:r>
              <a:rPr lang="en-US" dirty="0" smtClean="0"/>
              <a:t>Prof. Pascal </a:t>
            </a:r>
            <a:r>
              <a:rPr lang="en-US" dirty="0" err="1" smtClean="0"/>
              <a:t>Vriticka</a:t>
            </a:r>
            <a:endParaRPr lang="en-US" dirty="0" smtClean="0"/>
          </a:p>
          <a:p>
            <a:r>
              <a:rPr lang="en-US" dirty="0" smtClean="0"/>
              <a:t>Prof. Alain de </a:t>
            </a:r>
            <a:r>
              <a:rPr lang="en-US" dirty="0" err="1" smtClean="0"/>
              <a:t>Botton</a:t>
            </a:r>
            <a:endParaRPr lang="en-US" dirty="0" smtClean="0"/>
          </a:p>
          <a:p>
            <a:r>
              <a:rPr lang="en-US" dirty="0" smtClean="0"/>
              <a:t>Prof. Daniel Pink</a:t>
            </a:r>
            <a:endParaRPr lang="en-IN" dirty="0" smtClean="0"/>
          </a:p>
          <a:p>
            <a:r>
              <a:rPr lang="en-IN" dirty="0" err="1" smtClean="0"/>
              <a:t>Atul</a:t>
            </a:r>
            <a:r>
              <a:rPr lang="en-IN" dirty="0" smtClean="0"/>
              <a:t> Pant, </a:t>
            </a:r>
            <a:r>
              <a:rPr lang="en-IN" dirty="0"/>
              <a:t>Co-founder, www.EnablingDimensions.com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dirty="0" smtClean="0"/>
              <a:t>This PPT is dedicated to my teachers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Prof. Mark L Knapp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Prof. Brian H. Spitzberg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Prof. Joseph De Vito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Prof. Charles </a:t>
            </a:r>
            <a:r>
              <a:rPr lang="en-IN" b="1" dirty="0" err="1" smtClean="0">
                <a:solidFill>
                  <a:srgbClr val="FF0000"/>
                </a:solidFill>
              </a:rPr>
              <a:t>Pavitt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9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What </a:t>
            </a:r>
            <a:r>
              <a:rPr lang="en-US" sz="2800" dirty="0">
                <a:solidFill>
                  <a:srgbClr val="FF0000"/>
                </a:solidFill>
              </a:rPr>
              <a:t>is happiness?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Oh</a:t>
            </a:r>
            <a:r>
              <a:rPr lang="en-US" sz="2800" dirty="0"/>
              <a:t>! My God! Did I finally understand it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To common man, it is ‘ happiness’</a:t>
            </a:r>
          </a:p>
          <a:p>
            <a:r>
              <a:rPr lang="en-US" sz="2800" dirty="0" smtClean="0"/>
              <a:t>To scientists, happiness is called SWB (Subjective well-being)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1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Ancient wisdom-</a:t>
            </a:r>
            <a:r>
              <a:rPr lang="en-US" dirty="0" smtClean="0"/>
              <a:t>--- It is a state of mind. It is how we  see life.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Buddha</a:t>
            </a:r>
            <a:r>
              <a:rPr lang="en-US" dirty="0" smtClean="0"/>
              <a:t>– We are what we think. Peace is within. Don’t seek it from external world.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Aristotle</a:t>
            </a:r>
            <a:r>
              <a:rPr lang="en-US" dirty="0" smtClean="0"/>
              <a:t>– Happiness depends on ourselves.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 Dalai Lama-</a:t>
            </a:r>
            <a:r>
              <a:rPr lang="en-US" dirty="0" smtClean="0"/>
              <a:t>-- It is a state of mind.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0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Science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Edward </a:t>
            </a:r>
            <a:r>
              <a:rPr lang="en-US" dirty="0" err="1" smtClean="0"/>
              <a:t>Diener</a:t>
            </a:r>
            <a:endParaRPr lang="en-US" dirty="0" smtClean="0"/>
          </a:p>
          <a:p>
            <a:r>
              <a:rPr lang="en-US" dirty="0" smtClean="0"/>
              <a:t>Martin Seligman</a:t>
            </a:r>
          </a:p>
          <a:p>
            <a:r>
              <a:rPr lang="en-US" dirty="0" err="1" smtClean="0"/>
              <a:t>Mihaly</a:t>
            </a:r>
            <a:r>
              <a:rPr lang="en-US" dirty="0" smtClean="0"/>
              <a:t> </a:t>
            </a:r>
            <a:r>
              <a:rPr lang="en-US" dirty="0" err="1" smtClean="0"/>
              <a:t>Cziksentmihalyi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6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helplessness– Somebody who is sad will be sad even if he gets a chance to be happy.</a:t>
            </a:r>
          </a:p>
          <a:p>
            <a:endParaRPr lang="en-US" dirty="0" smtClean="0"/>
          </a:p>
          <a:p>
            <a:r>
              <a:rPr lang="en-US" dirty="0" smtClean="0"/>
              <a:t>Learned Optimism– Somebody who has so many setbacks will bounce back and become happy. He won’t be stuck in sadness. He will overcome.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9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Prof. Jonathan </a:t>
            </a:r>
            <a:r>
              <a:rPr lang="en-US" b="1" dirty="0" err="1" smtClean="0">
                <a:solidFill>
                  <a:srgbClr val="FF0000"/>
                </a:solidFill>
              </a:rPr>
              <a:t>Haidt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H= (I </a:t>
            </a:r>
            <a:r>
              <a:rPr lang="en-US" b="1" dirty="0" smtClean="0"/>
              <a:t>          </a:t>
            </a:r>
            <a:r>
              <a:rPr lang="en-US" dirty="0" smtClean="0"/>
              <a:t>E). Happiness is a relationship between individual and environment.</a:t>
            </a:r>
          </a:p>
          <a:p>
            <a:r>
              <a:rPr lang="en-US" b="1" dirty="0" smtClean="0"/>
              <a:t>H—HAPPINESS</a:t>
            </a:r>
          </a:p>
          <a:p>
            <a:r>
              <a:rPr lang="en-US" dirty="0" smtClean="0"/>
              <a:t>I– Individual</a:t>
            </a:r>
          </a:p>
          <a:p>
            <a:r>
              <a:rPr lang="en-US" dirty="0" smtClean="0"/>
              <a:t>E—Environment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/>
              <a:t>Environment </a:t>
            </a:r>
            <a:r>
              <a:rPr lang="en-US" b="1"/>
              <a:t>E=C+V</a:t>
            </a:r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51617" y="21132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4023" y="227687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967641" y="2113259"/>
            <a:ext cx="208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960047" y="1988840"/>
            <a:ext cx="223618" cy="12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1617" y="2276872"/>
            <a:ext cx="84079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b="1" dirty="0" smtClean="0">
                <a:solidFill>
                  <a:srgbClr val="FF0000"/>
                </a:solidFill>
              </a:rPr>
              <a:t>Prof. </a:t>
            </a:r>
            <a:r>
              <a:rPr lang="en-US" b="1" dirty="0" err="1" smtClean="0">
                <a:solidFill>
                  <a:srgbClr val="FF0000"/>
                </a:solidFill>
              </a:rPr>
              <a:t>Haidt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We can increase happiness by</a:t>
            </a:r>
          </a:p>
          <a:p>
            <a:r>
              <a:rPr lang="en-US" dirty="0" smtClean="0"/>
              <a:t>Meditation</a:t>
            </a:r>
          </a:p>
          <a:p>
            <a:r>
              <a:rPr lang="en-US" dirty="0" smtClean="0"/>
              <a:t>Good </a:t>
            </a:r>
            <a:r>
              <a:rPr lang="en-US" dirty="0" err="1" smtClean="0"/>
              <a:t>counselling</a:t>
            </a:r>
            <a:r>
              <a:rPr lang="en-US" dirty="0" smtClean="0"/>
              <a:t> from a trained doctor. (Identify the problems and resolve one by one)</a:t>
            </a:r>
          </a:p>
        </p:txBody>
      </p:sp>
    </p:spTree>
    <p:extLst>
      <p:ext uri="{BB962C8B-B14F-4D97-AF65-F5344CB8AC3E}">
        <p14:creationId xmlns:p14="http://schemas.microsoft.com/office/powerpoint/2010/main" val="142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 </a:t>
            </a:r>
            <a:r>
              <a:rPr lang="en-US" b="1" dirty="0" smtClean="0"/>
              <a:t>E=C+V</a:t>
            </a:r>
          </a:p>
          <a:p>
            <a:r>
              <a:rPr lang="en-US" dirty="0" smtClean="0"/>
              <a:t>C– conditions</a:t>
            </a:r>
          </a:p>
          <a:p>
            <a:r>
              <a:rPr lang="en-US" dirty="0" smtClean="0"/>
              <a:t>V—Voluntary/intentional activities (Studying, music, sports,…)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651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779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What is happiness? </vt:lpstr>
      <vt:lpstr>PowerPoint Presentation</vt:lpstr>
      <vt:lpstr>PowerPoint Presentation</vt:lpstr>
      <vt:lpstr>PowerPoint Presentation</vt:lpstr>
      <vt:lpstr>Modern Science</vt:lpstr>
      <vt:lpstr>PowerPoint Presentation</vt:lpstr>
      <vt:lpstr>Prof. Jonathan Haidt</vt:lpstr>
      <vt:lpstr>According to Prof. Haidt</vt:lpstr>
      <vt:lpstr>PowerPoint Presentation</vt:lpstr>
      <vt:lpstr>PowerPoint Presentation</vt:lpstr>
      <vt:lpstr>PowerPoint Presentation</vt:lpstr>
      <vt:lpstr>PowerPoint Presentation</vt:lpstr>
      <vt:lpstr>Are you experiencing the following?</vt:lpstr>
      <vt:lpstr>Daniel Pink</vt:lpstr>
      <vt:lpstr>Summary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</dc:creator>
  <cp:lastModifiedBy>Sunand</cp:lastModifiedBy>
  <cp:revision>10</cp:revision>
  <dcterms:created xsi:type="dcterms:W3CDTF">2022-08-19T10:36:48Z</dcterms:created>
  <dcterms:modified xsi:type="dcterms:W3CDTF">2022-08-19T14:58:39Z</dcterms:modified>
</cp:coreProperties>
</file>