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98" r:id="rId3"/>
    <p:sldId id="299" r:id="rId4"/>
    <p:sldId id="279" r:id="rId5"/>
    <p:sldId id="317" r:id="rId6"/>
    <p:sldId id="316" r:id="rId7"/>
    <p:sldId id="285" r:id="rId8"/>
    <p:sldId id="278" r:id="rId9"/>
    <p:sldId id="319" r:id="rId10"/>
    <p:sldId id="288" r:id="rId11"/>
    <p:sldId id="289" r:id="rId12"/>
    <p:sldId id="286" r:id="rId13"/>
    <p:sldId id="307" r:id="rId14"/>
    <p:sldId id="306" r:id="rId15"/>
    <p:sldId id="308" r:id="rId16"/>
    <p:sldId id="310" r:id="rId17"/>
    <p:sldId id="311" r:id="rId18"/>
    <p:sldId id="312" r:id="rId19"/>
    <p:sldId id="314" r:id="rId20"/>
    <p:sldId id="257" r:id="rId21"/>
    <p:sldId id="283" r:id="rId22"/>
    <p:sldId id="282" r:id="rId23"/>
    <p:sldId id="258" r:id="rId24"/>
    <p:sldId id="290" r:id="rId25"/>
    <p:sldId id="315" r:id="rId26"/>
    <p:sldId id="259" r:id="rId27"/>
    <p:sldId id="260" r:id="rId28"/>
    <p:sldId id="261" r:id="rId29"/>
    <p:sldId id="262" r:id="rId30"/>
    <p:sldId id="263" r:id="rId31"/>
    <p:sldId id="264" r:id="rId32"/>
    <p:sldId id="265" r:id="rId33"/>
    <p:sldId id="266" r:id="rId34"/>
    <p:sldId id="267" r:id="rId35"/>
    <p:sldId id="268" r:id="rId36"/>
    <p:sldId id="269" r:id="rId37"/>
    <p:sldId id="270" r:id="rId38"/>
    <p:sldId id="271" r:id="rId39"/>
    <p:sldId id="272" r:id="rId40"/>
    <p:sldId id="273" r:id="rId41"/>
    <p:sldId id="274" r:id="rId42"/>
    <p:sldId id="275" r:id="rId43"/>
    <p:sldId id="318"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4DF742D-880F-4FAD-B9A7-1C5220902AF7}" type="datetimeFigureOut">
              <a:rPr lang="en-US" smtClean="0"/>
              <a:pPr/>
              <a:t>8/5/2022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AD9C329-E1A2-4EC9-99FF-CD671F5B9A5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4DF742D-880F-4FAD-B9A7-1C5220902AF7}" type="datetimeFigureOut">
              <a:rPr lang="en-US" smtClean="0"/>
              <a:pPr/>
              <a:t>8/5/2022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9C329-E1A2-4EC9-99FF-CD671F5B9A5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4DF742D-880F-4FAD-B9A7-1C5220902AF7}" type="datetimeFigureOut">
              <a:rPr lang="en-US" smtClean="0"/>
              <a:pPr/>
              <a:t>8/5/2022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9C329-E1A2-4EC9-99FF-CD671F5B9A5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4DF742D-880F-4FAD-B9A7-1C5220902AF7}" type="datetimeFigureOut">
              <a:rPr lang="en-US" smtClean="0"/>
              <a:pPr/>
              <a:t>8/5/2022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9C329-E1A2-4EC9-99FF-CD671F5B9A5C}"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4DF742D-880F-4FAD-B9A7-1C5220902AF7}" type="datetimeFigureOut">
              <a:rPr lang="en-US" smtClean="0"/>
              <a:pPr/>
              <a:t>8/5/2022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9C329-E1A2-4EC9-99FF-CD671F5B9A5C}"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4DF742D-880F-4FAD-B9A7-1C5220902AF7}" type="datetimeFigureOut">
              <a:rPr lang="en-US" smtClean="0"/>
              <a:pPr/>
              <a:t>8/5/2022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D9C329-E1A2-4EC9-99FF-CD671F5B9A5C}"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4DF742D-880F-4FAD-B9A7-1C5220902AF7}" type="datetimeFigureOut">
              <a:rPr lang="en-US" smtClean="0"/>
              <a:pPr/>
              <a:t>8/5/2022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D9C329-E1A2-4EC9-99FF-CD671F5B9A5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4DF742D-880F-4FAD-B9A7-1C5220902AF7}" type="datetimeFigureOut">
              <a:rPr lang="en-US" smtClean="0"/>
              <a:pPr/>
              <a:t>8/5/2022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D9C329-E1A2-4EC9-99FF-CD671F5B9A5C}"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DF742D-880F-4FAD-B9A7-1C5220902AF7}" type="datetimeFigureOut">
              <a:rPr lang="en-US" smtClean="0"/>
              <a:pPr/>
              <a:t>8/5/2022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D9C329-E1A2-4EC9-99FF-CD671F5B9A5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44DF742D-880F-4FAD-B9A7-1C5220902AF7}" type="datetimeFigureOut">
              <a:rPr lang="en-US" smtClean="0"/>
              <a:pPr/>
              <a:t>8/5/2022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D9C329-E1A2-4EC9-99FF-CD671F5B9A5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4DF742D-880F-4FAD-B9A7-1C5220902AF7}" type="datetimeFigureOut">
              <a:rPr lang="en-US" smtClean="0"/>
              <a:pPr/>
              <a:t>8/5/2022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AD9C329-E1A2-4EC9-99FF-CD671F5B9A5C}"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4DF742D-880F-4FAD-B9A7-1C5220902AF7}" type="datetimeFigureOut">
              <a:rPr lang="en-US" smtClean="0"/>
              <a:pPr/>
              <a:t>8/5/2022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AD9C329-E1A2-4EC9-99FF-CD671F5B9A5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bharatbiotech.com/founder-profile.html" TargetMode="Externa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www.ciphr.com/advice/10-persuasion-techniques-to-use-at-work/"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1"/>
            <a:ext cx="7772400" cy="1447799"/>
          </a:xfrm>
        </p:spPr>
        <p:txBody>
          <a:bodyPr>
            <a:normAutofit fontScale="90000"/>
          </a:bodyPr>
          <a:lstStyle/>
          <a:p>
            <a:r>
              <a:rPr lang="en-US" dirty="0">
                <a:solidFill>
                  <a:srgbClr val="FF0000"/>
                </a:solidFill>
              </a:rPr>
              <a:t>Persuasion Techniques-Lesson I</a:t>
            </a:r>
          </a:p>
        </p:txBody>
      </p:sp>
      <p:sp>
        <p:nvSpPr>
          <p:cNvPr id="3" name="Subtitle 2"/>
          <p:cNvSpPr>
            <a:spLocks noGrp="1"/>
          </p:cNvSpPr>
          <p:nvPr>
            <p:ph type="subTitle" idx="1"/>
          </p:nvPr>
        </p:nvSpPr>
        <p:spPr>
          <a:xfrm>
            <a:off x="685800" y="2895600"/>
            <a:ext cx="8001000" cy="2133600"/>
          </a:xfrm>
        </p:spPr>
        <p:txBody>
          <a:bodyPr>
            <a:normAutofit fontScale="85000" lnSpcReduction="20000"/>
          </a:bodyPr>
          <a:lstStyle/>
          <a:p>
            <a:endParaRPr lang="en-US" dirty="0"/>
          </a:p>
          <a:p>
            <a:r>
              <a:rPr lang="en-US" b="1" dirty="0">
                <a:solidFill>
                  <a:srgbClr val="0070C0"/>
                </a:solidFill>
              </a:rPr>
              <a:t>T. Sunand Emmanuel</a:t>
            </a:r>
          </a:p>
          <a:p>
            <a:r>
              <a:rPr lang="en-US" b="1" dirty="0">
                <a:solidFill>
                  <a:srgbClr val="0070C0"/>
                </a:solidFill>
              </a:rPr>
              <a:t> Assistant Professor in English, H&amp;SS Department</a:t>
            </a:r>
          </a:p>
          <a:p>
            <a:r>
              <a:rPr lang="en-US" b="1" dirty="0">
                <a:solidFill>
                  <a:srgbClr val="0070C0"/>
                </a:solidFill>
              </a:rPr>
              <a:t> Vasavi College of Engineering </a:t>
            </a:r>
          </a:p>
          <a:p>
            <a:r>
              <a:rPr lang="en-US" b="1" dirty="0">
                <a:solidFill>
                  <a:srgbClr val="0070C0"/>
                </a:solidFill>
              </a:rPr>
              <a:t>Hyderbad-500031</a:t>
            </a:r>
          </a:p>
          <a:p>
            <a:r>
              <a:rPr lang="en-US" b="1" dirty="0">
                <a:solidFill>
                  <a:srgbClr val="0070C0"/>
                </a:solidFill>
              </a:rPr>
              <a:t>Telangana State</a:t>
            </a:r>
          </a:p>
          <a:p>
            <a:endParaRPr lang="en-US" dirty="0"/>
          </a:p>
          <a:p>
            <a:endParaRPr lang="en-US" dirty="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0" dirty="0">
                <a:solidFill>
                  <a:srgbClr val="FF0000"/>
                </a:solidFill>
              </a:rPr>
              <a:t>Think for a while……</a:t>
            </a:r>
          </a:p>
        </p:txBody>
      </p:sp>
      <p:sp>
        <p:nvSpPr>
          <p:cNvPr id="5" name="Text Placeholder 4"/>
          <p:cNvSpPr>
            <a:spLocks noGrp="1"/>
          </p:cNvSpPr>
          <p:nvPr>
            <p:ph type="body" idx="1"/>
          </p:nvPr>
        </p:nvSpPr>
        <p:spPr/>
        <p:txBody>
          <a:bodyPr/>
          <a:lstStyle/>
          <a:p>
            <a:endParaRPr lang="en-US" dirty="0"/>
          </a:p>
        </p:txBody>
      </p:sp>
      <p:sp>
        <p:nvSpPr>
          <p:cNvPr id="6" name="Text Placeholder 5"/>
          <p:cNvSpPr>
            <a:spLocks noGrp="1"/>
          </p:cNvSpPr>
          <p:nvPr>
            <p:ph type="body" sz="half" idx="3"/>
          </p:nvPr>
        </p:nvSpPr>
        <p:spPr/>
        <p:txBody>
          <a:bodyPr/>
          <a:lstStyle/>
          <a:p>
            <a:endParaRPr lang="en-US" dirty="0"/>
          </a:p>
        </p:txBody>
      </p:sp>
      <p:sp>
        <p:nvSpPr>
          <p:cNvPr id="2" name="Content Placeholder 1"/>
          <p:cNvSpPr>
            <a:spLocks noGrp="1"/>
          </p:cNvSpPr>
          <p:nvPr>
            <p:ph sz="quarter" idx="2"/>
          </p:nvPr>
        </p:nvSpPr>
        <p:spPr/>
        <p:txBody>
          <a:bodyPr>
            <a:normAutofit/>
          </a:bodyPr>
          <a:lstStyle/>
          <a:p>
            <a:r>
              <a:rPr lang="en-US" dirty="0"/>
              <a:t>When you bought a </a:t>
            </a:r>
            <a:r>
              <a:rPr lang="en-US" b="1" dirty="0">
                <a:solidFill>
                  <a:srgbClr val="FF0000"/>
                </a:solidFill>
              </a:rPr>
              <a:t>mobile phone</a:t>
            </a:r>
            <a:r>
              <a:rPr lang="en-US" b="1" dirty="0"/>
              <a:t>… </a:t>
            </a:r>
          </a:p>
          <a:p>
            <a:r>
              <a:rPr lang="en-US" dirty="0"/>
              <a:t>when you went to buy a </a:t>
            </a:r>
            <a:r>
              <a:rPr lang="en-US" b="1" dirty="0">
                <a:solidFill>
                  <a:srgbClr val="FF0000"/>
                </a:solidFill>
              </a:rPr>
              <a:t>car</a:t>
            </a:r>
            <a:r>
              <a:rPr lang="en-US" b="1" dirty="0"/>
              <a:t> </a:t>
            </a:r>
            <a:r>
              <a:rPr lang="en-US" dirty="0"/>
              <a:t>along with your parents……</a:t>
            </a:r>
          </a:p>
          <a:p>
            <a:r>
              <a:rPr lang="en-US" dirty="0"/>
              <a:t>When you went to a </a:t>
            </a:r>
            <a:r>
              <a:rPr lang="en-US" b="1" dirty="0">
                <a:solidFill>
                  <a:srgbClr val="FF0000"/>
                </a:solidFill>
              </a:rPr>
              <a:t>hotel</a:t>
            </a:r>
            <a:r>
              <a:rPr lang="en-US" dirty="0"/>
              <a:t> to order items in the menu…</a:t>
            </a:r>
          </a:p>
        </p:txBody>
      </p:sp>
      <p:sp>
        <p:nvSpPr>
          <p:cNvPr id="7" name="Content Placeholder 6"/>
          <p:cNvSpPr>
            <a:spLocks noGrp="1"/>
          </p:cNvSpPr>
          <p:nvPr>
            <p:ph sz="quarter" idx="4"/>
          </p:nvPr>
        </p:nvSpPr>
        <p:spPr/>
        <p:txBody>
          <a:bodyPr/>
          <a:lstStyle/>
          <a:p>
            <a:r>
              <a:rPr lang="en-US" dirty="0"/>
              <a:t>When you bought a    </a:t>
            </a:r>
            <a:r>
              <a:rPr lang="en-US" b="1" dirty="0">
                <a:solidFill>
                  <a:srgbClr val="FF0000"/>
                </a:solidFill>
              </a:rPr>
              <a:t>lap top</a:t>
            </a:r>
            <a:r>
              <a:rPr lang="en-US" b="1" dirty="0"/>
              <a:t>…….</a:t>
            </a:r>
          </a:p>
          <a:p>
            <a:r>
              <a:rPr lang="en-US" dirty="0"/>
              <a:t>When you bought a     </a:t>
            </a:r>
            <a:r>
              <a:rPr lang="en-US" b="1" dirty="0">
                <a:solidFill>
                  <a:srgbClr val="FF0000"/>
                </a:solidFill>
              </a:rPr>
              <a:t>i7 desktop computer</a:t>
            </a:r>
            <a:r>
              <a:rPr lang="en-US" b="1" dirty="0"/>
              <a:t>….</a:t>
            </a:r>
          </a:p>
          <a:p>
            <a:r>
              <a:rPr lang="en-US" dirty="0"/>
              <a:t>When you bought a  </a:t>
            </a:r>
            <a:r>
              <a:rPr lang="en-US" b="1" dirty="0">
                <a:solidFill>
                  <a:srgbClr val="FF0000"/>
                </a:solidFill>
              </a:rPr>
              <a:t>pair of jeans</a:t>
            </a:r>
            <a:r>
              <a:rPr lang="en-US" b="1" dirty="0"/>
              <a:t>…</a:t>
            </a:r>
          </a:p>
          <a:p>
            <a:r>
              <a:rPr lang="en-US" dirty="0"/>
              <a:t>When you bought a </a:t>
            </a:r>
            <a:r>
              <a:rPr lang="en-US" b="1" dirty="0">
                <a:solidFill>
                  <a:srgbClr val="FF0000"/>
                </a:solidFill>
              </a:rPr>
              <a:t>perfume</a:t>
            </a:r>
            <a:r>
              <a:rPr lang="en-US" b="1" dirty="0"/>
              <a:t> </a:t>
            </a:r>
            <a:r>
              <a:rPr lang="en-US" dirty="0"/>
              <a:t>to  impress your friend!!!</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a:t>Why did you end up buying that?</a:t>
            </a:r>
          </a:p>
          <a:p>
            <a:endParaRPr lang="en-US" dirty="0"/>
          </a:p>
          <a:p>
            <a:endParaRPr lang="en-US" dirty="0"/>
          </a:p>
          <a:p>
            <a:r>
              <a:rPr lang="en-US" dirty="0"/>
              <a:t>Think of the sales manager/the service provide now…..</a:t>
            </a:r>
          </a:p>
          <a:p>
            <a:endParaRPr lang="en-US" dirty="0"/>
          </a:p>
          <a:p>
            <a:endParaRPr lang="en-US" dirty="0"/>
          </a:p>
          <a:p>
            <a:r>
              <a:rPr lang="en-US" dirty="0"/>
              <a:t>What was special about him/her?</a:t>
            </a:r>
          </a:p>
          <a:p>
            <a:endParaRPr lang="en-US" dirty="0"/>
          </a:p>
        </p:txBody>
      </p:sp>
      <p:sp>
        <p:nvSpPr>
          <p:cNvPr id="7" name="Title 6"/>
          <p:cNvSpPr>
            <a:spLocks noGrp="1"/>
          </p:cNvSpPr>
          <p:nvPr>
            <p:ph type="title"/>
          </p:nvPr>
        </p:nvSpPr>
        <p:spPr/>
        <p:txBody>
          <a:bodyPr/>
          <a:lstStyle/>
          <a:p>
            <a:pPr algn="ctr"/>
            <a:r>
              <a:rPr lang="en-US" b="0" dirty="0">
                <a:solidFill>
                  <a:srgbClr val="FF0000"/>
                </a:solidFill>
              </a:rPr>
              <a:t>Think for a while……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0" dirty="0">
                <a:solidFill>
                  <a:srgbClr val="FF0000"/>
                </a:solidFill>
              </a:rPr>
              <a:t>Think for a while……</a:t>
            </a:r>
            <a:endParaRPr lang="en-US" dirty="0"/>
          </a:p>
        </p:txBody>
      </p:sp>
      <p:sp>
        <p:nvSpPr>
          <p:cNvPr id="5" name="Text Placeholder 4"/>
          <p:cNvSpPr>
            <a:spLocks noGrp="1"/>
          </p:cNvSpPr>
          <p:nvPr>
            <p:ph type="body" idx="1"/>
          </p:nvPr>
        </p:nvSpPr>
        <p:spPr/>
        <p:txBody>
          <a:bodyPr/>
          <a:lstStyle/>
          <a:p>
            <a:r>
              <a:rPr lang="en-US" dirty="0"/>
              <a:t>Yes all the above</a:t>
            </a:r>
          </a:p>
        </p:txBody>
      </p:sp>
      <p:sp>
        <p:nvSpPr>
          <p:cNvPr id="6" name="Text Placeholder 5"/>
          <p:cNvSpPr>
            <a:spLocks noGrp="1"/>
          </p:cNvSpPr>
          <p:nvPr>
            <p:ph type="body" sz="half" idx="3"/>
          </p:nvPr>
        </p:nvSpPr>
        <p:spPr/>
        <p:txBody>
          <a:bodyPr>
            <a:normAutofit fontScale="92500" lnSpcReduction="10000"/>
          </a:bodyPr>
          <a:lstStyle/>
          <a:p>
            <a:endParaRPr lang="en-US" dirty="0"/>
          </a:p>
          <a:p>
            <a:r>
              <a:rPr lang="en-US" dirty="0"/>
              <a:t>Yes all the above</a:t>
            </a:r>
          </a:p>
          <a:p>
            <a:endParaRPr lang="en-US" dirty="0"/>
          </a:p>
        </p:txBody>
      </p:sp>
      <p:sp>
        <p:nvSpPr>
          <p:cNvPr id="2" name="Content Placeholder 1"/>
          <p:cNvSpPr>
            <a:spLocks noGrp="1"/>
          </p:cNvSpPr>
          <p:nvPr>
            <p:ph sz="quarter" idx="2"/>
          </p:nvPr>
        </p:nvSpPr>
        <p:spPr/>
        <p:txBody>
          <a:bodyPr>
            <a:normAutofit/>
          </a:bodyPr>
          <a:lstStyle/>
          <a:p>
            <a:r>
              <a:rPr lang="en-US" dirty="0"/>
              <a:t>His dress? </a:t>
            </a:r>
          </a:p>
          <a:p>
            <a:r>
              <a:rPr lang="en-US" dirty="0"/>
              <a:t>His appearance?</a:t>
            </a:r>
          </a:p>
          <a:p>
            <a:r>
              <a:rPr lang="en-US" dirty="0"/>
              <a:t>His tone of voice?</a:t>
            </a:r>
          </a:p>
          <a:p>
            <a:r>
              <a:rPr lang="en-US" dirty="0"/>
              <a:t>Command in language?</a:t>
            </a:r>
          </a:p>
          <a:p>
            <a:r>
              <a:rPr lang="en-US" dirty="0"/>
              <a:t>Appealing to your budget needs?</a:t>
            </a:r>
          </a:p>
          <a:p>
            <a:r>
              <a:rPr lang="en-US" dirty="0"/>
              <a:t> </a:t>
            </a:r>
          </a:p>
        </p:txBody>
      </p:sp>
      <p:sp>
        <p:nvSpPr>
          <p:cNvPr id="7" name="Content Placeholder 6"/>
          <p:cNvSpPr>
            <a:spLocks noGrp="1"/>
          </p:cNvSpPr>
          <p:nvPr>
            <p:ph sz="quarter" idx="4"/>
          </p:nvPr>
        </p:nvSpPr>
        <p:spPr/>
        <p:txBody>
          <a:bodyPr>
            <a:normAutofit/>
          </a:bodyPr>
          <a:lstStyle/>
          <a:p>
            <a:r>
              <a:rPr lang="en-US" dirty="0"/>
              <a:t>Sales manager’s </a:t>
            </a:r>
            <a:r>
              <a:rPr lang="en-US" b="1" u="sng" dirty="0"/>
              <a:t>knowledge </a:t>
            </a:r>
            <a:r>
              <a:rPr lang="en-US" dirty="0"/>
              <a:t>of that product!</a:t>
            </a:r>
          </a:p>
          <a:p>
            <a:r>
              <a:rPr lang="en-US" dirty="0"/>
              <a:t>Did he also mention how many already bought that car/phone?</a:t>
            </a:r>
          </a:p>
          <a:p>
            <a:r>
              <a:rPr lang="en-US" dirty="0"/>
              <a:t>Did he also mention who else bought that product?</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Let’s say one of your relatives has recurring cervical spondylitis. He is not getting cured. </a:t>
            </a:r>
          </a:p>
          <a:p>
            <a:r>
              <a:rPr lang="en-US" b="1" dirty="0"/>
              <a:t>And if you know both the doctors mentioned below, whom would you recommend?</a:t>
            </a:r>
          </a:p>
          <a:p>
            <a:pPr algn="ctr">
              <a:buNone/>
            </a:pPr>
            <a:r>
              <a:rPr lang="en-US" b="1" dirty="0"/>
              <a:t>	</a:t>
            </a:r>
            <a:r>
              <a:rPr lang="en-US" b="1" dirty="0">
                <a:solidFill>
                  <a:srgbClr val="FF0000"/>
                </a:solidFill>
              </a:rPr>
              <a:t>Dr. </a:t>
            </a:r>
            <a:r>
              <a:rPr lang="en-US" b="1" dirty="0" err="1">
                <a:solidFill>
                  <a:srgbClr val="FF0000"/>
                </a:solidFill>
              </a:rPr>
              <a:t>Prakash</a:t>
            </a:r>
            <a:r>
              <a:rPr lang="en-US" b="1" dirty="0">
                <a:solidFill>
                  <a:srgbClr val="FF0000"/>
                </a:solidFill>
              </a:rPr>
              <a:t> </a:t>
            </a:r>
            <a:r>
              <a:rPr lang="en-US" b="1" dirty="0" err="1">
                <a:solidFill>
                  <a:srgbClr val="FF0000"/>
                </a:solidFill>
              </a:rPr>
              <a:t>Rao</a:t>
            </a:r>
            <a:r>
              <a:rPr lang="en-US" b="1" dirty="0">
                <a:solidFill>
                  <a:srgbClr val="FF0000"/>
                </a:solidFill>
              </a:rPr>
              <a:t>, MBBS  (OU)</a:t>
            </a:r>
          </a:p>
          <a:p>
            <a:pPr algn="ctr">
              <a:buNone/>
            </a:pPr>
            <a:r>
              <a:rPr lang="en-US" b="1" dirty="0"/>
              <a:t>or </a:t>
            </a:r>
          </a:p>
          <a:p>
            <a:pPr algn="ctr">
              <a:buNone/>
            </a:pPr>
            <a:r>
              <a:rPr lang="en-US" b="1" dirty="0">
                <a:solidFill>
                  <a:srgbClr val="FF0000"/>
                </a:solidFill>
              </a:rPr>
              <a:t>Dr. </a:t>
            </a:r>
            <a:r>
              <a:rPr lang="en-US" b="1" dirty="0" err="1">
                <a:solidFill>
                  <a:srgbClr val="FF0000"/>
                </a:solidFill>
              </a:rPr>
              <a:t>Sudhakar</a:t>
            </a:r>
            <a:r>
              <a:rPr lang="en-US" b="1" dirty="0">
                <a:solidFill>
                  <a:srgbClr val="FF0000"/>
                </a:solidFill>
              </a:rPr>
              <a:t> </a:t>
            </a:r>
            <a:r>
              <a:rPr lang="en-US" b="1" dirty="0" err="1">
                <a:solidFill>
                  <a:srgbClr val="FF0000"/>
                </a:solidFill>
              </a:rPr>
              <a:t>Rao</a:t>
            </a:r>
            <a:r>
              <a:rPr lang="en-US" b="1" dirty="0">
                <a:solidFill>
                  <a:srgbClr val="FF0000"/>
                </a:solidFill>
              </a:rPr>
              <a:t>, MBBS (AIIMS), MD,             DM (AIIMS) (Neurology)</a:t>
            </a:r>
          </a:p>
          <a:p>
            <a:pPr algn="ctr"/>
            <a:r>
              <a:rPr lang="en-US" dirty="0"/>
              <a:t>???</a:t>
            </a:r>
          </a:p>
        </p:txBody>
      </p:sp>
      <p:sp>
        <p:nvSpPr>
          <p:cNvPr id="3" name="Title 2"/>
          <p:cNvSpPr>
            <a:spLocks noGrp="1"/>
          </p:cNvSpPr>
          <p:nvPr>
            <p:ph type="title"/>
          </p:nvPr>
        </p:nvSpPr>
        <p:spPr/>
        <p:txBody>
          <a:bodyPr/>
          <a:lstStyle/>
          <a:p>
            <a:r>
              <a:rPr lang="en-US" b="0" dirty="0">
                <a:solidFill>
                  <a:srgbClr val="FF0000"/>
                </a:solidFill>
              </a:rPr>
              <a:t>Think for a while……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If you want to know about stars in the sky, movements, features?</a:t>
            </a:r>
          </a:p>
          <a:p>
            <a:pPr algn="ctr">
              <a:buNone/>
            </a:pPr>
            <a:endParaRPr lang="en-US" sz="100" dirty="0"/>
          </a:p>
          <a:p>
            <a:pPr algn="ctr">
              <a:buNone/>
            </a:pPr>
            <a:r>
              <a:rPr lang="en-US" b="1" dirty="0"/>
              <a:t>        Would you trust </a:t>
            </a:r>
          </a:p>
          <a:p>
            <a:pPr algn="ctr">
              <a:buNone/>
            </a:pPr>
            <a:r>
              <a:rPr lang="en-US" b="1" dirty="0"/>
              <a:t>		An </a:t>
            </a:r>
            <a:r>
              <a:rPr lang="en-US" b="1" dirty="0">
                <a:solidFill>
                  <a:srgbClr val="FF0000"/>
                </a:solidFill>
              </a:rPr>
              <a:t>astrologer</a:t>
            </a:r>
            <a:r>
              <a:rPr lang="en-US" b="1" dirty="0"/>
              <a:t> (who also claims to know about stars and their movements!)</a:t>
            </a:r>
          </a:p>
          <a:p>
            <a:pPr algn="ctr">
              <a:buNone/>
            </a:pPr>
            <a:r>
              <a:rPr lang="en-US" b="1" dirty="0"/>
              <a:t>	or a </a:t>
            </a:r>
          </a:p>
          <a:p>
            <a:pPr algn="ctr">
              <a:buNone/>
            </a:pPr>
            <a:r>
              <a:rPr lang="en-US" b="1" dirty="0"/>
              <a:t>    	person who has a </a:t>
            </a:r>
            <a:r>
              <a:rPr lang="en-US" b="1" dirty="0">
                <a:solidFill>
                  <a:srgbClr val="FF0000"/>
                </a:solidFill>
              </a:rPr>
              <a:t>PhD in Astrophysics?</a:t>
            </a:r>
          </a:p>
          <a:p>
            <a:pPr algn="ctr">
              <a:buNone/>
            </a:pPr>
            <a:r>
              <a:rPr lang="en-US" b="1" dirty="0">
                <a:solidFill>
                  <a:srgbClr val="FF0000"/>
                </a:solidFill>
              </a:rPr>
              <a:t>(who has dedicated his life to studying ‘stars’ for decades?</a:t>
            </a:r>
          </a:p>
          <a:p>
            <a:pPr>
              <a:buNone/>
            </a:pPr>
            <a:r>
              <a:rPr lang="en-US" b="1" dirty="0"/>
              <a:t>We generally would believe the PhD scientist!!!</a:t>
            </a:r>
          </a:p>
          <a:p>
            <a:pPr algn="ctr">
              <a:buNone/>
            </a:pPr>
            <a:endParaRPr lang="en-US" b="1" dirty="0">
              <a:solidFill>
                <a:srgbClr val="FF0000"/>
              </a:solidFill>
            </a:endParaRPr>
          </a:p>
        </p:txBody>
      </p:sp>
      <p:sp>
        <p:nvSpPr>
          <p:cNvPr id="3" name="Title 2"/>
          <p:cNvSpPr>
            <a:spLocks noGrp="1"/>
          </p:cNvSpPr>
          <p:nvPr>
            <p:ph type="title"/>
          </p:nvPr>
        </p:nvSpPr>
        <p:spPr/>
        <p:txBody>
          <a:bodyPr>
            <a:normAutofit/>
          </a:bodyPr>
          <a:lstStyle/>
          <a:p>
            <a:r>
              <a:rPr lang="en-US" b="0" dirty="0">
                <a:solidFill>
                  <a:srgbClr val="FF0000"/>
                </a:solidFill>
              </a:rPr>
              <a:t>Think for a while……</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You want take some decision regarding some project which uses </a:t>
            </a:r>
            <a:r>
              <a:rPr lang="en-US" b="1" dirty="0"/>
              <a:t>C</a:t>
            </a:r>
            <a:r>
              <a:rPr lang="en-US" dirty="0"/>
              <a:t> language……</a:t>
            </a:r>
            <a:endParaRPr lang="en-US" b="1" dirty="0">
              <a:solidFill>
                <a:srgbClr val="7030A0"/>
              </a:solidFill>
            </a:endParaRPr>
          </a:p>
          <a:p>
            <a:r>
              <a:rPr lang="en-US" b="1" dirty="0"/>
              <a:t>Would you believe what a polytechnic student (3 years course) who learnt C language says or what a B.E. Engineering Graduate says? (4 years course) </a:t>
            </a:r>
          </a:p>
          <a:p>
            <a:r>
              <a:rPr lang="en-US" b="1" dirty="0"/>
              <a:t>Generally . . . .we would trust the information given by a B.E. Engineering graduate than a polytechnic graduate!</a:t>
            </a:r>
          </a:p>
        </p:txBody>
      </p:sp>
      <p:sp>
        <p:nvSpPr>
          <p:cNvPr id="3" name="Title 2"/>
          <p:cNvSpPr>
            <a:spLocks noGrp="1"/>
          </p:cNvSpPr>
          <p:nvPr>
            <p:ph type="title"/>
          </p:nvPr>
        </p:nvSpPr>
        <p:spPr/>
        <p:txBody>
          <a:bodyPr/>
          <a:lstStyle/>
          <a:p>
            <a:r>
              <a:rPr lang="en-US" b="0" dirty="0">
                <a:solidFill>
                  <a:srgbClr val="FF0000"/>
                </a:solidFill>
              </a:rPr>
              <a:t>Think for a while……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solidFill>
                  <a:srgbClr val="00B050"/>
                </a:solidFill>
              </a:rPr>
              <a:t>When it comes to steps and precautions to be taken to prevent corona virus disease, would you believe? </a:t>
            </a:r>
          </a:p>
          <a:p>
            <a:pPr>
              <a:buNone/>
            </a:pPr>
            <a:r>
              <a:rPr lang="en-US" b="1" dirty="0">
                <a:solidFill>
                  <a:srgbClr val="00B050"/>
                </a:solidFill>
              </a:rPr>
              <a:t>		</a:t>
            </a:r>
          </a:p>
          <a:p>
            <a:pPr algn="ctr">
              <a:buNone/>
            </a:pPr>
            <a:r>
              <a:rPr lang="en-US" sz="2400" b="1" dirty="0">
                <a:solidFill>
                  <a:srgbClr val="C00000"/>
                </a:solidFill>
              </a:rPr>
              <a:t> Advice of Religious preachers on COVID 2019? (assuming they too know about COVID…)</a:t>
            </a:r>
          </a:p>
          <a:p>
            <a:pPr algn="ctr">
              <a:buNone/>
            </a:pPr>
            <a:r>
              <a:rPr lang="en-US" sz="2400" b="1" dirty="0">
                <a:solidFill>
                  <a:srgbClr val="002060"/>
                </a:solidFill>
              </a:rPr>
              <a:t>OR</a:t>
            </a:r>
          </a:p>
          <a:p>
            <a:pPr lvl="1" algn="ctr"/>
            <a:r>
              <a:rPr lang="en-US" sz="2400" b="1" dirty="0">
                <a:solidFill>
                  <a:srgbClr val="002060"/>
                </a:solidFill>
              </a:rPr>
              <a:t>Dr. Krishna Ella, Chairman &amp; Managing Director of Bharat Biotech International Limited</a:t>
            </a:r>
          </a:p>
        </p:txBody>
      </p:sp>
      <p:sp>
        <p:nvSpPr>
          <p:cNvPr id="3" name="Title 2"/>
          <p:cNvSpPr>
            <a:spLocks noGrp="1"/>
          </p:cNvSpPr>
          <p:nvPr>
            <p:ph type="title"/>
          </p:nvPr>
        </p:nvSpPr>
        <p:spPr/>
        <p:txBody>
          <a:bodyPr/>
          <a:lstStyle/>
          <a:p>
            <a:r>
              <a:rPr lang="en-US" b="0" dirty="0">
                <a:solidFill>
                  <a:srgbClr val="FF0000"/>
                </a:solidFill>
              </a:rPr>
              <a:t>Think for a while……</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A brief profile of Dr. Krishna Ella…</a:t>
            </a:r>
          </a:p>
        </p:txBody>
      </p:sp>
      <p:sp>
        <p:nvSpPr>
          <p:cNvPr id="4" name="Text Placeholder 3"/>
          <p:cNvSpPr>
            <a:spLocks noGrp="1"/>
          </p:cNvSpPr>
          <p:nvPr>
            <p:ph type="body" idx="1"/>
          </p:nvPr>
        </p:nvSpPr>
        <p:spPr/>
        <p:txBody>
          <a:bodyPr>
            <a:normAutofit fontScale="92500"/>
          </a:bodyPr>
          <a:lstStyle/>
          <a:p>
            <a:r>
              <a:rPr lang="en-US" dirty="0">
                <a:hlinkClick r:id="rId2"/>
              </a:rPr>
              <a:t>https://www.bharatbiotech.com/founder-profile.html</a:t>
            </a:r>
            <a:endParaRPr lang="en-US" dirty="0"/>
          </a:p>
        </p:txBody>
      </p:sp>
      <p:sp>
        <p:nvSpPr>
          <p:cNvPr id="6" name="Text Placeholder 5"/>
          <p:cNvSpPr>
            <a:spLocks noGrp="1"/>
          </p:cNvSpPr>
          <p:nvPr>
            <p:ph type="body" sz="half" idx="3"/>
          </p:nvPr>
        </p:nvSpPr>
        <p:spPr/>
        <p:txBody>
          <a:bodyPr/>
          <a:lstStyle/>
          <a:p>
            <a:endParaRPr lang="en-US"/>
          </a:p>
        </p:txBody>
      </p:sp>
      <p:sp>
        <p:nvSpPr>
          <p:cNvPr id="5" name="Content Placeholder 4"/>
          <p:cNvSpPr>
            <a:spLocks noGrp="1"/>
          </p:cNvSpPr>
          <p:nvPr>
            <p:ph sz="quarter" idx="2"/>
          </p:nvPr>
        </p:nvSpPr>
        <p:spPr/>
        <p:txBody>
          <a:bodyPr/>
          <a:lstStyle/>
          <a:p>
            <a:pPr fontAlgn="base"/>
            <a:r>
              <a:rPr lang="en-US" dirty="0"/>
              <a:t>M.S., University of Hawaii</a:t>
            </a:r>
          </a:p>
          <a:p>
            <a:pPr fontAlgn="base"/>
            <a:r>
              <a:rPr lang="en-US" b="1" dirty="0"/>
              <a:t>Ph.D., University of Wisconsin-Madison</a:t>
            </a:r>
          </a:p>
          <a:p>
            <a:pPr fontAlgn="base"/>
            <a:r>
              <a:rPr lang="en-US" dirty="0"/>
              <a:t>Established Bharat Biotech International Limited in 1997</a:t>
            </a:r>
          </a:p>
          <a:p>
            <a:pPr fontAlgn="base"/>
            <a:r>
              <a:rPr lang="en-US" b="1" dirty="0"/>
              <a:t>Research scientist </a:t>
            </a:r>
            <a:r>
              <a:rPr lang="en-US" dirty="0"/>
              <a:t>in Molecular Biology</a:t>
            </a:r>
            <a:br>
              <a:rPr lang="en-US" dirty="0"/>
            </a:br>
            <a:endParaRPr lang="en-US" dirty="0"/>
          </a:p>
        </p:txBody>
      </p:sp>
      <p:pic>
        <p:nvPicPr>
          <p:cNvPr id="3074" name="Picture 2" descr="C:\Users\PC\Desktop\images knapp and spitzberg sir\krishna ella.png"/>
          <p:cNvPicPr>
            <a:picLocks noGrp="1" noChangeAspect="1" noChangeArrowheads="1"/>
          </p:cNvPicPr>
          <p:nvPr>
            <p:ph sz="quarter" idx="4"/>
          </p:nvPr>
        </p:nvPicPr>
        <p:blipFill>
          <a:blip r:embed="rId3" cstate="print"/>
          <a:srcRect/>
          <a:stretch>
            <a:fillRect/>
          </a:stretch>
        </p:blipFill>
        <p:spPr bwMode="auto">
          <a:xfrm>
            <a:off x="4760912" y="1510506"/>
            <a:ext cx="3810000" cy="381000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624078" indent="-514350"/>
            <a:r>
              <a:rPr lang="en-US" dirty="0"/>
              <a:t>Developed and launched the world’s most affordable vaccine for </a:t>
            </a:r>
            <a:r>
              <a:rPr lang="en-US" b="1" dirty="0">
                <a:solidFill>
                  <a:srgbClr val="FF0000"/>
                </a:solidFill>
              </a:rPr>
              <a:t>Rotavirus</a:t>
            </a:r>
            <a:r>
              <a:rPr lang="en-US" dirty="0"/>
              <a:t> </a:t>
            </a:r>
          </a:p>
          <a:p>
            <a:pPr marL="624078" indent="-514350"/>
            <a:r>
              <a:rPr lang="en-US" dirty="0"/>
              <a:t>Developed World’s 1st clinically proven and WHO pre-qualified </a:t>
            </a:r>
            <a:r>
              <a:rPr lang="en-US" b="1" dirty="0">
                <a:solidFill>
                  <a:srgbClr val="FF0000"/>
                </a:solidFill>
              </a:rPr>
              <a:t>Typhoid Conjugate Vaccine </a:t>
            </a:r>
            <a:r>
              <a:rPr lang="en-US" dirty="0"/>
              <a:t>(TCV). </a:t>
            </a:r>
          </a:p>
          <a:p>
            <a:pPr marL="624078" indent="-514350"/>
            <a:r>
              <a:rPr lang="en-US" dirty="0"/>
              <a:t>Global patents for </a:t>
            </a:r>
            <a:r>
              <a:rPr lang="en-US" b="1" dirty="0" err="1">
                <a:solidFill>
                  <a:srgbClr val="FF0000"/>
                </a:solidFill>
              </a:rPr>
              <a:t>Chikungunya</a:t>
            </a:r>
            <a:r>
              <a:rPr lang="en-US" dirty="0"/>
              <a:t> and </a:t>
            </a:r>
            <a:r>
              <a:rPr lang="en-US" b="1" dirty="0" err="1">
                <a:solidFill>
                  <a:srgbClr val="FF0000"/>
                </a:solidFill>
              </a:rPr>
              <a:t>Zika</a:t>
            </a:r>
            <a:r>
              <a:rPr lang="en-US" dirty="0"/>
              <a:t> viruses </a:t>
            </a:r>
          </a:p>
          <a:p>
            <a:pPr marL="624078" indent="-514350"/>
            <a:r>
              <a:rPr lang="en-US" dirty="0"/>
              <a:t>Crossed major milestones in the development of these vaccines. </a:t>
            </a:r>
          </a:p>
          <a:p>
            <a:pPr marL="624078" indent="-514350"/>
            <a:r>
              <a:rPr lang="en-US" dirty="0"/>
              <a:t>World’s largest supplier of </a:t>
            </a:r>
            <a:r>
              <a:rPr lang="en-US" b="1" dirty="0">
                <a:solidFill>
                  <a:srgbClr val="FF0000"/>
                </a:solidFill>
              </a:rPr>
              <a:t>rabies vaccines</a:t>
            </a:r>
          </a:p>
        </p:txBody>
      </p:sp>
      <p:sp>
        <p:nvSpPr>
          <p:cNvPr id="3" name="Title 2"/>
          <p:cNvSpPr>
            <a:spLocks noGrp="1"/>
          </p:cNvSpPr>
          <p:nvPr>
            <p:ph type="title"/>
          </p:nvPr>
        </p:nvSpPr>
        <p:spPr/>
        <p:txBody>
          <a:bodyPr>
            <a:normAutofit/>
          </a:bodyPr>
          <a:lstStyle/>
          <a:p>
            <a:pPr algn="ctr"/>
            <a:r>
              <a:rPr lang="en-US" dirty="0"/>
              <a:t>His company’s achievements….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Dr. Krishna Ella receiving award from our Honorable Prime minister!</a:t>
            </a:r>
          </a:p>
        </p:txBody>
      </p:sp>
      <p:pic>
        <p:nvPicPr>
          <p:cNvPr id="1026" name="Picture 2" descr="C:\Users\PC\Desktop\Image Dr_Krishna_Ella.jpg"/>
          <p:cNvPicPr>
            <a:picLocks noGrp="1" noChangeAspect="1" noChangeArrowheads="1"/>
          </p:cNvPicPr>
          <p:nvPr>
            <p:ph idx="1"/>
          </p:nvPr>
        </p:nvPicPr>
        <p:blipFill>
          <a:blip r:embed="rId2" cstate="print"/>
          <a:srcRect/>
          <a:stretch>
            <a:fillRect/>
          </a:stretch>
        </p:blipFill>
        <p:spPr bwMode="auto">
          <a:xfrm>
            <a:off x="914400" y="1600201"/>
            <a:ext cx="7086599" cy="46482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Dedicated to my teachers……</a:t>
            </a:r>
          </a:p>
        </p:txBody>
      </p:sp>
      <p:sp>
        <p:nvSpPr>
          <p:cNvPr id="6" name="Text Placeholder 5"/>
          <p:cNvSpPr>
            <a:spLocks noGrp="1"/>
          </p:cNvSpPr>
          <p:nvPr>
            <p:ph type="body" idx="1"/>
          </p:nvPr>
        </p:nvSpPr>
        <p:spPr/>
        <p:txBody>
          <a:bodyPr/>
          <a:lstStyle/>
          <a:p>
            <a:endParaRPr lang="en-US"/>
          </a:p>
        </p:txBody>
      </p:sp>
      <p:sp>
        <p:nvSpPr>
          <p:cNvPr id="8" name="Text Placeholder 7"/>
          <p:cNvSpPr>
            <a:spLocks noGrp="1"/>
          </p:cNvSpPr>
          <p:nvPr>
            <p:ph type="body" sz="half" idx="3"/>
          </p:nvPr>
        </p:nvSpPr>
        <p:spPr/>
        <p:txBody>
          <a:bodyPr/>
          <a:lstStyle/>
          <a:p>
            <a:endParaRPr lang="en-US"/>
          </a:p>
        </p:txBody>
      </p:sp>
      <p:sp>
        <p:nvSpPr>
          <p:cNvPr id="7" name="Content Placeholder 6"/>
          <p:cNvSpPr>
            <a:spLocks noGrp="1"/>
          </p:cNvSpPr>
          <p:nvPr>
            <p:ph sz="quarter" idx="2"/>
          </p:nvPr>
        </p:nvSpPr>
        <p:spPr/>
        <p:txBody>
          <a:bodyPr>
            <a:normAutofit fontScale="92500"/>
          </a:bodyPr>
          <a:lstStyle/>
          <a:p>
            <a:r>
              <a:rPr lang="en-US" b="1" dirty="0"/>
              <a:t>Dr. Mark L. Knapp</a:t>
            </a:r>
            <a:r>
              <a:rPr lang="en-US" dirty="0"/>
              <a:t> (Ph.D., Pennsylvania State University, 1966).</a:t>
            </a:r>
          </a:p>
          <a:p>
            <a:r>
              <a:rPr lang="en-US" dirty="0"/>
              <a:t>He is the Jesse H. Jones Centennial Professor Emeritus of Communication and UT Distinguished Teaching Professor Emeritus at the University of Texas at Austin.</a:t>
            </a:r>
          </a:p>
        </p:txBody>
      </p:sp>
      <p:pic>
        <p:nvPicPr>
          <p:cNvPr id="1027" name="Picture 3" descr="C:\Users\PC\Desktop\images knapp and spitzberg sir\knapp sir.jpg"/>
          <p:cNvPicPr>
            <a:picLocks noGrp="1" noChangeAspect="1" noChangeArrowheads="1"/>
          </p:cNvPicPr>
          <p:nvPr>
            <p:ph sz="quarter" idx="4"/>
          </p:nvPr>
        </p:nvPicPr>
        <p:blipFill>
          <a:blip r:embed="rId2" cstate="print"/>
          <a:srcRect/>
          <a:stretch>
            <a:fillRect/>
          </a:stretch>
        </p:blipFill>
        <p:spPr bwMode="auto">
          <a:xfrm>
            <a:off x="5334000" y="1371601"/>
            <a:ext cx="2971800" cy="342900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a:solidFill>
                  <a:srgbClr val="FF0000"/>
                </a:solidFill>
              </a:rPr>
              <a:t>The use of messages to influence an audience. </a:t>
            </a:r>
          </a:p>
          <a:p>
            <a:pPr>
              <a:buNone/>
            </a:pPr>
            <a:endParaRPr lang="en-US" b="1" u="sng" dirty="0">
              <a:solidFill>
                <a:srgbClr val="FF0000"/>
              </a:solidFill>
            </a:endParaRPr>
          </a:p>
          <a:p>
            <a:r>
              <a:rPr lang="en-US" b="1" dirty="0">
                <a:solidFill>
                  <a:srgbClr val="FF0000"/>
                </a:solidFill>
              </a:rPr>
              <a:t> The use of messages to achieve your goals. </a:t>
            </a:r>
          </a:p>
          <a:p>
            <a:endParaRPr lang="en-US" dirty="0"/>
          </a:p>
        </p:txBody>
      </p:sp>
      <p:sp>
        <p:nvSpPr>
          <p:cNvPr id="2" name="Title 1"/>
          <p:cNvSpPr>
            <a:spLocks noGrp="1"/>
          </p:cNvSpPr>
          <p:nvPr>
            <p:ph type="title"/>
          </p:nvPr>
        </p:nvSpPr>
        <p:spPr/>
        <p:txBody>
          <a:bodyPr>
            <a:normAutofit fontScale="90000"/>
          </a:bodyPr>
          <a:lstStyle/>
          <a:p>
            <a:pPr algn="ctr"/>
            <a:r>
              <a:rPr lang="en-US" dirty="0"/>
              <a:t>So how do we define Persuasion?</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lstStyle/>
          <a:p>
            <a:r>
              <a:rPr lang="en-US" dirty="0"/>
              <a:t>According to Greek philosopher Aristotle  (384–322 B.C.), </a:t>
            </a:r>
            <a:r>
              <a:rPr lang="en-US" u="sng" dirty="0"/>
              <a:t>THREE</a:t>
            </a:r>
            <a:r>
              <a:rPr lang="en-US" dirty="0"/>
              <a:t> things are required to persuade others effectively.</a:t>
            </a:r>
          </a:p>
          <a:p>
            <a:endParaRPr lang="en-US" dirty="0"/>
          </a:p>
        </p:txBody>
      </p:sp>
      <p:pic>
        <p:nvPicPr>
          <p:cNvPr id="7" name="Picture 2" descr="C:\Users\PC\Desktop\persuasion 1.jpeg 5.jpg"/>
          <p:cNvPicPr>
            <a:picLocks noGrp="1" noChangeAspect="1" noChangeArrowheads="1"/>
          </p:cNvPicPr>
          <p:nvPr>
            <p:ph sz="half" idx="2"/>
          </p:nvPr>
        </p:nvPicPr>
        <p:blipFill>
          <a:blip r:embed="rId2" cstate="print"/>
          <a:stretch>
            <a:fillRect/>
          </a:stretch>
        </p:blipFill>
        <p:spPr bwMode="auto">
          <a:xfrm>
            <a:off x="4976605" y="1481138"/>
            <a:ext cx="3381790" cy="4525962"/>
          </a:xfrm>
          <a:prstGeom prst="rect">
            <a:avLst/>
          </a:prstGeom>
          <a:noFill/>
        </p:spPr>
      </p:pic>
      <p:sp>
        <p:nvSpPr>
          <p:cNvPr id="4" name="Title 3"/>
          <p:cNvSpPr>
            <a:spLocks noGrp="1"/>
          </p:cNvSpPr>
          <p:nvPr>
            <p:ph type="title"/>
          </p:nvPr>
        </p:nvSpPr>
        <p:spPr/>
        <p:txBody>
          <a:bodyPr/>
          <a:lstStyle/>
          <a:p>
            <a:r>
              <a:rPr lang="en-US" dirty="0"/>
              <a:t>What did Aristotle say?</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3" name="Picture 3" descr="C:\Users\PC\Desktop\persua.jpg 6.jpg"/>
          <p:cNvPicPr>
            <a:picLocks noGrp="1" noChangeAspect="1" noChangeArrowheads="1"/>
          </p:cNvPicPr>
          <p:nvPr>
            <p:ph idx="1"/>
          </p:nvPr>
        </p:nvPicPr>
        <p:blipFill>
          <a:blip r:embed="rId2" cstate="print"/>
          <a:stretch>
            <a:fillRect/>
          </a:stretch>
        </p:blipFill>
        <p:spPr bwMode="auto">
          <a:xfrm>
            <a:off x="2032000" y="1724818"/>
            <a:ext cx="5816600" cy="4624197"/>
          </a:xfrm>
          <a:prstGeom prst="rect">
            <a:avLst/>
          </a:prstGeom>
          <a:noFill/>
        </p:spPr>
      </p:pic>
      <p:sp>
        <p:nvSpPr>
          <p:cNvPr id="2" name="Title 1"/>
          <p:cNvSpPr>
            <a:spLocks noGrp="1"/>
          </p:cNvSpPr>
          <p:nvPr>
            <p:ph type="title"/>
          </p:nvPr>
        </p:nvSpPr>
        <p:spPr/>
        <p:txBody>
          <a:bodyPr/>
          <a:lstStyle/>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r>
              <a:rPr lang="en-US" dirty="0" smtClean="0"/>
              <a:t>Credibility </a:t>
            </a:r>
            <a:r>
              <a:rPr lang="en-US" dirty="0"/>
              <a:t>(knowledge, qualifications, reading) +Character (sincerity, others’ testimonies…show that you are well-read!)</a:t>
            </a:r>
          </a:p>
          <a:p>
            <a:pPr lvl="0"/>
            <a:r>
              <a:rPr lang="en-US" b="1" dirty="0"/>
              <a:t>That you are intelligent </a:t>
            </a:r>
            <a:r>
              <a:rPr lang="en-US" dirty="0"/>
              <a:t>and </a:t>
            </a:r>
            <a:r>
              <a:rPr lang="en-US" b="1" dirty="0"/>
              <a:t>can be trusted!</a:t>
            </a:r>
            <a:endParaRPr lang="en-US" dirty="0"/>
          </a:p>
          <a:p>
            <a:r>
              <a:rPr lang="en-US" dirty="0"/>
              <a:t>Extensive </a:t>
            </a:r>
            <a:r>
              <a:rPr lang="en-US" dirty="0" smtClean="0"/>
              <a:t>research (journals, cite scientists’ names)</a:t>
            </a:r>
            <a:endParaRPr lang="en-US" dirty="0"/>
          </a:p>
          <a:p>
            <a:r>
              <a:rPr lang="en-US" dirty="0"/>
              <a:t>Up-to-date research</a:t>
            </a:r>
            <a:endParaRPr lang="en-US" b="1" dirty="0"/>
          </a:p>
          <a:p>
            <a:r>
              <a:rPr lang="en-US" dirty="0"/>
              <a:t>Recognized authorities in the field</a:t>
            </a:r>
          </a:p>
          <a:p>
            <a:endParaRPr lang="en-US" dirty="0"/>
          </a:p>
        </p:txBody>
      </p:sp>
      <p:sp>
        <p:nvSpPr>
          <p:cNvPr id="2" name="Title 1"/>
          <p:cNvSpPr>
            <a:spLocks noGrp="1"/>
          </p:cNvSpPr>
          <p:nvPr>
            <p:ph type="title"/>
          </p:nvPr>
        </p:nvSpPr>
        <p:spPr/>
        <p:txBody>
          <a:bodyPr/>
          <a:lstStyle/>
          <a:p>
            <a:pPr algn="ctr"/>
            <a:r>
              <a:rPr lang="en-US" dirty="0" smtClean="0">
                <a:solidFill>
                  <a:srgbClr val="FF0000"/>
                </a:solidFill>
              </a:rPr>
              <a:t>Ethos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5092891"/>
          </a:xfrm>
        </p:spPr>
        <p:txBody>
          <a:bodyPr/>
          <a:lstStyle/>
          <a:p>
            <a:pPr lvl="0"/>
            <a:r>
              <a:rPr lang="en-US" sz="2800" dirty="0" smtClean="0"/>
              <a:t>Emotional </a:t>
            </a:r>
            <a:r>
              <a:rPr lang="en-US" sz="2800" dirty="0"/>
              <a:t>appeals. </a:t>
            </a:r>
            <a:endParaRPr lang="en-US" sz="2800" dirty="0" smtClean="0"/>
          </a:p>
          <a:p>
            <a:pPr lvl="0"/>
            <a:r>
              <a:rPr lang="en-US" sz="2800" dirty="0" smtClean="0"/>
              <a:t>For </a:t>
            </a:r>
            <a:r>
              <a:rPr lang="en-US" sz="2800" dirty="0"/>
              <a:t>example, you want to raise funds for an orphanage. Now, appeal to the audience telling them about the lives of orphan children, their hunger, problems and challenges.  Make them feel for the orphan children. Create a sense of sympathy and empathy</a:t>
            </a:r>
            <a:r>
              <a:rPr lang="en-US" sz="2800" dirty="0" smtClean="0"/>
              <a:t>!</a:t>
            </a:r>
          </a:p>
          <a:p>
            <a:pPr lvl="0"/>
            <a:r>
              <a:rPr lang="en-US" sz="2800" dirty="0" smtClean="0"/>
              <a:t>Fear, anger, sadness, pity, excitement.</a:t>
            </a:r>
          </a:p>
          <a:p>
            <a:pPr lvl="0"/>
            <a:r>
              <a:rPr lang="en-US" sz="2800" b="1" dirty="0" smtClean="0"/>
              <a:t>Sad </a:t>
            </a:r>
            <a:r>
              <a:rPr lang="en-US" sz="2800" b="1" dirty="0" smtClean="0"/>
              <a:t>photographs, </a:t>
            </a:r>
            <a:r>
              <a:rPr lang="en-US" sz="2800" b="1" smtClean="0"/>
              <a:t>personal experiences</a:t>
            </a:r>
            <a:endParaRPr lang="en-US" sz="2800" b="1" dirty="0"/>
          </a:p>
          <a:p>
            <a:pPr lvl="0"/>
            <a:endParaRPr lang="en-US" dirty="0"/>
          </a:p>
          <a:p>
            <a:endParaRPr lang="en-US" dirty="0"/>
          </a:p>
        </p:txBody>
      </p:sp>
      <p:sp>
        <p:nvSpPr>
          <p:cNvPr id="3" name="Title 2"/>
          <p:cNvSpPr>
            <a:spLocks noGrp="1"/>
          </p:cNvSpPr>
          <p:nvPr>
            <p:ph type="title"/>
          </p:nvPr>
        </p:nvSpPr>
        <p:spPr>
          <a:xfrm>
            <a:off x="457200" y="274638"/>
            <a:ext cx="8229600" cy="715962"/>
          </a:xfrm>
        </p:spPr>
        <p:txBody>
          <a:bodyPr>
            <a:normAutofit fontScale="90000"/>
          </a:bodyPr>
          <a:lstStyle/>
          <a:p>
            <a:pPr algn="ctr"/>
            <a:r>
              <a:rPr lang="en-US" sz="4400" dirty="0" smtClean="0">
                <a:solidFill>
                  <a:srgbClr val="FF0000"/>
                </a:solidFill>
              </a:rPr>
              <a:t>Pathos</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smtClean="0"/>
              <a:t>Logos </a:t>
            </a:r>
            <a:r>
              <a:rPr lang="en-US" sz="3200" dirty="0"/>
              <a:t>means </a:t>
            </a:r>
            <a:r>
              <a:rPr lang="en-US" sz="3200" dirty="0" smtClean="0"/>
              <a:t>using logical </a:t>
            </a:r>
            <a:r>
              <a:rPr lang="en-US" sz="3200" dirty="0"/>
              <a:t>arguments</a:t>
            </a:r>
            <a:r>
              <a:rPr lang="en-US" sz="3200" dirty="0" smtClean="0"/>
              <a:t>.</a:t>
            </a:r>
          </a:p>
          <a:p>
            <a:r>
              <a:rPr lang="en-US" sz="3200" dirty="0" smtClean="0"/>
              <a:t>Present </a:t>
            </a:r>
            <a:r>
              <a:rPr lang="en-US" sz="3200" b="1" u="sng" dirty="0"/>
              <a:t>evidence</a:t>
            </a:r>
            <a:r>
              <a:rPr lang="en-US" sz="3200" b="1" dirty="0"/>
              <a:t>, </a:t>
            </a:r>
            <a:r>
              <a:rPr lang="en-US" sz="3200" b="1" u="sng" dirty="0" smtClean="0"/>
              <a:t>facts</a:t>
            </a:r>
            <a:r>
              <a:rPr lang="en-US" sz="3200" b="1" dirty="0" smtClean="0"/>
              <a:t>, </a:t>
            </a:r>
            <a:r>
              <a:rPr lang="en-IN" sz="3200" b="1" u="sng" dirty="0" smtClean="0"/>
              <a:t>statistics</a:t>
            </a:r>
            <a:endParaRPr lang="en-US" sz="3200" b="1" u="sng" dirty="0" smtClean="0"/>
          </a:p>
          <a:p>
            <a:r>
              <a:rPr lang="en-US" sz="3200" u="sng" dirty="0" smtClean="0"/>
              <a:t>Numerical figures </a:t>
            </a:r>
          </a:p>
          <a:p>
            <a:r>
              <a:rPr lang="en-US" sz="3200" u="sng" dirty="0" smtClean="0"/>
              <a:t>Graphs</a:t>
            </a:r>
            <a:r>
              <a:rPr lang="en-US" sz="3200" u="sng" dirty="0"/>
              <a:t>, charts</a:t>
            </a:r>
            <a:r>
              <a:rPr lang="en-US" sz="3200" dirty="0"/>
              <a:t> to the audience.</a:t>
            </a:r>
          </a:p>
          <a:p>
            <a:r>
              <a:rPr lang="en-US" sz="3200" dirty="0"/>
              <a:t>However, do not use illogical arguments to mislead the audience!</a:t>
            </a:r>
          </a:p>
        </p:txBody>
      </p:sp>
      <p:sp>
        <p:nvSpPr>
          <p:cNvPr id="3" name="Title 2"/>
          <p:cNvSpPr>
            <a:spLocks noGrp="1"/>
          </p:cNvSpPr>
          <p:nvPr>
            <p:ph type="title"/>
          </p:nvPr>
        </p:nvSpPr>
        <p:spPr/>
        <p:txBody>
          <a:bodyPr>
            <a:normAutofit fontScale="90000"/>
          </a:bodyPr>
          <a:lstStyle/>
          <a:p>
            <a:pPr algn="ctr"/>
            <a:r>
              <a:rPr lang="en-US" sz="4400" dirty="0" smtClean="0">
                <a:solidFill>
                  <a:srgbClr val="FF0000"/>
                </a:solidFill>
              </a:rPr>
              <a:t/>
            </a:r>
            <a:br>
              <a:rPr lang="en-US" sz="4400" dirty="0" smtClean="0">
                <a:solidFill>
                  <a:srgbClr val="FF0000"/>
                </a:solidFill>
              </a:rPr>
            </a:br>
            <a:r>
              <a:rPr lang="en-US" sz="4400" dirty="0" smtClean="0">
                <a:solidFill>
                  <a:srgbClr val="FF0000"/>
                </a:solidFill>
              </a:rPr>
              <a:t>Logos</a:t>
            </a:r>
            <a:br>
              <a:rPr lang="en-US" sz="4400" dirty="0" smtClean="0">
                <a:solidFill>
                  <a:srgbClr val="FF0000"/>
                </a:solidFill>
              </a:rPr>
            </a:b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Companies use persuasion in the form of advertising to convince consumers to buy their </a:t>
            </a:r>
            <a:r>
              <a:rPr lang="en-US" b="1" dirty="0">
                <a:solidFill>
                  <a:srgbClr val="FF0000"/>
                </a:solidFill>
              </a:rPr>
              <a:t>products</a:t>
            </a:r>
            <a:r>
              <a:rPr lang="en-US" dirty="0"/>
              <a:t> or </a:t>
            </a:r>
            <a:r>
              <a:rPr lang="en-US" b="1" dirty="0">
                <a:solidFill>
                  <a:srgbClr val="FF0000"/>
                </a:solidFill>
              </a:rPr>
              <a:t>services</a:t>
            </a:r>
            <a:r>
              <a:rPr lang="en-US" dirty="0"/>
              <a:t>. </a:t>
            </a:r>
          </a:p>
          <a:p>
            <a:r>
              <a:rPr lang="en-US" b="1" dirty="0">
                <a:solidFill>
                  <a:srgbClr val="FF0000"/>
                </a:solidFill>
              </a:rPr>
              <a:t>Parents</a:t>
            </a:r>
            <a:r>
              <a:rPr lang="en-US" dirty="0"/>
              <a:t> can use persuasion to get their </a:t>
            </a:r>
            <a:r>
              <a:rPr lang="en-US" b="1" dirty="0">
                <a:solidFill>
                  <a:srgbClr val="FF0000"/>
                </a:solidFill>
              </a:rPr>
              <a:t>children</a:t>
            </a:r>
            <a:r>
              <a:rPr lang="en-US" dirty="0"/>
              <a:t> to study or to clean up their rooms.</a:t>
            </a:r>
          </a:p>
          <a:p>
            <a:r>
              <a:rPr lang="en-US" dirty="0"/>
              <a:t>Children use persuasion to convince their parents to give them pocket money. </a:t>
            </a:r>
            <a:r>
              <a:rPr lang="en-US" b="1" dirty="0">
                <a:solidFill>
                  <a:srgbClr val="FF0000"/>
                </a:solidFill>
              </a:rPr>
              <a:t>Teachers</a:t>
            </a:r>
            <a:r>
              <a:rPr lang="en-US" dirty="0"/>
              <a:t> persuade </a:t>
            </a:r>
            <a:r>
              <a:rPr lang="en-US" b="1" dirty="0">
                <a:solidFill>
                  <a:srgbClr val="FF0000"/>
                </a:solidFill>
              </a:rPr>
              <a:t>students</a:t>
            </a:r>
            <a:r>
              <a:rPr lang="en-US" dirty="0"/>
              <a:t> to study well by mentioning the benefits of good academic grades.</a:t>
            </a:r>
          </a:p>
          <a:p>
            <a:endParaRPr lang="en-US" dirty="0"/>
          </a:p>
          <a:p>
            <a:endParaRPr lang="en-US" dirty="0"/>
          </a:p>
        </p:txBody>
      </p:sp>
      <p:sp>
        <p:nvSpPr>
          <p:cNvPr id="2" name="Title 1"/>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We persuade our friends if we want see a particular movie. People use persuasion to get their friends to go to see a certain movie, or a band, or to hang out at the mall. </a:t>
            </a:r>
          </a:p>
          <a:p>
            <a:r>
              <a:rPr lang="en-US" dirty="0"/>
              <a:t>Students persuade teachers to accept assignments after the due date!</a:t>
            </a:r>
          </a:p>
        </p:txBody>
      </p:sp>
      <p:sp>
        <p:nvSpPr>
          <p:cNvPr id="2" name="Title 1"/>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solidFill>
                  <a:srgbClr val="FF0000"/>
                </a:solidFill>
              </a:rPr>
              <a:t>Of course, people can also use </a:t>
            </a:r>
            <a:r>
              <a:rPr lang="en-US" b="1" u="sng" dirty="0">
                <a:solidFill>
                  <a:srgbClr val="FF0000"/>
                </a:solidFill>
              </a:rPr>
              <a:t>threats</a:t>
            </a:r>
            <a:r>
              <a:rPr lang="en-US" b="1" dirty="0">
                <a:solidFill>
                  <a:srgbClr val="FF0000"/>
                </a:solidFill>
              </a:rPr>
              <a:t> to get what they want, but that is not persuasion!</a:t>
            </a:r>
            <a:r>
              <a:rPr lang="en-US" dirty="0">
                <a:solidFill>
                  <a:srgbClr val="FF0000"/>
                </a:solidFill>
              </a:rPr>
              <a:t> </a:t>
            </a:r>
            <a:r>
              <a:rPr lang="en-US" dirty="0"/>
              <a:t>In persuasion, we try to convince the audience to do what we want them to do out of their own interest! People do something willingly because they believe what you are telling them is for their good!</a:t>
            </a:r>
          </a:p>
          <a:p>
            <a:endParaRPr lang="en-US" dirty="0"/>
          </a:p>
        </p:txBody>
      </p:sp>
      <p:sp>
        <p:nvSpPr>
          <p:cNvPr id="2" name="Title 1"/>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92500" lnSpcReduction="10000"/>
          </a:bodyPr>
          <a:lstStyle/>
          <a:p>
            <a:r>
              <a:rPr lang="en-US" sz="5400" b="1" u="sng" dirty="0">
                <a:solidFill>
                  <a:srgbClr val="FF0000"/>
                </a:solidFill>
              </a:rPr>
              <a:t>“You must do it “or else”---</a:t>
            </a:r>
            <a:r>
              <a:rPr lang="en-US" sz="5200" b="1" dirty="0"/>
              <a:t>This is not persuasion!</a:t>
            </a:r>
            <a:r>
              <a:rPr lang="en-US" sz="5400" b="1" u="sng" dirty="0"/>
              <a:t/>
            </a:r>
            <a:br>
              <a:rPr lang="en-US" sz="5400" b="1" u="sng" dirty="0"/>
            </a:br>
            <a:endParaRPr lang="en-US" sz="5400" dirty="0"/>
          </a:p>
          <a:p>
            <a:endParaRPr lang="en-US" sz="5400" dirty="0"/>
          </a:p>
        </p:txBody>
      </p:sp>
      <p:sp>
        <p:nvSpPr>
          <p:cNvPr id="4" name="Title 3"/>
          <p:cNvSpPr>
            <a:spLocks noGrp="1"/>
          </p:cNvSpPr>
          <p:nvPr>
            <p:ph type="title"/>
          </p:nvPr>
        </p:nvSpPr>
        <p:spPr/>
        <p:txBody>
          <a:bodyPr/>
          <a:lstStyle/>
          <a:p>
            <a:endParaRPr lang="en-US"/>
          </a:p>
        </p:txBody>
      </p:sp>
      <p:pic>
        <p:nvPicPr>
          <p:cNvPr id="2" name="Picture 2" descr="C:\Users\PC\Desktop\persua.jpg10.jpg"/>
          <p:cNvPicPr>
            <a:picLocks noChangeAspect="1" noChangeArrowheads="1"/>
          </p:cNvPicPr>
          <p:nvPr/>
        </p:nvPicPr>
        <p:blipFill>
          <a:blip r:embed="rId2" cstate="print"/>
          <a:srcRect/>
          <a:stretch>
            <a:fillRect/>
          </a:stretch>
        </p:blipFill>
        <p:spPr bwMode="auto">
          <a:xfrm flipH="1">
            <a:off x="4876800" y="2057400"/>
            <a:ext cx="3429000" cy="3581400"/>
          </a:xfrm>
          <a:prstGeom prst="rect">
            <a:avLst/>
          </a:prstGeom>
          <a:noFill/>
        </p:spPr>
      </p:pic>
      <p:sp>
        <p:nvSpPr>
          <p:cNvPr id="6" name="Content Placeholder 5"/>
          <p:cNvSpPr>
            <a:spLocks noGrp="1"/>
          </p:cNvSpPr>
          <p:nvPr>
            <p:ph sz="half" idx="2"/>
          </p:nvPr>
        </p:nvSpPr>
        <p:spPr/>
        <p:txBody>
          <a:bodyPr/>
          <a:lstStyle/>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to………..</a:t>
            </a:r>
          </a:p>
        </p:txBody>
      </p:sp>
      <p:sp>
        <p:nvSpPr>
          <p:cNvPr id="3" name="Text Placeholder 2"/>
          <p:cNvSpPr>
            <a:spLocks noGrp="1"/>
          </p:cNvSpPr>
          <p:nvPr>
            <p:ph type="body" idx="1"/>
          </p:nvPr>
        </p:nvSpPr>
        <p:spPr/>
        <p:txBody>
          <a:bodyPr/>
          <a:lstStyle/>
          <a:p>
            <a:endParaRPr lang="en-US"/>
          </a:p>
        </p:txBody>
      </p:sp>
      <p:sp>
        <p:nvSpPr>
          <p:cNvPr id="4" name="Text Placeholder 3"/>
          <p:cNvSpPr>
            <a:spLocks noGrp="1"/>
          </p:cNvSpPr>
          <p:nvPr>
            <p:ph type="body" sz="half" idx="3"/>
          </p:nvPr>
        </p:nvSpPr>
        <p:spPr/>
        <p:txBody>
          <a:bodyPr/>
          <a:lstStyle/>
          <a:p>
            <a:endParaRPr lang="en-US"/>
          </a:p>
        </p:txBody>
      </p:sp>
      <p:sp>
        <p:nvSpPr>
          <p:cNvPr id="5" name="Content Placeholder 4"/>
          <p:cNvSpPr>
            <a:spLocks noGrp="1"/>
          </p:cNvSpPr>
          <p:nvPr>
            <p:ph sz="quarter" idx="2"/>
          </p:nvPr>
        </p:nvSpPr>
        <p:spPr/>
        <p:txBody>
          <a:bodyPr>
            <a:normAutofit fontScale="92500"/>
          </a:bodyPr>
          <a:lstStyle/>
          <a:p>
            <a:r>
              <a:rPr lang="en-US" b="1" dirty="0"/>
              <a:t>Prof. Brian H. Spitzberg, </a:t>
            </a:r>
          </a:p>
          <a:p>
            <a:pPr>
              <a:buNone/>
            </a:pPr>
            <a:r>
              <a:rPr lang="en-US" b="1" dirty="0"/>
              <a:t>	(</a:t>
            </a:r>
            <a:r>
              <a:rPr lang="en-US" dirty="0"/>
              <a:t>Ph.D. the University of Southern California, 1981.</a:t>
            </a:r>
          </a:p>
          <a:p>
            <a:r>
              <a:rPr lang="en-US" b="1" dirty="0"/>
              <a:t>He is Senate Distinguished Professor Emeritus, School of Communication, San Diego State University, San Diego, CA.</a:t>
            </a:r>
            <a:endParaRPr lang="en-US" dirty="0"/>
          </a:p>
        </p:txBody>
      </p:sp>
      <p:pic>
        <p:nvPicPr>
          <p:cNvPr id="2050" name="Picture 2" descr="C:\Users\PC\Desktop\images knapp and spitzberg sir\spitzberg si.jpeg"/>
          <p:cNvPicPr>
            <a:picLocks noGrp="1" noChangeAspect="1" noChangeArrowheads="1"/>
          </p:cNvPicPr>
          <p:nvPr>
            <p:ph sz="quarter" idx="4"/>
          </p:nvPr>
        </p:nvPicPr>
        <p:blipFill>
          <a:blip r:embed="rId2" cstate="print"/>
          <a:srcRect/>
          <a:stretch>
            <a:fillRect/>
          </a:stretch>
        </p:blipFill>
        <p:spPr bwMode="auto">
          <a:xfrm>
            <a:off x="4695031" y="1444625"/>
            <a:ext cx="3941763" cy="3941763"/>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a:solidFill>
                  <a:srgbClr val="FF0000"/>
                </a:solidFill>
              </a:rPr>
              <a:t>Students, parents, teachers, politicians, administrators, sales managers, and friends </a:t>
            </a:r>
            <a:r>
              <a:rPr lang="en-US" dirty="0"/>
              <a:t>use </a:t>
            </a:r>
            <a:r>
              <a:rPr lang="en-US" u="sng" dirty="0"/>
              <a:t>persuasion</a:t>
            </a:r>
            <a:r>
              <a:rPr lang="en-US" dirty="0"/>
              <a:t> in their everyday lives. </a:t>
            </a:r>
          </a:p>
          <a:p>
            <a:r>
              <a:rPr lang="en-US" dirty="0"/>
              <a:t>Mass media from print (</a:t>
            </a:r>
            <a:r>
              <a:rPr lang="en-US" b="1" dirty="0">
                <a:solidFill>
                  <a:srgbClr val="FF0000"/>
                </a:solidFill>
              </a:rPr>
              <a:t>newspapers, magazines, direct mailing) to electronic (radio, television, the World Wide Web</a:t>
            </a:r>
            <a:r>
              <a:rPr lang="en-US" dirty="0"/>
              <a:t>) </a:t>
            </a:r>
            <a:r>
              <a:rPr lang="en-US" b="1" u="sng" dirty="0"/>
              <a:t>thrives</a:t>
            </a:r>
            <a:r>
              <a:rPr lang="en-US" dirty="0"/>
              <a:t> (depend) on advertisements.</a:t>
            </a:r>
          </a:p>
          <a:p>
            <a:endParaRPr lang="en-US" dirty="0"/>
          </a:p>
          <a:p>
            <a:endParaRPr lang="en-US" dirty="0"/>
          </a:p>
        </p:txBody>
      </p:sp>
      <p:sp>
        <p:nvSpPr>
          <p:cNvPr id="2" name="Title 1"/>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Whether it is a </a:t>
            </a:r>
            <a:r>
              <a:rPr lang="en-US" b="1" dirty="0">
                <a:solidFill>
                  <a:srgbClr val="FF0000"/>
                </a:solidFill>
              </a:rPr>
              <a:t>pay rise</a:t>
            </a:r>
            <a:r>
              <a:rPr lang="en-US" dirty="0"/>
              <a:t> or </a:t>
            </a:r>
            <a:r>
              <a:rPr lang="en-US" b="1" dirty="0">
                <a:solidFill>
                  <a:srgbClr val="FF0000"/>
                </a:solidFill>
              </a:rPr>
              <a:t>promotion</a:t>
            </a:r>
            <a:r>
              <a:rPr lang="en-US" dirty="0"/>
              <a:t>, or </a:t>
            </a:r>
            <a:r>
              <a:rPr lang="en-US" b="1" dirty="0">
                <a:solidFill>
                  <a:srgbClr val="FF0000"/>
                </a:solidFill>
              </a:rPr>
              <a:t>convince</a:t>
            </a:r>
            <a:r>
              <a:rPr lang="en-US" dirty="0"/>
              <a:t> your manager of the value of your new ideas, you need to have the ability to persuade. At work place, persuasion is need to convince </a:t>
            </a:r>
            <a:r>
              <a:rPr lang="en-US" b="1" dirty="0">
                <a:solidFill>
                  <a:srgbClr val="FF0000"/>
                </a:solidFill>
              </a:rPr>
              <a:t>colleagues, peers and senior leaders</a:t>
            </a:r>
            <a:r>
              <a:rPr lang="en-US" dirty="0"/>
              <a:t> in achieving success.</a:t>
            </a:r>
          </a:p>
        </p:txBody>
      </p:sp>
      <p:sp>
        <p:nvSpPr>
          <p:cNvPr id="2" name="Title 1"/>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Yes......</a:t>
            </a:r>
            <a:r>
              <a:rPr lang="en-US" b="1" dirty="0">
                <a:solidFill>
                  <a:srgbClr val="FF0000"/>
                </a:solidFill>
              </a:rPr>
              <a:t>some people are naturally persuasive </a:t>
            </a:r>
            <a:r>
              <a:rPr lang="en-US" dirty="0"/>
              <a:t>and are easily able to steer a strategy or conversation in their preferred direction. </a:t>
            </a:r>
          </a:p>
          <a:p>
            <a:r>
              <a:rPr lang="en-US" dirty="0"/>
              <a:t>However, many of us may not have the natural persuasive ability. Fortunately, there are a number of persuasive techniques </a:t>
            </a:r>
            <a:r>
              <a:rPr lang="en-US" b="1" dirty="0">
                <a:solidFill>
                  <a:srgbClr val="FF0000"/>
                </a:solidFill>
              </a:rPr>
              <a:t>we all can learn and improve to influence others</a:t>
            </a:r>
            <a:r>
              <a:rPr lang="en-US" dirty="0"/>
              <a:t>. </a:t>
            </a:r>
          </a:p>
          <a:p>
            <a:endParaRPr lang="en-US" dirty="0"/>
          </a:p>
        </p:txBody>
      </p:sp>
      <p:sp>
        <p:nvSpPr>
          <p:cNvPr id="2" name="Title 1"/>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None/>
            </a:pPr>
            <a:r>
              <a:rPr lang="en-US" dirty="0"/>
              <a:t>	Keep the receiver in mind while describing or explaining something.  Take the classic example of a glass that is ‘half full’ or ‘half empty’ – the first phrase sounds much more </a:t>
            </a:r>
            <a:r>
              <a:rPr lang="en-US" b="1" dirty="0">
                <a:solidFill>
                  <a:srgbClr val="FF0000"/>
                </a:solidFill>
              </a:rPr>
              <a:t>positive</a:t>
            </a:r>
            <a:r>
              <a:rPr lang="en-US" dirty="0"/>
              <a:t>! This technique is often used effectively by politicians.</a:t>
            </a:r>
          </a:p>
          <a:p>
            <a:pPr>
              <a:buNone/>
            </a:pPr>
            <a:r>
              <a:rPr lang="en-US" dirty="0"/>
              <a:t>	Choose the right time, place and people to communicate with. </a:t>
            </a:r>
            <a:r>
              <a:rPr lang="en-US" b="1" dirty="0">
                <a:solidFill>
                  <a:srgbClr val="FF0000"/>
                </a:solidFill>
              </a:rPr>
              <a:t>Carefully construct your argument. Explain the advantages more than negatives. </a:t>
            </a:r>
            <a:r>
              <a:rPr lang="en-US" dirty="0"/>
              <a:t>Select the most appropriate words to explain your viewpoint</a:t>
            </a:r>
          </a:p>
          <a:p>
            <a:endParaRPr lang="en-US" dirty="0"/>
          </a:p>
          <a:p>
            <a:endParaRPr lang="en-US" dirty="0"/>
          </a:p>
        </p:txBody>
      </p:sp>
      <p:sp>
        <p:nvSpPr>
          <p:cNvPr id="2" name="Title 1"/>
          <p:cNvSpPr>
            <a:spLocks noGrp="1"/>
          </p:cNvSpPr>
          <p:nvPr>
            <p:ph type="title"/>
          </p:nvPr>
        </p:nvSpPr>
        <p:spPr/>
        <p:txBody>
          <a:bodyPr>
            <a:normAutofit/>
          </a:bodyPr>
          <a:lstStyle/>
          <a:p>
            <a:r>
              <a:rPr lang="en-US" sz="2400" b="1" dirty="0"/>
              <a:t>Some common  persuasive techniques are as follows: </a:t>
            </a:r>
            <a:r>
              <a:rPr lang="en-US" dirty="0">
                <a:solidFill>
                  <a:srgbClr val="FF0000"/>
                </a:solidFill>
              </a:rPr>
              <a:t>1. The ‘framing’ method</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r>
              <a:rPr lang="en-US" b="1" dirty="0"/>
              <a:t> </a:t>
            </a:r>
            <a:endParaRPr lang="en-US" dirty="0">
              <a:solidFill>
                <a:srgbClr val="FF0000"/>
              </a:solidFill>
            </a:endParaRPr>
          </a:p>
          <a:p>
            <a:pPr>
              <a:buNone/>
            </a:pPr>
            <a:r>
              <a:rPr lang="en-US" dirty="0"/>
              <a:t>	Use the word ‘</a:t>
            </a:r>
            <a:r>
              <a:rPr lang="en-US" b="1" dirty="0">
                <a:solidFill>
                  <a:srgbClr val="FF0000"/>
                </a:solidFill>
              </a:rPr>
              <a:t>we</a:t>
            </a:r>
            <a:r>
              <a:rPr lang="en-US" dirty="0"/>
              <a:t>’ instead of ‘you’. Include yourself. Identify with the audience. </a:t>
            </a:r>
          </a:p>
        </p:txBody>
      </p:sp>
      <p:sp>
        <p:nvSpPr>
          <p:cNvPr id="2" name="Title 1"/>
          <p:cNvSpPr>
            <a:spLocks noGrp="1"/>
          </p:cNvSpPr>
          <p:nvPr>
            <p:ph type="title"/>
          </p:nvPr>
        </p:nvSpPr>
        <p:spPr/>
        <p:txBody>
          <a:bodyPr/>
          <a:lstStyle/>
          <a:p>
            <a:r>
              <a:rPr lang="en-US" dirty="0">
                <a:solidFill>
                  <a:srgbClr val="FF0000"/>
                </a:solidFill>
              </a:rPr>
              <a:t>2. Talk about ‘we’, not ‘you’</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endParaRPr lang="en-US" dirty="0">
              <a:solidFill>
                <a:srgbClr val="FF0000"/>
              </a:solidFill>
            </a:endParaRPr>
          </a:p>
          <a:p>
            <a:r>
              <a:rPr lang="en-US" dirty="0"/>
              <a:t>If you speak confidently, clearly and concisely, people are more likely to listen to you, They will listen to you seriously, and agree with you. </a:t>
            </a:r>
            <a:r>
              <a:rPr lang="en-US" b="1" dirty="0">
                <a:solidFill>
                  <a:srgbClr val="FF0000"/>
                </a:solidFill>
              </a:rPr>
              <a:t>Prepare what you want to say. </a:t>
            </a:r>
            <a:r>
              <a:rPr lang="en-US" dirty="0"/>
              <a:t>Make sure you are clear in your own mind before tackling a tricky conversation. </a:t>
            </a:r>
          </a:p>
        </p:txBody>
      </p:sp>
      <p:sp>
        <p:nvSpPr>
          <p:cNvPr id="2" name="Title 1"/>
          <p:cNvSpPr>
            <a:spLocks noGrp="1"/>
          </p:cNvSpPr>
          <p:nvPr>
            <p:ph type="title"/>
          </p:nvPr>
        </p:nvSpPr>
        <p:spPr/>
        <p:txBody>
          <a:bodyPr/>
          <a:lstStyle/>
          <a:p>
            <a:r>
              <a:rPr lang="en-US" dirty="0"/>
              <a:t> </a:t>
            </a:r>
            <a:r>
              <a:rPr lang="en-US" dirty="0">
                <a:solidFill>
                  <a:srgbClr val="FF0000"/>
                </a:solidFill>
              </a:rPr>
              <a:t>3. Be specific and confident</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dirty="0"/>
              <a:t>	One great way of persuading people is to </a:t>
            </a:r>
            <a:r>
              <a:rPr lang="en-US" dirty="0">
                <a:solidFill>
                  <a:srgbClr val="FF0000"/>
                </a:solidFill>
              </a:rPr>
              <a:t>explain the</a:t>
            </a:r>
            <a:r>
              <a:rPr lang="en-US" dirty="0"/>
              <a:t> </a:t>
            </a:r>
            <a:r>
              <a:rPr lang="en-US" b="1" dirty="0">
                <a:solidFill>
                  <a:srgbClr val="FF0000"/>
                </a:solidFill>
              </a:rPr>
              <a:t>benefits</a:t>
            </a:r>
            <a:r>
              <a:rPr lang="en-US" dirty="0"/>
              <a:t> that will affect them specifically. If someone can see and appreciate that agreeing with you will offer advantages to them personally, they’ll be much more inclined to agree with you.</a:t>
            </a:r>
          </a:p>
          <a:p>
            <a:pPr>
              <a:buNone/>
            </a:pPr>
            <a:r>
              <a:rPr lang="en-US" b="1" dirty="0"/>
              <a:t> </a:t>
            </a:r>
            <a:endParaRPr lang="en-US" dirty="0"/>
          </a:p>
          <a:p>
            <a:endParaRPr lang="en-US" dirty="0"/>
          </a:p>
        </p:txBody>
      </p:sp>
      <p:sp>
        <p:nvSpPr>
          <p:cNvPr id="2" name="Title 1"/>
          <p:cNvSpPr>
            <a:spLocks noGrp="1"/>
          </p:cNvSpPr>
          <p:nvPr>
            <p:ph type="title"/>
          </p:nvPr>
        </p:nvSpPr>
        <p:spPr/>
        <p:txBody>
          <a:bodyPr>
            <a:normAutofit fontScale="90000"/>
          </a:bodyPr>
          <a:lstStyle/>
          <a:p>
            <a:r>
              <a:rPr lang="en-US" dirty="0"/>
              <a:t> </a:t>
            </a:r>
            <a:r>
              <a:rPr lang="en-US" dirty="0">
                <a:solidFill>
                  <a:srgbClr val="FF0000"/>
                </a:solidFill>
              </a:rPr>
              <a:t>4. Explain what’s in it for them</a:t>
            </a:r>
            <a:br>
              <a:rPr lang="en-US" dirty="0">
                <a:solidFill>
                  <a:srgbClr val="FF0000"/>
                </a:solidFill>
              </a:rPr>
            </a:b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dirty="0"/>
              <a:t>	</a:t>
            </a:r>
            <a:r>
              <a:rPr lang="en-US" b="1" dirty="0">
                <a:solidFill>
                  <a:srgbClr val="FF0000"/>
                </a:solidFill>
              </a:rPr>
              <a:t>Create a real need </a:t>
            </a:r>
            <a:r>
              <a:rPr lang="en-US" dirty="0"/>
              <a:t>for something.</a:t>
            </a:r>
          </a:p>
          <a:p>
            <a:pPr>
              <a:buNone/>
            </a:pPr>
            <a:r>
              <a:rPr lang="en-US" dirty="0"/>
              <a:t>	Think about the limited-edition products that brands launch – the fact that consumers believe they may miss the opportunity to own something new! It makes them rush out to buy them. </a:t>
            </a:r>
            <a:r>
              <a:rPr lang="en-US" b="1" dirty="0">
                <a:solidFill>
                  <a:srgbClr val="FF0000"/>
                </a:solidFill>
              </a:rPr>
              <a:t>But do not tell lies or rush </a:t>
            </a:r>
            <a:r>
              <a:rPr lang="en-US" dirty="0"/>
              <a:t>people.  </a:t>
            </a:r>
          </a:p>
        </p:txBody>
      </p:sp>
      <p:sp>
        <p:nvSpPr>
          <p:cNvPr id="2" name="Title 1"/>
          <p:cNvSpPr>
            <a:spLocks noGrp="1"/>
          </p:cNvSpPr>
          <p:nvPr>
            <p:ph type="title"/>
          </p:nvPr>
        </p:nvSpPr>
        <p:spPr/>
        <p:txBody>
          <a:bodyPr>
            <a:normAutofit fontScale="90000"/>
          </a:bodyPr>
          <a:lstStyle/>
          <a:p>
            <a:r>
              <a:rPr lang="en-US" dirty="0">
                <a:solidFill>
                  <a:srgbClr val="FF0000"/>
                </a:solidFill>
              </a:rPr>
              <a:t>5. Create scarcity and urgency</a:t>
            </a:r>
            <a:br>
              <a:rPr lang="en-US" dirty="0">
                <a:solidFill>
                  <a:srgbClr val="FF0000"/>
                </a:solidFill>
              </a:rPr>
            </a:b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itchFamily="34" charset="0"/>
              <a:buChar char="•"/>
            </a:pPr>
            <a:r>
              <a:rPr lang="en-US" dirty="0"/>
              <a:t>	Do not lie. Do not rush people. Always give a choice-- ‘but you are free’ (BYAF) technique. It will double the chances of people saying ‘yes’ to your idea. </a:t>
            </a:r>
          </a:p>
          <a:p>
            <a:pPr>
              <a:buFont typeface="Arial" pitchFamily="34" charset="0"/>
              <a:buChar char="•"/>
            </a:pPr>
            <a:r>
              <a:rPr lang="en-US" dirty="0"/>
              <a:t>	Simply remind them that they are free to make a decision on the subject you’re discussing, and they will be more disposed to agree with you.</a:t>
            </a:r>
          </a:p>
          <a:p>
            <a:endParaRPr lang="en-US" dirty="0"/>
          </a:p>
          <a:p>
            <a:endParaRPr lang="en-US" dirty="0"/>
          </a:p>
        </p:txBody>
      </p:sp>
      <p:sp>
        <p:nvSpPr>
          <p:cNvPr id="2" name="Title 1"/>
          <p:cNvSpPr>
            <a:spLocks noGrp="1"/>
          </p:cNvSpPr>
          <p:nvPr>
            <p:ph type="title"/>
          </p:nvPr>
        </p:nvSpPr>
        <p:spPr/>
        <p:txBody>
          <a:bodyPr>
            <a:noAutofit/>
          </a:bodyPr>
          <a:lstStyle/>
          <a:p>
            <a:r>
              <a:rPr lang="en-US" sz="3600" dirty="0"/>
              <a:t> </a:t>
            </a:r>
            <a:r>
              <a:rPr lang="en-US" sz="3600" dirty="0">
                <a:solidFill>
                  <a:srgbClr val="FF0000"/>
                </a:solidFill>
              </a:rPr>
              <a:t>6. The ‘but you are free’ technique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r>
              <a:rPr lang="en-US" b="1" dirty="0"/>
              <a:t>	</a:t>
            </a:r>
            <a:endParaRPr lang="en-US" b="1" dirty="0">
              <a:solidFill>
                <a:srgbClr val="FF0000"/>
              </a:solidFill>
            </a:endParaRPr>
          </a:p>
          <a:p>
            <a:pPr>
              <a:buNone/>
            </a:pPr>
            <a:r>
              <a:rPr lang="en-US" dirty="0"/>
              <a:t>	</a:t>
            </a:r>
            <a:r>
              <a:rPr lang="en-US" u="sng" dirty="0"/>
              <a:t>People naturally look to others to make their decisions</a:t>
            </a:r>
            <a:r>
              <a:rPr lang="en-US" dirty="0"/>
              <a:t> and influence their behaviour. For example, if most people are buying one plus 7 phone, we too may consider or buy. The reason is </a:t>
            </a:r>
            <a:r>
              <a:rPr lang="en-US" u="sng" dirty="0"/>
              <a:t>‘herd effect’.</a:t>
            </a:r>
            <a:r>
              <a:rPr lang="en-US" dirty="0"/>
              <a:t> Just  tell them a particular service or strategy is being used by a lot of people in your industry or profession. It will make the audience/receivers think.</a:t>
            </a:r>
          </a:p>
        </p:txBody>
      </p:sp>
      <p:sp>
        <p:nvSpPr>
          <p:cNvPr id="2" name="Title 1"/>
          <p:cNvSpPr>
            <a:spLocks noGrp="1"/>
          </p:cNvSpPr>
          <p:nvPr>
            <p:ph type="title"/>
          </p:nvPr>
        </p:nvSpPr>
        <p:spPr/>
        <p:txBody>
          <a:bodyPr>
            <a:noAutofit/>
          </a:bodyPr>
          <a:lstStyle/>
          <a:p>
            <a:r>
              <a:rPr lang="en-US" sz="3200" dirty="0">
                <a:solidFill>
                  <a:srgbClr val="FF0000"/>
                </a:solidFill>
              </a:rPr>
              <a:t>7. The ‘it’s working for others’ approach</a:t>
            </a:r>
            <a:endParaRPr lang="en-US"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5400" dirty="0">
                <a:solidFill>
                  <a:srgbClr val="FF0000"/>
                </a:solidFill>
              </a:rPr>
              <a:t>So what is persuasion?</a:t>
            </a:r>
          </a:p>
        </p:txBody>
      </p:sp>
      <p:pic>
        <p:nvPicPr>
          <p:cNvPr id="1026" name="Picture 2" descr="C:\Users\PC\Desktop\images knapp and spitzberg sir\persuasive image apr 17.jpg"/>
          <p:cNvPicPr>
            <a:picLocks noChangeAspect="1" noChangeArrowheads="1"/>
          </p:cNvPicPr>
          <p:nvPr/>
        </p:nvPicPr>
        <p:blipFill>
          <a:blip r:embed="rId2" cstate="print"/>
          <a:srcRect/>
          <a:stretch>
            <a:fillRect/>
          </a:stretch>
        </p:blipFill>
        <p:spPr bwMode="auto">
          <a:xfrm>
            <a:off x="685800" y="1905000"/>
            <a:ext cx="7620000" cy="4242062"/>
          </a:xfrm>
          <a:prstGeom prst="rect">
            <a:avLst/>
          </a:prstGeom>
          <a:noFill/>
        </p:spPr>
      </p:pic>
      <p:sp>
        <p:nvSpPr>
          <p:cNvPr id="7" name="Content Placeholder 6"/>
          <p:cNvSpPr>
            <a:spLocks noGrp="1"/>
          </p:cNvSpPr>
          <p:nvPr>
            <p:ph idx="1"/>
          </p:nvPr>
        </p:nvSpPr>
        <p:spPr>
          <a:xfrm>
            <a:off x="457200" y="1676400"/>
            <a:ext cx="8229600" cy="4330891"/>
          </a:xfrm>
        </p:spPr>
        <p:txBody>
          <a:bodyPr/>
          <a:lstStyle/>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a:solidFill>
                  <a:srgbClr val="FF0000"/>
                </a:solidFill>
              </a:rPr>
              <a:t> </a:t>
            </a:r>
          </a:p>
          <a:p>
            <a:pPr>
              <a:buNone/>
            </a:pPr>
            <a:r>
              <a:rPr lang="en-US" dirty="0"/>
              <a:t>	Use the  </a:t>
            </a:r>
            <a:r>
              <a:rPr lang="en-US" b="1" dirty="0">
                <a:solidFill>
                  <a:srgbClr val="FF0000"/>
                </a:solidFill>
              </a:rPr>
              <a:t>‘ yes ladder’ </a:t>
            </a:r>
            <a:r>
              <a:rPr lang="en-US" dirty="0"/>
              <a:t>technique.  Persuade people to agree with a minor point, or to carry out a smaller task. Then, convince them to agree with a bigger project. For example, my LIC policy advisor made me take a smaller amount LIC policy (Rs.1000/-). Then, a bigger LIC policy </a:t>
            </a:r>
            <a:r>
              <a:rPr lang="en-US" dirty="0" err="1"/>
              <a:t>Jeevan</a:t>
            </a:r>
            <a:r>
              <a:rPr lang="en-US" dirty="0"/>
              <a:t> </a:t>
            </a:r>
            <a:r>
              <a:rPr lang="en-US" dirty="0" err="1"/>
              <a:t>Anand</a:t>
            </a:r>
            <a:r>
              <a:rPr lang="en-US" dirty="0"/>
              <a:t> (Rs.7000/-)!</a:t>
            </a:r>
          </a:p>
        </p:txBody>
      </p:sp>
      <p:sp>
        <p:nvSpPr>
          <p:cNvPr id="2" name="Title 1"/>
          <p:cNvSpPr>
            <a:spLocks noGrp="1"/>
          </p:cNvSpPr>
          <p:nvPr>
            <p:ph type="title"/>
          </p:nvPr>
        </p:nvSpPr>
        <p:spPr/>
        <p:txBody>
          <a:bodyPr>
            <a:noAutofit/>
          </a:bodyPr>
          <a:lstStyle/>
          <a:p>
            <a:r>
              <a:rPr lang="en-US" sz="2800" dirty="0">
                <a:solidFill>
                  <a:srgbClr val="FF0000"/>
                </a:solidFill>
              </a:rPr>
              <a:t>8. Get agreement on a more minor point first</a:t>
            </a:r>
            <a:endParaRPr lang="en-US" sz="28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dirty="0"/>
              <a:t>	Collect </a:t>
            </a:r>
            <a:r>
              <a:rPr lang="en-US" b="1" u="sng" dirty="0">
                <a:solidFill>
                  <a:srgbClr val="FF0000"/>
                </a:solidFill>
              </a:rPr>
              <a:t>evidence and data </a:t>
            </a:r>
            <a:r>
              <a:rPr lang="en-US" dirty="0"/>
              <a:t>that supports your idea – whether that’s from academic studies, surveys, scientific reports, or research that you’ve undertaken.  Then, your ideas/proposals will carry more weight. </a:t>
            </a:r>
          </a:p>
          <a:p>
            <a:pPr>
              <a:buNone/>
            </a:pPr>
            <a:r>
              <a:rPr lang="en-US" b="1" dirty="0"/>
              <a:t> </a:t>
            </a:r>
            <a:endParaRPr lang="en-US" dirty="0"/>
          </a:p>
        </p:txBody>
      </p:sp>
      <p:sp>
        <p:nvSpPr>
          <p:cNvPr id="2" name="Title 1"/>
          <p:cNvSpPr>
            <a:spLocks noGrp="1"/>
          </p:cNvSpPr>
          <p:nvPr>
            <p:ph type="title"/>
          </p:nvPr>
        </p:nvSpPr>
        <p:spPr>
          <a:xfrm>
            <a:off x="457200" y="274638"/>
            <a:ext cx="8458200" cy="1143000"/>
          </a:xfrm>
        </p:spPr>
        <p:txBody>
          <a:bodyPr>
            <a:normAutofit fontScale="90000"/>
          </a:bodyPr>
          <a:lstStyle/>
          <a:p>
            <a:r>
              <a:rPr lang="en-US" dirty="0">
                <a:solidFill>
                  <a:srgbClr val="FF0000"/>
                </a:solidFill>
              </a:rPr>
              <a:t/>
            </a:r>
            <a:br>
              <a:rPr lang="en-US" dirty="0">
                <a:solidFill>
                  <a:srgbClr val="FF0000"/>
                </a:solidFill>
              </a:rPr>
            </a:br>
            <a:r>
              <a:rPr lang="en-US" sz="3100" dirty="0">
                <a:solidFill>
                  <a:srgbClr val="FF0000"/>
                </a:solidFill>
              </a:rPr>
              <a:t>9. Use data and evidence to support your cause</a:t>
            </a:r>
            <a:br>
              <a:rPr lang="en-US" sz="3100" dirty="0">
                <a:solidFill>
                  <a:srgbClr val="FF0000"/>
                </a:solidFill>
              </a:rPr>
            </a:br>
            <a:endParaRPr lang="en-US" sz="31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buNone/>
            </a:pPr>
            <a:r>
              <a:rPr lang="en-US" b="1" dirty="0"/>
              <a:t>	</a:t>
            </a:r>
            <a:r>
              <a:rPr lang="en-US" dirty="0"/>
              <a:t>Your body language also has a significant impact on your ability to persuade:</a:t>
            </a:r>
          </a:p>
          <a:p>
            <a:pPr marL="514350" lvl="0" indent="-514350">
              <a:buFont typeface="+mj-lt"/>
              <a:buAutoNum type="alphaLcParenR"/>
            </a:pPr>
            <a:r>
              <a:rPr lang="en-US" b="1" u="sng" dirty="0"/>
              <a:t>Smile</a:t>
            </a:r>
            <a:r>
              <a:rPr lang="en-US" dirty="0"/>
              <a:t>  – It makes you seem approachable, likeable, friendly. </a:t>
            </a:r>
          </a:p>
          <a:p>
            <a:pPr marL="514350" lvl="0" indent="-514350">
              <a:buFont typeface="+mj-lt"/>
              <a:buAutoNum type="alphaLcParenR"/>
            </a:pPr>
            <a:r>
              <a:rPr lang="en-US" b="1" u="sng" dirty="0"/>
              <a:t>Eye contact</a:t>
            </a:r>
            <a:r>
              <a:rPr lang="en-US" dirty="0"/>
              <a:t> – Maintain proper eye contact to show interest in the conversation and trustworthiness.</a:t>
            </a:r>
          </a:p>
          <a:p>
            <a:pPr marL="514350" lvl="0" indent="-514350">
              <a:buFont typeface="+mj-lt"/>
              <a:buAutoNum type="alphaLcParenR"/>
            </a:pPr>
            <a:r>
              <a:rPr lang="en-US" dirty="0"/>
              <a:t>Have </a:t>
            </a:r>
            <a:r>
              <a:rPr lang="en-US" b="1" u="sng" dirty="0"/>
              <a:t>open body posture</a:t>
            </a:r>
            <a:r>
              <a:rPr lang="en-US" dirty="0"/>
              <a:t>-- Do not cross your legs or hands while talking. </a:t>
            </a:r>
          </a:p>
          <a:p>
            <a:pPr>
              <a:buNone/>
            </a:pPr>
            <a:r>
              <a:rPr lang="en-US" dirty="0"/>
              <a:t>	Adapted from: </a:t>
            </a:r>
            <a:r>
              <a:rPr lang="en-US" u="sng" dirty="0">
                <a:hlinkClick r:id="rId2"/>
              </a:rPr>
              <a:t>https://www.ciphr.com/advice/10-persuasion-techniques-to-use-at-work/</a:t>
            </a:r>
            <a:endParaRPr lang="en-US" dirty="0"/>
          </a:p>
          <a:p>
            <a:endParaRPr lang="en-US" dirty="0"/>
          </a:p>
        </p:txBody>
      </p:sp>
      <p:sp>
        <p:nvSpPr>
          <p:cNvPr id="2" name="Title 1"/>
          <p:cNvSpPr>
            <a:spLocks noGrp="1"/>
          </p:cNvSpPr>
          <p:nvPr>
            <p:ph type="title"/>
          </p:nvPr>
        </p:nvSpPr>
        <p:spPr/>
        <p:txBody>
          <a:bodyPr>
            <a:noAutofit/>
          </a:bodyPr>
          <a:lstStyle/>
          <a:p>
            <a:r>
              <a:rPr lang="en-US" sz="3200" dirty="0">
                <a:solidFill>
                  <a:srgbClr val="FF0000"/>
                </a:solidFill>
              </a:rPr>
              <a:t>10. Pay attention to your body language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a:p>
            <a:endParaRPr lang="en-US" dirty="0"/>
          </a:p>
          <a:p>
            <a:endParaRPr lang="en-US" dirty="0"/>
          </a:p>
          <a:p>
            <a:pPr algn="ctr">
              <a:buNone/>
            </a:pPr>
            <a:r>
              <a:rPr lang="en-US" sz="4800" b="1" i="1" dirty="0"/>
              <a:t>THANK YOU</a:t>
            </a:r>
          </a:p>
        </p:txBody>
      </p:sp>
      <p:sp>
        <p:nvSpPr>
          <p:cNvPr id="3" name="Title 2"/>
          <p:cNvSpPr>
            <a:spLocks noGrp="1"/>
          </p:cNvSpPr>
          <p:nvPr>
            <p:ph type="title"/>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2050" name="Picture 2" descr="C:\Users\PC\Desktop\images knapp and spitzberg sir\persuasion Maccari-Cicero.jpg"/>
          <p:cNvPicPr>
            <a:picLocks noGrp="1" noChangeAspect="1" noChangeArrowheads="1"/>
          </p:cNvPicPr>
          <p:nvPr>
            <p:ph idx="1"/>
          </p:nvPr>
        </p:nvPicPr>
        <p:blipFill>
          <a:blip r:embed="rId2" cstate="print"/>
          <a:srcRect/>
          <a:stretch>
            <a:fillRect/>
          </a:stretch>
        </p:blipFill>
        <p:spPr bwMode="auto">
          <a:xfrm>
            <a:off x="942156" y="1143000"/>
            <a:ext cx="7259688" cy="50292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pic>
        <p:nvPicPr>
          <p:cNvPr id="7" name="Picture 3" descr="C:\Users\PC\Desktop\persua.jpg6.jpg"/>
          <p:cNvPicPr>
            <a:picLocks noGrp="1" noChangeAspect="1" noChangeArrowheads="1"/>
          </p:cNvPicPr>
          <p:nvPr>
            <p:ph idx="1"/>
          </p:nvPr>
        </p:nvPicPr>
        <p:blipFill>
          <a:blip r:embed="rId2" cstate="print"/>
          <a:stretch>
            <a:fillRect/>
          </a:stretch>
        </p:blipFill>
        <p:spPr bwMode="auto">
          <a:xfrm>
            <a:off x="1187450" y="1839119"/>
            <a:ext cx="6769100" cy="38100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C:\Users\PC\Desktop\persua.jpg 8.jpg"/>
          <p:cNvPicPr>
            <a:picLocks noGrp="1" noChangeAspect="1" noChangeArrowheads="1"/>
          </p:cNvPicPr>
          <p:nvPr>
            <p:ph idx="1"/>
          </p:nvPr>
        </p:nvPicPr>
        <p:blipFill>
          <a:blip r:embed="rId2" cstate="print"/>
          <a:stretch>
            <a:fillRect/>
          </a:stretch>
        </p:blipFill>
        <p:spPr bwMode="auto">
          <a:xfrm>
            <a:off x="990600" y="1219200"/>
            <a:ext cx="7391400" cy="5334000"/>
          </a:xfrm>
          <a:prstGeom prst="rect">
            <a:avLst/>
          </a:prstGeom>
          <a:noFill/>
        </p:spPr>
      </p:pic>
      <p:sp>
        <p:nvSpPr>
          <p:cNvPr id="6" name="Title 5"/>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6627" name="Picture 3" descr="C:\Users\PC\Desktop\persuasion 8.jpg"/>
          <p:cNvPicPr>
            <a:picLocks noGrp="1" noChangeAspect="1" noChangeArrowheads="1"/>
          </p:cNvPicPr>
          <p:nvPr>
            <p:ph idx="1"/>
          </p:nvPr>
        </p:nvPicPr>
        <p:blipFill>
          <a:blip r:embed="rId2" cstate="print"/>
          <a:srcRect/>
          <a:stretch>
            <a:fillRect/>
          </a:stretch>
        </p:blipFill>
        <p:spPr bwMode="auto">
          <a:xfrm>
            <a:off x="548266" y="1646238"/>
            <a:ext cx="8047468" cy="4525962"/>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
            </a:r>
            <a:br>
              <a:rPr lang="en-US" dirty="0"/>
            </a:br>
            <a:r>
              <a:rPr lang="en-US" dirty="0"/>
              <a:t>Troy Achilles Speech to Myrmidons</a:t>
            </a:r>
            <a:br>
              <a:rPr lang="en-US" dirty="0"/>
            </a:br>
            <a:endParaRPr lang="en-US" dirty="0"/>
          </a:p>
        </p:txBody>
      </p:sp>
      <p:pic>
        <p:nvPicPr>
          <p:cNvPr id="1026" name="Picture 2" descr="C:\Users\PC\Desktop\images knapp and spitzberg sir\persuasion helen.jpg"/>
          <p:cNvPicPr>
            <a:picLocks noGrp="1" noChangeAspect="1" noChangeArrowheads="1"/>
          </p:cNvPicPr>
          <p:nvPr>
            <p:ph idx="1"/>
          </p:nvPr>
        </p:nvPicPr>
        <p:blipFill>
          <a:blip r:embed="rId2" cstate="print"/>
          <a:srcRect/>
          <a:stretch>
            <a:fillRect/>
          </a:stretch>
        </p:blipFill>
        <p:spPr bwMode="auto">
          <a:xfrm>
            <a:off x="457200" y="1676400"/>
            <a:ext cx="8229600" cy="4724400"/>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276</TotalTime>
  <Words>1043</Words>
  <Application>Microsoft Office PowerPoint</Application>
  <PresentationFormat>On-screen Show (4:3)</PresentationFormat>
  <Paragraphs>157</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Concourse</vt:lpstr>
      <vt:lpstr>Persuasion Techniques-Lesson I</vt:lpstr>
      <vt:lpstr>Dedicated to my teachers……</vt:lpstr>
      <vt:lpstr>and to………..</vt:lpstr>
      <vt:lpstr>So what is persuasion?</vt:lpstr>
      <vt:lpstr>Slide 5</vt:lpstr>
      <vt:lpstr>Slide 6</vt:lpstr>
      <vt:lpstr>Slide 7</vt:lpstr>
      <vt:lpstr>Slide 8</vt:lpstr>
      <vt:lpstr> Troy Achilles Speech to Myrmidons </vt:lpstr>
      <vt:lpstr>Think for a while……</vt:lpstr>
      <vt:lpstr>Think for a while……</vt:lpstr>
      <vt:lpstr>Think for a while……</vt:lpstr>
      <vt:lpstr>Think for a while……</vt:lpstr>
      <vt:lpstr>Think for a while……</vt:lpstr>
      <vt:lpstr>Think for a while……</vt:lpstr>
      <vt:lpstr>Think for a while……</vt:lpstr>
      <vt:lpstr>A brief profile of Dr. Krishna Ella…</vt:lpstr>
      <vt:lpstr>His company’s achievements….</vt:lpstr>
      <vt:lpstr>Dr. Krishna Ella receiving award from our Honorable Prime minister!</vt:lpstr>
      <vt:lpstr>So how do we define Persuasion?</vt:lpstr>
      <vt:lpstr>What did Aristotle say?</vt:lpstr>
      <vt:lpstr>Slide 22</vt:lpstr>
      <vt:lpstr>Ethos</vt:lpstr>
      <vt:lpstr>Pathos</vt:lpstr>
      <vt:lpstr> Logos </vt:lpstr>
      <vt:lpstr>Slide 26</vt:lpstr>
      <vt:lpstr>Slide 27</vt:lpstr>
      <vt:lpstr>Slide 28</vt:lpstr>
      <vt:lpstr>Slide 29</vt:lpstr>
      <vt:lpstr>Slide 30</vt:lpstr>
      <vt:lpstr>Slide 31</vt:lpstr>
      <vt:lpstr>Slide 32</vt:lpstr>
      <vt:lpstr>Some common  persuasive techniques are as follows: 1. The ‘framing’ method</vt:lpstr>
      <vt:lpstr>2. Talk about ‘we’, not ‘you’</vt:lpstr>
      <vt:lpstr> 3. Be specific and confident</vt:lpstr>
      <vt:lpstr> 4. Explain what’s in it for them </vt:lpstr>
      <vt:lpstr>5. Create scarcity and urgency </vt:lpstr>
      <vt:lpstr> 6. The ‘but you are free’ technique</vt:lpstr>
      <vt:lpstr>7. The ‘it’s working for others’ approach</vt:lpstr>
      <vt:lpstr>8. Get agreement on a more minor point first</vt:lpstr>
      <vt:lpstr> 9. Use data and evidence to support your cause </vt:lpstr>
      <vt:lpstr>10. Pay attention to your body language</vt:lpstr>
      <vt:lpstr>Slide 43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Persuasion</dc:title>
  <dc:creator>PC</dc:creator>
  <cp:lastModifiedBy>hss</cp:lastModifiedBy>
  <cp:revision>44</cp:revision>
  <dcterms:created xsi:type="dcterms:W3CDTF">2020-04-06T09:08:13Z</dcterms:created>
  <dcterms:modified xsi:type="dcterms:W3CDTF">2022-08-05T06:20:14Z</dcterms:modified>
</cp:coreProperties>
</file>