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EC94-58FD-4960-9041-888012304B7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1B6-EF6C-44CA-A9BB-A1A8B9E185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EC94-58FD-4960-9041-888012304B7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1B6-EF6C-44CA-A9BB-A1A8B9E185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EC94-58FD-4960-9041-888012304B7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1B6-EF6C-44CA-A9BB-A1A8B9E185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EC94-58FD-4960-9041-888012304B7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1B6-EF6C-44CA-A9BB-A1A8B9E185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EC94-58FD-4960-9041-888012304B7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1B6-EF6C-44CA-A9BB-A1A8B9E185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EC94-58FD-4960-9041-888012304B7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1B6-EF6C-44CA-A9BB-A1A8B9E185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EC94-58FD-4960-9041-888012304B7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1B6-EF6C-44CA-A9BB-A1A8B9E185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EC94-58FD-4960-9041-888012304B7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1B6-EF6C-44CA-A9BB-A1A8B9E185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EC94-58FD-4960-9041-888012304B7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1B6-EF6C-44CA-A9BB-A1A8B9E185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EC94-58FD-4960-9041-888012304B7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1B6-EF6C-44CA-A9BB-A1A8B9E185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EC94-58FD-4960-9041-888012304B7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1B6-EF6C-44CA-A9BB-A1A8B9E185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2EC94-58FD-4960-9041-888012304B72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01B6-EF6C-44CA-A9BB-A1A8B9E1857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m/news/health-1804188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panning_Tree_Protoco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Women scientists who were ignored by History deliberately!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CSE-A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IN" b="1" dirty="0" err="1">
                <a:solidFill>
                  <a:srgbClr val="FF0000"/>
                </a:solidFill>
              </a:rPr>
              <a:t>Ada</a:t>
            </a:r>
            <a:r>
              <a:rPr lang="en-IN" b="1" dirty="0">
                <a:solidFill>
                  <a:srgbClr val="FF0000"/>
                </a:solidFill>
              </a:rPr>
              <a:t> Lovelace: </a:t>
            </a:r>
            <a:r>
              <a:rPr lang="en-IN" dirty="0"/>
              <a:t>The World's First Computer Programmer</a:t>
            </a:r>
            <a:endParaRPr lang="en-IN" b="1" dirty="0"/>
          </a:p>
          <a:p>
            <a:pPr marL="514350" lvl="0" indent="-514350">
              <a:buFont typeface="+mj-lt"/>
              <a:buAutoNum type="arabicPeriod"/>
            </a:pPr>
            <a:r>
              <a:rPr lang="en-IN" b="1" dirty="0" err="1">
                <a:solidFill>
                  <a:srgbClr val="FF0000"/>
                </a:solidFill>
              </a:rPr>
              <a:t>Hedy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</a:rPr>
              <a:t>Lamarr</a:t>
            </a:r>
            <a:r>
              <a:rPr lang="en-IN" b="1" dirty="0">
                <a:solidFill>
                  <a:srgbClr val="FF0000"/>
                </a:solidFill>
              </a:rPr>
              <a:t>: </a:t>
            </a:r>
            <a:r>
              <a:rPr lang="en-IN" dirty="0"/>
              <a:t>The Inventor of </a:t>
            </a:r>
            <a:r>
              <a:rPr lang="en-IN" dirty="0" err="1"/>
              <a:t>WiFi</a:t>
            </a:r>
            <a:endParaRPr lang="en-IN" b="1" dirty="0"/>
          </a:p>
          <a:p>
            <a:pPr marL="514350" lvl="0" indent="-514350"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Eunice Foote</a:t>
            </a:r>
            <a:r>
              <a:rPr lang="en-IN" dirty="0"/>
              <a:t>, American scientist--Theorized and demonstrated the greenhouse effect.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b="1" dirty="0" err="1">
                <a:solidFill>
                  <a:srgbClr val="FF0000"/>
                </a:solidFill>
              </a:rPr>
              <a:t>Lise</a:t>
            </a:r>
            <a:r>
              <a:rPr lang="en-IN" b="1" dirty="0">
                <a:solidFill>
                  <a:srgbClr val="FF0000"/>
                </a:solidFill>
              </a:rPr>
              <a:t> Meitner</a:t>
            </a:r>
            <a:r>
              <a:rPr lang="en-IN" dirty="0"/>
              <a:t>, </a:t>
            </a:r>
            <a:r>
              <a:rPr lang="en-IN" dirty="0" smtClean="0"/>
              <a:t>(1878-1968</a:t>
            </a:r>
            <a:r>
              <a:rPr lang="en-IN" dirty="0"/>
              <a:t>)---The discovery of nuclear fission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Katherine Johnson</a:t>
            </a:r>
            <a:r>
              <a:rPr lang="en-IN" dirty="0"/>
              <a:t>, American mathematician (1918-2020)---Confirmed the Trajectory Analysis to travel into space; verified </a:t>
            </a:r>
            <a:r>
              <a:rPr lang="en-IN" dirty="0" smtClean="0"/>
              <a:t>calculations for orbiting </a:t>
            </a:r>
            <a:r>
              <a:rPr lang="en-IN" dirty="0"/>
              <a:t>around Earth;  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arabicPeriod" startAt="6"/>
            </a:pPr>
            <a:r>
              <a:rPr lang="en-IN" b="1" dirty="0">
                <a:solidFill>
                  <a:srgbClr val="FF0000"/>
                </a:solidFill>
              </a:rPr>
              <a:t>Rosalind Franklin</a:t>
            </a:r>
            <a:r>
              <a:rPr lang="en-IN" dirty="0"/>
              <a:t>, British chemist (1920-1958)--She</a:t>
            </a:r>
            <a:r>
              <a:rPr lang="en-IN" b="1" dirty="0"/>
              <a:t> took the game-changing x-ray “</a:t>
            </a:r>
            <a:r>
              <a:rPr lang="en-IN" u="sng" dirty="0">
                <a:hlinkClick r:id="rId2"/>
              </a:rPr>
              <a:t>Photo 51</a:t>
            </a:r>
            <a:r>
              <a:rPr lang="en-IN" b="1" dirty="0"/>
              <a:t>” of DNA in 1952.  </a:t>
            </a:r>
            <a:endParaRPr lang="en-IN" b="1" dirty="0" smtClean="0"/>
          </a:p>
          <a:p>
            <a:pPr marL="514350" lvl="0" indent="-514350">
              <a:buFont typeface="+mj-lt"/>
              <a:buAutoNum type="arabicPeriod" startAt="6"/>
            </a:pPr>
            <a:r>
              <a:rPr lang="en-IN" b="1" dirty="0" smtClean="0">
                <a:solidFill>
                  <a:srgbClr val="FF0000"/>
                </a:solidFill>
              </a:rPr>
              <a:t>Fran </a:t>
            </a:r>
            <a:r>
              <a:rPr lang="en-IN" b="1" dirty="0" err="1">
                <a:solidFill>
                  <a:srgbClr val="FF0000"/>
                </a:solidFill>
              </a:rPr>
              <a:t>Bilas</a:t>
            </a:r>
            <a:r>
              <a:rPr lang="en-IN" b="1" dirty="0">
                <a:solidFill>
                  <a:srgbClr val="FF0000"/>
                </a:solidFill>
              </a:rPr>
              <a:t>, Jean </a:t>
            </a:r>
            <a:r>
              <a:rPr lang="en-IN" b="1" dirty="0" err="1">
                <a:solidFill>
                  <a:srgbClr val="FF0000"/>
                </a:solidFill>
              </a:rPr>
              <a:t>Bartik</a:t>
            </a:r>
            <a:r>
              <a:rPr lang="en-IN" b="1" dirty="0">
                <a:solidFill>
                  <a:srgbClr val="FF0000"/>
                </a:solidFill>
              </a:rPr>
              <a:t>, Ruth </a:t>
            </a:r>
            <a:r>
              <a:rPr lang="en-IN" b="1" dirty="0" err="1">
                <a:solidFill>
                  <a:srgbClr val="FF0000"/>
                </a:solidFill>
              </a:rPr>
              <a:t>Lichterman</a:t>
            </a:r>
            <a:r>
              <a:rPr lang="en-IN" b="1" dirty="0">
                <a:solidFill>
                  <a:srgbClr val="FF0000"/>
                </a:solidFill>
              </a:rPr>
              <a:t>, Kay McNulty, Betty Snyder, and </a:t>
            </a:r>
            <a:r>
              <a:rPr lang="en-IN" b="1" dirty="0" err="1">
                <a:solidFill>
                  <a:srgbClr val="FF0000"/>
                </a:solidFill>
              </a:rPr>
              <a:t>Marlyn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</a:rPr>
              <a:t>Wescoff</a:t>
            </a:r>
            <a:r>
              <a:rPr lang="en-IN" b="1" dirty="0">
                <a:solidFill>
                  <a:srgbClr val="FF0000"/>
                </a:solidFill>
              </a:rPr>
              <a:t>. </a:t>
            </a:r>
            <a:r>
              <a:rPr lang="en-IN" b="1" dirty="0" smtClean="0">
                <a:solidFill>
                  <a:srgbClr val="FF0000"/>
                </a:solidFill>
              </a:rPr>
              <a:t>(</a:t>
            </a:r>
            <a:r>
              <a:rPr lang="en-IN" b="1" dirty="0" smtClean="0"/>
              <a:t>ENIAC Women).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514350" lvl="0" indent="-514350">
              <a:buFont typeface="+mj-lt"/>
              <a:buAutoNum type="arabicPeriod" startAt="6"/>
            </a:pPr>
            <a:r>
              <a:rPr lang="en-IN" b="1" dirty="0" smtClean="0"/>
              <a:t>First </a:t>
            </a:r>
            <a:r>
              <a:rPr lang="en-IN" b="1" dirty="0"/>
              <a:t>all-electronic, programmable computer, the ENIAC (Electronic Numerical Integrator and Computer). </a:t>
            </a:r>
            <a:endParaRPr lang="en-IN" b="1" dirty="0" smtClean="0"/>
          </a:p>
          <a:p>
            <a:pPr marL="514350" lvl="0" indent="-514350">
              <a:buFont typeface="+mj-lt"/>
              <a:buAutoNum type="arabicPeriod" startAt="6"/>
            </a:pPr>
            <a:r>
              <a:rPr lang="en-IN" b="1" dirty="0" smtClean="0"/>
              <a:t>They </a:t>
            </a:r>
            <a:r>
              <a:rPr lang="en-IN" b="1" dirty="0"/>
              <a:t>had to learn how to program using only logical </a:t>
            </a:r>
            <a:r>
              <a:rPr lang="en-IN" b="1" dirty="0" smtClean="0"/>
              <a:t>diagrams</a:t>
            </a:r>
          </a:p>
          <a:p>
            <a:pPr marL="514350" lvl="0" indent="-514350">
              <a:buFont typeface="+mj-lt"/>
              <a:buAutoNum type="arabicPeriod" startAt="6"/>
            </a:pPr>
            <a:r>
              <a:rPr lang="en-IN" b="1" dirty="0" smtClean="0"/>
              <a:t>No </a:t>
            </a:r>
            <a:r>
              <a:rPr lang="en-IN" b="1" dirty="0"/>
              <a:t>programming languages yet existed. </a:t>
            </a: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 startAt="11"/>
            </a:pPr>
            <a:r>
              <a:rPr lang="en-IN" b="1" dirty="0" smtClean="0">
                <a:solidFill>
                  <a:srgbClr val="FF0000"/>
                </a:solidFill>
              </a:rPr>
              <a:t>Dr Grace Murray Hopper-</a:t>
            </a:r>
            <a:r>
              <a:rPr lang="en-IN" b="1" dirty="0" smtClean="0"/>
              <a:t>--  first accessible computer programming languages written in English.</a:t>
            </a:r>
          </a:p>
          <a:p>
            <a:pPr marL="514350" lvl="0" indent="-514350">
              <a:buFont typeface="+mj-lt"/>
              <a:buAutoNum type="arabicPeriod" startAt="11"/>
            </a:pPr>
            <a:r>
              <a:rPr lang="en-IN" b="1" dirty="0" smtClean="0">
                <a:solidFill>
                  <a:srgbClr val="FF0000"/>
                </a:solidFill>
              </a:rPr>
              <a:t>Mary Wilkes</a:t>
            </a:r>
            <a:r>
              <a:rPr lang="en-IN" dirty="0" smtClean="0"/>
              <a:t>: The First Home Computer User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IN" b="1" dirty="0" smtClean="0">
                <a:solidFill>
                  <a:srgbClr val="FF0000"/>
                </a:solidFill>
              </a:rPr>
              <a:t>Margaret Hamilton</a:t>
            </a:r>
            <a:r>
              <a:rPr lang="en-IN" b="1" dirty="0" smtClean="0"/>
              <a:t>—She coined the phrase “Software Engineering’</a:t>
            </a:r>
          </a:p>
          <a:p>
            <a:pPr lvl="0"/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 startAt="14"/>
            </a:pPr>
            <a:r>
              <a:rPr lang="en-IN" b="1" dirty="0">
                <a:solidFill>
                  <a:srgbClr val="FF0000"/>
                </a:solidFill>
              </a:rPr>
              <a:t>Adele Goldberg: </a:t>
            </a:r>
            <a:r>
              <a:rPr lang="en-IN" dirty="0"/>
              <a:t>The Inspiration For GUI. Her programming language Smalltalk-80, inspired the very first Apple computer.</a:t>
            </a:r>
          </a:p>
          <a:p>
            <a:pPr marL="514350" lvl="0" indent="-514350">
              <a:buFont typeface="+mj-lt"/>
              <a:buAutoNum type="arabicPeriod" startAt="14"/>
            </a:pPr>
            <a:r>
              <a:rPr lang="en-IN" b="1" dirty="0" err="1">
                <a:solidFill>
                  <a:srgbClr val="FF0000"/>
                </a:solidFill>
              </a:rPr>
              <a:t>Radia</a:t>
            </a:r>
            <a:r>
              <a:rPr lang="en-IN" b="1" dirty="0">
                <a:solidFill>
                  <a:srgbClr val="FF0000"/>
                </a:solidFill>
              </a:rPr>
              <a:t> Perlman</a:t>
            </a:r>
            <a:r>
              <a:rPr lang="en-IN" dirty="0"/>
              <a:t>: The Mother Of The Internet--</a:t>
            </a:r>
            <a:r>
              <a:rPr lang="en-IN" b="1" dirty="0"/>
              <a:t>  </a:t>
            </a:r>
            <a:r>
              <a:rPr lang="en-IN" dirty="0"/>
              <a:t>Invented the algorithm behind the </a:t>
            </a:r>
            <a:r>
              <a:rPr lang="en-IN" u="sng" dirty="0">
                <a:hlinkClick r:id="rId2"/>
              </a:rPr>
              <a:t>Spanning Tree Protocol (STP</a:t>
            </a:r>
            <a:endParaRPr lang="en-IN" b="1" dirty="0"/>
          </a:p>
          <a:p>
            <a:pPr marL="514350" lvl="0" indent="-514350">
              <a:buFont typeface="+mj-lt"/>
              <a:buAutoNum type="arabicPeriod" startAt="14"/>
            </a:pPr>
            <a:r>
              <a:rPr lang="en-IN" b="1" dirty="0">
                <a:solidFill>
                  <a:srgbClr val="FF0000"/>
                </a:solidFill>
              </a:rPr>
              <a:t>Elizabeth </a:t>
            </a:r>
            <a:r>
              <a:rPr lang="en-IN" b="1" dirty="0" err="1">
                <a:solidFill>
                  <a:srgbClr val="FF0000"/>
                </a:solidFill>
              </a:rPr>
              <a:t>Feinler</a:t>
            </a:r>
            <a:r>
              <a:rPr lang="en-IN" dirty="0"/>
              <a:t>: The Original Search Engine—She ran the Network Information </a:t>
            </a:r>
            <a:r>
              <a:rPr lang="en-IN" dirty="0" err="1"/>
              <a:t>Center</a:t>
            </a:r>
            <a:r>
              <a:rPr lang="en-IN" dirty="0"/>
              <a:t> in California, which was a bit like a “pre-historic Google.”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129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Women scientists who were ignored by History deliberately!</vt:lpstr>
      <vt:lpstr>Slide 2</vt:lpstr>
      <vt:lpstr>Slide 3</vt:lpstr>
      <vt:lpstr>Slide 4</vt:lpstr>
      <vt:lpstr>Slide 5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scientists who were ignored by History deliberately!</dc:title>
  <dc:creator>hss</dc:creator>
  <cp:lastModifiedBy>hss</cp:lastModifiedBy>
  <cp:revision>2</cp:revision>
  <dcterms:created xsi:type="dcterms:W3CDTF">2022-08-02T09:13:02Z</dcterms:created>
  <dcterms:modified xsi:type="dcterms:W3CDTF">2022-08-02T09:18:13Z</dcterms:modified>
</cp:coreProperties>
</file>