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B1F6C-21BC-2DC2-31F8-65433359DBFC}" v="32" dt="2023-02-01T04:58:21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CA4B1F6C-21BC-2DC2-31F8-65433359DBFC}"/>
    <pc:docChg chg="modSld">
      <pc:chgData name="p.narsaiah" userId="S::p.narsaiah@staff.vce.ac.in::3250f908-84d8-4c73-86ac-667d2477e466" providerId="AD" clId="Web-{CA4B1F6C-21BC-2DC2-31F8-65433359DBFC}" dt="2023-02-01T04:58:21.654" v="29" actId="20577"/>
      <pc:docMkLst>
        <pc:docMk/>
      </pc:docMkLst>
      <pc:sldChg chg="addSp delSp modSp">
        <pc:chgData name="p.narsaiah" userId="S::p.narsaiah@staff.vce.ac.in::3250f908-84d8-4c73-86ac-667d2477e466" providerId="AD" clId="Web-{CA4B1F6C-21BC-2DC2-31F8-65433359DBFC}" dt="2023-02-01T04:41:47.306" v="14"/>
        <pc:sldMkLst>
          <pc:docMk/>
          <pc:sldMk cId="439122471" sldId="256"/>
        </pc:sldMkLst>
        <pc:picChg chg="add del mod">
          <ac:chgData name="p.narsaiah" userId="S::p.narsaiah@staff.vce.ac.in::3250f908-84d8-4c73-86ac-667d2477e466" providerId="AD" clId="Web-{CA4B1F6C-21BC-2DC2-31F8-65433359DBFC}" dt="2023-02-01T04:41:47.306" v="14"/>
          <ac:picMkLst>
            <pc:docMk/>
            <pc:sldMk cId="439122471" sldId="256"/>
            <ac:picMk id="8" creationId="{EC85015F-C42C-1654-8266-2BA118D59169}"/>
          </ac:picMkLst>
        </pc:picChg>
      </pc:sldChg>
      <pc:sldChg chg="modSp">
        <pc:chgData name="p.narsaiah" userId="S::p.narsaiah@staff.vce.ac.in::3250f908-84d8-4c73-86ac-667d2477e466" providerId="AD" clId="Web-{CA4B1F6C-21BC-2DC2-31F8-65433359DBFC}" dt="2023-02-01T04:47:36.412" v="18" actId="20577"/>
        <pc:sldMkLst>
          <pc:docMk/>
          <pc:sldMk cId="1103398445" sldId="257"/>
        </pc:sldMkLst>
        <pc:spChg chg="mod">
          <ac:chgData name="p.narsaiah" userId="S::p.narsaiah@staff.vce.ac.in::3250f908-84d8-4c73-86ac-667d2477e466" providerId="AD" clId="Web-{CA4B1F6C-21BC-2DC2-31F8-65433359DBFC}" dt="2023-02-01T04:47:36.412" v="18" actId="20577"/>
          <ac:spMkLst>
            <pc:docMk/>
            <pc:sldMk cId="1103398445" sldId="257"/>
            <ac:spMk id="3" creationId="{E91A6AA8-D1D0-4F3A-BE69-474C186CE39D}"/>
          </ac:spMkLst>
        </pc:spChg>
      </pc:sldChg>
      <pc:sldChg chg="modSp">
        <pc:chgData name="p.narsaiah" userId="S::p.narsaiah@staff.vce.ac.in::3250f908-84d8-4c73-86ac-667d2477e466" providerId="AD" clId="Web-{CA4B1F6C-21BC-2DC2-31F8-65433359DBFC}" dt="2023-02-01T04:41:19.696" v="9" actId="1076"/>
        <pc:sldMkLst>
          <pc:docMk/>
          <pc:sldMk cId="3175278911" sldId="258"/>
        </pc:sldMkLst>
        <pc:picChg chg="mod">
          <ac:chgData name="p.narsaiah" userId="S::p.narsaiah@staff.vce.ac.in::3250f908-84d8-4c73-86ac-667d2477e466" providerId="AD" clId="Web-{CA4B1F6C-21BC-2DC2-31F8-65433359DBFC}" dt="2023-02-01T04:41:19.696" v="9" actId="1076"/>
          <ac:picMkLst>
            <pc:docMk/>
            <pc:sldMk cId="3175278911" sldId="258"/>
            <ac:picMk id="6" creationId="{32B4521F-8F23-4827-BA88-8F3A26EBFAA9}"/>
          </ac:picMkLst>
        </pc:picChg>
      </pc:sldChg>
      <pc:sldChg chg="modSp">
        <pc:chgData name="p.narsaiah" userId="S::p.narsaiah@staff.vce.ac.in::3250f908-84d8-4c73-86ac-667d2477e466" providerId="AD" clId="Web-{CA4B1F6C-21BC-2DC2-31F8-65433359DBFC}" dt="2023-02-01T04:58:21.654" v="29" actId="20577"/>
        <pc:sldMkLst>
          <pc:docMk/>
          <pc:sldMk cId="1564074269" sldId="270"/>
        </pc:sldMkLst>
        <pc:spChg chg="mod">
          <ac:chgData name="p.narsaiah" userId="S::p.narsaiah@staff.vce.ac.in::3250f908-84d8-4c73-86ac-667d2477e466" providerId="AD" clId="Web-{CA4B1F6C-21BC-2DC2-31F8-65433359DBFC}" dt="2023-02-01T04:57:27.605" v="23" actId="14100"/>
          <ac:spMkLst>
            <pc:docMk/>
            <pc:sldMk cId="1564074269" sldId="270"/>
            <ac:spMk id="2" creationId="{B3F9179E-ACE4-4EF3-B6ED-3655CBA23B29}"/>
          </ac:spMkLst>
        </pc:spChg>
        <pc:spChg chg="mod">
          <ac:chgData name="p.narsaiah" userId="S::p.narsaiah@staff.vce.ac.in::3250f908-84d8-4c73-86ac-667d2477e466" providerId="AD" clId="Web-{CA4B1F6C-21BC-2DC2-31F8-65433359DBFC}" dt="2023-02-01T04:58:21.654" v="29" actId="20577"/>
          <ac:spMkLst>
            <pc:docMk/>
            <pc:sldMk cId="1564074269" sldId="270"/>
            <ac:spMk id="3" creationId="{8BBFB544-BA36-48AC-BF26-E4F45FE86B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5084-429D-4624-BB96-9598417A184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E98-D190-4313-B4A3-3C671A0F9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6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0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1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2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2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2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B4D949-9240-4A12-83F6-7E7E919B563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A1682-A9F4-4B04-A356-4FB8C6E96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63DC4-928C-44D1-9861-7844EBF7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0D31B-8F65-4A9F-A51D-50569EEF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FA1E9-0374-407D-94BC-A1B07BA6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05926-66B2-4F68-BD63-92E1EA05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3" y="0"/>
            <a:ext cx="12034344" cy="6858000"/>
          </a:xfrm>
          <a:prstGeom prst="rect">
            <a:avLst/>
          </a:prstGeom>
        </p:spPr>
      </p:pic>
      <p:pic>
        <p:nvPicPr>
          <p:cNvPr id="10" name="Picture 2" descr="logo1">
            <a:extLst>
              <a:ext uri="{FF2B5EF4-FFF2-40B4-BE49-F238E27FC236}">
                <a16:creationId xmlns:a16="http://schemas.microsoft.com/office/drawing/2014/main" id="{AE1A5E01-CC30-4E7F-9DEC-F97F7DC1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1650" y="1589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strip1">
            <a:extLst>
              <a:ext uri="{FF2B5EF4-FFF2-40B4-BE49-F238E27FC236}">
                <a16:creationId xmlns:a16="http://schemas.microsoft.com/office/drawing/2014/main" id="{FF321EF1-9F5D-4F73-9838-8F719B27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53657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045E2861-3C08-45EB-B1CE-1AB0A5CD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256" y="1754668"/>
            <a:ext cx="4294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Date: 02.02.2023  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 Introduction to IoT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96E79E6-28B1-4739-85CA-B76C15CE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1"/>
            <a:ext cx="548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en-US" sz="2000" b="1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85004-9397-B797-FF35-F29B18E83972}"/>
              </a:ext>
            </a:extLst>
          </p:cNvPr>
          <p:cNvSpPr txBox="1"/>
          <p:nvPr/>
        </p:nvSpPr>
        <p:spPr>
          <a:xfrm>
            <a:off x="619760" y="2356150"/>
            <a:ext cx="1981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Narsaiah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Putta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Asst. Professor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VCE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912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0E83-2659-422E-A495-EB466F59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example of an Internet of Things device?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302A-4C19-4DEC-8EF2-4BFBC30E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lightbulb that can be switched on using a smartphone app is an IoT device, as is a motion sensor or a smart thermostat in your office or a connected streetlight. </a:t>
            </a:r>
          </a:p>
          <a:p>
            <a:r>
              <a:rPr lang="en-US" dirty="0"/>
              <a:t>An IoT device could be as fluffy as a child's toy or as serious as a driverless truck. </a:t>
            </a:r>
          </a:p>
          <a:p>
            <a:r>
              <a:rPr lang="en-US" dirty="0"/>
              <a:t>Some larger objects may themselves be filled with many smaller IoT components, such as a jet engine that's now filled with thousands of sensors collecting and transmitting data back to make sure it is operating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FD15-770D-4878-80BA-1780DEA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benefits to organizations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6EFA-D9CF-4BD6-BEB1-2241C1E5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monitor their overall business processes;</a:t>
            </a:r>
          </a:p>
          <a:p>
            <a:r>
              <a:rPr lang="en-US" dirty="0"/>
              <a:t>improve the customer experience (CX);</a:t>
            </a:r>
          </a:p>
          <a:p>
            <a:r>
              <a:rPr lang="en-US" dirty="0"/>
              <a:t>save time and money;</a:t>
            </a:r>
          </a:p>
          <a:p>
            <a:r>
              <a:rPr lang="en-US" dirty="0"/>
              <a:t>enhance employee productivity;</a:t>
            </a:r>
          </a:p>
          <a:p>
            <a:r>
              <a:rPr lang="en-US" dirty="0"/>
              <a:t>integrate and adapt business models;</a:t>
            </a:r>
          </a:p>
          <a:p>
            <a:r>
              <a:rPr lang="en-US" dirty="0"/>
              <a:t>make better business decisions; and</a:t>
            </a:r>
          </a:p>
          <a:p>
            <a:r>
              <a:rPr lang="en-US" dirty="0"/>
              <a:t>generate more revenue.</a:t>
            </a:r>
          </a:p>
        </p:txBody>
      </p:sp>
    </p:spTree>
    <p:extLst>
      <p:ext uri="{BB962C8B-B14F-4D97-AF65-F5344CB8AC3E}">
        <p14:creationId xmlns:p14="http://schemas.microsoft.com/office/powerpoint/2010/main" val="78900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C6FD-936F-4682-8C50-CC6F0291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Internet of Things (IoT) so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C370-5726-44C1-8025-13FE9EC4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the past few years, IoT has become one of the most important technologies of the </a:t>
            </a:r>
            <a:r>
              <a:rPr lang="en-US" b="1" dirty="0"/>
              <a:t>21st century</a:t>
            </a:r>
            <a:r>
              <a:rPr lang="en-US" dirty="0"/>
              <a:t>. </a:t>
            </a:r>
          </a:p>
          <a:p>
            <a:r>
              <a:rPr lang="en-US" dirty="0"/>
              <a:t>Now that we can connect everyday objects—</a:t>
            </a:r>
            <a:r>
              <a:rPr lang="en-US" b="1" dirty="0"/>
              <a:t>kitchen appliances, cars, thermostats, baby monitors</a:t>
            </a:r>
            <a:r>
              <a:rPr lang="en-US" dirty="0"/>
              <a:t>—to the internet via embedded devices, seamless communication is possible between people, processes, and things.</a:t>
            </a:r>
          </a:p>
          <a:p>
            <a:r>
              <a:rPr lang="en-US" dirty="0"/>
              <a:t>By means of low-cost computing, the cloud, big data, analytics, and mobile technologies, physical things can share and collect data </a:t>
            </a:r>
            <a:r>
              <a:rPr lang="en-US" b="1" dirty="0"/>
              <a:t>with minimal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2917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B6BA-9260-432F-AD2F-1304939B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93FB-3538-4008-A86B-78D846A5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Thermostats</a:t>
            </a:r>
          </a:p>
          <a:p>
            <a:r>
              <a:rPr lang="en-IN" dirty="0"/>
              <a:t>Connected Cars</a:t>
            </a:r>
          </a:p>
          <a:p>
            <a:r>
              <a:rPr lang="en-IN" dirty="0"/>
              <a:t>Activity Trackers</a:t>
            </a:r>
          </a:p>
          <a:p>
            <a:r>
              <a:rPr lang="en-IN" dirty="0"/>
              <a:t>Parking Sensors</a:t>
            </a:r>
          </a:p>
          <a:p>
            <a:r>
              <a:rPr lang="en-IN" dirty="0"/>
              <a:t>Connect Health</a:t>
            </a:r>
          </a:p>
          <a:p>
            <a:r>
              <a:rPr lang="en-IN" dirty="0"/>
              <a:t>Smart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6B0CE-F711-49E1-B434-AB6BE8FA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1735460"/>
            <a:ext cx="4657725" cy="46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078-CC3D-4684-8356-F1E9060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of Internet of Things (IoT)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CFF9-292B-486C-B321-22C48739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Insufficient testing and updating</a:t>
            </a:r>
          </a:p>
          <a:p>
            <a:r>
              <a:rPr lang="en-US" dirty="0"/>
              <a:t>Concern regarding data security and privacy</a:t>
            </a:r>
          </a:p>
          <a:p>
            <a:r>
              <a:rPr lang="en-US" dirty="0"/>
              <a:t>Software complexity</a:t>
            </a:r>
          </a:p>
          <a:p>
            <a:r>
              <a:rPr lang="en-US" dirty="0"/>
              <a:t>Data volumes and interpretation</a:t>
            </a:r>
          </a:p>
          <a:p>
            <a:r>
              <a:rPr lang="en-US" dirty="0"/>
              <a:t>Integration with AI and automation</a:t>
            </a:r>
          </a:p>
          <a:p>
            <a:r>
              <a:rPr lang="en-US" dirty="0"/>
              <a:t>Devices require a constant power supply which is difficult </a:t>
            </a:r>
          </a:p>
          <a:p>
            <a:r>
              <a:rPr lang="en-US" dirty="0"/>
              <a:t>Interaction and short-range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563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6061-A764-4209-B7C9-B0EEBB4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83F8-9605-4B74-A0F7-F3914D67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access information from anywhere at any time on any device;</a:t>
            </a:r>
          </a:p>
          <a:p>
            <a:r>
              <a:rPr lang="en-US" dirty="0"/>
              <a:t>Improved communication between connected electronic devices;</a:t>
            </a:r>
          </a:p>
          <a:p>
            <a:r>
              <a:rPr lang="en-US" dirty="0"/>
              <a:t>Transferring data packets over a connected network saving time and money; and</a:t>
            </a:r>
          </a:p>
          <a:p>
            <a:r>
              <a:rPr lang="en-US" dirty="0"/>
              <a:t>Automating tasks helping to improve the quality of a business's services and reducing the need for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4560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79E-ACE4-4EF3-B6ED-3655CBA2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9"/>
            <a:ext cx="10018713" cy="855407"/>
          </a:xfrm>
        </p:spPr>
        <p:txBody>
          <a:bodyPr/>
          <a:lstStyle/>
          <a:p>
            <a:r>
              <a:rPr lang="en-IN" b="1" dirty="0"/>
              <a:t>Disadvantages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B544-BA36-48AC-BF26-E4F45FE8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4677"/>
            <a:ext cx="10571777" cy="5336458"/>
          </a:xfrm>
        </p:spPr>
        <p:txBody>
          <a:bodyPr>
            <a:noAutofit/>
          </a:bodyPr>
          <a:lstStyle/>
          <a:p>
            <a:r>
              <a:rPr lang="en-US" sz="2800" dirty="0"/>
              <a:t>As the number of connected devices increases and more information is shared between devices, the potential that a </a:t>
            </a:r>
            <a:r>
              <a:rPr lang="en-US" sz="2800" b="1" dirty="0"/>
              <a:t>hacker could steal</a:t>
            </a:r>
            <a:r>
              <a:rPr lang="en-US" sz="2800" dirty="0"/>
              <a:t> confidential information also increases.</a:t>
            </a:r>
          </a:p>
          <a:p>
            <a:r>
              <a:rPr lang="en-US" sz="2800" dirty="0"/>
              <a:t>Enterprises may eventually have to deal with </a:t>
            </a:r>
            <a:r>
              <a:rPr lang="en-US" sz="2800" b="1" dirty="0"/>
              <a:t>massive numbers -- maybe even millions -</a:t>
            </a:r>
            <a:r>
              <a:rPr lang="en-US" sz="2800" dirty="0"/>
              <a:t>- of IoT devices, and collecting and managing the data from all those devices will be challenging.</a:t>
            </a:r>
          </a:p>
          <a:p>
            <a:r>
              <a:rPr lang="en-US" sz="2800" dirty="0"/>
              <a:t>If there's a </a:t>
            </a:r>
            <a:r>
              <a:rPr lang="en-US" sz="2800" b="1" dirty="0"/>
              <a:t>bug in the system</a:t>
            </a:r>
            <a:r>
              <a:rPr lang="en-US" sz="2800" dirty="0"/>
              <a:t>, it's likely that every connected device will become corrupted.</a:t>
            </a:r>
          </a:p>
          <a:p>
            <a:r>
              <a:rPr lang="en-US" sz="2800" dirty="0"/>
              <a:t>Since there's </a:t>
            </a:r>
            <a:r>
              <a:rPr lang="en-US" sz="2800" b="1" dirty="0"/>
              <a:t>no international standard</a:t>
            </a:r>
            <a:r>
              <a:rPr lang="en-US" sz="2800" dirty="0"/>
              <a:t> of compatibility for IoT, it's difficult for devices from different manufacturers to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56407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9F7-05AF-4826-9FD0-D40E5BC5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6040"/>
            <a:ext cx="10018713" cy="1000760"/>
          </a:xfrm>
        </p:spPr>
        <p:txBody>
          <a:bodyPr/>
          <a:lstStyle/>
          <a:p>
            <a:r>
              <a:rPr lang="en-IN" b="1" dirty="0"/>
              <a:t>Characteristics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F699-BF21-41AC-927A-CB753A55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79" y="1493520"/>
            <a:ext cx="5608321" cy="5364479"/>
          </a:xfrm>
        </p:spPr>
        <p:txBody>
          <a:bodyPr>
            <a:noAutofit/>
          </a:bodyPr>
          <a:lstStyle/>
          <a:p>
            <a:r>
              <a:rPr lang="en-IN" sz="2800" dirty="0"/>
              <a:t>Unique Identity</a:t>
            </a:r>
          </a:p>
          <a:p>
            <a:r>
              <a:rPr lang="en-IN" sz="2800" dirty="0"/>
              <a:t>Dynamic Nature</a:t>
            </a:r>
          </a:p>
          <a:p>
            <a:r>
              <a:rPr lang="en-IN" sz="2800" dirty="0"/>
              <a:t>Self-Adopting</a:t>
            </a:r>
          </a:p>
          <a:p>
            <a:r>
              <a:rPr lang="en-IN" sz="2800" dirty="0"/>
              <a:t>Self Configuring</a:t>
            </a:r>
          </a:p>
          <a:p>
            <a:r>
              <a:rPr lang="en-IN" sz="2800" dirty="0"/>
              <a:t>Heterogeneity</a:t>
            </a:r>
          </a:p>
          <a:p>
            <a:r>
              <a:rPr lang="en-IN" sz="2800" dirty="0"/>
              <a:t>Integrated to information network</a:t>
            </a:r>
          </a:p>
          <a:p>
            <a:r>
              <a:rPr lang="en-IN" sz="2800" dirty="0"/>
              <a:t>Scalability</a:t>
            </a:r>
          </a:p>
          <a:p>
            <a:r>
              <a:rPr lang="en-IN" sz="2800" dirty="0"/>
              <a:t>Safety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318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320" y="0"/>
            <a:ext cx="10018713" cy="1208638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 !!!</a:t>
            </a:r>
          </a:p>
        </p:txBody>
      </p:sp>
      <p:sp>
        <p:nvSpPr>
          <p:cNvPr id="4" name="AutoShape 4" descr="erson question mark png download - powerpoint presentation question mark  gif PNG image with transparent background | TOPpng"/>
          <p:cNvSpPr>
            <a:spLocks noChangeAspect="1" noChangeArrowheads="1"/>
          </p:cNvSpPr>
          <p:nvPr/>
        </p:nvSpPr>
        <p:spPr bwMode="auto">
          <a:xfrm>
            <a:off x="155574" y="-144463"/>
            <a:ext cx="4552227" cy="45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65200"/>
            <a:ext cx="9448799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1E86-02C2-4638-AE7B-638BA9C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0"/>
            <a:ext cx="10018713" cy="1752599"/>
          </a:xfrm>
        </p:spPr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6AA8-D1D0-4F3A-BE69-474C186C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133" y="1080011"/>
            <a:ext cx="7413165" cy="5889523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History of IoT</a:t>
            </a:r>
          </a:p>
          <a:p>
            <a:r>
              <a:rPr lang="en-IN" sz="9600" dirty="0">
                <a:solidFill>
                  <a:srgbClr val="FF0000"/>
                </a:solidFill>
              </a:rPr>
              <a:t>IoT Definition</a:t>
            </a:r>
          </a:p>
          <a:p>
            <a:r>
              <a:rPr lang="en-IN" sz="9600" b="1" dirty="0"/>
              <a:t>How IoT works?</a:t>
            </a:r>
          </a:p>
          <a:p>
            <a:r>
              <a:rPr lang="en-US" sz="9600" b="1" dirty="0"/>
              <a:t>What is an example of an Internet of Things device?</a:t>
            </a:r>
          </a:p>
          <a:p>
            <a:r>
              <a:rPr lang="en-IN" sz="9600" b="1" dirty="0"/>
              <a:t>IoT benefits to organizations</a:t>
            </a:r>
          </a:p>
          <a:p>
            <a:r>
              <a:rPr lang="en-US" sz="9600" b="1" dirty="0"/>
              <a:t>Why Is Internet of Things (IoT) so important?</a:t>
            </a:r>
          </a:p>
          <a:p>
            <a:r>
              <a:rPr lang="en-US" sz="9600" b="1" dirty="0">
                <a:solidFill>
                  <a:srgbClr val="FF0000"/>
                </a:solidFill>
              </a:rPr>
              <a:t>IoT Applications</a:t>
            </a:r>
          </a:p>
          <a:p>
            <a:r>
              <a:rPr lang="en-US" sz="9600" b="1" dirty="0"/>
              <a:t>Challenges of Internet of Things (IoT)</a:t>
            </a:r>
          </a:p>
          <a:p>
            <a:r>
              <a:rPr lang="en-US" sz="9600" b="1" dirty="0"/>
              <a:t>Advantages</a:t>
            </a:r>
          </a:p>
          <a:p>
            <a:r>
              <a:rPr lang="en-US" sz="9600" b="1" dirty="0"/>
              <a:t>Disadvantages</a:t>
            </a:r>
          </a:p>
          <a:p>
            <a:r>
              <a:rPr lang="en-US" sz="9600" b="1" dirty="0">
                <a:solidFill>
                  <a:srgbClr val="FF0000"/>
                </a:solidFill>
              </a:rPr>
              <a:t>Characteristics of IoT</a:t>
            </a:r>
            <a:endParaRPr lang="en-IN" sz="96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895D-0F52-4FDF-9846-303A742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4" y="0"/>
            <a:ext cx="10018713" cy="741680"/>
          </a:xfrm>
        </p:spPr>
        <p:txBody>
          <a:bodyPr>
            <a:normAutofit/>
          </a:bodyPr>
          <a:lstStyle/>
          <a:p>
            <a:r>
              <a:rPr lang="en-IN" b="1" dirty="0"/>
              <a:t>History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E51ABD-692A-40FD-A55F-922290B2F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7440" y="977851"/>
            <a:ext cx="1098296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1999- The term "Internet of Things" was used by Kevin Ashton during his work at P&amp;G which became widely accepted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2004 - The term was mentioned in famous publications like the Guardian, Boston Globe, and Scientific American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2005-UN's International Telecommunications Union (ITU) published its first report on this topic.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2008- The Internet of Things was born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2011-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Gartner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market research company, include "The Internet of Things" technology in their research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latin typeface="Arial" panose="020B0604020202020204" pitchFamily="34" charset="0"/>
              </a:rPr>
              <a:t>2022 – 1.3 Billion devices are connected thru IoT platform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22 devices were used at every house by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4521F-8F23-4827-BA88-8F3A26EB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75" y="255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7E7-0C37-4130-9B2A-1B80E6E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1" y="685800"/>
            <a:ext cx="10018713" cy="1752599"/>
          </a:xfrm>
        </p:spPr>
        <p:txBody>
          <a:bodyPr/>
          <a:lstStyle/>
          <a:p>
            <a:r>
              <a:rPr lang="en-IN" b="1" dirty="0"/>
              <a:t>IoT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6B0D-4A25-4D7E-AE75-9B3BFC83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60" y="2438399"/>
            <a:ext cx="10018713" cy="312420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“The </a:t>
            </a:r>
            <a:r>
              <a:rPr lang="en-US" sz="2800" b="1" dirty="0"/>
              <a:t>Internet of Things</a:t>
            </a:r>
            <a:r>
              <a:rPr lang="en-US" sz="2800" dirty="0"/>
              <a:t> (</a:t>
            </a:r>
            <a:r>
              <a:rPr lang="en-US" sz="2800" b="1" dirty="0"/>
              <a:t>IoT</a:t>
            </a:r>
            <a:r>
              <a:rPr lang="en-US" sz="2800" dirty="0"/>
              <a:t>) is a system of interrelated computing devices, mechanical and digital machines, objects, animals or people that are provided with unique identifiers and the ability to transfer data over a network without requiring </a:t>
            </a:r>
            <a:r>
              <a:rPr lang="en-US" sz="2800" b="1" dirty="0"/>
              <a:t>human-to-human</a:t>
            </a:r>
            <a:r>
              <a:rPr lang="en-US" sz="2800" dirty="0"/>
              <a:t> or </a:t>
            </a:r>
            <a:r>
              <a:rPr lang="en-US" sz="2800" b="1" dirty="0"/>
              <a:t>human-to-computer interaction</a:t>
            </a:r>
            <a:r>
              <a:rPr lang="en-US" sz="2800" dirty="0"/>
              <a:t>.”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78DE6-B028-4D5D-A873-AA7CD47B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209550"/>
            <a:ext cx="2505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5F3C-942E-4AFD-B827-D71A406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IoT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F724-A782-49BE-8F28-18F85BE3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</a:p>
          <a:p>
            <a:r>
              <a:rPr lang="en-IN" b="1" dirty="0"/>
              <a:t>2) Connectivity</a:t>
            </a:r>
          </a:p>
          <a:p>
            <a:r>
              <a:rPr lang="en-IN" b="1" dirty="0"/>
              <a:t>3) Data Processing</a:t>
            </a:r>
          </a:p>
          <a:p>
            <a:r>
              <a:rPr lang="en-IN" b="1" dirty="0"/>
              <a:t>4) User Interface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8D5C9-F7E0-4906-9BE0-380B404C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399"/>
            <a:ext cx="7257146" cy="31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4A5E-5BAE-4077-9362-85DFA147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753C8-B239-464F-8F10-B8BCE966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9" y="381305"/>
            <a:ext cx="3047695" cy="30476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DBC0E-7E13-4B57-97AF-D5D9B856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or devices are a key component that helps you to collect live data from the surrounding environment.</a:t>
            </a:r>
          </a:p>
          <a:p>
            <a:r>
              <a:rPr lang="en-US" dirty="0"/>
              <a:t> All this data may have various levels of complexities. </a:t>
            </a:r>
          </a:p>
          <a:p>
            <a:r>
              <a:rPr lang="en-US" dirty="0"/>
              <a:t>It could be a simple </a:t>
            </a:r>
            <a:r>
              <a:rPr lang="en-US" b="1" dirty="0"/>
              <a:t>temperature monitoring sensor</a:t>
            </a:r>
            <a:r>
              <a:rPr lang="en-US" dirty="0"/>
              <a:t>, or it may be in the form of the </a:t>
            </a:r>
            <a:r>
              <a:rPr lang="en-US" b="1" dirty="0"/>
              <a:t>video feed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6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F233-DB78-48E6-A0CC-7109EB5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6A4F-45DA-4197-8A13-72C3CD94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collected data is sent to a </a:t>
            </a:r>
            <a:r>
              <a:rPr lang="en-US" b="1" dirty="0"/>
              <a:t>cloud infrastructure</a:t>
            </a:r>
            <a:r>
              <a:rPr lang="en-US" dirty="0"/>
              <a:t>. </a:t>
            </a:r>
          </a:p>
          <a:p>
            <a:r>
              <a:rPr lang="en-US" dirty="0"/>
              <a:t>The sensors should be connected to the cloud using various mediums of communications. </a:t>
            </a:r>
          </a:p>
          <a:p>
            <a:r>
              <a:rPr lang="en-US" dirty="0"/>
              <a:t>These communication mediums include </a:t>
            </a:r>
            <a:r>
              <a:rPr lang="en-US" b="1" dirty="0"/>
              <a:t>mobile or satellite networks, Bluetooth, WI-FI, LoRa, WAN</a:t>
            </a:r>
            <a:r>
              <a:rPr lang="en-US" dirty="0"/>
              <a:t>, etc.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0AEA7-AF72-4223-AB6E-21B7CBA6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84" y="53990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78BB-38B0-4E88-8774-5E148E1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Data Processing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60DE7-454B-48A0-BB1D-6D2793FA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48" y="168434"/>
            <a:ext cx="2539682" cy="25396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9D3DBA-7851-413E-90BC-22E188FA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that data is collected, and it gets to the cloud, the software performs processing on the gathered data. </a:t>
            </a:r>
          </a:p>
          <a:p>
            <a:r>
              <a:rPr lang="en-US" dirty="0"/>
              <a:t>This process can be just checking the temperature, reading on devices like AC or heaters. </a:t>
            </a:r>
          </a:p>
          <a:p>
            <a:r>
              <a:rPr lang="en-US" dirty="0"/>
              <a:t>However, it can sometimes also be very complex like identifying objects, using computer vision on video.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4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E2F3-96C6-4C99-B9C4-7468E3F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91463-D250-4FF1-AA0B-39AE9077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528" y="292258"/>
            <a:ext cx="2539682" cy="25396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9EC414-5823-44AD-A287-C610E9C4F153}"/>
              </a:ext>
            </a:extLst>
          </p:cNvPr>
          <p:cNvSpPr/>
          <p:nvPr/>
        </p:nvSpPr>
        <p:spPr>
          <a:xfrm>
            <a:off x="1642268" y="2953933"/>
            <a:ext cx="1001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information needs to be available to the end-user in some way which can be achieved by triggering alarms on their phones or sending them notification through email or text message.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The user sometimes might need an interface which actively checks their IoT system.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For example, the user has a camera installed in his home. He wants to access video recording and all the feeds with the help of a web server.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458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154</TotalTime>
  <Words>968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PowerPoint Presentation</vt:lpstr>
      <vt:lpstr>Table Of Content</vt:lpstr>
      <vt:lpstr>History of IOT</vt:lpstr>
      <vt:lpstr>IoT Definition</vt:lpstr>
      <vt:lpstr>How IoT works?</vt:lpstr>
      <vt:lpstr>1) Sensors/Devices</vt:lpstr>
      <vt:lpstr>2) Connectivity</vt:lpstr>
      <vt:lpstr>3) Data Processing</vt:lpstr>
      <vt:lpstr>4)User Interface</vt:lpstr>
      <vt:lpstr>What is an example of an Internet of Things device?</vt:lpstr>
      <vt:lpstr>IoT benefits to organizations</vt:lpstr>
      <vt:lpstr>Why Is Internet of Things (IoT) so important?</vt:lpstr>
      <vt:lpstr>IoT Applications</vt:lpstr>
      <vt:lpstr>Challenges of Internet of Things (IoT)</vt:lpstr>
      <vt:lpstr>Advantages of IoT</vt:lpstr>
      <vt:lpstr>Disadvantages IoT</vt:lpstr>
      <vt:lpstr>Characteristics of IoT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Thakur</dc:creator>
  <cp:lastModifiedBy>p.narsaiah</cp:lastModifiedBy>
  <cp:revision>45</cp:revision>
  <dcterms:created xsi:type="dcterms:W3CDTF">2021-04-18T00:31:39Z</dcterms:created>
  <dcterms:modified xsi:type="dcterms:W3CDTF">2023-02-01T04:58:30Z</dcterms:modified>
</cp:coreProperties>
</file>