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48C2A-445E-36AB-93C7-29631A256D3D}" v="4" dt="2023-02-11T07:45:29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narsaiah" userId="S::p.narsaiah@staff.vce.ac.in::3250f908-84d8-4c73-86ac-667d2477e466" providerId="AD" clId="Web-{47C48C2A-445E-36AB-93C7-29631A256D3D}"/>
    <pc:docChg chg="modSld">
      <pc:chgData name="p.narsaiah" userId="S::p.narsaiah@staff.vce.ac.in::3250f908-84d8-4c73-86ac-667d2477e466" providerId="AD" clId="Web-{47C48C2A-445E-36AB-93C7-29631A256D3D}" dt="2023-02-11T07:45:29.045" v="2" actId="20577"/>
      <pc:docMkLst>
        <pc:docMk/>
      </pc:docMkLst>
      <pc:sldChg chg="modSp">
        <pc:chgData name="p.narsaiah" userId="S::p.narsaiah@staff.vce.ac.in::3250f908-84d8-4c73-86ac-667d2477e466" providerId="AD" clId="Web-{47C48C2A-445E-36AB-93C7-29631A256D3D}" dt="2023-02-11T07:45:29.045" v="2" actId="20577"/>
        <pc:sldMkLst>
          <pc:docMk/>
          <pc:sldMk cId="1797261529" sldId="256"/>
        </pc:sldMkLst>
        <pc:spChg chg="mod">
          <ac:chgData name="p.narsaiah" userId="S::p.narsaiah@staff.vce.ac.in::3250f908-84d8-4c73-86ac-667d2477e466" providerId="AD" clId="Web-{47C48C2A-445E-36AB-93C7-29631A256D3D}" dt="2023-02-11T07:45:29.045" v="2" actId="20577"/>
          <ac:spMkLst>
            <pc:docMk/>
            <pc:sldMk cId="1797261529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85C-71FD-4C3D-BE8C-6842EACA2D1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782E-0637-42DB-82C2-7CC46C28D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85C-71FD-4C3D-BE8C-6842EACA2D1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782E-0637-42DB-82C2-7CC46C28D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7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85C-71FD-4C3D-BE8C-6842EACA2D1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782E-0637-42DB-82C2-7CC46C28D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85C-71FD-4C3D-BE8C-6842EACA2D1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782E-0637-42DB-82C2-7CC46C28D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3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85C-71FD-4C3D-BE8C-6842EACA2D1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782E-0637-42DB-82C2-7CC46C28D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4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85C-71FD-4C3D-BE8C-6842EACA2D1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782E-0637-42DB-82C2-7CC46C28D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3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85C-71FD-4C3D-BE8C-6842EACA2D1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782E-0637-42DB-82C2-7CC46C28D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85C-71FD-4C3D-BE8C-6842EACA2D1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782E-0637-42DB-82C2-7CC46C28D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85C-71FD-4C3D-BE8C-6842EACA2D1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782E-0637-42DB-82C2-7CC46C28D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1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85C-71FD-4C3D-BE8C-6842EACA2D1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782E-0637-42DB-82C2-7CC46C28D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72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85C-71FD-4C3D-BE8C-6842EACA2D1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782E-0637-42DB-82C2-7CC46C28D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6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985C-71FD-4C3D-BE8C-6842EACA2D1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1782E-0637-42DB-82C2-7CC46C28D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2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latform-as-a-service-paas-and-its-types/" TargetMode="External"/><Relationship Id="rId2" Type="http://schemas.openxmlformats.org/officeDocument/2006/relationships/hyperlink" Target="https://www.geeksforgeeks.org/software-as-a-service-saa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3962"/>
            <a:ext cx="9144000" cy="1387374"/>
          </a:xfrm>
        </p:spPr>
        <p:txBody>
          <a:bodyPr>
            <a:normAutofit/>
          </a:bodyPr>
          <a:lstStyle/>
          <a:p>
            <a:pPr fontAlgn="base"/>
            <a:r>
              <a:rPr lang="en-IN" sz="4800" b="1" dirty="0">
                <a:solidFill>
                  <a:srgbClr val="FF0000"/>
                </a:solidFill>
              </a:rPr>
              <a:t>Everything as a Service (</a:t>
            </a:r>
            <a:r>
              <a:rPr lang="en-IN" sz="4800" b="1" dirty="0" err="1">
                <a:solidFill>
                  <a:srgbClr val="FF0000"/>
                </a:solidFill>
              </a:rPr>
              <a:t>XaaS</a:t>
            </a:r>
            <a:r>
              <a:rPr lang="en-IN" sz="4800" b="1" dirty="0">
                <a:solidFill>
                  <a:srgbClr val="FF0000"/>
                </a:solidFill>
              </a:rPr>
              <a:t>)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09"/>
            <a:ext cx="9144000" cy="7559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Date: 11.02.2023                                       Day: Thursday (</a:t>
            </a:r>
            <a:r>
              <a:rPr lang="en-IN" dirty="0" err="1">
                <a:solidFill>
                  <a:srgbClr val="7030A0"/>
                </a:solidFill>
              </a:rPr>
              <a:t>Lakshyavaaram</a:t>
            </a:r>
            <a:r>
              <a:rPr lang="en-IN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726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4144"/>
            <a:ext cx="10515600" cy="5411753"/>
          </a:xfrm>
        </p:spPr>
        <p:txBody>
          <a:bodyPr/>
          <a:lstStyle/>
          <a:p>
            <a:r>
              <a:rPr lang="en-IN" dirty="0"/>
              <a:t>It is also called as </a:t>
            </a:r>
            <a:r>
              <a:rPr lang="en-IN" dirty="0">
                <a:solidFill>
                  <a:srgbClr val="00B0F0"/>
                </a:solidFill>
              </a:rPr>
              <a:t>Anything as a service</a:t>
            </a:r>
          </a:p>
          <a:p>
            <a:r>
              <a:rPr lang="en-IN" dirty="0"/>
              <a:t>Everything as a Service (</a:t>
            </a:r>
            <a:r>
              <a:rPr lang="en-IN" dirty="0" err="1"/>
              <a:t>XaaS</a:t>
            </a:r>
            <a:r>
              <a:rPr lang="en-IN" dirty="0"/>
              <a:t>) means anything can now be a service with the help of </a:t>
            </a:r>
            <a:r>
              <a:rPr lang="en-IN" dirty="0">
                <a:solidFill>
                  <a:srgbClr val="00B0F0"/>
                </a:solidFill>
              </a:rPr>
              <a:t>cloud computing </a:t>
            </a:r>
            <a:r>
              <a:rPr lang="en-IN" dirty="0"/>
              <a:t>and </a:t>
            </a:r>
            <a:r>
              <a:rPr lang="en-IN" dirty="0">
                <a:solidFill>
                  <a:srgbClr val="00B0F0"/>
                </a:solidFill>
              </a:rPr>
              <a:t>Remote sensing</a:t>
            </a:r>
            <a:endParaRPr lang="en-IN" u="sng" dirty="0">
              <a:solidFill>
                <a:srgbClr val="00B0F0"/>
              </a:solidFill>
            </a:endParaRPr>
          </a:p>
          <a:p>
            <a:r>
              <a:rPr lang="en-IN" dirty="0"/>
              <a:t>It provides various number of tools, technologies and services as a service</a:t>
            </a:r>
          </a:p>
          <a:p>
            <a:r>
              <a:rPr lang="en-IN" dirty="0"/>
              <a:t>Not required to buy </a:t>
            </a:r>
            <a:r>
              <a:rPr lang="en-IN" dirty="0">
                <a:solidFill>
                  <a:srgbClr val="00B0F0"/>
                </a:solidFill>
              </a:rPr>
              <a:t>licensed products and install them</a:t>
            </a:r>
            <a:r>
              <a:rPr lang="en-IN" dirty="0"/>
              <a:t>, Has all securities on their site and provide infrastructure for the  business purposes.</a:t>
            </a:r>
          </a:p>
          <a:p>
            <a:r>
              <a:rPr lang="en-IN" dirty="0"/>
              <a:t>It has simplified as they have to pay for what the business that “</a:t>
            </a:r>
            <a:r>
              <a:rPr lang="en-IN" dirty="0">
                <a:solidFill>
                  <a:srgbClr val="00B0F0"/>
                </a:solidFill>
              </a:rPr>
              <a:t>pay for what you need”</a:t>
            </a:r>
            <a:r>
              <a:rPr lang="en-IN" dirty="0"/>
              <a:t> </a:t>
            </a:r>
            <a:endParaRPr lang="en-IN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1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821"/>
            <a:ext cx="10515600" cy="1050588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646" y="729574"/>
            <a:ext cx="10912814" cy="5758775"/>
          </a:xfrm>
        </p:spPr>
        <p:txBody>
          <a:bodyPr>
            <a:normAutofit fontScale="77500" lnSpcReduction="20000"/>
          </a:bodyPr>
          <a:lstStyle/>
          <a:p>
            <a:pPr lvl="0" fontAlgn="base"/>
            <a:endParaRPr lang="en-IN" b="1" dirty="0">
              <a:hlinkClick r:id="rId2"/>
            </a:endParaRPr>
          </a:p>
          <a:p>
            <a:pPr lvl="0" fontAlgn="base"/>
            <a:endParaRPr lang="en-IN" b="1" dirty="0">
              <a:hlinkClick r:id="rId2"/>
            </a:endParaRPr>
          </a:p>
          <a:p>
            <a:pPr lvl="0" fontAlgn="base"/>
            <a:r>
              <a:rPr lang="en-IN" b="1" dirty="0">
                <a:hlinkClick r:id="rId2"/>
              </a:rPr>
              <a:t>Software as a Service (</a:t>
            </a:r>
            <a:r>
              <a:rPr lang="en-IN" b="1" dirty="0" err="1">
                <a:hlinkClick r:id="rId2"/>
              </a:rPr>
              <a:t>SaaS</a:t>
            </a:r>
            <a:r>
              <a:rPr lang="en-IN" b="1" dirty="0">
                <a:hlinkClick r:id="rId2"/>
              </a:rPr>
              <a:t>)</a:t>
            </a:r>
            <a:r>
              <a:rPr lang="en-IN" b="1" dirty="0"/>
              <a:t>:  </a:t>
            </a:r>
            <a:r>
              <a:rPr lang="en-IN" dirty="0" err="1"/>
              <a:t>Eg</a:t>
            </a:r>
            <a:r>
              <a:rPr lang="en-IN" dirty="0"/>
              <a:t>. Google Apps, Microsoft Office 365</a:t>
            </a:r>
          </a:p>
          <a:p>
            <a:pPr marL="0" lvl="0" indent="0" fontAlgn="base">
              <a:buNone/>
            </a:pPr>
            <a:endParaRPr lang="en-IN" dirty="0"/>
          </a:p>
          <a:p>
            <a:pPr lvl="0" fontAlgn="base"/>
            <a:r>
              <a:rPr lang="en-IN" b="1" dirty="0">
                <a:hlinkClick r:id="rId3"/>
              </a:rPr>
              <a:t>Platform as a Service (</a:t>
            </a:r>
            <a:r>
              <a:rPr lang="en-IN" b="1" dirty="0" err="1">
                <a:hlinkClick r:id="rId3"/>
              </a:rPr>
              <a:t>PaaS</a:t>
            </a:r>
            <a:r>
              <a:rPr lang="en-IN" b="1" dirty="0">
                <a:hlinkClick r:id="rId3"/>
              </a:rPr>
              <a:t>)</a:t>
            </a:r>
            <a:r>
              <a:rPr lang="en-IN" dirty="0">
                <a:hlinkClick r:id="rId3"/>
              </a:rPr>
              <a:t> </a:t>
            </a:r>
            <a:r>
              <a:rPr lang="en-IN" dirty="0"/>
              <a:t>: </a:t>
            </a:r>
            <a:r>
              <a:rPr lang="en-IN" dirty="0" err="1"/>
              <a:t>Eg</a:t>
            </a:r>
            <a:r>
              <a:rPr lang="en-IN" dirty="0"/>
              <a:t>. Google App Engine</a:t>
            </a:r>
          </a:p>
          <a:p>
            <a:pPr lvl="0" fontAlgn="base"/>
            <a:endParaRPr lang="en-IN" dirty="0"/>
          </a:p>
          <a:p>
            <a:pPr fontAlgn="base"/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Infrastructure as a service (</a:t>
            </a:r>
            <a:r>
              <a:rPr lang="en-IN" b="1" u="sng" dirty="0" err="1">
                <a:solidFill>
                  <a:schemeClr val="accent5">
                    <a:lumMod val="75000"/>
                  </a:schemeClr>
                </a:solidFill>
              </a:rPr>
              <a:t>IaaS</a:t>
            </a:r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rgbClr val="00B0F0"/>
                </a:solidFill>
              </a:rPr>
              <a:t>: </a:t>
            </a:r>
            <a:r>
              <a:rPr lang="en-IN" dirty="0"/>
              <a:t>Microsoft Azure, GCP</a:t>
            </a:r>
          </a:p>
          <a:p>
            <a:pPr marL="0" lvl="0" indent="0" fontAlgn="base">
              <a:buNone/>
            </a:pPr>
            <a:endParaRPr lang="en-IN" u="sng" dirty="0">
              <a:solidFill>
                <a:srgbClr val="00B0F0"/>
              </a:solidFill>
            </a:endParaRPr>
          </a:p>
          <a:p>
            <a:pPr lvl="0" fontAlgn="base"/>
            <a:r>
              <a:rPr lang="en-IN" b="1" dirty="0">
                <a:solidFill>
                  <a:srgbClr val="00B0F0"/>
                </a:solidFill>
              </a:rPr>
              <a:t>Disaster Recovery as a Service (</a:t>
            </a:r>
            <a:r>
              <a:rPr lang="en-IN" b="1" dirty="0" err="1">
                <a:solidFill>
                  <a:srgbClr val="00B0F0"/>
                </a:solidFill>
              </a:rPr>
              <a:t>DRaaS</a:t>
            </a:r>
            <a:r>
              <a:rPr lang="en-IN" b="1" dirty="0">
                <a:solidFill>
                  <a:srgbClr val="00B0F0"/>
                </a:solidFill>
              </a:rPr>
              <a:t>):</a:t>
            </a:r>
          </a:p>
          <a:p>
            <a:pPr marL="0" lvl="0" indent="0" fontAlgn="base">
              <a:buNone/>
            </a:pPr>
            <a:endParaRPr lang="en-IN" dirty="0">
              <a:solidFill>
                <a:srgbClr val="00B0F0"/>
              </a:solidFill>
            </a:endParaRPr>
          </a:p>
          <a:p>
            <a:pPr lvl="0" fontAlgn="base"/>
            <a:r>
              <a:rPr lang="en-IN" b="1" dirty="0">
                <a:solidFill>
                  <a:srgbClr val="00B0F0"/>
                </a:solidFill>
              </a:rPr>
              <a:t>Communication as a Service (</a:t>
            </a:r>
            <a:r>
              <a:rPr lang="en-IN" b="1" dirty="0" err="1">
                <a:solidFill>
                  <a:srgbClr val="00B0F0"/>
                </a:solidFill>
              </a:rPr>
              <a:t>CaaS</a:t>
            </a:r>
            <a:r>
              <a:rPr lang="en-IN" b="1" dirty="0">
                <a:solidFill>
                  <a:srgbClr val="00B0F0"/>
                </a:solidFill>
              </a:rPr>
              <a:t>)</a:t>
            </a:r>
          </a:p>
          <a:p>
            <a:pPr lvl="0" fontAlgn="base"/>
            <a:endParaRPr lang="en-IN" b="1" dirty="0">
              <a:solidFill>
                <a:srgbClr val="00B0F0"/>
              </a:solidFill>
            </a:endParaRPr>
          </a:p>
          <a:p>
            <a:pPr lvl="0" fontAlgn="base"/>
            <a:r>
              <a:rPr lang="en-IN" b="1" dirty="0">
                <a:solidFill>
                  <a:srgbClr val="00B0F0"/>
                </a:solidFill>
              </a:rPr>
              <a:t>Network as a Service (</a:t>
            </a:r>
            <a:r>
              <a:rPr lang="en-IN" b="1" dirty="0" err="1">
                <a:solidFill>
                  <a:srgbClr val="00B0F0"/>
                </a:solidFill>
              </a:rPr>
              <a:t>NaaS</a:t>
            </a:r>
            <a:r>
              <a:rPr lang="en-IN" b="1" dirty="0">
                <a:solidFill>
                  <a:srgbClr val="00B0F0"/>
                </a:solidFill>
              </a:rPr>
              <a:t>)</a:t>
            </a:r>
          </a:p>
          <a:p>
            <a:pPr lvl="0" fontAlgn="base"/>
            <a:endParaRPr lang="en-IN" b="1" dirty="0">
              <a:solidFill>
                <a:srgbClr val="00B0F0"/>
              </a:solidFill>
            </a:endParaRPr>
          </a:p>
          <a:p>
            <a:pPr lvl="0" fontAlgn="base"/>
            <a:r>
              <a:rPr lang="en-IN" b="1" dirty="0">
                <a:solidFill>
                  <a:srgbClr val="00B0F0"/>
                </a:solidFill>
              </a:rPr>
              <a:t>Database as a Service (</a:t>
            </a:r>
            <a:r>
              <a:rPr lang="en-IN" b="1" dirty="0" err="1">
                <a:solidFill>
                  <a:srgbClr val="00B0F0"/>
                </a:solidFill>
              </a:rPr>
              <a:t>DBaaS</a:t>
            </a:r>
            <a:r>
              <a:rPr lang="en-IN" b="1" dirty="0">
                <a:solidFill>
                  <a:srgbClr val="00B0F0"/>
                </a:solidFill>
              </a:rPr>
              <a:t>)</a:t>
            </a:r>
          </a:p>
          <a:p>
            <a:pPr lvl="0" fontAlgn="base"/>
            <a:r>
              <a:rPr lang="en-IN" b="1" dirty="0">
                <a:solidFill>
                  <a:srgbClr val="00B0F0"/>
                </a:solidFill>
              </a:rPr>
              <a:t>Desktop as a Service (</a:t>
            </a:r>
            <a:r>
              <a:rPr lang="en-IN" b="1" dirty="0" err="1">
                <a:solidFill>
                  <a:srgbClr val="00B0F0"/>
                </a:solidFill>
              </a:rPr>
              <a:t>DaaS</a:t>
            </a:r>
            <a:r>
              <a:rPr lang="en-IN" b="1" dirty="0">
                <a:solidFill>
                  <a:srgbClr val="00B0F0"/>
                </a:solidFill>
              </a:rPr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4826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377"/>
          </a:xfrm>
        </p:spPr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XaaS</a:t>
            </a:r>
            <a:r>
              <a:rPr lang="en-IN" b="1" dirty="0">
                <a:solidFill>
                  <a:srgbClr val="FF0000"/>
                </a:solidFill>
              </a:rPr>
              <a:t> Model Examples (Conti…)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596"/>
            <a:ext cx="10515600" cy="4912367"/>
          </a:xfrm>
        </p:spPr>
        <p:txBody>
          <a:bodyPr/>
          <a:lstStyle/>
          <a:p>
            <a:pPr lvl="0" fontAlgn="base"/>
            <a:r>
              <a:rPr lang="en-IN" b="1" dirty="0"/>
              <a:t>Hardware as a Service (</a:t>
            </a:r>
            <a:r>
              <a:rPr lang="en-IN" b="1" dirty="0" err="1"/>
              <a:t>HaaS</a:t>
            </a:r>
            <a:r>
              <a:rPr lang="en-IN" b="1" dirty="0"/>
              <a:t>) </a:t>
            </a:r>
            <a:br>
              <a:rPr lang="en-IN" dirty="0"/>
            </a:br>
            <a:r>
              <a:rPr lang="en-IN" u="sng" dirty="0"/>
              <a:t>Managed Service Providers (MSP</a:t>
            </a:r>
            <a:r>
              <a:rPr lang="en-IN" dirty="0"/>
              <a:t>) provide and install some hardware on customer’s site on demand. Customer uses the hardware according to service level agreements. This model is very similar to </a:t>
            </a:r>
            <a:r>
              <a:rPr lang="en-IN" dirty="0" err="1"/>
              <a:t>IaaS</a:t>
            </a:r>
            <a:r>
              <a:rPr lang="en-IN" dirty="0"/>
              <a:t> as computing resources are present at MSP’s site are provides to users substituted for physical hardware.</a:t>
            </a:r>
          </a:p>
          <a:p>
            <a:pPr marL="0" lvl="0" indent="0" fontAlgn="base">
              <a:buNone/>
            </a:pPr>
            <a:endParaRPr lang="en-IN" dirty="0"/>
          </a:p>
          <a:p>
            <a:pPr lvl="0" fontAlgn="base"/>
            <a:r>
              <a:rPr lang="en-IN" b="1" dirty="0"/>
              <a:t>Communication as a Service (</a:t>
            </a:r>
            <a:r>
              <a:rPr lang="en-IN" b="1" dirty="0" err="1"/>
              <a:t>CaaS</a:t>
            </a:r>
            <a:r>
              <a:rPr lang="en-IN" b="1" dirty="0"/>
              <a:t>) – </a:t>
            </a:r>
            <a:br>
              <a:rPr lang="en-IN" dirty="0"/>
            </a:br>
            <a:r>
              <a:rPr lang="en-IN" dirty="0"/>
              <a:t>This model comprises solution of different communication like IM, VoIP, video conferencing application which are hosted in provider’s cloud. Such method is cost-effective and reduces time expenses.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35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>
                <a:solidFill>
                  <a:srgbClr val="FF0000"/>
                </a:solidFill>
              </a:rPr>
              <a:t>XaaS</a:t>
            </a:r>
            <a:r>
              <a:rPr lang="en-IN" sz="3600" b="1" dirty="0">
                <a:solidFill>
                  <a:srgbClr val="FF0000"/>
                </a:solidFill>
              </a:rPr>
              <a:t> Model Examples (Conti…)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IN" b="1" dirty="0"/>
              <a:t>Desktop as a Service (</a:t>
            </a:r>
            <a:r>
              <a:rPr lang="en-IN" b="1" dirty="0" err="1"/>
              <a:t>DaaS</a:t>
            </a:r>
            <a:r>
              <a:rPr lang="en-IN" b="1" dirty="0"/>
              <a:t>) – </a:t>
            </a:r>
            <a:br>
              <a:rPr lang="en-IN" dirty="0"/>
            </a:br>
            <a:r>
              <a:rPr lang="en-IN" dirty="0" err="1"/>
              <a:t>DaaS</a:t>
            </a:r>
            <a:r>
              <a:rPr lang="en-IN" dirty="0"/>
              <a:t> provider mainly manages </a:t>
            </a:r>
            <a:r>
              <a:rPr lang="en-IN" b="1" dirty="0"/>
              <a:t>storing, security and backing up </a:t>
            </a:r>
            <a:r>
              <a:rPr lang="en-IN" dirty="0"/>
              <a:t>user data for the desktop apps. And a client can also work on PCs using third-party servers.</a:t>
            </a:r>
          </a:p>
          <a:p>
            <a:pPr lvl="0" fontAlgn="base"/>
            <a:r>
              <a:rPr lang="en-IN" b="1" dirty="0"/>
              <a:t>Security as a Service (</a:t>
            </a:r>
            <a:r>
              <a:rPr lang="en-IN" b="1" dirty="0" err="1"/>
              <a:t>SECaaS</a:t>
            </a:r>
            <a:r>
              <a:rPr lang="en-IN" b="1" dirty="0"/>
              <a:t>) –</a:t>
            </a:r>
            <a:br>
              <a:rPr lang="en-IN" dirty="0"/>
            </a:br>
            <a:r>
              <a:rPr lang="en-IN" dirty="0"/>
              <a:t>In this method provider integrates security services with company’s infrastructure through internet which includes </a:t>
            </a:r>
            <a:r>
              <a:rPr lang="en-IN" dirty="0">
                <a:solidFill>
                  <a:srgbClr val="FF0000"/>
                </a:solidFill>
              </a:rPr>
              <a:t>anti-virus software, authentication, encryption </a:t>
            </a:r>
            <a:r>
              <a:rPr lang="en-IN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3467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377"/>
          </a:xfrm>
        </p:spPr>
        <p:txBody>
          <a:bodyPr>
            <a:normAutofit/>
          </a:bodyPr>
          <a:lstStyle/>
          <a:p>
            <a:r>
              <a:rPr lang="en-IN" sz="3600" b="1" dirty="0" err="1">
                <a:solidFill>
                  <a:srgbClr val="FF0000"/>
                </a:solidFill>
              </a:rPr>
              <a:t>XaaS</a:t>
            </a:r>
            <a:r>
              <a:rPr lang="en-IN" sz="3600" b="1" dirty="0">
                <a:solidFill>
                  <a:srgbClr val="FF0000"/>
                </a:solidFill>
              </a:rPr>
              <a:t> Model Examples (Conti…)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502"/>
            <a:ext cx="10515600" cy="4980461"/>
          </a:xfrm>
        </p:spPr>
        <p:txBody>
          <a:bodyPr>
            <a:normAutofit fontScale="92500" lnSpcReduction="20000"/>
          </a:bodyPr>
          <a:lstStyle/>
          <a:p>
            <a:pPr lvl="0"/>
            <a:endParaRPr lang="en-IN" b="1" dirty="0"/>
          </a:p>
          <a:p>
            <a:pPr lvl="0" fontAlgn="base"/>
            <a:endParaRPr lang="en-IN" dirty="0"/>
          </a:p>
          <a:p>
            <a:pPr lvl="0" fontAlgn="base"/>
            <a:r>
              <a:rPr lang="en-IN" b="1" dirty="0"/>
              <a:t>Healthcare as a Service (</a:t>
            </a:r>
            <a:r>
              <a:rPr lang="en-IN" b="1" dirty="0" err="1"/>
              <a:t>HaaS</a:t>
            </a:r>
            <a:r>
              <a:rPr lang="en-IN" b="1" dirty="0"/>
              <a:t>) –</a:t>
            </a:r>
            <a:br>
              <a:rPr lang="en-IN" dirty="0"/>
            </a:br>
            <a:r>
              <a:rPr lang="en-IN" dirty="0"/>
              <a:t>The healthcare industry has opted the model </a:t>
            </a:r>
            <a:r>
              <a:rPr lang="en-IN" dirty="0" err="1"/>
              <a:t>HaaS</a:t>
            </a:r>
            <a:r>
              <a:rPr lang="en-IN" dirty="0"/>
              <a:t> service through electronic medical records (EMR). IOT and other technologies has enhanced medical services like online consultations, health monitoring 24/7, medical service at doorstep e.g. </a:t>
            </a:r>
            <a:r>
              <a:rPr lang="en-IN" b="1" dirty="0"/>
              <a:t>lab sample collection from home</a:t>
            </a:r>
            <a:r>
              <a:rPr lang="en-IN" dirty="0"/>
              <a:t> etc.</a:t>
            </a:r>
          </a:p>
          <a:p>
            <a:pPr marL="0" lvl="0" indent="0">
              <a:buNone/>
            </a:pPr>
            <a:endParaRPr lang="en-IN" b="1" dirty="0"/>
          </a:p>
          <a:p>
            <a:pPr lvl="0"/>
            <a:r>
              <a:rPr lang="en-IN" b="1" dirty="0"/>
              <a:t>Transport as a Service (</a:t>
            </a:r>
            <a:r>
              <a:rPr lang="en-IN" b="1" dirty="0" err="1"/>
              <a:t>TaaS</a:t>
            </a:r>
            <a:r>
              <a:rPr lang="en-IN" b="1" dirty="0"/>
              <a:t>) –</a:t>
            </a:r>
            <a:r>
              <a:rPr lang="en-IN" dirty="0"/>
              <a:t> </a:t>
            </a:r>
            <a:br>
              <a:rPr lang="en-IN" dirty="0"/>
            </a:br>
            <a:r>
              <a:rPr lang="en-IN" dirty="0"/>
              <a:t>Nowadays, there are numerous apps which helps in mobility and transport in modern society. The model is both convenient and ecological friendly e.g</a:t>
            </a:r>
            <a:r>
              <a:rPr lang="en-IN" b="1" dirty="0"/>
              <a:t>. </a:t>
            </a:r>
            <a:r>
              <a:rPr lang="en-IN" b="1" dirty="0" err="1"/>
              <a:t>Uber</a:t>
            </a:r>
            <a:r>
              <a:rPr lang="en-IN" b="1" dirty="0"/>
              <a:t> taxi </a:t>
            </a:r>
            <a:r>
              <a:rPr lang="en-IN" dirty="0"/>
              <a:t>services is planning to test flying taxis </a:t>
            </a:r>
            <a:r>
              <a:rPr lang="en-IN" dirty="0" err="1"/>
              <a:t>ans</a:t>
            </a:r>
            <a:r>
              <a:rPr lang="en-IN" dirty="0"/>
              <a:t> self-driving planes in the future.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6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68" y="170572"/>
            <a:ext cx="10515600" cy="66600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468" y="963038"/>
            <a:ext cx="10632332" cy="5496128"/>
          </a:xfrm>
        </p:spPr>
        <p:txBody>
          <a:bodyPr>
            <a:normAutofit fontScale="77500" lnSpcReduction="20000"/>
          </a:bodyPr>
          <a:lstStyle/>
          <a:p>
            <a:pPr lvl="0" fontAlgn="base"/>
            <a:r>
              <a:rPr lang="en-IN" b="1" dirty="0"/>
              <a:t>Cost Saving –</a:t>
            </a:r>
            <a:br>
              <a:rPr lang="en-IN" dirty="0"/>
            </a:br>
            <a:r>
              <a:rPr lang="en-IN" dirty="0"/>
              <a:t>When an organization uses </a:t>
            </a:r>
            <a:r>
              <a:rPr lang="en-IN" dirty="0" err="1"/>
              <a:t>XaaS</a:t>
            </a:r>
            <a:r>
              <a:rPr lang="en-IN" dirty="0"/>
              <a:t> then it helps in cost-cutting and simplify IT deployments.</a:t>
            </a:r>
          </a:p>
          <a:p>
            <a:pPr lvl="0" fontAlgn="base"/>
            <a:r>
              <a:rPr lang="en-IN" b="1" dirty="0"/>
              <a:t>Scalability –</a:t>
            </a:r>
            <a:br>
              <a:rPr lang="en-IN" dirty="0"/>
            </a:br>
            <a:r>
              <a:rPr lang="en-IN" dirty="0" err="1"/>
              <a:t>XaaS</a:t>
            </a:r>
            <a:r>
              <a:rPr lang="en-IN" dirty="0"/>
              <a:t> can easily handle growing amount of works by providing required resources/service.</a:t>
            </a:r>
          </a:p>
          <a:p>
            <a:pPr lvl="0" fontAlgn="base"/>
            <a:r>
              <a:rPr lang="en-IN" b="1" dirty="0"/>
              <a:t>Accessibility –</a:t>
            </a:r>
            <a:br>
              <a:rPr lang="en-IN" dirty="0"/>
            </a:br>
            <a:r>
              <a:rPr lang="en-IN" dirty="0"/>
              <a:t>It helps in easy accessing and improving accessibility as long as internet connection is there.</a:t>
            </a:r>
          </a:p>
          <a:p>
            <a:pPr lvl="0" fontAlgn="base"/>
            <a:r>
              <a:rPr lang="en-IN" b="1" dirty="0"/>
              <a:t>Faster Implementation –</a:t>
            </a:r>
            <a:br>
              <a:rPr lang="en-IN" dirty="0"/>
            </a:br>
            <a:r>
              <a:rPr lang="en-IN" dirty="0"/>
              <a:t>It provides faster implementation time to various activities of organization.</a:t>
            </a:r>
          </a:p>
          <a:p>
            <a:pPr lvl="0" fontAlgn="base"/>
            <a:r>
              <a:rPr lang="en-IN" b="1" dirty="0"/>
              <a:t>Quick Modification –</a:t>
            </a:r>
            <a:r>
              <a:rPr lang="en-IN" dirty="0"/>
              <a:t> </a:t>
            </a:r>
            <a:br>
              <a:rPr lang="en-IN" dirty="0"/>
            </a:br>
            <a:r>
              <a:rPr lang="en-IN" dirty="0"/>
              <a:t>It provides updates for modification as well as undergoes quick updating by providing quality services.</a:t>
            </a:r>
          </a:p>
          <a:p>
            <a:pPr lvl="0" fontAlgn="base"/>
            <a:r>
              <a:rPr lang="en-IN" b="1" dirty="0"/>
              <a:t>Better Security –</a:t>
            </a:r>
            <a:br>
              <a:rPr lang="en-IN" dirty="0"/>
            </a:br>
            <a:r>
              <a:rPr lang="en-IN" dirty="0"/>
              <a:t>It contains improved security controls and configured to exact requirements of business.</a:t>
            </a:r>
          </a:p>
          <a:p>
            <a:pPr lvl="0" fontAlgn="base"/>
            <a:r>
              <a:rPr lang="en-IN" b="1" dirty="0"/>
              <a:t>Boost innovation –</a:t>
            </a:r>
            <a:br>
              <a:rPr lang="en-IN" dirty="0"/>
            </a:br>
            <a:r>
              <a:rPr lang="en-IN" dirty="0"/>
              <a:t>While </a:t>
            </a:r>
            <a:r>
              <a:rPr lang="en-IN" dirty="0" err="1"/>
              <a:t>XaaS</a:t>
            </a:r>
            <a:r>
              <a:rPr lang="en-IN" dirty="0"/>
              <a:t> is used it Streamline the operations and free up resources for innovation.</a:t>
            </a:r>
          </a:p>
          <a:p>
            <a:pPr lvl="0" fontAlgn="base"/>
            <a:r>
              <a:rPr lang="en-IN" b="1" dirty="0"/>
              <a:t>Flexibility –</a:t>
            </a:r>
            <a:br>
              <a:rPr lang="en-IN" dirty="0"/>
            </a:br>
            <a:r>
              <a:rPr lang="en-IN" dirty="0" err="1"/>
              <a:t>XaaS</a:t>
            </a:r>
            <a:r>
              <a:rPr lang="en-IN" dirty="0"/>
              <a:t> provides flexibility by using cloud services and multiple advanced approaches.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71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Disadvantages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642043"/>
          </a:xfrm>
        </p:spPr>
        <p:txBody>
          <a:bodyPr>
            <a:normAutofit lnSpcReduction="10000"/>
          </a:bodyPr>
          <a:lstStyle/>
          <a:p>
            <a:pPr lvl="0" fontAlgn="base"/>
            <a:r>
              <a:rPr lang="en-IN" b="1" dirty="0"/>
              <a:t>Internet Breakage –</a:t>
            </a:r>
            <a:br>
              <a:rPr lang="en-IN" dirty="0"/>
            </a:br>
            <a:r>
              <a:rPr lang="en-IN" dirty="0"/>
              <a:t>Internet breaks sometimes for </a:t>
            </a:r>
            <a:r>
              <a:rPr lang="en-IN" dirty="0" err="1"/>
              <a:t>XaaS</a:t>
            </a:r>
            <a:r>
              <a:rPr lang="en-IN" dirty="0"/>
              <a:t> service provider where there can also be issues in internet reliability, provisioning and managing the infrastructure resources.</a:t>
            </a:r>
          </a:p>
          <a:p>
            <a:pPr lvl="0" fontAlgn="base"/>
            <a:r>
              <a:rPr lang="en-IN" b="1" dirty="0"/>
              <a:t>Slowdown –</a:t>
            </a:r>
            <a:br>
              <a:rPr lang="en-IN" dirty="0"/>
            </a:br>
            <a:r>
              <a:rPr lang="en-IN" dirty="0"/>
              <a:t>When too many clients are using same resources at the same time, the system can slow down.</a:t>
            </a:r>
          </a:p>
          <a:p>
            <a:pPr lvl="0" fontAlgn="base"/>
            <a:r>
              <a:rPr lang="en-IN" b="1" dirty="0"/>
              <a:t>Difficult in Troubleshoot –</a:t>
            </a:r>
            <a:r>
              <a:rPr lang="en-IN" dirty="0"/>
              <a:t> </a:t>
            </a:r>
            <a:br>
              <a:rPr lang="en-IN" dirty="0"/>
            </a:br>
            <a:r>
              <a:rPr lang="en-IN" dirty="0" err="1"/>
              <a:t>XaaS</a:t>
            </a:r>
            <a:r>
              <a:rPr lang="en-IN" dirty="0"/>
              <a:t> can be a solution for IT staff in day-to-day operational headaches, but if anywhere problem occurs it is harder to troubleshoot it as in </a:t>
            </a:r>
            <a:r>
              <a:rPr lang="en-IN" dirty="0" err="1"/>
              <a:t>XaaS</a:t>
            </a:r>
            <a:r>
              <a:rPr lang="en-IN" dirty="0"/>
              <a:t> multiple services are included with various technologies and tools.</a:t>
            </a:r>
          </a:p>
          <a:p>
            <a:pPr lvl="0" fontAlgn="base"/>
            <a:r>
              <a:rPr lang="en-IN" b="1" dirty="0"/>
              <a:t>Change brings problem –</a:t>
            </a:r>
            <a:br>
              <a:rPr lang="en-IN" dirty="0"/>
            </a:br>
            <a:r>
              <a:rPr lang="en-IN" dirty="0"/>
              <a:t>If </a:t>
            </a:r>
            <a:r>
              <a:rPr lang="en-IN" dirty="0" err="1"/>
              <a:t>XaaS</a:t>
            </a:r>
            <a:r>
              <a:rPr lang="en-IN" dirty="0"/>
              <a:t> provider discontinues a service or alters it gives impact to </a:t>
            </a:r>
            <a:r>
              <a:rPr lang="en-IN" dirty="0" err="1"/>
              <a:t>XaaS</a:t>
            </a:r>
            <a:r>
              <a:rPr lang="en-IN" dirty="0"/>
              <a:t> users.</a:t>
            </a:r>
          </a:p>
          <a:p>
            <a:pPr fontAlgn="base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62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erson question mark png download - powerpoint presentation question mark  gif PNG image with transparent background | TOP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20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97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155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Everything as a Service (XaaS)</vt:lpstr>
      <vt:lpstr>Features</vt:lpstr>
      <vt:lpstr>Examples</vt:lpstr>
      <vt:lpstr>XaaS Model Examples (Conti…)</vt:lpstr>
      <vt:lpstr>XaaS Model Examples (Conti…)</vt:lpstr>
      <vt:lpstr>XaaS Model Examples (Conti…)</vt:lpstr>
      <vt:lpstr>Advantages</vt:lpstr>
      <vt:lpstr>Disadvantages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as a Service (XaaS)</dc:title>
  <dc:creator>p.narsaiah</dc:creator>
  <cp:lastModifiedBy>p.narsaiah</cp:lastModifiedBy>
  <cp:revision>30</cp:revision>
  <dcterms:created xsi:type="dcterms:W3CDTF">2022-02-09T18:48:54Z</dcterms:created>
  <dcterms:modified xsi:type="dcterms:W3CDTF">2023-02-11T07:45:34Z</dcterms:modified>
</cp:coreProperties>
</file>