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2" r:id="rId4"/>
    <p:sldId id="263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D0A"/>
    <a:srgbClr val="054772"/>
    <a:srgbClr val="DAF3FE"/>
    <a:srgbClr val="0EB2F9"/>
    <a:srgbClr val="032C52"/>
    <a:srgbClr val="021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80256E-B427-D2D0-FBD2-C2E662B53132}" v="5" dt="2023-02-25T09:40:55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narsaiah" userId="S::p.narsaiah@staff.vce.ac.in::3250f908-84d8-4c73-86ac-667d2477e466" providerId="AD" clId="Web-{F680256E-B427-D2D0-FBD2-C2E662B53132}"/>
    <pc:docChg chg="modSld">
      <pc:chgData name="p.narsaiah" userId="S::p.narsaiah@staff.vce.ac.in::3250f908-84d8-4c73-86ac-667d2477e466" providerId="AD" clId="Web-{F680256E-B427-D2D0-FBD2-C2E662B53132}" dt="2023-02-25T09:40:55.619" v="4" actId="20577"/>
      <pc:docMkLst>
        <pc:docMk/>
      </pc:docMkLst>
      <pc:sldChg chg="modSp">
        <pc:chgData name="p.narsaiah" userId="S::p.narsaiah@staff.vce.ac.in::3250f908-84d8-4c73-86ac-667d2477e466" providerId="AD" clId="Web-{F680256E-B427-D2D0-FBD2-C2E662B53132}" dt="2023-02-25T09:35:45.282" v="1" actId="20577"/>
        <pc:sldMkLst>
          <pc:docMk/>
          <pc:sldMk cId="3359574796" sldId="262"/>
        </pc:sldMkLst>
        <pc:spChg chg="mod">
          <ac:chgData name="p.narsaiah" userId="S::p.narsaiah@staff.vce.ac.in::3250f908-84d8-4c73-86ac-667d2477e466" providerId="AD" clId="Web-{F680256E-B427-D2D0-FBD2-C2E662B53132}" dt="2023-02-25T09:35:45.282" v="1" actId="20577"/>
          <ac:spMkLst>
            <pc:docMk/>
            <pc:sldMk cId="3359574796" sldId="262"/>
            <ac:spMk id="3" creationId="{00000000-0000-0000-0000-000000000000}"/>
          </ac:spMkLst>
        </pc:spChg>
      </pc:sldChg>
      <pc:sldChg chg="modSp">
        <pc:chgData name="p.narsaiah" userId="S::p.narsaiah@staff.vce.ac.in::3250f908-84d8-4c73-86ac-667d2477e466" providerId="AD" clId="Web-{F680256E-B427-D2D0-FBD2-C2E662B53132}" dt="2023-02-25T09:40:55.619" v="4" actId="20577"/>
        <pc:sldMkLst>
          <pc:docMk/>
          <pc:sldMk cId="3359574796" sldId="270"/>
        </pc:sldMkLst>
        <pc:spChg chg="mod">
          <ac:chgData name="p.narsaiah" userId="S::p.narsaiah@staff.vce.ac.in::3250f908-84d8-4c73-86ac-667d2477e466" providerId="AD" clId="Web-{F680256E-B427-D2D0-FBD2-C2E662B53132}" dt="2023-02-25T09:40:55.619" v="4" actId="20577"/>
          <ac:spMkLst>
            <pc:docMk/>
            <pc:sldMk cId="3359574796" sldId="27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80F9D-892C-4941-B29F-8BD0B50287AB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7A0E9-4491-41B4-AB20-D835C7C86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1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0842" y="2219959"/>
            <a:ext cx="7339642" cy="1968500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9761" y="860335"/>
            <a:ext cx="6719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on Raspberry Pi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021" y="3083351"/>
            <a:ext cx="690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54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Raspberry Pi Interfaces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-13179" y="0"/>
            <a:ext cx="444021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6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Other Devices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200" y="4335463"/>
            <a:ext cx="2795588" cy="1175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0" y="4167188"/>
            <a:ext cx="2343150" cy="142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38992" y="4140200"/>
            <a:ext cx="204810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61100" cy="4613275"/>
          </a:xfrm>
        </p:spPr>
        <p:txBody>
          <a:bodyPr>
            <a:normAutofit/>
          </a:bodyPr>
          <a:lstStyle/>
          <a:p>
            <a:r>
              <a:rPr lang="en-US" dirty="0" err="1"/>
              <a:t>pcDuino</a:t>
            </a:r>
            <a:endParaRPr lang="en-US" dirty="0"/>
          </a:p>
          <a:p>
            <a:r>
              <a:rPr lang="en-US" dirty="0" err="1"/>
              <a:t>BeagleBone</a:t>
            </a:r>
            <a:r>
              <a:rPr lang="en-US" dirty="0"/>
              <a:t> Black</a:t>
            </a:r>
          </a:p>
          <a:p>
            <a:r>
              <a:rPr lang="en-US" dirty="0" err="1"/>
              <a:t>CubieBoard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7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 What is an </a:t>
            </a:r>
            <a:r>
              <a:rPr lang="en-US" dirty="0" err="1">
                <a:latin typeface="+mn-lt"/>
              </a:rPr>
              <a:t>IoT</a:t>
            </a:r>
            <a:r>
              <a:rPr lang="en-US" dirty="0">
                <a:latin typeface="+mn-lt"/>
              </a:rPr>
              <a:t> Device?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dirty="0"/>
              <a:t> A "Thing" in Internet of Things (</a:t>
            </a:r>
            <a:r>
              <a:rPr lang="en-US" dirty="0" err="1"/>
              <a:t>IoT</a:t>
            </a:r>
            <a:r>
              <a:rPr lang="en-US" dirty="0"/>
              <a:t>) can be any object that has a unique </a:t>
            </a:r>
            <a:r>
              <a:rPr lang="en-US" dirty="0" err="1"/>
              <a:t>identiﬁer</a:t>
            </a:r>
            <a:r>
              <a:rPr lang="en-US" dirty="0"/>
              <a:t> and which can send/receive data (including user data) over a network (e.g., smart  phone, smart TV, computer, refrigerator, car, etc. ).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devices are connected to the Internet and send information about themselves or about their surroundings (e.g., information sensed by the connected sensors) over a network (to other devices or servers/storage) or allow actuation upon the physical entities/environment around them remotely.</a:t>
            </a: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7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Basic Building Blocks of an </a:t>
            </a:r>
            <a:r>
              <a:rPr lang="en-US" dirty="0" err="1">
                <a:latin typeface="+mn-lt"/>
              </a:rPr>
              <a:t>IoT</a:t>
            </a:r>
            <a:r>
              <a:rPr lang="en-US" dirty="0">
                <a:latin typeface="+mn-lt"/>
              </a:rPr>
              <a:t>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1419187"/>
            <a:ext cx="10825480" cy="5019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Sensing</a:t>
            </a:r>
          </a:p>
          <a:p>
            <a:pPr lvl="1"/>
            <a:r>
              <a:rPr lang="en-US" dirty="0"/>
              <a:t> Sensors can be either on-board the IoT device or attached to the device. </a:t>
            </a:r>
          </a:p>
          <a:p>
            <a:r>
              <a:rPr lang="en-US" dirty="0"/>
              <a:t>Actuation</a:t>
            </a:r>
          </a:p>
          <a:p>
            <a:pPr lvl="1"/>
            <a:r>
              <a:rPr lang="en-US" dirty="0"/>
              <a:t> IoT devices can have various types of actuators attached that allow actions to be performed upon the physical entities in the vicinity of the device. 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 Communication modules are responsible for sending the collected data to other devices or cloud-based servers/storage and receiving data from other devices and commands from remote applications.</a:t>
            </a:r>
          </a:p>
          <a:p>
            <a:r>
              <a:rPr lang="en-US" dirty="0"/>
              <a:t> Analysis and Processing</a:t>
            </a:r>
          </a:p>
          <a:p>
            <a:pPr lvl="1"/>
            <a:r>
              <a:rPr lang="en-US" dirty="0"/>
              <a:t> Analysis and processing modules are responsible for </a:t>
            </a:r>
            <a:r>
              <a:rPr lang="en-US" b="1" dirty="0"/>
              <a:t>making sense of the collected data.</a:t>
            </a:r>
            <a:endParaRPr lang="en-US" b="1" dirty="0"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7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 Block Diagram of an </a:t>
            </a:r>
            <a:r>
              <a:rPr lang="en-US" dirty="0" err="1">
                <a:latin typeface="+mn-lt"/>
              </a:rPr>
              <a:t>IoT</a:t>
            </a:r>
            <a:r>
              <a:rPr lang="en-US" dirty="0">
                <a:latin typeface="+mn-lt"/>
              </a:rPr>
              <a:t> Device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0324" y="1692275"/>
            <a:ext cx="7534275" cy="46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957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Raspberry Pi</a:t>
            </a: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8050" y="1533525"/>
            <a:ext cx="7981950" cy="484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957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82675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Linux on Raspberry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082675"/>
            <a:ext cx="11602720" cy="5775325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err="1"/>
              <a:t>Raspbian</a:t>
            </a:r>
            <a:r>
              <a:rPr lang="en-US" dirty="0"/>
              <a:t> </a:t>
            </a:r>
          </a:p>
          <a:p>
            <a:pPr lvl="1"/>
            <a:r>
              <a:rPr lang="en-US" sz="2800" dirty="0" err="1"/>
              <a:t>Raspbian</a:t>
            </a:r>
            <a:r>
              <a:rPr lang="en-US" sz="2800" dirty="0"/>
              <a:t> Linux is a </a:t>
            </a:r>
            <a:r>
              <a:rPr lang="en-US" sz="2800" dirty="0" err="1"/>
              <a:t>Debian</a:t>
            </a:r>
            <a:r>
              <a:rPr lang="en-US" sz="2800" dirty="0"/>
              <a:t> Wheezy port optimized for Raspberry Pi. </a:t>
            </a:r>
          </a:p>
          <a:p>
            <a:r>
              <a:rPr lang="en-US" dirty="0"/>
              <a:t>Arch</a:t>
            </a:r>
          </a:p>
          <a:p>
            <a:pPr lvl="1"/>
            <a:r>
              <a:rPr lang="en-US" sz="2800" dirty="0"/>
              <a:t>Arch is an Arch Linux port for AMD devices.</a:t>
            </a:r>
          </a:p>
          <a:p>
            <a:r>
              <a:rPr lang="en-US" dirty="0" err="1"/>
              <a:t>Pidora</a:t>
            </a:r>
            <a:endParaRPr lang="en-US" dirty="0"/>
          </a:p>
          <a:p>
            <a:pPr lvl="1"/>
            <a:r>
              <a:rPr lang="en-US" sz="2800" dirty="0" err="1"/>
              <a:t>Pidora</a:t>
            </a:r>
            <a:r>
              <a:rPr lang="en-US" sz="2800" dirty="0"/>
              <a:t> Linux is a Fedora Linux optimized for Raspberry Pi.</a:t>
            </a:r>
          </a:p>
          <a:p>
            <a:r>
              <a:rPr lang="en-US" dirty="0" err="1"/>
              <a:t>RaspBMC</a:t>
            </a:r>
            <a:endParaRPr lang="en-US" dirty="0"/>
          </a:p>
          <a:p>
            <a:pPr lvl="1"/>
            <a:r>
              <a:rPr lang="en-US" sz="2800" dirty="0" err="1"/>
              <a:t>RaspBMC</a:t>
            </a:r>
            <a:r>
              <a:rPr lang="en-US" sz="2800" dirty="0"/>
              <a:t> is an XBMC media-center distribution for Raspberry Pi.</a:t>
            </a:r>
          </a:p>
          <a:p>
            <a:r>
              <a:rPr lang="en-US" dirty="0" err="1"/>
              <a:t>OpenELEC</a:t>
            </a:r>
            <a:endParaRPr lang="en-US" dirty="0"/>
          </a:p>
          <a:p>
            <a:pPr lvl="1"/>
            <a:r>
              <a:rPr lang="en-US" sz="2800" dirty="0" err="1"/>
              <a:t>OpenELEC</a:t>
            </a:r>
            <a:r>
              <a:rPr lang="en-US" sz="2800" dirty="0"/>
              <a:t> is a fast and user-friendly XBMC media-center distribution.</a:t>
            </a:r>
          </a:p>
          <a:p>
            <a:r>
              <a:rPr lang="en-US" dirty="0"/>
              <a:t>RISC OS</a:t>
            </a:r>
          </a:p>
          <a:p>
            <a:pPr lvl="1"/>
            <a:r>
              <a:rPr lang="en-US" sz="2800" dirty="0"/>
              <a:t>RISC OS is a very fast and compact operating system.</a:t>
            </a: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7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Raspberry Pi GPIO</a:t>
            </a: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1874" y="1663700"/>
            <a:ext cx="7883525" cy="48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957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Raspberry Pi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2400" cy="4613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Serial</a:t>
            </a:r>
          </a:p>
          <a:p>
            <a:pPr lvl="1"/>
            <a:r>
              <a:rPr lang="en-US" dirty="0"/>
              <a:t>The serial interface on Raspberry Pi has </a:t>
            </a:r>
            <a:r>
              <a:rPr lang="en-US" b="1" dirty="0"/>
              <a:t>receive (Rx) and transmit (Tx) pins</a:t>
            </a:r>
            <a:r>
              <a:rPr lang="en-US" dirty="0"/>
              <a:t> for communication with serial peripherals.</a:t>
            </a:r>
          </a:p>
          <a:p>
            <a:r>
              <a:rPr lang="en-US" dirty="0"/>
              <a:t>SPI</a:t>
            </a:r>
          </a:p>
          <a:p>
            <a:pPr lvl="1"/>
            <a:r>
              <a:rPr lang="en-US" dirty="0"/>
              <a:t>Serial Peripheral Interface (SPI) is a synchronous serial data protocol used for communicating with </a:t>
            </a:r>
            <a:r>
              <a:rPr lang="en-US" b="1" dirty="0"/>
              <a:t>one or more peripheral devices.</a:t>
            </a:r>
            <a:endParaRPr lang="en-US" b="1" dirty="0">
              <a:cs typeface="Calibri"/>
            </a:endParaRPr>
          </a:p>
          <a:p>
            <a:r>
              <a:rPr lang="en-US" dirty="0"/>
              <a:t> I2C</a:t>
            </a:r>
          </a:p>
          <a:p>
            <a:pPr lvl="1"/>
            <a:r>
              <a:rPr lang="en-US" dirty="0"/>
              <a:t>The I2C interface pins on Raspberry Pi allow you to connect hardware modules. I2C interface allows synchronous data transfer with just two pins – SDA (data line) and SCL (clock line).</a:t>
            </a: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7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Raspberry Pi Example: 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Interfacing LED and Switch with Raspberry Pi</a:t>
            </a: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084388"/>
            <a:ext cx="6551613" cy="42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46100" y="1604645"/>
            <a:ext cx="5080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from  time  import  sleep</a:t>
            </a:r>
          </a:p>
          <a:p>
            <a:r>
              <a:rPr lang="en-US" sz="1400" dirty="0"/>
              <a:t>import  </a:t>
            </a:r>
            <a:r>
              <a:rPr lang="en-US" sz="1400" dirty="0" err="1"/>
              <a:t>RPi.GPIO</a:t>
            </a:r>
            <a:r>
              <a:rPr lang="en-US" sz="1400" dirty="0"/>
              <a:t>  as  GPIO</a:t>
            </a:r>
          </a:p>
          <a:p>
            <a:r>
              <a:rPr lang="en-US" sz="1400" dirty="0" err="1"/>
              <a:t>GPIO.setmode</a:t>
            </a:r>
            <a:r>
              <a:rPr lang="en-US" sz="1400" dirty="0"/>
              <a:t>(GPIO.BCM)</a:t>
            </a:r>
          </a:p>
          <a:p>
            <a:endParaRPr lang="en-US" sz="1400" dirty="0"/>
          </a:p>
          <a:p>
            <a:r>
              <a:rPr lang="en-US" sz="1400" dirty="0"/>
              <a:t>#Switch  Pin</a:t>
            </a:r>
          </a:p>
          <a:p>
            <a:r>
              <a:rPr lang="en-US" sz="1400" dirty="0" err="1"/>
              <a:t>GPIO.setup</a:t>
            </a:r>
            <a:r>
              <a:rPr lang="en-US" sz="1400" dirty="0"/>
              <a:t>(25,  GPIO.IN)</a:t>
            </a:r>
          </a:p>
          <a:p>
            <a:r>
              <a:rPr lang="en-US" sz="1400" dirty="0"/>
              <a:t>#LED  Pin</a:t>
            </a:r>
          </a:p>
          <a:p>
            <a:r>
              <a:rPr lang="en-US" sz="1400" dirty="0" err="1"/>
              <a:t>GPIO.setup</a:t>
            </a:r>
            <a:r>
              <a:rPr lang="en-US" sz="1400" dirty="0"/>
              <a:t>(18,  GPIO.OUT)</a:t>
            </a:r>
          </a:p>
          <a:p>
            <a:r>
              <a:rPr lang="en-US" sz="1400" dirty="0"/>
              <a:t>state=false</a:t>
            </a:r>
          </a:p>
          <a:p>
            <a:endParaRPr lang="en-US" sz="1400" dirty="0"/>
          </a:p>
          <a:p>
            <a:r>
              <a:rPr lang="en-US" sz="1400" dirty="0"/>
              <a:t>def  </a:t>
            </a:r>
            <a:r>
              <a:rPr lang="en-US" sz="1400" dirty="0" err="1"/>
              <a:t>toggleLED</a:t>
            </a:r>
            <a:r>
              <a:rPr lang="en-US" sz="1400" dirty="0"/>
              <a:t>(pin):</a:t>
            </a:r>
          </a:p>
          <a:p>
            <a:r>
              <a:rPr lang="en-US" sz="1400" dirty="0"/>
              <a:t>	state  =  not  state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GPIO.output</a:t>
            </a:r>
            <a:r>
              <a:rPr lang="en-US" sz="1400" dirty="0"/>
              <a:t>(pin,  state)</a:t>
            </a:r>
          </a:p>
          <a:p>
            <a:endParaRPr lang="en-US" sz="1400" dirty="0"/>
          </a:p>
          <a:p>
            <a:r>
              <a:rPr lang="en-US" sz="1400" dirty="0"/>
              <a:t>while  True:</a:t>
            </a:r>
          </a:p>
          <a:p>
            <a:r>
              <a:rPr lang="en-US" sz="1400" dirty="0"/>
              <a:t>	try:</a:t>
            </a:r>
          </a:p>
          <a:p>
            <a:r>
              <a:rPr lang="en-US" sz="1400" dirty="0"/>
              <a:t>		if  (</a:t>
            </a:r>
            <a:r>
              <a:rPr lang="en-US" sz="1400" dirty="0" err="1"/>
              <a:t>GPIO.input</a:t>
            </a:r>
            <a:r>
              <a:rPr lang="en-US" sz="1400" dirty="0"/>
              <a:t>(25)  ==  True):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toggleLED</a:t>
            </a:r>
            <a:r>
              <a:rPr lang="en-US" sz="1400" dirty="0"/>
              <a:t>(pin)</a:t>
            </a:r>
          </a:p>
          <a:p>
            <a:r>
              <a:rPr lang="en-US" sz="1400" dirty="0"/>
              <a:t>		sleep(.01)</a:t>
            </a:r>
          </a:p>
          <a:p>
            <a:r>
              <a:rPr lang="en-US" sz="1400" dirty="0"/>
              <a:t>		except  </a:t>
            </a:r>
            <a:r>
              <a:rPr lang="en-US" sz="1400" dirty="0" err="1"/>
              <a:t>KeyboardInterrupt</a:t>
            </a:r>
            <a:r>
              <a:rPr lang="en-US" sz="1400" dirty="0"/>
              <a:t>:</a:t>
            </a:r>
          </a:p>
          <a:p>
            <a:r>
              <a:rPr lang="en-US" sz="1400" dirty="0"/>
              <a:t>			exit()</a:t>
            </a:r>
          </a:p>
        </p:txBody>
      </p:sp>
    </p:spTree>
    <p:extLst>
      <p:ext uri="{BB962C8B-B14F-4D97-AF65-F5344CB8AC3E}">
        <p14:creationId xmlns:p14="http://schemas.microsoft.com/office/powerpoint/2010/main" val="335957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528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 What is an IoT Device?</vt:lpstr>
      <vt:lpstr>Basic Building Blocks of an IoT Device</vt:lpstr>
      <vt:lpstr> Block Diagram of an IoT Device</vt:lpstr>
      <vt:lpstr>Raspberry Pi</vt:lpstr>
      <vt:lpstr>Linux on Raspberry Pi</vt:lpstr>
      <vt:lpstr>Raspberry Pi GPIO</vt:lpstr>
      <vt:lpstr>Raspberry Pi Interfaces</vt:lpstr>
      <vt:lpstr>Raspberry Pi Example:   Interfacing LED and Switch with Raspberry Pi</vt:lpstr>
      <vt:lpstr>Other Devices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arshdeep</dc:creator>
  <cp:lastModifiedBy>Narsaiah Putta</cp:lastModifiedBy>
  <cp:revision>86</cp:revision>
  <dcterms:created xsi:type="dcterms:W3CDTF">2013-12-30T11:09:22Z</dcterms:created>
  <dcterms:modified xsi:type="dcterms:W3CDTF">2023-02-25T09:41:26Z</dcterms:modified>
</cp:coreProperties>
</file>