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2"/>
  </p:notesMasterIdLst>
  <p:sldIdLst>
    <p:sldId id="34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6" roundtripDataSignature="AMtx7mg/5UmCqhr6Nl5DOWA2UMQbNqOoI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5" d="100"/>
          <a:sy n="85" d="100"/>
        </p:scale>
        <p:origin x="-152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5" name="Google Shape;415;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9" name="Google Shape;439;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0" name="Google Shape;450;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5" name="Google Shape;455;p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8" name="Google Shape;468;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p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8" name="Google Shape;478;p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4" name="Google Shape;484;p7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9" name="Google Shape;489;p7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4" name="Google Shape;494;p7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p7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5" name="Google Shape;505;p7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2" name="Google Shape;512;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8" name="Google Shape;518;p7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3" name="Google Shape;523;p7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p7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3" name="Google Shape;533;p7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8" name="Google Shape;538;p8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3" name="Google Shape;543;p8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8" name="Google Shape;548;p8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4" name="Google Shape;554;p8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9" name="Google Shape;559;p8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5" name="Google Shape;565;p8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1" name="Google Shape;571;p8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6" name="Google Shape;576;p8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2" name="Google Shape;582;p8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7" name="Google Shape;587;p8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3" name="Google Shape;593;p9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9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0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0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0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0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9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9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9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6" name="Google Shape;26;p9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7" name="Google Shape;27;p9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9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9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9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3" name="Google Shape;33;p9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9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9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9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9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9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9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0"/>
          <p:cNvSpPr>
            <a:spLocks noGrp="1"/>
          </p:cNvSpPr>
          <p:nvPr>
            <p:ph type="pic" idx="2"/>
          </p:nvPr>
        </p:nvSpPr>
        <p:spPr>
          <a:xfrm>
            <a:off x="1792288" y="612775"/>
            <a:ext cx="5486400" cy="4114800"/>
          </a:xfrm>
          <a:prstGeom prst="rect">
            <a:avLst/>
          </a:prstGeom>
          <a:noFill/>
          <a:ln>
            <a:noFill/>
          </a:ln>
        </p:spPr>
      </p:sp>
      <p:sp>
        <p:nvSpPr>
          <p:cNvPr id="64" name="Google Shape;64;p10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9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1443" y="942278"/>
            <a:ext cx="8229600" cy="4525963"/>
          </a:xfrm>
        </p:spPr>
        <p:txBody>
          <a:bodyPr>
            <a:normAutofit fontScale="92500" lnSpcReduction="10000"/>
          </a:bodyPr>
          <a:lstStyle/>
          <a:p>
            <a:pPr lvl="0" algn="ctr">
              <a:buNone/>
            </a:pPr>
            <a:r>
              <a:rPr lang="en-US" sz="2000" b="1" dirty="0" smtClean="0">
                <a:latin typeface="Times New Roman"/>
                <a:ea typeface="Times New Roman"/>
                <a:cs typeface="Times New Roman"/>
                <a:sym typeface="Times New Roman"/>
              </a:rPr>
              <a:t>UNIT-IV</a:t>
            </a:r>
          </a:p>
          <a:p>
            <a:pPr lvl="0" algn="ctr">
              <a:buNone/>
            </a:pPr>
            <a:endParaRPr lang="en-US" sz="2000" b="1" dirty="0" smtClean="0">
              <a:latin typeface="Times New Roman"/>
              <a:ea typeface="Times New Roman"/>
              <a:cs typeface="Times New Roman"/>
              <a:sym typeface="Times New Roman"/>
            </a:endParaRPr>
          </a:p>
          <a:p>
            <a:pPr lvl="0" algn="just">
              <a:buNone/>
            </a:pPr>
            <a:r>
              <a:rPr lang="en-US" sz="2000" b="1" dirty="0" smtClean="0">
                <a:latin typeface="Times New Roman"/>
                <a:ea typeface="Times New Roman"/>
                <a:cs typeface="Times New Roman"/>
                <a:sym typeface="Times New Roman"/>
              </a:rPr>
              <a:t>Run-time Environments:</a:t>
            </a:r>
          </a:p>
          <a:p>
            <a:pPr lvl="0" algn="just"/>
            <a:r>
              <a:rPr lang="en-US" sz="2000" dirty="0" smtClean="0">
                <a:latin typeface="Times New Roman"/>
                <a:ea typeface="Times New Roman"/>
                <a:cs typeface="Times New Roman"/>
                <a:sym typeface="Times New Roman"/>
              </a:rPr>
              <a:t> Storage Organization, </a:t>
            </a:r>
          </a:p>
          <a:p>
            <a:pPr lvl="0" algn="just"/>
            <a:r>
              <a:rPr lang="en-US" sz="2000" dirty="0" smtClean="0">
                <a:latin typeface="Times New Roman"/>
                <a:ea typeface="Times New Roman"/>
                <a:cs typeface="Times New Roman"/>
                <a:sym typeface="Times New Roman"/>
              </a:rPr>
              <a:t>Stack Allocation of Space, </a:t>
            </a:r>
          </a:p>
          <a:p>
            <a:pPr lvl="0" algn="just"/>
            <a:r>
              <a:rPr lang="en-US" sz="2000" dirty="0" smtClean="0">
                <a:latin typeface="Times New Roman"/>
                <a:ea typeface="Times New Roman"/>
                <a:cs typeface="Times New Roman"/>
                <a:sym typeface="Times New Roman"/>
              </a:rPr>
              <a:t>Access to Non local Data on the Stack.</a:t>
            </a:r>
          </a:p>
          <a:p>
            <a:pPr lvl="0" algn="just"/>
            <a:r>
              <a:rPr lang="en-US" sz="2000" dirty="0" smtClean="0">
                <a:latin typeface="Times New Roman"/>
                <a:ea typeface="Times New Roman"/>
                <a:cs typeface="Times New Roman"/>
                <a:sym typeface="Times New Roman"/>
              </a:rPr>
              <a:t> Heap Management,</a:t>
            </a:r>
          </a:p>
          <a:p>
            <a:pPr lvl="0" algn="just"/>
            <a:r>
              <a:rPr lang="en-US" sz="2000" dirty="0" smtClean="0">
                <a:latin typeface="Times New Roman"/>
                <a:ea typeface="Times New Roman"/>
                <a:cs typeface="Times New Roman"/>
                <a:sym typeface="Times New Roman"/>
              </a:rPr>
              <a:t> Introduction to Garbage Collection</a:t>
            </a:r>
          </a:p>
          <a:p>
            <a:pPr lvl="0" algn="just"/>
            <a:endParaRPr lang="en-US" sz="2000" dirty="0" smtClean="0">
              <a:latin typeface="Times New Roman"/>
              <a:ea typeface="Times New Roman"/>
              <a:cs typeface="Times New Roman"/>
              <a:sym typeface="Times New Roman"/>
            </a:endParaRPr>
          </a:p>
          <a:p>
            <a:pPr lvl="0" algn="just">
              <a:buNone/>
            </a:pPr>
            <a:r>
              <a:rPr lang="en-US" sz="2000" b="1" dirty="0" smtClean="0">
                <a:latin typeface="Times New Roman"/>
                <a:ea typeface="Times New Roman"/>
                <a:cs typeface="Times New Roman"/>
                <a:sym typeface="Times New Roman"/>
              </a:rPr>
              <a:t>Symbol Table Organization</a:t>
            </a:r>
            <a:r>
              <a:rPr lang="en-US" sz="2000" dirty="0" smtClean="0">
                <a:latin typeface="Times New Roman"/>
                <a:ea typeface="Times New Roman"/>
                <a:cs typeface="Times New Roman"/>
                <a:sym typeface="Times New Roman"/>
              </a:rPr>
              <a:t>: </a:t>
            </a:r>
          </a:p>
          <a:p>
            <a:pPr lvl="0" algn="just"/>
            <a:r>
              <a:rPr lang="en-US" sz="2000" dirty="0" smtClean="0">
                <a:latin typeface="Times New Roman"/>
                <a:ea typeface="Times New Roman"/>
                <a:cs typeface="Times New Roman"/>
                <a:sym typeface="Times New Roman"/>
              </a:rPr>
              <a:t>Structure of Symbol table, </a:t>
            </a:r>
          </a:p>
          <a:p>
            <a:pPr lvl="0" algn="just"/>
            <a:r>
              <a:rPr lang="en-US" sz="2000" dirty="0" smtClean="0">
                <a:latin typeface="Times New Roman"/>
                <a:ea typeface="Times New Roman"/>
                <a:cs typeface="Times New Roman"/>
                <a:sym typeface="Times New Roman"/>
              </a:rPr>
              <a:t>Symbol Table organization for Block Structured and non block Structure languages,</a:t>
            </a:r>
          </a:p>
          <a:p>
            <a:pPr lvl="0" algn="just"/>
            <a:r>
              <a:rPr lang="en-US" sz="2000" dirty="0" smtClean="0">
                <a:latin typeface="Times New Roman"/>
                <a:ea typeface="Times New Roman"/>
                <a:cs typeface="Times New Roman"/>
                <a:sym typeface="Times New Roman"/>
              </a:rPr>
              <a:t> Data Structures of symbol Table.</a:t>
            </a:r>
          </a:p>
          <a:p>
            <a:pPr algn="just"/>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0"/>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4.2.1 Activation Trees</a:t>
            </a:r>
            <a:endParaRPr>
              <a:latin typeface="Times New Roman"/>
              <a:ea typeface="Times New Roman"/>
              <a:cs typeface="Times New Roman"/>
              <a:sym typeface="Times New Roman"/>
            </a:endParaRPr>
          </a:p>
        </p:txBody>
      </p:sp>
      <p:sp>
        <p:nvSpPr>
          <p:cNvPr id="134" name="Google Shape;134;p10"/>
          <p:cNvSpPr txBox="1">
            <a:spLocks noGrp="1"/>
          </p:cNvSpPr>
          <p:nvPr>
            <p:ph type="body" idx="1"/>
          </p:nvPr>
        </p:nvSpPr>
        <p:spPr>
          <a:xfrm>
            <a:off x="533400" y="9906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200"/>
              <a:buChar char="•"/>
            </a:pPr>
            <a:r>
              <a:rPr lang="en-IN" sz="2200">
                <a:latin typeface="Times New Roman"/>
                <a:ea typeface="Times New Roman"/>
                <a:cs typeface="Times New Roman"/>
                <a:sym typeface="Times New Roman"/>
              </a:rPr>
              <a:t>Stack allocation would not be feasible if procedure calls, or activations of procedures, did not nest in time. </a:t>
            </a:r>
            <a:endParaRPr sz="2200">
              <a:latin typeface="Times New Roman"/>
              <a:ea typeface="Times New Roman"/>
              <a:cs typeface="Times New Roman"/>
              <a:sym typeface="Times New Roman"/>
            </a:endParaRPr>
          </a:p>
        </p:txBody>
      </p:sp>
      <p:pic>
        <p:nvPicPr>
          <p:cNvPr id="135" name="Google Shape;135;p10"/>
          <p:cNvPicPr preferRelativeResize="0"/>
          <p:nvPr/>
        </p:nvPicPr>
        <p:blipFill rotWithShape="1">
          <a:blip r:embed="rId3">
            <a:alphaModFix/>
          </a:blip>
          <a:srcRect/>
          <a:stretch/>
        </p:blipFill>
        <p:spPr>
          <a:xfrm>
            <a:off x="152400" y="1828800"/>
            <a:ext cx="5029200" cy="4800600"/>
          </a:xfrm>
          <a:prstGeom prst="rect">
            <a:avLst/>
          </a:prstGeom>
          <a:noFill/>
          <a:ln>
            <a:noFill/>
          </a:ln>
        </p:spPr>
      </p:pic>
      <p:pic>
        <p:nvPicPr>
          <p:cNvPr id="136" name="Google Shape;136;p10"/>
          <p:cNvPicPr preferRelativeResize="0"/>
          <p:nvPr/>
        </p:nvPicPr>
        <p:blipFill rotWithShape="1">
          <a:blip r:embed="rId4">
            <a:alphaModFix/>
          </a:blip>
          <a:srcRect/>
          <a:stretch/>
        </p:blipFill>
        <p:spPr>
          <a:xfrm>
            <a:off x="5029200" y="1752600"/>
            <a:ext cx="3810000" cy="472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1"/>
          <p:cNvSpPr txBox="1">
            <a:spLocks noGrp="1"/>
          </p:cNvSpPr>
          <p:nvPr>
            <p:ph type="body" idx="1"/>
          </p:nvPr>
        </p:nvSpPr>
        <p:spPr>
          <a:xfrm>
            <a:off x="457200" y="609600"/>
            <a:ext cx="8229600" cy="5516563"/>
          </a:xfrm>
          <a:prstGeom prst="rect">
            <a:avLst/>
          </a:prstGeom>
          <a:noFill/>
          <a:ln>
            <a:noFill/>
          </a:ln>
        </p:spPr>
        <p:txBody>
          <a:bodyPr spcFirstLastPara="1" wrap="square" lIns="91425" tIns="45700" rIns="91425" bIns="45700" anchor="t" anchorCtr="0">
            <a:normAutofit fontScale="92500"/>
          </a:bodyPr>
          <a:lstStyle/>
          <a:p>
            <a:pPr marL="342900" lvl="0" indent="-154940" algn="l" rtl="0">
              <a:spcBef>
                <a:spcPts val="0"/>
              </a:spcBef>
              <a:spcAft>
                <a:spcPts val="0"/>
              </a:spcAft>
              <a:buClr>
                <a:schemeClr val="dk1"/>
              </a:buClr>
              <a:buSzPct val="100000"/>
              <a:buNone/>
            </a:pPr>
            <a:endParaRPr/>
          </a:p>
          <a:p>
            <a:pPr marL="342900" lvl="0" indent="-342900" algn="l" rtl="0">
              <a:spcBef>
                <a:spcPts val="592"/>
              </a:spcBef>
              <a:spcAft>
                <a:spcPts val="0"/>
              </a:spcAft>
              <a:buClr>
                <a:schemeClr val="dk1"/>
              </a:buClr>
              <a:buSzPct val="100000"/>
              <a:buChar char="•"/>
            </a:pPr>
            <a:r>
              <a:rPr lang="en-IN">
                <a:latin typeface="Times New Roman"/>
                <a:ea typeface="Times New Roman"/>
                <a:cs typeface="Times New Roman"/>
                <a:sym typeface="Times New Roman"/>
              </a:rPr>
              <a:t>A tree can be used, called an activation tree, to depict the way control enters and leaves activations</a:t>
            </a:r>
            <a:endParaRPr/>
          </a:p>
          <a:p>
            <a:pPr marL="342900" lvl="0" indent="-342900" algn="l" rtl="0">
              <a:spcBef>
                <a:spcPts val="592"/>
              </a:spcBef>
              <a:spcAft>
                <a:spcPts val="0"/>
              </a:spcAft>
              <a:buClr>
                <a:schemeClr val="dk1"/>
              </a:buClr>
              <a:buSzPct val="100000"/>
              <a:buChar char="•"/>
            </a:pPr>
            <a:r>
              <a:rPr lang="en-IN">
                <a:latin typeface="Times New Roman"/>
                <a:ea typeface="Times New Roman"/>
                <a:cs typeface="Times New Roman"/>
                <a:sym typeface="Times New Roman"/>
              </a:rPr>
              <a:t>The root represents the activation of main program</a:t>
            </a:r>
            <a:endParaRPr/>
          </a:p>
          <a:p>
            <a:pPr marL="342900" lvl="0" indent="-342900" algn="l" rtl="0">
              <a:spcBef>
                <a:spcPts val="592"/>
              </a:spcBef>
              <a:spcAft>
                <a:spcPts val="0"/>
              </a:spcAft>
              <a:buClr>
                <a:schemeClr val="dk1"/>
              </a:buClr>
              <a:buSzPct val="100000"/>
              <a:buChar char="•"/>
            </a:pPr>
            <a:r>
              <a:rPr lang="en-IN">
                <a:latin typeface="Times New Roman"/>
                <a:ea typeface="Times New Roman"/>
                <a:cs typeface="Times New Roman"/>
                <a:sym typeface="Times New Roman"/>
              </a:rPr>
              <a:t>Each node represents an activation of procedure</a:t>
            </a:r>
            <a:endParaRPr/>
          </a:p>
          <a:p>
            <a:pPr marL="342900" lvl="0" indent="-342900" algn="l" rtl="0">
              <a:spcBef>
                <a:spcPts val="592"/>
              </a:spcBef>
              <a:spcAft>
                <a:spcPts val="0"/>
              </a:spcAft>
              <a:buClr>
                <a:schemeClr val="dk1"/>
              </a:buClr>
              <a:buSzPct val="100000"/>
              <a:buChar char="•"/>
            </a:pPr>
            <a:r>
              <a:rPr lang="en-IN">
                <a:latin typeface="Times New Roman"/>
                <a:ea typeface="Times New Roman"/>
                <a:cs typeface="Times New Roman"/>
                <a:sym typeface="Times New Roman"/>
              </a:rPr>
              <a:t>The node a is parent of b if control flows from a to b</a:t>
            </a:r>
            <a:endParaRPr/>
          </a:p>
          <a:p>
            <a:pPr marL="342900" lvl="0" indent="-342900" algn="l" rtl="0">
              <a:spcBef>
                <a:spcPts val="592"/>
              </a:spcBef>
              <a:spcAft>
                <a:spcPts val="0"/>
              </a:spcAft>
              <a:buClr>
                <a:schemeClr val="dk1"/>
              </a:buClr>
              <a:buSzPct val="100000"/>
              <a:buChar char="•"/>
            </a:pPr>
            <a:r>
              <a:rPr lang="en-IN">
                <a:latin typeface="Times New Roman"/>
                <a:ea typeface="Times New Roman"/>
                <a:cs typeface="Times New Roman"/>
                <a:sym typeface="Times New Roman"/>
              </a:rPr>
              <a:t>The node a is to the left of node bif lifetime of a occurs before b</a:t>
            </a:r>
            <a:endParaRPr/>
          </a:p>
          <a:p>
            <a:pPr marL="342900" lvl="0" indent="-154940" algn="l" rtl="0">
              <a:spcBef>
                <a:spcPts val="592"/>
              </a:spcBef>
              <a:spcAft>
                <a:spcPts val="0"/>
              </a:spcAft>
              <a:buClr>
                <a:schemeClr val="dk1"/>
              </a:buClr>
              <a:buSzPct val="100000"/>
              <a:buNone/>
            </a:pPr>
            <a:endParaRPr/>
          </a:p>
          <a:p>
            <a:pPr marL="342900" lvl="0" indent="-154940" algn="l" rtl="0">
              <a:spcBef>
                <a:spcPts val="592"/>
              </a:spcBef>
              <a:spcAft>
                <a:spcPts val="0"/>
              </a:spcAft>
              <a:buClr>
                <a:schemeClr val="dk1"/>
              </a:buClr>
              <a:buSzPct val="1000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47" name="Google Shape;147;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48" name="Google Shape;148;p12"/>
          <p:cNvPicPr preferRelativeResize="0"/>
          <p:nvPr/>
        </p:nvPicPr>
        <p:blipFill rotWithShape="1">
          <a:blip r:embed="rId3">
            <a:alphaModFix/>
          </a:blip>
          <a:srcRect/>
          <a:stretch/>
        </p:blipFill>
        <p:spPr>
          <a:xfrm>
            <a:off x="228600" y="228600"/>
            <a:ext cx="3871452" cy="4800600"/>
          </a:xfrm>
          <a:prstGeom prst="rect">
            <a:avLst/>
          </a:prstGeom>
          <a:noFill/>
          <a:ln>
            <a:noFill/>
          </a:ln>
        </p:spPr>
      </p:pic>
      <p:pic>
        <p:nvPicPr>
          <p:cNvPr id="149" name="Google Shape;149;p12"/>
          <p:cNvPicPr preferRelativeResize="0"/>
          <p:nvPr/>
        </p:nvPicPr>
        <p:blipFill rotWithShape="1">
          <a:blip r:embed="rId4">
            <a:alphaModFix/>
          </a:blip>
          <a:srcRect/>
          <a:stretch/>
        </p:blipFill>
        <p:spPr>
          <a:xfrm>
            <a:off x="4191000" y="1447800"/>
            <a:ext cx="4724400" cy="462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3"/>
          <p:cNvSpPr txBox="1">
            <a:spLocks noGrp="1"/>
          </p:cNvSpPr>
          <p:nvPr>
            <p:ph type="body" idx="1"/>
          </p:nvPr>
        </p:nvSpPr>
        <p:spPr>
          <a:xfrm>
            <a:off x="381000" y="228600"/>
            <a:ext cx="8534400" cy="59737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150"/>
              <a:buNone/>
            </a:pPr>
            <a:r>
              <a:rPr lang="en-IN" sz="2150">
                <a:latin typeface="Times New Roman"/>
                <a:ea typeface="Times New Roman"/>
                <a:cs typeface="Times New Roman"/>
                <a:sym typeface="Times New Roman"/>
              </a:rPr>
              <a:t>In this execution, the call to partition(l,9) returns 4, so a[l] through </a:t>
            </a:r>
            <a:r>
              <a:rPr lang="en-IN" sz="2150" i="1">
                <a:latin typeface="Times New Roman"/>
                <a:ea typeface="Times New Roman"/>
                <a:cs typeface="Times New Roman"/>
                <a:sym typeface="Times New Roman"/>
              </a:rPr>
              <a:t>a[3] hold elements less than its </a:t>
            </a:r>
            <a:r>
              <a:rPr lang="en-IN" sz="2150">
                <a:latin typeface="Times New Roman"/>
                <a:ea typeface="Times New Roman"/>
                <a:cs typeface="Times New Roman"/>
                <a:sym typeface="Times New Roman"/>
              </a:rPr>
              <a:t>chosen separator value </a:t>
            </a:r>
            <a:r>
              <a:rPr lang="en-IN" sz="2150" i="1">
                <a:latin typeface="Times New Roman"/>
                <a:ea typeface="Times New Roman"/>
                <a:cs typeface="Times New Roman"/>
                <a:sym typeface="Times New Roman"/>
              </a:rPr>
              <a:t>v, while the larger elements are in a[5] through a[9].</a:t>
            </a:r>
            <a:endParaRPr/>
          </a:p>
          <a:p>
            <a:pPr marL="342900" lvl="0" indent="-342900" algn="l" rtl="0">
              <a:spcBef>
                <a:spcPts val="430"/>
              </a:spcBef>
              <a:spcAft>
                <a:spcPts val="0"/>
              </a:spcAft>
              <a:buClr>
                <a:schemeClr val="dk1"/>
              </a:buClr>
              <a:buSzPts val="2150"/>
              <a:buChar char="•"/>
            </a:pPr>
            <a:r>
              <a:rPr lang="en-IN" sz="2150">
                <a:latin typeface="Times New Roman"/>
                <a:ea typeface="Times New Roman"/>
                <a:cs typeface="Times New Roman"/>
                <a:sym typeface="Times New Roman"/>
              </a:rPr>
              <a:t>If an </a:t>
            </a:r>
            <a:r>
              <a:rPr lang="en-IN" sz="2150" b="1" i="1">
                <a:latin typeface="Times New Roman"/>
                <a:ea typeface="Times New Roman"/>
                <a:cs typeface="Times New Roman"/>
                <a:sym typeface="Times New Roman"/>
              </a:rPr>
              <a:t>activation of procedure p calls procedure q, then that activation of q </a:t>
            </a:r>
            <a:r>
              <a:rPr lang="en-IN" sz="2150">
                <a:latin typeface="Times New Roman"/>
                <a:ea typeface="Times New Roman"/>
                <a:cs typeface="Times New Roman"/>
                <a:sym typeface="Times New Roman"/>
              </a:rPr>
              <a:t>must end before the activation of p can end. There are three common cases:</a:t>
            </a:r>
            <a:endParaRPr/>
          </a:p>
          <a:p>
            <a:pPr marL="342900" lvl="0" indent="-342900" algn="l" rtl="0">
              <a:spcBef>
                <a:spcPts val="430"/>
              </a:spcBef>
              <a:spcAft>
                <a:spcPts val="0"/>
              </a:spcAft>
              <a:buClr>
                <a:schemeClr val="dk1"/>
              </a:buClr>
              <a:buSzPts val="2150"/>
              <a:buNone/>
            </a:pPr>
            <a:r>
              <a:rPr lang="en-IN" sz="2150">
                <a:latin typeface="Times New Roman"/>
                <a:ea typeface="Times New Roman"/>
                <a:cs typeface="Times New Roman"/>
                <a:sym typeface="Times New Roman"/>
              </a:rPr>
              <a:t>	1. </a:t>
            </a:r>
            <a:r>
              <a:rPr lang="en-IN" sz="2150" b="1">
                <a:latin typeface="Times New Roman"/>
                <a:ea typeface="Times New Roman"/>
                <a:cs typeface="Times New Roman"/>
                <a:sym typeface="Times New Roman"/>
              </a:rPr>
              <a:t>The activation of q terminates normally</a:t>
            </a:r>
            <a:r>
              <a:rPr lang="en-IN" sz="2150">
                <a:latin typeface="Times New Roman"/>
                <a:ea typeface="Times New Roman"/>
                <a:cs typeface="Times New Roman"/>
                <a:sym typeface="Times New Roman"/>
              </a:rPr>
              <a:t>. Then in essentially any language, control resumes just after the point of p at which the call to q was made.</a:t>
            </a:r>
            <a:endParaRPr/>
          </a:p>
          <a:p>
            <a:pPr marL="342900" lvl="0" indent="-342900" algn="l" rtl="0">
              <a:spcBef>
                <a:spcPts val="430"/>
              </a:spcBef>
              <a:spcAft>
                <a:spcPts val="0"/>
              </a:spcAft>
              <a:buClr>
                <a:schemeClr val="dk1"/>
              </a:buClr>
              <a:buSzPts val="2150"/>
              <a:buNone/>
            </a:pPr>
            <a:r>
              <a:rPr lang="en-IN" sz="2150">
                <a:latin typeface="Times New Roman"/>
                <a:ea typeface="Times New Roman"/>
                <a:cs typeface="Times New Roman"/>
                <a:sym typeface="Times New Roman"/>
              </a:rPr>
              <a:t>	2. The activation of q, or some procedure q called, either directly or indirectly, </a:t>
            </a:r>
            <a:r>
              <a:rPr lang="en-IN" sz="2150" b="1">
                <a:latin typeface="Times New Roman"/>
                <a:ea typeface="Times New Roman"/>
                <a:cs typeface="Times New Roman"/>
                <a:sym typeface="Times New Roman"/>
              </a:rPr>
              <a:t>aborts;</a:t>
            </a:r>
            <a:r>
              <a:rPr lang="en-IN" sz="2150">
                <a:latin typeface="Times New Roman"/>
                <a:ea typeface="Times New Roman"/>
                <a:cs typeface="Times New Roman"/>
                <a:sym typeface="Times New Roman"/>
              </a:rPr>
              <a:t> i.e., it becomes impossible for execution to continue. In that case, </a:t>
            </a:r>
            <a:r>
              <a:rPr lang="en-IN" sz="2150" b="1">
                <a:latin typeface="Times New Roman"/>
                <a:ea typeface="Times New Roman"/>
                <a:cs typeface="Times New Roman"/>
                <a:sym typeface="Times New Roman"/>
              </a:rPr>
              <a:t>p ends simultaneously with q </a:t>
            </a:r>
            <a:endParaRPr/>
          </a:p>
          <a:p>
            <a:pPr marL="342900" lvl="0" indent="-342900" algn="l" rtl="0">
              <a:spcBef>
                <a:spcPts val="430"/>
              </a:spcBef>
              <a:spcAft>
                <a:spcPts val="0"/>
              </a:spcAft>
              <a:buClr>
                <a:schemeClr val="dk1"/>
              </a:buClr>
              <a:buSzPts val="2150"/>
              <a:buNone/>
            </a:pPr>
            <a:r>
              <a:rPr lang="en-IN" sz="2150">
                <a:latin typeface="Times New Roman"/>
                <a:ea typeface="Times New Roman"/>
                <a:cs typeface="Times New Roman"/>
                <a:sym typeface="Times New Roman"/>
              </a:rPr>
              <a:t>	3. </a:t>
            </a:r>
            <a:r>
              <a:rPr lang="en-IN" sz="2150" b="1">
                <a:latin typeface="Times New Roman"/>
                <a:ea typeface="Times New Roman"/>
                <a:cs typeface="Times New Roman"/>
                <a:sym typeface="Times New Roman"/>
              </a:rPr>
              <a:t>The  activation of q terminates </a:t>
            </a:r>
            <a:r>
              <a:rPr lang="en-IN" sz="2150">
                <a:latin typeface="Times New Roman"/>
                <a:ea typeface="Times New Roman"/>
                <a:cs typeface="Times New Roman"/>
                <a:sym typeface="Times New Roman"/>
              </a:rPr>
              <a:t>because of an </a:t>
            </a:r>
            <a:r>
              <a:rPr lang="en-IN" sz="2150" b="1">
                <a:latin typeface="Times New Roman"/>
                <a:ea typeface="Times New Roman"/>
                <a:cs typeface="Times New Roman"/>
                <a:sym typeface="Times New Roman"/>
              </a:rPr>
              <a:t>exception that q </a:t>
            </a:r>
            <a:r>
              <a:rPr lang="en-IN" sz="2150">
                <a:latin typeface="Times New Roman"/>
                <a:ea typeface="Times New Roman"/>
                <a:cs typeface="Times New Roman"/>
                <a:sym typeface="Times New Roman"/>
              </a:rPr>
              <a:t>cannot handle</a:t>
            </a:r>
            <a:r>
              <a:rPr lang="en-IN" sz="2150" b="1">
                <a:latin typeface="Times New Roman"/>
                <a:ea typeface="Times New Roman"/>
                <a:cs typeface="Times New Roman"/>
                <a:sym typeface="Times New Roman"/>
              </a:rPr>
              <a:t>. Procedure p may handle the exception</a:t>
            </a:r>
            <a:r>
              <a:rPr lang="en-IN" sz="2150">
                <a:latin typeface="Times New Roman"/>
                <a:ea typeface="Times New Roman"/>
                <a:cs typeface="Times New Roman"/>
                <a:sym typeface="Times New Roman"/>
              </a:rPr>
              <a:t>, in which case the activation of q has terminated while the activation of p continues, although not necessarily from the point at which the call to q was made. </a:t>
            </a:r>
            <a:r>
              <a:rPr lang="en-IN" sz="2150" b="1">
                <a:latin typeface="Times New Roman"/>
                <a:ea typeface="Times New Roman"/>
                <a:cs typeface="Times New Roman"/>
                <a:sym typeface="Times New Roman"/>
              </a:rPr>
              <a:t>If p cannot handle the exception</a:t>
            </a:r>
            <a:r>
              <a:rPr lang="en-IN" sz="2150">
                <a:latin typeface="Times New Roman"/>
                <a:ea typeface="Times New Roman"/>
                <a:cs typeface="Times New Roman"/>
                <a:sym typeface="Times New Roman"/>
              </a:rPr>
              <a:t>, then this activation of p terminates at the same time as the activation of q, and presumably the exception will be handled by some other open activation of a procedure</a:t>
            </a:r>
            <a:endParaRPr sz="215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4"/>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4.2.2 Activation Records</a:t>
            </a:r>
            <a:endParaRPr b="1">
              <a:latin typeface="Times New Roman"/>
              <a:ea typeface="Times New Roman"/>
              <a:cs typeface="Times New Roman"/>
              <a:sym typeface="Times New Roman"/>
            </a:endParaRPr>
          </a:p>
        </p:txBody>
      </p:sp>
      <p:sp>
        <p:nvSpPr>
          <p:cNvPr id="160" name="Google Shape;160;p14"/>
          <p:cNvSpPr txBox="1">
            <a:spLocks noGrp="1"/>
          </p:cNvSpPr>
          <p:nvPr>
            <p:ph type="body" idx="1"/>
          </p:nvPr>
        </p:nvSpPr>
        <p:spPr>
          <a:xfrm>
            <a:off x="457200" y="9144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IN">
                <a:latin typeface="Times New Roman"/>
                <a:ea typeface="Times New Roman"/>
                <a:cs typeface="Times New Roman"/>
                <a:sym typeface="Times New Roman"/>
              </a:rPr>
              <a:t>Procedure calls and returns are usually managed by a </a:t>
            </a:r>
            <a:r>
              <a:rPr lang="en-IN" b="1">
                <a:latin typeface="Times New Roman"/>
                <a:ea typeface="Times New Roman"/>
                <a:cs typeface="Times New Roman"/>
                <a:sym typeface="Times New Roman"/>
              </a:rPr>
              <a:t>run-time stack </a:t>
            </a:r>
            <a:r>
              <a:rPr lang="en-IN">
                <a:latin typeface="Times New Roman"/>
                <a:ea typeface="Times New Roman"/>
                <a:cs typeface="Times New Roman"/>
                <a:sym typeface="Times New Roman"/>
              </a:rPr>
              <a:t>called the</a:t>
            </a:r>
            <a:r>
              <a:rPr lang="en-IN" b="1">
                <a:latin typeface="Times New Roman"/>
                <a:ea typeface="Times New Roman"/>
                <a:cs typeface="Times New Roman"/>
                <a:sym typeface="Times New Roman"/>
              </a:rPr>
              <a:t> control stack</a:t>
            </a:r>
            <a:r>
              <a:rPr lang="en-IN">
                <a:latin typeface="Times New Roman"/>
                <a:ea typeface="Times New Roman"/>
                <a:cs typeface="Times New Roman"/>
                <a:sym typeface="Times New Roman"/>
              </a:rPr>
              <a:t>. </a:t>
            </a:r>
            <a:endParaRPr/>
          </a:p>
          <a:p>
            <a:pPr marL="342900" lvl="0" indent="-342900" algn="l" rtl="0">
              <a:spcBef>
                <a:spcPts val="592"/>
              </a:spcBef>
              <a:spcAft>
                <a:spcPts val="0"/>
              </a:spcAft>
              <a:buClr>
                <a:schemeClr val="dk1"/>
              </a:buClr>
              <a:buSzPct val="100000"/>
              <a:buChar char="•"/>
            </a:pPr>
            <a:r>
              <a:rPr lang="en-IN">
                <a:latin typeface="Times New Roman"/>
                <a:ea typeface="Times New Roman"/>
                <a:cs typeface="Times New Roman"/>
                <a:sym typeface="Times New Roman"/>
              </a:rPr>
              <a:t>Each </a:t>
            </a:r>
            <a:r>
              <a:rPr lang="en-IN" b="1">
                <a:latin typeface="Times New Roman"/>
                <a:ea typeface="Times New Roman"/>
                <a:cs typeface="Times New Roman"/>
                <a:sym typeface="Times New Roman"/>
              </a:rPr>
              <a:t>live activation </a:t>
            </a:r>
            <a:r>
              <a:rPr lang="en-IN">
                <a:latin typeface="Times New Roman"/>
                <a:ea typeface="Times New Roman"/>
                <a:cs typeface="Times New Roman"/>
                <a:sym typeface="Times New Roman"/>
              </a:rPr>
              <a:t>has an </a:t>
            </a:r>
            <a:r>
              <a:rPr lang="en-IN" b="1">
                <a:latin typeface="Times New Roman"/>
                <a:ea typeface="Times New Roman"/>
                <a:cs typeface="Times New Roman"/>
                <a:sym typeface="Times New Roman"/>
              </a:rPr>
              <a:t>activation record </a:t>
            </a:r>
            <a:r>
              <a:rPr lang="en-IN">
                <a:latin typeface="Times New Roman"/>
                <a:ea typeface="Times New Roman"/>
                <a:cs typeface="Times New Roman"/>
                <a:sym typeface="Times New Roman"/>
              </a:rPr>
              <a:t>(sometimes called a frame) on the control stack, with </a:t>
            </a:r>
            <a:r>
              <a:rPr lang="en-IN" b="1">
                <a:latin typeface="Times New Roman"/>
                <a:ea typeface="Times New Roman"/>
                <a:cs typeface="Times New Roman"/>
                <a:sym typeface="Times New Roman"/>
              </a:rPr>
              <a:t>the root of the activation tree at the bottom</a:t>
            </a:r>
            <a:r>
              <a:rPr lang="en-IN">
                <a:latin typeface="Times New Roman"/>
                <a:ea typeface="Times New Roman"/>
                <a:cs typeface="Times New Roman"/>
                <a:sym typeface="Times New Roman"/>
              </a:rPr>
              <a:t>, and the entire sequence of activation records on the stack corresponding to the path in the activation tree to the activation where control currently resides. </a:t>
            </a:r>
            <a:endParaRPr/>
          </a:p>
          <a:p>
            <a:pPr marL="342900" lvl="0" indent="-342900" algn="l" rtl="0">
              <a:spcBef>
                <a:spcPts val="592"/>
              </a:spcBef>
              <a:spcAft>
                <a:spcPts val="0"/>
              </a:spcAft>
              <a:buClr>
                <a:schemeClr val="dk1"/>
              </a:buClr>
              <a:buSzPct val="100000"/>
              <a:buChar char="•"/>
            </a:pPr>
            <a:r>
              <a:rPr lang="en-IN">
                <a:latin typeface="Times New Roman"/>
                <a:ea typeface="Times New Roman"/>
                <a:cs typeface="Times New Roman"/>
                <a:sym typeface="Times New Roman"/>
              </a:rPr>
              <a:t>The latter activation has its record at the top of the stack</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Activation Records</a:t>
            </a:r>
            <a:endParaRPr/>
          </a:p>
        </p:txBody>
      </p:sp>
      <p:sp>
        <p:nvSpPr>
          <p:cNvPr id="166" name="Google Shape;166;p15"/>
          <p:cNvSpPr txBox="1">
            <a:spLocks noGrp="1"/>
          </p:cNvSpPr>
          <p:nvPr>
            <p:ph type="body" idx="1"/>
          </p:nvPr>
        </p:nvSpPr>
        <p:spPr>
          <a:xfrm>
            <a:off x="2133600" y="1219200"/>
            <a:ext cx="66294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540"/>
              </a:spcBef>
              <a:spcAft>
                <a:spcPts val="0"/>
              </a:spcAft>
              <a:buClr>
                <a:schemeClr val="dk1"/>
              </a:buClr>
              <a:buSzPts val="2700"/>
              <a:buNone/>
            </a:pPr>
            <a:r>
              <a:rPr lang="en-IN" sz="2700">
                <a:latin typeface="Times New Roman"/>
                <a:ea typeface="Times New Roman"/>
                <a:cs typeface="Times New Roman"/>
                <a:sym typeface="Times New Roman"/>
              </a:rPr>
              <a:t>•temporaries: used in expression evaluation</a:t>
            </a:r>
            <a:endParaRPr/>
          </a:p>
          <a:p>
            <a:pPr marL="342900" lvl="0" indent="-342900" algn="l" rtl="0">
              <a:spcBef>
                <a:spcPts val="540"/>
              </a:spcBef>
              <a:spcAft>
                <a:spcPts val="0"/>
              </a:spcAft>
              <a:buClr>
                <a:schemeClr val="dk1"/>
              </a:buClr>
              <a:buSzPts val="2700"/>
              <a:buNone/>
            </a:pPr>
            <a:r>
              <a:rPr lang="en-IN" sz="2700">
                <a:latin typeface="Times New Roman"/>
                <a:ea typeface="Times New Roman"/>
                <a:cs typeface="Times New Roman"/>
                <a:sym typeface="Times New Roman"/>
              </a:rPr>
              <a:t>•local data: field for local data</a:t>
            </a:r>
            <a:endParaRPr/>
          </a:p>
          <a:p>
            <a:pPr marL="342900" lvl="0" indent="-342900" algn="l" rtl="0">
              <a:spcBef>
                <a:spcPts val="540"/>
              </a:spcBef>
              <a:spcAft>
                <a:spcPts val="0"/>
              </a:spcAft>
              <a:buClr>
                <a:schemeClr val="dk1"/>
              </a:buClr>
              <a:buSzPts val="2700"/>
              <a:buNone/>
            </a:pPr>
            <a:r>
              <a:rPr lang="en-IN" sz="2700">
                <a:latin typeface="Times New Roman"/>
                <a:ea typeface="Times New Roman"/>
                <a:cs typeface="Times New Roman"/>
                <a:sym typeface="Times New Roman"/>
              </a:rPr>
              <a:t>•saved machine status: holds info about machine status before procedure call</a:t>
            </a:r>
            <a:endParaRPr/>
          </a:p>
          <a:p>
            <a:pPr marL="342900" lvl="0" indent="-342900" algn="l" rtl="0">
              <a:spcBef>
                <a:spcPts val="540"/>
              </a:spcBef>
              <a:spcAft>
                <a:spcPts val="0"/>
              </a:spcAft>
              <a:buClr>
                <a:schemeClr val="dk1"/>
              </a:buClr>
              <a:buSzPts val="2700"/>
              <a:buNone/>
            </a:pPr>
            <a:r>
              <a:rPr lang="en-IN" sz="2700">
                <a:latin typeface="Times New Roman"/>
                <a:ea typeface="Times New Roman"/>
                <a:cs typeface="Times New Roman"/>
                <a:sym typeface="Times New Roman"/>
              </a:rPr>
              <a:t>•access link : to access non local data</a:t>
            </a:r>
            <a:endParaRPr/>
          </a:p>
          <a:p>
            <a:pPr marL="342900" lvl="0" indent="-342900" algn="l" rtl="0">
              <a:spcBef>
                <a:spcPts val="540"/>
              </a:spcBef>
              <a:spcAft>
                <a:spcPts val="0"/>
              </a:spcAft>
              <a:buClr>
                <a:schemeClr val="dk1"/>
              </a:buClr>
              <a:buSzPts val="2700"/>
              <a:buNone/>
            </a:pPr>
            <a:r>
              <a:rPr lang="en-IN" sz="2700">
                <a:latin typeface="Times New Roman"/>
                <a:ea typeface="Times New Roman"/>
                <a:cs typeface="Times New Roman"/>
                <a:sym typeface="Times New Roman"/>
              </a:rPr>
              <a:t>•control link : points to activation record of caller</a:t>
            </a:r>
            <a:endParaRPr/>
          </a:p>
          <a:p>
            <a:pPr marL="342900" lvl="0" indent="-342900" algn="l" rtl="0">
              <a:spcBef>
                <a:spcPts val="540"/>
              </a:spcBef>
              <a:spcAft>
                <a:spcPts val="0"/>
              </a:spcAft>
              <a:buClr>
                <a:schemeClr val="dk1"/>
              </a:buClr>
              <a:buSzPts val="2700"/>
              <a:buNone/>
            </a:pPr>
            <a:r>
              <a:rPr lang="en-IN" sz="2700">
                <a:latin typeface="Times New Roman"/>
                <a:ea typeface="Times New Roman"/>
                <a:cs typeface="Times New Roman"/>
                <a:sym typeface="Times New Roman"/>
              </a:rPr>
              <a:t>•actual parameters: field to hold actual parameters</a:t>
            </a:r>
            <a:endParaRPr/>
          </a:p>
          <a:p>
            <a:pPr marL="342900" lvl="0" indent="-342900" algn="l" rtl="0">
              <a:spcBef>
                <a:spcPts val="540"/>
              </a:spcBef>
              <a:spcAft>
                <a:spcPts val="0"/>
              </a:spcAft>
              <a:buClr>
                <a:schemeClr val="dk1"/>
              </a:buClr>
              <a:buSzPts val="2700"/>
              <a:buNone/>
            </a:pPr>
            <a:r>
              <a:rPr lang="en-IN" sz="2700">
                <a:latin typeface="Times New Roman"/>
                <a:ea typeface="Times New Roman"/>
                <a:cs typeface="Times New Roman"/>
                <a:sym typeface="Times New Roman"/>
              </a:rPr>
              <a:t>•returned value: field for holding value to be returned</a:t>
            </a:r>
            <a:endParaRPr/>
          </a:p>
          <a:p>
            <a:pPr marL="342900" lvl="0" indent="-171450" algn="l" rtl="0">
              <a:spcBef>
                <a:spcPts val="540"/>
              </a:spcBef>
              <a:spcAft>
                <a:spcPts val="0"/>
              </a:spcAft>
              <a:buClr>
                <a:schemeClr val="dk1"/>
              </a:buClr>
              <a:buSzPts val="2700"/>
              <a:buNone/>
            </a:pPr>
            <a:endParaRPr sz="2700">
              <a:latin typeface="Times New Roman"/>
              <a:ea typeface="Times New Roman"/>
              <a:cs typeface="Times New Roman"/>
              <a:sym typeface="Times New Roman"/>
            </a:endParaRPr>
          </a:p>
        </p:txBody>
      </p:sp>
      <p:pic>
        <p:nvPicPr>
          <p:cNvPr id="167" name="Google Shape;167;p15"/>
          <p:cNvPicPr preferRelativeResize="0"/>
          <p:nvPr/>
        </p:nvPicPr>
        <p:blipFill>
          <a:blip r:embed="rId3">
            <a:alphaModFix/>
          </a:blip>
          <a:stretch>
            <a:fillRect/>
          </a:stretch>
        </p:blipFill>
        <p:spPr>
          <a:xfrm>
            <a:off x="152400" y="183000"/>
            <a:ext cx="1828800" cy="5698675"/>
          </a:xfrm>
          <a:prstGeom prst="rect">
            <a:avLst/>
          </a:prstGeom>
          <a:noFill/>
          <a:ln>
            <a:noFill/>
          </a:ln>
        </p:spPr>
      </p:pic>
      <p:sp>
        <p:nvSpPr>
          <p:cNvPr id="168" name="Google Shape;168;p15"/>
          <p:cNvSpPr txBox="1"/>
          <p:nvPr/>
        </p:nvSpPr>
        <p:spPr>
          <a:xfrm>
            <a:off x="0" y="6204875"/>
            <a:ext cx="21336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700" b="1">
                <a:latin typeface="Times New Roman"/>
                <a:ea typeface="Times New Roman"/>
                <a:cs typeface="Times New Roman"/>
                <a:sym typeface="Times New Roman"/>
              </a:rPr>
              <a:t>A general activation record </a:t>
            </a:r>
            <a:endParaRPr sz="1700" b="1">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74" name="Google Shape;174;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75" name="Google Shape;175;p16"/>
          <p:cNvPicPr preferRelativeResize="0"/>
          <p:nvPr/>
        </p:nvPicPr>
        <p:blipFill rotWithShape="1">
          <a:blip r:embed="rId3">
            <a:alphaModFix/>
          </a:blip>
          <a:srcRect/>
          <a:stretch/>
        </p:blipFill>
        <p:spPr>
          <a:xfrm>
            <a:off x="83275" y="0"/>
            <a:ext cx="8832126" cy="6477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7"/>
          <p:cNvSpPr txBox="1">
            <a:spLocks noGrp="1"/>
          </p:cNvSpPr>
          <p:nvPr>
            <p:ph type="body" idx="1"/>
          </p:nvPr>
        </p:nvSpPr>
        <p:spPr>
          <a:xfrm>
            <a:off x="457200" y="0"/>
            <a:ext cx="8229600" cy="61261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300"/>
              <a:buChar char="•"/>
            </a:pPr>
            <a:r>
              <a:rPr lang="en-IN" sz="2300">
                <a:latin typeface="Times New Roman"/>
                <a:ea typeface="Times New Roman"/>
                <a:cs typeface="Times New Roman"/>
                <a:sym typeface="Times New Roman"/>
              </a:rPr>
              <a:t>Array a is global, space is allocated for it before execution begins with an activation of procedure main, as shown in Fig. (a). </a:t>
            </a:r>
            <a:endParaRPr/>
          </a:p>
          <a:p>
            <a:pPr marL="342900" lvl="0" indent="-342900" algn="just" rtl="0">
              <a:spcBef>
                <a:spcPts val="460"/>
              </a:spcBef>
              <a:spcAft>
                <a:spcPts val="0"/>
              </a:spcAft>
              <a:buClr>
                <a:schemeClr val="dk1"/>
              </a:buClr>
              <a:buSzPts val="2300"/>
              <a:buChar char="•"/>
            </a:pPr>
            <a:r>
              <a:rPr lang="en-IN" sz="2300">
                <a:latin typeface="Times New Roman"/>
                <a:ea typeface="Times New Roman"/>
                <a:cs typeface="Times New Roman"/>
                <a:sym typeface="Times New Roman"/>
              </a:rPr>
              <a:t>When control reaches the first call in the body of main, procedure r is activated, and its activation record is pushed onto the stack (Fig. (b)). </a:t>
            </a:r>
            <a:endParaRPr/>
          </a:p>
          <a:p>
            <a:pPr marL="342900" lvl="0" indent="-342900" algn="just" rtl="0">
              <a:spcBef>
                <a:spcPts val="460"/>
              </a:spcBef>
              <a:spcAft>
                <a:spcPts val="0"/>
              </a:spcAft>
              <a:buClr>
                <a:schemeClr val="dk1"/>
              </a:buClr>
              <a:buSzPts val="2300"/>
              <a:buChar char="•"/>
            </a:pPr>
            <a:r>
              <a:rPr lang="en-IN" sz="2300">
                <a:latin typeface="Times New Roman"/>
                <a:ea typeface="Times New Roman"/>
                <a:cs typeface="Times New Roman"/>
                <a:sym typeface="Times New Roman"/>
              </a:rPr>
              <a:t>The activation record for r contains space for local variable i. Recall that the top of stack is at the bottom of diagrams. When control returns from this activation, its record is popped, leaving just the record for main on the stack. </a:t>
            </a:r>
            <a:endParaRPr/>
          </a:p>
          <a:p>
            <a:pPr marL="342900" lvl="0" indent="-342900" algn="just" rtl="0">
              <a:spcBef>
                <a:spcPts val="460"/>
              </a:spcBef>
              <a:spcAft>
                <a:spcPts val="0"/>
              </a:spcAft>
              <a:buClr>
                <a:schemeClr val="dk1"/>
              </a:buClr>
              <a:buSzPts val="2300"/>
              <a:buChar char="•"/>
            </a:pPr>
            <a:r>
              <a:rPr lang="en-IN" sz="2300">
                <a:latin typeface="Times New Roman"/>
                <a:ea typeface="Times New Roman"/>
                <a:cs typeface="Times New Roman"/>
                <a:sym typeface="Times New Roman"/>
              </a:rPr>
              <a:t>Control then reaches the call to q (quicksort) with actual parameters 1 and 9, and an activation record for this call is placed on the top of the stack, as in Fig. (c)</a:t>
            </a:r>
            <a:endParaRPr/>
          </a:p>
          <a:p>
            <a:pPr marL="342900" lvl="0" indent="-342900" algn="just" rtl="0">
              <a:spcBef>
                <a:spcPts val="460"/>
              </a:spcBef>
              <a:spcAft>
                <a:spcPts val="0"/>
              </a:spcAft>
              <a:buClr>
                <a:schemeClr val="dk1"/>
              </a:buClr>
              <a:buSzPts val="2300"/>
              <a:buChar char="•"/>
            </a:pPr>
            <a:r>
              <a:rPr lang="en-IN" sz="2300">
                <a:latin typeface="Times New Roman"/>
                <a:ea typeface="Times New Roman"/>
                <a:cs typeface="Times New Roman"/>
                <a:sym typeface="Times New Roman"/>
              </a:rPr>
              <a:t>No trace of data local to r will be available to q(l,9). When q(l,9) returns, the stack again has only the activation record for main.</a:t>
            </a:r>
            <a:endParaRPr/>
          </a:p>
          <a:p>
            <a:pPr marL="342900" lvl="0" indent="-342900" algn="just" rtl="0">
              <a:spcBef>
                <a:spcPts val="460"/>
              </a:spcBef>
              <a:spcAft>
                <a:spcPts val="0"/>
              </a:spcAft>
              <a:buClr>
                <a:schemeClr val="dk1"/>
              </a:buClr>
              <a:buSzPts val="2300"/>
              <a:buChar char="•"/>
            </a:pPr>
            <a:r>
              <a:rPr lang="en-IN" sz="2300">
                <a:latin typeface="Times New Roman"/>
                <a:ea typeface="Times New Roman"/>
                <a:cs typeface="Times New Roman"/>
                <a:sym typeface="Times New Roman"/>
              </a:rPr>
              <a:t>Several activations occur between the last two snapshots in Fig.</a:t>
            </a:r>
            <a:endParaRPr/>
          </a:p>
          <a:p>
            <a:pPr marL="342900" lvl="0" indent="-342900" algn="just" rtl="0">
              <a:spcBef>
                <a:spcPts val="460"/>
              </a:spcBef>
              <a:spcAft>
                <a:spcPts val="0"/>
              </a:spcAft>
              <a:buClr>
                <a:schemeClr val="dk1"/>
              </a:buClr>
              <a:buSzPts val="2300"/>
              <a:buChar char="•"/>
            </a:pPr>
            <a:r>
              <a:rPr lang="en-IN" sz="2300">
                <a:latin typeface="Times New Roman"/>
                <a:ea typeface="Times New Roman"/>
                <a:cs typeface="Times New Roman"/>
                <a:sym typeface="Times New Roman"/>
              </a:rPr>
              <a:t>A recursive call to q(1,3) was made. Activations p(l,3) and q(1,0) have begun and ended during the lifetime of q(l,3), leaving the activation record for q(l,3) on top Fig (d)</a:t>
            </a:r>
            <a:endParaRPr sz="23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4.2.3 Calling Sequences</a:t>
            </a:r>
            <a:endParaRPr>
              <a:latin typeface="Times New Roman"/>
              <a:ea typeface="Times New Roman"/>
              <a:cs typeface="Times New Roman"/>
              <a:sym typeface="Times New Roman"/>
            </a:endParaRPr>
          </a:p>
        </p:txBody>
      </p:sp>
      <p:sp>
        <p:nvSpPr>
          <p:cNvPr id="186" name="Google Shape;186;p18"/>
          <p:cNvSpPr txBox="1">
            <a:spLocks noGrp="1"/>
          </p:cNvSpPr>
          <p:nvPr>
            <p:ph type="body" idx="1"/>
          </p:nvPr>
        </p:nvSpPr>
        <p:spPr>
          <a:xfrm>
            <a:off x="381000" y="1219200"/>
            <a:ext cx="35052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900"/>
              <a:buChar char="•"/>
            </a:pPr>
            <a:r>
              <a:rPr lang="en-IN" sz="2900">
                <a:latin typeface="Times New Roman"/>
                <a:ea typeface="Times New Roman"/>
                <a:cs typeface="Times New Roman"/>
                <a:sym typeface="Times New Roman"/>
              </a:rPr>
              <a:t>A call sequence allocates an activation record and enters information into its field</a:t>
            </a:r>
            <a:endParaRPr/>
          </a:p>
          <a:p>
            <a:pPr marL="342900" lvl="0" indent="-342900" algn="l" rtl="0">
              <a:spcBef>
                <a:spcPts val="580"/>
              </a:spcBef>
              <a:spcAft>
                <a:spcPts val="0"/>
              </a:spcAft>
              <a:buClr>
                <a:schemeClr val="dk1"/>
              </a:buClr>
              <a:buSzPts val="2900"/>
              <a:buChar char="•"/>
            </a:pPr>
            <a:r>
              <a:rPr lang="en-IN" sz="2900">
                <a:latin typeface="Times New Roman"/>
                <a:ea typeface="Times New Roman"/>
                <a:cs typeface="Times New Roman"/>
                <a:sym typeface="Times New Roman"/>
              </a:rPr>
              <a:t>A return sequence restores the state of the machine so that calling procedure can continue execution</a:t>
            </a:r>
            <a:endParaRPr/>
          </a:p>
          <a:p>
            <a:pPr marL="342900" lvl="0" indent="-158750" algn="l" rtl="0">
              <a:spcBef>
                <a:spcPts val="580"/>
              </a:spcBef>
              <a:spcAft>
                <a:spcPts val="0"/>
              </a:spcAft>
              <a:buClr>
                <a:schemeClr val="dk1"/>
              </a:buClr>
              <a:buSzPts val="2900"/>
              <a:buNone/>
            </a:pPr>
            <a:endParaRPr sz="2900">
              <a:latin typeface="Times New Roman"/>
              <a:ea typeface="Times New Roman"/>
              <a:cs typeface="Times New Roman"/>
              <a:sym typeface="Times New Roman"/>
            </a:endParaRPr>
          </a:p>
        </p:txBody>
      </p:sp>
      <p:pic>
        <p:nvPicPr>
          <p:cNvPr id="187" name="Google Shape;187;p18"/>
          <p:cNvPicPr preferRelativeResize="0"/>
          <p:nvPr/>
        </p:nvPicPr>
        <p:blipFill rotWithShape="1">
          <a:blip r:embed="rId3">
            <a:alphaModFix/>
          </a:blip>
          <a:srcRect/>
          <a:stretch/>
        </p:blipFill>
        <p:spPr>
          <a:xfrm>
            <a:off x="4343400" y="1524000"/>
            <a:ext cx="4229100" cy="4876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Call Sequence</a:t>
            </a:r>
            <a:br>
              <a:rPr lang="en-IN"/>
            </a:br>
            <a:endParaRPr/>
          </a:p>
        </p:txBody>
      </p:sp>
      <p:sp>
        <p:nvSpPr>
          <p:cNvPr id="193" name="Google Shape;193;p19"/>
          <p:cNvSpPr txBox="1">
            <a:spLocks noGrp="1"/>
          </p:cNvSpPr>
          <p:nvPr>
            <p:ph type="body" idx="1"/>
          </p:nvPr>
        </p:nvSpPr>
        <p:spPr>
          <a:xfrm>
            <a:off x="457200" y="934127"/>
            <a:ext cx="8229600" cy="5192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Caller evaluates the actual parameters</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Caller stores return address and other values (control link) into callee’s activation record</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Callee saves register values and other status information</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Callee initializes its local data and temporary data</a:t>
            </a:r>
            <a:endParaRPr/>
          </a:p>
          <a:p>
            <a:pPr marL="342900" lvl="0" indent="-139700" algn="l" rtl="0">
              <a:spcBef>
                <a:spcPts val="640"/>
              </a:spcBef>
              <a:spcAft>
                <a:spcPts val="0"/>
              </a:spcAft>
              <a:buClr>
                <a:schemeClr val="dk1"/>
              </a:buClr>
              <a:buSzPts val="3200"/>
              <a:buNone/>
            </a:pP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613317" y="553419"/>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b="1" dirty="0">
                <a:latin typeface="Times New Roman"/>
                <a:ea typeface="Times New Roman"/>
                <a:cs typeface="Times New Roman"/>
                <a:sym typeface="Times New Roman"/>
              </a:rPr>
              <a:t>4.1 Storage Organization</a:t>
            </a:r>
            <a:endParaRPr>
              <a:latin typeface="Times New Roman"/>
              <a:ea typeface="Times New Roman"/>
              <a:cs typeface="Times New Roman"/>
              <a:sym typeface="Times New Roman"/>
            </a:endParaRPr>
          </a:p>
        </p:txBody>
      </p:sp>
      <p:sp>
        <p:nvSpPr>
          <p:cNvPr id="91" name="Google Shape;91;p2"/>
          <p:cNvSpPr txBox="1">
            <a:spLocks noGrp="1"/>
          </p:cNvSpPr>
          <p:nvPr>
            <p:ph type="body" idx="1"/>
          </p:nvPr>
        </p:nvSpPr>
        <p:spPr>
          <a:xfrm>
            <a:off x="457200" y="1990493"/>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ct val="100000"/>
              <a:buChar char="•"/>
            </a:pPr>
            <a:r>
              <a:rPr lang="en-IN" sz="1800" dirty="0">
                <a:latin typeface="Cambria" pitchFamily="18" charset="0"/>
                <a:ea typeface="Cambria" pitchFamily="18" charset="0"/>
                <a:cs typeface="Times New Roman"/>
                <a:sym typeface="Times New Roman"/>
              </a:rPr>
              <a:t>The executing target program runs in its own logical address space in which each program value has a location</a:t>
            </a:r>
            <a:r>
              <a:rPr lang="en-IN" sz="1800" dirty="0" smtClean="0">
                <a:latin typeface="Cambria" pitchFamily="18" charset="0"/>
                <a:ea typeface="Cambria" pitchFamily="18" charset="0"/>
                <a:cs typeface="Times New Roman"/>
                <a:sym typeface="Times New Roman"/>
              </a:rPr>
              <a:t>.</a:t>
            </a:r>
          </a:p>
          <a:p>
            <a:pPr marL="342900" lvl="0" indent="-342900" algn="just" rtl="0">
              <a:spcBef>
                <a:spcPts val="0"/>
              </a:spcBef>
              <a:spcAft>
                <a:spcPts val="0"/>
              </a:spcAft>
              <a:buClr>
                <a:schemeClr val="dk1"/>
              </a:buClr>
              <a:buSzPct val="100000"/>
              <a:buChar char="•"/>
            </a:pPr>
            <a:endParaRPr sz="1800">
              <a:latin typeface="Cambria" pitchFamily="18" charset="0"/>
              <a:ea typeface="Cambria" pitchFamily="18" charset="0"/>
            </a:endParaRPr>
          </a:p>
          <a:p>
            <a:pPr marL="342900" lvl="0" indent="-342900" algn="just" rtl="0">
              <a:spcBef>
                <a:spcPts val="592"/>
              </a:spcBef>
              <a:spcAft>
                <a:spcPts val="0"/>
              </a:spcAft>
              <a:buClr>
                <a:schemeClr val="dk1"/>
              </a:buClr>
              <a:buSzPct val="100000"/>
              <a:buChar char="•"/>
            </a:pPr>
            <a:r>
              <a:rPr lang="en-IN" sz="1800" dirty="0">
                <a:latin typeface="Cambria" pitchFamily="18" charset="0"/>
                <a:ea typeface="Cambria" pitchFamily="18" charset="0"/>
                <a:cs typeface="Times New Roman"/>
                <a:sym typeface="Times New Roman"/>
              </a:rPr>
              <a:t>The management and organization of this logical address space is shared between the compiler, operating system, and target machine</a:t>
            </a:r>
            <a:r>
              <a:rPr lang="en-IN" sz="1800" dirty="0" smtClean="0">
                <a:latin typeface="Cambria" pitchFamily="18" charset="0"/>
                <a:ea typeface="Cambria" pitchFamily="18" charset="0"/>
                <a:cs typeface="Times New Roman"/>
                <a:sym typeface="Times New Roman"/>
              </a:rPr>
              <a:t>.</a:t>
            </a:r>
          </a:p>
          <a:p>
            <a:pPr marL="342900" lvl="0" indent="-342900" algn="just" rtl="0">
              <a:spcBef>
                <a:spcPts val="592"/>
              </a:spcBef>
              <a:spcAft>
                <a:spcPts val="0"/>
              </a:spcAft>
              <a:buClr>
                <a:schemeClr val="dk1"/>
              </a:buClr>
              <a:buSzPct val="100000"/>
              <a:buChar char="•"/>
            </a:pPr>
            <a:endParaRPr sz="1800">
              <a:latin typeface="Cambria" pitchFamily="18" charset="0"/>
              <a:ea typeface="Cambria" pitchFamily="18" charset="0"/>
            </a:endParaRPr>
          </a:p>
          <a:p>
            <a:pPr marL="342900" lvl="0" indent="-342900" algn="just" rtl="0">
              <a:spcBef>
                <a:spcPts val="592"/>
              </a:spcBef>
              <a:spcAft>
                <a:spcPts val="0"/>
              </a:spcAft>
              <a:buClr>
                <a:schemeClr val="dk1"/>
              </a:buClr>
              <a:buSzPct val="100000"/>
              <a:buChar char="•"/>
            </a:pPr>
            <a:r>
              <a:rPr lang="en-IN" sz="1800" dirty="0">
                <a:latin typeface="Cambria" pitchFamily="18" charset="0"/>
                <a:ea typeface="Cambria" pitchFamily="18" charset="0"/>
                <a:cs typeface="Times New Roman"/>
                <a:sym typeface="Times New Roman"/>
              </a:rPr>
              <a:t>The operating system maps the logical addresses into physical addresses, which are usually spread throughout memory.</a:t>
            </a:r>
            <a:endParaRPr sz="1800">
              <a:latin typeface="Cambria" pitchFamily="18" charset="0"/>
              <a:ea typeface="Cambria" pitchFamily="18" charset="0"/>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Return Sequence</a:t>
            </a:r>
            <a:endParaRPr>
              <a:latin typeface="Times New Roman"/>
              <a:ea typeface="Times New Roman"/>
              <a:cs typeface="Times New Roman"/>
              <a:sym typeface="Times New Roman"/>
            </a:endParaRPr>
          </a:p>
        </p:txBody>
      </p:sp>
      <p:sp>
        <p:nvSpPr>
          <p:cNvPr id="199" name="Google Shape;199;p20"/>
          <p:cNvSpPr txBox="1">
            <a:spLocks noGrp="1"/>
          </p:cNvSpPr>
          <p:nvPr>
            <p:ph type="body" idx="1"/>
          </p:nvPr>
        </p:nvSpPr>
        <p:spPr>
          <a:xfrm>
            <a:off x="457200" y="1166013"/>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Callee places a return value next to activation record of caller</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Restores registers using information in status field</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Branch to return address</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Caller copies return value into its own activation record </a:t>
            </a:r>
            <a:endParaRPr/>
          </a:p>
          <a:p>
            <a:pPr marL="342900" lvl="0" indent="-139700" algn="l" rtl="0">
              <a:spcBef>
                <a:spcPts val="640"/>
              </a:spcBef>
              <a:spcAft>
                <a:spcPts val="0"/>
              </a:spcAft>
              <a:buClr>
                <a:schemeClr val="dk1"/>
              </a:buClr>
              <a:buSzPts val="3200"/>
              <a:buNone/>
            </a:pPr>
            <a:endParaRPr>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None/>
            </a:pP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b="1"/>
              <a:t>4.2.4.Variable-Length Data on the Stack</a:t>
            </a:r>
            <a:endParaRPr/>
          </a:p>
        </p:txBody>
      </p:sp>
      <p:pic>
        <p:nvPicPr>
          <p:cNvPr id="205" name="Google Shape;205;p21"/>
          <p:cNvPicPr preferRelativeResize="0">
            <a:picLocks noGrp="1"/>
          </p:cNvPicPr>
          <p:nvPr>
            <p:ph type="body" idx="1"/>
          </p:nvPr>
        </p:nvPicPr>
        <p:blipFill rotWithShape="1">
          <a:blip r:embed="rId3">
            <a:alphaModFix/>
          </a:blip>
          <a:srcRect/>
          <a:stretch/>
        </p:blipFill>
        <p:spPr>
          <a:xfrm>
            <a:off x="381000" y="1600200"/>
            <a:ext cx="6837900" cy="5097900"/>
          </a:xfrm>
          <a:prstGeom prst="rect">
            <a:avLst/>
          </a:prstGeom>
          <a:noFill/>
          <a:ln>
            <a:noFill/>
          </a:ln>
        </p:spPr>
      </p:pic>
      <p:sp>
        <p:nvSpPr>
          <p:cNvPr id="206" name="Google Shape;206;p21"/>
          <p:cNvSpPr/>
          <p:nvPr/>
        </p:nvSpPr>
        <p:spPr>
          <a:xfrm>
            <a:off x="7006575" y="2808500"/>
            <a:ext cx="2137500" cy="2289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200" b="0" i="0" u="none" strike="noStrike" cap="none">
                <a:solidFill>
                  <a:schemeClr val="dk1"/>
                </a:solidFill>
                <a:latin typeface="Times New Roman"/>
                <a:ea typeface="Times New Roman"/>
                <a:cs typeface="Times New Roman"/>
                <a:sym typeface="Times New Roman"/>
              </a:rPr>
              <a:t>Variable length data is allocated after temporaries, and there is a link to from local data to that array.</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2"/>
          <p:cNvSpPr txBox="1">
            <a:spLocks noGrp="1"/>
          </p:cNvSpPr>
          <p:nvPr>
            <p:ph type="body" idx="1"/>
          </p:nvPr>
        </p:nvSpPr>
        <p:spPr>
          <a:xfrm>
            <a:off x="0" y="0"/>
            <a:ext cx="9144000" cy="6553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200"/>
              <a:buNone/>
            </a:pPr>
            <a:endParaRPr sz="2200">
              <a:latin typeface="Times New Roman"/>
              <a:ea typeface="Times New Roman"/>
              <a:cs typeface="Times New Roman"/>
              <a:sym typeface="Times New Roman"/>
            </a:endParaRPr>
          </a:p>
          <a:p>
            <a:pPr marL="342900" lvl="0" indent="-342900" algn="l" rtl="0">
              <a:spcBef>
                <a:spcPts val="440"/>
              </a:spcBef>
              <a:spcAft>
                <a:spcPts val="0"/>
              </a:spcAft>
              <a:buClr>
                <a:schemeClr val="dk1"/>
              </a:buClr>
              <a:buSzPts val="2200"/>
              <a:buNone/>
            </a:pPr>
            <a:r>
              <a:rPr lang="en-IN" sz="2200">
                <a:latin typeface="Times New Roman"/>
                <a:ea typeface="Times New Roman"/>
                <a:cs typeface="Times New Roman"/>
                <a:sym typeface="Times New Roman"/>
              </a:rPr>
              <a:t>There are two flavors of variable-length data.</a:t>
            </a:r>
            <a:endParaRPr/>
          </a:p>
          <a:p>
            <a:pPr marL="342900" lvl="0" indent="-342900" algn="l" rtl="0">
              <a:spcBef>
                <a:spcPts val="440"/>
              </a:spcBef>
              <a:spcAft>
                <a:spcPts val="0"/>
              </a:spcAft>
              <a:buClr>
                <a:schemeClr val="dk1"/>
              </a:buClr>
              <a:buSzPts val="2200"/>
              <a:buChar char="•"/>
            </a:pPr>
            <a:r>
              <a:rPr lang="en-IN" sz="2200" b="1">
                <a:latin typeface="Times New Roman"/>
                <a:ea typeface="Times New Roman"/>
                <a:cs typeface="Times New Roman"/>
                <a:sym typeface="Times New Roman"/>
              </a:rPr>
              <a:t>Data obtained by malloc/new have hard to determine lifetimes and are stored in the heap instead of the stack.</a:t>
            </a:r>
            <a:endParaRPr/>
          </a:p>
          <a:p>
            <a:pPr marL="342900" lvl="0" indent="-342900" algn="l" rtl="0">
              <a:spcBef>
                <a:spcPts val="440"/>
              </a:spcBef>
              <a:spcAft>
                <a:spcPts val="0"/>
              </a:spcAft>
              <a:buClr>
                <a:schemeClr val="dk1"/>
              </a:buClr>
              <a:buSzPts val="2200"/>
              <a:buChar char="•"/>
            </a:pPr>
            <a:r>
              <a:rPr lang="en-IN" sz="2200" b="1">
                <a:latin typeface="Times New Roman"/>
                <a:ea typeface="Times New Roman"/>
                <a:cs typeface="Times New Roman"/>
                <a:sym typeface="Times New Roman"/>
              </a:rPr>
              <a:t>Data, such as arrays with bounds determined by the parameters are still stack </a:t>
            </a:r>
            <a:r>
              <a:rPr lang="en-IN" sz="2200">
                <a:latin typeface="Times New Roman"/>
                <a:ea typeface="Times New Roman"/>
                <a:cs typeface="Times New Roman"/>
                <a:sym typeface="Times New Roman"/>
              </a:rPr>
              <a:t>(if A calls B, these variables of A are allocated before and released after the corresponding variables of B).</a:t>
            </a:r>
            <a:endParaRPr/>
          </a:p>
          <a:p>
            <a:pPr marL="342900" lvl="0" indent="-342900" algn="l" rtl="0">
              <a:spcBef>
                <a:spcPts val="440"/>
              </a:spcBef>
              <a:spcAft>
                <a:spcPts val="0"/>
              </a:spcAft>
              <a:buClr>
                <a:schemeClr val="dk1"/>
              </a:buClr>
              <a:buSzPts val="2200"/>
              <a:buChar char="•"/>
            </a:pPr>
            <a:r>
              <a:rPr lang="en-IN" sz="2200">
                <a:latin typeface="Times New Roman"/>
                <a:ea typeface="Times New Roman"/>
                <a:cs typeface="Times New Roman"/>
                <a:sym typeface="Times New Roman"/>
              </a:rPr>
              <a:t>The goal is for the (called) procedure to be able to access these arrays using </a:t>
            </a:r>
            <a:r>
              <a:rPr lang="en-IN" sz="2200" b="1">
                <a:latin typeface="Times New Roman"/>
                <a:ea typeface="Times New Roman"/>
                <a:cs typeface="Times New Roman"/>
                <a:sym typeface="Times New Roman"/>
              </a:rPr>
              <a:t>addresses determinable at compile time </a:t>
            </a:r>
            <a:r>
              <a:rPr lang="en-IN" sz="2200">
                <a:latin typeface="Times New Roman"/>
                <a:ea typeface="Times New Roman"/>
                <a:cs typeface="Times New Roman"/>
                <a:sym typeface="Times New Roman"/>
              </a:rPr>
              <a:t>even though the </a:t>
            </a:r>
            <a:r>
              <a:rPr lang="en-IN" sz="2200" b="1">
                <a:latin typeface="Times New Roman"/>
                <a:ea typeface="Times New Roman"/>
                <a:cs typeface="Times New Roman"/>
                <a:sym typeface="Times New Roman"/>
              </a:rPr>
              <a:t>size of the arrays </a:t>
            </a:r>
            <a:r>
              <a:rPr lang="en-IN" sz="2200">
                <a:latin typeface="Times New Roman"/>
                <a:ea typeface="Times New Roman"/>
                <a:cs typeface="Times New Roman"/>
                <a:sym typeface="Times New Roman"/>
              </a:rPr>
              <a:t>(and hence the location of all but the first) is not know </a:t>
            </a:r>
            <a:r>
              <a:rPr lang="en-IN" sz="2200" b="1">
                <a:latin typeface="Times New Roman"/>
                <a:ea typeface="Times New Roman"/>
                <a:cs typeface="Times New Roman"/>
                <a:sym typeface="Times New Roman"/>
              </a:rPr>
              <a:t>until the program is called </a:t>
            </a:r>
            <a:r>
              <a:rPr lang="en-IN" sz="2200">
                <a:latin typeface="Times New Roman"/>
                <a:ea typeface="Times New Roman"/>
                <a:cs typeface="Times New Roman"/>
                <a:sym typeface="Times New Roman"/>
              </a:rPr>
              <a:t>and indeed often differs from </a:t>
            </a:r>
            <a:r>
              <a:rPr lang="en-IN" sz="2200" b="1">
                <a:latin typeface="Times New Roman"/>
                <a:ea typeface="Times New Roman"/>
                <a:cs typeface="Times New Roman"/>
                <a:sym typeface="Times New Roman"/>
              </a:rPr>
              <a:t>one call to the next.</a:t>
            </a:r>
            <a:endParaRPr/>
          </a:p>
          <a:p>
            <a:pPr marL="342900" lvl="0" indent="-342900" algn="l" rtl="0">
              <a:spcBef>
                <a:spcPts val="440"/>
              </a:spcBef>
              <a:spcAft>
                <a:spcPts val="0"/>
              </a:spcAft>
              <a:buClr>
                <a:schemeClr val="dk1"/>
              </a:buClr>
              <a:buSzPts val="2200"/>
              <a:buChar char="•"/>
            </a:pPr>
            <a:r>
              <a:rPr lang="en-IN" sz="2200">
                <a:latin typeface="Times New Roman"/>
                <a:ea typeface="Times New Roman"/>
                <a:cs typeface="Times New Roman"/>
                <a:sym typeface="Times New Roman"/>
              </a:rPr>
              <a:t>The </a:t>
            </a:r>
            <a:r>
              <a:rPr lang="en-IN" sz="2200" b="1">
                <a:latin typeface="Times New Roman"/>
                <a:ea typeface="Times New Roman"/>
                <a:cs typeface="Times New Roman"/>
                <a:sym typeface="Times New Roman"/>
              </a:rPr>
              <a:t>solution</a:t>
            </a:r>
            <a:r>
              <a:rPr lang="en-IN" sz="2200">
                <a:latin typeface="Times New Roman"/>
                <a:ea typeface="Times New Roman"/>
                <a:cs typeface="Times New Roman"/>
                <a:sym typeface="Times New Roman"/>
              </a:rPr>
              <a:t> is to leave room for </a:t>
            </a:r>
            <a:r>
              <a:rPr lang="en-IN" sz="2200" b="1">
                <a:latin typeface="Times New Roman"/>
                <a:ea typeface="Times New Roman"/>
                <a:cs typeface="Times New Roman"/>
                <a:sym typeface="Times New Roman"/>
              </a:rPr>
              <a:t>pointers to the arrays in the AR</a:t>
            </a:r>
            <a:r>
              <a:rPr lang="en-IN" sz="2200">
                <a:latin typeface="Times New Roman"/>
                <a:ea typeface="Times New Roman"/>
                <a:cs typeface="Times New Roman"/>
                <a:sym typeface="Times New Roman"/>
              </a:rPr>
              <a:t>. </a:t>
            </a:r>
            <a:endParaRPr/>
          </a:p>
          <a:p>
            <a:pPr marL="342900" lvl="0" indent="-342900" algn="l" rtl="0">
              <a:spcBef>
                <a:spcPts val="440"/>
              </a:spcBef>
              <a:spcAft>
                <a:spcPts val="0"/>
              </a:spcAft>
              <a:buClr>
                <a:schemeClr val="dk1"/>
              </a:buClr>
              <a:buSzPts val="2200"/>
              <a:buChar char="•"/>
            </a:pPr>
            <a:r>
              <a:rPr lang="en-IN" sz="2200">
                <a:latin typeface="Times New Roman"/>
                <a:ea typeface="Times New Roman"/>
                <a:cs typeface="Times New Roman"/>
                <a:sym typeface="Times New Roman"/>
              </a:rPr>
              <a:t>These are fixed size and can accessed using </a:t>
            </a:r>
            <a:r>
              <a:rPr lang="en-IN" sz="2200" b="1">
                <a:latin typeface="Times New Roman"/>
                <a:ea typeface="Times New Roman"/>
                <a:cs typeface="Times New Roman"/>
                <a:sym typeface="Times New Roman"/>
              </a:rPr>
              <a:t>static offsets</a:t>
            </a:r>
            <a:r>
              <a:rPr lang="en-IN" sz="2200">
                <a:latin typeface="Times New Roman"/>
                <a:ea typeface="Times New Roman"/>
                <a:cs typeface="Times New Roman"/>
                <a:sym typeface="Times New Roman"/>
              </a:rPr>
              <a:t>. When the </a:t>
            </a:r>
            <a:r>
              <a:rPr lang="en-IN" sz="2200" b="1">
                <a:latin typeface="Times New Roman"/>
                <a:ea typeface="Times New Roman"/>
                <a:cs typeface="Times New Roman"/>
                <a:sym typeface="Times New Roman"/>
              </a:rPr>
              <a:t>procedure is invoked and the sizes are known</a:t>
            </a:r>
            <a:r>
              <a:rPr lang="en-IN" sz="2200">
                <a:latin typeface="Times New Roman"/>
                <a:ea typeface="Times New Roman"/>
                <a:cs typeface="Times New Roman"/>
                <a:sym typeface="Times New Roman"/>
              </a:rPr>
              <a:t>, the pointers are filled in and the </a:t>
            </a:r>
            <a:r>
              <a:rPr lang="en-IN" sz="2200" b="1">
                <a:latin typeface="Times New Roman"/>
                <a:ea typeface="Times New Roman"/>
                <a:cs typeface="Times New Roman"/>
                <a:sym typeface="Times New Roman"/>
              </a:rPr>
              <a:t>space allocated.</a:t>
            </a:r>
            <a:endParaRPr/>
          </a:p>
          <a:p>
            <a:pPr marL="342900" lvl="0" indent="-342900" algn="l" rtl="0">
              <a:spcBef>
                <a:spcPts val="440"/>
              </a:spcBef>
              <a:spcAft>
                <a:spcPts val="0"/>
              </a:spcAft>
              <a:buClr>
                <a:schemeClr val="dk1"/>
              </a:buClr>
              <a:buSzPts val="2200"/>
              <a:buChar char="•"/>
            </a:pPr>
            <a:r>
              <a:rPr lang="en-IN" sz="2200">
                <a:latin typeface="Times New Roman"/>
                <a:ea typeface="Times New Roman"/>
                <a:cs typeface="Times New Roman"/>
                <a:sym typeface="Times New Roman"/>
              </a:rPr>
              <a:t>This is used on a call to tell where the </a:t>
            </a:r>
            <a:r>
              <a:rPr lang="en-IN" sz="2200" b="1">
                <a:latin typeface="Times New Roman"/>
                <a:ea typeface="Times New Roman"/>
                <a:cs typeface="Times New Roman"/>
                <a:sym typeface="Times New Roman"/>
              </a:rPr>
              <a:t>new allocation record should begin</a:t>
            </a:r>
            <a:r>
              <a:rPr lang="en-IN" sz="2200">
                <a:latin typeface="Times New Roman"/>
                <a:ea typeface="Times New Roman"/>
                <a:cs typeface="Times New Roman"/>
                <a:sym typeface="Times New Roman"/>
              </a:rPr>
              <a:t>.</a:t>
            </a:r>
            <a:endParaRPr/>
          </a:p>
          <a:p>
            <a:pPr marL="342900" lvl="0" indent="-203200" algn="l" rtl="0">
              <a:spcBef>
                <a:spcPts val="440"/>
              </a:spcBef>
              <a:spcAft>
                <a:spcPts val="0"/>
              </a:spcAft>
              <a:buClr>
                <a:schemeClr val="dk1"/>
              </a:buClr>
              <a:buSzPts val="2200"/>
              <a:buNone/>
            </a:pPr>
            <a:endParaRPr sz="22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3"/>
          <p:cNvSpPr txBox="1">
            <a:spLocks noGrp="1"/>
          </p:cNvSpPr>
          <p:nvPr>
            <p:ph type="body" idx="1"/>
          </p:nvPr>
        </p:nvSpPr>
        <p:spPr>
          <a:xfrm>
            <a:off x="457200" y="228600"/>
            <a:ext cx="8229600" cy="58975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spcBef>
                <a:spcPts val="0"/>
              </a:spcBef>
              <a:spcAft>
                <a:spcPts val="0"/>
              </a:spcAft>
              <a:buClr>
                <a:schemeClr val="dk1"/>
              </a:buClr>
              <a:buSzPct val="100000"/>
              <a:buChar char="•"/>
            </a:pPr>
            <a:r>
              <a:rPr lang="en-IN">
                <a:latin typeface="Times New Roman"/>
                <a:ea typeface="Times New Roman"/>
                <a:cs typeface="Times New Roman"/>
                <a:sym typeface="Times New Roman"/>
              </a:rPr>
              <a:t>The run-time memory-management system must deal frequently with the allocation of space for objects the sizes of which are not known at compile time, but which are local to a procedure and thus may be allocated on the stack</a:t>
            </a:r>
            <a:endParaRPr/>
          </a:p>
          <a:p>
            <a:pPr marL="342900" lvl="0" indent="-342900" algn="just" rtl="0">
              <a:spcBef>
                <a:spcPts val="592"/>
              </a:spcBef>
              <a:spcAft>
                <a:spcPts val="0"/>
              </a:spcAft>
              <a:buClr>
                <a:schemeClr val="dk1"/>
              </a:buClr>
              <a:buSzPct val="100000"/>
              <a:buChar char="•"/>
            </a:pPr>
            <a:r>
              <a:rPr lang="en-IN">
                <a:latin typeface="Times New Roman"/>
                <a:ea typeface="Times New Roman"/>
                <a:cs typeface="Times New Roman"/>
                <a:sym typeface="Times New Roman"/>
              </a:rPr>
              <a:t>The stack can be used only for an object if it is local to a procedure and becomes inaccessible when the procedure returns.</a:t>
            </a:r>
            <a:endParaRPr/>
          </a:p>
          <a:p>
            <a:pPr marL="342900" lvl="0" indent="-342900" algn="just" rtl="0">
              <a:spcBef>
                <a:spcPts val="592"/>
              </a:spcBef>
              <a:spcAft>
                <a:spcPts val="0"/>
              </a:spcAft>
              <a:buClr>
                <a:schemeClr val="dk1"/>
              </a:buClr>
              <a:buSzPct val="100000"/>
              <a:buChar char="•"/>
            </a:pPr>
            <a:r>
              <a:rPr lang="en-IN">
                <a:latin typeface="Times New Roman"/>
                <a:ea typeface="Times New Roman"/>
                <a:cs typeface="Times New Roman"/>
                <a:sym typeface="Times New Roman"/>
              </a:rPr>
              <a:t>A common strategy for allocating variable-length arrays (i.e., arrays whose size depends on the value of one or more parameters of the called procedure) is shown in Fig, which works for objects of any type if they are local to the procedure called and have a size that depends on the parameters of the call.</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body" idx="1"/>
          </p:nvPr>
        </p:nvSpPr>
        <p:spPr>
          <a:xfrm>
            <a:off x="457200" y="0"/>
            <a:ext cx="8229600" cy="61261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b="1">
                <a:latin typeface="Times New Roman"/>
                <a:ea typeface="Times New Roman"/>
                <a:cs typeface="Times New Roman"/>
                <a:sym typeface="Times New Roman"/>
              </a:rPr>
              <a:t>Procedure p </a:t>
            </a:r>
            <a:r>
              <a:rPr lang="en-IN">
                <a:latin typeface="Times New Roman"/>
                <a:ea typeface="Times New Roman"/>
                <a:cs typeface="Times New Roman"/>
                <a:sym typeface="Times New Roman"/>
              </a:rPr>
              <a:t>has three local arrays, whose sizes cannot be determined at compile time. </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The storage for these arrays is not part of the activation record for p, although it </a:t>
            </a:r>
            <a:r>
              <a:rPr lang="en-IN" b="1">
                <a:latin typeface="Times New Roman"/>
                <a:ea typeface="Times New Roman"/>
                <a:cs typeface="Times New Roman"/>
                <a:sym typeface="Times New Roman"/>
              </a:rPr>
              <a:t>does appear on the stack</a:t>
            </a:r>
            <a:r>
              <a:rPr lang="en-IN">
                <a:latin typeface="Times New Roman"/>
                <a:ea typeface="Times New Roman"/>
                <a:cs typeface="Times New Roman"/>
                <a:sym typeface="Times New Roman"/>
              </a:rPr>
              <a:t>. </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Only a pointer to the beginning of each array appears in the </a:t>
            </a:r>
            <a:r>
              <a:rPr lang="en-IN" b="1">
                <a:latin typeface="Times New Roman"/>
                <a:ea typeface="Times New Roman"/>
                <a:cs typeface="Times New Roman"/>
                <a:sym typeface="Times New Roman"/>
              </a:rPr>
              <a:t>activation record itself</a:t>
            </a:r>
            <a:r>
              <a:rPr lang="en-IN">
                <a:latin typeface="Times New Roman"/>
                <a:ea typeface="Times New Roman"/>
                <a:cs typeface="Times New Roman"/>
                <a:sym typeface="Times New Roman"/>
              </a:rPr>
              <a:t>. </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When p is executing, pointers are at known offsets from the </a:t>
            </a:r>
            <a:r>
              <a:rPr lang="en-IN" b="1">
                <a:latin typeface="Times New Roman"/>
                <a:ea typeface="Times New Roman"/>
                <a:cs typeface="Times New Roman"/>
                <a:sym typeface="Times New Roman"/>
              </a:rPr>
              <a:t>top-of-stack pointer.</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The </a:t>
            </a:r>
            <a:r>
              <a:rPr lang="en-IN" b="1">
                <a:latin typeface="Times New Roman"/>
                <a:ea typeface="Times New Roman"/>
                <a:cs typeface="Times New Roman"/>
                <a:sym typeface="Times New Roman"/>
              </a:rPr>
              <a:t>target code </a:t>
            </a:r>
            <a:r>
              <a:rPr lang="en-IN">
                <a:latin typeface="Times New Roman"/>
                <a:ea typeface="Times New Roman"/>
                <a:cs typeface="Times New Roman"/>
                <a:sym typeface="Times New Roman"/>
              </a:rPr>
              <a:t>can access array elements through these pointers.</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5"/>
          <p:cNvSpPr txBox="1">
            <a:spLocks noGrp="1"/>
          </p:cNvSpPr>
          <p:nvPr>
            <p:ph type="body" idx="1"/>
          </p:nvPr>
        </p:nvSpPr>
        <p:spPr>
          <a:xfrm>
            <a:off x="457200" y="304800"/>
            <a:ext cx="8229600" cy="58213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IN">
                <a:latin typeface="Times New Roman"/>
                <a:ea typeface="Times New Roman"/>
                <a:cs typeface="Times New Roman"/>
                <a:sym typeface="Times New Roman"/>
              </a:rPr>
              <a:t>The activation record for a </a:t>
            </a:r>
            <a:r>
              <a:rPr lang="en-IN" b="1">
                <a:latin typeface="Times New Roman"/>
                <a:ea typeface="Times New Roman"/>
                <a:cs typeface="Times New Roman"/>
                <a:sym typeface="Times New Roman"/>
              </a:rPr>
              <a:t>procedure q</a:t>
            </a:r>
            <a:r>
              <a:rPr lang="en-IN">
                <a:latin typeface="Times New Roman"/>
                <a:ea typeface="Times New Roman"/>
                <a:cs typeface="Times New Roman"/>
                <a:sym typeface="Times New Roman"/>
              </a:rPr>
              <a:t>, </a:t>
            </a:r>
            <a:r>
              <a:rPr lang="en-IN" b="1">
                <a:latin typeface="Times New Roman"/>
                <a:ea typeface="Times New Roman"/>
                <a:cs typeface="Times New Roman"/>
                <a:sym typeface="Times New Roman"/>
              </a:rPr>
              <a:t>called by p.</a:t>
            </a:r>
            <a:r>
              <a:rPr lang="en-IN">
                <a:latin typeface="Times New Roman"/>
                <a:ea typeface="Times New Roman"/>
                <a:cs typeface="Times New Roman"/>
                <a:sym typeface="Times New Roman"/>
              </a:rPr>
              <a:t> The activation record for </a:t>
            </a:r>
            <a:r>
              <a:rPr lang="en-IN" b="1">
                <a:latin typeface="Times New Roman"/>
                <a:ea typeface="Times New Roman"/>
                <a:cs typeface="Times New Roman"/>
                <a:sym typeface="Times New Roman"/>
              </a:rPr>
              <a:t>q begins after the arrays of p</a:t>
            </a:r>
            <a:r>
              <a:rPr lang="en-IN">
                <a:latin typeface="Times New Roman"/>
                <a:ea typeface="Times New Roman"/>
                <a:cs typeface="Times New Roman"/>
                <a:sym typeface="Times New Roman"/>
              </a:rPr>
              <a:t>, and any variable-length arrays of q are located.</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Access to the data on the stack is through two pointers, </a:t>
            </a:r>
            <a:r>
              <a:rPr lang="en-IN" b="1" i="1">
                <a:latin typeface="Times New Roman"/>
                <a:ea typeface="Times New Roman"/>
                <a:cs typeface="Times New Roman"/>
                <a:sym typeface="Times New Roman"/>
              </a:rPr>
              <a:t>top and top-sp</a:t>
            </a:r>
            <a:r>
              <a:rPr lang="en-IN" i="1">
                <a:latin typeface="Times New Roman"/>
                <a:ea typeface="Times New Roman"/>
                <a:cs typeface="Times New Roman"/>
                <a:sym typeface="Times New Roman"/>
              </a:rPr>
              <a:t>, </a:t>
            </a:r>
            <a:r>
              <a:rPr lang="en-IN" b="1" i="1">
                <a:latin typeface="Times New Roman"/>
                <a:ea typeface="Times New Roman"/>
                <a:cs typeface="Times New Roman"/>
                <a:sym typeface="Times New Roman"/>
              </a:rPr>
              <a:t>top</a:t>
            </a:r>
            <a:r>
              <a:rPr lang="en-IN" i="1">
                <a:latin typeface="Times New Roman"/>
                <a:ea typeface="Times New Roman"/>
                <a:cs typeface="Times New Roman"/>
                <a:sym typeface="Times New Roman"/>
              </a:rPr>
              <a:t> marks the actual top of stack; it points to the position at which </a:t>
            </a:r>
            <a:r>
              <a:rPr lang="en-IN">
                <a:latin typeface="Times New Roman"/>
                <a:ea typeface="Times New Roman"/>
                <a:cs typeface="Times New Roman"/>
                <a:sym typeface="Times New Roman"/>
              </a:rPr>
              <a:t>the next activation record will begin. </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The second, </a:t>
            </a:r>
            <a:r>
              <a:rPr lang="en-IN" b="1" i="1">
                <a:latin typeface="Times New Roman"/>
                <a:ea typeface="Times New Roman"/>
                <a:cs typeface="Times New Roman"/>
                <a:sym typeface="Times New Roman"/>
              </a:rPr>
              <a:t>top-sp</a:t>
            </a:r>
            <a:r>
              <a:rPr lang="en-IN" i="1">
                <a:latin typeface="Times New Roman"/>
                <a:ea typeface="Times New Roman"/>
                <a:cs typeface="Times New Roman"/>
                <a:sym typeface="Times New Roman"/>
              </a:rPr>
              <a:t> is used to </a:t>
            </a:r>
            <a:r>
              <a:rPr lang="en-IN" b="1" i="1">
                <a:latin typeface="Times New Roman"/>
                <a:ea typeface="Times New Roman"/>
                <a:cs typeface="Times New Roman"/>
                <a:sym typeface="Times New Roman"/>
              </a:rPr>
              <a:t>find local, </a:t>
            </a:r>
            <a:r>
              <a:rPr lang="en-IN" b="1">
                <a:latin typeface="Times New Roman"/>
                <a:ea typeface="Times New Roman"/>
                <a:cs typeface="Times New Roman"/>
                <a:sym typeface="Times New Roman"/>
              </a:rPr>
              <a:t>fixed-length fields</a:t>
            </a:r>
            <a:r>
              <a:rPr lang="en-IN">
                <a:latin typeface="Times New Roman"/>
                <a:ea typeface="Times New Roman"/>
                <a:cs typeface="Times New Roman"/>
                <a:sym typeface="Times New Roman"/>
              </a:rPr>
              <a:t> of the top activation record.</a:t>
            </a:r>
            <a:endParaRPr/>
          </a:p>
          <a:p>
            <a:pPr marL="342900" lvl="0" indent="-342900" algn="l" rtl="0">
              <a:spcBef>
                <a:spcPts val="544"/>
              </a:spcBef>
              <a:spcAft>
                <a:spcPts val="0"/>
              </a:spcAft>
              <a:buClr>
                <a:schemeClr val="dk1"/>
              </a:buClr>
              <a:buSzPct val="100000"/>
              <a:buChar char="•"/>
            </a:pPr>
            <a:r>
              <a:rPr lang="en-IN" b="1" i="1">
                <a:latin typeface="Times New Roman"/>
                <a:ea typeface="Times New Roman"/>
                <a:cs typeface="Times New Roman"/>
                <a:sym typeface="Times New Roman"/>
              </a:rPr>
              <a:t>top-sp </a:t>
            </a:r>
            <a:r>
              <a:rPr lang="en-IN" i="1">
                <a:latin typeface="Times New Roman"/>
                <a:ea typeface="Times New Roman"/>
                <a:cs typeface="Times New Roman"/>
                <a:sym typeface="Times New Roman"/>
              </a:rPr>
              <a:t>points to the </a:t>
            </a:r>
            <a:r>
              <a:rPr lang="en-IN" b="1" i="1">
                <a:latin typeface="Times New Roman"/>
                <a:ea typeface="Times New Roman"/>
                <a:cs typeface="Times New Roman"/>
                <a:sym typeface="Times New Roman"/>
              </a:rPr>
              <a:t>end of this field</a:t>
            </a:r>
            <a:r>
              <a:rPr lang="en-IN" i="1">
                <a:latin typeface="Times New Roman"/>
                <a:ea typeface="Times New Roman"/>
                <a:cs typeface="Times New Roman"/>
                <a:sym typeface="Times New Roman"/>
              </a:rPr>
              <a:t> in the activation record for q</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The control-link field for q, which leads us to the place in the activation record for </a:t>
            </a:r>
            <a:r>
              <a:rPr lang="en-IN" b="1">
                <a:latin typeface="Times New Roman"/>
                <a:ea typeface="Times New Roman"/>
                <a:cs typeface="Times New Roman"/>
                <a:sym typeface="Times New Roman"/>
              </a:rPr>
              <a:t>p where </a:t>
            </a:r>
            <a:r>
              <a:rPr lang="en-IN" b="1" i="1">
                <a:latin typeface="Times New Roman"/>
                <a:ea typeface="Times New Roman"/>
                <a:cs typeface="Times New Roman"/>
                <a:sym typeface="Times New Roman"/>
              </a:rPr>
              <a:t>top-sp pointed </a:t>
            </a:r>
            <a:r>
              <a:rPr lang="en-IN" i="1">
                <a:latin typeface="Times New Roman"/>
                <a:ea typeface="Times New Roman"/>
                <a:cs typeface="Times New Roman"/>
                <a:sym typeface="Times New Roman"/>
              </a:rPr>
              <a:t>when </a:t>
            </a:r>
            <a:r>
              <a:rPr lang="en-IN" b="1" i="1">
                <a:latin typeface="Times New Roman"/>
                <a:ea typeface="Times New Roman"/>
                <a:cs typeface="Times New Roman"/>
                <a:sym typeface="Times New Roman"/>
              </a:rPr>
              <a:t>p was on top.</a:t>
            </a:r>
            <a:endParaRPr b="1">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6"/>
          <p:cNvSpPr txBox="1">
            <a:spLocks noGrp="1"/>
          </p:cNvSpPr>
          <p:nvPr>
            <p:ph type="body" idx="1"/>
          </p:nvPr>
        </p:nvSpPr>
        <p:spPr>
          <a:xfrm>
            <a:off x="457200" y="304800"/>
            <a:ext cx="8229600" cy="58213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0"/>
              </a:spcBef>
              <a:spcAft>
                <a:spcPts val="0"/>
              </a:spcAft>
              <a:buClr>
                <a:schemeClr val="dk1"/>
              </a:buClr>
              <a:buSzPct val="100000"/>
              <a:buChar char="•"/>
            </a:pPr>
            <a:r>
              <a:rPr lang="en-IN">
                <a:latin typeface="Times New Roman"/>
                <a:ea typeface="Times New Roman"/>
                <a:cs typeface="Times New Roman"/>
                <a:sym typeface="Times New Roman"/>
              </a:rPr>
              <a:t>The code to reposition top and top-sp can be generated at </a:t>
            </a:r>
            <a:r>
              <a:rPr lang="en-IN" b="1">
                <a:latin typeface="Times New Roman"/>
                <a:ea typeface="Times New Roman"/>
                <a:cs typeface="Times New Roman"/>
                <a:sym typeface="Times New Roman"/>
              </a:rPr>
              <a:t>compile time</a:t>
            </a:r>
            <a:r>
              <a:rPr lang="en-IN">
                <a:latin typeface="Times New Roman"/>
                <a:ea typeface="Times New Roman"/>
                <a:cs typeface="Times New Roman"/>
                <a:sym typeface="Times New Roman"/>
              </a:rPr>
              <a:t>, in terms of sizes that will become known at run time. </a:t>
            </a:r>
            <a:endParaRPr/>
          </a:p>
          <a:p>
            <a:pPr marL="342900" lvl="0" indent="-342900" algn="just" rtl="0">
              <a:spcBef>
                <a:spcPts val="592"/>
              </a:spcBef>
              <a:spcAft>
                <a:spcPts val="0"/>
              </a:spcAft>
              <a:buClr>
                <a:schemeClr val="dk1"/>
              </a:buClr>
              <a:buSzPct val="100000"/>
              <a:buChar char="•"/>
            </a:pPr>
            <a:r>
              <a:rPr lang="en-IN">
                <a:latin typeface="Times New Roman"/>
                <a:ea typeface="Times New Roman"/>
                <a:cs typeface="Times New Roman"/>
                <a:sym typeface="Times New Roman"/>
              </a:rPr>
              <a:t>When q returns, top-sp can be restored from the saved control link in the activation record for q. </a:t>
            </a:r>
            <a:endParaRPr/>
          </a:p>
          <a:p>
            <a:pPr marL="342900" lvl="0" indent="-342900" algn="just" rtl="0">
              <a:spcBef>
                <a:spcPts val="592"/>
              </a:spcBef>
              <a:spcAft>
                <a:spcPts val="0"/>
              </a:spcAft>
              <a:buClr>
                <a:schemeClr val="dk1"/>
              </a:buClr>
              <a:buSzPct val="100000"/>
              <a:buChar char="•"/>
            </a:pPr>
            <a:r>
              <a:rPr lang="en-IN">
                <a:latin typeface="Times New Roman"/>
                <a:ea typeface="Times New Roman"/>
                <a:cs typeface="Times New Roman"/>
                <a:sym typeface="Times New Roman"/>
              </a:rPr>
              <a:t>The new value </a:t>
            </a:r>
            <a:r>
              <a:rPr lang="en-IN" b="1">
                <a:latin typeface="Times New Roman"/>
                <a:ea typeface="Times New Roman"/>
                <a:cs typeface="Times New Roman"/>
                <a:sym typeface="Times New Roman"/>
              </a:rPr>
              <a:t>of top is (the old unrestored value of) top-sp minus the length of the machine-status</a:t>
            </a:r>
            <a:r>
              <a:rPr lang="en-IN">
                <a:latin typeface="Times New Roman"/>
                <a:ea typeface="Times New Roman"/>
                <a:cs typeface="Times New Roman"/>
                <a:sym typeface="Times New Roman"/>
              </a:rPr>
              <a:t>, </a:t>
            </a:r>
            <a:r>
              <a:rPr lang="en-IN" b="1">
                <a:latin typeface="Times New Roman"/>
                <a:ea typeface="Times New Roman"/>
                <a:cs typeface="Times New Roman"/>
                <a:sym typeface="Times New Roman"/>
              </a:rPr>
              <a:t>control and access link, return-value, and parameter fields </a:t>
            </a:r>
            <a:r>
              <a:rPr lang="en-IN">
                <a:latin typeface="Times New Roman"/>
                <a:ea typeface="Times New Roman"/>
                <a:cs typeface="Times New Roman"/>
                <a:sym typeface="Times New Roman"/>
              </a:rPr>
              <a:t>in q's activation record. </a:t>
            </a:r>
            <a:endParaRPr/>
          </a:p>
          <a:p>
            <a:pPr marL="342900" lvl="0" indent="-342900" algn="just" rtl="0">
              <a:spcBef>
                <a:spcPts val="592"/>
              </a:spcBef>
              <a:spcAft>
                <a:spcPts val="0"/>
              </a:spcAft>
              <a:buClr>
                <a:schemeClr val="dk1"/>
              </a:buClr>
              <a:buSzPct val="100000"/>
              <a:buChar char="•"/>
            </a:pPr>
            <a:r>
              <a:rPr lang="en-IN">
                <a:latin typeface="Times New Roman"/>
                <a:ea typeface="Times New Roman"/>
                <a:cs typeface="Times New Roman"/>
                <a:sym typeface="Times New Roman"/>
              </a:rPr>
              <a:t>This </a:t>
            </a:r>
            <a:r>
              <a:rPr lang="en-IN" b="1">
                <a:latin typeface="Times New Roman"/>
                <a:ea typeface="Times New Roman"/>
                <a:cs typeface="Times New Roman"/>
                <a:sym typeface="Times New Roman"/>
              </a:rPr>
              <a:t>length</a:t>
            </a:r>
            <a:r>
              <a:rPr lang="en-IN">
                <a:latin typeface="Times New Roman"/>
                <a:ea typeface="Times New Roman"/>
                <a:cs typeface="Times New Roman"/>
                <a:sym typeface="Times New Roman"/>
              </a:rPr>
              <a:t> is known at </a:t>
            </a:r>
            <a:r>
              <a:rPr lang="en-IN" b="1">
                <a:latin typeface="Times New Roman"/>
                <a:ea typeface="Times New Roman"/>
                <a:cs typeface="Times New Roman"/>
                <a:sym typeface="Times New Roman"/>
              </a:rPr>
              <a:t>compile time</a:t>
            </a:r>
            <a:r>
              <a:rPr lang="en-IN">
                <a:latin typeface="Times New Roman"/>
                <a:ea typeface="Times New Roman"/>
                <a:cs typeface="Times New Roman"/>
                <a:sym typeface="Times New Roman"/>
              </a:rPr>
              <a:t> to the caller, although it may depend on the caller, if the number of parameters can vary across calls to q.</a:t>
            </a:r>
            <a:endParaRPr>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CS416  Compiler Design</a:t>
            </a:r>
            <a:endParaRPr/>
          </a:p>
        </p:txBody>
      </p:sp>
      <p:sp>
        <p:nvSpPr>
          <p:cNvPr id="237" name="Google Shape;23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27</a:t>
            </a:fld>
            <a:endParaRPr/>
          </a:p>
        </p:txBody>
      </p:sp>
      <p:sp>
        <p:nvSpPr>
          <p:cNvPr id="238" name="Google Shape;238;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Dangling Reference</a:t>
            </a:r>
            <a:endParaRPr/>
          </a:p>
        </p:txBody>
      </p:sp>
      <p:sp>
        <p:nvSpPr>
          <p:cNvPr id="239" name="Google Shape;239;p27"/>
          <p:cNvSpPr txBox="1">
            <a:spLocks noGrp="1"/>
          </p:cNvSpPr>
          <p:nvPr>
            <p:ph type="body" idx="1"/>
          </p:nvPr>
        </p:nvSpPr>
        <p:spPr>
          <a:xfrm>
            <a:off x="179600" y="1097400"/>
            <a:ext cx="8229600" cy="5760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latin typeface="Times New Roman"/>
                <a:ea typeface="Times New Roman"/>
                <a:cs typeface="Times New Roman"/>
                <a:sym typeface="Times New Roman"/>
              </a:rPr>
              <a:t>Whenever a storage is de-allocated, the problem of dangling references may occur.</a:t>
            </a:r>
            <a:endParaRPr/>
          </a:p>
          <a:p>
            <a:pPr marL="342900" lvl="0" indent="-342900" algn="l" rtl="0">
              <a:spcBef>
                <a:spcPts val="640"/>
              </a:spcBef>
              <a:spcAft>
                <a:spcPts val="0"/>
              </a:spcAft>
              <a:buClr>
                <a:schemeClr val="dk1"/>
              </a:buClr>
              <a:buSzPts val="3200"/>
              <a:buFont typeface="Calibri"/>
              <a:buNone/>
            </a:pPr>
            <a:endParaRPr>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Font typeface="Times New Roman"/>
              <a:buNone/>
            </a:pPr>
            <a:r>
              <a:rPr lang="en-IN" sz="2800">
                <a:latin typeface="Times New Roman"/>
                <a:ea typeface="Times New Roman"/>
                <a:cs typeface="Times New Roman"/>
                <a:sym typeface="Times New Roman"/>
              </a:rPr>
              <a:t>main () {</a:t>
            </a:r>
            <a:endParaRPr sz="4000"/>
          </a:p>
          <a:p>
            <a:pPr marL="342900" lvl="0" indent="-342900" algn="l" rtl="0">
              <a:spcBef>
                <a:spcPts val="400"/>
              </a:spcBef>
              <a:spcAft>
                <a:spcPts val="0"/>
              </a:spcAft>
              <a:buClr>
                <a:schemeClr val="dk1"/>
              </a:buClr>
              <a:buSzPts val="2000"/>
              <a:buFont typeface="Times New Roman"/>
              <a:buNone/>
            </a:pPr>
            <a:r>
              <a:rPr lang="en-IN" sz="2800">
                <a:latin typeface="Times New Roman"/>
                <a:ea typeface="Times New Roman"/>
                <a:cs typeface="Times New Roman"/>
                <a:sym typeface="Times New Roman"/>
              </a:rPr>
              <a:t>  int *p;</a:t>
            </a:r>
            <a:endParaRPr sz="4000"/>
          </a:p>
          <a:p>
            <a:pPr marL="342900" lvl="0" indent="-342900" algn="l" rtl="0">
              <a:spcBef>
                <a:spcPts val="400"/>
              </a:spcBef>
              <a:spcAft>
                <a:spcPts val="0"/>
              </a:spcAft>
              <a:buClr>
                <a:schemeClr val="dk1"/>
              </a:buClr>
              <a:buSzPts val="2000"/>
              <a:buFont typeface="Times New Roman"/>
              <a:buNone/>
            </a:pPr>
            <a:r>
              <a:rPr lang="en-IN" sz="2800">
                <a:latin typeface="Times New Roman"/>
                <a:ea typeface="Times New Roman"/>
                <a:cs typeface="Times New Roman"/>
                <a:sym typeface="Times New Roman"/>
              </a:rPr>
              <a:t>  p = dangle();</a:t>
            </a:r>
            <a:endParaRPr sz="4000"/>
          </a:p>
          <a:p>
            <a:pPr marL="342900" lvl="0" indent="-342900" algn="l" rtl="0">
              <a:spcBef>
                <a:spcPts val="400"/>
              </a:spcBef>
              <a:spcAft>
                <a:spcPts val="0"/>
              </a:spcAft>
              <a:buClr>
                <a:schemeClr val="dk1"/>
              </a:buClr>
              <a:buSzPts val="2000"/>
              <a:buFont typeface="Times New Roman"/>
              <a:buNone/>
            </a:pPr>
            <a:r>
              <a:rPr lang="en-IN" sz="2800">
                <a:latin typeface="Times New Roman"/>
                <a:ea typeface="Times New Roman"/>
                <a:cs typeface="Times New Roman"/>
                <a:sym typeface="Times New Roman"/>
              </a:rPr>
              <a:t>}</a:t>
            </a:r>
            <a:endParaRPr sz="4000"/>
          </a:p>
          <a:p>
            <a:pPr marL="342900" lvl="0" indent="-342900" algn="l" rtl="0">
              <a:spcBef>
                <a:spcPts val="400"/>
              </a:spcBef>
              <a:spcAft>
                <a:spcPts val="0"/>
              </a:spcAft>
              <a:buClr>
                <a:schemeClr val="dk1"/>
              </a:buClr>
              <a:buSzPts val="2000"/>
              <a:buFont typeface="Times New Roman"/>
              <a:buNone/>
            </a:pPr>
            <a:r>
              <a:rPr lang="en-IN" sz="2800">
                <a:latin typeface="Times New Roman"/>
                <a:ea typeface="Times New Roman"/>
                <a:cs typeface="Times New Roman"/>
                <a:sym typeface="Times New Roman"/>
              </a:rPr>
              <a:t>int *dangle*() {</a:t>
            </a:r>
            <a:endParaRPr sz="4000"/>
          </a:p>
          <a:p>
            <a:pPr marL="342900" lvl="0" indent="-342900" algn="l" rtl="0">
              <a:spcBef>
                <a:spcPts val="400"/>
              </a:spcBef>
              <a:spcAft>
                <a:spcPts val="0"/>
              </a:spcAft>
              <a:buClr>
                <a:schemeClr val="dk1"/>
              </a:buClr>
              <a:buSzPts val="2000"/>
              <a:buFont typeface="Times New Roman"/>
              <a:buNone/>
            </a:pPr>
            <a:r>
              <a:rPr lang="en-IN" sz="2800">
                <a:latin typeface="Times New Roman"/>
                <a:ea typeface="Times New Roman"/>
                <a:cs typeface="Times New Roman"/>
                <a:sym typeface="Times New Roman"/>
              </a:rPr>
              <a:t>  int i=2;</a:t>
            </a:r>
            <a:endParaRPr sz="4000"/>
          </a:p>
          <a:p>
            <a:pPr marL="342900" lvl="0" indent="-342900" algn="l" rtl="0">
              <a:spcBef>
                <a:spcPts val="400"/>
              </a:spcBef>
              <a:spcAft>
                <a:spcPts val="0"/>
              </a:spcAft>
              <a:buClr>
                <a:schemeClr val="dk1"/>
              </a:buClr>
              <a:buSzPts val="2000"/>
              <a:buFont typeface="Times New Roman"/>
              <a:buNone/>
            </a:pPr>
            <a:r>
              <a:rPr lang="en-IN" sz="2800">
                <a:latin typeface="Times New Roman"/>
                <a:ea typeface="Times New Roman"/>
                <a:cs typeface="Times New Roman"/>
                <a:sym typeface="Times New Roman"/>
              </a:rPr>
              <a:t>  return &amp;i;</a:t>
            </a:r>
            <a:endParaRPr sz="4000"/>
          </a:p>
          <a:p>
            <a:pPr marL="342900" lvl="0" indent="-342900" algn="l" rtl="0">
              <a:spcBef>
                <a:spcPts val="400"/>
              </a:spcBef>
              <a:spcAft>
                <a:spcPts val="0"/>
              </a:spcAft>
              <a:buClr>
                <a:schemeClr val="dk1"/>
              </a:buClr>
              <a:buSzPts val="2000"/>
              <a:buFont typeface="Times New Roman"/>
              <a:buNone/>
            </a:pPr>
            <a:r>
              <a:rPr lang="en-IN" sz="2800">
                <a:latin typeface="Times New Roman"/>
                <a:ea typeface="Times New Roman"/>
                <a:cs typeface="Times New Roman"/>
                <a:sym typeface="Times New Roman"/>
              </a:rPr>
              <a:t>}</a:t>
            </a:r>
            <a:endParaRPr sz="4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IN">
                <a:latin typeface="Times New Roman"/>
                <a:ea typeface="Times New Roman"/>
                <a:cs typeface="Times New Roman"/>
                <a:sym typeface="Times New Roman"/>
              </a:rPr>
              <a:t>4.3 Access to Nonlocal Data on the Stack</a:t>
            </a:r>
            <a:endParaRPr>
              <a:latin typeface="Times New Roman"/>
              <a:ea typeface="Times New Roman"/>
              <a:cs typeface="Times New Roman"/>
              <a:sym typeface="Times New Roman"/>
            </a:endParaRPr>
          </a:p>
        </p:txBody>
      </p:sp>
      <p:sp>
        <p:nvSpPr>
          <p:cNvPr id="245" name="Google Shape;245;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55600" algn="just" rtl="0">
              <a:lnSpc>
                <a:spcPct val="90000"/>
              </a:lnSpc>
              <a:spcBef>
                <a:spcPts val="0"/>
              </a:spcBef>
              <a:spcAft>
                <a:spcPts val="0"/>
              </a:spcAft>
              <a:buClr>
                <a:schemeClr val="dk1"/>
              </a:buClr>
              <a:buSzPts val="2920"/>
              <a:buChar char="•"/>
            </a:pPr>
            <a:r>
              <a:rPr lang="en-IN" sz="2920">
                <a:latin typeface="Times New Roman"/>
                <a:ea typeface="Times New Roman"/>
                <a:cs typeface="Times New Roman"/>
                <a:sym typeface="Times New Roman"/>
              </a:rPr>
              <a:t>In languages, all variables are defined either within a single function or outside any function ("globally").</a:t>
            </a:r>
            <a:endParaRPr sz="2920"/>
          </a:p>
          <a:p>
            <a:pPr marL="342900" lvl="0" indent="-355600" algn="just" rtl="0">
              <a:lnSpc>
                <a:spcPct val="90000"/>
              </a:lnSpc>
              <a:spcBef>
                <a:spcPts val="544"/>
              </a:spcBef>
              <a:spcAft>
                <a:spcPts val="0"/>
              </a:spcAft>
              <a:buClr>
                <a:schemeClr val="dk1"/>
              </a:buClr>
              <a:buSzPts val="2920"/>
              <a:buChar char="•"/>
            </a:pPr>
            <a:r>
              <a:rPr lang="en-IN" sz="2920">
                <a:latin typeface="Times New Roman"/>
                <a:ea typeface="Times New Roman"/>
                <a:cs typeface="Times New Roman"/>
                <a:sym typeface="Times New Roman"/>
              </a:rPr>
              <a:t>It is impossible to declare one procedure whose </a:t>
            </a:r>
            <a:r>
              <a:rPr lang="en-IN" sz="2920" b="1">
                <a:latin typeface="Times New Roman"/>
                <a:ea typeface="Times New Roman"/>
                <a:cs typeface="Times New Roman"/>
                <a:sym typeface="Times New Roman"/>
              </a:rPr>
              <a:t>scope </a:t>
            </a:r>
            <a:r>
              <a:rPr lang="en-IN" sz="2920">
                <a:latin typeface="Times New Roman"/>
                <a:ea typeface="Times New Roman"/>
                <a:cs typeface="Times New Roman"/>
                <a:sym typeface="Times New Roman"/>
              </a:rPr>
              <a:t>is entirely within another procedure.</a:t>
            </a:r>
            <a:endParaRPr sz="2920"/>
          </a:p>
          <a:p>
            <a:pPr marL="342900" lvl="0" indent="-355600" algn="just" rtl="0">
              <a:lnSpc>
                <a:spcPct val="90000"/>
              </a:lnSpc>
              <a:spcBef>
                <a:spcPts val="544"/>
              </a:spcBef>
              <a:spcAft>
                <a:spcPts val="0"/>
              </a:spcAft>
              <a:buClr>
                <a:schemeClr val="dk1"/>
              </a:buClr>
              <a:buSzPts val="2920"/>
              <a:buChar char="•"/>
            </a:pPr>
            <a:r>
              <a:rPr lang="en-IN" sz="2920">
                <a:latin typeface="Times New Roman"/>
                <a:ea typeface="Times New Roman"/>
                <a:cs typeface="Times New Roman"/>
                <a:sym typeface="Times New Roman"/>
              </a:rPr>
              <a:t>A global variable </a:t>
            </a:r>
            <a:r>
              <a:rPr lang="en-IN" sz="2920" b="1" i="1">
                <a:latin typeface="Times New Roman"/>
                <a:ea typeface="Times New Roman"/>
                <a:cs typeface="Times New Roman"/>
                <a:sym typeface="Times New Roman"/>
              </a:rPr>
              <a:t>v</a:t>
            </a:r>
            <a:r>
              <a:rPr lang="en-IN" sz="2920">
                <a:latin typeface="Times New Roman"/>
                <a:ea typeface="Times New Roman"/>
                <a:cs typeface="Times New Roman"/>
                <a:sym typeface="Times New Roman"/>
              </a:rPr>
              <a:t> has a scope consisting of all the functions that follow the </a:t>
            </a:r>
            <a:r>
              <a:rPr lang="en-IN" sz="2920" b="1">
                <a:latin typeface="Times New Roman"/>
                <a:ea typeface="Times New Roman"/>
                <a:cs typeface="Times New Roman"/>
                <a:sym typeface="Times New Roman"/>
              </a:rPr>
              <a:t>declaration of </a:t>
            </a:r>
            <a:r>
              <a:rPr lang="en-IN" sz="2920" b="1" i="1">
                <a:latin typeface="Times New Roman"/>
                <a:ea typeface="Times New Roman"/>
                <a:cs typeface="Times New Roman"/>
                <a:sym typeface="Times New Roman"/>
              </a:rPr>
              <a:t>v</a:t>
            </a:r>
            <a:r>
              <a:rPr lang="en-IN" sz="2920" i="1">
                <a:latin typeface="Times New Roman"/>
                <a:ea typeface="Times New Roman"/>
                <a:cs typeface="Times New Roman"/>
                <a:sym typeface="Times New Roman"/>
              </a:rPr>
              <a:t>,</a:t>
            </a:r>
            <a:r>
              <a:rPr lang="en-IN" sz="2920">
                <a:latin typeface="Times New Roman"/>
                <a:ea typeface="Times New Roman"/>
                <a:cs typeface="Times New Roman"/>
                <a:sym typeface="Times New Roman"/>
              </a:rPr>
              <a:t> except where there is a </a:t>
            </a:r>
            <a:r>
              <a:rPr lang="en-IN" sz="2920" b="1">
                <a:latin typeface="Times New Roman"/>
                <a:ea typeface="Times New Roman"/>
                <a:cs typeface="Times New Roman"/>
                <a:sym typeface="Times New Roman"/>
              </a:rPr>
              <a:t>local definition of the identifier </a:t>
            </a:r>
            <a:r>
              <a:rPr lang="en-IN" sz="2920" b="1" i="1">
                <a:latin typeface="Times New Roman"/>
                <a:ea typeface="Times New Roman"/>
                <a:cs typeface="Times New Roman"/>
                <a:sym typeface="Times New Roman"/>
              </a:rPr>
              <a:t>v</a:t>
            </a:r>
            <a:r>
              <a:rPr lang="en-IN" sz="2920" i="1">
                <a:latin typeface="Times New Roman"/>
                <a:ea typeface="Times New Roman"/>
                <a:cs typeface="Times New Roman"/>
                <a:sym typeface="Times New Roman"/>
              </a:rPr>
              <a:t>.</a:t>
            </a:r>
            <a:r>
              <a:rPr lang="en-IN" sz="2920">
                <a:latin typeface="Times New Roman"/>
                <a:ea typeface="Times New Roman"/>
                <a:cs typeface="Times New Roman"/>
                <a:sym typeface="Times New Roman"/>
              </a:rPr>
              <a:t> </a:t>
            </a:r>
            <a:endParaRPr sz="2920"/>
          </a:p>
          <a:p>
            <a:pPr marL="342900" lvl="0" indent="-355600" algn="just" rtl="0">
              <a:lnSpc>
                <a:spcPct val="90000"/>
              </a:lnSpc>
              <a:spcBef>
                <a:spcPts val="544"/>
              </a:spcBef>
              <a:spcAft>
                <a:spcPts val="0"/>
              </a:spcAft>
              <a:buClr>
                <a:schemeClr val="dk1"/>
              </a:buClr>
              <a:buSzPts val="2920"/>
              <a:buChar char="•"/>
            </a:pPr>
            <a:r>
              <a:rPr lang="en-IN" sz="2920" b="1">
                <a:latin typeface="Times New Roman"/>
                <a:ea typeface="Times New Roman"/>
                <a:cs typeface="Times New Roman"/>
                <a:sym typeface="Times New Roman"/>
              </a:rPr>
              <a:t>Variables declared</a:t>
            </a:r>
            <a:r>
              <a:rPr lang="en-IN" sz="2920">
                <a:latin typeface="Times New Roman"/>
                <a:ea typeface="Times New Roman"/>
                <a:cs typeface="Times New Roman"/>
                <a:sym typeface="Times New Roman"/>
              </a:rPr>
              <a:t> within a function have a scope consisting of that function only, or part of it, if the function has </a:t>
            </a:r>
            <a:r>
              <a:rPr lang="en-IN" sz="2920" b="1">
                <a:latin typeface="Times New Roman"/>
                <a:ea typeface="Times New Roman"/>
                <a:cs typeface="Times New Roman"/>
                <a:sym typeface="Times New Roman"/>
              </a:rPr>
              <a:t>nested blocks</a:t>
            </a:r>
            <a:endParaRPr sz="2920" b="1">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body" idx="1"/>
          </p:nvPr>
        </p:nvSpPr>
        <p:spPr>
          <a:xfrm>
            <a:off x="457200" y="1036637"/>
            <a:ext cx="8229600" cy="5821363"/>
          </a:xfrm>
          <a:prstGeom prst="rect">
            <a:avLst/>
          </a:prstGeom>
          <a:noFill/>
          <a:ln>
            <a:noFill/>
          </a:ln>
        </p:spPr>
        <p:txBody>
          <a:bodyPr spcFirstLastPara="1" wrap="square" lIns="91425" tIns="45700" rIns="91425" bIns="45700" anchor="t" anchorCtr="0">
            <a:normAutofit fontScale="25000" lnSpcReduction="20000"/>
          </a:bodyPr>
          <a:lstStyle/>
          <a:p>
            <a:pPr marL="342900" lvl="0" indent="-342900" algn="just" rtl="0">
              <a:spcBef>
                <a:spcPts val="0"/>
              </a:spcBef>
              <a:spcAft>
                <a:spcPts val="0"/>
              </a:spcAft>
              <a:buClr>
                <a:schemeClr val="dk1"/>
              </a:buClr>
              <a:buSzPct val="100000"/>
              <a:buNone/>
            </a:pPr>
            <a:r>
              <a:rPr lang="en-IN" sz="9600">
                <a:latin typeface="Times New Roman"/>
                <a:ea typeface="Times New Roman"/>
                <a:cs typeface="Times New Roman"/>
                <a:sym typeface="Times New Roman"/>
              </a:rPr>
              <a:t>For languages that </a:t>
            </a:r>
            <a:r>
              <a:rPr lang="en-IN" sz="9600" b="1">
                <a:latin typeface="Times New Roman"/>
                <a:ea typeface="Times New Roman"/>
                <a:cs typeface="Times New Roman"/>
                <a:sym typeface="Times New Roman"/>
              </a:rPr>
              <a:t>do not allow </a:t>
            </a:r>
            <a:r>
              <a:rPr lang="en-IN" sz="9600">
                <a:latin typeface="Times New Roman"/>
                <a:ea typeface="Times New Roman"/>
                <a:cs typeface="Times New Roman"/>
                <a:sym typeface="Times New Roman"/>
              </a:rPr>
              <a:t>nested procedure declarations, allocation of storage for variables and access to those variables is simple:</a:t>
            </a:r>
            <a:endParaRPr/>
          </a:p>
          <a:p>
            <a:pPr marL="342900" lvl="0" indent="-342900" algn="l" rtl="0">
              <a:spcBef>
                <a:spcPts val="480"/>
              </a:spcBef>
              <a:spcAft>
                <a:spcPts val="0"/>
              </a:spcAft>
              <a:buClr>
                <a:schemeClr val="dk1"/>
              </a:buClr>
              <a:buSzPct val="100000"/>
              <a:buChar char="•"/>
            </a:pPr>
            <a:r>
              <a:rPr lang="en-IN" sz="9600" b="1">
                <a:latin typeface="Times New Roman"/>
                <a:ea typeface="Times New Roman"/>
                <a:cs typeface="Times New Roman"/>
                <a:sym typeface="Times New Roman"/>
              </a:rPr>
              <a:t>Global variables </a:t>
            </a:r>
            <a:r>
              <a:rPr lang="en-IN" sz="9600">
                <a:latin typeface="Times New Roman"/>
                <a:ea typeface="Times New Roman"/>
                <a:cs typeface="Times New Roman"/>
                <a:sym typeface="Times New Roman"/>
              </a:rPr>
              <a:t>are allocated </a:t>
            </a:r>
            <a:r>
              <a:rPr lang="en-IN" sz="9600" b="1">
                <a:latin typeface="Times New Roman"/>
                <a:ea typeface="Times New Roman"/>
                <a:cs typeface="Times New Roman"/>
                <a:sym typeface="Times New Roman"/>
              </a:rPr>
              <a:t>static storage</a:t>
            </a:r>
            <a:r>
              <a:rPr lang="en-IN" sz="9600">
                <a:latin typeface="Times New Roman"/>
                <a:ea typeface="Times New Roman"/>
                <a:cs typeface="Times New Roman"/>
                <a:sym typeface="Times New Roman"/>
              </a:rPr>
              <a:t>. The locations of these variables remain </a:t>
            </a:r>
            <a:r>
              <a:rPr lang="en-IN" sz="9600" b="1">
                <a:latin typeface="Times New Roman"/>
                <a:ea typeface="Times New Roman"/>
                <a:cs typeface="Times New Roman"/>
                <a:sym typeface="Times New Roman"/>
              </a:rPr>
              <a:t>fixed and are known at compile time</a:t>
            </a:r>
            <a:r>
              <a:rPr lang="en-IN" sz="9600">
                <a:latin typeface="Times New Roman"/>
                <a:ea typeface="Times New Roman"/>
                <a:cs typeface="Times New Roman"/>
                <a:sym typeface="Times New Roman"/>
              </a:rPr>
              <a:t>. </a:t>
            </a:r>
            <a:endParaRPr/>
          </a:p>
          <a:p>
            <a:pPr marL="342900" lvl="0" indent="-342900" algn="l" rtl="0">
              <a:spcBef>
                <a:spcPts val="480"/>
              </a:spcBef>
              <a:spcAft>
                <a:spcPts val="0"/>
              </a:spcAft>
              <a:buClr>
                <a:schemeClr val="dk1"/>
              </a:buClr>
              <a:buSzPct val="100000"/>
              <a:buChar char="•"/>
            </a:pPr>
            <a:r>
              <a:rPr lang="en-IN" sz="9600">
                <a:latin typeface="Times New Roman"/>
                <a:ea typeface="Times New Roman"/>
                <a:cs typeface="Times New Roman"/>
                <a:sym typeface="Times New Roman"/>
              </a:rPr>
              <a:t>To access any variable that is </a:t>
            </a:r>
            <a:r>
              <a:rPr lang="en-IN" sz="9600" b="1">
                <a:latin typeface="Times New Roman"/>
                <a:ea typeface="Times New Roman"/>
                <a:cs typeface="Times New Roman"/>
                <a:sym typeface="Times New Roman"/>
              </a:rPr>
              <a:t>not local </a:t>
            </a:r>
            <a:r>
              <a:rPr lang="en-IN" sz="9600">
                <a:latin typeface="Times New Roman"/>
                <a:ea typeface="Times New Roman"/>
                <a:cs typeface="Times New Roman"/>
                <a:sym typeface="Times New Roman"/>
              </a:rPr>
              <a:t>to the currently executing procedure uses the statically determined address.</a:t>
            </a:r>
            <a:endParaRPr/>
          </a:p>
          <a:p>
            <a:pPr marL="342900" lvl="0" indent="-342900" algn="l" rtl="0">
              <a:spcBef>
                <a:spcPts val="480"/>
              </a:spcBef>
              <a:spcAft>
                <a:spcPts val="0"/>
              </a:spcAft>
              <a:buClr>
                <a:schemeClr val="dk1"/>
              </a:buClr>
              <a:buSzPct val="100000"/>
              <a:buChar char="•"/>
            </a:pPr>
            <a:r>
              <a:rPr lang="en-IN" sz="9600">
                <a:latin typeface="Times New Roman"/>
                <a:ea typeface="Times New Roman"/>
                <a:cs typeface="Times New Roman"/>
                <a:sym typeface="Times New Roman"/>
              </a:rPr>
              <a:t> Any other name must be </a:t>
            </a:r>
            <a:r>
              <a:rPr lang="en-IN" sz="9600" b="1">
                <a:latin typeface="Times New Roman"/>
                <a:ea typeface="Times New Roman"/>
                <a:cs typeface="Times New Roman"/>
                <a:sym typeface="Times New Roman"/>
              </a:rPr>
              <a:t>local to the activation</a:t>
            </a:r>
            <a:r>
              <a:rPr lang="en-IN" sz="9600">
                <a:latin typeface="Times New Roman"/>
                <a:ea typeface="Times New Roman"/>
                <a:cs typeface="Times New Roman"/>
                <a:sym typeface="Times New Roman"/>
              </a:rPr>
              <a:t> at the </a:t>
            </a:r>
            <a:r>
              <a:rPr lang="en-IN" sz="9600" b="1">
                <a:latin typeface="Times New Roman"/>
                <a:ea typeface="Times New Roman"/>
                <a:cs typeface="Times New Roman"/>
                <a:sym typeface="Times New Roman"/>
              </a:rPr>
              <a:t>top of the stack</a:t>
            </a:r>
            <a:r>
              <a:rPr lang="en-IN" sz="9600">
                <a:latin typeface="Times New Roman"/>
                <a:ea typeface="Times New Roman"/>
                <a:cs typeface="Times New Roman"/>
                <a:sym typeface="Times New Roman"/>
              </a:rPr>
              <a:t>.</a:t>
            </a:r>
            <a:endParaRPr/>
          </a:p>
          <a:p>
            <a:pPr marL="342900" lvl="0" indent="-342900" algn="l" rtl="0">
              <a:spcBef>
                <a:spcPts val="480"/>
              </a:spcBef>
              <a:spcAft>
                <a:spcPts val="0"/>
              </a:spcAft>
              <a:buClr>
                <a:schemeClr val="dk1"/>
              </a:buClr>
              <a:buSzPct val="100000"/>
              <a:buChar char="•"/>
            </a:pPr>
            <a:r>
              <a:rPr lang="en-IN" sz="9600">
                <a:latin typeface="Times New Roman"/>
                <a:ea typeface="Times New Roman"/>
                <a:cs typeface="Times New Roman"/>
                <a:sym typeface="Times New Roman"/>
              </a:rPr>
              <a:t>Accessing these variables through the  </a:t>
            </a:r>
            <a:r>
              <a:rPr lang="en-IN" sz="9600" b="1">
                <a:latin typeface="Times New Roman"/>
                <a:ea typeface="Times New Roman"/>
                <a:cs typeface="Times New Roman"/>
                <a:sym typeface="Times New Roman"/>
              </a:rPr>
              <a:t>top-sp pointer of the stack</a:t>
            </a:r>
            <a:r>
              <a:rPr lang="en-IN" sz="9600">
                <a:latin typeface="Times New Roman"/>
                <a:ea typeface="Times New Roman"/>
                <a:cs typeface="Times New Roman"/>
                <a:sym typeface="Times New Roman"/>
              </a:rPr>
              <a:t>.</a:t>
            </a:r>
            <a:endParaRPr/>
          </a:p>
          <a:p>
            <a:pPr marL="342900" lvl="0" indent="-342900" algn="l" rtl="0">
              <a:spcBef>
                <a:spcPts val="480"/>
              </a:spcBef>
              <a:spcAft>
                <a:spcPts val="0"/>
              </a:spcAft>
              <a:buClr>
                <a:schemeClr val="dk1"/>
              </a:buClr>
              <a:buSzPct val="100000"/>
              <a:buChar char="•"/>
            </a:pPr>
            <a:r>
              <a:rPr lang="en-IN" sz="9600">
                <a:latin typeface="Times New Roman"/>
                <a:ea typeface="Times New Roman"/>
                <a:cs typeface="Times New Roman"/>
                <a:sym typeface="Times New Roman"/>
              </a:rPr>
              <a:t> An important benefit of static allocation for </a:t>
            </a:r>
            <a:r>
              <a:rPr lang="en-IN" sz="9600" b="1">
                <a:latin typeface="Times New Roman"/>
                <a:ea typeface="Times New Roman"/>
                <a:cs typeface="Times New Roman"/>
                <a:sym typeface="Times New Roman"/>
              </a:rPr>
              <a:t>globals is that declared procedures </a:t>
            </a:r>
            <a:r>
              <a:rPr lang="en-IN" sz="9600">
                <a:latin typeface="Times New Roman"/>
                <a:ea typeface="Times New Roman"/>
                <a:cs typeface="Times New Roman"/>
                <a:sym typeface="Times New Roman"/>
              </a:rPr>
              <a:t>may be passed as parameters or returned as results.</a:t>
            </a:r>
            <a:endParaRPr/>
          </a:p>
          <a:p>
            <a:pPr marL="342900" lvl="0" indent="-342900" algn="l" rtl="0">
              <a:spcBef>
                <a:spcPts val="480"/>
              </a:spcBef>
              <a:spcAft>
                <a:spcPts val="0"/>
              </a:spcAft>
              <a:buClr>
                <a:schemeClr val="dk1"/>
              </a:buClr>
              <a:buSzPct val="100000"/>
              <a:buChar char="•"/>
            </a:pPr>
            <a:r>
              <a:rPr lang="en-IN" sz="9600" b="1">
                <a:latin typeface="Times New Roman"/>
                <a:ea typeface="Times New Roman"/>
                <a:cs typeface="Times New Roman"/>
                <a:sym typeface="Times New Roman"/>
              </a:rPr>
              <a:t>static-scoping rule</a:t>
            </a:r>
            <a:r>
              <a:rPr lang="en-IN" sz="9600">
                <a:latin typeface="Times New Roman"/>
                <a:ea typeface="Times New Roman"/>
                <a:cs typeface="Times New Roman"/>
                <a:sym typeface="Times New Roman"/>
              </a:rPr>
              <a:t>, and without nested procedures, </a:t>
            </a:r>
            <a:r>
              <a:rPr lang="en-IN" sz="9600" b="1">
                <a:latin typeface="Times New Roman"/>
                <a:ea typeface="Times New Roman"/>
                <a:cs typeface="Times New Roman"/>
                <a:sym typeface="Times New Roman"/>
              </a:rPr>
              <a:t>any name </a:t>
            </a:r>
            <a:r>
              <a:rPr lang="en-IN" sz="9600">
                <a:latin typeface="Times New Roman"/>
                <a:ea typeface="Times New Roman"/>
                <a:cs typeface="Times New Roman"/>
                <a:sym typeface="Times New Roman"/>
              </a:rPr>
              <a:t>non-local to one procedure is nonlocal to all procedures </a:t>
            </a:r>
            <a:endParaRPr/>
          </a:p>
          <a:p>
            <a:pPr marL="342900" lvl="0" indent="-292100" algn="l" rtl="0">
              <a:spcBef>
                <a:spcPts val="160"/>
              </a:spcBef>
              <a:spcAft>
                <a:spcPts val="0"/>
              </a:spcAft>
              <a:buClr>
                <a:schemeClr val="dk1"/>
              </a:buClr>
              <a:buSzPct val="100000"/>
              <a:buNone/>
            </a:pPr>
            <a:endParaRPr/>
          </a:p>
        </p:txBody>
      </p:sp>
      <p:sp>
        <p:nvSpPr>
          <p:cNvPr id="251" name="Google Shape;251;p29"/>
          <p:cNvSpPr/>
          <p:nvPr/>
        </p:nvSpPr>
        <p:spPr>
          <a:xfrm>
            <a:off x="609600" y="304800"/>
            <a:ext cx="810606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Times New Roman"/>
                <a:ea typeface="Times New Roman"/>
                <a:cs typeface="Times New Roman"/>
                <a:sym typeface="Times New Roman"/>
              </a:rPr>
              <a:t>4.3.1 Data Access without Nested Procedures </a:t>
            </a:r>
            <a:endParaRPr sz="3200" b="1">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body" idx="1"/>
          </p:nvPr>
        </p:nvSpPr>
        <p:spPr>
          <a:xfrm>
            <a:off x="657922" y="1138719"/>
            <a:ext cx="8229600" cy="5039057"/>
          </a:xfrm>
          <a:prstGeom prst="rect">
            <a:avLst/>
          </a:prstGeom>
          <a:noFill/>
          <a:ln>
            <a:noFill/>
          </a:ln>
        </p:spPr>
        <p:txBody>
          <a:bodyPr spcFirstLastPara="1" wrap="square" lIns="91425" tIns="45700" rIns="91425" bIns="45700" anchor="t" anchorCtr="0">
            <a:normAutofit/>
          </a:bodyPr>
          <a:lstStyle/>
          <a:p>
            <a:pPr marL="342900" lvl="0" indent="-327660" algn="just" rtl="0">
              <a:spcBef>
                <a:spcPts val="0"/>
              </a:spcBef>
              <a:spcAft>
                <a:spcPts val="0"/>
              </a:spcAft>
              <a:buClr>
                <a:schemeClr val="dk1"/>
              </a:buClr>
              <a:buSzPct val="100000"/>
              <a:buChar char="•"/>
            </a:pPr>
            <a:r>
              <a:rPr lang="en-IN" sz="1800" dirty="0">
                <a:latin typeface="Times New Roman"/>
                <a:ea typeface="Times New Roman"/>
                <a:cs typeface="Times New Roman"/>
                <a:sym typeface="Times New Roman"/>
              </a:rPr>
              <a:t>The amount of storage needed for a name is determined from its type</a:t>
            </a:r>
            <a:r>
              <a:rPr lang="en-IN" sz="1800" dirty="0" smtClean="0">
                <a:latin typeface="Times New Roman"/>
                <a:ea typeface="Times New Roman"/>
                <a:cs typeface="Times New Roman"/>
                <a:sym typeface="Times New Roman"/>
              </a:rPr>
              <a:t>.</a:t>
            </a:r>
          </a:p>
          <a:p>
            <a:pPr marL="342900" lvl="0" indent="-327660" algn="just" rtl="0">
              <a:spcBef>
                <a:spcPts val="0"/>
              </a:spcBef>
              <a:spcAft>
                <a:spcPts val="0"/>
              </a:spcAft>
              <a:buClr>
                <a:schemeClr val="dk1"/>
              </a:buClr>
              <a:buSzPct val="100000"/>
              <a:buChar char="•"/>
            </a:pPr>
            <a:endParaRPr sz="1800"/>
          </a:p>
          <a:p>
            <a:pPr marL="342900" lvl="0" indent="-327660" algn="just" rtl="0">
              <a:spcBef>
                <a:spcPts val="592"/>
              </a:spcBef>
              <a:spcAft>
                <a:spcPts val="0"/>
              </a:spcAft>
              <a:buClr>
                <a:schemeClr val="dk1"/>
              </a:buClr>
              <a:buSzPct val="100000"/>
              <a:buChar char="•"/>
            </a:pPr>
            <a:r>
              <a:rPr lang="en-IN" sz="1800" dirty="0">
                <a:latin typeface="Times New Roman"/>
                <a:ea typeface="Times New Roman"/>
                <a:cs typeface="Times New Roman"/>
                <a:sym typeface="Times New Roman"/>
              </a:rPr>
              <a:t>The storage layout for data objects is strongly influenced by the addressing constraints of the target machine</a:t>
            </a:r>
            <a:r>
              <a:rPr lang="en-IN" sz="1800" dirty="0" smtClean="0">
                <a:latin typeface="Times New Roman"/>
                <a:ea typeface="Times New Roman"/>
                <a:cs typeface="Times New Roman"/>
                <a:sym typeface="Times New Roman"/>
              </a:rPr>
              <a:t>.</a:t>
            </a:r>
          </a:p>
          <a:p>
            <a:pPr marL="342900" lvl="0" indent="-327660" algn="just" rtl="0">
              <a:spcBef>
                <a:spcPts val="592"/>
              </a:spcBef>
              <a:spcAft>
                <a:spcPts val="0"/>
              </a:spcAft>
              <a:buClr>
                <a:schemeClr val="dk1"/>
              </a:buClr>
              <a:buSzPct val="100000"/>
              <a:buChar char="•"/>
            </a:pPr>
            <a:endParaRPr sz="1800"/>
          </a:p>
          <a:p>
            <a:pPr marL="342900" lvl="0" indent="-327660" algn="just" rtl="0">
              <a:spcBef>
                <a:spcPts val="592"/>
              </a:spcBef>
              <a:spcAft>
                <a:spcPts val="0"/>
              </a:spcAft>
              <a:buClr>
                <a:schemeClr val="dk1"/>
              </a:buClr>
              <a:buSzPct val="100000"/>
              <a:buChar char="•"/>
            </a:pPr>
            <a:r>
              <a:rPr lang="en-IN" sz="1800" dirty="0">
                <a:latin typeface="Times New Roman"/>
                <a:ea typeface="Times New Roman"/>
                <a:cs typeface="Times New Roman"/>
                <a:sym typeface="Times New Roman"/>
              </a:rPr>
              <a:t>The runtime storage might </a:t>
            </a:r>
            <a:r>
              <a:rPr lang="en-IN" sz="1800" dirty="0" smtClean="0">
                <a:latin typeface="Times New Roman"/>
                <a:ea typeface="Times New Roman"/>
                <a:cs typeface="Times New Roman"/>
                <a:sym typeface="Times New Roman"/>
              </a:rPr>
              <a:t>be </a:t>
            </a:r>
            <a:r>
              <a:rPr lang="en-IN" sz="1800" dirty="0">
                <a:latin typeface="Times New Roman"/>
                <a:ea typeface="Times New Roman"/>
                <a:cs typeface="Times New Roman"/>
                <a:sym typeface="Times New Roman"/>
              </a:rPr>
              <a:t>subdivided into </a:t>
            </a:r>
            <a:endParaRPr sz="1800"/>
          </a:p>
          <a:p>
            <a:pPr marL="800100" lvl="1" algn="just">
              <a:spcBef>
                <a:spcPts val="592"/>
              </a:spcBef>
              <a:buSzPct val="100000"/>
              <a:buNone/>
            </a:pPr>
            <a:r>
              <a:rPr lang="en-IN" sz="1400" dirty="0">
                <a:latin typeface="Times New Roman"/>
                <a:ea typeface="Times New Roman"/>
                <a:cs typeface="Times New Roman"/>
                <a:sym typeface="Times New Roman"/>
              </a:rPr>
              <a:t>–Target code</a:t>
            </a:r>
            <a:endParaRPr sz="1400"/>
          </a:p>
          <a:p>
            <a:pPr marL="800100" lvl="1" algn="just">
              <a:spcBef>
                <a:spcPts val="592"/>
              </a:spcBef>
              <a:buSzPct val="100000"/>
              <a:buNone/>
            </a:pPr>
            <a:r>
              <a:rPr lang="en-IN" sz="1400" dirty="0">
                <a:latin typeface="Times New Roman"/>
                <a:ea typeface="Times New Roman"/>
                <a:cs typeface="Times New Roman"/>
                <a:sym typeface="Times New Roman"/>
              </a:rPr>
              <a:t>–Data objects</a:t>
            </a:r>
            <a:endParaRPr sz="1400"/>
          </a:p>
          <a:p>
            <a:pPr marL="800100" lvl="1" algn="just">
              <a:spcBef>
                <a:spcPts val="592"/>
              </a:spcBef>
              <a:buSzPct val="100000"/>
              <a:buNone/>
            </a:pPr>
            <a:r>
              <a:rPr lang="en-IN" sz="1400" dirty="0">
                <a:latin typeface="Times New Roman"/>
                <a:ea typeface="Times New Roman"/>
                <a:cs typeface="Times New Roman"/>
                <a:sym typeface="Times New Roman"/>
              </a:rPr>
              <a:t>–Stack to keep track of </a:t>
            </a:r>
            <a:r>
              <a:rPr lang="en-IN" sz="1400" dirty="0" smtClean="0">
                <a:latin typeface="Times New Roman"/>
                <a:ea typeface="Times New Roman"/>
                <a:cs typeface="Times New Roman"/>
                <a:sym typeface="Times New Roman"/>
              </a:rPr>
              <a:t>procedure </a:t>
            </a:r>
            <a:r>
              <a:rPr lang="en-IN" sz="1400" dirty="0">
                <a:latin typeface="Times New Roman"/>
                <a:ea typeface="Times New Roman"/>
                <a:cs typeface="Times New Roman"/>
                <a:sym typeface="Times New Roman"/>
              </a:rPr>
              <a:t>activation</a:t>
            </a:r>
            <a:endParaRPr sz="1400"/>
          </a:p>
          <a:p>
            <a:pPr marL="800100" lvl="1" algn="just">
              <a:spcBef>
                <a:spcPts val="592"/>
              </a:spcBef>
              <a:buSzPct val="100000"/>
              <a:buNone/>
            </a:pPr>
            <a:r>
              <a:rPr lang="en-IN" sz="1400" dirty="0">
                <a:latin typeface="Times New Roman"/>
                <a:ea typeface="Times New Roman"/>
                <a:cs typeface="Times New Roman"/>
                <a:sym typeface="Times New Roman"/>
              </a:rPr>
              <a:t>–Heap to keep all other </a:t>
            </a:r>
            <a:r>
              <a:rPr lang="en-IN" sz="1400" dirty="0" smtClean="0">
                <a:latin typeface="Times New Roman"/>
                <a:ea typeface="Times New Roman"/>
                <a:cs typeface="Times New Roman"/>
                <a:sym typeface="Times New Roman"/>
              </a:rPr>
              <a:t>information</a:t>
            </a:r>
            <a:endParaRPr sz="1400"/>
          </a:p>
          <a:p>
            <a:pPr marL="342900" lvl="0" indent="-154940" algn="just" rtl="0">
              <a:spcBef>
                <a:spcPts val="592"/>
              </a:spcBef>
              <a:spcAft>
                <a:spcPts val="0"/>
              </a:spcAft>
              <a:buClr>
                <a:schemeClr val="dk1"/>
              </a:buClr>
              <a:buSzPct val="100000"/>
              <a:buNone/>
            </a:pPr>
            <a:endParaRPr sz="1800">
              <a:latin typeface="Times New Roman"/>
              <a:ea typeface="Times New Roman"/>
              <a:cs typeface="Times New Roman"/>
              <a:sym typeface="Times New Roman"/>
            </a:endParaRPr>
          </a:p>
          <a:p>
            <a:pPr marL="342900" lvl="0" indent="-342900" algn="just" rtl="0">
              <a:spcBef>
                <a:spcPts val="592"/>
              </a:spcBef>
              <a:spcAft>
                <a:spcPts val="0"/>
              </a:spcAft>
              <a:buClr>
                <a:schemeClr val="dk1"/>
              </a:buClr>
              <a:buSzPct val="100000"/>
              <a:buNone/>
            </a:pPr>
            <a:endParaRPr sz="1800">
              <a:latin typeface="Times New Roman"/>
              <a:ea typeface="Times New Roman"/>
              <a:cs typeface="Times New Roman"/>
              <a:sym typeface="Times New Roman"/>
            </a:endParaRPr>
          </a:p>
        </p:txBody>
      </p:sp>
      <p:pic>
        <p:nvPicPr>
          <p:cNvPr id="97" name="Google Shape;97;p3"/>
          <p:cNvPicPr preferRelativeResize="0"/>
          <p:nvPr/>
        </p:nvPicPr>
        <p:blipFill>
          <a:blip r:embed="rId3">
            <a:alphaModFix/>
          </a:blip>
          <a:stretch>
            <a:fillRect/>
          </a:stretch>
        </p:blipFill>
        <p:spPr>
          <a:xfrm>
            <a:off x="4671412" y="2558149"/>
            <a:ext cx="3970783" cy="3195880"/>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IN" b="1">
                <a:latin typeface="Times New Roman"/>
                <a:ea typeface="Times New Roman"/>
                <a:cs typeface="Times New Roman"/>
                <a:sym typeface="Times New Roman"/>
              </a:rPr>
              <a:t>4.3.2 Issues With Nested Procedures</a:t>
            </a:r>
            <a:endParaRPr>
              <a:latin typeface="Times New Roman"/>
              <a:ea typeface="Times New Roman"/>
              <a:cs typeface="Times New Roman"/>
              <a:sym typeface="Times New Roman"/>
            </a:endParaRPr>
          </a:p>
        </p:txBody>
      </p:sp>
      <p:sp>
        <p:nvSpPr>
          <p:cNvPr id="257" name="Google Shape;257;p30"/>
          <p:cNvSpPr txBox="1">
            <a:spLocks noGrp="1"/>
          </p:cNvSpPr>
          <p:nvPr>
            <p:ph type="body" idx="1"/>
          </p:nvPr>
        </p:nvSpPr>
        <p:spPr>
          <a:xfrm>
            <a:off x="0" y="1219200"/>
            <a:ext cx="87630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300"/>
              <a:buChar char="•"/>
            </a:pPr>
            <a:r>
              <a:rPr lang="en-IN" sz="2300">
                <a:latin typeface="Times New Roman"/>
                <a:ea typeface="Times New Roman"/>
                <a:cs typeface="Times New Roman"/>
                <a:sym typeface="Times New Roman"/>
              </a:rPr>
              <a:t>With nested procedures a complication arises. </a:t>
            </a:r>
            <a:r>
              <a:rPr lang="en-IN" sz="2300" b="1">
                <a:latin typeface="Times New Roman"/>
                <a:ea typeface="Times New Roman"/>
                <a:cs typeface="Times New Roman"/>
                <a:sym typeface="Times New Roman"/>
              </a:rPr>
              <a:t>Say g is nested inside f. So g can refer to names declared in f. </a:t>
            </a:r>
            <a:endParaRPr/>
          </a:p>
          <a:p>
            <a:pPr marL="342900" lvl="0" indent="-342900" algn="l" rtl="0">
              <a:spcBef>
                <a:spcPts val="460"/>
              </a:spcBef>
              <a:spcAft>
                <a:spcPts val="0"/>
              </a:spcAft>
              <a:buClr>
                <a:schemeClr val="dk1"/>
              </a:buClr>
              <a:buSzPts val="2300"/>
              <a:buChar char="•"/>
            </a:pPr>
            <a:r>
              <a:rPr lang="en-IN" sz="2300">
                <a:latin typeface="Times New Roman"/>
                <a:ea typeface="Times New Roman"/>
                <a:cs typeface="Times New Roman"/>
                <a:sym typeface="Times New Roman"/>
              </a:rPr>
              <a:t>These names refer to objects in the AR for f; the difficulty </a:t>
            </a:r>
            <a:r>
              <a:rPr lang="en-IN" sz="2300" b="1">
                <a:latin typeface="Times New Roman"/>
                <a:ea typeface="Times New Roman"/>
                <a:cs typeface="Times New Roman"/>
                <a:sym typeface="Times New Roman"/>
              </a:rPr>
              <a:t>is finding that AR when g is executing</a:t>
            </a:r>
            <a:r>
              <a:rPr lang="en-IN" sz="2300">
                <a:latin typeface="Times New Roman"/>
                <a:ea typeface="Times New Roman"/>
                <a:cs typeface="Times New Roman"/>
                <a:sym typeface="Times New Roman"/>
              </a:rPr>
              <a:t>. </a:t>
            </a:r>
            <a:endParaRPr/>
          </a:p>
          <a:p>
            <a:pPr marL="342900" lvl="0" indent="-342900" algn="l" rtl="0">
              <a:spcBef>
                <a:spcPts val="460"/>
              </a:spcBef>
              <a:spcAft>
                <a:spcPts val="0"/>
              </a:spcAft>
              <a:buClr>
                <a:schemeClr val="dk1"/>
              </a:buClr>
              <a:buSzPts val="2300"/>
              <a:buChar char="•"/>
            </a:pPr>
            <a:r>
              <a:rPr lang="en-IN" sz="2300">
                <a:latin typeface="Times New Roman"/>
                <a:ea typeface="Times New Roman"/>
                <a:cs typeface="Times New Roman"/>
                <a:sym typeface="Times New Roman"/>
              </a:rPr>
              <a:t>We can't tell at compile time where the (most recent) </a:t>
            </a:r>
            <a:r>
              <a:rPr lang="en-IN" sz="2300" b="1">
                <a:latin typeface="Times New Roman"/>
                <a:ea typeface="Times New Roman"/>
                <a:cs typeface="Times New Roman"/>
                <a:sym typeface="Times New Roman"/>
              </a:rPr>
              <a:t>AR for f </a:t>
            </a:r>
            <a:r>
              <a:rPr lang="en-IN" sz="2300">
                <a:latin typeface="Times New Roman"/>
                <a:ea typeface="Times New Roman"/>
                <a:cs typeface="Times New Roman"/>
                <a:sym typeface="Times New Roman"/>
              </a:rPr>
              <a:t>will be relative to the </a:t>
            </a:r>
            <a:r>
              <a:rPr lang="en-IN" sz="2300" b="1">
                <a:latin typeface="Times New Roman"/>
                <a:ea typeface="Times New Roman"/>
                <a:cs typeface="Times New Roman"/>
                <a:sym typeface="Times New Roman"/>
              </a:rPr>
              <a:t>current AR for g </a:t>
            </a:r>
            <a:r>
              <a:rPr lang="en-IN" sz="2300">
                <a:latin typeface="Times New Roman"/>
                <a:ea typeface="Times New Roman"/>
                <a:cs typeface="Times New Roman"/>
                <a:sym typeface="Times New Roman"/>
              </a:rPr>
              <a:t>since </a:t>
            </a:r>
            <a:r>
              <a:rPr lang="en-IN" sz="2300" b="1">
                <a:latin typeface="Times New Roman"/>
                <a:ea typeface="Times New Roman"/>
                <a:cs typeface="Times New Roman"/>
                <a:sym typeface="Times New Roman"/>
              </a:rPr>
              <a:t>a dynamically-determined number of routines </a:t>
            </a:r>
            <a:r>
              <a:rPr lang="en-IN" sz="2300">
                <a:latin typeface="Times New Roman"/>
                <a:ea typeface="Times New Roman"/>
                <a:cs typeface="Times New Roman"/>
                <a:sym typeface="Times New Roman"/>
              </a:rPr>
              <a:t>could have been called in the middle.</a:t>
            </a:r>
            <a:endParaRPr/>
          </a:p>
          <a:p>
            <a:pPr marL="342900" lvl="0" indent="-342900" algn="l" rtl="0">
              <a:spcBef>
                <a:spcPts val="460"/>
              </a:spcBef>
              <a:spcAft>
                <a:spcPts val="0"/>
              </a:spcAft>
              <a:buClr>
                <a:schemeClr val="dk1"/>
              </a:buClr>
              <a:buSzPts val="2300"/>
              <a:buNone/>
            </a:pPr>
            <a:r>
              <a:rPr lang="en-IN" sz="2300" b="1">
                <a:latin typeface="Times New Roman"/>
                <a:ea typeface="Times New Roman"/>
                <a:cs typeface="Times New Roman"/>
                <a:sym typeface="Times New Roman"/>
              </a:rPr>
              <a:t>int f (int y) </a:t>
            </a:r>
            <a:endParaRPr/>
          </a:p>
          <a:p>
            <a:pPr marL="342900" lvl="0" indent="-342900" algn="l" rtl="0">
              <a:spcBef>
                <a:spcPts val="460"/>
              </a:spcBef>
              <a:spcAft>
                <a:spcPts val="0"/>
              </a:spcAft>
              <a:buClr>
                <a:schemeClr val="dk1"/>
              </a:buClr>
              <a:buSzPts val="2300"/>
              <a:buNone/>
            </a:pPr>
            <a:r>
              <a:rPr lang="en-IN" sz="2300" b="1">
                <a:latin typeface="Times New Roman"/>
                <a:ea typeface="Times New Roman"/>
                <a:cs typeface="Times New Roman"/>
                <a:sym typeface="Times New Roman"/>
              </a:rPr>
              <a:t>{</a:t>
            </a:r>
            <a:endParaRPr/>
          </a:p>
          <a:p>
            <a:pPr marL="342900" lvl="0" indent="-342900" algn="l" rtl="0">
              <a:spcBef>
                <a:spcPts val="460"/>
              </a:spcBef>
              <a:spcAft>
                <a:spcPts val="0"/>
              </a:spcAft>
              <a:buClr>
                <a:schemeClr val="dk1"/>
              </a:buClr>
              <a:buSzPts val="2300"/>
              <a:buNone/>
            </a:pPr>
            <a:r>
              <a:rPr lang="en-IN" sz="2300" b="1">
                <a:latin typeface="Times New Roman"/>
                <a:ea typeface="Times New Roman"/>
                <a:cs typeface="Times New Roman"/>
                <a:sym typeface="Times New Roman"/>
              </a:rPr>
              <a:t> g(y);</a:t>
            </a:r>
            <a:endParaRPr/>
          </a:p>
          <a:p>
            <a:pPr marL="342900" lvl="0" indent="-342900" algn="l" rtl="0">
              <a:spcBef>
                <a:spcPts val="460"/>
              </a:spcBef>
              <a:spcAft>
                <a:spcPts val="0"/>
              </a:spcAft>
              <a:buClr>
                <a:schemeClr val="dk1"/>
              </a:buClr>
              <a:buSzPts val="2300"/>
              <a:buNone/>
            </a:pPr>
            <a:r>
              <a:rPr lang="en-IN" sz="2300" b="1">
                <a:latin typeface="Times New Roman"/>
                <a:ea typeface="Times New Roman"/>
                <a:cs typeface="Times New Roman"/>
                <a:sym typeface="Times New Roman"/>
              </a:rPr>
              <a:t> return y+1;</a:t>
            </a:r>
            <a:endParaRPr/>
          </a:p>
          <a:p>
            <a:pPr marL="342900" lvl="0" indent="-342900" algn="l" rtl="0">
              <a:spcBef>
                <a:spcPts val="460"/>
              </a:spcBef>
              <a:spcAft>
                <a:spcPts val="0"/>
              </a:spcAft>
              <a:buClr>
                <a:schemeClr val="dk1"/>
              </a:buClr>
              <a:buSzPts val="2300"/>
              <a:buNone/>
            </a:pPr>
            <a:r>
              <a:rPr lang="en-IN" sz="2300" b="1">
                <a:latin typeface="Times New Roman"/>
                <a:ea typeface="Times New Roman"/>
                <a:cs typeface="Times New Roman"/>
                <a:sym typeface="Times New Roman"/>
              </a:rPr>
              <a:t> }</a:t>
            </a:r>
            <a:endParaRPr sz="2300" b="1">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1"/>
          <p:cNvSpPr txBox="1">
            <a:spLocks noGrp="1"/>
          </p:cNvSpPr>
          <p:nvPr>
            <p:ph type="title"/>
          </p:nvPr>
        </p:nvSpPr>
        <p:spPr>
          <a:xfrm>
            <a:off x="457200" y="1524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700"/>
              <a:buFont typeface="Times New Roman"/>
              <a:buNone/>
            </a:pPr>
            <a:r>
              <a:rPr lang="en-IN" sz="3700" b="1">
                <a:latin typeface="Times New Roman"/>
                <a:ea typeface="Times New Roman"/>
                <a:cs typeface="Times New Roman"/>
                <a:sym typeface="Times New Roman"/>
              </a:rPr>
              <a:t>4.3.3 A Language With Nested Procedure Declarations</a:t>
            </a:r>
            <a:endParaRPr sz="3700">
              <a:latin typeface="Times New Roman"/>
              <a:ea typeface="Times New Roman"/>
              <a:cs typeface="Times New Roman"/>
              <a:sym typeface="Times New Roman"/>
            </a:endParaRPr>
          </a:p>
        </p:txBody>
      </p:sp>
      <p:sp>
        <p:nvSpPr>
          <p:cNvPr id="263" name="Google Shape;263;p31"/>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IN">
                <a:latin typeface="Times New Roman"/>
                <a:ea typeface="Times New Roman"/>
                <a:cs typeface="Times New Roman"/>
                <a:sym typeface="Times New Roman"/>
              </a:rPr>
              <a:t>The C family of languages do not support nested procedures, introduced one of the most </a:t>
            </a:r>
            <a:r>
              <a:rPr lang="en-IN" b="1">
                <a:latin typeface="Times New Roman"/>
                <a:ea typeface="Times New Roman"/>
                <a:cs typeface="Times New Roman"/>
                <a:sym typeface="Times New Roman"/>
              </a:rPr>
              <a:t>influential is ML</a:t>
            </a:r>
            <a:r>
              <a:rPr lang="en-IN">
                <a:latin typeface="Times New Roman"/>
                <a:ea typeface="Times New Roman"/>
                <a:cs typeface="Times New Roman"/>
                <a:sym typeface="Times New Roman"/>
              </a:rPr>
              <a:t>, and it is this language whose syntax and semantics we shall borrow </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 </a:t>
            </a:r>
            <a:r>
              <a:rPr lang="en-IN" b="1">
                <a:latin typeface="Times New Roman"/>
                <a:ea typeface="Times New Roman"/>
                <a:cs typeface="Times New Roman"/>
                <a:sym typeface="Times New Roman"/>
              </a:rPr>
              <a:t>ML is a </a:t>
            </a:r>
            <a:r>
              <a:rPr lang="en-IN" b="1" i="1">
                <a:latin typeface="Times New Roman"/>
                <a:ea typeface="Times New Roman"/>
                <a:cs typeface="Times New Roman"/>
                <a:sym typeface="Times New Roman"/>
              </a:rPr>
              <a:t>functional language</a:t>
            </a:r>
            <a:r>
              <a:rPr lang="en-IN" i="1">
                <a:latin typeface="Times New Roman"/>
                <a:ea typeface="Times New Roman"/>
                <a:cs typeface="Times New Roman"/>
                <a:sym typeface="Times New Roman"/>
              </a:rPr>
              <a:t>,</a:t>
            </a:r>
            <a:r>
              <a:rPr lang="en-IN">
                <a:latin typeface="Times New Roman"/>
                <a:ea typeface="Times New Roman"/>
                <a:cs typeface="Times New Roman"/>
                <a:sym typeface="Times New Roman"/>
              </a:rPr>
              <a:t> meaning that variables, </a:t>
            </a:r>
            <a:r>
              <a:rPr lang="en-IN" b="1">
                <a:latin typeface="Times New Roman"/>
                <a:ea typeface="Times New Roman"/>
                <a:cs typeface="Times New Roman"/>
                <a:sym typeface="Times New Roman"/>
              </a:rPr>
              <a:t>once declared and initialized, are not changed. </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There are only a </a:t>
            </a:r>
            <a:r>
              <a:rPr lang="en-IN" b="1">
                <a:latin typeface="Times New Roman"/>
                <a:ea typeface="Times New Roman"/>
                <a:cs typeface="Times New Roman"/>
                <a:sym typeface="Times New Roman"/>
              </a:rPr>
              <a:t>few exceptions</a:t>
            </a:r>
            <a:r>
              <a:rPr lang="en-IN">
                <a:latin typeface="Times New Roman"/>
                <a:ea typeface="Times New Roman"/>
                <a:cs typeface="Times New Roman"/>
                <a:sym typeface="Times New Roman"/>
              </a:rPr>
              <a:t>, such as the </a:t>
            </a:r>
            <a:r>
              <a:rPr lang="en-IN" b="1">
                <a:latin typeface="Times New Roman"/>
                <a:ea typeface="Times New Roman"/>
                <a:cs typeface="Times New Roman"/>
                <a:sym typeface="Times New Roman"/>
              </a:rPr>
              <a:t>array</a:t>
            </a:r>
            <a:r>
              <a:rPr lang="en-IN">
                <a:latin typeface="Times New Roman"/>
                <a:ea typeface="Times New Roman"/>
                <a:cs typeface="Times New Roman"/>
                <a:sym typeface="Times New Roman"/>
              </a:rPr>
              <a:t>, whose elements can be changed by </a:t>
            </a:r>
            <a:r>
              <a:rPr lang="en-IN" b="1">
                <a:latin typeface="Times New Roman"/>
                <a:ea typeface="Times New Roman"/>
                <a:cs typeface="Times New Roman"/>
                <a:sym typeface="Times New Roman"/>
              </a:rPr>
              <a:t>special function calls</a:t>
            </a:r>
            <a:r>
              <a:rPr lang="en-IN">
                <a:latin typeface="Times New Roman"/>
                <a:ea typeface="Times New Roman"/>
                <a:cs typeface="Times New Roman"/>
                <a:sym typeface="Times New Roman"/>
              </a:rPr>
              <a:t>.</a:t>
            </a:r>
            <a:endParaRPr/>
          </a:p>
          <a:p>
            <a:pPr marL="342900" lvl="0" indent="-139700" algn="l" rtl="0">
              <a:spcBef>
                <a:spcPts val="640"/>
              </a:spcBef>
              <a:spcAft>
                <a:spcPts val="0"/>
              </a:spcAft>
              <a:buClr>
                <a:schemeClr val="dk1"/>
              </a:buClr>
              <a:buSzPts val="3200"/>
              <a:buNone/>
            </a:pPr>
            <a:endParaRPr>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2"/>
          <p:cNvSpPr txBox="1">
            <a:spLocks noGrp="1"/>
          </p:cNvSpPr>
          <p:nvPr>
            <p:ph type="body" idx="1"/>
          </p:nvPr>
        </p:nvSpPr>
        <p:spPr>
          <a:xfrm>
            <a:off x="457200" y="304800"/>
            <a:ext cx="8229600" cy="6172200"/>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IN" sz="2800">
                <a:latin typeface="Times New Roman"/>
                <a:ea typeface="Times New Roman"/>
                <a:cs typeface="Times New Roman"/>
                <a:sym typeface="Times New Roman"/>
              </a:rPr>
              <a:t>Variables are defined, and have their unchangeable values initialized, by a statement of the form:</a:t>
            </a:r>
            <a:endParaRPr/>
          </a:p>
          <a:p>
            <a:pPr marL="342900" lvl="0" indent="-342900" algn="l" rtl="0">
              <a:spcBef>
                <a:spcPts val="476"/>
              </a:spcBef>
              <a:spcAft>
                <a:spcPts val="0"/>
              </a:spcAft>
              <a:buClr>
                <a:schemeClr val="dk1"/>
              </a:buClr>
              <a:buSzPct val="100000"/>
              <a:buNone/>
            </a:pPr>
            <a:r>
              <a:rPr lang="en-IN" sz="2800" b="1">
                <a:latin typeface="Times New Roman"/>
                <a:ea typeface="Times New Roman"/>
                <a:cs typeface="Times New Roman"/>
                <a:sym typeface="Times New Roman"/>
              </a:rPr>
              <a:t>	val (name) = (expression)</a:t>
            </a:r>
            <a:endParaRPr/>
          </a:p>
          <a:p>
            <a:pPr marL="342900" lvl="0" indent="-342900" algn="l" rtl="0">
              <a:spcBef>
                <a:spcPts val="476"/>
              </a:spcBef>
              <a:spcAft>
                <a:spcPts val="0"/>
              </a:spcAft>
              <a:buClr>
                <a:schemeClr val="dk1"/>
              </a:buClr>
              <a:buSzPct val="100000"/>
              <a:buChar char="•"/>
            </a:pPr>
            <a:r>
              <a:rPr lang="en-IN" sz="2800">
                <a:latin typeface="Times New Roman"/>
                <a:ea typeface="Times New Roman"/>
                <a:cs typeface="Times New Roman"/>
                <a:sym typeface="Times New Roman"/>
              </a:rPr>
              <a:t>Functions are defined using the syntax:</a:t>
            </a:r>
            <a:endParaRPr/>
          </a:p>
          <a:p>
            <a:pPr marL="342900" lvl="0" indent="-342900" algn="l" rtl="0">
              <a:spcBef>
                <a:spcPts val="476"/>
              </a:spcBef>
              <a:spcAft>
                <a:spcPts val="0"/>
              </a:spcAft>
              <a:buClr>
                <a:schemeClr val="dk1"/>
              </a:buClr>
              <a:buSzPct val="100000"/>
              <a:buNone/>
            </a:pPr>
            <a:r>
              <a:rPr lang="en-IN" sz="2800" b="1">
                <a:latin typeface="Times New Roman"/>
                <a:ea typeface="Times New Roman"/>
                <a:cs typeface="Times New Roman"/>
                <a:sym typeface="Times New Roman"/>
              </a:rPr>
              <a:t>	fun (name) ( (arguments) 1 = (body)</a:t>
            </a:r>
            <a:endParaRPr/>
          </a:p>
          <a:p>
            <a:pPr marL="342900" lvl="0" indent="-342900" algn="l" rtl="0">
              <a:spcBef>
                <a:spcPts val="476"/>
              </a:spcBef>
              <a:spcAft>
                <a:spcPts val="0"/>
              </a:spcAft>
              <a:buClr>
                <a:schemeClr val="dk1"/>
              </a:buClr>
              <a:buSzPct val="100000"/>
              <a:buChar char="•"/>
            </a:pPr>
            <a:r>
              <a:rPr lang="en-IN" sz="2800">
                <a:latin typeface="Times New Roman"/>
                <a:ea typeface="Times New Roman"/>
                <a:cs typeface="Times New Roman"/>
                <a:sym typeface="Times New Roman"/>
              </a:rPr>
              <a:t>For function bodies we shall use let-statements of the form:</a:t>
            </a:r>
            <a:endParaRPr/>
          </a:p>
          <a:p>
            <a:pPr marL="342900" lvl="0" indent="-342900" algn="l" rtl="0">
              <a:spcBef>
                <a:spcPts val="476"/>
              </a:spcBef>
              <a:spcAft>
                <a:spcPts val="0"/>
              </a:spcAft>
              <a:buClr>
                <a:schemeClr val="dk1"/>
              </a:buClr>
              <a:buSzPct val="100000"/>
              <a:buNone/>
            </a:pPr>
            <a:r>
              <a:rPr lang="en-IN" sz="2800" b="1">
                <a:latin typeface="Times New Roman"/>
                <a:ea typeface="Times New Roman"/>
                <a:cs typeface="Times New Roman"/>
                <a:sym typeface="Times New Roman"/>
              </a:rPr>
              <a:t>	let (list of definitions) in (statements) end</a:t>
            </a:r>
            <a:endParaRPr/>
          </a:p>
          <a:p>
            <a:pPr marL="342900" lvl="0" indent="-342900" algn="l" rtl="0">
              <a:spcBef>
                <a:spcPts val="476"/>
              </a:spcBef>
              <a:spcAft>
                <a:spcPts val="0"/>
              </a:spcAft>
              <a:buClr>
                <a:schemeClr val="dk1"/>
              </a:buClr>
              <a:buSzPct val="100000"/>
              <a:buChar char="•"/>
            </a:pPr>
            <a:r>
              <a:rPr lang="en-IN" sz="2800">
                <a:latin typeface="Times New Roman"/>
                <a:ea typeface="Times New Roman"/>
                <a:cs typeface="Times New Roman"/>
                <a:sym typeface="Times New Roman"/>
              </a:rPr>
              <a:t>The definitions are normally </a:t>
            </a:r>
            <a:r>
              <a:rPr lang="en-IN" sz="2800" b="1">
                <a:latin typeface="Times New Roman"/>
                <a:ea typeface="Times New Roman"/>
                <a:cs typeface="Times New Roman"/>
                <a:sym typeface="Times New Roman"/>
              </a:rPr>
              <a:t>val or fun </a:t>
            </a:r>
            <a:r>
              <a:rPr lang="en-IN" sz="2800">
                <a:latin typeface="Times New Roman"/>
                <a:ea typeface="Times New Roman"/>
                <a:cs typeface="Times New Roman"/>
                <a:sym typeface="Times New Roman"/>
              </a:rPr>
              <a:t>statements. </a:t>
            </a:r>
            <a:endParaRPr/>
          </a:p>
          <a:p>
            <a:pPr marL="342900" lvl="0" indent="-342900" algn="l" rtl="0">
              <a:spcBef>
                <a:spcPts val="476"/>
              </a:spcBef>
              <a:spcAft>
                <a:spcPts val="0"/>
              </a:spcAft>
              <a:buClr>
                <a:schemeClr val="dk1"/>
              </a:buClr>
              <a:buSzPct val="100000"/>
              <a:buChar char="•"/>
            </a:pPr>
            <a:r>
              <a:rPr lang="en-IN" sz="2800">
                <a:latin typeface="Times New Roman"/>
                <a:ea typeface="Times New Roman"/>
                <a:cs typeface="Times New Roman"/>
                <a:sym typeface="Times New Roman"/>
              </a:rPr>
              <a:t>The scope of each such definition consists of all following definitions, </a:t>
            </a:r>
            <a:r>
              <a:rPr lang="en-IN" sz="2800" b="1">
                <a:latin typeface="Times New Roman"/>
                <a:ea typeface="Times New Roman"/>
                <a:cs typeface="Times New Roman"/>
                <a:sym typeface="Times New Roman"/>
              </a:rPr>
              <a:t>up to the in</a:t>
            </a:r>
            <a:r>
              <a:rPr lang="en-IN" sz="2800">
                <a:latin typeface="Times New Roman"/>
                <a:ea typeface="Times New Roman"/>
                <a:cs typeface="Times New Roman"/>
                <a:sym typeface="Times New Roman"/>
              </a:rPr>
              <a:t>, and all the statements </a:t>
            </a:r>
            <a:r>
              <a:rPr lang="en-IN" sz="2800" b="1">
                <a:latin typeface="Times New Roman"/>
                <a:ea typeface="Times New Roman"/>
                <a:cs typeface="Times New Roman"/>
                <a:sym typeface="Times New Roman"/>
              </a:rPr>
              <a:t>up to the end</a:t>
            </a:r>
            <a:r>
              <a:rPr lang="en-IN" sz="2800">
                <a:latin typeface="Times New Roman"/>
                <a:ea typeface="Times New Roman"/>
                <a:cs typeface="Times New Roman"/>
                <a:sym typeface="Times New Roman"/>
              </a:rPr>
              <a:t>.</a:t>
            </a:r>
            <a:endParaRPr/>
          </a:p>
          <a:p>
            <a:pPr marL="342900" lvl="0" indent="-342900" algn="l" rtl="0">
              <a:spcBef>
                <a:spcPts val="476"/>
              </a:spcBef>
              <a:spcAft>
                <a:spcPts val="0"/>
              </a:spcAft>
              <a:buClr>
                <a:schemeClr val="dk1"/>
              </a:buClr>
              <a:buSzPct val="100000"/>
              <a:buChar char="•"/>
            </a:pPr>
            <a:r>
              <a:rPr lang="en-IN" sz="2800">
                <a:latin typeface="Times New Roman"/>
                <a:ea typeface="Times New Roman"/>
                <a:cs typeface="Times New Roman"/>
                <a:sym typeface="Times New Roman"/>
              </a:rPr>
              <a:t> Most importantly, </a:t>
            </a:r>
            <a:r>
              <a:rPr lang="en-IN" sz="2800" b="1">
                <a:latin typeface="Times New Roman"/>
                <a:ea typeface="Times New Roman"/>
                <a:cs typeface="Times New Roman"/>
                <a:sym typeface="Times New Roman"/>
              </a:rPr>
              <a:t>function definitions can be nested</a:t>
            </a:r>
            <a:r>
              <a:rPr lang="en-IN" sz="2800">
                <a:latin typeface="Times New Roman"/>
                <a:ea typeface="Times New Roman"/>
                <a:cs typeface="Times New Roman"/>
                <a:sym typeface="Times New Roman"/>
              </a:rPr>
              <a:t>. </a:t>
            </a:r>
            <a:endParaRPr/>
          </a:p>
          <a:p>
            <a:pPr marL="342900" lvl="0" indent="-342900" algn="l" rtl="0">
              <a:spcBef>
                <a:spcPts val="476"/>
              </a:spcBef>
              <a:spcAft>
                <a:spcPts val="0"/>
              </a:spcAft>
              <a:buClr>
                <a:schemeClr val="dk1"/>
              </a:buClr>
              <a:buSzPct val="100000"/>
              <a:buChar char="•"/>
            </a:pPr>
            <a:r>
              <a:rPr lang="en-IN" sz="2800" b="1">
                <a:latin typeface="Times New Roman"/>
                <a:ea typeface="Times New Roman"/>
                <a:cs typeface="Times New Roman"/>
                <a:sym typeface="Times New Roman"/>
              </a:rPr>
              <a:t>For example</a:t>
            </a:r>
            <a:r>
              <a:rPr lang="en-IN" sz="2800">
                <a:latin typeface="Times New Roman"/>
                <a:ea typeface="Times New Roman"/>
                <a:cs typeface="Times New Roman"/>
                <a:sym typeface="Times New Roman"/>
              </a:rPr>
              <a:t>, the body of a </a:t>
            </a:r>
            <a:r>
              <a:rPr lang="en-IN" sz="2800" b="1">
                <a:latin typeface="Times New Roman"/>
                <a:ea typeface="Times New Roman"/>
                <a:cs typeface="Times New Roman"/>
                <a:sym typeface="Times New Roman"/>
              </a:rPr>
              <a:t>function p </a:t>
            </a:r>
            <a:r>
              <a:rPr lang="en-IN" sz="2800">
                <a:latin typeface="Times New Roman"/>
                <a:ea typeface="Times New Roman"/>
                <a:cs typeface="Times New Roman"/>
                <a:sym typeface="Times New Roman"/>
              </a:rPr>
              <a:t>can contain a let-statement that includes the definition of another (</a:t>
            </a:r>
            <a:r>
              <a:rPr lang="en-IN" sz="2800" b="1">
                <a:latin typeface="Times New Roman"/>
                <a:ea typeface="Times New Roman"/>
                <a:cs typeface="Times New Roman"/>
                <a:sym typeface="Times New Roman"/>
              </a:rPr>
              <a:t>nested</a:t>
            </a:r>
            <a:r>
              <a:rPr lang="en-IN" sz="2800">
                <a:latin typeface="Times New Roman"/>
                <a:ea typeface="Times New Roman"/>
                <a:cs typeface="Times New Roman"/>
                <a:sym typeface="Times New Roman"/>
              </a:rPr>
              <a:t>) </a:t>
            </a:r>
            <a:r>
              <a:rPr lang="en-IN" sz="2800" b="1">
                <a:latin typeface="Times New Roman"/>
                <a:ea typeface="Times New Roman"/>
                <a:cs typeface="Times New Roman"/>
                <a:sym typeface="Times New Roman"/>
              </a:rPr>
              <a:t>function q. </a:t>
            </a:r>
            <a:r>
              <a:rPr lang="en-IN" sz="2800">
                <a:latin typeface="Times New Roman"/>
                <a:ea typeface="Times New Roman"/>
                <a:cs typeface="Times New Roman"/>
                <a:sym typeface="Times New Roman"/>
              </a:rPr>
              <a:t>Similarly, </a:t>
            </a:r>
            <a:r>
              <a:rPr lang="en-IN" sz="2800" b="1">
                <a:latin typeface="Times New Roman"/>
                <a:ea typeface="Times New Roman"/>
                <a:cs typeface="Times New Roman"/>
                <a:sym typeface="Times New Roman"/>
              </a:rPr>
              <a:t>q can have function </a:t>
            </a:r>
            <a:r>
              <a:rPr lang="en-IN" sz="2800">
                <a:latin typeface="Times New Roman"/>
                <a:ea typeface="Times New Roman"/>
                <a:cs typeface="Times New Roman"/>
                <a:sym typeface="Times New Roman"/>
              </a:rPr>
              <a:t>definitions within its own body, leading to arbitrarily </a:t>
            </a:r>
            <a:r>
              <a:rPr lang="en-IN" sz="2800" b="1">
                <a:latin typeface="Times New Roman"/>
                <a:ea typeface="Times New Roman"/>
                <a:cs typeface="Times New Roman"/>
                <a:sym typeface="Times New Roman"/>
              </a:rPr>
              <a:t>deep nesting of functions</a:t>
            </a:r>
            <a:r>
              <a:rPr lang="en-IN" sz="2800">
                <a:latin typeface="Times New Roman"/>
                <a:ea typeface="Times New Roman"/>
                <a:cs typeface="Times New Roman"/>
                <a:sym typeface="Times New Roman"/>
              </a:rPr>
              <a:t>.</a:t>
            </a:r>
            <a:endParaRPr sz="2800" b="1">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4.3.4 Nesting Depth</a:t>
            </a:r>
            <a:endParaRPr>
              <a:latin typeface="Times New Roman"/>
              <a:ea typeface="Times New Roman"/>
              <a:cs typeface="Times New Roman"/>
              <a:sym typeface="Times New Roman"/>
            </a:endParaRPr>
          </a:p>
        </p:txBody>
      </p:sp>
      <p:sp>
        <p:nvSpPr>
          <p:cNvPr id="274" name="Google Shape;274;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IN">
                <a:latin typeface="Times New Roman"/>
                <a:ea typeface="Times New Roman"/>
                <a:cs typeface="Times New Roman"/>
                <a:sym typeface="Times New Roman"/>
              </a:rPr>
              <a:t>Let us give nesting depth 1 to procedures that are not nested within any other procedure. </a:t>
            </a:r>
            <a:endParaRPr/>
          </a:p>
          <a:p>
            <a:pPr marL="342900" lvl="0" indent="-342900" algn="l" rtl="0">
              <a:spcBef>
                <a:spcPts val="592"/>
              </a:spcBef>
              <a:spcAft>
                <a:spcPts val="0"/>
              </a:spcAft>
              <a:buClr>
                <a:schemeClr val="dk1"/>
              </a:buClr>
              <a:buSzPct val="100000"/>
              <a:buChar char="•"/>
            </a:pPr>
            <a:r>
              <a:rPr lang="en-IN">
                <a:latin typeface="Times New Roman"/>
                <a:ea typeface="Times New Roman"/>
                <a:cs typeface="Times New Roman"/>
                <a:sym typeface="Times New Roman"/>
              </a:rPr>
              <a:t>For example, all C functions are at nesting depth 1. If a procedure p is defined immediately within a procedure at </a:t>
            </a:r>
            <a:r>
              <a:rPr lang="en-IN" b="1">
                <a:latin typeface="Times New Roman"/>
                <a:ea typeface="Times New Roman"/>
                <a:cs typeface="Times New Roman"/>
                <a:sym typeface="Times New Roman"/>
              </a:rPr>
              <a:t>nesting depth </a:t>
            </a:r>
            <a:r>
              <a:rPr lang="en-IN">
                <a:latin typeface="Times New Roman"/>
                <a:ea typeface="Times New Roman"/>
                <a:cs typeface="Times New Roman"/>
                <a:sym typeface="Times New Roman"/>
              </a:rPr>
              <a:t>i, then give p the </a:t>
            </a:r>
            <a:r>
              <a:rPr lang="en-IN" b="1">
                <a:latin typeface="Times New Roman"/>
                <a:ea typeface="Times New Roman"/>
                <a:cs typeface="Times New Roman"/>
                <a:sym typeface="Times New Roman"/>
              </a:rPr>
              <a:t>nesting depth i + 1.</a:t>
            </a:r>
            <a:endParaRPr/>
          </a:p>
          <a:p>
            <a:pPr marL="342900" lvl="0" indent="-342900" algn="l" rtl="0">
              <a:spcBef>
                <a:spcPts val="592"/>
              </a:spcBef>
              <a:spcAft>
                <a:spcPts val="0"/>
              </a:spcAft>
              <a:buClr>
                <a:schemeClr val="dk1"/>
              </a:buClr>
              <a:buSzPct val="100000"/>
              <a:buChar char="•"/>
            </a:pPr>
            <a:r>
              <a:rPr lang="en-IN" b="1">
                <a:latin typeface="Times New Roman"/>
                <a:ea typeface="Times New Roman"/>
                <a:cs typeface="Times New Roman"/>
                <a:sym typeface="Times New Roman"/>
              </a:rPr>
              <a:t>Func1()</a:t>
            </a:r>
            <a:endParaRPr/>
          </a:p>
          <a:p>
            <a:pPr marL="342900" lvl="0" indent="-342900" algn="l" rtl="0">
              <a:spcBef>
                <a:spcPts val="592"/>
              </a:spcBef>
              <a:spcAft>
                <a:spcPts val="0"/>
              </a:spcAft>
              <a:buClr>
                <a:schemeClr val="dk1"/>
              </a:buClr>
              <a:buSzPct val="100000"/>
              <a:buNone/>
            </a:pPr>
            <a:r>
              <a:rPr lang="en-IN" b="1">
                <a:latin typeface="Times New Roman"/>
                <a:ea typeface="Times New Roman"/>
                <a:cs typeface="Times New Roman"/>
                <a:sym typeface="Times New Roman"/>
              </a:rPr>
              <a:t>	{ Funct2();</a:t>
            </a:r>
            <a:endParaRPr/>
          </a:p>
          <a:p>
            <a:pPr marL="342900" lvl="0" indent="-342900" algn="l" rtl="0">
              <a:spcBef>
                <a:spcPts val="592"/>
              </a:spcBef>
              <a:spcAft>
                <a:spcPts val="0"/>
              </a:spcAft>
              <a:buClr>
                <a:schemeClr val="dk1"/>
              </a:buClr>
              <a:buSzPct val="100000"/>
              <a:buNone/>
            </a:pPr>
            <a:r>
              <a:rPr lang="en-IN" b="1">
                <a:latin typeface="Times New Roman"/>
                <a:ea typeface="Times New Roman"/>
                <a:cs typeface="Times New Roman"/>
                <a:sym typeface="Times New Roman"/>
              </a:rPr>
              <a:t>	  Funct3();</a:t>
            </a:r>
            <a:endParaRPr/>
          </a:p>
          <a:p>
            <a:pPr marL="342900" lvl="0" indent="-342900" algn="l" rtl="0">
              <a:spcBef>
                <a:spcPts val="592"/>
              </a:spcBef>
              <a:spcAft>
                <a:spcPts val="0"/>
              </a:spcAft>
              <a:buClr>
                <a:schemeClr val="dk1"/>
              </a:buClr>
              <a:buSzPct val="100000"/>
              <a:buNone/>
            </a:pPr>
            <a:r>
              <a:rPr lang="en-IN" b="1">
                <a:latin typeface="Times New Roman"/>
                <a:ea typeface="Times New Roman"/>
                <a:cs typeface="Times New Roman"/>
                <a:sym typeface="Times New Roman"/>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4"/>
          <p:cNvSpPr txBox="1">
            <a:spLocks noGrp="1"/>
          </p:cNvSpPr>
          <p:nvPr>
            <p:ph type="body" idx="1"/>
          </p:nvPr>
        </p:nvSpPr>
        <p:spPr>
          <a:xfrm>
            <a:off x="457200" y="304800"/>
            <a:ext cx="8229600" cy="58213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80" name="Google Shape;280;p34"/>
          <p:cNvPicPr preferRelativeResize="0"/>
          <p:nvPr/>
        </p:nvPicPr>
        <p:blipFill rotWithShape="1">
          <a:blip r:embed="rId3">
            <a:alphaModFix/>
          </a:blip>
          <a:srcRect/>
          <a:stretch/>
        </p:blipFill>
        <p:spPr>
          <a:xfrm>
            <a:off x="609600" y="304800"/>
            <a:ext cx="8229600" cy="6553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5"/>
          <p:cNvSpPr txBox="1">
            <a:spLocks noGrp="1"/>
          </p:cNvSpPr>
          <p:nvPr>
            <p:ph type="body" idx="1"/>
          </p:nvPr>
        </p:nvSpPr>
        <p:spPr>
          <a:xfrm>
            <a:off x="457200" y="304800"/>
            <a:ext cx="8229600" cy="58213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IN" sz="2800">
                <a:latin typeface="Times New Roman"/>
                <a:ea typeface="Times New Roman"/>
                <a:cs typeface="Times New Roman"/>
                <a:sym typeface="Times New Roman"/>
              </a:rPr>
              <a:t>The only function at nesting </a:t>
            </a:r>
            <a:r>
              <a:rPr lang="en-IN" sz="2800" b="1">
                <a:latin typeface="Times New Roman"/>
                <a:ea typeface="Times New Roman"/>
                <a:cs typeface="Times New Roman"/>
                <a:sym typeface="Times New Roman"/>
              </a:rPr>
              <a:t>depth 1 </a:t>
            </a:r>
            <a:r>
              <a:rPr lang="en-IN" sz="2800">
                <a:latin typeface="Times New Roman"/>
                <a:ea typeface="Times New Roman"/>
                <a:cs typeface="Times New Roman"/>
                <a:sym typeface="Times New Roman"/>
              </a:rPr>
              <a:t>is the outermost function, sort, which reads an array a of 9 integers and sorts them using </a:t>
            </a:r>
            <a:r>
              <a:rPr lang="en-IN" sz="2800" b="1">
                <a:latin typeface="Times New Roman"/>
                <a:ea typeface="Times New Roman"/>
                <a:cs typeface="Times New Roman"/>
                <a:sym typeface="Times New Roman"/>
              </a:rPr>
              <a:t>the quicksort algorithm</a:t>
            </a:r>
            <a:r>
              <a:rPr lang="en-IN" sz="2800">
                <a:latin typeface="Times New Roman"/>
                <a:ea typeface="Times New Roman"/>
                <a:cs typeface="Times New Roman"/>
                <a:sym typeface="Times New Roman"/>
              </a:rPr>
              <a:t>.</a:t>
            </a:r>
            <a:endParaRPr/>
          </a:p>
          <a:p>
            <a:pPr marL="342900" lvl="0" indent="-342900" algn="l" rtl="0">
              <a:spcBef>
                <a:spcPts val="518"/>
              </a:spcBef>
              <a:spcAft>
                <a:spcPts val="0"/>
              </a:spcAft>
              <a:buClr>
                <a:schemeClr val="dk1"/>
              </a:buClr>
              <a:buSzPct val="100000"/>
              <a:buChar char="•"/>
            </a:pPr>
            <a:r>
              <a:rPr lang="en-IN" sz="2800">
                <a:latin typeface="Times New Roman"/>
                <a:ea typeface="Times New Roman"/>
                <a:cs typeface="Times New Roman"/>
                <a:sym typeface="Times New Roman"/>
              </a:rPr>
              <a:t>Defined within sort, at line (2), is the array a itself. </a:t>
            </a:r>
            <a:endParaRPr/>
          </a:p>
          <a:p>
            <a:pPr marL="342900" lvl="0" indent="-342900" algn="l" rtl="0">
              <a:spcBef>
                <a:spcPts val="518"/>
              </a:spcBef>
              <a:spcAft>
                <a:spcPts val="0"/>
              </a:spcAft>
              <a:buClr>
                <a:schemeClr val="dk1"/>
              </a:buClr>
              <a:buSzPct val="100000"/>
              <a:buChar char="•"/>
            </a:pPr>
            <a:r>
              <a:rPr lang="en-IN" sz="2800">
                <a:latin typeface="Times New Roman"/>
                <a:ea typeface="Times New Roman"/>
                <a:cs typeface="Times New Roman"/>
                <a:sym typeface="Times New Roman"/>
              </a:rPr>
              <a:t>The </a:t>
            </a:r>
            <a:r>
              <a:rPr lang="en-IN" sz="2800" b="1">
                <a:latin typeface="Times New Roman"/>
                <a:ea typeface="Times New Roman"/>
                <a:cs typeface="Times New Roman"/>
                <a:sym typeface="Times New Roman"/>
              </a:rPr>
              <a:t>first argument of array </a:t>
            </a:r>
            <a:r>
              <a:rPr lang="en-IN" sz="2800">
                <a:latin typeface="Times New Roman"/>
                <a:ea typeface="Times New Roman"/>
                <a:cs typeface="Times New Roman"/>
                <a:sym typeface="Times New Roman"/>
              </a:rPr>
              <a:t>says we want the array to have 11 elements; all ML arrays are </a:t>
            </a:r>
            <a:r>
              <a:rPr lang="en-IN" sz="2800" b="1">
                <a:latin typeface="Times New Roman"/>
                <a:ea typeface="Times New Roman"/>
                <a:cs typeface="Times New Roman"/>
                <a:sym typeface="Times New Roman"/>
              </a:rPr>
              <a:t>indexed by integers starting with 0</a:t>
            </a:r>
            <a:r>
              <a:rPr lang="en-IN" sz="2800">
                <a:latin typeface="Times New Roman"/>
                <a:ea typeface="Times New Roman"/>
                <a:cs typeface="Times New Roman"/>
                <a:sym typeface="Times New Roman"/>
              </a:rPr>
              <a:t>. The </a:t>
            </a:r>
            <a:r>
              <a:rPr lang="en-IN" sz="2800" b="1">
                <a:latin typeface="Times New Roman"/>
                <a:ea typeface="Times New Roman"/>
                <a:cs typeface="Times New Roman"/>
                <a:sym typeface="Times New Roman"/>
              </a:rPr>
              <a:t>second argument </a:t>
            </a:r>
            <a:r>
              <a:rPr lang="en-IN" sz="2800">
                <a:latin typeface="Times New Roman"/>
                <a:ea typeface="Times New Roman"/>
                <a:cs typeface="Times New Roman"/>
                <a:sym typeface="Times New Roman"/>
              </a:rPr>
              <a:t>of array says that initially, all elements of the array a </a:t>
            </a:r>
            <a:r>
              <a:rPr lang="en-IN" sz="2800" b="1">
                <a:latin typeface="Times New Roman"/>
                <a:ea typeface="Times New Roman"/>
                <a:cs typeface="Times New Roman"/>
                <a:sym typeface="Times New Roman"/>
              </a:rPr>
              <a:t>hold the value 0</a:t>
            </a:r>
            <a:r>
              <a:rPr lang="en-IN" sz="2800">
                <a:latin typeface="Times New Roman"/>
                <a:ea typeface="Times New Roman"/>
                <a:cs typeface="Times New Roman"/>
                <a:sym typeface="Times New Roman"/>
              </a:rPr>
              <a:t>. </a:t>
            </a:r>
            <a:endParaRPr/>
          </a:p>
          <a:p>
            <a:pPr marL="342900" lvl="0" indent="-342900" algn="l" rtl="0">
              <a:spcBef>
                <a:spcPts val="518"/>
              </a:spcBef>
              <a:spcAft>
                <a:spcPts val="0"/>
              </a:spcAft>
              <a:buClr>
                <a:schemeClr val="dk1"/>
              </a:buClr>
              <a:buSzPct val="100000"/>
              <a:buChar char="•"/>
            </a:pPr>
            <a:r>
              <a:rPr lang="en-IN" sz="2800">
                <a:latin typeface="Times New Roman"/>
                <a:ea typeface="Times New Roman"/>
                <a:cs typeface="Times New Roman"/>
                <a:sym typeface="Times New Roman"/>
              </a:rPr>
              <a:t>This choice of initial value lets the ML compiler deduce that </a:t>
            </a:r>
            <a:r>
              <a:rPr lang="en-IN" sz="2800" b="1">
                <a:latin typeface="Times New Roman"/>
                <a:ea typeface="Times New Roman"/>
                <a:cs typeface="Times New Roman"/>
                <a:sym typeface="Times New Roman"/>
              </a:rPr>
              <a:t>a</a:t>
            </a:r>
            <a:r>
              <a:rPr lang="en-IN" sz="2800">
                <a:latin typeface="Times New Roman"/>
                <a:ea typeface="Times New Roman"/>
                <a:cs typeface="Times New Roman"/>
                <a:sym typeface="Times New Roman"/>
              </a:rPr>
              <a:t> is an </a:t>
            </a:r>
            <a:r>
              <a:rPr lang="en-IN" sz="2800" b="1">
                <a:latin typeface="Times New Roman"/>
                <a:ea typeface="Times New Roman"/>
                <a:cs typeface="Times New Roman"/>
                <a:sym typeface="Times New Roman"/>
              </a:rPr>
              <a:t>integer array</a:t>
            </a:r>
            <a:r>
              <a:rPr lang="en-IN" sz="2800">
                <a:latin typeface="Times New Roman"/>
                <a:ea typeface="Times New Roman"/>
                <a:cs typeface="Times New Roman"/>
                <a:sym typeface="Times New Roman"/>
              </a:rPr>
              <a:t>, </a:t>
            </a:r>
            <a:r>
              <a:rPr lang="en-IN" sz="2800" b="1">
                <a:latin typeface="Times New Roman"/>
                <a:ea typeface="Times New Roman"/>
                <a:cs typeface="Times New Roman"/>
                <a:sym typeface="Times New Roman"/>
              </a:rPr>
              <a:t>since 0</a:t>
            </a:r>
            <a:r>
              <a:rPr lang="en-IN" sz="2800">
                <a:latin typeface="Times New Roman"/>
                <a:ea typeface="Times New Roman"/>
                <a:cs typeface="Times New Roman"/>
                <a:sym typeface="Times New Roman"/>
              </a:rPr>
              <a:t> is an </a:t>
            </a:r>
            <a:r>
              <a:rPr lang="en-IN" sz="2800" b="1">
                <a:latin typeface="Times New Roman"/>
                <a:ea typeface="Times New Roman"/>
                <a:cs typeface="Times New Roman"/>
                <a:sym typeface="Times New Roman"/>
              </a:rPr>
              <a:t>integer</a:t>
            </a:r>
            <a:r>
              <a:rPr lang="en-IN" sz="2800">
                <a:latin typeface="Times New Roman"/>
                <a:ea typeface="Times New Roman"/>
                <a:cs typeface="Times New Roman"/>
                <a:sym typeface="Times New Roman"/>
              </a:rPr>
              <a:t>, so we </a:t>
            </a:r>
            <a:r>
              <a:rPr lang="en-IN" sz="2800" b="1">
                <a:latin typeface="Times New Roman"/>
                <a:ea typeface="Times New Roman"/>
                <a:cs typeface="Times New Roman"/>
                <a:sym typeface="Times New Roman"/>
              </a:rPr>
              <a:t>never have to declare a type</a:t>
            </a:r>
            <a:r>
              <a:rPr lang="en-IN" sz="2800">
                <a:latin typeface="Times New Roman"/>
                <a:ea typeface="Times New Roman"/>
                <a:cs typeface="Times New Roman"/>
                <a:sym typeface="Times New Roman"/>
              </a:rPr>
              <a:t> for </a:t>
            </a:r>
            <a:r>
              <a:rPr lang="en-IN" sz="2800" b="1">
                <a:latin typeface="Times New Roman"/>
                <a:ea typeface="Times New Roman"/>
                <a:cs typeface="Times New Roman"/>
                <a:sym typeface="Times New Roman"/>
              </a:rPr>
              <a:t>a</a:t>
            </a:r>
            <a:r>
              <a:rPr lang="en-IN" sz="2800">
                <a:latin typeface="Times New Roman"/>
                <a:ea typeface="Times New Roman"/>
                <a:cs typeface="Times New Roman"/>
                <a:sym typeface="Times New Roman"/>
              </a:rPr>
              <a:t>.</a:t>
            </a:r>
            <a:endParaRPr/>
          </a:p>
          <a:p>
            <a:pPr marL="342900" lvl="0" indent="-342900" algn="l" rtl="0">
              <a:spcBef>
                <a:spcPts val="518"/>
              </a:spcBef>
              <a:spcAft>
                <a:spcPts val="0"/>
              </a:spcAft>
              <a:buClr>
                <a:schemeClr val="dk1"/>
              </a:buClr>
              <a:buSzPct val="100000"/>
              <a:buChar char="•"/>
            </a:pPr>
            <a:r>
              <a:rPr lang="en-IN" sz="2800">
                <a:latin typeface="Times New Roman"/>
                <a:ea typeface="Times New Roman"/>
                <a:cs typeface="Times New Roman"/>
                <a:sym typeface="Times New Roman"/>
              </a:rPr>
              <a:t>Also declared within sort are several functions: </a:t>
            </a:r>
            <a:r>
              <a:rPr lang="en-IN" sz="2800" b="1">
                <a:latin typeface="Times New Roman"/>
                <a:ea typeface="Times New Roman"/>
                <a:cs typeface="Times New Roman"/>
                <a:sym typeface="Times New Roman"/>
              </a:rPr>
              <a:t>readArray</a:t>
            </a:r>
            <a:r>
              <a:rPr lang="en-IN" sz="2800">
                <a:latin typeface="Times New Roman"/>
                <a:ea typeface="Times New Roman"/>
                <a:cs typeface="Times New Roman"/>
                <a:sym typeface="Times New Roman"/>
              </a:rPr>
              <a:t>, </a:t>
            </a:r>
            <a:r>
              <a:rPr lang="en-IN" sz="2800" b="1">
                <a:latin typeface="Times New Roman"/>
                <a:ea typeface="Times New Roman"/>
                <a:cs typeface="Times New Roman"/>
                <a:sym typeface="Times New Roman"/>
              </a:rPr>
              <a:t>exchange</a:t>
            </a:r>
            <a:r>
              <a:rPr lang="en-IN" sz="2800">
                <a:latin typeface="Times New Roman"/>
                <a:ea typeface="Times New Roman"/>
                <a:cs typeface="Times New Roman"/>
                <a:sym typeface="Times New Roman"/>
              </a:rPr>
              <a:t>, and </a:t>
            </a:r>
            <a:r>
              <a:rPr lang="en-IN" sz="2800" b="1">
                <a:latin typeface="Times New Roman"/>
                <a:ea typeface="Times New Roman"/>
                <a:cs typeface="Times New Roman"/>
                <a:sym typeface="Times New Roman"/>
              </a:rPr>
              <a:t>quicksort</a:t>
            </a:r>
            <a:r>
              <a:rPr lang="en-IN" sz="2800">
                <a:latin typeface="Times New Roman"/>
                <a:ea typeface="Times New Roman"/>
                <a:cs typeface="Times New Roman"/>
                <a:sym typeface="Times New Roman"/>
              </a:rPr>
              <a:t>. On lines </a:t>
            </a:r>
            <a:r>
              <a:rPr lang="en-IN" sz="2800" b="1">
                <a:latin typeface="Times New Roman"/>
                <a:ea typeface="Times New Roman"/>
                <a:cs typeface="Times New Roman"/>
                <a:sym typeface="Times New Roman"/>
              </a:rPr>
              <a:t>(4) and (6) </a:t>
            </a:r>
            <a:r>
              <a:rPr lang="en-IN" sz="2800">
                <a:latin typeface="Times New Roman"/>
                <a:ea typeface="Times New Roman"/>
                <a:cs typeface="Times New Roman"/>
                <a:sym typeface="Times New Roman"/>
              </a:rPr>
              <a:t>we suggest that readAmy and exchange each </a:t>
            </a:r>
            <a:r>
              <a:rPr lang="en-IN" sz="2800" b="1">
                <a:latin typeface="Times New Roman"/>
                <a:ea typeface="Times New Roman"/>
                <a:cs typeface="Times New Roman"/>
                <a:sym typeface="Times New Roman"/>
              </a:rPr>
              <a:t>access the array a</a:t>
            </a:r>
            <a:r>
              <a:rPr lang="en-IN" sz="2800">
                <a:latin typeface="Times New Roman"/>
                <a:ea typeface="Times New Roman"/>
                <a:cs typeface="Times New Roman"/>
                <a:sym typeface="Times New Roman"/>
              </a:rPr>
              <a:t>. </a:t>
            </a:r>
            <a:endParaRPr/>
          </a:p>
          <a:p>
            <a:pPr marL="342900" lvl="0" indent="-178435" algn="l" rtl="0">
              <a:spcBef>
                <a:spcPts val="518"/>
              </a:spcBef>
              <a:spcAft>
                <a:spcPts val="0"/>
              </a:spcAft>
              <a:buClr>
                <a:schemeClr val="dk1"/>
              </a:buClr>
              <a:buSzPct val="100000"/>
              <a:buNone/>
            </a:pPr>
            <a:endParaRPr sz="2800">
              <a:latin typeface="Times New Roman"/>
              <a:ea typeface="Times New Roman"/>
              <a:cs typeface="Times New Roman"/>
              <a:sym typeface="Times New Roman"/>
            </a:endParaRPr>
          </a:p>
          <a:p>
            <a:pPr marL="342900" lvl="0" indent="-178435" algn="l" rtl="0">
              <a:spcBef>
                <a:spcPts val="518"/>
              </a:spcBef>
              <a:spcAft>
                <a:spcPts val="0"/>
              </a:spcAft>
              <a:buClr>
                <a:schemeClr val="dk1"/>
              </a:buClr>
              <a:buSzPct val="100000"/>
              <a:buNone/>
            </a:pPr>
            <a:endParaRPr sz="28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6"/>
          <p:cNvSpPr txBox="1">
            <a:spLocks noGrp="1"/>
          </p:cNvSpPr>
          <p:nvPr>
            <p:ph type="body" idx="1"/>
          </p:nvPr>
        </p:nvSpPr>
        <p:spPr>
          <a:xfrm>
            <a:off x="457200" y="228600"/>
            <a:ext cx="8229600" cy="58975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200"/>
              <a:buChar char="•"/>
            </a:pPr>
            <a:r>
              <a:rPr lang="en-IN" sz="2200">
                <a:latin typeface="Times New Roman"/>
                <a:ea typeface="Times New Roman"/>
                <a:cs typeface="Times New Roman"/>
                <a:sym typeface="Times New Roman"/>
              </a:rPr>
              <a:t>Note that in ML, array accesses can violate the functional nature of the language, and both these functions actually change values of </a:t>
            </a:r>
            <a:r>
              <a:rPr lang="en-IN" sz="2200" b="1">
                <a:latin typeface="Times New Roman"/>
                <a:ea typeface="Times New Roman"/>
                <a:cs typeface="Times New Roman"/>
                <a:sym typeface="Times New Roman"/>
              </a:rPr>
              <a:t>a's elements</a:t>
            </a:r>
            <a:r>
              <a:rPr lang="en-IN" sz="2200">
                <a:latin typeface="Times New Roman"/>
                <a:ea typeface="Times New Roman"/>
                <a:cs typeface="Times New Roman"/>
                <a:sym typeface="Times New Roman"/>
              </a:rPr>
              <a:t>, as in the C version of quicksort. </a:t>
            </a:r>
            <a:endParaRPr/>
          </a:p>
          <a:p>
            <a:pPr marL="342900" lvl="0" indent="-342900" algn="l" rtl="0">
              <a:spcBef>
                <a:spcPts val="440"/>
              </a:spcBef>
              <a:spcAft>
                <a:spcPts val="0"/>
              </a:spcAft>
              <a:buClr>
                <a:schemeClr val="dk1"/>
              </a:buClr>
              <a:buSzPts val="2200"/>
              <a:buChar char="•"/>
            </a:pPr>
            <a:r>
              <a:rPr lang="en-IN" sz="2200">
                <a:latin typeface="Times New Roman"/>
                <a:ea typeface="Times New Roman"/>
                <a:cs typeface="Times New Roman"/>
                <a:sym typeface="Times New Roman"/>
              </a:rPr>
              <a:t>Since each of these three functions(</a:t>
            </a:r>
            <a:r>
              <a:rPr lang="en-IN" sz="2200" b="1">
                <a:latin typeface="Times New Roman"/>
                <a:ea typeface="Times New Roman"/>
                <a:cs typeface="Times New Roman"/>
                <a:sym typeface="Times New Roman"/>
              </a:rPr>
              <a:t>readArray</a:t>
            </a:r>
            <a:r>
              <a:rPr lang="en-IN" sz="2200">
                <a:latin typeface="Times New Roman"/>
                <a:ea typeface="Times New Roman"/>
                <a:cs typeface="Times New Roman"/>
                <a:sym typeface="Times New Roman"/>
              </a:rPr>
              <a:t>, </a:t>
            </a:r>
            <a:r>
              <a:rPr lang="en-IN" sz="2200" b="1">
                <a:latin typeface="Times New Roman"/>
                <a:ea typeface="Times New Roman"/>
                <a:cs typeface="Times New Roman"/>
                <a:sym typeface="Times New Roman"/>
              </a:rPr>
              <a:t>exchange</a:t>
            </a:r>
            <a:r>
              <a:rPr lang="en-IN" sz="2200">
                <a:latin typeface="Times New Roman"/>
                <a:ea typeface="Times New Roman"/>
                <a:cs typeface="Times New Roman"/>
                <a:sym typeface="Times New Roman"/>
              </a:rPr>
              <a:t>, and </a:t>
            </a:r>
            <a:r>
              <a:rPr lang="en-IN" sz="2200" b="1">
                <a:latin typeface="Times New Roman"/>
                <a:ea typeface="Times New Roman"/>
                <a:cs typeface="Times New Roman"/>
                <a:sym typeface="Times New Roman"/>
              </a:rPr>
              <a:t>quicksort)</a:t>
            </a:r>
            <a:r>
              <a:rPr lang="en-IN" sz="2200">
                <a:latin typeface="Times New Roman"/>
                <a:ea typeface="Times New Roman"/>
                <a:cs typeface="Times New Roman"/>
                <a:sym typeface="Times New Roman"/>
              </a:rPr>
              <a:t> is defined immediately within a function at nesting depth 1, their </a:t>
            </a:r>
            <a:r>
              <a:rPr lang="en-IN" sz="2200" b="1">
                <a:latin typeface="Times New Roman"/>
                <a:ea typeface="Times New Roman"/>
                <a:cs typeface="Times New Roman"/>
                <a:sym typeface="Times New Roman"/>
              </a:rPr>
              <a:t>nesting depths are all 2</a:t>
            </a:r>
            <a:r>
              <a:rPr lang="en-IN" sz="2200">
                <a:latin typeface="Times New Roman"/>
                <a:ea typeface="Times New Roman"/>
                <a:cs typeface="Times New Roman"/>
                <a:sym typeface="Times New Roman"/>
              </a:rPr>
              <a:t>.</a:t>
            </a:r>
            <a:endParaRPr/>
          </a:p>
          <a:p>
            <a:pPr marL="342900" lvl="0" indent="-342900" algn="l" rtl="0">
              <a:spcBef>
                <a:spcPts val="440"/>
              </a:spcBef>
              <a:spcAft>
                <a:spcPts val="0"/>
              </a:spcAft>
              <a:buClr>
                <a:schemeClr val="dk1"/>
              </a:buClr>
              <a:buSzPts val="2200"/>
              <a:buChar char="•"/>
            </a:pPr>
            <a:r>
              <a:rPr lang="en-IN" sz="2200">
                <a:latin typeface="Times New Roman"/>
                <a:ea typeface="Times New Roman"/>
                <a:cs typeface="Times New Roman"/>
                <a:sym typeface="Times New Roman"/>
              </a:rPr>
              <a:t>Lines (7) through (11) show some of the detail </a:t>
            </a:r>
            <a:r>
              <a:rPr lang="en-IN" sz="2200" b="1">
                <a:latin typeface="Times New Roman"/>
                <a:ea typeface="Times New Roman"/>
                <a:cs typeface="Times New Roman"/>
                <a:sym typeface="Times New Roman"/>
              </a:rPr>
              <a:t>of quicksort</a:t>
            </a:r>
            <a:r>
              <a:rPr lang="en-IN" sz="2200">
                <a:latin typeface="Times New Roman"/>
                <a:ea typeface="Times New Roman"/>
                <a:cs typeface="Times New Roman"/>
                <a:sym typeface="Times New Roman"/>
              </a:rPr>
              <a:t>. </a:t>
            </a:r>
            <a:endParaRPr/>
          </a:p>
          <a:p>
            <a:pPr marL="342900" lvl="0" indent="-342900" algn="l" rtl="0">
              <a:spcBef>
                <a:spcPts val="440"/>
              </a:spcBef>
              <a:spcAft>
                <a:spcPts val="0"/>
              </a:spcAft>
              <a:buClr>
                <a:schemeClr val="dk1"/>
              </a:buClr>
              <a:buSzPts val="2200"/>
              <a:buChar char="•"/>
            </a:pPr>
            <a:r>
              <a:rPr lang="en-IN" sz="2200">
                <a:latin typeface="Times New Roman"/>
                <a:ea typeface="Times New Roman"/>
                <a:cs typeface="Times New Roman"/>
                <a:sym typeface="Times New Roman"/>
              </a:rPr>
              <a:t>Local </a:t>
            </a:r>
            <a:r>
              <a:rPr lang="en-IN" sz="2200" b="1">
                <a:latin typeface="Times New Roman"/>
                <a:ea typeface="Times New Roman"/>
                <a:cs typeface="Times New Roman"/>
                <a:sym typeface="Times New Roman"/>
              </a:rPr>
              <a:t>value v</a:t>
            </a:r>
            <a:r>
              <a:rPr lang="en-IN" sz="2200">
                <a:latin typeface="Times New Roman"/>
                <a:ea typeface="Times New Roman"/>
                <a:cs typeface="Times New Roman"/>
                <a:sym typeface="Times New Roman"/>
              </a:rPr>
              <a:t>, the </a:t>
            </a:r>
            <a:r>
              <a:rPr lang="en-IN" sz="2200" b="1">
                <a:latin typeface="Times New Roman"/>
                <a:ea typeface="Times New Roman"/>
                <a:cs typeface="Times New Roman"/>
                <a:sym typeface="Times New Roman"/>
              </a:rPr>
              <a:t>pivot for the partition</a:t>
            </a:r>
            <a:r>
              <a:rPr lang="en-IN" sz="2200">
                <a:latin typeface="Times New Roman"/>
                <a:ea typeface="Times New Roman"/>
                <a:cs typeface="Times New Roman"/>
                <a:sym typeface="Times New Roman"/>
              </a:rPr>
              <a:t>, is declared at line (8). </a:t>
            </a:r>
            <a:endParaRPr/>
          </a:p>
          <a:p>
            <a:pPr marL="342900" lvl="0" indent="-342900" algn="l" rtl="0">
              <a:spcBef>
                <a:spcPts val="440"/>
              </a:spcBef>
              <a:spcAft>
                <a:spcPts val="0"/>
              </a:spcAft>
              <a:buClr>
                <a:schemeClr val="dk1"/>
              </a:buClr>
              <a:buSzPts val="2200"/>
              <a:buChar char="•"/>
            </a:pPr>
            <a:r>
              <a:rPr lang="en-IN" sz="2200" b="1">
                <a:latin typeface="Times New Roman"/>
                <a:ea typeface="Times New Roman"/>
                <a:cs typeface="Times New Roman"/>
                <a:sym typeface="Times New Roman"/>
              </a:rPr>
              <a:t>Function partition </a:t>
            </a:r>
            <a:r>
              <a:rPr lang="en-IN" sz="2200">
                <a:latin typeface="Times New Roman"/>
                <a:ea typeface="Times New Roman"/>
                <a:cs typeface="Times New Roman"/>
                <a:sym typeface="Times New Roman"/>
              </a:rPr>
              <a:t>is defined at line (9). </a:t>
            </a:r>
            <a:endParaRPr/>
          </a:p>
          <a:p>
            <a:pPr marL="342900" lvl="0" indent="-342900" algn="l" rtl="0">
              <a:spcBef>
                <a:spcPts val="440"/>
              </a:spcBef>
              <a:spcAft>
                <a:spcPts val="0"/>
              </a:spcAft>
              <a:buClr>
                <a:schemeClr val="dk1"/>
              </a:buClr>
              <a:buSzPts val="2200"/>
              <a:buChar char="•"/>
            </a:pPr>
            <a:r>
              <a:rPr lang="en-IN" sz="2200">
                <a:latin typeface="Times New Roman"/>
                <a:ea typeface="Times New Roman"/>
                <a:cs typeface="Times New Roman"/>
                <a:sym typeface="Times New Roman"/>
              </a:rPr>
              <a:t>In line (10) </a:t>
            </a:r>
            <a:r>
              <a:rPr lang="en-IN" sz="2200" b="1">
                <a:latin typeface="Times New Roman"/>
                <a:ea typeface="Times New Roman"/>
                <a:cs typeface="Times New Roman"/>
                <a:sym typeface="Times New Roman"/>
              </a:rPr>
              <a:t>partition accesses</a:t>
            </a:r>
            <a:r>
              <a:rPr lang="en-IN" sz="2200">
                <a:latin typeface="Times New Roman"/>
                <a:ea typeface="Times New Roman"/>
                <a:cs typeface="Times New Roman"/>
                <a:sym typeface="Times New Roman"/>
              </a:rPr>
              <a:t> both the </a:t>
            </a:r>
            <a:r>
              <a:rPr lang="en-IN" sz="2200" b="1">
                <a:latin typeface="Times New Roman"/>
                <a:ea typeface="Times New Roman"/>
                <a:cs typeface="Times New Roman"/>
                <a:sym typeface="Times New Roman"/>
              </a:rPr>
              <a:t>array a and the pivot value v</a:t>
            </a:r>
            <a:r>
              <a:rPr lang="en-IN" sz="2200">
                <a:latin typeface="Times New Roman"/>
                <a:ea typeface="Times New Roman"/>
                <a:cs typeface="Times New Roman"/>
                <a:sym typeface="Times New Roman"/>
              </a:rPr>
              <a:t>, and also </a:t>
            </a:r>
            <a:r>
              <a:rPr lang="en-IN" sz="2200" b="1">
                <a:latin typeface="Times New Roman"/>
                <a:ea typeface="Times New Roman"/>
                <a:cs typeface="Times New Roman"/>
                <a:sym typeface="Times New Roman"/>
              </a:rPr>
              <a:t>calls</a:t>
            </a:r>
            <a:r>
              <a:rPr lang="en-IN" sz="2200">
                <a:latin typeface="Times New Roman"/>
                <a:ea typeface="Times New Roman"/>
                <a:cs typeface="Times New Roman"/>
                <a:sym typeface="Times New Roman"/>
              </a:rPr>
              <a:t> the function </a:t>
            </a:r>
            <a:r>
              <a:rPr lang="en-IN" sz="2200" b="1">
                <a:latin typeface="Times New Roman"/>
                <a:ea typeface="Times New Roman"/>
                <a:cs typeface="Times New Roman"/>
                <a:sym typeface="Times New Roman"/>
              </a:rPr>
              <a:t>exchange</a:t>
            </a:r>
            <a:r>
              <a:rPr lang="en-IN" sz="2200">
                <a:latin typeface="Times New Roman"/>
                <a:ea typeface="Times New Roman"/>
                <a:cs typeface="Times New Roman"/>
                <a:sym typeface="Times New Roman"/>
              </a:rPr>
              <a:t>. Since </a:t>
            </a:r>
            <a:r>
              <a:rPr lang="en-IN" sz="2200" b="1">
                <a:latin typeface="Times New Roman"/>
                <a:ea typeface="Times New Roman"/>
                <a:cs typeface="Times New Roman"/>
                <a:sym typeface="Times New Roman"/>
              </a:rPr>
              <a:t>partition</a:t>
            </a:r>
            <a:r>
              <a:rPr lang="en-IN" sz="2200">
                <a:latin typeface="Times New Roman"/>
                <a:ea typeface="Times New Roman"/>
                <a:cs typeface="Times New Roman"/>
                <a:sym typeface="Times New Roman"/>
              </a:rPr>
              <a:t> is defined immediately within a function at nesting depth 2, it is at </a:t>
            </a:r>
            <a:r>
              <a:rPr lang="en-IN" sz="2200" b="1">
                <a:latin typeface="Times New Roman"/>
                <a:ea typeface="Times New Roman"/>
                <a:cs typeface="Times New Roman"/>
                <a:sym typeface="Times New Roman"/>
              </a:rPr>
              <a:t>depth 3</a:t>
            </a:r>
            <a:r>
              <a:rPr lang="en-IN" sz="2200">
                <a:latin typeface="Times New Roman"/>
                <a:ea typeface="Times New Roman"/>
                <a:cs typeface="Times New Roman"/>
                <a:sym typeface="Times New Roman"/>
              </a:rPr>
              <a:t>.  </a:t>
            </a:r>
            <a:endParaRPr/>
          </a:p>
          <a:p>
            <a:pPr marL="342900" lvl="0" indent="-342900" algn="l" rtl="0">
              <a:spcBef>
                <a:spcPts val="440"/>
              </a:spcBef>
              <a:spcAft>
                <a:spcPts val="0"/>
              </a:spcAft>
              <a:buClr>
                <a:schemeClr val="dk1"/>
              </a:buClr>
              <a:buSzPts val="2200"/>
              <a:buChar char="•"/>
            </a:pPr>
            <a:r>
              <a:rPr lang="en-IN" sz="2200" b="1">
                <a:latin typeface="Times New Roman"/>
                <a:ea typeface="Times New Roman"/>
                <a:cs typeface="Times New Roman"/>
                <a:sym typeface="Times New Roman"/>
              </a:rPr>
              <a:t>Line(11) </a:t>
            </a:r>
            <a:r>
              <a:rPr lang="en-IN" sz="2200">
                <a:latin typeface="Times New Roman"/>
                <a:ea typeface="Times New Roman"/>
                <a:cs typeface="Times New Roman"/>
                <a:sym typeface="Times New Roman"/>
              </a:rPr>
              <a:t>suggests that quicksort </a:t>
            </a:r>
            <a:r>
              <a:rPr lang="en-IN" sz="2200" b="1">
                <a:latin typeface="Times New Roman"/>
                <a:ea typeface="Times New Roman"/>
                <a:cs typeface="Times New Roman"/>
                <a:sym typeface="Times New Roman"/>
              </a:rPr>
              <a:t>accesses</a:t>
            </a:r>
            <a:r>
              <a:rPr lang="en-IN" sz="2200">
                <a:latin typeface="Times New Roman"/>
                <a:ea typeface="Times New Roman"/>
                <a:cs typeface="Times New Roman"/>
                <a:sym typeface="Times New Roman"/>
              </a:rPr>
              <a:t> variables </a:t>
            </a:r>
            <a:r>
              <a:rPr lang="en-IN" sz="2200" b="1">
                <a:latin typeface="Times New Roman"/>
                <a:ea typeface="Times New Roman"/>
                <a:cs typeface="Times New Roman"/>
                <a:sym typeface="Times New Roman"/>
              </a:rPr>
              <a:t>a and v</a:t>
            </a:r>
            <a:r>
              <a:rPr lang="en-IN" sz="2200">
                <a:latin typeface="Times New Roman"/>
                <a:ea typeface="Times New Roman"/>
                <a:cs typeface="Times New Roman"/>
                <a:sym typeface="Times New Roman"/>
              </a:rPr>
              <a:t>, the function partition, and itself recursively.</a:t>
            </a:r>
            <a:endParaRPr/>
          </a:p>
          <a:p>
            <a:pPr marL="342900" lvl="0" indent="-342900" algn="l" rtl="0">
              <a:spcBef>
                <a:spcPts val="440"/>
              </a:spcBef>
              <a:spcAft>
                <a:spcPts val="0"/>
              </a:spcAft>
              <a:buClr>
                <a:schemeClr val="dk1"/>
              </a:buClr>
              <a:buSzPts val="2200"/>
              <a:buChar char="•"/>
            </a:pPr>
            <a:r>
              <a:rPr lang="en-IN" sz="2200" b="1">
                <a:latin typeface="Times New Roman"/>
                <a:ea typeface="Times New Roman"/>
                <a:cs typeface="Times New Roman"/>
                <a:sym typeface="Times New Roman"/>
              </a:rPr>
              <a:t>Line (12) </a:t>
            </a:r>
            <a:r>
              <a:rPr lang="en-IN" sz="2200">
                <a:latin typeface="Times New Roman"/>
                <a:ea typeface="Times New Roman"/>
                <a:cs typeface="Times New Roman"/>
                <a:sym typeface="Times New Roman"/>
              </a:rPr>
              <a:t>suggests that the outer function sort accesses a and calls the two procedures </a:t>
            </a:r>
            <a:r>
              <a:rPr lang="en-IN" sz="2200" b="1">
                <a:latin typeface="Times New Roman"/>
                <a:ea typeface="Times New Roman"/>
                <a:cs typeface="Times New Roman"/>
                <a:sym typeface="Times New Roman"/>
              </a:rPr>
              <a:t>readArray and quicksort</a:t>
            </a:r>
            <a:r>
              <a:rPr lang="en-IN"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7"/>
          <p:cNvSpPr txBox="1">
            <a:spLocks noGrp="1"/>
          </p:cNvSpPr>
          <p:nvPr>
            <p:ph type="title"/>
          </p:nvPr>
        </p:nvSpPr>
        <p:spPr>
          <a:xfrm>
            <a:off x="457200" y="0"/>
            <a:ext cx="8229600" cy="838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4.3.5 Access Links</a:t>
            </a:r>
            <a:endParaRPr>
              <a:latin typeface="Times New Roman"/>
              <a:ea typeface="Times New Roman"/>
              <a:cs typeface="Times New Roman"/>
              <a:sym typeface="Times New Roman"/>
            </a:endParaRPr>
          </a:p>
        </p:txBody>
      </p:sp>
      <p:sp>
        <p:nvSpPr>
          <p:cNvPr id="296" name="Google Shape;296;p37"/>
          <p:cNvSpPr txBox="1">
            <a:spLocks noGrp="1"/>
          </p:cNvSpPr>
          <p:nvPr>
            <p:ph type="body" idx="1"/>
          </p:nvPr>
        </p:nvSpPr>
        <p:spPr>
          <a:xfrm>
            <a:off x="457200" y="762000"/>
            <a:ext cx="8229600" cy="5715000"/>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en-IN">
                <a:latin typeface="Times New Roman"/>
                <a:ea typeface="Times New Roman"/>
                <a:cs typeface="Times New Roman"/>
                <a:sym typeface="Times New Roman"/>
              </a:rPr>
              <a:t>A direct implementation of the normal static scope rule for nested functions is obtained by adding a pointer called the access link to each activation record.</a:t>
            </a:r>
            <a:endParaRPr/>
          </a:p>
          <a:p>
            <a:pPr marL="342900" lvl="0" indent="-342900" algn="just" rtl="0">
              <a:spcBef>
                <a:spcPts val="544"/>
              </a:spcBef>
              <a:spcAft>
                <a:spcPts val="0"/>
              </a:spcAft>
              <a:buClr>
                <a:schemeClr val="dk1"/>
              </a:buClr>
              <a:buSzPct val="100000"/>
              <a:buChar char="•"/>
            </a:pPr>
            <a:r>
              <a:rPr lang="en-IN" b="1">
                <a:latin typeface="Times New Roman"/>
                <a:ea typeface="Times New Roman"/>
                <a:cs typeface="Times New Roman"/>
                <a:sym typeface="Times New Roman"/>
              </a:rPr>
              <a:t>If procedure p is nested immediately within procedure q in the source code, then the access link in any activation of p points to the most recent activation of q</a:t>
            </a:r>
            <a:r>
              <a:rPr lang="en-IN">
                <a:latin typeface="Times New Roman"/>
                <a:ea typeface="Times New Roman"/>
                <a:cs typeface="Times New Roman"/>
                <a:sym typeface="Times New Roman"/>
              </a:rPr>
              <a:t>.</a:t>
            </a:r>
            <a:endParaRPr/>
          </a:p>
          <a:p>
            <a:pPr marL="342900" lvl="0" indent="-342900" algn="just" rtl="0">
              <a:spcBef>
                <a:spcPts val="544"/>
              </a:spcBef>
              <a:spcAft>
                <a:spcPts val="0"/>
              </a:spcAft>
              <a:buClr>
                <a:schemeClr val="dk1"/>
              </a:buClr>
              <a:buSzPct val="100000"/>
              <a:buChar char="•"/>
            </a:pPr>
            <a:r>
              <a:rPr lang="en-IN">
                <a:latin typeface="Times New Roman"/>
                <a:ea typeface="Times New Roman"/>
                <a:cs typeface="Times New Roman"/>
                <a:sym typeface="Times New Roman"/>
              </a:rPr>
              <a:t>Note that the </a:t>
            </a:r>
            <a:r>
              <a:rPr lang="en-IN" b="1">
                <a:latin typeface="Times New Roman"/>
                <a:ea typeface="Times New Roman"/>
                <a:cs typeface="Times New Roman"/>
                <a:sym typeface="Times New Roman"/>
              </a:rPr>
              <a:t>nesting depth of q must be exactly one less than the nesting depth of p</a:t>
            </a:r>
            <a:r>
              <a:rPr lang="en-IN">
                <a:latin typeface="Times New Roman"/>
                <a:ea typeface="Times New Roman"/>
                <a:cs typeface="Times New Roman"/>
                <a:sym typeface="Times New Roman"/>
              </a:rPr>
              <a:t>. </a:t>
            </a:r>
            <a:endParaRPr/>
          </a:p>
          <a:p>
            <a:pPr marL="342900" lvl="0" indent="-342900" algn="just" rtl="0">
              <a:spcBef>
                <a:spcPts val="544"/>
              </a:spcBef>
              <a:spcAft>
                <a:spcPts val="0"/>
              </a:spcAft>
              <a:buClr>
                <a:schemeClr val="dk1"/>
              </a:buClr>
              <a:buSzPct val="100000"/>
              <a:buChar char="•"/>
            </a:pPr>
            <a:r>
              <a:rPr lang="en-IN">
                <a:latin typeface="Times New Roman"/>
                <a:ea typeface="Times New Roman"/>
                <a:cs typeface="Times New Roman"/>
                <a:sym typeface="Times New Roman"/>
              </a:rPr>
              <a:t>Access links form </a:t>
            </a:r>
            <a:r>
              <a:rPr lang="en-IN" b="1">
                <a:latin typeface="Times New Roman"/>
                <a:ea typeface="Times New Roman"/>
                <a:cs typeface="Times New Roman"/>
                <a:sym typeface="Times New Roman"/>
              </a:rPr>
              <a:t>a chain </a:t>
            </a:r>
            <a:r>
              <a:rPr lang="en-IN">
                <a:latin typeface="Times New Roman"/>
                <a:ea typeface="Times New Roman"/>
                <a:cs typeface="Times New Roman"/>
                <a:sym typeface="Times New Roman"/>
              </a:rPr>
              <a:t>from the </a:t>
            </a:r>
            <a:r>
              <a:rPr lang="en-IN" b="1">
                <a:latin typeface="Times New Roman"/>
                <a:ea typeface="Times New Roman"/>
                <a:cs typeface="Times New Roman"/>
                <a:sym typeface="Times New Roman"/>
              </a:rPr>
              <a:t>activation record </a:t>
            </a:r>
            <a:r>
              <a:rPr lang="en-IN">
                <a:latin typeface="Times New Roman"/>
                <a:ea typeface="Times New Roman"/>
                <a:cs typeface="Times New Roman"/>
                <a:sym typeface="Times New Roman"/>
              </a:rPr>
              <a:t>at the </a:t>
            </a:r>
            <a:r>
              <a:rPr lang="en-IN" b="1">
                <a:latin typeface="Times New Roman"/>
                <a:ea typeface="Times New Roman"/>
                <a:cs typeface="Times New Roman"/>
                <a:sym typeface="Times New Roman"/>
              </a:rPr>
              <a:t>top of the stack </a:t>
            </a:r>
            <a:r>
              <a:rPr lang="en-IN">
                <a:latin typeface="Times New Roman"/>
                <a:ea typeface="Times New Roman"/>
                <a:cs typeface="Times New Roman"/>
                <a:sym typeface="Times New Roman"/>
              </a:rPr>
              <a:t>to a </a:t>
            </a:r>
            <a:r>
              <a:rPr lang="en-IN" b="1">
                <a:latin typeface="Times New Roman"/>
                <a:ea typeface="Times New Roman"/>
                <a:cs typeface="Times New Roman"/>
                <a:sym typeface="Times New Roman"/>
              </a:rPr>
              <a:t>sequence of activations </a:t>
            </a:r>
            <a:r>
              <a:rPr lang="en-IN">
                <a:latin typeface="Times New Roman"/>
                <a:ea typeface="Times New Roman"/>
                <a:cs typeface="Times New Roman"/>
                <a:sym typeface="Times New Roman"/>
              </a:rPr>
              <a:t>at progressively lower nesting depths. </a:t>
            </a:r>
            <a:endParaRPr/>
          </a:p>
          <a:p>
            <a:pPr marL="342900" lvl="0" indent="-342900" algn="just" rtl="0">
              <a:spcBef>
                <a:spcPts val="544"/>
              </a:spcBef>
              <a:spcAft>
                <a:spcPts val="0"/>
              </a:spcAft>
              <a:buClr>
                <a:schemeClr val="dk1"/>
              </a:buClr>
              <a:buSzPct val="100000"/>
              <a:buChar char="•"/>
            </a:pPr>
            <a:r>
              <a:rPr lang="en-IN">
                <a:latin typeface="Times New Roman"/>
                <a:ea typeface="Times New Roman"/>
                <a:cs typeface="Times New Roman"/>
                <a:sym typeface="Times New Roman"/>
              </a:rPr>
              <a:t>Along this chain are </a:t>
            </a:r>
            <a:r>
              <a:rPr lang="en-IN" b="1">
                <a:latin typeface="Times New Roman"/>
                <a:ea typeface="Times New Roman"/>
                <a:cs typeface="Times New Roman"/>
                <a:sym typeface="Times New Roman"/>
              </a:rPr>
              <a:t>all the activations </a:t>
            </a:r>
            <a:r>
              <a:rPr lang="en-IN">
                <a:latin typeface="Times New Roman"/>
                <a:ea typeface="Times New Roman"/>
                <a:cs typeface="Times New Roman"/>
                <a:sym typeface="Times New Roman"/>
              </a:rPr>
              <a:t>whose data and procedures are </a:t>
            </a:r>
            <a:r>
              <a:rPr lang="en-IN" b="1">
                <a:latin typeface="Times New Roman"/>
                <a:ea typeface="Times New Roman"/>
                <a:cs typeface="Times New Roman"/>
                <a:sym typeface="Times New Roman"/>
              </a:rPr>
              <a:t>accessible</a:t>
            </a:r>
            <a:r>
              <a:rPr lang="en-IN">
                <a:latin typeface="Times New Roman"/>
                <a:ea typeface="Times New Roman"/>
                <a:cs typeface="Times New Roman"/>
                <a:sym typeface="Times New Roman"/>
              </a:rPr>
              <a:t> to the currently executing procedure.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8"/>
          <p:cNvSpPr txBox="1">
            <a:spLocks noGrp="1"/>
          </p:cNvSpPr>
          <p:nvPr>
            <p:ph type="body" idx="1"/>
          </p:nvPr>
        </p:nvSpPr>
        <p:spPr>
          <a:xfrm>
            <a:off x="0" y="304800"/>
            <a:ext cx="8998800" cy="5821500"/>
          </a:xfrm>
          <a:prstGeom prst="rect">
            <a:avLst/>
          </a:prstGeom>
          <a:noFill/>
          <a:ln>
            <a:noFill/>
          </a:ln>
        </p:spPr>
        <p:txBody>
          <a:bodyPr spcFirstLastPara="1" wrap="square" lIns="91425" tIns="45700" rIns="91425" bIns="45700" anchor="t" anchorCtr="0">
            <a:normAutofit fontScale="85000" lnSpcReduction="20000"/>
          </a:bodyPr>
          <a:lstStyle/>
          <a:p>
            <a:pPr marL="342900" lvl="0" indent="-365104" algn="l" rtl="0">
              <a:spcBef>
                <a:spcPts val="0"/>
              </a:spcBef>
              <a:spcAft>
                <a:spcPts val="0"/>
              </a:spcAft>
              <a:buClr>
                <a:schemeClr val="dk1"/>
              </a:buClr>
              <a:buSzPct val="100000"/>
              <a:buChar char="•"/>
            </a:pPr>
            <a:r>
              <a:rPr lang="en-IN" sz="3329">
                <a:latin typeface="Times New Roman"/>
                <a:ea typeface="Times New Roman"/>
                <a:cs typeface="Times New Roman"/>
                <a:sym typeface="Times New Roman"/>
              </a:rPr>
              <a:t>Suppose that the </a:t>
            </a:r>
            <a:r>
              <a:rPr lang="en-IN" sz="3329" b="1">
                <a:latin typeface="Times New Roman"/>
                <a:ea typeface="Times New Roman"/>
                <a:cs typeface="Times New Roman"/>
                <a:sym typeface="Times New Roman"/>
              </a:rPr>
              <a:t>procedure p</a:t>
            </a:r>
            <a:r>
              <a:rPr lang="en-IN" sz="3329">
                <a:latin typeface="Times New Roman"/>
                <a:ea typeface="Times New Roman"/>
                <a:cs typeface="Times New Roman"/>
                <a:sym typeface="Times New Roman"/>
              </a:rPr>
              <a:t> at the top of the stack is at </a:t>
            </a:r>
            <a:r>
              <a:rPr lang="en-IN" sz="3329" b="1">
                <a:latin typeface="Times New Roman"/>
                <a:ea typeface="Times New Roman"/>
                <a:cs typeface="Times New Roman"/>
                <a:sym typeface="Times New Roman"/>
              </a:rPr>
              <a:t>nesting depth n</a:t>
            </a:r>
            <a:r>
              <a:rPr lang="en-IN" sz="3329">
                <a:latin typeface="Times New Roman"/>
                <a:ea typeface="Times New Roman"/>
                <a:cs typeface="Times New Roman"/>
                <a:sym typeface="Times New Roman"/>
              </a:rPr>
              <a:t>, and </a:t>
            </a:r>
            <a:r>
              <a:rPr lang="en-IN" sz="3329" b="1">
                <a:latin typeface="Times New Roman"/>
                <a:ea typeface="Times New Roman"/>
                <a:cs typeface="Times New Roman"/>
                <a:sym typeface="Times New Roman"/>
              </a:rPr>
              <a:t>p needs to access x</a:t>
            </a:r>
            <a:r>
              <a:rPr lang="en-IN" sz="3329">
                <a:latin typeface="Times New Roman"/>
                <a:ea typeface="Times New Roman"/>
                <a:cs typeface="Times New Roman"/>
                <a:sym typeface="Times New Roman"/>
              </a:rPr>
              <a:t>, which is an element defined within </a:t>
            </a:r>
            <a:r>
              <a:rPr lang="en-IN" sz="3329" b="1">
                <a:latin typeface="Times New Roman"/>
                <a:ea typeface="Times New Roman"/>
                <a:cs typeface="Times New Roman"/>
                <a:sym typeface="Times New Roman"/>
              </a:rPr>
              <a:t>some procedure q </a:t>
            </a:r>
            <a:r>
              <a:rPr lang="en-IN" sz="3329">
                <a:latin typeface="Times New Roman"/>
                <a:ea typeface="Times New Roman"/>
                <a:cs typeface="Times New Roman"/>
                <a:sym typeface="Times New Roman"/>
              </a:rPr>
              <a:t>that surrounds </a:t>
            </a:r>
            <a:r>
              <a:rPr lang="en-IN" sz="3329" b="1">
                <a:latin typeface="Times New Roman"/>
                <a:ea typeface="Times New Roman"/>
                <a:cs typeface="Times New Roman"/>
                <a:sym typeface="Times New Roman"/>
              </a:rPr>
              <a:t>p and has nesting depth n</a:t>
            </a:r>
            <a:r>
              <a:rPr lang="en-IN" sz="3329">
                <a:latin typeface="Times New Roman"/>
                <a:ea typeface="Times New Roman"/>
                <a:cs typeface="Times New Roman"/>
                <a:sym typeface="Times New Roman"/>
              </a:rPr>
              <a:t>. </a:t>
            </a:r>
            <a:endParaRPr sz="3329"/>
          </a:p>
          <a:p>
            <a:pPr marL="342900" lvl="0" indent="-365104" algn="l" rtl="0">
              <a:spcBef>
                <a:spcPts val="496"/>
              </a:spcBef>
              <a:spcAft>
                <a:spcPts val="0"/>
              </a:spcAft>
              <a:buClr>
                <a:schemeClr val="dk1"/>
              </a:buClr>
              <a:buSzPct val="100000"/>
              <a:buChar char="•"/>
            </a:pPr>
            <a:r>
              <a:rPr lang="en-IN" sz="3329">
                <a:latin typeface="Times New Roman"/>
                <a:ea typeface="Times New Roman"/>
                <a:cs typeface="Times New Roman"/>
                <a:sym typeface="Times New Roman"/>
              </a:rPr>
              <a:t>Note that n, 5 n,, with equality only if p and q are the same procedure. To find x, we start at the activation record for p at the top of the stack and follow the access link n, - n, times, from activation record to activation record. </a:t>
            </a:r>
            <a:endParaRPr sz="3329"/>
          </a:p>
          <a:p>
            <a:pPr marL="342900" lvl="0" indent="-365104" algn="l" rtl="0">
              <a:spcBef>
                <a:spcPts val="496"/>
              </a:spcBef>
              <a:spcAft>
                <a:spcPts val="0"/>
              </a:spcAft>
              <a:buClr>
                <a:schemeClr val="dk1"/>
              </a:buClr>
              <a:buSzPct val="100000"/>
              <a:buChar char="•"/>
            </a:pPr>
            <a:r>
              <a:rPr lang="en-IN" sz="3329">
                <a:latin typeface="Times New Roman"/>
                <a:ea typeface="Times New Roman"/>
                <a:cs typeface="Times New Roman"/>
                <a:sym typeface="Times New Roman"/>
              </a:rPr>
              <a:t>Finally, we wind up at an activation record for q, and it will always be the most recent (highest) activation record for q that currently appears on the stack. </a:t>
            </a:r>
            <a:endParaRPr sz="3329"/>
          </a:p>
          <a:p>
            <a:pPr marL="342900" lvl="0" indent="-365104" algn="l" rtl="0">
              <a:spcBef>
                <a:spcPts val="496"/>
              </a:spcBef>
              <a:spcAft>
                <a:spcPts val="0"/>
              </a:spcAft>
              <a:buClr>
                <a:schemeClr val="dk1"/>
              </a:buClr>
              <a:buSzPct val="100000"/>
              <a:buChar char="•"/>
            </a:pPr>
            <a:r>
              <a:rPr lang="en-IN" sz="3329">
                <a:latin typeface="Times New Roman"/>
                <a:ea typeface="Times New Roman"/>
                <a:cs typeface="Times New Roman"/>
                <a:sym typeface="Times New Roman"/>
              </a:rPr>
              <a:t>This activation record contains the element x that we want. Since the compiler knows the layout of activation records, x will be found at some fixed offset from the position in q7s activation record that we can reach by following the last access link</a:t>
            </a:r>
            <a:endParaRPr sz="3329">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07" name="Google Shape;307;p39"/>
          <p:cNvPicPr preferRelativeResize="0"/>
          <p:nvPr/>
        </p:nvPicPr>
        <p:blipFill rotWithShape="1">
          <a:blip r:embed="rId3">
            <a:alphaModFix/>
          </a:blip>
          <a:srcRect/>
          <a:stretch/>
        </p:blipFill>
        <p:spPr>
          <a:xfrm>
            <a:off x="66950" y="0"/>
            <a:ext cx="8772250" cy="6858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body" idx="1"/>
          </p:nvPr>
        </p:nvSpPr>
        <p:spPr>
          <a:xfrm>
            <a:off x="457200" y="304800"/>
            <a:ext cx="8229600" cy="58213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latin typeface="Times New Roman"/>
                <a:ea typeface="Times New Roman"/>
                <a:cs typeface="Times New Roman"/>
                <a:sym typeface="Times New Roman"/>
              </a:rPr>
              <a:t>An array of ten characters needs only enough bytes to hold ten characters, a compiler may allocate 12 bytes to get the proper alignment, leaving 2 bytes unused. Space left unused due to alignment considerations is referred to as </a:t>
            </a:r>
            <a:r>
              <a:rPr lang="en-IN" b="1" i="1">
                <a:latin typeface="Times New Roman"/>
                <a:ea typeface="Times New Roman"/>
                <a:cs typeface="Times New Roman"/>
                <a:sym typeface="Times New Roman"/>
              </a:rPr>
              <a:t>padding</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When space is at a </a:t>
            </a:r>
            <a:r>
              <a:rPr lang="en-IN" b="1" i="1">
                <a:latin typeface="Times New Roman"/>
                <a:ea typeface="Times New Roman"/>
                <a:cs typeface="Times New Roman"/>
                <a:sym typeface="Times New Roman"/>
              </a:rPr>
              <a:t>premium</a:t>
            </a:r>
            <a:r>
              <a:rPr lang="en-IN">
                <a:latin typeface="Times New Roman"/>
                <a:ea typeface="Times New Roman"/>
                <a:cs typeface="Times New Roman"/>
                <a:sym typeface="Times New Roman"/>
              </a:rPr>
              <a:t>, a compiler may pack data so that no padding is left; additional instructions may then need to be executed at run time to position packed data so that it can be operated on as if it were properly aligned.</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0"/>
          <p:cNvSpPr txBox="1">
            <a:spLocks noGrp="1"/>
          </p:cNvSpPr>
          <p:nvPr>
            <p:ph type="body" idx="1"/>
          </p:nvPr>
        </p:nvSpPr>
        <p:spPr>
          <a:xfrm>
            <a:off x="457200" y="457200"/>
            <a:ext cx="8229600" cy="5668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latin typeface="Times New Roman"/>
                <a:ea typeface="Times New Roman"/>
                <a:cs typeface="Times New Roman"/>
                <a:sym typeface="Times New Roman"/>
              </a:rPr>
              <a:t>Example : Figure shows a sequence of stacks that might result from execution of the function sort .</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Fig. (a), we see the situation after sort has called </a:t>
            </a:r>
            <a:r>
              <a:rPr lang="en-IN" b="1">
                <a:latin typeface="Times New Roman"/>
                <a:ea typeface="Times New Roman"/>
                <a:cs typeface="Times New Roman"/>
                <a:sym typeface="Times New Roman"/>
              </a:rPr>
              <a:t>readArray</a:t>
            </a:r>
            <a:r>
              <a:rPr lang="en-IN">
                <a:latin typeface="Times New Roman"/>
                <a:ea typeface="Times New Roman"/>
                <a:cs typeface="Times New Roman"/>
                <a:sym typeface="Times New Roman"/>
              </a:rPr>
              <a:t> to load input into the array </a:t>
            </a:r>
            <a:r>
              <a:rPr lang="en-IN" i="1">
                <a:latin typeface="Times New Roman"/>
                <a:ea typeface="Times New Roman"/>
                <a:cs typeface="Times New Roman"/>
                <a:sym typeface="Times New Roman"/>
              </a:rPr>
              <a:t>a and then called </a:t>
            </a:r>
            <a:r>
              <a:rPr lang="en-IN" b="1" i="1">
                <a:latin typeface="Times New Roman"/>
                <a:ea typeface="Times New Roman"/>
                <a:cs typeface="Times New Roman"/>
                <a:sym typeface="Times New Roman"/>
              </a:rPr>
              <a:t>quicksort(l,9</a:t>
            </a:r>
            <a:r>
              <a:rPr lang="en-IN" i="1">
                <a:latin typeface="Times New Roman"/>
                <a:ea typeface="Times New Roman"/>
                <a:cs typeface="Times New Roman"/>
                <a:sym typeface="Times New Roman"/>
              </a:rPr>
              <a:t>) to sort the array. The </a:t>
            </a:r>
            <a:r>
              <a:rPr lang="en-IN" b="1" i="1">
                <a:latin typeface="Times New Roman"/>
                <a:ea typeface="Times New Roman"/>
                <a:cs typeface="Times New Roman"/>
                <a:sym typeface="Times New Roman"/>
              </a:rPr>
              <a:t>access link </a:t>
            </a:r>
            <a:r>
              <a:rPr lang="en-IN">
                <a:latin typeface="Times New Roman"/>
                <a:ea typeface="Times New Roman"/>
                <a:cs typeface="Times New Roman"/>
                <a:sym typeface="Times New Roman"/>
              </a:rPr>
              <a:t>from quicksort(1,9) </a:t>
            </a:r>
            <a:r>
              <a:rPr lang="en-IN" b="1">
                <a:latin typeface="Times New Roman"/>
                <a:ea typeface="Times New Roman"/>
                <a:cs typeface="Times New Roman"/>
                <a:sym typeface="Times New Roman"/>
              </a:rPr>
              <a:t>points to the activation record for sort</a:t>
            </a:r>
            <a:r>
              <a:rPr lang="en-IN">
                <a:latin typeface="Times New Roman"/>
                <a:ea typeface="Times New Roman"/>
                <a:cs typeface="Times New Roman"/>
                <a:sym typeface="Times New Roman"/>
              </a:rPr>
              <a:t>, not because sort called quicksort but because sort is the most closely nested function surrounding quicksort in the program of Fig. </a:t>
            </a:r>
            <a:endParaRPr>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1"/>
          <p:cNvSpPr txBox="1">
            <a:spLocks noGrp="1"/>
          </p:cNvSpPr>
          <p:nvPr>
            <p:ph type="body" idx="1"/>
          </p:nvPr>
        </p:nvSpPr>
        <p:spPr>
          <a:xfrm>
            <a:off x="83275" y="381000"/>
            <a:ext cx="8603400" cy="57453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IN">
                <a:latin typeface="Times New Roman"/>
                <a:ea typeface="Times New Roman"/>
                <a:cs typeface="Times New Roman"/>
                <a:sym typeface="Times New Roman"/>
              </a:rPr>
              <a:t>In successive steps of Fig. we see a recursive call to quicksort(1,3), followed by a call to partition, which calls exehange. </a:t>
            </a:r>
            <a:endParaRPr/>
          </a:p>
          <a:p>
            <a:pPr marL="342900" lvl="0" indent="-342900" algn="l" rtl="0">
              <a:spcBef>
                <a:spcPts val="592"/>
              </a:spcBef>
              <a:spcAft>
                <a:spcPts val="0"/>
              </a:spcAft>
              <a:buClr>
                <a:schemeClr val="dk1"/>
              </a:buClr>
              <a:buSzPct val="100000"/>
              <a:buChar char="•"/>
            </a:pPr>
            <a:r>
              <a:rPr lang="en-IN">
                <a:latin typeface="Times New Roman"/>
                <a:ea typeface="Times New Roman"/>
                <a:cs typeface="Times New Roman"/>
                <a:sym typeface="Times New Roman"/>
              </a:rPr>
              <a:t>Notice that quicksort(1,3)'s access link points to sort, for the same reason that quicksort(1,9)'s does.</a:t>
            </a:r>
            <a:endParaRPr/>
          </a:p>
          <a:p>
            <a:pPr marL="342900" lvl="0" indent="-342900" algn="l" rtl="0">
              <a:spcBef>
                <a:spcPts val="592"/>
              </a:spcBef>
              <a:spcAft>
                <a:spcPts val="0"/>
              </a:spcAft>
              <a:buClr>
                <a:schemeClr val="dk1"/>
              </a:buClr>
              <a:buSzPct val="100000"/>
              <a:buChar char="•"/>
            </a:pPr>
            <a:r>
              <a:rPr lang="en-IN">
                <a:latin typeface="Times New Roman"/>
                <a:ea typeface="Times New Roman"/>
                <a:cs typeface="Times New Roman"/>
                <a:sym typeface="Times New Roman"/>
              </a:rPr>
              <a:t>In Fig. (d), the access link for exchange bypasses the activation records for quicksort and partition, since </a:t>
            </a:r>
            <a:r>
              <a:rPr lang="en-IN" b="1">
                <a:latin typeface="Times New Roman"/>
                <a:ea typeface="Times New Roman"/>
                <a:cs typeface="Times New Roman"/>
                <a:sym typeface="Times New Roman"/>
              </a:rPr>
              <a:t>exchange is nested immediately within sort</a:t>
            </a:r>
            <a:r>
              <a:rPr lang="en-IN">
                <a:latin typeface="Times New Roman"/>
                <a:ea typeface="Times New Roman"/>
                <a:cs typeface="Times New Roman"/>
                <a:sym typeface="Times New Roman"/>
              </a:rPr>
              <a:t>.</a:t>
            </a:r>
            <a:endParaRPr/>
          </a:p>
          <a:p>
            <a:pPr marL="342900" lvl="0" indent="-342900" algn="l" rtl="0">
              <a:spcBef>
                <a:spcPts val="592"/>
              </a:spcBef>
              <a:spcAft>
                <a:spcPts val="0"/>
              </a:spcAft>
              <a:buClr>
                <a:schemeClr val="dk1"/>
              </a:buClr>
              <a:buSzPct val="100000"/>
              <a:buChar char="•"/>
            </a:pPr>
            <a:r>
              <a:rPr lang="en-IN">
                <a:latin typeface="Times New Roman"/>
                <a:ea typeface="Times New Roman"/>
                <a:cs typeface="Times New Roman"/>
                <a:sym typeface="Times New Roman"/>
              </a:rPr>
              <a:t>That arrangement is fine, since exchange needs to access only the </a:t>
            </a:r>
            <a:r>
              <a:rPr lang="en-IN" b="1">
                <a:latin typeface="Times New Roman"/>
                <a:ea typeface="Times New Roman"/>
                <a:cs typeface="Times New Roman"/>
                <a:sym typeface="Times New Roman"/>
              </a:rPr>
              <a:t>array a</a:t>
            </a:r>
            <a:r>
              <a:rPr lang="en-IN">
                <a:latin typeface="Times New Roman"/>
                <a:ea typeface="Times New Roman"/>
                <a:cs typeface="Times New Roman"/>
                <a:sym typeface="Times New Roman"/>
              </a:rPr>
              <a:t>, and the two elements it must swap are indicated by its own parameters </a:t>
            </a:r>
            <a:r>
              <a:rPr lang="en-IN" b="1">
                <a:latin typeface="Times New Roman"/>
                <a:ea typeface="Times New Roman"/>
                <a:cs typeface="Times New Roman"/>
                <a:sym typeface="Times New Roman"/>
              </a:rPr>
              <a:t>i and j.</a:t>
            </a:r>
            <a:endParaRPr>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4.3.6 Manipulating Access Links</a:t>
            </a:r>
            <a:endParaRPr>
              <a:latin typeface="Times New Roman"/>
              <a:ea typeface="Times New Roman"/>
              <a:cs typeface="Times New Roman"/>
              <a:sym typeface="Times New Roman"/>
            </a:endParaRPr>
          </a:p>
        </p:txBody>
      </p:sp>
      <p:sp>
        <p:nvSpPr>
          <p:cNvPr id="323" name="Google Shape;323;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latin typeface="Times New Roman"/>
                <a:ea typeface="Times New Roman"/>
                <a:cs typeface="Times New Roman"/>
                <a:sym typeface="Times New Roman"/>
              </a:rPr>
              <a:t>Code to setup access links is part of the calling sequence</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Suppose procedure 𝑞 at depth 𝑛</a:t>
            </a:r>
            <a:r>
              <a:rPr lang="en-IN" sz="2000">
                <a:latin typeface="Times New Roman"/>
                <a:ea typeface="Times New Roman"/>
                <a:cs typeface="Times New Roman"/>
                <a:sym typeface="Times New Roman"/>
              </a:rPr>
              <a:t>𝑞 </a:t>
            </a:r>
            <a:r>
              <a:rPr lang="en-IN">
                <a:latin typeface="Times New Roman"/>
                <a:ea typeface="Times New Roman"/>
                <a:cs typeface="Times New Roman"/>
                <a:sym typeface="Times New Roman"/>
              </a:rPr>
              <a:t>calls procedure 𝑝 at depth 𝑛</a:t>
            </a:r>
            <a:r>
              <a:rPr lang="en-IN" sz="2000">
                <a:latin typeface="Times New Roman"/>
                <a:ea typeface="Times New Roman"/>
                <a:cs typeface="Times New Roman"/>
                <a:sym typeface="Times New Roman"/>
              </a:rPr>
              <a:t>𝑝</a:t>
            </a:r>
            <a:endParaRPr>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The code for setting up access links depends upon whether or not the called procedure is nested within the caller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body" idx="1"/>
          </p:nvPr>
        </p:nvSpPr>
        <p:spPr>
          <a:xfrm>
            <a:off x="457200" y="457200"/>
            <a:ext cx="8229600" cy="5668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None/>
            </a:pPr>
            <a:r>
              <a:rPr lang="en-IN" b="1">
                <a:latin typeface="Times New Roman"/>
                <a:ea typeface="Times New Roman"/>
                <a:cs typeface="Times New Roman"/>
                <a:sym typeface="Times New Roman"/>
              </a:rPr>
              <a:t>Case 1: 𝑛</a:t>
            </a:r>
            <a:r>
              <a:rPr lang="en-IN" sz="2400" b="1">
                <a:latin typeface="Times New Roman"/>
                <a:ea typeface="Times New Roman"/>
                <a:cs typeface="Times New Roman"/>
                <a:sym typeface="Times New Roman"/>
              </a:rPr>
              <a:t>𝑞</a:t>
            </a:r>
            <a:r>
              <a:rPr lang="en-IN" b="1">
                <a:latin typeface="Times New Roman"/>
                <a:ea typeface="Times New Roman"/>
                <a:cs typeface="Times New Roman"/>
                <a:sym typeface="Times New Roman"/>
              </a:rPr>
              <a:t>&lt;𝑛</a:t>
            </a:r>
            <a:r>
              <a:rPr lang="en-IN" sz="2400" b="1">
                <a:latin typeface="Times New Roman"/>
                <a:ea typeface="Times New Roman"/>
                <a:cs typeface="Times New Roman"/>
                <a:sym typeface="Times New Roman"/>
              </a:rPr>
              <a:t>𝑝</a:t>
            </a:r>
            <a:endParaRPr b="1">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Called procedure 𝑝 is nested more deeply than 𝑞</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Therefore, 𝑝 must be declared in 𝑞, or the call by 𝑞 will not be within the scope of 𝑝</a:t>
            </a:r>
            <a:endParaRPr/>
          </a:p>
          <a:p>
            <a:pPr marL="342900" lvl="0" indent="-342900" algn="l" rtl="0">
              <a:spcBef>
                <a:spcPts val="640"/>
              </a:spcBef>
              <a:spcAft>
                <a:spcPts val="0"/>
              </a:spcAft>
              <a:buClr>
                <a:schemeClr val="dk1"/>
              </a:buClr>
              <a:buSzPts val="3200"/>
              <a:buChar char="•"/>
            </a:pPr>
            <a:r>
              <a:rPr lang="en-IN" b="1">
                <a:latin typeface="Times New Roman"/>
                <a:ea typeface="Times New Roman"/>
                <a:cs typeface="Times New Roman"/>
                <a:sym typeface="Times New Roman"/>
              </a:rPr>
              <a:t>Access link </a:t>
            </a:r>
            <a:r>
              <a:rPr lang="en-IN">
                <a:latin typeface="Times New Roman"/>
                <a:ea typeface="Times New Roman"/>
                <a:cs typeface="Times New Roman"/>
                <a:sym typeface="Times New Roman"/>
              </a:rPr>
              <a:t>in 𝑝 should point to the access link of the </a:t>
            </a:r>
            <a:r>
              <a:rPr lang="en-IN" b="1">
                <a:latin typeface="Times New Roman"/>
                <a:ea typeface="Times New Roman"/>
                <a:cs typeface="Times New Roman"/>
                <a:sym typeface="Times New Roman"/>
              </a:rPr>
              <a:t>activation record </a:t>
            </a:r>
            <a:r>
              <a:rPr lang="en-IN">
                <a:latin typeface="Times New Roman"/>
                <a:ea typeface="Times New Roman"/>
                <a:cs typeface="Times New Roman"/>
                <a:sym typeface="Times New Roman"/>
              </a:rPr>
              <a:t>of the caller 𝑞</a:t>
            </a:r>
            <a:endParaRPr/>
          </a:p>
          <a:p>
            <a:pPr marL="342900" lvl="0" indent="-342900" algn="l" rtl="0">
              <a:spcBef>
                <a:spcPts val="640"/>
              </a:spcBef>
              <a:spcAft>
                <a:spcPts val="0"/>
              </a:spcAft>
              <a:buClr>
                <a:schemeClr val="dk1"/>
              </a:buClr>
              <a:buSzPts val="3200"/>
              <a:buNone/>
            </a:pPr>
            <a:r>
              <a:rPr lang="en-IN" b="1">
                <a:latin typeface="Times New Roman"/>
                <a:ea typeface="Times New Roman"/>
                <a:cs typeface="Times New Roman"/>
                <a:sym typeface="Times New Roman"/>
              </a:rPr>
              <a:t>Case 2: 𝑛</a:t>
            </a:r>
            <a:r>
              <a:rPr lang="en-IN" sz="2400" b="1">
                <a:latin typeface="Times New Roman"/>
                <a:ea typeface="Times New Roman"/>
                <a:cs typeface="Times New Roman"/>
                <a:sym typeface="Times New Roman"/>
              </a:rPr>
              <a:t>𝑝</a:t>
            </a:r>
            <a:r>
              <a:rPr lang="en-IN" b="1">
                <a:latin typeface="Times New Roman"/>
                <a:ea typeface="Times New Roman"/>
                <a:cs typeface="Times New Roman"/>
                <a:sym typeface="Times New Roman"/>
              </a:rPr>
              <a:t>==𝑛</a:t>
            </a:r>
            <a:r>
              <a:rPr lang="en-IN" sz="2400" b="1">
                <a:latin typeface="Times New Roman"/>
                <a:ea typeface="Times New Roman"/>
                <a:cs typeface="Times New Roman"/>
                <a:sym typeface="Times New Roman"/>
              </a:rPr>
              <a:t>𝑞</a:t>
            </a:r>
            <a:endParaRPr b="1">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Procedures are at the same nesting level</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Access link of called procedure 𝑝 is the same as 𝑞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4"/>
          <p:cNvSpPr txBox="1">
            <a:spLocks noGrp="1"/>
          </p:cNvSpPr>
          <p:nvPr>
            <p:ph type="body" idx="1"/>
          </p:nvPr>
        </p:nvSpPr>
        <p:spPr>
          <a:xfrm>
            <a:off x="228600" y="228600"/>
            <a:ext cx="5791200" cy="63246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544"/>
              </a:spcBef>
              <a:spcAft>
                <a:spcPts val="0"/>
              </a:spcAft>
              <a:buClr>
                <a:schemeClr val="dk1"/>
              </a:buClr>
              <a:buSzPct val="100000"/>
              <a:buNone/>
            </a:pPr>
            <a:r>
              <a:rPr lang="en-IN" b="1"/>
              <a:t>Case 3: 𝑛</a:t>
            </a:r>
            <a:r>
              <a:rPr lang="en-IN" sz="2600" b="1"/>
              <a:t>𝑞</a:t>
            </a:r>
            <a:r>
              <a:rPr lang="en-IN" b="1"/>
              <a:t>&gt;𝑛</a:t>
            </a:r>
            <a:r>
              <a:rPr lang="en-IN" sz="2600" b="1"/>
              <a:t>𝑝</a:t>
            </a:r>
            <a:endParaRPr b="1"/>
          </a:p>
          <a:p>
            <a:pPr marL="342900" lvl="0" indent="-35814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For the call within 𝑞 to be in the scope of 𝑝, 𝑞 must be nested within some procedure 𝑟</a:t>
            </a:r>
            <a:r>
              <a:rPr lang="en-IN" b="1">
                <a:latin typeface="Times New Roman"/>
                <a:ea typeface="Times New Roman"/>
                <a:cs typeface="Times New Roman"/>
                <a:sym typeface="Times New Roman"/>
              </a:rPr>
              <a:t>, while 𝑝 is defined immediately within 𝑟</a:t>
            </a:r>
            <a:endParaRPr/>
          </a:p>
          <a:p>
            <a:pPr marL="342900" lvl="0" indent="-35814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Top activation record for 𝑟 can be found by following chain of access links for </a:t>
            </a:r>
            <a:r>
              <a:rPr lang="en-IN" b="1">
                <a:latin typeface="Times New Roman"/>
                <a:ea typeface="Times New Roman"/>
                <a:cs typeface="Times New Roman"/>
                <a:sym typeface="Times New Roman"/>
              </a:rPr>
              <a:t>𝑛</a:t>
            </a:r>
            <a:r>
              <a:rPr lang="en-IN" sz="2400" b="1">
                <a:latin typeface="Times New Roman"/>
                <a:ea typeface="Times New Roman"/>
                <a:cs typeface="Times New Roman"/>
                <a:sym typeface="Times New Roman"/>
              </a:rPr>
              <a:t>𝑞</a:t>
            </a:r>
            <a:r>
              <a:rPr lang="en-IN" b="1">
                <a:latin typeface="Times New Roman"/>
                <a:ea typeface="Times New Roman"/>
                <a:cs typeface="Times New Roman"/>
                <a:sym typeface="Times New Roman"/>
              </a:rPr>
              <a:t>−𝑛</a:t>
            </a:r>
            <a:r>
              <a:rPr lang="en-IN" sz="2400" b="1">
                <a:latin typeface="Times New Roman"/>
                <a:ea typeface="Times New Roman"/>
                <a:cs typeface="Times New Roman"/>
                <a:sym typeface="Times New Roman"/>
              </a:rPr>
              <a:t>𝑝</a:t>
            </a:r>
            <a:r>
              <a:rPr lang="en-IN" b="1">
                <a:latin typeface="Times New Roman"/>
                <a:ea typeface="Times New Roman"/>
                <a:cs typeface="Times New Roman"/>
                <a:sym typeface="Times New Roman"/>
              </a:rPr>
              <a:t>+1 </a:t>
            </a:r>
            <a:r>
              <a:rPr lang="en-IN">
                <a:latin typeface="Times New Roman"/>
                <a:ea typeface="Times New Roman"/>
                <a:cs typeface="Times New Roman"/>
                <a:sym typeface="Times New Roman"/>
              </a:rPr>
              <a:t>hops</a:t>
            </a:r>
            <a:endParaRPr/>
          </a:p>
          <a:p>
            <a:pPr marL="342900" lvl="0" indent="-35814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Start in the activation record for 𝑞</a:t>
            </a:r>
            <a:endParaRPr/>
          </a:p>
          <a:p>
            <a:pPr marL="342900" lvl="0" indent="-35814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Access link for 𝑞 will go to the activation for 𝑟</a:t>
            </a:r>
            <a:endParaRPr/>
          </a:p>
          <a:p>
            <a:pPr marL="342900" lvl="0" indent="-358140" algn="l" rtl="0">
              <a:spcBef>
                <a:spcPts val="544"/>
              </a:spcBef>
              <a:spcAft>
                <a:spcPts val="0"/>
              </a:spcAft>
              <a:buClr>
                <a:schemeClr val="dk1"/>
              </a:buClr>
              <a:buSzPct val="100000"/>
              <a:buChar char="•"/>
            </a:pPr>
            <a:r>
              <a:rPr lang="en-IN" b="1">
                <a:latin typeface="Times New Roman"/>
                <a:ea typeface="Times New Roman"/>
                <a:cs typeface="Times New Roman"/>
                <a:sym typeface="Times New Roman"/>
              </a:rPr>
              <a:t>Nesting depth of exchange is 2</a:t>
            </a:r>
            <a:endParaRPr/>
          </a:p>
          <a:p>
            <a:pPr marL="342900" lvl="0" indent="-358140" algn="l" rtl="0">
              <a:spcBef>
                <a:spcPts val="544"/>
              </a:spcBef>
              <a:spcAft>
                <a:spcPts val="0"/>
              </a:spcAft>
              <a:buClr>
                <a:schemeClr val="dk1"/>
              </a:buClr>
              <a:buSzPct val="100000"/>
              <a:buChar char="•"/>
            </a:pPr>
            <a:r>
              <a:rPr lang="en-IN" b="1">
                <a:latin typeface="Times New Roman"/>
                <a:ea typeface="Times New Roman"/>
                <a:cs typeface="Times New Roman"/>
                <a:sym typeface="Times New Roman"/>
              </a:rPr>
              <a:t>Nesting depth of partition is 3</a:t>
            </a:r>
            <a:endParaRPr/>
          </a:p>
        </p:txBody>
      </p:sp>
      <p:pic>
        <p:nvPicPr>
          <p:cNvPr id="334" name="Google Shape;334;p44"/>
          <p:cNvPicPr preferRelativeResize="0"/>
          <p:nvPr/>
        </p:nvPicPr>
        <p:blipFill rotWithShape="1">
          <a:blip r:embed="rId3">
            <a:alphaModFix/>
          </a:blip>
          <a:srcRect/>
          <a:stretch/>
        </p:blipFill>
        <p:spPr>
          <a:xfrm>
            <a:off x="5863575" y="0"/>
            <a:ext cx="2680350" cy="6324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IN" b="1">
                <a:latin typeface="Times New Roman"/>
                <a:ea typeface="Times New Roman"/>
                <a:cs typeface="Times New Roman"/>
                <a:sym typeface="Times New Roman"/>
              </a:rPr>
              <a:t>4.3.7 Access Links for Procedure Parameters</a:t>
            </a:r>
            <a:endParaRPr>
              <a:latin typeface="Times New Roman"/>
              <a:ea typeface="Times New Roman"/>
              <a:cs typeface="Times New Roman"/>
              <a:sym typeface="Times New Roman"/>
            </a:endParaRPr>
          </a:p>
        </p:txBody>
      </p:sp>
      <p:sp>
        <p:nvSpPr>
          <p:cNvPr id="340" name="Google Shape;340;p45"/>
          <p:cNvSpPr txBox="1">
            <a:spLocks noGrp="1"/>
          </p:cNvSpPr>
          <p:nvPr>
            <p:ph type="body" idx="1"/>
          </p:nvPr>
        </p:nvSpPr>
        <p:spPr>
          <a:xfrm>
            <a:off x="0" y="1600200"/>
            <a:ext cx="8686800" cy="4526100"/>
          </a:xfrm>
          <a:prstGeom prst="rect">
            <a:avLst/>
          </a:prstGeom>
          <a:noFill/>
          <a:ln>
            <a:noFill/>
          </a:ln>
        </p:spPr>
        <p:txBody>
          <a:bodyPr spcFirstLastPara="1" wrap="square" lIns="91425" tIns="45700" rIns="91425" bIns="45700" anchor="t" anchorCtr="0">
            <a:noAutofit/>
          </a:bodyPr>
          <a:lstStyle/>
          <a:p>
            <a:pPr marL="342900" lvl="0" indent="-346710" algn="just" rtl="0">
              <a:lnSpc>
                <a:spcPct val="90000"/>
              </a:lnSpc>
              <a:spcBef>
                <a:spcPts val="0"/>
              </a:spcBef>
              <a:spcAft>
                <a:spcPts val="0"/>
              </a:spcAft>
              <a:buClr>
                <a:schemeClr val="dk1"/>
              </a:buClr>
              <a:buSzPts val="2540"/>
              <a:buChar char="•"/>
            </a:pPr>
            <a:r>
              <a:rPr lang="en-IN" sz="2540">
                <a:latin typeface="Times New Roman"/>
                <a:ea typeface="Times New Roman"/>
                <a:cs typeface="Times New Roman"/>
                <a:sym typeface="Times New Roman"/>
              </a:rPr>
              <a:t>When a procedure </a:t>
            </a:r>
            <a:r>
              <a:rPr lang="en-IN" sz="2540" i="1">
                <a:latin typeface="Times New Roman"/>
                <a:ea typeface="Times New Roman"/>
                <a:cs typeface="Times New Roman"/>
                <a:sym typeface="Times New Roman"/>
              </a:rPr>
              <a:t>p</a:t>
            </a:r>
            <a:r>
              <a:rPr lang="en-IN" sz="2540">
                <a:latin typeface="Times New Roman"/>
                <a:ea typeface="Times New Roman"/>
                <a:cs typeface="Times New Roman"/>
                <a:sym typeface="Times New Roman"/>
              </a:rPr>
              <a:t> is passed to another procedure </a:t>
            </a:r>
            <a:r>
              <a:rPr lang="en-IN" sz="2540" i="1">
                <a:latin typeface="Times New Roman"/>
                <a:ea typeface="Times New Roman"/>
                <a:cs typeface="Times New Roman"/>
                <a:sym typeface="Times New Roman"/>
              </a:rPr>
              <a:t>q</a:t>
            </a:r>
            <a:r>
              <a:rPr lang="en-IN" sz="2540">
                <a:latin typeface="Times New Roman"/>
                <a:ea typeface="Times New Roman"/>
                <a:cs typeface="Times New Roman"/>
                <a:sym typeface="Times New Roman"/>
              </a:rPr>
              <a:t> as a parameter, and </a:t>
            </a:r>
            <a:r>
              <a:rPr lang="en-IN" sz="2540" i="1">
                <a:latin typeface="Times New Roman"/>
                <a:ea typeface="Times New Roman"/>
                <a:cs typeface="Times New Roman"/>
                <a:sym typeface="Times New Roman"/>
              </a:rPr>
              <a:t>q</a:t>
            </a:r>
            <a:r>
              <a:rPr lang="en-IN" sz="2540">
                <a:latin typeface="Times New Roman"/>
                <a:ea typeface="Times New Roman"/>
                <a:cs typeface="Times New Roman"/>
                <a:sym typeface="Times New Roman"/>
              </a:rPr>
              <a:t> then calls its parameter (and therefore calls </a:t>
            </a:r>
            <a:r>
              <a:rPr lang="en-IN" sz="2540" i="1">
                <a:latin typeface="Times New Roman"/>
                <a:ea typeface="Times New Roman"/>
                <a:cs typeface="Times New Roman"/>
                <a:sym typeface="Times New Roman"/>
              </a:rPr>
              <a:t>p</a:t>
            </a:r>
            <a:r>
              <a:rPr lang="en-IN" sz="2540">
                <a:latin typeface="Times New Roman"/>
                <a:ea typeface="Times New Roman"/>
                <a:cs typeface="Times New Roman"/>
                <a:sym typeface="Times New Roman"/>
              </a:rPr>
              <a:t> in this activation of </a:t>
            </a:r>
            <a:r>
              <a:rPr lang="en-IN" sz="2540" i="1">
                <a:latin typeface="Times New Roman"/>
                <a:ea typeface="Times New Roman"/>
                <a:cs typeface="Times New Roman"/>
                <a:sym typeface="Times New Roman"/>
              </a:rPr>
              <a:t>q),</a:t>
            </a:r>
            <a:r>
              <a:rPr lang="en-IN" sz="2540">
                <a:latin typeface="Times New Roman"/>
                <a:ea typeface="Times New Roman"/>
                <a:cs typeface="Times New Roman"/>
                <a:sym typeface="Times New Roman"/>
              </a:rPr>
              <a:t> it is possible that </a:t>
            </a:r>
            <a:r>
              <a:rPr lang="en-IN" sz="2540" i="1">
                <a:latin typeface="Times New Roman"/>
                <a:ea typeface="Times New Roman"/>
                <a:cs typeface="Times New Roman"/>
                <a:sym typeface="Times New Roman"/>
              </a:rPr>
              <a:t>q</a:t>
            </a:r>
            <a:r>
              <a:rPr lang="en-IN" sz="2540">
                <a:latin typeface="Times New Roman"/>
                <a:ea typeface="Times New Roman"/>
                <a:cs typeface="Times New Roman"/>
                <a:sym typeface="Times New Roman"/>
              </a:rPr>
              <a:t> does not know the context in which </a:t>
            </a:r>
            <a:r>
              <a:rPr lang="en-IN" sz="2540" i="1">
                <a:latin typeface="Times New Roman"/>
                <a:ea typeface="Times New Roman"/>
                <a:cs typeface="Times New Roman"/>
                <a:sym typeface="Times New Roman"/>
              </a:rPr>
              <a:t>p</a:t>
            </a:r>
            <a:r>
              <a:rPr lang="en-IN" sz="2540">
                <a:latin typeface="Times New Roman"/>
                <a:ea typeface="Times New Roman"/>
                <a:cs typeface="Times New Roman"/>
                <a:sym typeface="Times New Roman"/>
              </a:rPr>
              <a:t> appears in the program. </a:t>
            </a:r>
            <a:endParaRPr sz="2540"/>
          </a:p>
          <a:p>
            <a:pPr marL="342900" lvl="0" indent="-346710" algn="just" rtl="0">
              <a:lnSpc>
                <a:spcPct val="90000"/>
              </a:lnSpc>
              <a:spcBef>
                <a:spcPts val="496"/>
              </a:spcBef>
              <a:spcAft>
                <a:spcPts val="0"/>
              </a:spcAft>
              <a:buClr>
                <a:schemeClr val="dk1"/>
              </a:buClr>
              <a:buSzPts val="2540"/>
              <a:buChar char="•"/>
            </a:pPr>
            <a:r>
              <a:rPr lang="en-IN" sz="2540">
                <a:latin typeface="Times New Roman"/>
                <a:ea typeface="Times New Roman"/>
                <a:cs typeface="Times New Roman"/>
                <a:sym typeface="Times New Roman"/>
              </a:rPr>
              <a:t>It is impossible for </a:t>
            </a:r>
            <a:r>
              <a:rPr lang="en-IN" sz="2540" i="1">
                <a:latin typeface="Times New Roman"/>
                <a:ea typeface="Times New Roman"/>
                <a:cs typeface="Times New Roman"/>
                <a:sym typeface="Times New Roman"/>
              </a:rPr>
              <a:t>q</a:t>
            </a:r>
            <a:r>
              <a:rPr lang="en-IN" sz="2540">
                <a:latin typeface="Times New Roman"/>
                <a:ea typeface="Times New Roman"/>
                <a:cs typeface="Times New Roman"/>
                <a:sym typeface="Times New Roman"/>
              </a:rPr>
              <a:t> to know how to set the access link for </a:t>
            </a:r>
            <a:r>
              <a:rPr lang="en-IN" sz="2540" i="1">
                <a:latin typeface="Times New Roman"/>
                <a:ea typeface="Times New Roman"/>
                <a:cs typeface="Times New Roman"/>
                <a:sym typeface="Times New Roman"/>
              </a:rPr>
              <a:t>p.</a:t>
            </a:r>
            <a:r>
              <a:rPr lang="en-IN" sz="2540">
                <a:latin typeface="Times New Roman"/>
                <a:ea typeface="Times New Roman"/>
                <a:cs typeface="Times New Roman"/>
                <a:sym typeface="Times New Roman"/>
              </a:rPr>
              <a:t> </a:t>
            </a:r>
            <a:endParaRPr sz="2540"/>
          </a:p>
          <a:p>
            <a:pPr marL="342900" lvl="0" indent="-346710" algn="just" rtl="0">
              <a:lnSpc>
                <a:spcPct val="90000"/>
              </a:lnSpc>
              <a:spcBef>
                <a:spcPts val="496"/>
              </a:spcBef>
              <a:spcAft>
                <a:spcPts val="0"/>
              </a:spcAft>
              <a:buClr>
                <a:schemeClr val="dk1"/>
              </a:buClr>
              <a:buSzPts val="2540"/>
              <a:buChar char="•"/>
            </a:pPr>
            <a:r>
              <a:rPr lang="en-IN" sz="2540">
                <a:latin typeface="Times New Roman"/>
                <a:ea typeface="Times New Roman"/>
                <a:cs typeface="Times New Roman"/>
                <a:sym typeface="Times New Roman"/>
              </a:rPr>
              <a:t>The solution : when procedures are used as parameters, the </a:t>
            </a:r>
            <a:r>
              <a:rPr lang="en-IN" sz="2540" b="1">
                <a:latin typeface="Times New Roman"/>
                <a:ea typeface="Times New Roman"/>
                <a:cs typeface="Times New Roman"/>
                <a:sym typeface="Times New Roman"/>
              </a:rPr>
              <a:t>caller needs to pass</a:t>
            </a:r>
            <a:r>
              <a:rPr lang="en-IN" sz="2540">
                <a:latin typeface="Times New Roman"/>
                <a:ea typeface="Times New Roman"/>
                <a:cs typeface="Times New Roman"/>
                <a:sym typeface="Times New Roman"/>
              </a:rPr>
              <a:t>, along with the name of the procedure-parameter, the </a:t>
            </a:r>
            <a:r>
              <a:rPr lang="en-IN" sz="2540" b="1">
                <a:latin typeface="Times New Roman"/>
                <a:ea typeface="Times New Roman"/>
                <a:cs typeface="Times New Roman"/>
                <a:sym typeface="Times New Roman"/>
              </a:rPr>
              <a:t>proper access link for that parameter</a:t>
            </a:r>
            <a:r>
              <a:rPr lang="en-IN" sz="2540">
                <a:latin typeface="Times New Roman"/>
                <a:ea typeface="Times New Roman"/>
                <a:cs typeface="Times New Roman"/>
                <a:sym typeface="Times New Roman"/>
              </a:rPr>
              <a:t>.</a:t>
            </a:r>
            <a:endParaRPr sz="2540"/>
          </a:p>
          <a:p>
            <a:pPr marL="342900" lvl="0" indent="-346710" algn="just" rtl="0">
              <a:lnSpc>
                <a:spcPct val="90000"/>
              </a:lnSpc>
              <a:spcBef>
                <a:spcPts val="496"/>
              </a:spcBef>
              <a:spcAft>
                <a:spcPts val="0"/>
              </a:spcAft>
              <a:buClr>
                <a:schemeClr val="dk1"/>
              </a:buClr>
              <a:buSzPts val="2540"/>
              <a:buChar char="•"/>
            </a:pPr>
            <a:r>
              <a:rPr lang="en-IN" sz="2540">
                <a:latin typeface="Times New Roman"/>
                <a:ea typeface="Times New Roman"/>
                <a:cs typeface="Times New Roman"/>
                <a:sym typeface="Times New Roman"/>
              </a:rPr>
              <a:t>The caller always knows the link, since if </a:t>
            </a:r>
            <a:r>
              <a:rPr lang="en-IN" sz="2540" i="1">
                <a:latin typeface="Times New Roman"/>
                <a:ea typeface="Times New Roman"/>
                <a:cs typeface="Times New Roman"/>
                <a:sym typeface="Times New Roman"/>
              </a:rPr>
              <a:t>p</a:t>
            </a:r>
            <a:r>
              <a:rPr lang="en-IN" sz="2540">
                <a:latin typeface="Times New Roman"/>
                <a:ea typeface="Times New Roman"/>
                <a:cs typeface="Times New Roman"/>
                <a:sym typeface="Times New Roman"/>
              </a:rPr>
              <a:t> is passed by procedure </a:t>
            </a:r>
            <a:r>
              <a:rPr lang="en-IN" sz="2540" i="1">
                <a:latin typeface="Times New Roman"/>
                <a:ea typeface="Times New Roman"/>
                <a:cs typeface="Times New Roman"/>
                <a:sym typeface="Times New Roman"/>
              </a:rPr>
              <a:t>r</a:t>
            </a:r>
            <a:r>
              <a:rPr lang="en-IN" sz="2540">
                <a:latin typeface="Times New Roman"/>
                <a:ea typeface="Times New Roman"/>
                <a:cs typeface="Times New Roman"/>
                <a:sym typeface="Times New Roman"/>
              </a:rPr>
              <a:t> as an actual parameter, then </a:t>
            </a:r>
            <a:r>
              <a:rPr lang="en-IN" sz="2540" i="1">
                <a:latin typeface="Times New Roman"/>
                <a:ea typeface="Times New Roman"/>
                <a:cs typeface="Times New Roman"/>
                <a:sym typeface="Times New Roman"/>
              </a:rPr>
              <a:t>p</a:t>
            </a:r>
            <a:r>
              <a:rPr lang="en-IN" sz="2540">
                <a:latin typeface="Times New Roman"/>
                <a:ea typeface="Times New Roman"/>
                <a:cs typeface="Times New Roman"/>
                <a:sym typeface="Times New Roman"/>
              </a:rPr>
              <a:t> must be a name accessible to r, and therefore, r can determine the access link for </a:t>
            </a:r>
            <a:r>
              <a:rPr lang="en-IN" sz="2540" i="1">
                <a:latin typeface="Times New Roman"/>
                <a:ea typeface="Times New Roman"/>
                <a:cs typeface="Times New Roman"/>
                <a:sym typeface="Times New Roman"/>
              </a:rPr>
              <a:t>p</a:t>
            </a:r>
            <a:r>
              <a:rPr lang="en-IN" sz="2540">
                <a:latin typeface="Times New Roman"/>
                <a:ea typeface="Times New Roman"/>
                <a:cs typeface="Times New Roman"/>
                <a:sym typeface="Times New Roman"/>
              </a:rPr>
              <a:t> exactly as if </a:t>
            </a:r>
            <a:r>
              <a:rPr lang="en-IN" sz="2540" i="1">
                <a:latin typeface="Times New Roman"/>
                <a:ea typeface="Times New Roman"/>
                <a:cs typeface="Times New Roman"/>
                <a:sym typeface="Times New Roman"/>
              </a:rPr>
              <a:t>p</a:t>
            </a:r>
            <a:r>
              <a:rPr lang="en-IN" sz="2540">
                <a:latin typeface="Times New Roman"/>
                <a:ea typeface="Times New Roman"/>
                <a:cs typeface="Times New Roman"/>
                <a:sym typeface="Times New Roman"/>
              </a:rPr>
              <a:t> were being called by </a:t>
            </a:r>
            <a:r>
              <a:rPr lang="en-IN" sz="2540" i="1">
                <a:latin typeface="Times New Roman"/>
                <a:ea typeface="Times New Roman"/>
                <a:cs typeface="Times New Roman"/>
                <a:sym typeface="Times New Roman"/>
              </a:rPr>
              <a:t>r</a:t>
            </a:r>
            <a:r>
              <a:rPr lang="en-IN" sz="2540">
                <a:latin typeface="Times New Roman"/>
                <a:ea typeface="Times New Roman"/>
                <a:cs typeface="Times New Roman"/>
                <a:sym typeface="Times New Roman"/>
              </a:rPr>
              <a:t> directly. </a:t>
            </a:r>
            <a:endParaRPr sz="2540"/>
          </a:p>
          <a:p>
            <a:pPr marL="342900" lvl="0" indent="-185420" algn="just" rtl="0">
              <a:lnSpc>
                <a:spcPct val="90000"/>
              </a:lnSpc>
              <a:spcBef>
                <a:spcPts val="496"/>
              </a:spcBef>
              <a:spcAft>
                <a:spcPts val="0"/>
              </a:spcAft>
              <a:buClr>
                <a:schemeClr val="dk1"/>
              </a:buClr>
              <a:buSzPts val="2240"/>
              <a:buNone/>
            </a:pPr>
            <a:endParaRPr sz="2540">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6"/>
          <p:cNvSpPr txBox="1">
            <a:spLocks noGrp="1"/>
          </p:cNvSpPr>
          <p:nvPr>
            <p:ph type="body" idx="1"/>
          </p:nvPr>
        </p:nvSpPr>
        <p:spPr>
          <a:xfrm>
            <a:off x="0" y="2286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IN" b="1">
                <a:latin typeface="Times New Roman"/>
                <a:ea typeface="Times New Roman"/>
                <a:cs typeface="Times New Roman"/>
                <a:sym typeface="Times New Roman"/>
              </a:rPr>
              <a:t>Function a </a:t>
            </a:r>
            <a:r>
              <a:rPr lang="en-IN">
                <a:latin typeface="Times New Roman"/>
                <a:ea typeface="Times New Roman"/>
                <a:cs typeface="Times New Roman"/>
                <a:sym typeface="Times New Roman"/>
              </a:rPr>
              <a:t>that has </a:t>
            </a:r>
            <a:endParaRPr/>
          </a:p>
          <a:p>
            <a:pPr marL="342900" lvl="0" indent="-342900" algn="l" rtl="0">
              <a:spcBef>
                <a:spcPts val="592"/>
              </a:spcBef>
              <a:spcAft>
                <a:spcPts val="0"/>
              </a:spcAft>
              <a:buClr>
                <a:schemeClr val="dk1"/>
              </a:buClr>
              <a:buSzPct val="100000"/>
              <a:buNone/>
            </a:pPr>
            <a:r>
              <a:rPr lang="en-IN">
                <a:latin typeface="Times New Roman"/>
                <a:ea typeface="Times New Roman"/>
                <a:cs typeface="Times New Roman"/>
                <a:sym typeface="Times New Roman"/>
              </a:rPr>
              <a:t>   functions b and c nested </a:t>
            </a:r>
            <a:endParaRPr/>
          </a:p>
          <a:p>
            <a:pPr marL="342900" lvl="0" indent="-342900" algn="l" rtl="0">
              <a:spcBef>
                <a:spcPts val="592"/>
              </a:spcBef>
              <a:spcAft>
                <a:spcPts val="0"/>
              </a:spcAft>
              <a:buClr>
                <a:schemeClr val="dk1"/>
              </a:buClr>
              <a:buSzPct val="100000"/>
              <a:buNone/>
            </a:pPr>
            <a:r>
              <a:rPr lang="en-IN">
                <a:latin typeface="Times New Roman"/>
                <a:ea typeface="Times New Roman"/>
                <a:cs typeface="Times New Roman"/>
                <a:sym typeface="Times New Roman"/>
              </a:rPr>
              <a:t>   within it.</a:t>
            </a:r>
            <a:endParaRPr/>
          </a:p>
          <a:p>
            <a:pPr marL="342900" lvl="0" indent="-342900" algn="l" rtl="0">
              <a:spcBef>
                <a:spcPts val="592"/>
              </a:spcBef>
              <a:spcAft>
                <a:spcPts val="0"/>
              </a:spcAft>
              <a:buClr>
                <a:schemeClr val="dk1"/>
              </a:buClr>
              <a:buSzPct val="100000"/>
              <a:buChar char="•"/>
            </a:pPr>
            <a:r>
              <a:rPr lang="en-IN">
                <a:latin typeface="Times New Roman"/>
                <a:ea typeface="Times New Roman"/>
                <a:cs typeface="Times New Roman"/>
                <a:sym typeface="Times New Roman"/>
              </a:rPr>
              <a:t> </a:t>
            </a:r>
            <a:r>
              <a:rPr lang="en-IN" b="1">
                <a:latin typeface="Times New Roman"/>
                <a:ea typeface="Times New Roman"/>
                <a:cs typeface="Times New Roman"/>
                <a:sym typeface="Times New Roman"/>
              </a:rPr>
              <a:t>Function b </a:t>
            </a:r>
            <a:r>
              <a:rPr lang="en-IN">
                <a:latin typeface="Times New Roman"/>
                <a:ea typeface="Times New Roman"/>
                <a:cs typeface="Times New Roman"/>
                <a:sym typeface="Times New Roman"/>
              </a:rPr>
              <a:t>has a </a:t>
            </a:r>
            <a:endParaRPr/>
          </a:p>
          <a:p>
            <a:pPr marL="342900" lvl="0" indent="-342900" algn="l" rtl="0">
              <a:spcBef>
                <a:spcPts val="592"/>
              </a:spcBef>
              <a:spcAft>
                <a:spcPts val="0"/>
              </a:spcAft>
              <a:buClr>
                <a:schemeClr val="dk1"/>
              </a:buClr>
              <a:buSzPct val="100000"/>
              <a:buNone/>
            </a:pPr>
            <a:r>
              <a:rPr lang="en-IN">
                <a:latin typeface="Times New Roman"/>
                <a:ea typeface="Times New Roman"/>
                <a:cs typeface="Times New Roman"/>
                <a:sym typeface="Times New Roman"/>
              </a:rPr>
              <a:t>    function-valued Parameter f, </a:t>
            </a:r>
            <a:endParaRPr/>
          </a:p>
          <a:p>
            <a:pPr marL="342900" lvl="0" indent="-342900" algn="l" rtl="0">
              <a:spcBef>
                <a:spcPts val="592"/>
              </a:spcBef>
              <a:spcAft>
                <a:spcPts val="0"/>
              </a:spcAft>
              <a:buClr>
                <a:schemeClr val="dk1"/>
              </a:buClr>
              <a:buSzPct val="100000"/>
              <a:buNone/>
            </a:pPr>
            <a:r>
              <a:rPr lang="en-IN">
                <a:latin typeface="Times New Roman"/>
                <a:ea typeface="Times New Roman"/>
                <a:cs typeface="Times New Roman"/>
                <a:sym typeface="Times New Roman"/>
              </a:rPr>
              <a:t>   which it calls. </a:t>
            </a:r>
            <a:endParaRPr/>
          </a:p>
          <a:p>
            <a:pPr marL="342900" lvl="0" indent="-342900" algn="l" rtl="0">
              <a:spcBef>
                <a:spcPts val="592"/>
              </a:spcBef>
              <a:spcAft>
                <a:spcPts val="0"/>
              </a:spcAft>
              <a:buClr>
                <a:schemeClr val="dk1"/>
              </a:buClr>
              <a:buSzPct val="100000"/>
              <a:buChar char="•"/>
            </a:pPr>
            <a:r>
              <a:rPr lang="en-IN" b="1">
                <a:latin typeface="Times New Roman"/>
                <a:ea typeface="Times New Roman"/>
                <a:cs typeface="Times New Roman"/>
                <a:sym typeface="Times New Roman"/>
              </a:rPr>
              <a:t>Function c </a:t>
            </a:r>
            <a:r>
              <a:rPr lang="en-IN">
                <a:latin typeface="Times New Roman"/>
                <a:ea typeface="Times New Roman"/>
                <a:cs typeface="Times New Roman"/>
                <a:sym typeface="Times New Roman"/>
              </a:rPr>
              <a:t>defines within it a </a:t>
            </a:r>
            <a:endParaRPr/>
          </a:p>
          <a:p>
            <a:pPr marL="342900" lvl="0" indent="-342900" algn="l" rtl="0">
              <a:spcBef>
                <a:spcPts val="592"/>
              </a:spcBef>
              <a:spcAft>
                <a:spcPts val="0"/>
              </a:spcAft>
              <a:buClr>
                <a:schemeClr val="dk1"/>
              </a:buClr>
              <a:buSzPct val="100000"/>
              <a:buNone/>
            </a:pPr>
            <a:r>
              <a:rPr lang="en-IN">
                <a:latin typeface="Times New Roman"/>
                <a:ea typeface="Times New Roman"/>
                <a:cs typeface="Times New Roman"/>
                <a:sym typeface="Times New Roman"/>
              </a:rPr>
              <a:t>    function d, and </a:t>
            </a:r>
            <a:r>
              <a:rPr lang="en-IN" b="1">
                <a:latin typeface="Times New Roman"/>
                <a:ea typeface="Times New Roman"/>
                <a:cs typeface="Times New Roman"/>
                <a:sym typeface="Times New Roman"/>
              </a:rPr>
              <a:t>c</a:t>
            </a:r>
            <a:r>
              <a:rPr lang="en-IN">
                <a:latin typeface="Times New Roman"/>
                <a:ea typeface="Times New Roman"/>
                <a:cs typeface="Times New Roman"/>
                <a:sym typeface="Times New Roman"/>
              </a:rPr>
              <a:t> then calls b </a:t>
            </a:r>
            <a:endParaRPr/>
          </a:p>
          <a:p>
            <a:pPr marL="342900" lvl="0" indent="-342900" algn="l" rtl="0">
              <a:spcBef>
                <a:spcPts val="592"/>
              </a:spcBef>
              <a:spcAft>
                <a:spcPts val="0"/>
              </a:spcAft>
              <a:buClr>
                <a:schemeClr val="dk1"/>
              </a:buClr>
              <a:buSzPct val="100000"/>
              <a:buNone/>
            </a:pPr>
            <a:r>
              <a:rPr lang="en-IN">
                <a:latin typeface="Times New Roman"/>
                <a:ea typeface="Times New Roman"/>
                <a:cs typeface="Times New Roman"/>
                <a:sym typeface="Times New Roman"/>
              </a:rPr>
              <a:t>   with </a:t>
            </a:r>
            <a:r>
              <a:rPr lang="en-IN" b="1">
                <a:latin typeface="Times New Roman"/>
                <a:ea typeface="Times New Roman"/>
                <a:cs typeface="Times New Roman"/>
                <a:sym typeface="Times New Roman"/>
              </a:rPr>
              <a:t>actual parameter d</a:t>
            </a:r>
            <a:endParaRPr b="1">
              <a:latin typeface="Times New Roman"/>
              <a:ea typeface="Times New Roman"/>
              <a:cs typeface="Times New Roman"/>
              <a:sym typeface="Times New Roman"/>
            </a:endParaRPr>
          </a:p>
        </p:txBody>
      </p:sp>
      <p:pic>
        <p:nvPicPr>
          <p:cNvPr id="346" name="Google Shape;346;p46"/>
          <p:cNvPicPr preferRelativeResize="0"/>
          <p:nvPr/>
        </p:nvPicPr>
        <p:blipFill rotWithShape="1">
          <a:blip r:embed="rId3">
            <a:alphaModFix/>
          </a:blip>
          <a:srcRect/>
          <a:stretch/>
        </p:blipFill>
        <p:spPr>
          <a:xfrm>
            <a:off x="4883875" y="0"/>
            <a:ext cx="4031525" cy="61436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352" name="Google Shape;352;p4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53" name="Google Shape;353;p47"/>
          <p:cNvPicPr preferRelativeResize="0"/>
          <p:nvPr/>
        </p:nvPicPr>
        <p:blipFill rotWithShape="1">
          <a:blip r:embed="rId3">
            <a:alphaModFix/>
          </a:blip>
          <a:srcRect/>
          <a:stretch/>
        </p:blipFill>
        <p:spPr>
          <a:xfrm>
            <a:off x="0" y="163275"/>
            <a:ext cx="9143999" cy="6172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8"/>
          <p:cNvSpPr txBox="1">
            <a:spLocks noGrp="1"/>
          </p:cNvSpPr>
          <p:nvPr>
            <p:ph type="body" idx="1"/>
          </p:nvPr>
        </p:nvSpPr>
        <p:spPr>
          <a:xfrm>
            <a:off x="457200" y="228600"/>
            <a:ext cx="8229600" cy="5897563"/>
          </a:xfrm>
          <a:prstGeom prst="rect">
            <a:avLst/>
          </a:prstGeom>
          <a:noFill/>
          <a:ln>
            <a:noFill/>
          </a:ln>
        </p:spPr>
        <p:txBody>
          <a:bodyPr spcFirstLastPara="1" wrap="square" lIns="91425" tIns="45700" rIns="91425" bIns="45700" anchor="t" anchorCtr="0">
            <a:noAutofit/>
          </a:bodyPr>
          <a:lstStyle/>
          <a:p>
            <a:pPr marL="342900" lvl="0" indent="-355600" algn="l" rtl="0">
              <a:spcBef>
                <a:spcPts val="0"/>
              </a:spcBef>
              <a:spcAft>
                <a:spcPts val="0"/>
              </a:spcAft>
              <a:buClr>
                <a:schemeClr val="dk1"/>
              </a:buClr>
              <a:buSzPts val="2400"/>
              <a:buChar char="•"/>
            </a:pPr>
            <a:r>
              <a:rPr lang="en-IN" sz="2400">
                <a:latin typeface="Times New Roman"/>
                <a:ea typeface="Times New Roman"/>
                <a:cs typeface="Times New Roman"/>
                <a:sym typeface="Times New Roman"/>
              </a:rPr>
              <a:t>Let us trace what happens when a is executed. </a:t>
            </a:r>
            <a:r>
              <a:rPr lang="en-IN" sz="2400" b="1">
                <a:latin typeface="Times New Roman"/>
                <a:ea typeface="Times New Roman"/>
                <a:cs typeface="Times New Roman"/>
                <a:sym typeface="Times New Roman"/>
              </a:rPr>
              <a:t>First, a calls c,</a:t>
            </a:r>
            <a:r>
              <a:rPr lang="en-IN" sz="2400">
                <a:latin typeface="Times New Roman"/>
                <a:ea typeface="Times New Roman"/>
                <a:cs typeface="Times New Roman"/>
                <a:sym typeface="Times New Roman"/>
              </a:rPr>
              <a:t> so we place an activation record </a:t>
            </a:r>
            <a:r>
              <a:rPr lang="en-IN" sz="2400" b="1">
                <a:latin typeface="Times New Roman"/>
                <a:ea typeface="Times New Roman"/>
                <a:cs typeface="Times New Roman"/>
                <a:sym typeface="Times New Roman"/>
              </a:rPr>
              <a:t>for c above that for a</a:t>
            </a:r>
            <a:r>
              <a:rPr lang="en-IN" sz="2400">
                <a:latin typeface="Times New Roman"/>
                <a:ea typeface="Times New Roman"/>
                <a:cs typeface="Times New Roman"/>
                <a:sym typeface="Times New Roman"/>
              </a:rPr>
              <a:t> on the stack. </a:t>
            </a:r>
            <a:endParaRPr sz="3400"/>
          </a:p>
          <a:p>
            <a:pPr marL="342900" lvl="0" indent="-355600" algn="l" rtl="0">
              <a:spcBef>
                <a:spcPts val="440"/>
              </a:spcBef>
              <a:spcAft>
                <a:spcPts val="0"/>
              </a:spcAft>
              <a:buClr>
                <a:schemeClr val="dk1"/>
              </a:buClr>
              <a:buSzPts val="2400"/>
              <a:buChar char="•"/>
            </a:pPr>
            <a:r>
              <a:rPr lang="en-IN" sz="2400">
                <a:latin typeface="Times New Roman"/>
                <a:ea typeface="Times New Roman"/>
                <a:cs typeface="Times New Roman"/>
                <a:sym typeface="Times New Roman"/>
              </a:rPr>
              <a:t>The </a:t>
            </a:r>
            <a:r>
              <a:rPr lang="en-IN" sz="2400" b="1">
                <a:latin typeface="Times New Roman"/>
                <a:ea typeface="Times New Roman"/>
                <a:cs typeface="Times New Roman"/>
                <a:sym typeface="Times New Roman"/>
              </a:rPr>
              <a:t>Access link for c</a:t>
            </a:r>
            <a:r>
              <a:rPr lang="en-IN" sz="2400">
                <a:latin typeface="Times New Roman"/>
                <a:ea typeface="Times New Roman"/>
                <a:cs typeface="Times New Roman"/>
                <a:sym typeface="Times New Roman"/>
              </a:rPr>
              <a:t> points to the </a:t>
            </a:r>
            <a:r>
              <a:rPr lang="en-IN" sz="2400" b="1">
                <a:latin typeface="Times New Roman"/>
                <a:ea typeface="Times New Roman"/>
                <a:cs typeface="Times New Roman"/>
                <a:sym typeface="Times New Roman"/>
              </a:rPr>
              <a:t>record for a,</a:t>
            </a:r>
            <a:r>
              <a:rPr lang="en-IN" sz="2400">
                <a:latin typeface="Times New Roman"/>
                <a:ea typeface="Times New Roman"/>
                <a:cs typeface="Times New Roman"/>
                <a:sym typeface="Times New Roman"/>
              </a:rPr>
              <a:t> since </a:t>
            </a:r>
            <a:r>
              <a:rPr lang="en-IN" sz="2400" b="1">
                <a:latin typeface="Times New Roman"/>
                <a:ea typeface="Times New Roman"/>
                <a:cs typeface="Times New Roman"/>
                <a:sym typeface="Times New Roman"/>
              </a:rPr>
              <a:t>c is defined immediately within a. </a:t>
            </a:r>
            <a:endParaRPr sz="3400" b="1"/>
          </a:p>
          <a:p>
            <a:pPr marL="342900" lvl="0" indent="-355600" algn="l" rtl="0">
              <a:spcBef>
                <a:spcPts val="440"/>
              </a:spcBef>
              <a:spcAft>
                <a:spcPts val="0"/>
              </a:spcAft>
              <a:buClr>
                <a:schemeClr val="dk1"/>
              </a:buClr>
              <a:buSzPts val="2400"/>
              <a:buChar char="•"/>
            </a:pPr>
            <a:r>
              <a:rPr lang="en-IN" sz="2400">
                <a:latin typeface="Times New Roman"/>
                <a:ea typeface="Times New Roman"/>
                <a:cs typeface="Times New Roman"/>
                <a:sym typeface="Times New Roman"/>
              </a:rPr>
              <a:t>Then </a:t>
            </a:r>
            <a:r>
              <a:rPr lang="en-IN" sz="2400" b="1">
                <a:latin typeface="Times New Roman"/>
                <a:ea typeface="Times New Roman"/>
                <a:cs typeface="Times New Roman"/>
                <a:sym typeface="Times New Roman"/>
              </a:rPr>
              <a:t>c calls b(d). </a:t>
            </a:r>
            <a:endParaRPr sz="3400" b="1"/>
          </a:p>
          <a:p>
            <a:pPr marL="342900" lvl="0" indent="-355600" algn="l" rtl="0">
              <a:spcBef>
                <a:spcPts val="440"/>
              </a:spcBef>
              <a:spcAft>
                <a:spcPts val="0"/>
              </a:spcAft>
              <a:buClr>
                <a:schemeClr val="dk1"/>
              </a:buClr>
              <a:buSzPts val="2400"/>
              <a:buChar char="•"/>
            </a:pPr>
            <a:r>
              <a:rPr lang="en-IN" sz="2400">
                <a:latin typeface="Times New Roman"/>
                <a:ea typeface="Times New Roman"/>
                <a:cs typeface="Times New Roman"/>
                <a:sym typeface="Times New Roman"/>
              </a:rPr>
              <a:t>The calling sequence sets up an activation </a:t>
            </a:r>
            <a:r>
              <a:rPr lang="en-IN" sz="2400" b="1">
                <a:latin typeface="Times New Roman"/>
                <a:ea typeface="Times New Roman"/>
                <a:cs typeface="Times New Roman"/>
                <a:sym typeface="Times New Roman"/>
              </a:rPr>
              <a:t>record for b,</a:t>
            </a:r>
            <a:r>
              <a:rPr lang="en-IN" sz="2400">
                <a:latin typeface="Times New Roman"/>
                <a:ea typeface="Times New Roman"/>
                <a:cs typeface="Times New Roman"/>
                <a:sym typeface="Times New Roman"/>
              </a:rPr>
              <a:t> as shown in </a:t>
            </a:r>
            <a:r>
              <a:rPr lang="en-IN" sz="2400" b="1">
                <a:latin typeface="Times New Roman"/>
                <a:ea typeface="Times New Roman"/>
                <a:cs typeface="Times New Roman"/>
                <a:sym typeface="Times New Roman"/>
              </a:rPr>
              <a:t>Fig. a.</a:t>
            </a:r>
            <a:endParaRPr sz="3400" b="1"/>
          </a:p>
          <a:p>
            <a:pPr marL="342900" lvl="0" indent="-355600" algn="l" rtl="0">
              <a:spcBef>
                <a:spcPts val="440"/>
              </a:spcBef>
              <a:spcAft>
                <a:spcPts val="0"/>
              </a:spcAft>
              <a:buClr>
                <a:schemeClr val="dk1"/>
              </a:buClr>
              <a:buSzPts val="2400"/>
              <a:buChar char="•"/>
            </a:pPr>
            <a:r>
              <a:rPr lang="en-IN" sz="2400">
                <a:latin typeface="Times New Roman"/>
                <a:ea typeface="Times New Roman"/>
                <a:cs typeface="Times New Roman"/>
                <a:sym typeface="Times New Roman"/>
              </a:rPr>
              <a:t>Within this activation record is the </a:t>
            </a:r>
            <a:r>
              <a:rPr lang="en-IN" sz="2400" b="1">
                <a:latin typeface="Times New Roman"/>
                <a:ea typeface="Times New Roman"/>
                <a:cs typeface="Times New Roman"/>
                <a:sym typeface="Times New Roman"/>
              </a:rPr>
              <a:t>actual parameter d </a:t>
            </a:r>
            <a:r>
              <a:rPr lang="en-IN" sz="2400">
                <a:latin typeface="Times New Roman"/>
                <a:ea typeface="Times New Roman"/>
                <a:cs typeface="Times New Roman"/>
                <a:sym typeface="Times New Roman"/>
              </a:rPr>
              <a:t>and its access link, which together form the value of </a:t>
            </a:r>
            <a:r>
              <a:rPr lang="en-IN" sz="2400" b="1">
                <a:latin typeface="Times New Roman"/>
                <a:ea typeface="Times New Roman"/>
                <a:cs typeface="Times New Roman"/>
                <a:sym typeface="Times New Roman"/>
              </a:rPr>
              <a:t>formal parameter f </a:t>
            </a:r>
            <a:r>
              <a:rPr lang="en-IN" sz="2400">
                <a:latin typeface="Times New Roman"/>
                <a:ea typeface="Times New Roman"/>
                <a:cs typeface="Times New Roman"/>
                <a:sym typeface="Times New Roman"/>
              </a:rPr>
              <a:t>in the</a:t>
            </a:r>
            <a:r>
              <a:rPr lang="en-IN" sz="2400" b="1">
                <a:latin typeface="Times New Roman"/>
                <a:ea typeface="Times New Roman"/>
                <a:cs typeface="Times New Roman"/>
                <a:sym typeface="Times New Roman"/>
              </a:rPr>
              <a:t> activation record for b.</a:t>
            </a:r>
            <a:r>
              <a:rPr lang="en-IN" sz="2400">
                <a:latin typeface="Times New Roman"/>
                <a:ea typeface="Times New Roman"/>
                <a:cs typeface="Times New Roman"/>
                <a:sym typeface="Times New Roman"/>
              </a:rPr>
              <a:t> </a:t>
            </a:r>
            <a:endParaRPr sz="3400"/>
          </a:p>
          <a:p>
            <a:pPr marL="342900" lvl="0" indent="-355600" algn="l" rtl="0">
              <a:spcBef>
                <a:spcPts val="440"/>
              </a:spcBef>
              <a:spcAft>
                <a:spcPts val="0"/>
              </a:spcAft>
              <a:buClr>
                <a:schemeClr val="dk1"/>
              </a:buClr>
              <a:buSzPts val="2400"/>
              <a:buChar char="•"/>
            </a:pPr>
            <a:r>
              <a:rPr lang="en-IN" sz="2400">
                <a:latin typeface="Times New Roman"/>
                <a:ea typeface="Times New Roman"/>
                <a:cs typeface="Times New Roman"/>
                <a:sym typeface="Times New Roman"/>
              </a:rPr>
              <a:t>Notice that c knows about d, since </a:t>
            </a:r>
            <a:r>
              <a:rPr lang="en-IN" sz="2400" b="1">
                <a:latin typeface="Times New Roman"/>
                <a:ea typeface="Times New Roman"/>
                <a:cs typeface="Times New Roman"/>
                <a:sym typeface="Times New Roman"/>
              </a:rPr>
              <a:t>d is defined within c</a:t>
            </a:r>
            <a:r>
              <a:rPr lang="en-IN" sz="2400">
                <a:latin typeface="Times New Roman"/>
                <a:ea typeface="Times New Roman"/>
                <a:cs typeface="Times New Roman"/>
                <a:sym typeface="Times New Roman"/>
              </a:rPr>
              <a:t>, and therefore </a:t>
            </a:r>
            <a:r>
              <a:rPr lang="en-IN" sz="2400" b="1">
                <a:latin typeface="Times New Roman"/>
                <a:ea typeface="Times New Roman"/>
                <a:cs typeface="Times New Roman"/>
                <a:sym typeface="Times New Roman"/>
              </a:rPr>
              <a:t>c passes a pointer to its own activation record</a:t>
            </a:r>
            <a:r>
              <a:rPr lang="en-IN" sz="2400">
                <a:latin typeface="Times New Roman"/>
                <a:ea typeface="Times New Roman"/>
                <a:cs typeface="Times New Roman"/>
                <a:sym typeface="Times New Roman"/>
              </a:rPr>
              <a:t> as the access link. </a:t>
            </a:r>
            <a:endParaRPr sz="3400"/>
          </a:p>
          <a:p>
            <a:pPr marL="342900" lvl="0" indent="-355600" algn="l" rtl="0">
              <a:spcBef>
                <a:spcPts val="440"/>
              </a:spcBef>
              <a:spcAft>
                <a:spcPts val="0"/>
              </a:spcAft>
              <a:buClr>
                <a:schemeClr val="dk1"/>
              </a:buClr>
              <a:buSzPts val="2400"/>
              <a:buChar char="•"/>
            </a:pPr>
            <a:r>
              <a:rPr lang="en-IN" sz="2400">
                <a:latin typeface="Times New Roman"/>
                <a:ea typeface="Times New Roman"/>
                <a:cs typeface="Times New Roman"/>
                <a:sym typeface="Times New Roman"/>
              </a:rPr>
              <a:t>No matter where </a:t>
            </a:r>
            <a:r>
              <a:rPr lang="en-IN" sz="2400" b="1">
                <a:latin typeface="Times New Roman"/>
                <a:ea typeface="Times New Roman"/>
                <a:cs typeface="Times New Roman"/>
                <a:sym typeface="Times New Roman"/>
              </a:rPr>
              <a:t>d was defined</a:t>
            </a:r>
            <a:r>
              <a:rPr lang="en-IN" sz="2400">
                <a:latin typeface="Times New Roman"/>
                <a:ea typeface="Times New Roman"/>
                <a:cs typeface="Times New Roman"/>
                <a:sym typeface="Times New Roman"/>
              </a:rPr>
              <a:t>, if </a:t>
            </a:r>
            <a:r>
              <a:rPr lang="en-IN" sz="2400" b="1">
                <a:latin typeface="Times New Roman"/>
                <a:ea typeface="Times New Roman"/>
                <a:cs typeface="Times New Roman"/>
                <a:sym typeface="Times New Roman"/>
              </a:rPr>
              <a:t>c is in the scope of that definition</a:t>
            </a:r>
            <a:r>
              <a:rPr lang="en-IN" sz="2400">
                <a:latin typeface="Times New Roman"/>
                <a:ea typeface="Times New Roman"/>
                <a:cs typeface="Times New Roman"/>
                <a:sym typeface="Times New Roman"/>
              </a:rPr>
              <a:t>, then one of the three rules must apply, and c can provide the link</a:t>
            </a:r>
            <a:endParaRPr sz="2400">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9"/>
          <p:cNvSpPr txBox="1">
            <a:spLocks noGrp="1"/>
          </p:cNvSpPr>
          <p:nvPr>
            <p:ph type="body" idx="1"/>
          </p:nvPr>
        </p:nvSpPr>
        <p:spPr>
          <a:xfrm>
            <a:off x="457200" y="304800"/>
            <a:ext cx="8229600" cy="5821363"/>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ct val="100000"/>
              <a:buChar char="•"/>
            </a:pPr>
            <a:r>
              <a:rPr lang="en-IN">
                <a:latin typeface="Times New Roman"/>
                <a:ea typeface="Times New Roman"/>
                <a:cs typeface="Times New Roman"/>
                <a:sym typeface="Times New Roman"/>
              </a:rPr>
              <a:t>Now, let us look at what b does. We know that at some point, it uses its parameter f , which has the effect of calling d. </a:t>
            </a:r>
            <a:endParaRPr/>
          </a:p>
          <a:p>
            <a:pPr marL="342900" lvl="0" indent="-342900" algn="l" rtl="0">
              <a:spcBef>
                <a:spcPts val="592"/>
              </a:spcBef>
              <a:spcAft>
                <a:spcPts val="0"/>
              </a:spcAft>
              <a:buClr>
                <a:schemeClr val="dk1"/>
              </a:buClr>
              <a:buSzPct val="100000"/>
              <a:buChar char="•"/>
            </a:pPr>
            <a:r>
              <a:rPr lang="en-IN">
                <a:latin typeface="Times New Roman"/>
                <a:ea typeface="Times New Roman"/>
                <a:cs typeface="Times New Roman"/>
                <a:sym typeface="Times New Roman"/>
              </a:rPr>
              <a:t>An </a:t>
            </a:r>
            <a:r>
              <a:rPr lang="en-IN" b="1">
                <a:latin typeface="Times New Roman"/>
                <a:ea typeface="Times New Roman"/>
                <a:cs typeface="Times New Roman"/>
                <a:sym typeface="Times New Roman"/>
              </a:rPr>
              <a:t>activation record for d</a:t>
            </a:r>
            <a:r>
              <a:rPr lang="en-IN">
                <a:latin typeface="Times New Roman"/>
                <a:ea typeface="Times New Roman"/>
                <a:cs typeface="Times New Roman"/>
                <a:sym typeface="Times New Roman"/>
              </a:rPr>
              <a:t> appears on the stack, as shown in Fig.(b). </a:t>
            </a:r>
            <a:endParaRPr/>
          </a:p>
          <a:p>
            <a:pPr marL="342900" lvl="0" indent="-342900" algn="l" rtl="0">
              <a:spcBef>
                <a:spcPts val="592"/>
              </a:spcBef>
              <a:spcAft>
                <a:spcPts val="0"/>
              </a:spcAft>
              <a:buClr>
                <a:schemeClr val="dk1"/>
              </a:buClr>
              <a:buSzPct val="100000"/>
              <a:buChar char="•"/>
            </a:pPr>
            <a:r>
              <a:rPr lang="en-IN">
                <a:latin typeface="Times New Roman"/>
                <a:ea typeface="Times New Roman"/>
                <a:cs typeface="Times New Roman"/>
                <a:sym typeface="Times New Roman"/>
              </a:rPr>
              <a:t>The proper access link to place in this activation record is found in the value for parameter f; the link is to the activation record for c, since c immediately surrounds the definition of d.</a:t>
            </a:r>
            <a:endParaRPr/>
          </a:p>
          <a:p>
            <a:pPr marL="342900" lvl="0" indent="-342900" algn="l" rtl="0">
              <a:spcBef>
                <a:spcPts val="592"/>
              </a:spcBef>
              <a:spcAft>
                <a:spcPts val="0"/>
              </a:spcAft>
              <a:buClr>
                <a:schemeClr val="dk1"/>
              </a:buClr>
              <a:buSzPct val="100000"/>
              <a:buChar char="•"/>
            </a:pPr>
            <a:r>
              <a:rPr lang="en-IN">
                <a:latin typeface="Times New Roman"/>
                <a:ea typeface="Times New Roman"/>
                <a:cs typeface="Times New Roman"/>
                <a:sym typeface="Times New Roman"/>
              </a:rPr>
              <a:t>Notice that </a:t>
            </a:r>
            <a:r>
              <a:rPr lang="en-IN" b="1">
                <a:latin typeface="Times New Roman"/>
                <a:ea typeface="Times New Roman"/>
                <a:cs typeface="Times New Roman"/>
                <a:sym typeface="Times New Roman"/>
              </a:rPr>
              <a:t>b is capable of setting up the proper link, even though b is not in the scope of c’s definition.</a:t>
            </a:r>
            <a:endParaRPr b="1">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body" idx="1"/>
          </p:nvPr>
        </p:nvSpPr>
        <p:spPr>
          <a:xfrm>
            <a:off x="457200" y="0"/>
            <a:ext cx="8229600" cy="58975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600"/>
              <a:buChar char="•"/>
            </a:pPr>
            <a:r>
              <a:rPr lang="en-IN" sz="2600">
                <a:latin typeface="Times New Roman"/>
                <a:ea typeface="Times New Roman"/>
                <a:cs typeface="Times New Roman"/>
                <a:sym typeface="Times New Roman"/>
              </a:rPr>
              <a:t>The </a:t>
            </a:r>
            <a:r>
              <a:rPr lang="en-IN" sz="2600" b="1">
                <a:latin typeface="Times New Roman"/>
                <a:ea typeface="Times New Roman"/>
                <a:cs typeface="Times New Roman"/>
                <a:sym typeface="Times New Roman"/>
              </a:rPr>
              <a:t>size of the generated target code </a:t>
            </a:r>
            <a:r>
              <a:rPr lang="en-IN" sz="2600">
                <a:latin typeface="Times New Roman"/>
                <a:ea typeface="Times New Roman"/>
                <a:cs typeface="Times New Roman"/>
                <a:sym typeface="Times New Roman"/>
              </a:rPr>
              <a:t>is fixed at compile time, so the compiler can place </a:t>
            </a:r>
            <a:r>
              <a:rPr lang="en-IN" sz="2600" b="1">
                <a:latin typeface="Times New Roman"/>
                <a:ea typeface="Times New Roman"/>
                <a:cs typeface="Times New Roman"/>
                <a:sym typeface="Times New Roman"/>
              </a:rPr>
              <a:t>the executable target code </a:t>
            </a:r>
            <a:r>
              <a:rPr lang="en-IN" sz="2600">
                <a:latin typeface="Times New Roman"/>
                <a:ea typeface="Times New Roman"/>
                <a:cs typeface="Times New Roman"/>
                <a:sym typeface="Times New Roman"/>
              </a:rPr>
              <a:t>in a statically determined area Code, usually in the </a:t>
            </a:r>
            <a:r>
              <a:rPr lang="en-IN" sz="2600" b="1">
                <a:latin typeface="Times New Roman"/>
                <a:ea typeface="Times New Roman"/>
                <a:cs typeface="Times New Roman"/>
                <a:sym typeface="Times New Roman"/>
              </a:rPr>
              <a:t>low end of memory</a:t>
            </a:r>
            <a:r>
              <a:rPr lang="en-IN" sz="2600">
                <a:latin typeface="Times New Roman"/>
                <a:ea typeface="Times New Roman"/>
                <a:cs typeface="Times New Roman"/>
                <a:sym typeface="Times New Roman"/>
              </a:rPr>
              <a:t>. </a:t>
            </a:r>
            <a:endParaRPr/>
          </a:p>
          <a:p>
            <a:pPr marL="342900" lvl="0" indent="-342900" algn="l" rtl="0">
              <a:spcBef>
                <a:spcPts val="520"/>
              </a:spcBef>
              <a:spcAft>
                <a:spcPts val="0"/>
              </a:spcAft>
              <a:buClr>
                <a:schemeClr val="dk1"/>
              </a:buClr>
              <a:buSzPts val="2600"/>
              <a:buChar char="•"/>
            </a:pPr>
            <a:r>
              <a:rPr lang="en-IN" sz="2600">
                <a:latin typeface="Times New Roman"/>
                <a:ea typeface="Times New Roman"/>
                <a:cs typeface="Times New Roman"/>
                <a:sym typeface="Times New Roman"/>
              </a:rPr>
              <a:t>Similarly, the size of some program data objects, such as global constants, and data generated by the compiler, such as information to support </a:t>
            </a:r>
            <a:r>
              <a:rPr lang="en-IN" sz="2600" b="1">
                <a:latin typeface="Times New Roman"/>
                <a:ea typeface="Times New Roman"/>
                <a:cs typeface="Times New Roman"/>
                <a:sym typeface="Times New Roman"/>
              </a:rPr>
              <a:t>garbage collection</a:t>
            </a:r>
            <a:r>
              <a:rPr lang="en-IN" sz="2600">
                <a:latin typeface="Times New Roman"/>
                <a:ea typeface="Times New Roman"/>
                <a:cs typeface="Times New Roman"/>
                <a:sym typeface="Times New Roman"/>
              </a:rPr>
              <a:t>, </a:t>
            </a:r>
            <a:r>
              <a:rPr lang="en-IN" sz="2600" b="1">
                <a:latin typeface="Times New Roman"/>
                <a:ea typeface="Times New Roman"/>
                <a:cs typeface="Times New Roman"/>
                <a:sym typeface="Times New Roman"/>
              </a:rPr>
              <a:t>may be known at compile time</a:t>
            </a:r>
            <a:r>
              <a:rPr lang="en-IN" sz="2600">
                <a:latin typeface="Times New Roman"/>
                <a:ea typeface="Times New Roman"/>
                <a:cs typeface="Times New Roman"/>
                <a:sym typeface="Times New Roman"/>
              </a:rPr>
              <a:t>, and these data objects can be placed in another statically determined area called </a:t>
            </a:r>
            <a:r>
              <a:rPr lang="en-IN" sz="2600" b="1" i="1">
                <a:latin typeface="Times New Roman"/>
                <a:ea typeface="Times New Roman"/>
                <a:cs typeface="Times New Roman"/>
                <a:sym typeface="Times New Roman"/>
              </a:rPr>
              <a:t>Static</a:t>
            </a:r>
            <a:r>
              <a:rPr lang="en-IN" sz="2600">
                <a:latin typeface="Times New Roman"/>
                <a:ea typeface="Times New Roman"/>
                <a:cs typeface="Times New Roman"/>
                <a:sym typeface="Times New Roman"/>
              </a:rPr>
              <a:t>. </a:t>
            </a:r>
            <a:endParaRPr/>
          </a:p>
          <a:p>
            <a:pPr marL="342900" lvl="0" indent="-342900" algn="l" rtl="0">
              <a:spcBef>
                <a:spcPts val="520"/>
              </a:spcBef>
              <a:spcAft>
                <a:spcPts val="0"/>
              </a:spcAft>
              <a:buClr>
                <a:schemeClr val="dk1"/>
              </a:buClr>
              <a:buSzPts val="2600"/>
              <a:buChar char="•"/>
            </a:pPr>
            <a:r>
              <a:rPr lang="en-IN" sz="2600">
                <a:latin typeface="Times New Roman"/>
                <a:ea typeface="Times New Roman"/>
                <a:cs typeface="Times New Roman"/>
                <a:sym typeface="Times New Roman"/>
              </a:rPr>
              <a:t>One reason </a:t>
            </a:r>
            <a:r>
              <a:rPr lang="en-IN" sz="2600" b="1">
                <a:latin typeface="Times New Roman"/>
                <a:ea typeface="Times New Roman"/>
                <a:cs typeface="Times New Roman"/>
                <a:sym typeface="Times New Roman"/>
              </a:rPr>
              <a:t>for statically allocating </a:t>
            </a:r>
            <a:r>
              <a:rPr lang="en-IN" sz="2600">
                <a:latin typeface="Times New Roman"/>
                <a:ea typeface="Times New Roman"/>
                <a:cs typeface="Times New Roman"/>
                <a:sym typeface="Times New Roman"/>
              </a:rPr>
              <a:t>as many data objects as possible is that the addresses of these objects can be </a:t>
            </a:r>
            <a:r>
              <a:rPr lang="en-IN" sz="2600" b="1">
                <a:latin typeface="Times New Roman"/>
                <a:ea typeface="Times New Roman"/>
                <a:cs typeface="Times New Roman"/>
                <a:sym typeface="Times New Roman"/>
              </a:rPr>
              <a:t>compiled into the target code</a:t>
            </a:r>
            <a:r>
              <a:rPr lang="en-IN" sz="2600">
                <a:latin typeface="Times New Roman"/>
                <a:ea typeface="Times New Roman"/>
                <a:cs typeface="Times New Roman"/>
                <a:sym typeface="Times New Roman"/>
              </a:rPr>
              <a:t>.</a:t>
            </a:r>
            <a:endParaRPr/>
          </a:p>
          <a:p>
            <a:pPr marL="342900" lvl="0" indent="-342900" algn="l" rtl="0">
              <a:spcBef>
                <a:spcPts val="520"/>
              </a:spcBef>
              <a:spcAft>
                <a:spcPts val="0"/>
              </a:spcAft>
              <a:buClr>
                <a:schemeClr val="dk1"/>
              </a:buClr>
              <a:buSzPts val="2600"/>
              <a:buChar char="•"/>
            </a:pPr>
            <a:r>
              <a:rPr lang="en-IN" sz="2600">
                <a:latin typeface="Times New Roman"/>
                <a:ea typeface="Times New Roman"/>
                <a:cs typeface="Times New Roman"/>
                <a:sym typeface="Times New Roman"/>
              </a:rPr>
              <a:t> To </a:t>
            </a:r>
            <a:r>
              <a:rPr lang="en-IN" sz="2600" b="1">
                <a:latin typeface="Times New Roman"/>
                <a:ea typeface="Times New Roman"/>
                <a:cs typeface="Times New Roman"/>
                <a:sym typeface="Times New Roman"/>
              </a:rPr>
              <a:t>maximize</a:t>
            </a:r>
            <a:r>
              <a:rPr lang="en-IN" sz="2600">
                <a:latin typeface="Times New Roman"/>
                <a:ea typeface="Times New Roman"/>
                <a:cs typeface="Times New Roman"/>
                <a:sym typeface="Times New Roman"/>
              </a:rPr>
              <a:t> the utilization of space at </a:t>
            </a:r>
            <a:r>
              <a:rPr lang="en-IN" sz="2600" b="1">
                <a:latin typeface="Times New Roman"/>
                <a:ea typeface="Times New Roman"/>
                <a:cs typeface="Times New Roman"/>
                <a:sym typeface="Times New Roman"/>
              </a:rPr>
              <a:t>run time</a:t>
            </a:r>
            <a:r>
              <a:rPr lang="en-IN" sz="2600">
                <a:latin typeface="Times New Roman"/>
                <a:ea typeface="Times New Roman"/>
                <a:cs typeface="Times New Roman"/>
                <a:sym typeface="Times New Roman"/>
              </a:rPr>
              <a:t>, the other two areas, </a:t>
            </a:r>
            <a:r>
              <a:rPr lang="en-IN" sz="2600" b="1">
                <a:latin typeface="Times New Roman"/>
                <a:ea typeface="Times New Roman"/>
                <a:cs typeface="Times New Roman"/>
                <a:sym typeface="Times New Roman"/>
              </a:rPr>
              <a:t>Stack </a:t>
            </a:r>
            <a:r>
              <a:rPr lang="en-IN" sz="2600">
                <a:latin typeface="Times New Roman"/>
                <a:ea typeface="Times New Roman"/>
                <a:cs typeface="Times New Roman"/>
                <a:sym typeface="Times New Roman"/>
              </a:rPr>
              <a:t>and </a:t>
            </a:r>
            <a:r>
              <a:rPr lang="en-IN" sz="2600" b="1">
                <a:latin typeface="Times New Roman"/>
                <a:ea typeface="Times New Roman"/>
                <a:cs typeface="Times New Roman"/>
                <a:sym typeface="Times New Roman"/>
              </a:rPr>
              <a:t>Heap</a:t>
            </a:r>
            <a:r>
              <a:rPr lang="en-IN" sz="2600">
                <a:latin typeface="Times New Roman"/>
                <a:ea typeface="Times New Roman"/>
                <a:cs typeface="Times New Roman"/>
                <a:sym typeface="Times New Roman"/>
              </a:rPr>
              <a:t>, are at the opposite ends of the remainder of the address space. These areas are</a:t>
            </a:r>
            <a:r>
              <a:rPr lang="en-IN" sz="2600" b="1">
                <a:latin typeface="Times New Roman"/>
                <a:ea typeface="Times New Roman"/>
                <a:cs typeface="Times New Roman"/>
                <a:sym typeface="Times New Roman"/>
              </a:rPr>
              <a:t> dynamic</a:t>
            </a:r>
            <a:r>
              <a:rPr lang="en-IN" sz="2600">
                <a:latin typeface="Times New Roman"/>
                <a:ea typeface="Times New Roman"/>
                <a:cs typeface="Times New Roman"/>
                <a:sym typeface="Times New Roman"/>
              </a:rPr>
              <a:t>; their </a:t>
            </a:r>
            <a:r>
              <a:rPr lang="en-IN" sz="2600" b="1">
                <a:latin typeface="Times New Roman"/>
                <a:ea typeface="Times New Roman"/>
                <a:cs typeface="Times New Roman"/>
                <a:sym typeface="Times New Roman"/>
              </a:rPr>
              <a:t>size can change </a:t>
            </a:r>
            <a:r>
              <a:rPr lang="en-IN" sz="2600">
                <a:latin typeface="Times New Roman"/>
                <a:ea typeface="Times New Roman"/>
                <a:cs typeface="Times New Roman"/>
                <a:sym typeface="Times New Roman"/>
              </a:rPr>
              <a:t>as the program executes.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0"/>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4.3.8.Displays</a:t>
            </a:r>
            <a:endParaRPr b="1">
              <a:latin typeface="Times New Roman"/>
              <a:ea typeface="Times New Roman"/>
              <a:cs typeface="Times New Roman"/>
              <a:sym typeface="Times New Roman"/>
            </a:endParaRPr>
          </a:p>
        </p:txBody>
      </p:sp>
      <p:sp>
        <p:nvSpPr>
          <p:cNvPr id="369" name="Google Shape;369;p50"/>
          <p:cNvSpPr txBox="1">
            <a:spLocks noGrp="1"/>
          </p:cNvSpPr>
          <p:nvPr>
            <p:ph type="body" idx="1"/>
          </p:nvPr>
        </p:nvSpPr>
        <p:spPr>
          <a:xfrm>
            <a:off x="457200" y="9906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latin typeface="Times New Roman"/>
                <a:ea typeface="Times New Roman"/>
                <a:cs typeface="Times New Roman"/>
                <a:sym typeface="Times New Roman"/>
              </a:rPr>
              <a:t>Display is a global array to hold the activation record pointers for the most recent activations of procedures at each lexical level</a:t>
            </a:r>
            <a:endParaRPr/>
          </a:p>
          <a:p>
            <a:pPr marL="342900" lvl="0" indent="-139700" algn="l" rtl="0">
              <a:spcBef>
                <a:spcPts val="640"/>
              </a:spcBef>
              <a:spcAft>
                <a:spcPts val="0"/>
              </a:spcAft>
              <a:buClr>
                <a:schemeClr val="dk1"/>
              </a:buClr>
              <a:buSzPts val="3200"/>
              <a:buNone/>
            </a:pPr>
            <a:endParaRPr>
              <a:latin typeface="Times New Roman"/>
              <a:ea typeface="Times New Roman"/>
              <a:cs typeface="Times New Roman"/>
              <a:sym typeface="Times New Roman"/>
            </a:endParaRPr>
          </a:p>
        </p:txBody>
      </p:sp>
      <p:pic>
        <p:nvPicPr>
          <p:cNvPr id="370" name="Google Shape;370;p50"/>
          <p:cNvPicPr preferRelativeResize="0"/>
          <p:nvPr/>
        </p:nvPicPr>
        <p:blipFill rotWithShape="1">
          <a:blip r:embed="rId3">
            <a:alphaModFix/>
          </a:blip>
          <a:srcRect/>
          <a:stretch/>
        </p:blipFill>
        <p:spPr>
          <a:xfrm>
            <a:off x="381000" y="2971800"/>
            <a:ext cx="8496300" cy="31718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Insight in Using Displays</a:t>
            </a:r>
            <a:endParaRPr/>
          </a:p>
        </p:txBody>
      </p:sp>
      <p:sp>
        <p:nvSpPr>
          <p:cNvPr id="376" name="Google Shape;376;p5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9250" algn="l" rtl="0">
              <a:lnSpc>
                <a:spcPct val="90000"/>
              </a:lnSpc>
              <a:spcBef>
                <a:spcPts val="0"/>
              </a:spcBef>
              <a:spcAft>
                <a:spcPts val="0"/>
              </a:spcAft>
              <a:buClr>
                <a:schemeClr val="dk1"/>
              </a:buClr>
              <a:buSzPts val="3300"/>
              <a:buChar char="•"/>
            </a:pPr>
            <a:r>
              <a:rPr lang="en-IN" sz="3300"/>
              <a:t>Suppose a </a:t>
            </a:r>
            <a:r>
              <a:rPr lang="en-IN" sz="3300" b="1"/>
              <a:t>procedure 𝑝</a:t>
            </a:r>
            <a:r>
              <a:rPr lang="en-IN" sz="3300"/>
              <a:t> is executing and needs to </a:t>
            </a:r>
            <a:r>
              <a:rPr lang="en-IN" sz="3300" b="1"/>
              <a:t>access element 𝑥 </a:t>
            </a:r>
            <a:r>
              <a:rPr lang="en-IN" sz="3300"/>
              <a:t>belonging to </a:t>
            </a:r>
            <a:r>
              <a:rPr lang="en-IN" sz="3300" b="1"/>
              <a:t>procedure 𝑞</a:t>
            </a:r>
            <a:endParaRPr sz="3300" b="1"/>
          </a:p>
          <a:p>
            <a:pPr marL="342900" lvl="0" indent="-349250" algn="l" rtl="0">
              <a:lnSpc>
                <a:spcPct val="90000"/>
              </a:lnSpc>
              <a:spcBef>
                <a:spcPts val="640"/>
              </a:spcBef>
              <a:spcAft>
                <a:spcPts val="0"/>
              </a:spcAft>
              <a:buClr>
                <a:schemeClr val="dk1"/>
              </a:buClr>
              <a:buSzPts val="3300"/>
              <a:buChar char="•"/>
            </a:pPr>
            <a:r>
              <a:rPr lang="en-IN" sz="3300"/>
              <a:t>The runtime only needs to search in </a:t>
            </a:r>
            <a:r>
              <a:rPr lang="en-IN" sz="3300" b="1"/>
              <a:t>activations from 𝑑[𝑖]</a:t>
            </a:r>
            <a:r>
              <a:rPr lang="en-IN" sz="3300"/>
              <a:t>, where 𝑖 is the </a:t>
            </a:r>
            <a:r>
              <a:rPr lang="en-IN" sz="3300" b="1"/>
              <a:t>nesting depth of 𝑞</a:t>
            </a:r>
            <a:endParaRPr sz="3300" b="1"/>
          </a:p>
          <a:p>
            <a:pPr marL="342900" lvl="0" indent="-349250" algn="l" rtl="0">
              <a:lnSpc>
                <a:spcPct val="90000"/>
              </a:lnSpc>
              <a:spcBef>
                <a:spcPts val="640"/>
              </a:spcBef>
              <a:spcAft>
                <a:spcPts val="0"/>
              </a:spcAft>
              <a:buClr>
                <a:schemeClr val="dk1"/>
              </a:buClr>
              <a:buSzPts val="3300"/>
              <a:buChar char="•"/>
            </a:pPr>
            <a:r>
              <a:rPr lang="en-IN" sz="3300"/>
              <a:t>Follow the </a:t>
            </a:r>
            <a:r>
              <a:rPr lang="en-IN" sz="3300" b="1"/>
              <a:t>pointer 𝑑[𝑖]</a:t>
            </a:r>
            <a:r>
              <a:rPr lang="en-IN" sz="3300"/>
              <a:t> to the </a:t>
            </a:r>
            <a:r>
              <a:rPr lang="en-IN" sz="3300" b="1"/>
              <a:t>activation record for 𝑞,</a:t>
            </a:r>
            <a:r>
              <a:rPr lang="en-IN" sz="3300"/>
              <a:t> where in 𝑥 should be defined at a known offset</a:t>
            </a:r>
            <a:endParaRPr sz="3300"/>
          </a:p>
          <a:p>
            <a:pPr marL="342900" lvl="0" indent="-139700" algn="l" rtl="0">
              <a:lnSpc>
                <a:spcPct val="90000"/>
              </a:lnSpc>
              <a:spcBef>
                <a:spcPts val="640"/>
              </a:spcBef>
              <a:spcAft>
                <a:spcPts val="0"/>
              </a:spcAft>
              <a:buClr>
                <a:schemeClr val="dk1"/>
              </a:buClr>
              <a:buSzPts val="3200"/>
              <a:buNone/>
            </a:pPr>
            <a:endParaRPr sz="33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382" name="Google Shape;382;p5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83" name="Google Shape;383;p52"/>
          <p:cNvPicPr preferRelativeResize="0"/>
          <p:nvPr/>
        </p:nvPicPr>
        <p:blipFill rotWithShape="1">
          <a:blip r:embed="rId3">
            <a:alphaModFix/>
          </a:blip>
          <a:srcRect/>
          <a:stretch/>
        </p:blipFill>
        <p:spPr>
          <a:xfrm>
            <a:off x="304800" y="381000"/>
            <a:ext cx="8839200" cy="59436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389" name="Google Shape;389;p5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90" name="Google Shape;390;p53"/>
          <p:cNvPicPr preferRelativeResize="0"/>
          <p:nvPr/>
        </p:nvPicPr>
        <p:blipFill rotWithShape="1">
          <a:blip r:embed="rId3">
            <a:alphaModFix/>
          </a:blip>
          <a:srcRect/>
          <a:stretch/>
        </p:blipFill>
        <p:spPr>
          <a:xfrm>
            <a:off x="0" y="304800"/>
            <a:ext cx="9182100" cy="62484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4.4 Heap Management</a:t>
            </a:r>
            <a:endParaRPr>
              <a:latin typeface="Times New Roman"/>
              <a:ea typeface="Times New Roman"/>
              <a:cs typeface="Times New Roman"/>
              <a:sym typeface="Times New Roman"/>
            </a:endParaRPr>
          </a:p>
        </p:txBody>
      </p:sp>
      <p:sp>
        <p:nvSpPr>
          <p:cNvPr id="396" name="Google Shape;396;p5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68300" algn="l" rtl="0">
              <a:lnSpc>
                <a:spcPct val="80000"/>
              </a:lnSpc>
              <a:spcBef>
                <a:spcPts val="0"/>
              </a:spcBef>
              <a:spcAft>
                <a:spcPts val="0"/>
              </a:spcAft>
              <a:buClr>
                <a:schemeClr val="dk1"/>
              </a:buClr>
              <a:buSzPts val="3120"/>
              <a:buChar char="•"/>
            </a:pPr>
            <a:r>
              <a:rPr lang="en-IN" sz="3120">
                <a:latin typeface="Times New Roman"/>
                <a:ea typeface="Times New Roman"/>
                <a:cs typeface="Times New Roman"/>
                <a:sym typeface="Times New Roman"/>
              </a:rPr>
              <a:t>The heap is the portion of the store that is used for data that </a:t>
            </a:r>
            <a:r>
              <a:rPr lang="en-IN" sz="3120" b="1">
                <a:latin typeface="Times New Roman"/>
                <a:ea typeface="Times New Roman"/>
                <a:cs typeface="Times New Roman"/>
                <a:sym typeface="Times New Roman"/>
              </a:rPr>
              <a:t>lives indefinitely</a:t>
            </a:r>
            <a:r>
              <a:rPr lang="en-IN" sz="3120">
                <a:latin typeface="Times New Roman"/>
                <a:ea typeface="Times New Roman"/>
                <a:cs typeface="Times New Roman"/>
                <a:sym typeface="Times New Roman"/>
              </a:rPr>
              <a:t>, or until the program </a:t>
            </a:r>
            <a:r>
              <a:rPr lang="en-IN" sz="3120" b="1">
                <a:latin typeface="Times New Roman"/>
                <a:ea typeface="Times New Roman"/>
                <a:cs typeface="Times New Roman"/>
                <a:sym typeface="Times New Roman"/>
              </a:rPr>
              <a:t>explicitly deletes it</a:t>
            </a:r>
            <a:r>
              <a:rPr lang="en-IN" sz="3120">
                <a:latin typeface="Times New Roman"/>
                <a:ea typeface="Times New Roman"/>
                <a:cs typeface="Times New Roman"/>
                <a:sym typeface="Times New Roman"/>
              </a:rPr>
              <a:t>. </a:t>
            </a:r>
            <a:endParaRPr sz="3120"/>
          </a:p>
          <a:p>
            <a:pPr marL="342900" lvl="0" indent="-368300" algn="l" rtl="0">
              <a:lnSpc>
                <a:spcPct val="80000"/>
              </a:lnSpc>
              <a:spcBef>
                <a:spcPts val="544"/>
              </a:spcBef>
              <a:spcAft>
                <a:spcPts val="0"/>
              </a:spcAft>
              <a:buClr>
                <a:schemeClr val="dk1"/>
              </a:buClr>
              <a:buSzPts val="3120"/>
              <a:buChar char="•"/>
            </a:pPr>
            <a:r>
              <a:rPr lang="en-IN" sz="3120">
                <a:latin typeface="Times New Roman"/>
                <a:ea typeface="Times New Roman"/>
                <a:cs typeface="Times New Roman"/>
                <a:sym typeface="Times New Roman"/>
              </a:rPr>
              <a:t>While </a:t>
            </a:r>
            <a:r>
              <a:rPr lang="en-IN" sz="3120" b="1">
                <a:latin typeface="Times New Roman"/>
                <a:ea typeface="Times New Roman"/>
                <a:cs typeface="Times New Roman"/>
                <a:sym typeface="Times New Roman"/>
              </a:rPr>
              <a:t>local variables </a:t>
            </a:r>
            <a:r>
              <a:rPr lang="en-IN" sz="3120">
                <a:latin typeface="Times New Roman"/>
                <a:ea typeface="Times New Roman"/>
                <a:cs typeface="Times New Roman"/>
                <a:sym typeface="Times New Roman"/>
              </a:rPr>
              <a:t>typically become</a:t>
            </a:r>
            <a:r>
              <a:rPr lang="en-IN" sz="3120" b="1">
                <a:latin typeface="Times New Roman"/>
                <a:ea typeface="Times New Roman"/>
                <a:cs typeface="Times New Roman"/>
                <a:sym typeface="Times New Roman"/>
              </a:rPr>
              <a:t> inaccessible</a:t>
            </a:r>
            <a:r>
              <a:rPr lang="en-IN" sz="3120">
                <a:latin typeface="Times New Roman"/>
                <a:ea typeface="Times New Roman"/>
                <a:cs typeface="Times New Roman"/>
                <a:sym typeface="Times New Roman"/>
              </a:rPr>
              <a:t> when </a:t>
            </a:r>
            <a:r>
              <a:rPr lang="en-IN" sz="3120" b="1">
                <a:latin typeface="Times New Roman"/>
                <a:ea typeface="Times New Roman"/>
                <a:cs typeface="Times New Roman"/>
                <a:sym typeface="Times New Roman"/>
              </a:rPr>
              <a:t>their procedures end</a:t>
            </a:r>
            <a:endParaRPr sz="3120" b="1"/>
          </a:p>
          <a:p>
            <a:pPr marL="342900" lvl="0" indent="-368300" algn="l" rtl="0">
              <a:lnSpc>
                <a:spcPct val="80000"/>
              </a:lnSpc>
              <a:spcBef>
                <a:spcPts val="544"/>
              </a:spcBef>
              <a:spcAft>
                <a:spcPts val="0"/>
              </a:spcAft>
              <a:buClr>
                <a:schemeClr val="dk1"/>
              </a:buClr>
              <a:buSzPts val="3120"/>
              <a:buChar char="•"/>
            </a:pPr>
            <a:r>
              <a:rPr lang="en-IN" sz="3120">
                <a:latin typeface="Times New Roman"/>
                <a:ea typeface="Times New Roman"/>
                <a:cs typeface="Times New Roman"/>
                <a:sym typeface="Times New Roman"/>
              </a:rPr>
              <a:t>Interface to the heap: allocate(size)and free(addr)</a:t>
            </a:r>
            <a:endParaRPr sz="3120"/>
          </a:p>
          <a:p>
            <a:pPr marL="342900" lvl="0" indent="-368300" algn="l" rtl="0">
              <a:lnSpc>
                <a:spcPct val="80000"/>
              </a:lnSpc>
              <a:spcBef>
                <a:spcPts val="544"/>
              </a:spcBef>
              <a:spcAft>
                <a:spcPts val="0"/>
              </a:spcAft>
              <a:buClr>
                <a:schemeClr val="dk1"/>
              </a:buClr>
              <a:buSzPts val="3120"/>
              <a:buChar char="•"/>
            </a:pPr>
            <a:r>
              <a:rPr lang="en-IN" sz="3120">
                <a:latin typeface="Times New Roman"/>
                <a:ea typeface="Times New Roman"/>
                <a:cs typeface="Times New Roman"/>
                <a:sym typeface="Times New Roman"/>
              </a:rPr>
              <a:t>Commonly-used interfaces are </a:t>
            </a:r>
            <a:r>
              <a:rPr lang="en-IN" sz="3120" b="1">
                <a:latin typeface="Times New Roman"/>
                <a:ea typeface="Times New Roman"/>
                <a:cs typeface="Times New Roman"/>
                <a:sym typeface="Times New Roman"/>
              </a:rPr>
              <a:t>malloc()/free()</a:t>
            </a:r>
            <a:r>
              <a:rPr lang="en-IN" sz="3120">
                <a:latin typeface="Times New Roman"/>
                <a:ea typeface="Times New Roman"/>
                <a:cs typeface="Times New Roman"/>
                <a:sym typeface="Times New Roman"/>
              </a:rPr>
              <a:t> in C or </a:t>
            </a:r>
            <a:r>
              <a:rPr lang="en-IN" sz="3120" b="1">
                <a:latin typeface="Times New Roman"/>
                <a:ea typeface="Times New Roman"/>
                <a:cs typeface="Times New Roman"/>
                <a:sym typeface="Times New Roman"/>
              </a:rPr>
              <a:t>new/delete </a:t>
            </a:r>
            <a:r>
              <a:rPr lang="en-IN" sz="3120">
                <a:latin typeface="Times New Roman"/>
                <a:ea typeface="Times New Roman"/>
                <a:cs typeface="Times New Roman"/>
                <a:sym typeface="Times New Roman"/>
              </a:rPr>
              <a:t>in C++</a:t>
            </a:r>
            <a:endParaRPr sz="3120"/>
          </a:p>
          <a:p>
            <a:pPr marL="342900" lvl="0" indent="-368300" algn="l" rtl="0">
              <a:lnSpc>
                <a:spcPct val="80000"/>
              </a:lnSpc>
              <a:spcBef>
                <a:spcPts val="544"/>
              </a:spcBef>
              <a:spcAft>
                <a:spcPts val="0"/>
              </a:spcAft>
              <a:buClr>
                <a:schemeClr val="dk1"/>
              </a:buClr>
              <a:buSzPts val="3120"/>
              <a:buChar char="•"/>
            </a:pPr>
            <a:r>
              <a:rPr lang="en-IN" sz="3120">
                <a:latin typeface="Times New Roman"/>
                <a:ea typeface="Times New Roman"/>
                <a:cs typeface="Times New Roman"/>
                <a:sym typeface="Times New Roman"/>
              </a:rPr>
              <a:t>Allocation and deallocation may be completely </a:t>
            </a:r>
            <a:r>
              <a:rPr lang="en-IN" sz="3120" b="1">
                <a:latin typeface="Times New Roman"/>
                <a:ea typeface="Times New Roman"/>
                <a:cs typeface="Times New Roman"/>
                <a:sym typeface="Times New Roman"/>
              </a:rPr>
              <a:t>manual (C/C++)</a:t>
            </a:r>
            <a:r>
              <a:rPr lang="en-IN" sz="3120">
                <a:latin typeface="Times New Roman"/>
                <a:ea typeface="Times New Roman"/>
                <a:cs typeface="Times New Roman"/>
                <a:sym typeface="Times New Roman"/>
              </a:rPr>
              <a:t>, </a:t>
            </a:r>
            <a:r>
              <a:rPr lang="en-IN" sz="3120" b="1">
                <a:latin typeface="Times New Roman"/>
                <a:ea typeface="Times New Roman"/>
                <a:cs typeface="Times New Roman"/>
                <a:sym typeface="Times New Roman"/>
              </a:rPr>
              <a:t>semi-automatic (Java)</a:t>
            </a:r>
            <a:r>
              <a:rPr lang="en-IN" sz="3120">
                <a:latin typeface="Times New Roman"/>
                <a:ea typeface="Times New Roman"/>
                <a:cs typeface="Times New Roman"/>
                <a:sym typeface="Times New Roman"/>
              </a:rPr>
              <a:t>, or </a:t>
            </a:r>
            <a:r>
              <a:rPr lang="en-IN" sz="3120" b="1">
                <a:latin typeface="Times New Roman"/>
                <a:ea typeface="Times New Roman"/>
                <a:cs typeface="Times New Roman"/>
                <a:sym typeface="Times New Roman"/>
              </a:rPr>
              <a:t>fully automatic (Lisp)</a:t>
            </a:r>
            <a:endParaRPr sz="3120" b="1"/>
          </a:p>
          <a:p>
            <a:pPr marL="342900" lvl="0" indent="-170180" algn="l" rtl="0">
              <a:lnSpc>
                <a:spcPct val="80000"/>
              </a:lnSpc>
              <a:spcBef>
                <a:spcPts val="544"/>
              </a:spcBef>
              <a:spcAft>
                <a:spcPts val="0"/>
              </a:spcAft>
              <a:buClr>
                <a:schemeClr val="dk1"/>
              </a:buClr>
              <a:buSzPts val="2720"/>
              <a:buNone/>
            </a:pPr>
            <a:endParaRPr sz="3120">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5"/>
          <p:cNvSpPr txBox="1">
            <a:spLocks noGrp="1"/>
          </p:cNvSpPr>
          <p:nvPr>
            <p:ph type="body" idx="1"/>
          </p:nvPr>
        </p:nvSpPr>
        <p:spPr>
          <a:xfrm>
            <a:off x="457200" y="228600"/>
            <a:ext cx="8229600" cy="5897563"/>
          </a:xfrm>
          <a:prstGeom prst="rect">
            <a:avLst/>
          </a:prstGeom>
          <a:noFill/>
          <a:ln>
            <a:noFill/>
          </a:ln>
        </p:spPr>
        <p:txBody>
          <a:bodyPr spcFirstLastPara="1" wrap="square" lIns="91425" tIns="45700" rIns="91425" bIns="45700" anchor="t" anchorCtr="0">
            <a:noAutofit/>
          </a:bodyPr>
          <a:lstStyle/>
          <a:p>
            <a:pPr marL="342900" lvl="0" indent="-139700" algn="l" rtl="0">
              <a:lnSpc>
                <a:spcPct val="80000"/>
              </a:lnSpc>
              <a:spcBef>
                <a:spcPts val="0"/>
              </a:spcBef>
              <a:spcAft>
                <a:spcPts val="0"/>
              </a:spcAft>
              <a:buClr>
                <a:schemeClr val="dk1"/>
              </a:buClr>
              <a:buSzPts val="3200"/>
              <a:buNone/>
            </a:pPr>
            <a:endParaRPr sz="3400">
              <a:latin typeface="Times New Roman"/>
              <a:ea typeface="Times New Roman"/>
              <a:cs typeface="Times New Roman"/>
              <a:sym typeface="Times New Roman"/>
            </a:endParaRPr>
          </a:p>
          <a:p>
            <a:pPr marL="342900" lvl="0" indent="-355600" algn="l" rtl="0">
              <a:lnSpc>
                <a:spcPct val="80000"/>
              </a:lnSpc>
              <a:spcBef>
                <a:spcPts val="640"/>
              </a:spcBef>
              <a:spcAft>
                <a:spcPts val="0"/>
              </a:spcAft>
              <a:buClr>
                <a:schemeClr val="dk1"/>
              </a:buClr>
              <a:buSzPts val="3400"/>
              <a:buChar char="•"/>
            </a:pPr>
            <a:r>
              <a:rPr lang="en-IN" sz="3400">
                <a:latin typeface="Times New Roman"/>
                <a:ea typeface="Times New Roman"/>
                <a:cs typeface="Times New Roman"/>
                <a:sym typeface="Times New Roman"/>
              </a:rPr>
              <a:t>Manages heap memory by implementing mechanisms for </a:t>
            </a:r>
            <a:r>
              <a:rPr lang="en-IN" sz="3400" b="1">
                <a:latin typeface="Times New Roman"/>
                <a:ea typeface="Times New Roman"/>
                <a:cs typeface="Times New Roman"/>
                <a:sym typeface="Times New Roman"/>
              </a:rPr>
              <a:t>allocation and deallocation </a:t>
            </a:r>
            <a:endParaRPr sz="3400" b="1"/>
          </a:p>
          <a:p>
            <a:pPr marL="342900" lvl="0" indent="-342900" algn="l" rtl="0">
              <a:lnSpc>
                <a:spcPct val="80000"/>
              </a:lnSpc>
              <a:spcBef>
                <a:spcPts val="640"/>
              </a:spcBef>
              <a:spcAft>
                <a:spcPts val="0"/>
              </a:spcAft>
              <a:buClr>
                <a:schemeClr val="dk1"/>
              </a:buClr>
              <a:buSzPts val="3200"/>
              <a:buNone/>
            </a:pPr>
            <a:r>
              <a:rPr lang="en-IN" sz="3400">
                <a:latin typeface="Times New Roman"/>
                <a:ea typeface="Times New Roman"/>
                <a:cs typeface="Times New Roman"/>
                <a:sym typeface="Times New Roman"/>
              </a:rPr>
              <a:t>		- Either manual or automatic strategies</a:t>
            </a:r>
            <a:endParaRPr sz="3400"/>
          </a:p>
          <a:p>
            <a:pPr marL="342900" lvl="0" indent="-355600" algn="l" rtl="0">
              <a:lnSpc>
                <a:spcPct val="80000"/>
              </a:lnSpc>
              <a:spcBef>
                <a:spcPts val="640"/>
              </a:spcBef>
              <a:spcAft>
                <a:spcPts val="0"/>
              </a:spcAft>
              <a:buClr>
                <a:schemeClr val="dk1"/>
              </a:buClr>
              <a:buSzPts val="3400"/>
              <a:buChar char="•"/>
            </a:pPr>
            <a:r>
              <a:rPr lang="en-IN" sz="3400" b="1">
                <a:latin typeface="Times New Roman"/>
                <a:ea typeface="Times New Roman"/>
                <a:cs typeface="Times New Roman"/>
                <a:sym typeface="Times New Roman"/>
              </a:rPr>
              <a:t>Goals</a:t>
            </a:r>
            <a:endParaRPr sz="3400" b="1"/>
          </a:p>
          <a:p>
            <a:pPr marL="342900" lvl="0" indent="-342900" algn="l" rtl="0">
              <a:lnSpc>
                <a:spcPct val="80000"/>
              </a:lnSpc>
              <a:spcBef>
                <a:spcPts val="640"/>
              </a:spcBef>
              <a:spcAft>
                <a:spcPts val="0"/>
              </a:spcAft>
              <a:buClr>
                <a:schemeClr val="dk1"/>
              </a:buClr>
              <a:buSzPts val="3200"/>
              <a:buNone/>
            </a:pPr>
            <a:r>
              <a:rPr lang="en-IN" sz="3400">
                <a:latin typeface="Times New Roman"/>
                <a:ea typeface="Times New Roman"/>
                <a:cs typeface="Times New Roman"/>
                <a:sym typeface="Times New Roman"/>
              </a:rPr>
              <a:t>		- </a:t>
            </a:r>
            <a:r>
              <a:rPr lang="en-IN" sz="3400" b="1">
                <a:latin typeface="Times New Roman"/>
                <a:ea typeface="Times New Roman"/>
                <a:cs typeface="Times New Roman"/>
                <a:sym typeface="Times New Roman"/>
              </a:rPr>
              <a:t>Space efficiency</a:t>
            </a:r>
            <a:r>
              <a:rPr lang="en-IN" sz="3400">
                <a:latin typeface="Times New Roman"/>
                <a:ea typeface="Times New Roman"/>
                <a:cs typeface="Times New Roman"/>
                <a:sym typeface="Times New Roman"/>
              </a:rPr>
              <a:t>–minimize fragmentation</a:t>
            </a:r>
            <a:endParaRPr sz="3400"/>
          </a:p>
          <a:p>
            <a:pPr marL="342900" lvl="0" indent="-342900" algn="l" rtl="0">
              <a:lnSpc>
                <a:spcPct val="80000"/>
              </a:lnSpc>
              <a:spcBef>
                <a:spcPts val="640"/>
              </a:spcBef>
              <a:spcAft>
                <a:spcPts val="0"/>
              </a:spcAft>
              <a:buClr>
                <a:schemeClr val="dk1"/>
              </a:buClr>
              <a:buSzPts val="3200"/>
              <a:buNone/>
            </a:pPr>
            <a:r>
              <a:rPr lang="en-IN" sz="3400">
                <a:latin typeface="Times New Roman"/>
                <a:ea typeface="Times New Roman"/>
                <a:cs typeface="Times New Roman"/>
                <a:sym typeface="Times New Roman"/>
              </a:rPr>
              <a:t>		- </a:t>
            </a:r>
            <a:r>
              <a:rPr lang="en-IN" sz="3400" b="1">
                <a:latin typeface="Times New Roman"/>
                <a:ea typeface="Times New Roman"/>
                <a:cs typeface="Times New Roman"/>
                <a:sym typeface="Times New Roman"/>
              </a:rPr>
              <a:t>Program efficiency </a:t>
            </a:r>
            <a:r>
              <a:rPr lang="en-IN" sz="3400">
                <a:latin typeface="Times New Roman"/>
                <a:ea typeface="Times New Roman"/>
                <a:cs typeface="Times New Roman"/>
                <a:sym typeface="Times New Roman"/>
              </a:rPr>
              <a:t>–take advantage of 		locality of objects in memory and 		make the program run faster</a:t>
            </a:r>
            <a:endParaRPr sz="3400"/>
          </a:p>
          <a:p>
            <a:pPr marL="342900" lvl="0" indent="-342900" algn="l" rtl="0">
              <a:lnSpc>
                <a:spcPct val="80000"/>
              </a:lnSpc>
              <a:spcBef>
                <a:spcPts val="640"/>
              </a:spcBef>
              <a:spcAft>
                <a:spcPts val="0"/>
              </a:spcAft>
              <a:buClr>
                <a:schemeClr val="dk1"/>
              </a:buClr>
              <a:buSzPts val="3200"/>
              <a:buNone/>
            </a:pPr>
            <a:r>
              <a:rPr lang="en-IN" sz="3400">
                <a:latin typeface="Times New Roman"/>
                <a:ea typeface="Times New Roman"/>
                <a:cs typeface="Times New Roman"/>
                <a:sym typeface="Times New Roman"/>
              </a:rPr>
              <a:t>		- </a:t>
            </a:r>
            <a:r>
              <a:rPr lang="en-IN" sz="3400" b="1">
                <a:latin typeface="Times New Roman"/>
                <a:ea typeface="Times New Roman"/>
                <a:cs typeface="Times New Roman"/>
                <a:sym typeface="Times New Roman"/>
              </a:rPr>
              <a:t>Low overhead </a:t>
            </a:r>
            <a:r>
              <a:rPr lang="en-IN" sz="3400">
                <a:latin typeface="Times New Roman"/>
                <a:ea typeface="Times New Roman"/>
                <a:cs typeface="Times New Roman"/>
                <a:sym typeface="Times New Roman"/>
              </a:rPr>
              <a:t>–allocation and 				deallocation must be efficient</a:t>
            </a:r>
            <a:endParaRPr sz="3400"/>
          </a:p>
          <a:p>
            <a:pPr marL="342900" lvl="0" indent="-139700" algn="l" rtl="0">
              <a:lnSpc>
                <a:spcPct val="80000"/>
              </a:lnSpc>
              <a:spcBef>
                <a:spcPts val="640"/>
              </a:spcBef>
              <a:spcAft>
                <a:spcPts val="0"/>
              </a:spcAft>
              <a:buClr>
                <a:schemeClr val="dk1"/>
              </a:buClr>
              <a:buSzPts val="3200"/>
              <a:buNone/>
            </a:pPr>
            <a:endParaRPr sz="3400">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6"/>
          <p:cNvSpPr txBox="1">
            <a:spLocks noGrp="1"/>
          </p:cNvSpPr>
          <p:nvPr>
            <p:ph type="title"/>
          </p:nvPr>
        </p:nvSpPr>
        <p:spPr>
          <a:xfrm>
            <a:off x="5334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4.4.1 The Memory Manager</a:t>
            </a:r>
            <a:endParaRPr b="1">
              <a:latin typeface="Times New Roman"/>
              <a:ea typeface="Times New Roman"/>
              <a:cs typeface="Times New Roman"/>
              <a:sym typeface="Times New Roman"/>
            </a:endParaRPr>
          </a:p>
        </p:txBody>
      </p:sp>
      <p:sp>
        <p:nvSpPr>
          <p:cNvPr id="407" name="Google Shape;407;p56"/>
          <p:cNvSpPr txBox="1">
            <a:spLocks noGrp="1"/>
          </p:cNvSpPr>
          <p:nvPr>
            <p:ph type="body" idx="1"/>
          </p:nvPr>
        </p:nvSpPr>
        <p:spPr>
          <a:xfrm>
            <a:off x="108850" y="859975"/>
            <a:ext cx="8889900" cy="5997900"/>
          </a:xfrm>
          <a:prstGeom prst="rect">
            <a:avLst/>
          </a:prstGeom>
          <a:noFill/>
          <a:ln>
            <a:noFill/>
          </a:ln>
        </p:spPr>
        <p:txBody>
          <a:bodyPr spcFirstLastPara="1" wrap="square" lIns="91425" tIns="45700" rIns="91425" bIns="45700" anchor="t" anchorCtr="0">
            <a:noAutofit/>
          </a:bodyPr>
          <a:lstStyle/>
          <a:p>
            <a:pPr marL="342900" lvl="0" indent="-361950" algn="l" rtl="0">
              <a:spcBef>
                <a:spcPts val="0"/>
              </a:spcBef>
              <a:spcAft>
                <a:spcPts val="0"/>
              </a:spcAft>
              <a:buClr>
                <a:schemeClr val="dk1"/>
              </a:buClr>
              <a:buSzPts val="2500"/>
              <a:buChar char="•"/>
            </a:pPr>
            <a:r>
              <a:rPr lang="en-IN" sz="2500">
                <a:latin typeface="Times New Roman"/>
                <a:ea typeface="Times New Roman"/>
                <a:cs typeface="Times New Roman"/>
                <a:sym typeface="Times New Roman"/>
              </a:rPr>
              <a:t>The subsystem that allocates and deallocates space with in the heap. The memory manager keeps </a:t>
            </a:r>
            <a:r>
              <a:rPr lang="en-IN" sz="2500" b="1">
                <a:latin typeface="Times New Roman"/>
                <a:ea typeface="Times New Roman"/>
                <a:cs typeface="Times New Roman"/>
                <a:sym typeface="Times New Roman"/>
              </a:rPr>
              <a:t>track of all the free space in heap </a:t>
            </a:r>
            <a:r>
              <a:rPr lang="en-IN" sz="2500">
                <a:latin typeface="Times New Roman"/>
                <a:ea typeface="Times New Roman"/>
                <a:cs typeface="Times New Roman"/>
                <a:sym typeface="Times New Roman"/>
              </a:rPr>
              <a:t>storage at all times. </a:t>
            </a:r>
            <a:endParaRPr sz="2500"/>
          </a:p>
          <a:p>
            <a:pPr marL="342900" lvl="0" indent="-361950" algn="l" rtl="0">
              <a:spcBef>
                <a:spcPts val="440"/>
              </a:spcBef>
              <a:spcAft>
                <a:spcPts val="0"/>
              </a:spcAft>
              <a:buClr>
                <a:schemeClr val="dk1"/>
              </a:buClr>
              <a:buSzPts val="2500"/>
              <a:buChar char="•"/>
            </a:pPr>
            <a:r>
              <a:rPr lang="en-IN" sz="2500">
                <a:latin typeface="Times New Roman"/>
                <a:ea typeface="Times New Roman"/>
                <a:cs typeface="Times New Roman"/>
                <a:sym typeface="Times New Roman"/>
              </a:rPr>
              <a:t>This serves as an interface between </a:t>
            </a:r>
            <a:r>
              <a:rPr lang="en-IN" sz="2500" b="1">
                <a:latin typeface="Times New Roman"/>
                <a:ea typeface="Times New Roman"/>
                <a:cs typeface="Times New Roman"/>
                <a:sym typeface="Times New Roman"/>
              </a:rPr>
              <a:t>application programs and operating system </a:t>
            </a:r>
            <a:endParaRPr sz="2500" b="1"/>
          </a:p>
          <a:p>
            <a:pPr marL="342900" lvl="0" indent="-342900" algn="l" rtl="0">
              <a:spcBef>
                <a:spcPts val="440"/>
              </a:spcBef>
              <a:spcAft>
                <a:spcPts val="0"/>
              </a:spcAft>
              <a:buClr>
                <a:schemeClr val="dk1"/>
              </a:buClr>
              <a:buSzPts val="2200"/>
              <a:buNone/>
            </a:pPr>
            <a:r>
              <a:rPr lang="en-IN" sz="2500" b="1" i="1">
                <a:latin typeface="Times New Roman"/>
                <a:ea typeface="Times New Roman"/>
                <a:cs typeface="Times New Roman"/>
                <a:sym typeface="Times New Roman"/>
              </a:rPr>
              <a:t>Allocation:</a:t>
            </a:r>
            <a:r>
              <a:rPr lang="en-IN" sz="2500" i="1">
                <a:latin typeface="Times New Roman"/>
                <a:ea typeface="Times New Roman"/>
                <a:cs typeface="Times New Roman"/>
                <a:sym typeface="Times New Roman"/>
              </a:rPr>
              <a:t> </a:t>
            </a:r>
            <a:r>
              <a:rPr lang="en-IN" sz="2500">
                <a:latin typeface="Times New Roman"/>
                <a:ea typeface="Times New Roman"/>
                <a:cs typeface="Times New Roman"/>
                <a:sym typeface="Times New Roman"/>
              </a:rPr>
              <a:t>Produces chuck of contiguous heap memory of requested size.</a:t>
            </a:r>
            <a:r>
              <a:rPr lang="en-IN" sz="2500"/>
              <a:t> </a:t>
            </a:r>
            <a:r>
              <a:rPr lang="en-IN" sz="2500">
                <a:latin typeface="Times New Roman"/>
                <a:ea typeface="Times New Roman"/>
                <a:cs typeface="Times New Roman"/>
                <a:sym typeface="Times New Roman"/>
              </a:rPr>
              <a:t>If no chuck of required size in available, it </a:t>
            </a:r>
            <a:r>
              <a:rPr lang="en-IN" sz="2500" b="1">
                <a:latin typeface="Times New Roman"/>
                <a:ea typeface="Times New Roman"/>
                <a:cs typeface="Times New Roman"/>
                <a:sym typeface="Times New Roman"/>
              </a:rPr>
              <a:t>increases the heap storage </a:t>
            </a:r>
            <a:r>
              <a:rPr lang="en-IN" sz="2500">
                <a:latin typeface="Times New Roman"/>
                <a:ea typeface="Times New Roman"/>
                <a:cs typeface="Times New Roman"/>
                <a:sym typeface="Times New Roman"/>
              </a:rPr>
              <a:t>by getting consecutive bytes of virtual memory from OS  </a:t>
            </a:r>
            <a:endParaRPr sz="2500"/>
          </a:p>
          <a:p>
            <a:pPr marL="342900" lvl="0" indent="-342900" algn="l" rtl="0">
              <a:spcBef>
                <a:spcPts val="440"/>
              </a:spcBef>
              <a:spcAft>
                <a:spcPts val="0"/>
              </a:spcAft>
              <a:buClr>
                <a:schemeClr val="dk1"/>
              </a:buClr>
              <a:buSzPts val="2200"/>
              <a:buNone/>
            </a:pPr>
            <a:r>
              <a:rPr lang="en-IN" sz="2500" b="1" i="1">
                <a:latin typeface="Times New Roman"/>
                <a:ea typeface="Times New Roman"/>
                <a:cs typeface="Times New Roman"/>
                <a:sym typeface="Times New Roman"/>
              </a:rPr>
              <a:t>Deallocation</a:t>
            </a:r>
            <a:r>
              <a:rPr lang="en-IN" sz="2500" i="1">
                <a:latin typeface="Times New Roman"/>
                <a:ea typeface="Times New Roman"/>
                <a:cs typeface="Times New Roman"/>
                <a:sym typeface="Times New Roman"/>
              </a:rPr>
              <a:t>:</a:t>
            </a:r>
            <a:r>
              <a:rPr lang="en-IN" sz="2500"/>
              <a:t> </a:t>
            </a:r>
            <a:r>
              <a:rPr lang="en-IN" sz="2500">
                <a:latin typeface="Times New Roman"/>
                <a:ea typeface="Times New Roman"/>
                <a:cs typeface="Times New Roman"/>
                <a:sym typeface="Times New Roman"/>
              </a:rPr>
              <a:t>The memory manager returns deallocated space to the </a:t>
            </a:r>
            <a:r>
              <a:rPr lang="en-IN" sz="2500" b="1">
                <a:latin typeface="Times New Roman"/>
                <a:ea typeface="Times New Roman"/>
                <a:cs typeface="Times New Roman"/>
                <a:sym typeface="Times New Roman"/>
              </a:rPr>
              <a:t>pool</a:t>
            </a:r>
            <a:r>
              <a:rPr lang="en-IN" sz="2500" b="1" i="1">
                <a:latin typeface="Times New Roman"/>
                <a:ea typeface="Times New Roman"/>
                <a:cs typeface="Times New Roman"/>
                <a:sym typeface="Times New Roman"/>
              </a:rPr>
              <a:t> </a:t>
            </a:r>
            <a:r>
              <a:rPr lang="en-IN" sz="2500" b="1">
                <a:latin typeface="Times New Roman"/>
                <a:ea typeface="Times New Roman"/>
                <a:cs typeface="Times New Roman"/>
                <a:sym typeface="Times New Roman"/>
              </a:rPr>
              <a:t>of free space</a:t>
            </a:r>
            <a:r>
              <a:rPr lang="en-IN" sz="2500">
                <a:latin typeface="Times New Roman"/>
                <a:ea typeface="Times New Roman"/>
                <a:cs typeface="Times New Roman"/>
                <a:sym typeface="Times New Roman"/>
              </a:rPr>
              <a:t>, so it can </a:t>
            </a:r>
            <a:r>
              <a:rPr lang="en-IN" sz="2500" b="1">
                <a:latin typeface="Times New Roman"/>
                <a:ea typeface="Times New Roman"/>
                <a:cs typeface="Times New Roman"/>
                <a:sym typeface="Times New Roman"/>
              </a:rPr>
              <a:t>reuse the space</a:t>
            </a:r>
            <a:r>
              <a:rPr lang="en-IN" sz="2500">
                <a:latin typeface="Times New Roman"/>
                <a:ea typeface="Times New Roman"/>
                <a:cs typeface="Times New Roman"/>
                <a:sym typeface="Times New Roman"/>
              </a:rPr>
              <a:t> to satisfy other allocation requests. </a:t>
            </a:r>
            <a:endParaRPr sz="2500"/>
          </a:p>
          <a:p>
            <a:pPr marL="342900" lvl="0" indent="-342900" algn="l" rtl="0">
              <a:spcBef>
                <a:spcPts val="440"/>
              </a:spcBef>
              <a:spcAft>
                <a:spcPts val="0"/>
              </a:spcAft>
              <a:buClr>
                <a:schemeClr val="dk1"/>
              </a:buClr>
              <a:buSzPts val="2200"/>
              <a:buNone/>
            </a:pPr>
            <a:r>
              <a:rPr lang="en-IN" sz="2500" b="1">
                <a:latin typeface="Times New Roman"/>
                <a:ea typeface="Times New Roman"/>
                <a:cs typeface="Times New Roman"/>
                <a:sym typeface="Times New Roman"/>
              </a:rPr>
              <a:t>Memory managers</a:t>
            </a:r>
            <a:r>
              <a:rPr lang="en-IN" sz="2500">
                <a:latin typeface="Times New Roman"/>
                <a:ea typeface="Times New Roman"/>
                <a:cs typeface="Times New Roman"/>
                <a:sym typeface="Times New Roman"/>
              </a:rPr>
              <a:t> typically </a:t>
            </a:r>
            <a:r>
              <a:rPr lang="en-IN" sz="2500" b="1">
                <a:latin typeface="Times New Roman"/>
                <a:ea typeface="Times New Roman"/>
                <a:cs typeface="Times New Roman"/>
                <a:sym typeface="Times New Roman"/>
              </a:rPr>
              <a:t>do not return memory </a:t>
            </a:r>
            <a:r>
              <a:rPr lang="en-IN" sz="2500">
                <a:latin typeface="Times New Roman"/>
                <a:ea typeface="Times New Roman"/>
                <a:cs typeface="Times New Roman"/>
                <a:sym typeface="Times New Roman"/>
              </a:rPr>
              <a:t>to the operating system, even if the program's heap usage drops.</a:t>
            </a:r>
            <a:endParaRPr sz="2500">
              <a:latin typeface="Times New Roman"/>
              <a:ea typeface="Times New Roman"/>
              <a:cs typeface="Times New Roman"/>
              <a:sym typeface="Times New Roman"/>
            </a:endParaRPr>
          </a:p>
          <a:p>
            <a:pPr marL="342900" lvl="0" indent="-342900" algn="l" rtl="0">
              <a:spcBef>
                <a:spcPts val="440"/>
              </a:spcBef>
              <a:spcAft>
                <a:spcPts val="0"/>
              </a:spcAft>
              <a:buClr>
                <a:schemeClr val="dk1"/>
              </a:buClr>
              <a:buSzPts val="2200"/>
              <a:buNone/>
            </a:pPr>
            <a:endParaRPr sz="2500">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7"/>
          <p:cNvSpPr txBox="1">
            <a:spLocks noGrp="1"/>
          </p:cNvSpPr>
          <p:nvPr>
            <p:ph type="body" idx="1"/>
          </p:nvPr>
        </p:nvSpPr>
        <p:spPr>
          <a:xfrm>
            <a:off x="0" y="0"/>
            <a:ext cx="8686800" cy="61263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100"/>
              <a:buNone/>
            </a:pPr>
            <a:r>
              <a:rPr lang="en-IN" sz="2300" b="1" u="sng">
                <a:latin typeface="Times New Roman"/>
                <a:ea typeface="Times New Roman"/>
                <a:cs typeface="Times New Roman"/>
                <a:sym typeface="Times New Roman"/>
              </a:rPr>
              <a:t>Properties of memory managers</a:t>
            </a:r>
            <a:r>
              <a:rPr lang="en-IN" sz="2300">
                <a:latin typeface="Times New Roman"/>
                <a:ea typeface="Times New Roman"/>
                <a:cs typeface="Times New Roman"/>
                <a:sym typeface="Times New Roman"/>
              </a:rPr>
              <a:t>:</a:t>
            </a:r>
            <a:endParaRPr sz="3400"/>
          </a:p>
          <a:p>
            <a:pPr marL="342900" lvl="0" indent="-342900" algn="l" rtl="0">
              <a:spcBef>
                <a:spcPts val="420"/>
              </a:spcBef>
              <a:spcAft>
                <a:spcPts val="0"/>
              </a:spcAft>
              <a:buClr>
                <a:schemeClr val="dk1"/>
              </a:buClr>
              <a:buSzPts val="2100"/>
              <a:buNone/>
            </a:pPr>
            <a:r>
              <a:rPr lang="en-IN" sz="2300" b="1">
                <a:latin typeface="Times New Roman"/>
                <a:ea typeface="Times New Roman"/>
                <a:cs typeface="Times New Roman"/>
                <a:sym typeface="Times New Roman"/>
              </a:rPr>
              <a:t>Space Efficiency: </a:t>
            </a:r>
            <a:endParaRPr sz="3400"/>
          </a:p>
          <a:p>
            <a:pPr marL="342900" lvl="0" indent="-342900" algn="l" rtl="0">
              <a:spcBef>
                <a:spcPts val="420"/>
              </a:spcBef>
              <a:spcAft>
                <a:spcPts val="0"/>
              </a:spcAft>
              <a:buClr>
                <a:schemeClr val="dk1"/>
              </a:buClr>
              <a:buSzPts val="2100"/>
              <a:buNone/>
            </a:pPr>
            <a:r>
              <a:rPr lang="en-IN" sz="2300">
                <a:latin typeface="Times New Roman"/>
                <a:ea typeface="Times New Roman"/>
                <a:cs typeface="Times New Roman"/>
                <a:sym typeface="Times New Roman"/>
              </a:rPr>
              <a:t>	A memory manager should </a:t>
            </a:r>
            <a:r>
              <a:rPr lang="en-IN" sz="2300" b="1">
                <a:latin typeface="Times New Roman"/>
                <a:ea typeface="Times New Roman"/>
                <a:cs typeface="Times New Roman"/>
                <a:sym typeface="Times New Roman"/>
              </a:rPr>
              <a:t>minimize</a:t>
            </a:r>
            <a:r>
              <a:rPr lang="en-IN" sz="2300">
                <a:latin typeface="Times New Roman"/>
                <a:ea typeface="Times New Roman"/>
                <a:cs typeface="Times New Roman"/>
                <a:sym typeface="Times New Roman"/>
              </a:rPr>
              <a:t> the </a:t>
            </a:r>
            <a:r>
              <a:rPr lang="en-IN" sz="2300" b="1">
                <a:latin typeface="Times New Roman"/>
                <a:ea typeface="Times New Roman"/>
                <a:cs typeface="Times New Roman"/>
                <a:sym typeface="Times New Roman"/>
              </a:rPr>
              <a:t>total heap space </a:t>
            </a:r>
            <a:r>
              <a:rPr lang="en-IN" sz="2300">
                <a:latin typeface="Times New Roman"/>
                <a:ea typeface="Times New Roman"/>
                <a:cs typeface="Times New Roman"/>
                <a:sym typeface="Times New Roman"/>
              </a:rPr>
              <a:t>needed by program. Doing so allows larger programs to run in a </a:t>
            </a:r>
            <a:r>
              <a:rPr lang="en-IN" sz="2300" b="1">
                <a:latin typeface="Times New Roman"/>
                <a:ea typeface="Times New Roman"/>
                <a:cs typeface="Times New Roman"/>
                <a:sym typeface="Times New Roman"/>
              </a:rPr>
              <a:t>fixed virtual address space</a:t>
            </a:r>
            <a:r>
              <a:rPr lang="en-IN" sz="2300">
                <a:latin typeface="Times New Roman"/>
                <a:ea typeface="Times New Roman"/>
                <a:cs typeface="Times New Roman"/>
                <a:sym typeface="Times New Roman"/>
              </a:rPr>
              <a:t>. Space efficiency is achieved by minimizing "</a:t>
            </a:r>
            <a:r>
              <a:rPr lang="en-IN" sz="2300" b="1">
                <a:latin typeface="Times New Roman"/>
                <a:ea typeface="Times New Roman"/>
                <a:cs typeface="Times New Roman"/>
                <a:sym typeface="Times New Roman"/>
              </a:rPr>
              <a:t>fragmentation</a:t>
            </a:r>
            <a:r>
              <a:rPr lang="en-IN" sz="2300">
                <a:latin typeface="Times New Roman"/>
                <a:ea typeface="Times New Roman"/>
                <a:cs typeface="Times New Roman"/>
                <a:sym typeface="Times New Roman"/>
              </a:rPr>
              <a:t>”.</a:t>
            </a:r>
            <a:endParaRPr sz="3400"/>
          </a:p>
          <a:p>
            <a:pPr marL="342900" lvl="0" indent="-342900" algn="l" rtl="0">
              <a:spcBef>
                <a:spcPts val="420"/>
              </a:spcBef>
              <a:spcAft>
                <a:spcPts val="0"/>
              </a:spcAft>
              <a:buClr>
                <a:schemeClr val="dk1"/>
              </a:buClr>
              <a:buSzPts val="2100"/>
              <a:buNone/>
            </a:pPr>
            <a:r>
              <a:rPr lang="en-IN" sz="2300" b="1">
                <a:latin typeface="Times New Roman"/>
                <a:ea typeface="Times New Roman"/>
                <a:cs typeface="Times New Roman"/>
                <a:sym typeface="Times New Roman"/>
              </a:rPr>
              <a:t>Program Efficiency:</a:t>
            </a:r>
            <a:endParaRPr sz="3400"/>
          </a:p>
          <a:p>
            <a:pPr marL="342900" lvl="0" indent="-342900" algn="l" rtl="0">
              <a:spcBef>
                <a:spcPts val="420"/>
              </a:spcBef>
              <a:spcAft>
                <a:spcPts val="0"/>
              </a:spcAft>
              <a:buClr>
                <a:schemeClr val="dk1"/>
              </a:buClr>
              <a:buSzPts val="2100"/>
              <a:buNone/>
            </a:pPr>
            <a:r>
              <a:rPr lang="en-IN" sz="2300" b="1">
                <a:latin typeface="Times New Roman"/>
                <a:ea typeface="Times New Roman"/>
                <a:cs typeface="Times New Roman"/>
                <a:sym typeface="Times New Roman"/>
              </a:rPr>
              <a:t>	</a:t>
            </a:r>
            <a:r>
              <a:rPr lang="en-IN" sz="2300">
                <a:latin typeface="Times New Roman"/>
                <a:ea typeface="Times New Roman"/>
                <a:cs typeface="Times New Roman"/>
                <a:sym typeface="Times New Roman"/>
              </a:rPr>
              <a:t>A memory manager should make good use of the memory subsystem to allow </a:t>
            </a:r>
            <a:r>
              <a:rPr lang="en-IN" sz="2300" b="1">
                <a:latin typeface="Times New Roman"/>
                <a:ea typeface="Times New Roman"/>
                <a:cs typeface="Times New Roman"/>
                <a:sym typeface="Times New Roman"/>
              </a:rPr>
              <a:t>programs to run faster</a:t>
            </a:r>
            <a:r>
              <a:rPr lang="en-IN" sz="2300">
                <a:latin typeface="Times New Roman"/>
                <a:ea typeface="Times New Roman"/>
                <a:cs typeface="Times New Roman"/>
                <a:sym typeface="Times New Roman"/>
              </a:rPr>
              <a:t>.</a:t>
            </a:r>
            <a:endParaRPr sz="3400"/>
          </a:p>
          <a:p>
            <a:pPr marL="342900" lvl="0" indent="-342900" algn="l" rtl="0">
              <a:spcBef>
                <a:spcPts val="420"/>
              </a:spcBef>
              <a:spcAft>
                <a:spcPts val="0"/>
              </a:spcAft>
              <a:buClr>
                <a:schemeClr val="dk1"/>
              </a:buClr>
              <a:buSzPts val="2100"/>
              <a:buNone/>
            </a:pPr>
            <a:r>
              <a:rPr lang="en-IN" sz="2300">
                <a:latin typeface="Times New Roman"/>
                <a:ea typeface="Times New Roman"/>
                <a:cs typeface="Times New Roman"/>
                <a:sym typeface="Times New Roman"/>
              </a:rPr>
              <a:t>	The non random clustered way in which typical </a:t>
            </a:r>
            <a:r>
              <a:rPr lang="en-IN" sz="2300" b="1">
                <a:latin typeface="Times New Roman"/>
                <a:ea typeface="Times New Roman"/>
                <a:cs typeface="Times New Roman"/>
                <a:sym typeface="Times New Roman"/>
              </a:rPr>
              <a:t>programs access memory</a:t>
            </a:r>
            <a:r>
              <a:rPr lang="en-IN" sz="2300">
                <a:latin typeface="Times New Roman"/>
                <a:ea typeface="Times New Roman"/>
                <a:cs typeface="Times New Roman"/>
                <a:sym typeface="Times New Roman"/>
              </a:rPr>
              <a:t>. The placement of objects in memory, the memory manager can make better use of space and make the program run faster</a:t>
            </a:r>
            <a:endParaRPr sz="3400"/>
          </a:p>
          <a:p>
            <a:pPr marL="342900" lvl="0" indent="-342900" algn="l" rtl="0">
              <a:spcBef>
                <a:spcPts val="420"/>
              </a:spcBef>
              <a:spcAft>
                <a:spcPts val="0"/>
              </a:spcAft>
              <a:buClr>
                <a:schemeClr val="dk1"/>
              </a:buClr>
              <a:buSzPts val="2100"/>
              <a:buNone/>
            </a:pPr>
            <a:r>
              <a:rPr lang="en-IN" sz="2300" b="1">
                <a:latin typeface="Times New Roman"/>
                <a:ea typeface="Times New Roman"/>
                <a:cs typeface="Times New Roman"/>
                <a:sym typeface="Times New Roman"/>
              </a:rPr>
              <a:t>Low Overhead:</a:t>
            </a:r>
            <a:r>
              <a:rPr lang="en-IN" sz="2300">
                <a:latin typeface="Times New Roman"/>
                <a:ea typeface="Times New Roman"/>
                <a:cs typeface="Times New Roman"/>
                <a:sym typeface="Times New Roman"/>
              </a:rPr>
              <a:t> </a:t>
            </a:r>
            <a:endParaRPr sz="3400"/>
          </a:p>
          <a:p>
            <a:pPr marL="342900" lvl="0" indent="-342900" algn="l" rtl="0">
              <a:spcBef>
                <a:spcPts val="420"/>
              </a:spcBef>
              <a:spcAft>
                <a:spcPts val="0"/>
              </a:spcAft>
              <a:buClr>
                <a:schemeClr val="dk1"/>
              </a:buClr>
              <a:buSzPts val="2100"/>
              <a:buNone/>
            </a:pPr>
            <a:r>
              <a:rPr lang="en-IN" sz="2300" b="1">
                <a:latin typeface="Times New Roman"/>
                <a:ea typeface="Times New Roman"/>
                <a:cs typeface="Times New Roman"/>
                <a:sym typeface="Times New Roman"/>
              </a:rPr>
              <a:t>	To minimize the overhead</a:t>
            </a:r>
            <a:r>
              <a:rPr lang="en-IN" sz="2300">
                <a:latin typeface="Times New Roman"/>
                <a:ea typeface="Times New Roman"/>
                <a:cs typeface="Times New Roman"/>
                <a:sym typeface="Times New Roman"/>
              </a:rPr>
              <a:t> — the fraction of execution time spent performing allocation and deallocation. </a:t>
            </a:r>
            <a:endParaRPr sz="3400"/>
          </a:p>
          <a:p>
            <a:pPr marL="342900" lvl="0" indent="-342900" algn="l" rtl="0">
              <a:spcBef>
                <a:spcPts val="420"/>
              </a:spcBef>
              <a:spcAft>
                <a:spcPts val="0"/>
              </a:spcAft>
              <a:buClr>
                <a:schemeClr val="dk1"/>
              </a:buClr>
              <a:buSzPts val="2100"/>
              <a:buNone/>
            </a:pPr>
            <a:r>
              <a:rPr lang="en-IN" sz="2300">
                <a:latin typeface="Times New Roman"/>
                <a:ea typeface="Times New Roman"/>
                <a:cs typeface="Times New Roman"/>
                <a:sym typeface="Times New Roman"/>
              </a:rPr>
              <a:t>	The </a:t>
            </a:r>
            <a:r>
              <a:rPr lang="en-IN" sz="2300" b="1">
                <a:latin typeface="Times New Roman"/>
                <a:ea typeface="Times New Roman"/>
                <a:cs typeface="Times New Roman"/>
                <a:sym typeface="Times New Roman"/>
              </a:rPr>
              <a:t>cost of allocations</a:t>
            </a:r>
            <a:r>
              <a:rPr lang="en-IN" sz="2300">
                <a:latin typeface="Times New Roman"/>
                <a:ea typeface="Times New Roman"/>
                <a:cs typeface="Times New Roman"/>
                <a:sym typeface="Times New Roman"/>
              </a:rPr>
              <a:t> is dominated by small requests.</a:t>
            </a:r>
            <a:endParaRPr sz="3400"/>
          </a:p>
          <a:p>
            <a:pPr marL="342900" lvl="0" indent="-342900" algn="l" rtl="0">
              <a:spcBef>
                <a:spcPts val="420"/>
              </a:spcBef>
              <a:spcAft>
                <a:spcPts val="0"/>
              </a:spcAft>
              <a:buClr>
                <a:schemeClr val="dk1"/>
              </a:buClr>
              <a:buSzPts val="2100"/>
              <a:buNone/>
            </a:pPr>
            <a:r>
              <a:rPr lang="en-IN" sz="2300">
                <a:latin typeface="Times New Roman"/>
                <a:ea typeface="Times New Roman"/>
                <a:cs typeface="Times New Roman"/>
                <a:sym typeface="Times New Roman"/>
              </a:rPr>
              <a:t>	The </a:t>
            </a:r>
            <a:r>
              <a:rPr lang="en-IN" sz="2300" b="1">
                <a:latin typeface="Times New Roman"/>
                <a:ea typeface="Times New Roman"/>
                <a:cs typeface="Times New Roman"/>
                <a:sym typeface="Times New Roman"/>
              </a:rPr>
              <a:t>overhead of managing large objects</a:t>
            </a:r>
            <a:r>
              <a:rPr lang="en-IN" sz="2300">
                <a:latin typeface="Times New Roman"/>
                <a:ea typeface="Times New Roman"/>
                <a:cs typeface="Times New Roman"/>
                <a:sym typeface="Times New Roman"/>
              </a:rPr>
              <a:t> is less important, because it usually can be amortized over a larger amount of computation.</a:t>
            </a:r>
            <a:endParaRPr sz="2300">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8"/>
          <p:cNvSpPr txBox="1">
            <a:spLocks noGrp="1"/>
          </p:cNvSpPr>
          <p:nvPr>
            <p:ph type="title"/>
          </p:nvPr>
        </p:nvSpPr>
        <p:spPr>
          <a:xfrm>
            <a:off x="457200" y="0"/>
            <a:ext cx="8229600" cy="639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4.4.2 The Memory Hierarchy of a Computer</a:t>
            </a:r>
            <a:endParaRPr sz="3200">
              <a:latin typeface="Times New Roman"/>
              <a:ea typeface="Times New Roman"/>
              <a:cs typeface="Times New Roman"/>
              <a:sym typeface="Times New Roman"/>
            </a:endParaRPr>
          </a:p>
        </p:txBody>
      </p:sp>
      <p:sp>
        <p:nvSpPr>
          <p:cNvPr id="418" name="Google Shape;418;p58"/>
          <p:cNvSpPr txBox="1">
            <a:spLocks noGrp="1"/>
          </p:cNvSpPr>
          <p:nvPr>
            <p:ph type="body" idx="1"/>
          </p:nvPr>
        </p:nvSpPr>
        <p:spPr>
          <a:xfrm>
            <a:off x="457200" y="838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latin typeface="Times New Roman"/>
              <a:ea typeface="Times New Roman"/>
              <a:cs typeface="Times New Roman"/>
              <a:sym typeface="Times New Roman"/>
            </a:endParaRPr>
          </a:p>
        </p:txBody>
      </p:sp>
      <p:pic>
        <p:nvPicPr>
          <p:cNvPr id="419" name="Google Shape;419;p58"/>
          <p:cNvPicPr preferRelativeResize="0"/>
          <p:nvPr/>
        </p:nvPicPr>
        <p:blipFill rotWithShape="1">
          <a:blip r:embed="rId3">
            <a:alphaModFix/>
          </a:blip>
          <a:srcRect/>
          <a:stretch/>
        </p:blipFill>
        <p:spPr>
          <a:xfrm>
            <a:off x="304800" y="685800"/>
            <a:ext cx="8458200" cy="56124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9"/>
          <p:cNvSpPr txBox="1">
            <a:spLocks noGrp="1"/>
          </p:cNvSpPr>
          <p:nvPr>
            <p:ph type="body" idx="1"/>
          </p:nvPr>
        </p:nvSpPr>
        <p:spPr>
          <a:xfrm>
            <a:off x="246550" y="685800"/>
            <a:ext cx="8440200" cy="5440500"/>
          </a:xfrm>
          <a:prstGeom prst="rect">
            <a:avLst/>
          </a:prstGeom>
          <a:noFill/>
          <a:ln>
            <a:noFill/>
          </a:ln>
        </p:spPr>
        <p:txBody>
          <a:bodyPr spcFirstLastPara="1" wrap="square" lIns="91425" tIns="45700" rIns="91425" bIns="45700" anchor="t" anchorCtr="0">
            <a:normAutofit lnSpcReduction="10000"/>
          </a:bodyPr>
          <a:lstStyle/>
          <a:p>
            <a:pPr marL="342900" lvl="0" indent="-358140" algn="l" rtl="0">
              <a:spcBef>
                <a:spcPts val="0"/>
              </a:spcBef>
              <a:spcAft>
                <a:spcPts val="0"/>
              </a:spcAft>
              <a:buClr>
                <a:schemeClr val="dk1"/>
              </a:buClr>
              <a:buSzPts val="3200"/>
              <a:buChar char="•"/>
            </a:pPr>
            <a:r>
              <a:rPr lang="en-IN">
                <a:latin typeface="Times New Roman"/>
                <a:ea typeface="Times New Roman"/>
                <a:cs typeface="Times New Roman"/>
                <a:sym typeface="Times New Roman"/>
              </a:rPr>
              <a:t>Data is transferred as </a:t>
            </a:r>
            <a:r>
              <a:rPr lang="en-IN" b="1">
                <a:latin typeface="Times New Roman"/>
                <a:ea typeface="Times New Roman"/>
                <a:cs typeface="Times New Roman"/>
                <a:sym typeface="Times New Roman"/>
              </a:rPr>
              <a:t>blocks of contiguous storage</a:t>
            </a:r>
            <a:r>
              <a:rPr lang="en-IN">
                <a:latin typeface="Times New Roman"/>
                <a:ea typeface="Times New Roman"/>
                <a:cs typeface="Times New Roman"/>
                <a:sym typeface="Times New Roman"/>
              </a:rPr>
              <a:t>. </a:t>
            </a:r>
            <a:endParaRPr/>
          </a:p>
          <a:p>
            <a:pPr marL="342900" lvl="0" indent="-358140" algn="l" rtl="0">
              <a:spcBef>
                <a:spcPts val="592"/>
              </a:spcBef>
              <a:spcAft>
                <a:spcPts val="0"/>
              </a:spcAft>
              <a:buClr>
                <a:schemeClr val="dk1"/>
              </a:buClr>
              <a:buSzPts val="3200"/>
              <a:buChar char="•"/>
            </a:pPr>
            <a:r>
              <a:rPr lang="en-IN">
                <a:latin typeface="Times New Roman"/>
                <a:ea typeface="Times New Roman"/>
                <a:cs typeface="Times New Roman"/>
                <a:sym typeface="Times New Roman"/>
              </a:rPr>
              <a:t>To amortize the </a:t>
            </a:r>
            <a:r>
              <a:rPr lang="en-IN" b="1">
                <a:latin typeface="Times New Roman"/>
                <a:ea typeface="Times New Roman"/>
                <a:cs typeface="Times New Roman"/>
                <a:sym typeface="Times New Roman"/>
              </a:rPr>
              <a:t>cost of access</a:t>
            </a:r>
            <a:r>
              <a:rPr lang="en-IN">
                <a:latin typeface="Times New Roman"/>
                <a:ea typeface="Times New Roman"/>
                <a:cs typeface="Times New Roman"/>
                <a:sym typeface="Times New Roman"/>
              </a:rPr>
              <a:t>, larger blocks are used with the slower levels of the hierarchy. </a:t>
            </a:r>
            <a:endParaRPr/>
          </a:p>
          <a:p>
            <a:pPr marL="342900" lvl="0" indent="-358140" algn="l" rtl="0">
              <a:spcBef>
                <a:spcPts val="592"/>
              </a:spcBef>
              <a:spcAft>
                <a:spcPts val="0"/>
              </a:spcAft>
              <a:buClr>
                <a:schemeClr val="dk1"/>
              </a:buClr>
              <a:buSzPts val="3200"/>
              <a:buChar char="•"/>
            </a:pPr>
            <a:r>
              <a:rPr lang="en-IN">
                <a:latin typeface="Times New Roman"/>
                <a:ea typeface="Times New Roman"/>
                <a:cs typeface="Times New Roman"/>
                <a:sym typeface="Times New Roman"/>
              </a:rPr>
              <a:t>Between </a:t>
            </a:r>
            <a:r>
              <a:rPr lang="en-IN" b="1">
                <a:latin typeface="Times New Roman"/>
                <a:ea typeface="Times New Roman"/>
                <a:cs typeface="Times New Roman"/>
                <a:sym typeface="Times New Roman"/>
              </a:rPr>
              <a:t>main memory </a:t>
            </a:r>
            <a:r>
              <a:rPr lang="en-IN">
                <a:latin typeface="Times New Roman"/>
                <a:ea typeface="Times New Roman"/>
                <a:cs typeface="Times New Roman"/>
                <a:sym typeface="Times New Roman"/>
              </a:rPr>
              <a:t>and </a:t>
            </a:r>
            <a:r>
              <a:rPr lang="en-IN" b="1">
                <a:latin typeface="Times New Roman"/>
                <a:ea typeface="Times New Roman"/>
                <a:cs typeface="Times New Roman"/>
                <a:sym typeface="Times New Roman"/>
              </a:rPr>
              <a:t>cache</a:t>
            </a:r>
            <a:r>
              <a:rPr lang="en-IN">
                <a:latin typeface="Times New Roman"/>
                <a:ea typeface="Times New Roman"/>
                <a:cs typeface="Times New Roman"/>
                <a:sym typeface="Times New Roman"/>
              </a:rPr>
              <a:t>, </a:t>
            </a:r>
            <a:r>
              <a:rPr lang="en-IN" b="1">
                <a:latin typeface="Times New Roman"/>
                <a:ea typeface="Times New Roman"/>
                <a:cs typeface="Times New Roman"/>
                <a:sym typeface="Times New Roman"/>
              </a:rPr>
              <a:t>data is transferred</a:t>
            </a:r>
            <a:r>
              <a:rPr lang="en-IN">
                <a:latin typeface="Times New Roman"/>
                <a:ea typeface="Times New Roman"/>
                <a:cs typeface="Times New Roman"/>
                <a:sym typeface="Times New Roman"/>
              </a:rPr>
              <a:t> in </a:t>
            </a:r>
            <a:r>
              <a:rPr lang="en-IN" b="1">
                <a:latin typeface="Times New Roman"/>
                <a:ea typeface="Times New Roman"/>
                <a:cs typeface="Times New Roman"/>
                <a:sym typeface="Times New Roman"/>
              </a:rPr>
              <a:t>blocks </a:t>
            </a:r>
            <a:r>
              <a:rPr lang="en-IN">
                <a:latin typeface="Times New Roman"/>
                <a:ea typeface="Times New Roman"/>
                <a:cs typeface="Times New Roman"/>
                <a:sym typeface="Times New Roman"/>
              </a:rPr>
              <a:t>known as </a:t>
            </a:r>
            <a:r>
              <a:rPr lang="en-IN" b="1">
                <a:latin typeface="Times New Roman"/>
                <a:ea typeface="Times New Roman"/>
                <a:cs typeface="Times New Roman"/>
                <a:sym typeface="Times New Roman"/>
              </a:rPr>
              <a:t>cache lines</a:t>
            </a:r>
            <a:r>
              <a:rPr lang="en-IN">
                <a:latin typeface="Times New Roman"/>
                <a:ea typeface="Times New Roman"/>
                <a:cs typeface="Times New Roman"/>
                <a:sym typeface="Times New Roman"/>
              </a:rPr>
              <a:t>, which are typically from </a:t>
            </a:r>
            <a:r>
              <a:rPr lang="en-IN" b="1">
                <a:latin typeface="Times New Roman"/>
                <a:ea typeface="Times New Roman"/>
                <a:cs typeface="Times New Roman"/>
                <a:sym typeface="Times New Roman"/>
              </a:rPr>
              <a:t>32 to 256 bytes long. </a:t>
            </a:r>
            <a:endParaRPr/>
          </a:p>
          <a:p>
            <a:pPr marL="342900" lvl="0" indent="-358140" algn="l" rtl="0">
              <a:spcBef>
                <a:spcPts val="592"/>
              </a:spcBef>
              <a:spcAft>
                <a:spcPts val="0"/>
              </a:spcAft>
              <a:buClr>
                <a:schemeClr val="dk1"/>
              </a:buClr>
              <a:buSzPts val="3200"/>
              <a:buChar char="•"/>
            </a:pPr>
            <a:r>
              <a:rPr lang="en-IN">
                <a:latin typeface="Times New Roman"/>
                <a:ea typeface="Times New Roman"/>
                <a:cs typeface="Times New Roman"/>
                <a:sym typeface="Times New Roman"/>
              </a:rPr>
              <a:t>Between </a:t>
            </a:r>
            <a:r>
              <a:rPr lang="en-IN" b="1">
                <a:latin typeface="Times New Roman"/>
                <a:ea typeface="Times New Roman"/>
                <a:cs typeface="Times New Roman"/>
                <a:sym typeface="Times New Roman"/>
              </a:rPr>
              <a:t>virtual memory(disk) </a:t>
            </a:r>
            <a:r>
              <a:rPr lang="en-IN">
                <a:latin typeface="Times New Roman"/>
                <a:ea typeface="Times New Roman"/>
                <a:cs typeface="Times New Roman"/>
                <a:sym typeface="Times New Roman"/>
              </a:rPr>
              <a:t>and </a:t>
            </a:r>
            <a:r>
              <a:rPr lang="en-IN" b="1">
                <a:latin typeface="Times New Roman"/>
                <a:ea typeface="Times New Roman"/>
                <a:cs typeface="Times New Roman"/>
                <a:sym typeface="Times New Roman"/>
              </a:rPr>
              <a:t>main memory</a:t>
            </a:r>
            <a:r>
              <a:rPr lang="en-IN">
                <a:latin typeface="Times New Roman"/>
                <a:ea typeface="Times New Roman"/>
                <a:cs typeface="Times New Roman"/>
                <a:sym typeface="Times New Roman"/>
              </a:rPr>
              <a:t>, </a:t>
            </a:r>
            <a:r>
              <a:rPr lang="en-IN" b="1">
                <a:latin typeface="Times New Roman"/>
                <a:ea typeface="Times New Roman"/>
                <a:cs typeface="Times New Roman"/>
                <a:sym typeface="Times New Roman"/>
              </a:rPr>
              <a:t>data is transferred </a:t>
            </a:r>
            <a:r>
              <a:rPr lang="en-IN">
                <a:latin typeface="Times New Roman"/>
                <a:ea typeface="Times New Roman"/>
                <a:cs typeface="Times New Roman"/>
                <a:sym typeface="Times New Roman"/>
              </a:rPr>
              <a:t>in </a:t>
            </a:r>
            <a:r>
              <a:rPr lang="en-IN" b="1">
                <a:latin typeface="Times New Roman"/>
                <a:ea typeface="Times New Roman"/>
                <a:cs typeface="Times New Roman"/>
                <a:sym typeface="Times New Roman"/>
              </a:rPr>
              <a:t>blocks</a:t>
            </a:r>
            <a:r>
              <a:rPr lang="en-IN">
                <a:latin typeface="Times New Roman"/>
                <a:ea typeface="Times New Roman"/>
                <a:cs typeface="Times New Roman"/>
                <a:sym typeface="Times New Roman"/>
              </a:rPr>
              <a:t> known as </a:t>
            </a:r>
            <a:r>
              <a:rPr lang="en-IN" b="1">
                <a:latin typeface="Times New Roman"/>
                <a:ea typeface="Times New Roman"/>
                <a:cs typeface="Times New Roman"/>
                <a:sym typeface="Times New Roman"/>
              </a:rPr>
              <a:t>pages</a:t>
            </a:r>
            <a:r>
              <a:rPr lang="en-IN">
                <a:latin typeface="Times New Roman"/>
                <a:ea typeface="Times New Roman"/>
                <a:cs typeface="Times New Roman"/>
                <a:sym typeface="Times New Roman"/>
              </a:rPr>
              <a:t>, typically between </a:t>
            </a:r>
            <a:r>
              <a:rPr lang="en-IN" b="1">
                <a:latin typeface="Times New Roman"/>
                <a:ea typeface="Times New Roman"/>
                <a:cs typeface="Times New Roman"/>
                <a:sym typeface="Times New Roman"/>
              </a:rPr>
              <a:t>4K and 64K bytes in size</a:t>
            </a:r>
            <a:r>
              <a:rPr lang="en-IN">
                <a:latin typeface="Times New Roman"/>
                <a:ea typeface="Times New Roman"/>
                <a:cs typeface="Times New Roman"/>
                <a:sym typeface="Times New Roman"/>
              </a:rPr>
              <a:t>.</a:t>
            </a:r>
            <a:endParaRPr/>
          </a:p>
          <a:p>
            <a:pPr marL="342900" lvl="0" indent="-154940" algn="l" rtl="0">
              <a:spcBef>
                <a:spcPts val="592"/>
              </a:spcBef>
              <a:spcAft>
                <a:spcPts val="0"/>
              </a:spcAft>
              <a:buClr>
                <a:schemeClr val="dk1"/>
              </a:buClr>
              <a:buSzPts val="32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6"/>
          <p:cNvSpPr txBox="1">
            <a:spLocks noGrp="1"/>
          </p:cNvSpPr>
          <p:nvPr>
            <p:ph type="body" idx="1"/>
          </p:nvPr>
        </p:nvSpPr>
        <p:spPr>
          <a:xfrm>
            <a:off x="457200" y="152400"/>
            <a:ext cx="8229600" cy="59737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IN">
                <a:latin typeface="Times New Roman"/>
                <a:ea typeface="Times New Roman"/>
                <a:cs typeface="Times New Roman"/>
                <a:sym typeface="Times New Roman"/>
              </a:rPr>
              <a:t>These areas grow towards each other as needed. </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The </a:t>
            </a:r>
            <a:r>
              <a:rPr lang="en-IN" b="1">
                <a:latin typeface="Times New Roman"/>
                <a:ea typeface="Times New Roman"/>
                <a:cs typeface="Times New Roman"/>
                <a:sym typeface="Times New Roman"/>
              </a:rPr>
              <a:t>stack</a:t>
            </a:r>
            <a:r>
              <a:rPr lang="en-IN">
                <a:latin typeface="Times New Roman"/>
                <a:ea typeface="Times New Roman"/>
                <a:cs typeface="Times New Roman"/>
                <a:sym typeface="Times New Roman"/>
              </a:rPr>
              <a:t> is used to store data structures called </a:t>
            </a:r>
            <a:r>
              <a:rPr lang="en-IN" b="1" i="1">
                <a:latin typeface="Times New Roman"/>
                <a:ea typeface="Times New Roman"/>
                <a:cs typeface="Times New Roman"/>
                <a:sym typeface="Times New Roman"/>
              </a:rPr>
              <a:t>activation records </a:t>
            </a:r>
            <a:r>
              <a:rPr lang="en-IN">
                <a:latin typeface="Times New Roman"/>
                <a:ea typeface="Times New Roman"/>
                <a:cs typeface="Times New Roman"/>
                <a:sym typeface="Times New Roman"/>
              </a:rPr>
              <a:t>that get generated during procedure calls.</a:t>
            </a:r>
            <a:endParaRPr/>
          </a:p>
          <a:p>
            <a:pPr marL="342900" lvl="0" indent="-342900" algn="l" rtl="0">
              <a:spcBef>
                <a:spcPts val="640"/>
              </a:spcBef>
              <a:spcAft>
                <a:spcPts val="0"/>
              </a:spcAft>
              <a:buClr>
                <a:schemeClr val="dk1"/>
              </a:buClr>
              <a:buSzPts val="3200"/>
              <a:buChar char="•"/>
            </a:pPr>
            <a:r>
              <a:rPr lang="en-IN" b="1" i="1">
                <a:latin typeface="Times New Roman"/>
                <a:ea typeface="Times New Roman"/>
                <a:cs typeface="Times New Roman"/>
                <a:sym typeface="Times New Roman"/>
              </a:rPr>
              <a:t>The stack grows towards lower addresses, the heap towards higher.</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An </a:t>
            </a:r>
            <a:r>
              <a:rPr lang="en-IN" b="1" i="1">
                <a:latin typeface="Times New Roman"/>
                <a:ea typeface="Times New Roman"/>
                <a:cs typeface="Times New Roman"/>
                <a:sym typeface="Times New Roman"/>
              </a:rPr>
              <a:t>activation record </a:t>
            </a:r>
            <a:r>
              <a:rPr lang="en-IN">
                <a:latin typeface="Times New Roman"/>
                <a:ea typeface="Times New Roman"/>
                <a:cs typeface="Times New Roman"/>
                <a:sym typeface="Times New Roman"/>
              </a:rPr>
              <a:t>is used to store information about the </a:t>
            </a:r>
            <a:r>
              <a:rPr lang="en-IN" b="1">
                <a:latin typeface="Times New Roman"/>
                <a:ea typeface="Times New Roman"/>
                <a:cs typeface="Times New Roman"/>
                <a:sym typeface="Times New Roman"/>
              </a:rPr>
              <a:t>status of the machine</a:t>
            </a:r>
            <a:r>
              <a:rPr lang="en-IN">
                <a:latin typeface="Times New Roman"/>
                <a:ea typeface="Times New Roman"/>
                <a:cs typeface="Times New Roman"/>
                <a:sym typeface="Times New Roman"/>
              </a:rPr>
              <a:t>, such as the </a:t>
            </a:r>
            <a:r>
              <a:rPr lang="en-IN" b="1">
                <a:latin typeface="Times New Roman"/>
                <a:ea typeface="Times New Roman"/>
                <a:cs typeface="Times New Roman"/>
                <a:sym typeface="Times New Roman"/>
              </a:rPr>
              <a:t>value of the program counter </a:t>
            </a:r>
            <a:r>
              <a:rPr lang="en-IN">
                <a:latin typeface="Times New Roman"/>
                <a:ea typeface="Times New Roman"/>
                <a:cs typeface="Times New Roman"/>
                <a:sym typeface="Times New Roman"/>
              </a:rPr>
              <a:t>and </a:t>
            </a:r>
            <a:r>
              <a:rPr lang="en-IN" b="1">
                <a:latin typeface="Times New Roman"/>
                <a:ea typeface="Times New Roman"/>
                <a:cs typeface="Times New Roman"/>
                <a:sym typeface="Times New Roman"/>
              </a:rPr>
              <a:t>machine registers</a:t>
            </a:r>
            <a:r>
              <a:rPr lang="en-IN">
                <a:latin typeface="Times New Roman"/>
                <a:ea typeface="Times New Roman"/>
                <a:cs typeface="Times New Roman"/>
                <a:sym typeface="Times New Roman"/>
              </a:rPr>
              <a:t>, when </a:t>
            </a:r>
            <a:r>
              <a:rPr lang="en-IN" b="1">
                <a:latin typeface="Times New Roman"/>
                <a:ea typeface="Times New Roman"/>
                <a:cs typeface="Times New Roman"/>
                <a:sym typeface="Times New Roman"/>
              </a:rPr>
              <a:t>a procedure call </a:t>
            </a:r>
            <a:r>
              <a:rPr lang="en-IN">
                <a:latin typeface="Times New Roman"/>
                <a:ea typeface="Times New Roman"/>
                <a:cs typeface="Times New Roman"/>
                <a:sym typeface="Times New Roman"/>
              </a:rPr>
              <a:t>occurs</a:t>
            </a:r>
            <a:endParaRPr b="1" i="1">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0"/>
          <p:cNvSpPr txBox="1">
            <a:spLocks noGrp="1"/>
          </p:cNvSpPr>
          <p:nvPr>
            <p:ph type="title"/>
          </p:nvPr>
        </p:nvSpPr>
        <p:spPr>
          <a:xfrm>
            <a:off x="609600" y="0"/>
            <a:ext cx="8229600" cy="762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4.4.3 Locality in Programs</a:t>
            </a:r>
            <a:endParaRPr>
              <a:latin typeface="Times New Roman"/>
              <a:ea typeface="Times New Roman"/>
              <a:cs typeface="Times New Roman"/>
              <a:sym typeface="Times New Roman"/>
            </a:endParaRPr>
          </a:p>
        </p:txBody>
      </p:sp>
      <p:sp>
        <p:nvSpPr>
          <p:cNvPr id="430" name="Google Shape;430;p60"/>
          <p:cNvSpPr txBox="1">
            <a:spLocks noGrp="1"/>
          </p:cNvSpPr>
          <p:nvPr>
            <p:ph type="body" idx="1"/>
          </p:nvPr>
        </p:nvSpPr>
        <p:spPr>
          <a:xfrm>
            <a:off x="159600" y="609600"/>
            <a:ext cx="8679600" cy="5638800"/>
          </a:xfrm>
          <a:prstGeom prst="rect">
            <a:avLst/>
          </a:prstGeom>
          <a:noFill/>
          <a:ln>
            <a:noFill/>
          </a:ln>
        </p:spPr>
        <p:txBody>
          <a:bodyPr spcFirstLastPara="1" wrap="square" lIns="91425" tIns="45700" rIns="91425" bIns="45700" anchor="t" anchorCtr="0">
            <a:noAutofit/>
          </a:bodyPr>
          <a:lstStyle/>
          <a:p>
            <a:pPr marL="342900" lvl="0" indent="-355600" algn="l" rtl="0">
              <a:spcBef>
                <a:spcPts val="0"/>
              </a:spcBef>
              <a:spcAft>
                <a:spcPts val="0"/>
              </a:spcAft>
              <a:buClr>
                <a:schemeClr val="dk1"/>
              </a:buClr>
              <a:buSzPts val="2500"/>
              <a:buChar char="•"/>
            </a:pPr>
            <a:r>
              <a:rPr lang="en-IN" sz="2500">
                <a:latin typeface="Times New Roman"/>
                <a:ea typeface="Times New Roman"/>
                <a:cs typeface="Times New Roman"/>
                <a:sym typeface="Times New Roman"/>
              </a:rPr>
              <a:t>Also known as </a:t>
            </a:r>
            <a:r>
              <a:rPr lang="en-IN" sz="2500" b="1">
                <a:latin typeface="Times New Roman"/>
                <a:ea typeface="Times New Roman"/>
                <a:cs typeface="Times New Roman"/>
                <a:sym typeface="Times New Roman"/>
              </a:rPr>
              <a:t>locality of refer</a:t>
            </a:r>
            <a:r>
              <a:rPr lang="en-IN" sz="2500">
                <a:latin typeface="Times New Roman"/>
                <a:ea typeface="Times New Roman"/>
                <a:cs typeface="Times New Roman"/>
                <a:sym typeface="Times New Roman"/>
              </a:rPr>
              <a:t>e</a:t>
            </a:r>
            <a:r>
              <a:rPr lang="en-IN" sz="2500" b="1">
                <a:latin typeface="Times New Roman"/>
                <a:ea typeface="Times New Roman"/>
                <a:cs typeface="Times New Roman"/>
                <a:sym typeface="Times New Roman"/>
              </a:rPr>
              <a:t>nce</a:t>
            </a:r>
            <a:endParaRPr sz="3400"/>
          </a:p>
          <a:p>
            <a:pPr marL="342900" lvl="0" indent="-355600" algn="l" rtl="0">
              <a:spcBef>
                <a:spcPts val="460"/>
              </a:spcBef>
              <a:spcAft>
                <a:spcPts val="0"/>
              </a:spcAft>
              <a:buClr>
                <a:schemeClr val="dk1"/>
              </a:buClr>
              <a:buSzPts val="2500"/>
              <a:buChar char="•"/>
            </a:pPr>
            <a:r>
              <a:rPr lang="en-IN" sz="2500">
                <a:latin typeface="Times New Roman"/>
                <a:ea typeface="Times New Roman"/>
                <a:cs typeface="Times New Roman"/>
                <a:sym typeface="Times New Roman"/>
              </a:rPr>
              <a:t>Most programs exhibit a </a:t>
            </a:r>
            <a:r>
              <a:rPr lang="en-IN" sz="2500" b="1">
                <a:latin typeface="Times New Roman"/>
                <a:ea typeface="Times New Roman"/>
                <a:cs typeface="Times New Roman"/>
                <a:sym typeface="Times New Roman"/>
              </a:rPr>
              <a:t>high degree of locality</a:t>
            </a:r>
            <a:r>
              <a:rPr lang="en-IN" sz="2500">
                <a:latin typeface="Times New Roman"/>
                <a:ea typeface="Times New Roman"/>
                <a:cs typeface="Times New Roman"/>
                <a:sym typeface="Times New Roman"/>
              </a:rPr>
              <a:t>;  that is, they </a:t>
            </a:r>
            <a:r>
              <a:rPr lang="en-IN" sz="2500" b="1">
                <a:latin typeface="Times New Roman"/>
                <a:ea typeface="Times New Roman"/>
                <a:cs typeface="Times New Roman"/>
                <a:sym typeface="Times New Roman"/>
              </a:rPr>
              <a:t>spend</a:t>
            </a:r>
            <a:r>
              <a:rPr lang="en-IN" sz="2500">
                <a:latin typeface="Times New Roman"/>
                <a:ea typeface="Times New Roman"/>
                <a:cs typeface="Times New Roman"/>
                <a:sym typeface="Times New Roman"/>
              </a:rPr>
              <a:t> most of their </a:t>
            </a:r>
            <a:r>
              <a:rPr lang="en-IN" sz="2500" b="1">
                <a:latin typeface="Times New Roman"/>
                <a:ea typeface="Times New Roman"/>
                <a:cs typeface="Times New Roman"/>
                <a:sym typeface="Times New Roman"/>
              </a:rPr>
              <a:t>time executing </a:t>
            </a:r>
            <a:r>
              <a:rPr lang="en-IN" sz="2500">
                <a:latin typeface="Times New Roman"/>
                <a:ea typeface="Times New Roman"/>
                <a:cs typeface="Times New Roman"/>
                <a:sym typeface="Times New Roman"/>
              </a:rPr>
              <a:t>a relatively </a:t>
            </a:r>
            <a:r>
              <a:rPr lang="en-IN" sz="2500" b="1">
                <a:latin typeface="Times New Roman"/>
                <a:ea typeface="Times New Roman"/>
                <a:cs typeface="Times New Roman"/>
                <a:sym typeface="Times New Roman"/>
              </a:rPr>
              <a:t>small fraction of the code </a:t>
            </a:r>
            <a:r>
              <a:rPr lang="en-IN" sz="2500">
                <a:latin typeface="Times New Roman"/>
                <a:ea typeface="Times New Roman"/>
                <a:cs typeface="Times New Roman"/>
                <a:sym typeface="Times New Roman"/>
              </a:rPr>
              <a:t>and </a:t>
            </a:r>
            <a:r>
              <a:rPr lang="en-IN" sz="2500" b="1">
                <a:latin typeface="Times New Roman"/>
                <a:ea typeface="Times New Roman"/>
                <a:cs typeface="Times New Roman"/>
                <a:sym typeface="Times New Roman"/>
              </a:rPr>
              <a:t>touching only a small fraction of the data</a:t>
            </a:r>
            <a:r>
              <a:rPr lang="en-IN" sz="2500">
                <a:latin typeface="Times New Roman"/>
                <a:ea typeface="Times New Roman"/>
                <a:cs typeface="Times New Roman"/>
                <a:sym typeface="Times New Roman"/>
              </a:rPr>
              <a:t>. </a:t>
            </a:r>
            <a:endParaRPr sz="3400"/>
          </a:p>
          <a:p>
            <a:pPr marL="342900" lvl="0" indent="-355600" algn="l" rtl="0">
              <a:spcBef>
                <a:spcPts val="460"/>
              </a:spcBef>
              <a:spcAft>
                <a:spcPts val="0"/>
              </a:spcAft>
              <a:buClr>
                <a:schemeClr val="dk1"/>
              </a:buClr>
              <a:buSzPts val="2500"/>
              <a:buChar char="•"/>
            </a:pPr>
            <a:r>
              <a:rPr lang="en-IN" sz="2500">
                <a:latin typeface="Times New Roman"/>
                <a:ea typeface="Times New Roman"/>
                <a:cs typeface="Times New Roman"/>
                <a:sym typeface="Times New Roman"/>
              </a:rPr>
              <a:t>A program has  </a:t>
            </a:r>
            <a:r>
              <a:rPr lang="en-IN" sz="2500" b="1" i="1">
                <a:latin typeface="Times New Roman"/>
                <a:ea typeface="Times New Roman"/>
                <a:cs typeface="Times New Roman"/>
                <a:sym typeface="Times New Roman"/>
              </a:rPr>
              <a:t>temporal locality</a:t>
            </a:r>
            <a:r>
              <a:rPr lang="en-IN" sz="2500" i="1">
                <a:latin typeface="Times New Roman"/>
                <a:ea typeface="Times New Roman"/>
                <a:cs typeface="Times New Roman"/>
                <a:sym typeface="Times New Roman"/>
              </a:rPr>
              <a:t> </a:t>
            </a:r>
            <a:r>
              <a:rPr lang="en-IN" sz="2500">
                <a:latin typeface="Times New Roman"/>
                <a:ea typeface="Times New Roman"/>
                <a:cs typeface="Times New Roman"/>
                <a:sym typeface="Times New Roman"/>
              </a:rPr>
              <a:t>if the memory locations it accesses are likely to be accessed again </a:t>
            </a:r>
            <a:r>
              <a:rPr lang="en-IN" sz="2500" b="1">
                <a:latin typeface="Times New Roman"/>
                <a:ea typeface="Times New Roman"/>
                <a:cs typeface="Times New Roman"/>
                <a:sym typeface="Times New Roman"/>
              </a:rPr>
              <a:t>within</a:t>
            </a:r>
            <a:r>
              <a:rPr lang="en-IN" sz="2500">
                <a:latin typeface="Times New Roman"/>
                <a:ea typeface="Times New Roman"/>
                <a:cs typeface="Times New Roman"/>
                <a:sym typeface="Times New Roman"/>
              </a:rPr>
              <a:t> a </a:t>
            </a:r>
            <a:r>
              <a:rPr lang="en-IN" sz="2500" b="1">
                <a:latin typeface="Times New Roman"/>
                <a:ea typeface="Times New Roman"/>
                <a:cs typeface="Times New Roman"/>
                <a:sym typeface="Times New Roman"/>
              </a:rPr>
              <a:t>short period of time</a:t>
            </a:r>
            <a:r>
              <a:rPr lang="en-IN" sz="2500">
                <a:latin typeface="Times New Roman"/>
                <a:ea typeface="Times New Roman"/>
                <a:cs typeface="Times New Roman"/>
                <a:sym typeface="Times New Roman"/>
              </a:rPr>
              <a:t> (Eg: Instruction in body of inner loops)</a:t>
            </a:r>
            <a:endParaRPr sz="3400"/>
          </a:p>
          <a:p>
            <a:pPr marL="342900" lvl="0" indent="-342900" algn="l" rtl="0">
              <a:spcBef>
                <a:spcPts val="480"/>
              </a:spcBef>
              <a:spcAft>
                <a:spcPts val="0"/>
              </a:spcAft>
              <a:buClr>
                <a:schemeClr val="dk1"/>
              </a:buClr>
              <a:buSzPts val="2300"/>
              <a:buChar char="•"/>
            </a:pPr>
            <a:r>
              <a:rPr lang="en-IN" sz="2500">
                <a:latin typeface="Times New Roman"/>
                <a:ea typeface="Times New Roman"/>
                <a:cs typeface="Times New Roman"/>
                <a:sym typeface="Times New Roman"/>
              </a:rPr>
              <a:t>A program has </a:t>
            </a:r>
            <a:r>
              <a:rPr lang="en-IN" sz="2500" b="1" i="1">
                <a:latin typeface="Times New Roman"/>
                <a:ea typeface="Times New Roman"/>
                <a:cs typeface="Times New Roman"/>
                <a:sym typeface="Times New Roman"/>
              </a:rPr>
              <a:t>spatial locality(</a:t>
            </a:r>
            <a:r>
              <a:rPr lang="en-IN" sz="2600">
                <a:latin typeface="Times New Roman"/>
                <a:ea typeface="Times New Roman"/>
                <a:cs typeface="Times New Roman"/>
                <a:sym typeface="Times New Roman"/>
              </a:rPr>
              <a:t>When a new instruction is executed, there is a high probability that the next instruction also will be executed)</a:t>
            </a:r>
            <a:r>
              <a:rPr lang="en-IN" sz="2500">
                <a:latin typeface="Times New Roman"/>
                <a:ea typeface="Times New Roman"/>
                <a:cs typeface="Times New Roman"/>
                <a:sym typeface="Times New Roman"/>
              </a:rPr>
              <a:t> if memory locations </a:t>
            </a:r>
            <a:r>
              <a:rPr lang="en-IN" sz="2500" b="1">
                <a:latin typeface="Times New Roman"/>
                <a:ea typeface="Times New Roman"/>
                <a:cs typeface="Times New Roman"/>
                <a:sym typeface="Times New Roman"/>
              </a:rPr>
              <a:t>close to the location accessed </a:t>
            </a:r>
            <a:r>
              <a:rPr lang="en-IN" sz="2500">
                <a:latin typeface="Times New Roman"/>
                <a:ea typeface="Times New Roman"/>
                <a:cs typeface="Times New Roman"/>
                <a:sym typeface="Times New Roman"/>
              </a:rPr>
              <a:t>are likely also to be accessed </a:t>
            </a:r>
            <a:r>
              <a:rPr lang="en-IN" sz="2500" b="1">
                <a:latin typeface="Times New Roman"/>
                <a:ea typeface="Times New Roman"/>
                <a:cs typeface="Times New Roman"/>
                <a:sym typeface="Times New Roman"/>
              </a:rPr>
              <a:t>within a short period of time.(Eg: Traversing the elements in one dimensional array)</a:t>
            </a:r>
            <a:endParaRPr sz="3400"/>
          </a:p>
          <a:p>
            <a:pPr marL="342900" lvl="0" indent="-355600" algn="l" rtl="0">
              <a:spcBef>
                <a:spcPts val="460"/>
              </a:spcBef>
              <a:spcAft>
                <a:spcPts val="0"/>
              </a:spcAft>
              <a:buClr>
                <a:schemeClr val="dk1"/>
              </a:buClr>
              <a:buSzPts val="2500"/>
              <a:buChar char="•"/>
            </a:pPr>
            <a:r>
              <a:rPr lang="en-IN" sz="2500">
                <a:latin typeface="Times New Roman"/>
                <a:ea typeface="Times New Roman"/>
                <a:cs typeface="Times New Roman"/>
                <a:sym typeface="Times New Roman"/>
              </a:rPr>
              <a:t> The </a:t>
            </a:r>
            <a:r>
              <a:rPr lang="en-IN" sz="2500" b="1">
                <a:latin typeface="Times New Roman"/>
                <a:ea typeface="Times New Roman"/>
                <a:cs typeface="Times New Roman"/>
                <a:sym typeface="Times New Roman"/>
              </a:rPr>
              <a:t>conventional wisdom </a:t>
            </a:r>
            <a:r>
              <a:rPr lang="en-IN" sz="2500">
                <a:latin typeface="Times New Roman"/>
                <a:ea typeface="Times New Roman"/>
                <a:cs typeface="Times New Roman"/>
                <a:sym typeface="Times New Roman"/>
              </a:rPr>
              <a:t>is that programs spend </a:t>
            </a:r>
            <a:r>
              <a:rPr lang="en-IN" sz="2500" b="1">
                <a:latin typeface="Times New Roman"/>
                <a:ea typeface="Times New Roman"/>
                <a:cs typeface="Times New Roman"/>
                <a:sym typeface="Times New Roman"/>
              </a:rPr>
              <a:t>90% of their time executing 10% of the code</a:t>
            </a:r>
            <a:r>
              <a:rPr lang="en-IN" sz="2500">
                <a:latin typeface="Times New Roman"/>
                <a:ea typeface="Times New Roman"/>
                <a:cs typeface="Times New Roman"/>
                <a:sym typeface="Times New Roman"/>
              </a:rPr>
              <a:t>.</a:t>
            </a:r>
            <a:endParaRPr sz="3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1"/>
          <p:cNvSpPr txBox="1">
            <a:spLocks noGrp="1"/>
          </p:cNvSpPr>
          <p:nvPr>
            <p:ph type="title"/>
          </p:nvPr>
        </p:nvSpPr>
        <p:spPr>
          <a:xfrm>
            <a:off x="457200" y="274638"/>
            <a:ext cx="8229600" cy="334962"/>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Times New Roman"/>
              <a:buNone/>
            </a:pPr>
            <a:r>
              <a:rPr lang="en-IN">
                <a:latin typeface="Times New Roman"/>
                <a:ea typeface="Times New Roman"/>
                <a:cs typeface="Times New Roman"/>
                <a:sym typeface="Times New Roman"/>
              </a:rPr>
              <a:t>Reasons:</a:t>
            </a:r>
            <a:endParaRPr>
              <a:latin typeface="Times New Roman"/>
              <a:ea typeface="Times New Roman"/>
              <a:cs typeface="Times New Roman"/>
              <a:sym typeface="Times New Roman"/>
            </a:endParaRPr>
          </a:p>
        </p:txBody>
      </p:sp>
      <p:sp>
        <p:nvSpPr>
          <p:cNvPr id="436" name="Google Shape;436;p61"/>
          <p:cNvSpPr txBox="1">
            <a:spLocks noGrp="1"/>
          </p:cNvSpPr>
          <p:nvPr>
            <p:ph type="body" idx="1"/>
          </p:nvPr>
        </p:nvSpPr>
        <p:spPr>
          <a:xfrm>
            <a:off x="457200" y="762000"/>
            <a:ext cx="8229600" cy="5364163"/>
          </a:xfrm>
          <a:prstGeom prst="rect">
            <a:avLst/>
          </a:prstGeom>
          <a:noFill/>
          <a:ln>
            <a:noFill/>
          </a:ln>
        </p:spPr>
        <p:txBody>
          <a:bodyPr spcFirstLastPara="1" wrap="square" lIns="91425" tIns="45700" rIns="91425" bIns="45700" anchor="t" anchorCtr="0">
            <a:noAutofit/>
          </a:bodyPr>
          <a:lstStyle/>
          <a:p>
            <a:pPr marL="342900" lvl="0" indent="-355600" algn="l" rtl="0">
              <a:lnSpc>
                <a:spcPct val="80000"/>
              </a:lnSpc>
              <a:spcBef>
                <a:spcPts val="0"/>
              </a:spcBef>
              <a:spcAft>
                <a:spcPts val="0"/>
              </a:spcAft>
              <a:buClr>
                <a:schemeClr val="dk1"/>
              </a:buClr>
              <a:buSzPts val="2680"/>
              <a:buChar char="•"/>
            </a:pPr>
            <a:r>
              <a:rPr lang="en-IN" sz="2680">
                <a:latin typeface="Times New Roman"/>
                <a:ea typeface="Times New Roman"/>
                <a:cs typeface="Times New Roman"/>
                <a:sym typeface="Times New Roman"/>
              </a:rPr>
              <a:t>Programs often contain many instructions that are </a:t>
            </a:r>
            <a:r>
              <a:rPr lang="en-IN" sz="2680" b="1">
                <a:latin typeface="Times New Roman"/>
                <a:ea typeface="Times New Roman"/>
                <a:cs typeface="Times New Roman"/>
                <a:sym typeface="Times New Roman"/>
              </a:rPr>
              <a:t>never executed</a:t>
            </a:r>
            <a:r>
              <a:rPr lang="en-IN" sz="2680">
                <a:latin typeface="Times New Roman"/>
                <a:ea typeface="Times New Roman"/>
                <a:cs typeface="Times New Roman"/>
                <a:sym typeface="Times New Roman"/>
              </a:rPr>
              <a:t>. </a:t>
            </a:r>
            <a:endParaRPr sz="2680"/>
          </a:p>
          <a:p>
            <a:pPr marL="342900" lvl="0" indent="-355600" algn="l" rtl="0">
              <a:lnSpc>
                <a:spcPct val="80000"/>
              </a:lnSpc>
              <a:spcBef>
                <a:spcPts val="496"/>
              </a:spcBef>
              <a:spcAft>
                <a:spcPts val="0"/>
              </a:spcAft>
              <a:buClr>
                <a:schemeClr val="dk1"/>
              </a:buClr>
              <a:buSzPts val="2680"/>
              <a:buChar char="•"/>
            </a:pPr>
            <a:r>
              <a:rPr lang="en-IN" sz="2680">
                <a:latin typeface="Times New Roman"/>
                <a:ea typeface="Times New Roman"/>
                <a:cs typeface="Times New Roman"/>
                <a:sym typeface="Times New Roman"/>
              </a:rPr>
              <a:t>Programs built with components and libraries use only a </a:t>
            </a:r>
            <a:r>
              <a:rPr lang="en-IN" sz="2680" b="1">
                <a:latin typeface="Times New Roman"/>
                <a:ea typeface="Times New Roman"/>
                <a:cs typeface="Times New Roman"/>
                <a:sym typeface="Times New Roman"/>
              </a:rPr>
              <a:t>small fraction </a:t>
            </a:r>
            <a:r>
              <a:rPr lang="en-IN" sz="2680">
                <a:latin typeface="Times New Roman"/>
                <a:ea typeface="Times New Roman"/>
                <a:cs typeface="Times New Roman"/>
                <a:sym typeface="Times New Roman"/>
              </a:rPr>
              <a:t>of the provided functionality. </a:t>
            </a:r>
            <a:endParaRPr sz="2680"/>
          </a:p>
          <a:p>
            <a:pPr marL="342900" lvl="0" indent="-355600" algn="l" rtl="0">
              <a:lnSpc>
                <a:spcPct val="80000"/>
              </a:lnSpc>
              <a:spcBef>
                <a:spcPts val="496"/>
              </a:spcBef>
              <a:spcAft>
                <a:spcPts val="0"/>
              </a:spcAft>
              <a:buClr>
                <a:schemeClr val="dk1"/>
              </a:buClr>
              <a:buSzPts val="2680"/>
              <a:buChar char="•"/>
            </a:pPr>
            <a:r>
              <a:rPr lang="en-IN" sz="2680">
                <a:latin typeface="Times New Roman"/>
                <a:ea typeface="Times New Roman"/>
                <a:cs typeface="Times New Roman"/>
                <a:sym typeface="Times New Roman"/>
              </a:rPr>
              <a:t>Requirements change and programs evolve, legacy systems often contain many instructions that are </a:t>
            </a:r>
            <a:r>
              <a:rPr lang="en-IN" sz="2680" b="1">
                <a:latin typeface="Times New Roman"/>
                <a:ea typeface="Times New Roman"/>
                <a:cs typeface="Times New Roman"/>
                <a:sym typeface="Times New Roman"/>
              </a:rPr>
              <a:t>no longer used</a:t>
            </a:r>
            <a:r>
              <a:rPr lang="en-IN" sz="2680">
                <a:latin typeface="Times New Roman"/>
                <a:ea typeface="Times New Roman"/>
                <a:cs typeface="Times New Roman"/>
                <a:sym typeface="Times New Roman"/>
              </a:rPr>
              <a:t>.</a:t>
            </a:r>
            <a:endParaRPr sz="2680"/>
          </a:p>
          <a:p>
            <a:pPr marL="342900" lvl="0" indent="-355600" algn="l" rtl="0">
              <a:lnSpc>
                <a:spcPct val="80000"/>
              </a:lnSpc>
              <a:spcBef>
                <a:spcPts val="496"/>
              </a:spcBef>
              <a:spcAft>
                <a:spcPts val="0"/>
              </a:spcAft>
              <a:buClr>
                <a:schemeClr val="dk1"/>
              </a:buClr>
              <a:buSzPts val="2680"/>
              <a:buChar char="•"/>
            </a:pPr>
            <a:r>
              <a:rPr lang="en-IN" sz="2680">
                <a:latin typeface="Times New Roman"/>
                <a:ea typeface="Times New Roman"/>
                <a:cs typeface="Times New Roman"/>
                <a:sym typeface="Times New Roman"/>
              </a:rPr>
              <a:t>Only a </a:t>
            </a:r>
            <a:r>
              <a:rPr lang="en-IN" sz="2680" b="1">
                <a:latin typeface="Times New Roman"/>
                <a:ea typeface="Times New Roman"/>
                <a:cs typeface="Times New Roman"/>
                <a:sym typeface="Times New Roman"/>
              </a:rPr>
              <a:t>small fraction of the code </a:t>
            </a:r>
            <a:r>
              <a:rPr lang="en-IN" sz="2680">
                <a:latin typeface="Times New Roman"/>
                <a:ea typeface="Times New Roman"/>
                <a:cs typeface="Times New Roman"/>
                <a:sym typeface="Times New Roman"/>
              </a:rPr>
              <a:t>that could be invoked is actually executed in a typical run of the program. </a:t>
            </a:r>
            <a:endParaRPr sz="2680"/>
          </a:p>
          <a:p>
            <a:pPr marL="342900" lvl="0" indent="-355600" algn="l" rtl="0">
              <a:lnSpc>
                <a:spcPct val="80000"/>
              </a:lnSpc>
              <a:spcBef>
                <a:spcPts val="496"/>
              </a:spcBef>
              <a:spcAft>
                <a:spcPts val="0"/>
              </a:spcAft>
              <a:buClr>
                <a:schemeClr val="dk1"/>
              </a:buClr>
              <a:buSzPts val="2680"/>
              <a:buChar char="•"/>
            </a:pPr>
            <a:r>
              <a:rPr lang="en-IN" sz="2680">
                <a:latin typeface="Times New Roman"/>
                <a:ea typeface="Times New Roman"/>
                <a:cs typeface="Times New Roman"/>
                <a:sym typeface="Times New Roman"/>
              </a:rPr>
              <a:t>The </a:t>
            </a:r>
            <a:r>
              <a:rPr lang="en-IN" sz="2680" b="1">
                <a:latin typeface="Times New Roman"/>
                <a:ea typeface="Times New Roman"/>
                <a:cs typeface="Times New Roman"/>
                <a:sym typeface="Times New Roman"/>
              </a:rPr>
              <a:t>typical program </a:t>
            </a:r>
            <a:r>
              <a:rPr lang="en-IN" sz="2680">
                <a:latin typeface="Times New Roman"/>
                <a:ea typeface="Times New Roman"/>
                <a:cs typeface="Times New Roman"/>
                <a:sym typeface="Times New Roman"/>
              </a:rPr>
              <a:t>spends most of its </a:t>
            </a:r>
            <a:r>
              <a:rPr lang="en-IN" sz="2680" b="1">
                <a:latin typeface="Times New Roman"/>
                <a:ea typeface="Times New Roman"/>
                <a:cs typeface="Times New Roman"/>
                <a:sym typeface="Times New Roman"/>
              </a:rPr>
              <a:t>time executing innermost loops </a:t>
            </a:r>
            <a:r>
              <a:rPr lang="en-IN" sz="2680">
                <a:latin typeface="Times New Roman"/>
                <a:ea typeface="Times New Roman"/>
                <a:cs typeface="Times New Roman"/>
                <a:sym typeface="Times New Roman"/>
              </a:rPr>
              <a:t>and </a:t>
            </a:r>
            <a:r>
              <a:rPr lang="en-IN" sz="2680" b="1">
                <a:latin typeface="Times New Roman"/>
                <a:ea typeface="Times New Roman"/>
                <a:cs typeface="Times New Roman"/>
                <a:sym typeface="Times New Roman"/>
              </a:rPr>
              <a:t>tight recursive cycles </a:t>
            </a:r>
            <a:r>
              <a:rPr lang="en-IN" sz="2680">
                <a:latin typeface="Times New Roman"/>
                <a:ea typeface="Times New Roman"/>
                <a:cs typeface="Times New Roman"/>
                <a:sym typeface="Times New Roman"/>
              </a:rPr>
              <a:t>in a program.</a:t>
            </a:r>
            <a:endParaRPr sz="2680"/>
          </a:p>
          <a:p>
            <a:pPr marL="342900" lvl="0" indent="-355600" algn="l" rtl="0">
              <a:lnSpc>
                <a:spcPct val="80000"/>
              </a:lnSpc>
              <a:spcBef>
                <a:spcPts val="496"/>
              </a:spcBef>
              <a:spcAft>
                <a:spcPts val="0"/>
              </a:spcAft>
              <a:buClr>
                <a:schemeClr val="dk1"/>
              </a:buClr>
              <a:buSzPts val="2680"/>
              <a:buChar char="•"/>
            </a:pPr>
            <a:r>
              <a:rPr lang="en-IN" sz="2680">
                <a:latin typeface="Times New Roman"/>
                <a:ea typeface="Times New Roman"/>
                <a:cs typeface="Times New Roman"/>
                <a:sym typeface="Times New Roman"/>
              </a:rPr>
              <a:t>Instructions belonging to the </a:t>
            </a:r>
            <a:r>
              <a:rPr lang="en-IN" sz="2680" b="1">
                <a:latin typeface="Times New Roman"/>
                <a:ea typeface="Times New Roman"/>
                <a:cs typeface="Times New Roman"/>
                <a:sym typeface="Times New Roman"/>
              </a:rPr>
              <a:t>same loop or same function </a:t>
            </a:r>
            <a:r>
              <a:rPr lang="en-IN" sz="2680">
                <a:latin typeface="Times New Roman"/>
                <a:ea typeface="Times New Roman"/>
                <a:cs typeface="Times New Roman"/>
                <a:sym typeface="Times New Roman"/>
              </a:rPr>
              <a:t>also have a </a:t>
            </a:r>
            <a:r>
              <a:rPr lang="en-IN" sz="2680" b="1">
                <a:latin typeface="Times New Roman"/>
                <a:ea typeface="Times New Roman"/>
                <a:cs typeface="Times New Roman"/>
                <a:sym typeface="Times New Roman"/>
              </a:rPr>
              <a:t>high probability </a:t>
            </a:r>
            <a:r>
              <a:rPr lang="en-IN" sz="2680">
                <a:latin typeface="Times New Roman"/>
                <a:ea typeface="Times New Roman"/>
                <a:cs typeface="Times New Roman"/>
                <a:sym typeface="Times New Roman"/>
              </a:rPr>
              <a:t>of being executed together.</a:t>
            </a:r>
            <a:endParaRPr sz="2680"/>
          </a:p>
          <a:p>
            <a:pPr marL="342900" lvl="0" indent="-185420" algn="l" rtl="0">
              <a:lnSpc>
                <a:spcPct val="80000"/>
              </a:lnSpc>
              <a:spcBef>
                <a:spcPts val="496"/>
              </a:spcBef>
              <a:spcAft>
                <a:spcPts val="0"/>
              </a:spcAft>
              <a:buClr>
                <a:schemeClr val="dk1"/>
              </a:buClr>
              <a:buSzPts val="2480"/>
              <a:buNone/>
            </a:pPr>
            <a:endParaRPr sz="2680">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4.4.4 Reducing Fragmentation</a:t>
            </a:r>
            <a:endParaRPr>
              <a:latin typeface="Times New Roman"/>
              <a:ea typeface="Times New Roman"/>
              <a:cs typeface="Times New Roman"/>
              <a:sym typeface="Times New Roman"/>
            </a:endParaRPr>
          </a:p>
        </p:txBody>
      </p:sp>
      <p:sp>
        <p:nvSpPr>
          <p:cNvPr id="442" name="Google Shape;442;p6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IN">
                <a:latin typeface="Times New Roman"/>
                <a:ea typeface="Times New Roman"/>
                <a:cs typeface="Times New Roman"/>
                <a:sym typeface="Times New Roman"/>
              </a:rPr>
              <a:t>The beginning of program execution, the </a:t>
            </a:r>
            <a:r>
              <a:rPr lang="en-IN" b="1">
                <a:latin typeface="Times New Roman"/>
                <a:ea typeface="Times New Roman"/>
                <a:cs typeface="Times New Roman"/>
                <a:sym typeface="Times New Roman"/>
              </a:rPr>
              <a:t>heap is one contiguous unit of free space</a:t>
            </a:r>
            <a:r>
              <a:rPr lang="en-IN">
                <a:latin typeface="Times New Roman"/>
                <a:ea typeface="Times New Roman"/>
                <a:cs typeface="Times New Roman"/>
                <a:sym typeface="Times New Roman"/>
              </a:rPr>
              <a:t>. </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The program allocates and deallocates memory, </a:t>
            </a:r>
            <a:r>
              <a:rPr lang="en-IN" b="1">
                <a:latin typeface="Times New Roman"/>
                <a:ea typeface="Times New Roman"/>
                <a:cs typeface="Times New Roman"/>
                <a:sym typeface="Times New Roman"/>
              </a:rPr>
              <a:t>space is broken up into free and used chunks of memory</a:t>
            </a:r>
            <a:r>
              <a:rPr lang="en-IN">
                <a:latin typeface="Times New Roman"/>
                <a:ea typeface="Times New Roman"/>
                <a:cs typeface="Times New Roman"/>
                <a:sym typeface="Times New Roman"/>
              </a:rPr>
              <a:t>, and the free chunks need not reside in a contiguous area of the heap.</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Free chunks of memory as </a:t>
            </a:r>
            <a:r>
              <a:rPr lang="en-IN" b="1">
                <a:latin typeface="Times New Roman"/>
                <a:ea typeface="Times New Roman"/>
                <a:cs typeface="Times New Roman"/>
                <a:sym typeface="Times New Roman"/>
              </a:rPr>
              <a:t>holes</a:t>
            </a:r>
            <a:r>
              <a:rPr lang="en-IN">
                <a:latin typeface="Times New Roman"/>
                <a:ea typeface="Times New Roman"/>
                <a:cs typeface="Times New Roman"/>
                <a:sym typeface="Times New Roman"/>
              </a:rPr>
              <a:t>. With each allocation request, the memory manager must place </a:t>
            </a:r>
            <a:r>
              <a:rPr lang="en-IN" b="1">
                <a:latin typeface="Times New Roman"/>
                <a:ea typeface="Times New Roman"/>
                <a:cs typeface="Times New Roman"/>
                <a:sym typeface="Times New Roman"/>
              </a:rPr>
              <a:t>the requested chunk of memory </a:t>
            </a:r>
            <a:r>
              <a:rPr lang="en-IN">
                <a:latin typeface="Times New Roman"/>
                <a:ea typeface="Times New Roman"/>
                <a:cs typeface="Times New Roman"/>
                <a:sym typeface="Times New Roman"/>
              </a:rPr>
              <a:t>into a </a:t>
            </a:r>
            <a:r>
              <a:rPr lang="en-IN" b="1">
                <a:latin typeface="Times New Roman"/>
                <a:ea typeface="Times New Roman"/>
                <a:cs typeface="Times New Roman"/>
                <a:sym typeface="Times New Roman"/>
              </a:rPr>
              <a:t>large-enough hole.</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Unless a hole of exactly </a:t>
            </a:r>
            <a:r>
              <a:rPr lang="en-IN" b="1">
                <a:latin typeface="Times New Roman"/>
                <a:ea typeface="Times New Roman"/>
                <a:cs typeface="Times New Roman"/>
                <a:sym typeface="Times New Roman"/>
              </a:rPr>
              <a:t>the right size </a:t>
            </a:r>
            <a:r>
              <a:rPr lang="en-IN">
                <a:latin typeface="Times New Roman"/>
                <a:ea typeface="Times New Roman"/>
                <a:cs typeface="Times New Roman"/>
                <a:sym typeface="Times New Roman"/>
              </a:rPr>
              <a:t>is found, we need to </a:t>
            </a:r>
            <a:r>
              <a:rPr lang="en-IN" b="1">
                <a:latin typeface="Times New Roman"/>
                <a:ea typeface="Times New Roman"/>
                <a:cs typeface="Times New Roman"/>
                <a:sym typeface="Times New Roman"/>
              </a:rPr>
              <a:t>split some hole</a:t>
            </a:r>
            <a:r>
              <a:rPr lang="en-IN">
                <a:latin typeface="Times New Roman"/>
                <a:ea typeface="Times New Roman"/>
                <a:cs typeface="Times New Roman"/>
                <a:sym typeface="Times New Roman"/>
              </a:rPr>
              <a:t>, creating smaller hole</a:t>
            </a:r>
            <a:endParaRPr b="1">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3"/>
          <p:cNvSpPr txBox="1">
            <a:spLocks noGrp="1"/>
          </p:cNvSpPr>
          <p:nvPr>
            <p:ph type="body" idx="1"/>
          </p:nvPr>
        </p:nvSpPr>
        <p:spPr>
          <a:xfrm>
            <a:off x="0" y="0"/>
            <a:ext cx="8686800" cy="612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latin typeface="Times New Roman"/>
                <a:ea typeface="Times New Roman"/>
                <a:cs typeface="Times New Roman"/>
                <a:sym typeface="Times New Roman"/>
              </a:rPr>
              <a:t>Each deallocation request, the freed chunks of memory are added back to the pool of free space</a:t>
            </a:r>
            <a:endParaRPr b="1">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Char char="•"/>
            </a:pPr>
            <a:r>
              <a:rPr lang="en-IN" b="1">
                <a:latin typeface="Times New Roman"/>
                <a:ea typeface="Times New Roman"/>
                <a:cs typeface="Times New Roman"/>
                <a:sym typeface="Times New Roman"/>
              </a:rPr>
              <a:t>Coalesce contiguous holes </a:t>
            </a:r>
            <a:r>
              <a:rPr lang="en-IN">
                <a:latin typeface="Times New Roman"/>
                <a:ea typeface="Times New Roman"/>
                <a:cs typeface="Times New Roman"/>
                <a:sym typeface="Times New Roman"/>
              </a:rPr>
              <a:t>is combining adjacent chunks of the heap from a large chunk.</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The memory may end up getting </a:t>
            </a:r>
            <a:r>
              <a:rPr lang="en-IN" b="1">
                <a:latin typeface="Times New Roman"/>
                <a:ea typeface="Times New Roman"/>
                <a:cs typeface="Times New Roman"/>
                <a:sym typeface="Times New Roman"/>
              </a:rPr>
              <a:t>fragmented</a:t>
            </a:r>
            <a:r>
              <a:rPr lang="en-IN">
                <a:latin typeface="Times New Roman"/>
                <a:ea typeface="Times New Roman"/>
                <a:cs typeface="Times New Roman"/>
                <a:sym typeface="Times New Roman"/>
              </a:rPr>
              <a:t>, consisting of large numbers of small, </a:t>
            </a:r>
            <a:r>
              <a:rPr lang="en-IN" b="1">
                <a:latin typeface="Times New Roman"/>
                <a:ea typeface="Times New Roman"/>
                <a:cs typeface="Times New Roman"/>
                <a:sym typeface="Times New Roman"/>
              </a:rPr>
              <a:t>noncontiguous holes</a:t>
            </a:r>
            <a:r>
              <a:rPr lang="en-IN">
                <a:latin typeface="Times New Roman"/>
                <a:ea typeface="Times New Roman"/>
                <a:cs typeface="Times New Roman"/>
                <a:sym typeface="Times New Roman"/>
              </a:rPr>
              <a:t>. It is then possible that </a:t>
            </a:r>
            <a:r>
              <a:rPr lang="en-IN" b="1">
                <a:latin typeface="Times New Roman"/>
                <a:ea typeface="Times New Roman"/>
                <a:cs typeface="Times New Roman"/>
                <a:sym typeface="Times New Roman"/>
              </a:rPr>
              <a:t>no hole </a:t>
            </a:r>
            <a:r>
              <a:rPr lang="en-IN">
                <a:latin typeface="Times New Roman"/>
                <a:ea typeface="Times New Roman"/>
                <a:cs typeface="Times New Roman"/>
                <a:sym typeface="Times New Roman"/>
              </a:rPr>
              <a:t>is large enough to satisfy a future request, even though there may be </a:t>
            </a:r>
            <a:r>
              <a:rPr lang="en-IN" b="1">
                <a:latin typeface="Times New Roman"/>
                <a:ea typeface="Times New Roman"/>
                <a:cs typeface="Times New Roman"/>
                <a:sym typeface="Times New Roman"/>
              </a:rPr>
              <a:t>sufficient aggregate free space.</a:t>
            </a:r>
            <a:endParaRPr b="1">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4"/>
          <p:cNvSpPr txBox="1">
            <a:spLocks noGrp="1"/>
          </p:cNvSpPr>
          <p:nvPr>
            <p:ph type="body" idx="1"/>
          </p:nvPr>
        </p:nvSpPr>
        <p:spPr>
          <a:xfrm>
            <a:off x="457200" y="457200"/>
            <a:ext cx="8229600" cy="5668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None/>
            </a:pPr>
            <a:r>
              <a:rPr lang="en-IN" b="1">
                <a:latin typeface="Times New Roman"/>
                <a:ea typeface="Times New Roman"/>
                <a:cs typeface="Times New Roman"/>
                <a:sym typeface="Times New Roman"/>
              </a:rPr>
              <a:t>How to Satisfy a request of size n from a list of free holes</a:t>
            </a:r>
            <a:endParaRPr/>
          </a:p>
          <a:p>
            <a:pPr marL="342900" lvl="0" indent="-342900" algn="just" rtl="0">
              <a:spcBef>
                <a:spcPts val="640"/>
              </a:spcBef>
              <a:spcAft>
                <a:spcPts val="0"/>
              </a:spcAft>
              <a:buClr>
                <a:schemeClr val="dk1"/>
              </a:buClr>
              <a:buSzPts val="3200"/>
              <a:buChar char="•"/>
            </a:pPr>
            <a:r>
              <a:rPr lang="en-IN" b="1">
                <a:latin typeface="Times New Roman"/>
                <a:ea typeface="Times New Roman"/>
                <a:cs typeface="Times New Roman"/>
                <a:sym typeface="Times New Roman"/>
              </a:rPr>
              <a:t>First-fit</a:t>
            </a:r>
            <a:r>
              <a:rPr lang="en-IN">
                <a:latin typeface="Times New Roman"/>
                <a:ea typeface="Times New Roman"/>
                <a:cs typeface="Times New Roman"/>
                <a:sym typeface="Times New Roman"/>
              </a:rPr>
              <a:t>: allocate the first hole that is big enough</a:t>
            </a:r>
            <a:endParaRPr/>
          </a:p>
          <a:p>
            <a:pPr marL="342900" lvl="0" indent="-342900" algn="just" rtl="0">
              <a:spcBef>
                <a:spcPts val="640"/>
              </a:spcBef>
              <a:spcAft>
                <a:spcPts val="0"/>
              </a:spcAft>
              <a:buClr>
                <a:schemeClr val="dk1"/>
              </a:buClr>
              <a:buSzPts val="3200"/>
              <a:buChar char="•"/>
            </a:pPr>
            <a:r>
              <a:rPr lang="en-IN" b="1">
                <a:latin typeface="Times New Roman"/>
                <a:ea typeface="Times New Roman"/>
                <a:cs typeface="Times New Roman"/>
                <a:sym typeface="Times New Roman"/>
              </a:rPr>
              <a:t>Best-fit</a:t>
            </a:r>
            <a:r>
              <a:rPr lang="en-IN">
                <a:latin typeface="Times New Roman"/>
                <a:ea typeface="Times New Roman"/>
                <a:cs typeface="Times New Roman"/>
                <a:sym typeface="Times New Roman"/>
              </a:rPr>
              <a:t>: allocate the smallest hole that is big enough, must search entire list, unless ordered by size and produces the smallest left over hole</a:t>
            </a:r>
            <a:endParaRPr/>
          </a:p>
          <a:p>
            <a:pPr marL="342900" lvl="0" indent="-342900" algn="just" rtl="0">
              <a:spcBef>
                <a:spcPts val="640"/>
              </a:spcBef>
              <a:spcAft>
                <a:spcPts val="0"/>
              </a:spcAft>
              <a:buClr>
                <a:schemeClr val="dk1"/>
              </a:buClr>
              <a:buSzPts val="3200"/>
              <a:buChar char="•"/>
            </a:pPr>
            <a:r>
              <a:rPr lang="en-IN" b="1">
                <a:latin typeface="Times New Roman"/>
                <a:ea typeface="Times New Roman"/>
                <a:cs typeface="Times New Roman"/>
                <a:sym typeface="Times New Roman"/>
              </a:rPr>
              <a:t>Worst-fit: </a:t>
            </a:r>
            <a:r>
              <a:rPr lang="en-IN">
                <a:latin typeface="Times New Roman"/>
                <a:ea typeface="Times New Roman"/>
                <a:cs typeface="Times New Roman"/>
                <a:sym typeface="Times New Roman"/>
              </a:rPr>
              <a:t>Allocate the largest hole and also search entire list and produces the largest leftover hole</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IN">
                <a:latin typeface="Times New Roman"/>
                <a:ea typeface="Times New Roman"/>
                <a:cs typeface="Times New Roman"/>
                <a:sym typeface="Times New Roman"/>
              </a:rPr>
              <a:t>4.5 Introduction to Garbage Collection</a:t>
            </a:r>
            <a:endParaRPr>
              <a:latin typeface="Times New Roman"/>
              <a:ea typeface="Times New Roman"/>
              <a:cs typeface="Times New Roman"/>
              <a:sym typeface="Times New Roman"/>
            </a:endParaRPr>
          </a:p>
        </p:txBody>
      </p:sp>
      <p:sp>
        <p:nvSpPr>
          <p:cNvPr id="458" name="Google Shape;458;p6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latin typeface="Times New Roman"/>
                <a:ea typeface="Times New Roman"/>
                <a:cs typeface="Times New Roman"/>
                <a:sym typeface="Times New Roman"/>
              </a:rPr>
              <a:t>Data that cannot be referenced is generally known as garbage.</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High-level programming languages- automatic garbage collection, which deallocates unreachable data</a:t>
            </a:r>
            <a:endParaRPr/>
          </a:p>
          <a:p>
            <a:pPr marL="342900" lvl="0" indent="-139700" algn="l" rtl="0">
              <a:spcBef>
                <a:spcPts val="640"/>
              </a:spcBef>
              <a:spcAft>
                <a:spcPts val="0"/>
              </a:spcAft>
              <a:buClr>
                <a:schemeClr val="dk1"/>
              </a:buClr>
              <a:buSzPts val="3200"/>
              <a:buNone/>
            </a:pPr>
            <a:endParaRPr>
              <a:latin typeface="Times New Roman"/>
              <a:ea typeface="Times New Roman"/>
              <a:cs typeface="Times New Roman"/>
              <a:sym typeface="Times New Roman"/>
            </a:endParaRPr>
          </a:p>
        </p:txBody>
      </p:sp>
      <p:sp>
        <p:nvSpPr>
          <p:cNvPr id="459" name="Google Shape;459;p65"/>
          <p:cNvSpPr/>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IN" sz="1800" b="0" i="0" u="none" strike="noStrike" cap="none">
                <a:solidFill>
                  <a:schemeClr val="dk1"/>
                </a:solidFill>
                <a:latin typeface="Arial"/>
                <a:ea typeface="Arial"/>
                <a:cs typeface="Arial"/>
                <a:sym typeface="Arial"/>
              </a:rPr>
              <a:t/>
            </a:r>
            <a:br>
              <a:rPr lang="en-IN"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IN" b="1">
                <a:latin typeface="Times New Roman"/>
                <a:ea typeface="Times New Roman"/>
                <a:cs typeface="Times New Roman"/>
                <a:sym typeface="Times New Roman"/>
              </a:rPr>
              <a:t>4.5.1 Design Goals for Garbage Collectors</a:t>
            </a:r>
            <a:endParaRPr>
              <a:latin typeface="Times New Roman"/>
              <a:ea typeface="Times New Roman"/>
              <a:cs typeface="Times New Roman"/>
              <a:sym typeface="Times New Roman"/>
            </a:endParaRPr>
          </a:p>
        </p:txBody>
      </p:sp>
      <p:sp>
        <p:nvSpPr>
          <p:cNvPr id="465" name="Google Shape;465;p66"/>
          <p:cNvSpPr txBox="1">
            <a:spLocks noGrp="1"/>
          </p:cNvSpPr>
          <p:nvPr>
            <p:ph type="body" idx="1"/>
          </p:nvPr>
        </p:nvSpPr>
        <p:spPr>
          <a:xfrm>
            <a:off x="457200" y="1600200"/>
            <a:ext cx="8229600" cy="5032500"/>
          </a:xfrm>
          <a:prstGeom prst="rect">
            <a:avLst/>
          </a:prstGeom>
          <a:noFill/>
          <a:ln>
            <a:noFill/>
          </a:ln>
        </p:spPr>
        <p:txBody>
          <a:bodyPr spcFirstLastPara="1" wrap="square" lIns="91425" tIns="45700" rIns="91425" bIns="45700" anchor="t" anchorCtr="0">
            <a:noAutofit/>
          </a:bodyPr>
          <a:lstStyle/>
          <a:p>
            <a:pPr marL="342900" lvl="0" indent="-349250" algn="l" rtl="0">
              <a:spcBef>
                <a:spcPts val="0"/>
              </a:spcBef>
              <a:spcAft>
                <a:spcPts val="0"/>
              </a:spcAft>
              <a:buClr>
                <a:schemeClr val="dk1"/>
              </a:buClr>
              <a:buSzPts val="3060"/>
              <a:buChar char="•"/>
            </a:pPr>
            <a:r>
              <a:rPr lang="en-IN" sz="3060"/>
              <a:t>Garbage collection is the </a:t>
            </a:r>
            <a:r>
              <a:rPr lang="en-IN" sz="3060" b="1"/>
              <a:t>process of restoring chunks of storage space </a:t>
            </a:r>
            <a:r>
              <a:rPr lang="en-IN" sz="3060"/>
              <a:t>that a program could </a:t>
            </a:r>
            <a:r>
              <a:rPr lang="en-IN" sz="3060" b="1"/>
              <a:t>no longer access. </a:t>
            </a:r>
            <a:endParaRPr sz="3060" b="1"/>
          </a:p>
          <a:p>
            <a:pPr marL="342900" lvl="0" indent="-349250" algn="l" rtl="0">
              <a:spcBef>
                <a:spcPts val="592"/>
              </a:spcBef>
              <a:spcAft>
                <a:spcPts val="0"/>
              </a:spcAft>
              <a:buClr>
                <a:schemeClr val="dk1"/>
              </a:buClr>
              <a:buSzPts val="3060"/>
              <a:buChar char="•"/>
            </a:pPr>
            <a:r>
              <a:rPr lang="en-IN" sz="3060"/>
              <a:t>A user program, which we shall refer to as the </a:t>
            </a:r>
            <a:r>
              <a:rPr lang="en-IN" sz="3060" b="1" i="1"/>
              <a:t>mutator, modifies the collection </a:t>
            </a:r>
            <a:r>
              <a:rPr lang="en-IN" sz="3060" b="1"/>
              <a:t>of objects</a:t>
            </a:r>
            <a:r>
              <a:rPr lang="en-IN" sz="3060"/>
              <a:t> in the heap. </a:t>
            </a:r>
            <a:endParaRPr sz="3060"/>
          </a:p>
          <a:p>
            <a:pPr marL="342900" lvl="0" indent="-349250" algn="l" rtl="0">
              <a:spcBef>
                <a:spcPts val="592"/>
              </a:spcBef>
              <a:spcAft>
                <a:spcPts val="0"/>
              </a:spcAft>
              <a:buClr>
                <a:schemeClr val="dk1"/>
              </a:buClr>
              <a:buSzPts val="3060"/>
              <a:buChar char="•"/>
            </a:pPr>
            <a:r>
              <a:rPr lang="en-IN" sz="3060"/>
              <a:t>The mutator creates objects by acquiring space from the memory manager, and the mutator may introduce and drop references to existing objects.</a:t>
            </a:r>
            <a:endParaRPr sz="306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7"/>
          <p:cNvSpPr txBox="1">
            <a:spLocks noGrp="1"/>
          </p:cNvSpPr>
          <p:nvPr>
            <p:ph type="body" idx="1"/>
          </p:nvPr>
        </p:nvSpPr>
        <p:spPr>
          <a:xfrm>
            <a:off x="457200" y="228600"/>
            <a:ext cx="8229600" cy="58975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720"/>
              <a:buNone/>
            </a:pPr>
            <a:r>
              <a:rPr lang="en-IN" sz="2820" b="1">
                <a:latin typeface="Times New Roman"/>
                <a:ea typeface="Times New Roman"/>
                <a:cs typeface="Times New Roman"/>
                <a:sym typeface="Times New Roman"/>
              </a:rPr>
              <a:t>A Basic Requirement: Type Safety</a:t>
            </a:r>
            <a:endParaRPr sz="2820"/>
          </a:p>
          <a:p>
            <a:pPr marL="342900" lvl="0" indent="-349250" algn="l" rtl="0">
              <a:lnSpc>
                <a:spcPct val="80000"/>
              </a:lnSpc>
              <a:spcBef>
                <a:spcPts val="544"/>
              </a:spcBef>
              <a:spcAft>
                <a:spcPts val="0"/>
              </a:spcAft>
              <a:buClr>
                <a:schemeClr val="dk1"/>
              </a:buClr>
              <a:buSzPts val="2820"/>
              <a:buChar char="•"/>
            </a:pPr>
            <a:r>
              <a:rPr lang="en-IN" sz="2820">
                <a:latin typeface="Times New Roman"/>
                <a:ea typeface="Times New Roman"/>
                <a:cs typeface="Times New Roman"/>
                <a:sym typeface="Times New Roman"/>
              </a:rPr>
              <a:t>All languages are </a:t>
            </a:r>
            <a:r>
              <a:rPr lang="en-IN" sz="2820" b="1">
                <a:latin typeface="Times New Roman"/>
                <a:ea typeface="Times New Roman"/>
                <a:cs typeface="Times New Roman"/>
                <a:sym typeface="Times New Roman"/>
              </a:rPr>
              <a:t>not good</a:t>
            </a:r>
            <a:r>
              <a:rPr lang="en-IN" sz="2820">
                <a:latin typeface="Times New Roman"/>
                <a:ea typeface="Times New Roman"/>
                <a:cs typeface="Times New Roman"/>
                <a:sym typeface="Times New Roman"/>
              </a:rPr>
              <a:t> candidates for</a:t>
            </a:r>
            <a:r>
              <a:rPr lang="en-IN" sz="2820" b="1">
                <a:latin typeface="Times New Roman"/>
                <a:ea typeface="Times New Roman"/>
                <a:cs typeface="Times New Roman"/>
                <a:sym typeface="Times New Roman"/>
              </a:rPr>
              <a:t> automatic </a:t>
            </a:r>
            <a:r>
              <a:rPr lang="en-IN" sz="2820">
                <a:latin typeface="Times New Roman"/>
                <a:ea typeface="Times New Roman"/>
                <a:cs typeface="Times New Roman"/>
                <a:sym typeface="Times New Roman"/>
              </a:rPr>
              <a:t>garbage collection</a:t>
            </a:r>
            <a:endParaRPr sz="2820"/>
          </a:p>
          <a:p>
            <a:pPr marL="342900" lvl="0" indent="-349250" algn="l" rtl="0">
              <a:lnSpc>
                <a:spcPct val="80000"/>
              </a:lnSpc>
              <a:spcBef>
                <a:spcPts val="544"/>
              </a:spcBef>
              <a:spcAft>
                <a:spcPts val="0"/>
              </a:spcAft>
              <a:buClr>
                <a:schemeClr val="dk1"/>
              </a:buClr>
              <a:buSzPts val="2820"/>
              <a:buChar char="•"/>
            </a:pPr>
            <a:r>
              <a:rPr lang="en-IN" sz="2820">
                <a:latin typeface="Times New Roman"/>
                <a:ea typeface="Times New Roman"/>
                <a:cs typeface="Times New Roman"/>
                <a:sym typeface="Times New Roman"/>
              </a:rPr>
              <a:t>garbage collector tells whether any given data element or component of a data element is, or could be used as, a pointer to a chunk of allocated memory space</a:t>
            </a:r>
            <a:endParaRPr sz="2820"/>
          </a:p>
          <a:p>
            <a:pPr marL="342900" lvl="0" indent="-349250" algn="l" rtl="0">
              <a:lnSpc>
                <a:spcPct val="80000"/>
              </a:lnSpc>
              <a:spcBef>
                <a:spcPts val="544"/>
              </a:spcBef>
              <a:spcAft>
                <a:spcPts val="0"/>
              </a:spcAft>
              <a:buClr>
                <a:schemeClr val="dk1"/>
              </a:buClr>
              <a:buSzPts val="2820"/>
              <a:buChar char="•"/>
            </a:pPr>
            <a:r>
              <a:rPr lang="en-IN" sz="2820">
                <a:latin typeface="Times New Roman"/>
                <a:ea typeface="Times New Roman"/>
                <a:cs typeface="Times New Roman"/>
                <a:sym typeface="Times New Roman"/>
              </a:rPr>
              <a:t>A language in which the type of any data component can be determined is said to be </a:t>
            </a:r>
            <a:r>
              <a:rPr lang="en-IN" sz="2820" b="1" i="1">
                <a:latin typeface="Times New Roman"/>
                <a:ea typeface="Times New Roman"/>
                <a:cs typeface="Times New Roman"/>
                <a:sym typeface="Times New Roman"/>
              </a:rPr>
              <a:t>type safe</a:t>
            </a:r>
            <a:endParaRPr sz="2820" b="1">
              <a:latin typeface="Times New Roman"/>
              <a:ea typeface="Times New Roman"/>
              <a:cs typeface="Times New Roman"/>
              <a:sym typeface="Times New Roman"/>
            </a:endParaRPr>
          </a:p>
          <a:p>
            <a:pPr marL="342900" lvl="0" indent="-349250" algn="l" rtl="0">
              <a:lnSpc>
                <a:spcPct val="80000"/>
              </a:lnSpc>
              <a:spcBef>
                <a:spcPts val="544"/>
              </a:spcBef>
              <a:spcAft>
                <a:spcPts val="0"/>
              </a:spcAft>
              <a:buClr>
                <a:schemeClr val="dk1"/>
              </a:buClr>
              <a:buSzPts val="2820"/>
              <a:buChar char="•"/>
            </a:pPr>
            <a:r>
              <a:rPr lang="en-IN" sz="2820">
                <a:latin typeface="Times New Roman"/>
                <a:ea typeface="Times New Roman"/>
                <a:cs typeface="Times New Roman"/>
                <a:sym typeface="Times New Roman"/>
              </a:rPr>
              <a:t>Type-safe languages like ML </a:t>
            </a:r>
            <a:r>
              <a:rPr lang="en-IN" sz="2820" b="1">
                <a:latin typeface="Times New Roman"/>
                <a:ea typeface="Times New Roman"/>
                <a:cs typeface="Times New Roman"/>
                <a:sym typeface="Times New Roman"/>
              </a:rPr>
              <a:t>can determine</a:t>
            </a:r>
            <a:r>
              <a:rPr lang="en-IN" sz="2820">
                <a:latin typeface="Times New Roman"/>
                <a:ea typeface="Times New Roman"/>
                <a:cs typeface="Times New Roman"/>
                <a:sym typeface="Times New Roman"/>
              </a:rPr>
              <a:t> types at compile time. </a:t>
            </a:r>
            <a:endParaRPr sz="2820"/>
          </a:p>
          <a:p>
            <a:pPr marL="342900" lvl="0" indent="-349250" algn="l" rtl="0">
              <a:lnSpc>
                <a:spcPct val="80000"/>
              </a:lnSpc>
              <a:spcBef>
                <a:spcPts val="544"/>
              </a:spcBef>
              <a:spcAft>
                <a:spcPts val="0"/>
              </a:spcAft>
              <a:buClr>
                <a:schemeClr val="dk1"/>
              </a:buClr>
              <a:buSzPts val="2820"/>
              <a:buChar char="•"/>
            </a:pPr>
            <a:r>
              <a:rPr lang="en-IN" sz="2820">
                <a:latin typeface="Times New Roman"/>
                <a:ea typeface="Times New Roman"/>
                <a:cs typeface="Times New Roman"/>
                <a:sym typeface="Times New Roman"/>
              </a:rPr>
              <a:t>Type- safe languages, like Java </a:t>
            </a:r>
            <a:r>
              <a:rPr lang="en-IN" sz="2820" b="1">
                <a:latin typeface="Times New Roman"/>
                <a:ea typeface="Times New Roman"/>
                <a:cs typeface="Times New Roman"/>
                <a:sym typeface="Times New Roman"/>
              </a:rPr>
              <a:t>cannot be determined</a:t>
            </a:r>
            <a:r>
              <a:rPr lang="en-IN" sz="2820">
                <a:latin typeface="Times New Roman"/>
                <a:ea typeface="Times New Roman"/>
                <a:cs typeface="Times New Roman"/>
                <a:sym typeface="Times New Roman"/>
              </a:rPr>
              <a:t> at compile time, </a:t>
            </a:r>
            <a:r>
              <a:rPr lang="en-IN" sz="2820" b="1">
                <a:latin typeface="Times New Roman"/>
                <a:ea typeface="Times New Roman"/>
                <a:cs typeface="Times New Roman"/>
                <a:sym typeface="Times New Roman"/>
              </a:rPr>
              <a:t>but can be determined </a:t>
            </a:r>
            <a:r>
              <a:rPr lang="en-IN" sz="2820">
                <a:latin typeface="Times New Roman"/>
                <a:ea typeface="Times New Roman"/>
                <a:cs typeface="Times New Roman"/>
                <a:sym typeface="Times New Roman"/>
              </a:rPr>
              <a:t>at run time.</a:t>
            </a:r>
            <a:endParaRPr sz="2820"/>
          </a:p>
          <a:p>
            <a:pPr marL="342900" lvl="0" indent="-349250" algn="l" rtl="0">
              <a:lnSpc>
                <a:spcPct val="80000"/>
              </a:lnSpc>
              <a:spcBef>
                <a:spcPts val="544"/>
              </a:spcBef>
              <a:spcAft>
                <a:spcPts val="0"/>
              </a:spcAft>
              <a:buClr>
                <a:schemeClr val="dk1"/>
              </a:buClr>
              <a:buSzPts val="2820"/>
              <a:buChar char="•"/>
            </a:pPr>
            <a:r>
              <a:rPr lang="en-IN" sz="2820">
                <a:latin typeface="Times New Roman"/>
                <a:ea typeface="Times New Roman"/>
                <a:cs typeface="Times New Roman"/>
                <a:sym typeface="Times New Roman"/>
              </a:rPr>
              <a:t>The other called </a:t>
            </a:r>
            <a:r>
              <a:rPr lang="en-IN" sz="2820" b="1" i="1">
                <a:latin typeface="Times New Roman"/>
                <a:ea typeface="Times New Roman"/>
                <a:cs typeface="Times New Roman"/>
                <a:sym typeface="Times New Roman"/>
              </a:rPr>
              <a:t>dynamically typed</a:t>
            </a:r>
            <a:r>
              <a:rPr lang="en-IN" sz="2820" i="1">
                <a:latin typeface="Times New Roman"/>
                <a:ea typeface="Times New Roman"/>
                <a:cs typeface="Times New Roman"/>
                <a:sym typeface="Times New Roman"/>
              </a:rPr>
              <a:t> </a:t>
            </a:r>
            <a:r>
              <a:rPr lang="en-IN" sz="2820">
                <a:latin typeface="Times New Roman"/>
                <a:ea typeface="Times New Roman"/>
                <a:cs typeface="Times New Roman"/>
                <a:sym typeface="Times New Roman"/>
              </a:rPr>
              <a:t>languages. If a language is neither statically nor dynamically type safe, then it is said to be </a:t>
            </a:r>
            <a:r>
              <a:rPr lang="en-IN" sz="2820" b="1" i="1">
                <a:latin typeface="Times New Roman"/>
                <a:ea typeface="Times New Roman"/>
                <a:cs typeface="Times New Roman"/>
                <a:sym typeface="Times New Roman"/>
              </a:rPr>
              <a:t>unsafe(eg: </a:t>
            </a:r>
            <a:r>
              <a:rPr lang="en-IN" sz="2820">
                <a:latin typeface="Times New Roman"/>
                <a:ea typeface="Times New Roman"/>
                <a:cs typeface="Times New Roman"/>
                <a:sym typeface="Times New Roman"/>
              </a:rPr>
              <a:t>C and C++, are bad candidates for automatic garbage Collection)</a:t>
            </a:r>
            <a:endParaRPr sz="2820" b="1">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8"/>
          <p:cNvSpPr txBox="1">
            <a:spLocks noGrp="1"/>
          </p:cNvSpPr>
          <p:nvPr>
            <p:ph type="body" idx="1"/>
          </p:nvPr>
        </p:nvSpPr>
        <p:spPr>
          <a:xfrm>
            <a:off x="457200" y="304800"/>
            <a:ext cx="8229600" cy="5821363"/>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720"/>
              <a:buNone/>
            </a:pPr>
            <a:r>
              <a:rPr lang="en-IN" sz="2920" b="1">
                <a:latin typeface="Times New Roman"/>
                <a:ea typeface="Times New Roman"/>
                <a:cs typeface="Times New Roman"/>
                <a:sym typeface="Times New Roman"/>
              </a:rPr>
              <a:t>Performance Metrics</a:t>
            </a:r>
            <a:endParaRPr sz="2920"/>
          </a:p>
          <a:p>
            <a:pPr marL="342900" lvl="0" indent="-355600" algn="just" rtl="0">
              <a:lnSpc>
                <a:spcPct val="80000"/>
              </a:lnSpc>
              <a:spcBef>
                <a:spcPts val="544"/>
              </a:spcBef>
              <a:spcAft>
                <a:spcPts val="0"/>
              </a:spcAft>
              <a:buClr>
                <a:schemeClr val="dk1"/>
              </a:buClr>
              <a:buSzPts val="2920"/>
              <a:buChar char="•"/>
            </a:pPr>
            <a:r>
              <a:rPr lang="en-IN" sz="2920" b="1">
                <a:latin typeface="Times New Roman"/>
                <a:ea typeface="Times New Roman"/>
                <a:cs typeface="Times New Roman"/>
                <a:sym typeface="Times New Roman"/>
              </a:rPr>
              <a:t>Overall Execution Time</a:t>
            </a:r>
            <a:r>
              <a:rPr lang="en-IN" sz="2920">
                <a:latin typeface="Times New Roman"/>
                <a:ea typeface="Times New Roman"/>
                <a:cs typeface="Times New Roman"/>
                <a:sym typeface="Times New Roman"/>
              </a:rPr>
              <a:t>: Garbage collection can be very slow. It is important not to increase the total run time of an application. Since the garbage collector necessarily must touch a lot of data, its performance is determined greatly by how it leverages the memory subsystem.</a:t>
            </a:r>
            <a:endParaRPr sz="2920"/>
          </a:p>
          <a:p>
            <a:pPr marL="342900" lvl="0" indent="-355600" algn="just" rtl="0">
              <a:lnSpc>
                <a:spcPct val="80000"/>
              </a:lnSpc>
              <a:spcBef>
                <a:spcPts val="544"/>
              </a:spcBef>
              <a:spcAft>
                <a:spcPts val="0"/>
              </a:spcAft>
              <a:buClr>
                <a:schemeClr val="dk1"/>
              </a:buClr>
              <a:buSzPts val="2920"/>
              <a:buChar char="•"/>
            </a:pPr>
            <a:r>
              <a:rPr lang="en-IN" sz="2920" b="1">
                <a:latin typeface="Times New Roman"/>
                <a:ea typeface="Times New Roman"/>
                <a:cs typeface="Times New Roman"/>
                <a:sym typeface="Times New Roman"/>
              </a:rPr>
              <a:t>Space Usage:</a:t>
            </a:r>
            <a:r>
              <a:rPr lang="en-IN" sz="2920">
                <a:latin typeface="Times New Roman"/>
                <a:ea typeface="Times New Roman"/>
                <a:cs typeface="Times New Roman"/>
                <a:sym typeface="Times New Roman"/>
              </a:rPr>
              <a:t> It is important that garbage collection avoid fragmentation and make the best use of the available memory.</a:t>
            </a:r>
            <a:endParaRPr sz="2920"/>
          </a:p>
          <a:p>
            <a:pPr marL="342900" lvl="0" indent="-355600" algn="just" rtl="0">
              <a:lnSpc>
                <a:spcPct val="80000"/>
              </a:lnSpc>
              <a:spcBef>
                <a:spcPts val="544"/>
              </a:spcBef>
              <a:spcAft>
                <a:spcPts val="0"/>
              </a:spcAft>
              <a:buClr>
                <a:schemeClr val="dk1"/>
              </a:buClr>
              <a:buSzPts val="2920"/>
              <a:buChar char="•"/>
            </a:pPr>
            <a:r>
              <a:rPr lang="en-IN" sz="2920" b="1">
                <a:latin typeface="Times New Roman"/>
                <a:ea typeface="Times New Roman"/>
                <a:cs typeface="Times New Roman"/>
                <a:sym typeface="Times New Roman"/>
              </a:rPr>
              <a:t>Pause Time: </a:t>
            </a:r>
            <a:r>
              <a:rPr lang="en-IN" sz="2920">
                <a:latin typeface="Times New Roman"/>
                <a:ea typeface="Times New Roman"/>
                <a:cs typeface="Times New Roman"/>
                <a:sym typeface="Times New Roman"/>
              </a:rPr>
              <a:t>Simple garbage collectors are notorious for causing programs- the mutators - to pause suddenly for an extremely long time, as garbage collection kicks in without warning. The minimizing the overall execution time, it is desirable that the maximum pause</a:t>
            </a:r>
            <a:endParaRPr sz="2920">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4.5.2 Reachability</a:t>
            </a:r>
            <a:endParaRPr>
              <a:latin typeface="Times New Roman"/>
              <a:ea typeface="Times New Roman"/>
              <a:cs typeface="Times New Roman"/>
              <a:sym typeface="Times New Roman"/>
            </a:endParaRPr>
          </a:p>
        </p:txBody>
      </p:sp>
      <p:sp>
        <p:nvSpPr>
          <p:cNvPr id="481" name="Google Shape;481;p6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IN">
                <a:latin typeface="Times New Roman"/>
                <a:ea typeface="Times New Roman"/>
                <a:cs typeface="Times New Roman"/>
                <a:sym typeface="Times New Roman"/>
              </a:rPr>
              <a:t>Reachability becomes a bit more complex when the program has been optimized by the compiler.</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First, a compiler may keep reference variables in registers.</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Second, even though in a type-safe language programmers do not get to manipulate memory addresses directly, a compiler often does so for the sake of speeding up the code.</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7"/>
          <p:cNvSpPr txBox="1">
            <a:spLocks noGrp="1"/>
          </p:cNvSpPr>
          <p:nvPr>
            <p:ph type="body" idx="1"/>
          </p:nvPr>
        </p:nvSpPr>
        <p:spPr>
          <a:xfrm>
            <a:off x="457200" y="304800"/>
            <a:ext cx="8229600" cy="58213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latin typeface="Times New Roman"/>
                <a:ea typeface="Times New Roman"/>
                <a:cs typeface="Times New Roman"/>
                <a:sym typeface="Times New Roman"/>
              </a:rPr>
              <a:t>When </a:t>
            </a:r>
            <a:r>
              <a:rPr lang="en-IN" b="1">
                <a:latin typeface="Times New Roman"/>
                <a:ea typeface="Times New Roman"/>
                <a:cs typeface="Times New Roman"/>
                <a:sym typeface="Times New Roman"/>
              </a:rPr>
              <a:t>control returns </a:t>
            </a:r>
            <a:r>
              <a:rPr lang="en-IN">
                <a:latin typeface="Times New Roman"/>
                <a:ea typeface="Times New Roman"/>
                <a:cs typeface="Times New Roman"/>
                <a:sym typeface="Times New Roman"/>
              </a:rPr>
              <a:t>from the call, the activation of the calling procedure can be </a:t>
            </a:r>
            <a:r>
              <a:rPr lang="en-IN" b="1">
                <a:latin typeface="Times New Roman"/>
                <a:ea typeface="Times New Roman"/>
                <a:cs typeface="Times New Roman"/>
                <a:sym typeface="Times New Roman"/>
              </a:rPr>
              <a:t>restarted</a:t>
            </a:r>
            <a:r>
              <a:rPr lang="en-IN">
                <a:latin typeface="Times New Roman"/>
                <a:ea typeface="Times New Roman"/>
                <a:cs typeface="Times New Roman"/>
                <a:sym typeface="Times New Roman"/>
              </a:rPr>
              <a:t> after restoring the values of relevant registers and setting the </a:t>
            </a:r>
            <a:r>
              <a:rPr lang="en-IN" b="1">
                <a:latin typeface="Times New Roman"/>
                <a:ea typeface="Times New Roman"/>
                <a:cs typeface="Times New Roman"/>
                <a:sym typeface="Times New Roman"/>
              </a:rPr>
              <a:t>program counter </a:t>
            </a:r>
            <a:r>
              <a:rPr lang="en-IN">
                <a:latin typeface="Times New Roman"/>
                <a:ea typeface="Times New Roman"/>
                <a:cs typeface="Times New Roman"/>
                <a:sym typeface="Times New Roman"/>
              </a:rPr>
              <a:t>to the point immediately after the call. Data objects in activation can be</a:t>
            </a:r>
            <a:r>
              <a:rPr lang="en-IN" b="1">
                <a:latin typeface="Times New Roman"/>
                <a:ea typeface="Times New Roman"/>
                <a:cs typeface="Times New Roman"/>
                <a:sym typeface="Times New Roman"/>
              </a:rPr>
              <a:t> allocated on the stack</a:t>
            </a:r>
            <a:r>
              <a:rPr lang="en-IN">
                <a:latin typeface="Times New Roman"/>
                <a:ea typeface="Times New Roman"/>
                <a:cs typeface="Times New Roman"/>
                <a:sym typeface="Times New Roman"/>
              </a:rPr>
              <a:t> along with other information associated with the activation.</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Many programming languages allow the programmer to </a:t>
            </a:r>
            <a:r>
              <a:rPr lang="en-IN" b="1">
                <a:latin typeface="Times New Roman"/>
                <a:ea typeface="Times New Roman"/>
                <a:cs typeface="Times New Roman"/>
                <a:sym typeface="Times New Roman"/>
              </a:rPr>
              <a:t>allocate and deallocate </a:t>
            </a:r>
            <a:r>
              <a:rPr lang="en-IN">
                <a:latin typeface="Times New Roman"/>
                <a:ea typeface="Times New Roman"/>
                <a:cs typeface="Times New Roman"/>
                <a:sym typeface="Times New Roman"/>
              </a:rPr>
              <a:t>data under program control</a:t>
            </a:r>
            <a:endParaRPr>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70"/>
          <p:cNvSpPr txBox="1">
            <a:spLocks noGrp="1"/>
          </p:cNvSpPr>
          <p:nvPr>
            <p:ph type="body" idx="1"/>
          </p:nvPr>
        </p:nvSpPr>
        <p:spPr>
          <a:xfrm>
            <a:off x="179600" y="65325"/>
            <a:ext cx="8229600" cy="56691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960"/>
              <a:buNone/>
            </a:pPr>
            <a:r>
              <a:rPr lang="en-IN" sz="3160" b="1">
                <a:latin typeface="Times New Roman"/>
                <a:ea typeface="Times New Roman"/>
                <a:cs typeface="Times New Roman"/>
                <a:sym typeface="Times New Roman"/>
              </a:rPr>
              <a:t>Optimizing compiler can do to enable the garbage collector to find the correct root set:</a:t>
            </a:r>
            <a:endParaRPr sz="3160"/>
          </a:p>
          <a:p>
            <a:pPr marL="342900" lvl="0" indent="-355600" algn="l" rtl="0">
              <a:lnSpc>
                <a:spcPct val="80000"/>
              </a:lnSpc>
              <a:spcBef>
                <a:spcPts val="592"/>
              </a:spcBef>
              <a:spcAft>
                <a:spcPts val="0"/>
              </a:spcAft>
              <a:buClr>
                <a:schemeClr val="dk1"/>
              </a:buClr>
              <a:buSzPts val="3160"/>
              <a:buChar char="•"/>
            </a:pPr>
            <a:r>
              <a:rPr lang="en-IN" sz="3160">
                <a:latin typeface="Times New Roman"/>
                <a:ea typeface="Times New Roman"/>
                <a:cs typeface="Times New Roman"/>
                <a:sym typeface="Times New Roman"/>
              </a:rPr>
              <a:t>The compiler can restrict the invocation of garbage collection to only certain code points in the program, when no "hidden" references exist.</a:t>
            </a:r>
            <a:endParaRPr sz="3160"/>
          </a:p>
          <a:p>
            <a:pPr marL="342900" lvl="0" indent="-355600" algn="l" rtl="0">
              <a:lnSpc>
                <a:spcPct val="80000"/>
              </a:lnSpc>
              <a:spcBef>
                <a:spcPts val="592"/>
              </a:spcBef>
              <a:spcAft>
                <a:spcPts val="0"/>
              </a:spcAft>
              <a:buClr>
                <a:schemeClr val="dk1"/>
              </a:buClr>
              <a:buSzPts val="3160"/>
              <a:buChar char="•"/>
            </a:pPr>
            <a:r>
              <a:rPr lang="en-IN" sz="3160">
                <a:latin typeface="Times New Roman"/>
                <a:ea typeface="Times New Roman"/>
                <a:cs typeface="Times New Roman"/>
                <a:sym typeface="Times New Roman"/>
              </a:rPr>
              <a:t>The compiler can write out information that the garbage collector can use to recover all the references, such as specifying which registers contain references, or how to compute the base address of an object that is given an internal address.</a:t>
            </a:r>
            <a:endParaRPr sz="3160"/>
          </a:p>
          <a:p>
            <a:pPr marL="342900" lvl="0" indent="-355600" algn="l" rtl="0">
              <a:lnSpc>
                <a:spcPct val="80000"/>
              </a:lnSpc>
              <a:spcBef>
                <a:spcPts val="592"/>
              </a:spcBef>
              <a:spcAft>
                <a:spcPts val="0"/>
              </a:spcAft>
              <a:buClr>
                <a:schemeClr val="dk1"/>
              </a:buClr>
              <a:buSzPts val="3160"/>
              <a:buChar char="•"/>
            </a:pPr>
            <a:r>
              <a:rPr lang="en-IN" sz="3160">
                <a:latin typeface="Times New Roman"/>
                <a:ea typeface="Times New Roman"/>
                <a:cs typeface="Times New Roman"/>
                <a:sym typeface="Times New Roman"/>
              </a:rPr>
              <a:t>The compiler can assure that there is a reference to the base address of all reachable objects whenever the garbage collector may be invoked.</a:t>
            </a:r>
            <a:endParaRPr sz="3160">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71"/>
          <p:cNvSpPr txBox="1">
            <a:spLocks noGrp="1"/>
          </p:cNvSpPr>
          <p:nvPr>
            <p:ph type="body" idx="1"/>
          </p:nvPr>
        </p:nvSpPr>
        <p:spPr>
          <a:xfrm>
            <a:off x="0" y="0"/>
            <a:ext cx="8933400" cy="5821500"/>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000"/>
              <a:buNone/>
            </a:pPr>
            <a:r>
              <a:rPr lang="en-IN" sz="2300">
                <a:latin typeface="Times New Roman"/>
                <a:ea typeface="Times New Roman"/>
                <a:cs typeface="Times New Roman"/>
                <a:sym typeface="Times New Roman"/>
              </a:rPr>
              <a:t>Four basic operations that a mutator performs to change the set of reachable objects:</a:t>
            </a:r>
            <a:endParaRPr sz="2300"/>
          </a:p>
          <a:p>
            <a:pPr marL="342900" lvl="0" indent="-361950" algn="just" rtl="0">
              <a:lnSpc>
                <a:spcPct val="80000"/>
              </a:lnSpc>
              <a:spcBef>
                <a:spcPts val="400"/>
              </a:spcBef>
              <a:spcAft>
                <a:spcPts val="0"/>
              </a:spcAft>
              <a:buClr>
                <a:schemeClr val="dk1"/>
              </a:buClr>
              <a:buSzPts val="2300"/>
              <a:buChar char="•"/>
            </a:pPr>
            <a:r>
              <a:rPr lang="en-IN" sz="2300" b="1" i="1">
                <a:latin typeface="Times New Roman"/>
                <a:ea typeface="Times New Roman"/>
                <a:cs typeface="Times New Roman"/>
                <a:sym typeface="Times New Roman"/>
              </a:rPr>
              <a:t>Object Allocations:</a:t>
            </a:r>
            <a:r>
              <a:rPr lang="en-IN" sz="2300" i="1">
                <a:latin typeface="Times New Roman"/>
                <a:ea typeface="Times New Roman"/>
                <a:cs typeface="Times New Roman"/>
                <a:sym typeface="Times New Roman"/>
              </a:rPr>
              <a:t> These are performed by the memory manager, which </a:t>
            </a:r>
            <a:r>
              <a:rPr lang="en-IN" sz="2300">
                <a:latin typeface="Times New Roman"/>
                <a:ea typeface="Times New Roman"/>
                <a:cs typeface="Times New Roman"/>
                <a:sym typeface="Times New Roman"/>
              </a:rPr>
              <a:t>returns a reference to each newly allocated chunk of memory. This operation adds members to the set of reachable objects. </a:t>
            </a:r>
            <a:endParaRPr sz="2300"/>
          </a:p>
          <a:p>
            <a:pPr marL="342900" lvl="0" indent="-361950" algn="just" rtl="0">
              <a:lnSpc>
                <a:spcPct val="80000"/>
              </a:lnSpc>
              <a:spcBef>
                <a:spcPts val="400"/>
              </a:spcBef>
              <a:spcAft>
                <a:spcPts val="0"/>
              </a:spcAft>
              <a:buClr>
                <a:schemeClr val="dk1"/>
              </a:buClr>
              <a:buSzPts val="2300"/>
              <a:buChar char="•"/>
            </a:pPr>
            <a:r>
              <a:rPr lang="en-IN" sz="2300" b="1" i="1">
                <a:latin typeface="Times New Roman"/>
                <a:ea typeface="Times New Roman"/>
                <a:cs typeface="Times New Roman"/>
                <a:sym typeface="Times New Roman"/>
              </a:rPr>
              <a:t>Parameter Passing and Return Values: </a:t>
            </a:r>
            <a:r>
              <a:rPr lang="en-IN" sz="2300" i="1">
                <a:latin typeface="Times New Roman"/>
                <a:ea typeface="Times New Roman"/>
                <a:cs typeface="Times New Roman"/>
                <a:sym typeface="Times New Roman"/>
              </a:rPr>
              <a:t>References to objects are passed </a:t>
            </a:r>
            <a:r>
              <a:rPr lang="en-IN" sz="2300">
                <a:latin typeface="Times New Roman"/>
                <a:ea typeface="Times New Roman"/>
                <a:cs typeface="Times New Roman"/>
                <a:sym typeface="Times New Roman"/>
              </a:rPr>
              <a:t>from the actual input parameter to the corresponding formal parameter, and from the returned result back to the callee. Objects pointed to by these references remain reachable.</a:t>
            </a:r>
            <a:endParaRPr sz="2300"/>
          </a:p>
          <a:p>
            <a:pPr marL="342900" lvl="0" indent="-361950" algn="just" rtl="0">
              <a:lnSpc>
                <a:spcPct val="80000"/>
              </a:lnSpc>
              <a:spcBef>
                <a:spcPts val="400"/>
              </a:spcBef>
              <a:spcAft>
                <a:spcPts val="0"/>
              </a:spcAft>
              <a:buClr>
                <a:schemeClr val="dk1"/>
              </a:buClr>
              <a:buSzPts val="2300"/>
              <a:buChar char="•"/>
            </a:pPr>
            <a:r>
              <a:rPr lang="en-IN" sz="2300" b="1" i="1">
                <a:latin typeface="Times New Roman"/>
                <a:ea typeface="Times New Roman"/>
                <a:cs typeface="Times New Roman"/>
                <a:sym typeface="Times New Roman"/>
              </a:rPr>
              <a:t>Reference Assignments: </a:t>
            </a:r>
            <a:r>
              <a:rPr lang="en-IN" sz="2300" i="1">
                <a:latin typeface="Times New Roman"/>
                <a:ea typeface="Times New Roman"/>
                <a:cs typeface="Times New Roman"/>
                <a:sym typeface="Times New Roman"/>
              </a:rPr>
              <a:t>Assignments of the form u = v, where u and v </a:t>
            </a:r>
            <a:r>
              <a:rPr lang="en-IN" sz="2300">
                <a:latin typeface="Times New Roman"/>
                <a:ea typeface="Times New Roman"/>
                <a:cs typeface="Times New Roman"/>
                <a:sym typeface="Times New Roman"/>
              </a:rPr>
              <a:t>are references, have two effects. First, u is now a reference to the object referred to by v. As long as u is reachable, the object it refers to is surely reachable. Second, the original reference in u is lost. If this reference is the last to some reachable object, then that object becomes unreachable. Any time an object becomes unreachable, all objects that are reachable only through references contained in that object also become unreachable.</a:t>
            </a:r>
            <a:endParaRPr sz="2300"/>
          </a:p>
          <a:p>
            <a:pPr marL="342900" lvl="0" indent="-361950" algn="just" rtl="0">
              <a:lnSpc>
                <a:spcPct val="80000"/>
              </a:lnSpc>
              <a:spcBef>
                <a:spcPts val="400"/>
              </a:spcBef>
              <a:spcAft>
                <a:spcPts val="0"/>
              </a:spcAft>
              <a:buClr>
                <a:schemeClr val="dk1"/>
              </a:buClr>
              <a:buSzPts val="2300"/>
              <a:buChar char="•"/>
            </a:pPr>
            <a:r>
              <a:rPr lang="en-IN" sz="2300" b="1" i="1">
                <a:latin typeface="Times New Roman"/>
                <a:ea typeface="Times New Roman"/>
                <a:cs typeface="Times New Roman"/>
                <a:sym typeface="Times New Roman"/>
              </a:rPr>
              <a:t>Procedure Returns</a:t>
            </a:r>
            <a:r>
              <a:rPr lang="en-IN" sz="2300" i="1">
                <a:latin typeface="Times New Roman"/>
                <a:ea typeface="Times New Roman"/>
                <a:cs typeface="Times New Roman"/>
                <a:sym typeface="Times New Roman"/>
              </a:rPr>
              <a:t>: As a procedure exits, the frame holding its local </a:t>
            </a:r>
            <a:r>
              <a:rPr lang="en-IN" sz="2300">
                <a:latin typeface="Times New Roman"/>
                <a:ea typeface="Times New Roman"/>
                <a:cs typeface="Times New Roman"/>
                <a:sym typeface="Times New Roman"/>
              </a:rPr>
              <a:t>variables is popped off the stack. If the frame holds the only reachable reference to any object, that object becomes unreachable. Again, if the now unreachable objects hold the only references to other objects, they too become unreachable, and so on.</a:t>
            </a:r>
            <a:endParaRPr sz="2300">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2"/>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b="1"/>
              <a:t>4.5.3 Reference Counting Garbage Collectors</a:t>
            </a:r>
            <a:endParaRPr/>
          </a:p>
        </p:txBody>
      </p:sp>
      <p:sp>
        <p:nvSpPr>
          <p:cNvPr id="497" name="Google Shape;497;p72"/>
          <p:cNvSpPr txBox="1">
            <a:spLocks noGrp="1"/>
          </p:cNvSpPr>
          <p:nvPr>
            <p:ph type="body" idx="1"/>
          </p:nvPr>
        </p:nvSpPr>
        <p:spPr>
          <a:xfrm>
            <a:off x="533400" y="1219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200"/>
              <a:buNone/>
            </a:pPr>
            <a:r>
              <a:rPr lang="en-IN" sz="2200" b="1">
                <a:latin typeface="Times New Roman"/>
                <a:ea typeface="Times New Roman"/>
                <a:cs typeface="Times New Roman"/>
                <a:sym typeface="Times New Roman"/>
              </a:rPr>
              <a:t>1. Object Allocation: </a:t>
            </a:r>
            <a:r>
              <a:rPr lang="en-IN" sz="2200">
                <a:latin typeface="Times New Roman"/>
                <a:ea typeface="Times New Roman"/>
                <a:cs typeface="Times New Roman"/>
                <a:sym typeface="Times New Roman"/>
              </a:rPr>
              <a:t>The reference count of the new object is set to </a:t>
            </a:r>
            <a:r>
              <a:rPr lang="en-IN" sz="2200" b="1">
                <a:latin typeface="Times New Roman"/>
                <a:ea typeface="Times New Roman"/>
                <a:cs typeface="Times New Roman"/>
                <a:sym typeface="Times New Roman"/>
              </a:rPr>
              <a:t>1.</a:t>
            </a:r>
            <a:endParaRPr/>
          </a:p>
          <a:p>
            <a:pPr marL="342900" lvl="0" indent="-342900" algn="l" rtl="0">
              <a:spcBef>
                <a:spcPts val="440"/>
              </a:spcBef>
              <a:spcAft>
                <a:spcPts val="0"/>
              </a:spcAft>
              <a:buClr>
                <a:schemeClr val="dk1"/>
              </a:buClr>
              <a:buSzPts val="2200"/>
              <a:buNone/>
            </a:pPr>
            <a:r>
              <a:rPr lang="en-IN" sz="2200" b="1">
                <a:latin typeface="Times New Roman"/>
                <a:ea typeface="Times New Roman"/>
                <a:cs typeface="Times New Roman"/>
                <a:sym typeface="Times New Roman"/>
              </a:rPr>
              <a:t>2</a:t>
            </a:r>
            <a:r>
              <a:rPr lang="en-IN" sz="2200">
                <a:latin typeface="Times New Roman"/>
                <a:ea typeface="Times New Roman"/>
                <a:cs typeface="Times New Roman"/>
                <a:sym typeface="Times New Roman"/>
              </a:rPr>
              <a:t>. </a:t>
            </a:r>
            <a:r>
              <a:rPr lang="en-IN" sz="2200" b="1">
                <a:latin typeface="Times New Roman"/>
                <a:ea typeface="Times New Roman"/>
                <a:cs typeface="Times New Roman"/>
                <a:sym typeface="Times New Roman"/>
              </a:rPr>
              <a:t>Parameter Passing: </a:t>
            </a:r>
            <a:r>
              <a:rPr lang="en-IN" sz="2200">
                <a:latin typeface="Times New Roman"/>
                <a:ea typeface="Times New Roman"/>
                <a:cs typeface="Times New Roman"/>
                <a:sym typeface="Times New Roman"/>
              </a:rPr>
              <a:t>The reference count of each object passed into a procedure is incremented.</a:t>
            </a:r>
            <a:endParaRPr/>
          </a:p>
          <a:p>
            <a:pPr marL="342900" lvl="0" indent="-342900" algn="l" rtl="0">
              <a:spcBef>
                <a:spcPts val="440"/>
              </a:spcBef>
              <a:spcAft>
                <a:spcPts val="0"/>
              </a:spcAft>
              <a:buClr>
                <a:schemeClr val="dk1"/>
              </a:buClr>
              <a:buSzPts val="2200"/>
              <a:buNone/>
            </a:pPr>
            <a:r>
              <a:rPr lang="en-IN" sz="2200" b="1">
                <a:latin typeface="Times New Roman"/>
                <a:ea typeface="Times New Roman"/>
                <a:cs typeface="Times New Roman"/>
                <a:sym typeface="Times New Roman"/>
              </a:rPr>
              <a:t>3. Reference Assignments:</a:t>
            </a:r>
            <a:r>
              <a:rPr lang="en-IN" sz="2200">
                <a:latin typeface="Times New Roman"/>
                <a:ea typeface="Times New Roman"/>
                <a:cs typeface="Times New Roman"/>
                <a:sym typeface="Times New Roman"/>
              </a:rPr>
              <a:t> For statement u = v, where u and v are references, the reference count of the object referred to by v goes up by one, and the count for the old object referred to by u goes down by one. </a:t>
            </a:r>
            <a:endParaRPr/>
          </a:p>
          <a:p>
            <a:pPr marL="342900" lvl="0" indent="-342900" algn="l" rtl="0">
              <a:spcBef>
                <a:spcPts val="440"/>
              </a:spcBef>
              <a:spcAft>
                <a:spcPts val="0"/>
              </a:spcAft>
              <a:buClr>
                <a:schemeClr val="dk1"/>
              </a:buClr>
              <a:buSzPts val="2200"/>
              <a:buNone/>
            </a:pPr>
            <a:r>
              <a:rPr lang="en-IN" sz="2200" b="1">
                <a:latin typeface="Times New Roman"/>
                <a:ea typeface="Times New Roman"/>
                <a:cs typeface="Times New Roman"/>
                <a:sym typeface="Times New Roman"/>
              </a:rPr>
              <a:t>4. Procedure Returns: </a:t>
            </a:r>
            <a:r>
              <a:rPr lang="en-IN" sz="2200">
                <a:latin typeface="Times New Roman"/>
                <a:ea typeface="Times New Roman"/>
                <a:cs typeface="Times New Roman"/>
                <a:sym typeface="Times New Roman"/>
              </a:rPr>
              <a:t>As a procedure exits, all the references held by the local variables of that procedure activation record must also be decremented. If several local variables hold references to the same object, that object's count must be decremented once for each such reference.</a:t>
            </a:r>
            <a:endParaRPr/>
          </a:p>
          <a:p>
            <a:pPr marL="342900" lvl="0" indent="-342900" algn="l" rtl="0">
              <a:spcBef>
                <a:spcPts val="440"/>
              </a:spcBef>
              <a:spcAft>
                <a:spcPts val="0"/>
              </a:spcAft>
              <a:buClr>
                <a:schemeClr val="dk1"/>
              </a:buClr>
              <a:buSzPts val="2200"/>
              <a:buNone/>
            </a:pPr>
            <a:r>
              <a:rPr lang="en-IN" sz="2200" b="1">
                <a:latin typeface="Times New Roman"/>
                <a:ea typeface="Times New Roman"/>
                <a:cs typeface="Times New Roman"/>
                <a:sym typeface="Times New Roman"/>
              </a:rPr>
              <a:t>5. Transitive Loss of Reachability: </a:t>
            </a:r>
            <a:r>
              <a:rPr lang="en-IN" sz="2200">
                <a:latin typeface="Times New Roman"/>
                <a:ea typeface="Times New Roman"/>
                <a:cs typeface="Times New Roman"/>
                <a:sym typeface="Times New Roman"/>
              </a:rPr>
              <a:t>Whenever the reference count of an object becomes zero, we must also decrement the count of each object pointed to by a reference within the object.</a:t>
            </a:r>
            <a:endParaRPr sz="2200">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73"/>
          <p:cNvSpPr txBox="1">
            <a:spLocks noGrp="1"/>
          </p:cNvSpPr>
          <p:nvPr>
            <p:ph type="body" idx="1"/>
          </p:nvPr>
        </p:nvSpPr>
        <p:spPr>
          <a:xfrm>
            <a:off x="457200" y="228600"/>
            <a:ext cx="8229600" cy="58975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b="1"/>
              <a:t>Example </a:t>
            </a:r>
            <a:r>
              <a:rPr lang="en-IN"/>
              <a:t>shows three objects with references among them, but no references from anywhere else. If none of these objects is part of the root set, then they are all garbage, but their reference counts are each greater than 0. Such a situation is tantamount to a memory leak if we use reference counting for garbage collection, since then this garbage and any structures like it are never deallocated.</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7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508" name="Google Shape;508;p74"/>
          <p:cNvSpPr txBox="1">
            <a:spLocks noGrp="1"/>
          </p:cNvSpPr>
          <p:nvPr>
            <p:ph type="body" idx="1"/>
          </p:nvPr>
        </p:nvSpPr>
        <p:spPr>
          <a:xfrm>
            <a:off x="0" y="3181350"/>
            <a:ext cx="8490900" cy="3383100"/>
          </a:xfrm>
          <a:prstGeom prst="rect">
            <a:avLst/>
          </a:prstGeom>
          <a:noFill/>
          <a:ln>
            <a:noFill/>
          </a:ln>
        </p:spPr>
        <p:txBody>
          <a:bodyPr spcFirstLastPara="1" wrap="square" lIns="91425" tIns="45700" rIns="91425" bIns="45700" anchor="t" anchorCtr="0">
            <a:noAutofit/>
          </a:bodyPr>
          <a:lstStyle/>
          <a:p>
            <a:pPr marL="342900" lvl="0" indent="-349250" algn="just" rtl="0">
              <a:lnSpc>
                <a:spcPct val="80000"/>
              </a:lnSpc>
              <a:spcBef>
                <a:spcPts val="0"/>
              </a:spcBef>
              <a:spcAft>
                <a:spcPts val="0"/>
              </a:spcAft>
              <a:buClr>
                <a:schemeClr val="dk1"/>
              </a:buClr>
              <a:buSzPts val="2580"/>
              <a:buChar char="•"/>
            </a:pPr>
            <a:r>
              <a:rPr lang="en-IN" sz="2580">
                <a:latin typeface="Times New Roman"/>
                <a:ea typeface="Times New Roman"/>
                <a:cs typeface="Times New Roman"/>
                <a:sym typeface="Times New Roman"/>
              </a:rPr>
              <a:t>The concept of </a:t>
            </a:r>
            <a:r>
              <a:rPr lang="en-IN" sz="2580" b="1" i="1">
                <a:latin typeface="Times New Roman"/>
                <a:ea typeface="Times New Roman"/>
                <a:cs typeface="Times New Roman"/>
                <a:sym typeface="Times New Roman"/>
              </a:rPr>
              <a:t>deferred reference counting has been proposed as a means to eliminate the overhead </a:t>
            </a:r>
            <a:r>
              <a:rPr lang="en-IN" sz="2580">
                <a:latin typeface="Times New Roman"/>
                <a:ea typeface="Times New Roman"/>
                <a:cs typeface="Times New Roman"/>
                <a:sym typeface="Times New Roman"/>
              </a:rPr>
              <a:t>associated with updating the reference counts due to local stack accesses. That is, reference counts do not include references from the root set of the program.</a:t>
            </a:r>
            <a:endParaRPr sz="2580"/>
          </a:p>
          <a:p>
            <a:pPr marL="342900" lvl="0" indent="-349250" algn="just" rtl="0">
              <a:lnSpc>
                <a:spcPct val="80000"/>
              </a:lnSpc>
              <a:spcBef>
                <a:spcPts val="496"/>
              </a:spcBef>
              <a:spcAft>
                <a:spcPts val="0"/>
              </a:spcAft>
              <a:buClr>
                <a:schemeClr val="dk1"/>
              </a:buClr>
              <a:buSzPts val="2580"/>
              <a:buChar char="•"/>
            </a:pPr>
            <a:r>
              <a:rPr lang="en-IN" sz="2580">
                <a:latin typeface="Times New Roman"/>
                <a:ea typeface="Times New Roman"/>
                <a:cs typeface="Times New Roman"/>
                <a:sym typeface="Times New Roman"/>
              </a:rPr>
              <a:t>An object is not considered to be garbage until the entire root set is scanned and no references to the object are found.</a:t>
            </a:r>
            <a:endParaRPr sz="2580"/>
          </a:p>
          <a:p>
            <a:pPr marL="342900" lvl="0" indent="-349250" algn="just" rtl="0">
              <a:lnSpc>
                <a:spcPct val="80000"/>
              </a:lnSpc>
              <a:spcBef>
                <a:spcPts val="496"/>
              </a:spcBef>
              <a:spcAft>
                <a:spcPts val="0"/>
              </a:spcAft>
              <a:buClr>
                <a:schemeClr val="dk1"/>
              </a:buClr>
              <a:buSzPts val="2580"/>
              <a:buChar char="•"/>
            </a:pPr>
            <a:r>
              <a:rPr lang="en-IN" sz="2580">
                <a:latin typeface="Times New Roman"/>
                <a:ea typeface="Times New Roman"/>
                <a:cs typeface="Times New Roman"/>
                <a:sym typeface="Times New Roman"/>
              </a:rPr>
              <a:t>The advantage of reference counting, on the other hand, is that garbage collection is performed in an </a:t>
            </a:r>
            <a:r>
              <a:rPr lang="en-IN" sz="2580" i="1">
                <a:latin typeface="Times New Roman"/>
                <a:ea typeface="Times New Roman"/>
                <a:cs typeface="Times New Roman"/>
                <a:sym typeface="Times New Roman"/>
              </a:rPr>
              <a:t>incremental fashion</a:t>
            </a:r>
            <a:endParaRPr sz="2580">
              <a:latin typeface="Times New Roman"/>
              <a:ea typeface="Times New Roman"/>
              <a:cs typeface="Times New Roman"/>
              <a:sym typeface="Times New Roman"/>
            </a:endParaRPr>
          </a:p>
        </p:txBody>
      </p:sp>
      <p:pic>
        <p:nvPicPr>
          <p:cNvPr id="509" name="Google Shape;509;p74"/>
          <p:cNvPicPr preferRelativeResize="0"/>
          <p:nvPr/>
        </p:nvPicPr>
        <p:blipFill rotWithShape="1">
          <a:blip r:embed="rId3">
            <a:alphaModFix/>
          </a:blip>
          <a:srcRect/>
          <a:stretch/>
        </p:blipFill>
        <p:spPr>
          <a:xfrm>
            <a:off x="0" y="0"/>
            <a:ext cx="8229600" cy="31813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7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Symbol Table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76"/>
          <p:cNvSpPr txBox="1">
            <a:spLocks noGrp="1"/>
          </p:cNvSpPr>
          <p:nvPr>
            <p:ph type="body" idx="1"/>
          </p:nvPr>
        </p:nvSpPr>
        <p:spPr>
          <a:xfrm>
            <a:off x="23813" y="69850"/>
            <a:ext cx="9018587" cy="6056313"/>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spcBef>
                <a:spcPts val="0"/>
              </a:spcBef>
              <a:spcAft>
                <a:spcPts val="0"/>
              </a:spcAft>
              <a:buClr>
                <a:schemeClr val="dk1"/>
              </a:buClr>
              <a:buSzPts val="3000"/>
              <a:buChar char="•"/>
            </a:pPr>
            <a:r>
              <a:rPr lang="en-IN" sz="3000" b="1">
                <a:latin typeface="Times New Roman"/>
                <a:ea typeface="Times New Roman"/>
                <a:cs typeface="Times New Roman"/>
                <a:sym typeface="Times New Roman"/>
              </a:rPr>
              <a:t>Symbol table:</a:t>
            </a:r>
            <a:r>
              <a:rPr lang="en-IN" sz="3000">
                <a:latin typeface="Times New Roman"/>
                <a:ea typeface="Times New Roman"/>
                <a:cs typeface="Times New Roman"/>
                <a:sym typeface="Times New Roman"/>
              </a:rPr>
              <a:t> A symbol table is a data structure used by a language translator such as a compiler or interpreter, where each identifier in a program's source code is associated with information relating to its declaration or appearance in the source, such as its type, scope level and sometimes its location.</a:t>
            </a:r>
            <a:endParaRPr/>
          </a:p>
          <a:p>
            <a:pPr marL="342900" lvl="0" indent="-342900" algn="just" rtl="0">
              <a:spcBef>
                <a:spcPts val="600"/>
              </a:spcBef>
              <a:spcAft>
                <a:spcPts val="0"/>
              </a:spcAft>
              <a:buClr>
                <a:schemeClr val="dk1"/>
              </a:buClr>
              <a:buSzPts val="3000"/>
              <a:buChar char="•"/>
            </a:pPr>
            <a:r>
              <a:rPr lang="en-IN" sz="3000">
                <a:latin typeface="Times New Roman"/>
                <a:ea typeface="Times New Roman"/>
                <a:cs typeface="Times New Roman"/>
                <a:sym typeface="Times New Roman"/>
              </a:rPr>
              <a:t>A symbol table is a </a:t>
            </a:r>
            <a:r>
              <a:rPr lang="en-IN" sz="3000" b="1">
                <a:latin typeface="Times New Roman"/>
                <a:ea typeface="Times New Roman"/>
                <a:cs typeface="Times New Roman"/>
                <a:sym typeface="Times New Roman"/>
              </a:rPr>
              <a:t>major data structure</a:t>
            </a:r>
            <a:r>
              <a:rPr lang="en-IN" sz="3000">
                <a:latin typeface="Times New Roman"/>
                <a:ea typeface="Times New Roman"/>
                <a:cs typeface="Times New Roman"/>
                <a:sym typeface="Times New Roman"/>
              </a:rPr>
              <a:t> used in a compiler which associates attributes with identifiers in a program. </a:t>
            </a:r>
            <a:endParaRPr/>
          </a:p>
          <a:p>
            <a:pPr marL="342900" lvl="0" indent="-342900" algn="just" rtl="0">
              <a:spcBef>
                <a:spcPts val="600"/>
              </a:spcBef>
              <a:spcAft>
                <a:spcPts val="0"/>
              </a:spcAft>
              <a:buClr>
                <a:schemeClr val="dk1"/>
              </a:buClr>
              <a:buSzPts val="3000"/>
              <a:buChar char="•"/>
            </a:pPr>
            <a:r>
              <a:rPr lang="en-IN" sz="3000">
                <a:latin typeface="Times New Roman"/>
                <a:ea typeface="Times New Roman"/>
                <a:cs typeface="Times New Roman"/>
                <a:sym typeface="Times New Roman"/>
              </a:rPr>
              <a:t>A symbol table information is used by the </a:t>
            </a:r>
            <a:r>
              <a:rPr lang="en-IN" sz="3000" b="1">
                <a:latin typeface="Times New Roman"/>
                <a:ea typeface="Times New Roman"/>
                <a:cs typeface="Times New Roman"/>
                <a:sym typeface="Times New Roman"/>
              </a:rPr>
              <a:t>analysis</a:t>
            </a:r>
            <a:r>
              <a:rPr lang="en-IN" sz="3000">
                <a:latin typeface="Times New Roman"/>
                <a:ea typeface="Times New Roman"/>
                <a:cs typeface="Times New Roman"/>
                <a:sym typeface="Times New Roman"/>
              </a:rPr>
              <a:t> and </a:t>
            </a:r>
            <a:r>
              <a:rPr lang="en-IN" sz="3000" b="1">
                <a:latin typeface="Times New Roman"/>
                <a:ea typeface="Times New Roman"/>
                <a:cs typeface="Times New Roman"/>
                <a:sym typeface="Times New Roman"/>
              </a:rPr>
              <a:t>synthesis </a:t>
            </a:r>
            <a:r>
              <a:rPr lang="en-IN" sz="3000">
                <a:latin typeface="Times New Roman"/>
                <a:ea typeface="Times New Roman"/>
                <a:cs typeface="Times New Roman"/>
                <a:sym typeface="Times New Roman"/>
              </a:rPr>
              <a:t>phases to verify  that used </a:t>
            </a:r>
            <a:r>
              <a:rPr lang="en-IN" sz="3000" b="1">
                <a:latin typeface="Times New Roman"/>
                <a:ea typeface="Times New Roman"/>
                <a:cs typeface="Times New Roman"/>
                <a:sym typeface="Times New Roman"/>
              </a:rPr>
              <a:t>identifiers have been defined (declared)</a:t>
            </a:r>
            <a:r>
              <a:rPr lang="en-IN" sz="3000">
                <a:latin typeface="Times New Roman"/>
                <a:ea typeface="Times New Roman"/>
                <a:cs typeface="Times New Roman"/>
                <a:sym typeface="Times New Roman"/>
              </a:rPr>
              <a:t>,  to verify that </a:t>
            </a:r>
            <a:r>
              <a:rPr lang="en-IN" sz="3000" b="1">
                <a:latin typeface="Times New Roman"/>
                <a:ea typeface="Times New Roman"/>
                <a:cs typeface="Times New Roman"/>
                <a:sym typeface="Times New Roman"/>
              </a:rPr>
              <a:t>expressions and assignments</a:t>
            </a:r>
            <a:r>
              <a:rPr lang="en-IN" sz="3000">
                <a:latin typeface="Times New Roman"/>
                <a:ea typeface="Times New Roman"/>
                <a:cs typeface="Times New Roman"/>
                <a:sym typeface="Times New Roman"/>
              </a:rPr>
              <a:t> are </a:t>
            </a:r>
            <a:r>
              <a:rPr lang="en-IN" sz="3000" b="1">
                <a:latin typeface="Times New Roman"/>
                <a:ea typeface="Times New Roman"/>
                <a:cs typeface="Times New Roman"/>
                <a:sym typeface="Times New Roman"/>
              </a:rPr>
              <a:t>semantically correct</a:t>
            </a:r>
            <a:r>
              <a:rPr lang="en-IN" sz="3000">
                <a:latin typeface="Times New Roman"/>
                <a:ea typeface="Times New Roman"/>
                <a:cs typeface="Times New Roman"/>
                <a:sym typeface="Times New Roman"/>
              </a:rPr>
              <a:t> (type checking),  to generate </a:t>
            </a:r>
            <a:r>
              <a:rPr lang="en-IN" sz="3000" b="1">
                <a:latin typeface="Times New Roman"/>
                <a:ea typeface="Times New Roman"/>
                <a:cs typeface="Times New Roman"/>
                <a:sym typeface="Times New Roman"/>
              </a:rPr>
              <a:t>intermediate or target code.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77"/>
          <p:cNvSpPr txBox="1">
            <a:spLocks noGrp="1"/>
          </p:cNvSpPr>
          <p:nvPr>
            <p:ph type="body" idx="1"/>
          </p:nvPr>
        </p:nvSpPr>
        <p:spPr>
          <a:xfrm>
            <a:off x="611188" y="404813"/>
            <a:ext cx="8229600" cy="45259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Times New Roman"/>
              <a:buNone/>
            </a:pPr>
            <a:r>
              <a:rPr lang="en-IN" b="1" i="1">
                <a:latin typeface="Times New Roman"/>
                <a:ea typeface="Times New Roman"/>
                <a:cs typeface="Times New Roman"/>
                <a:sym typeface="Times New Roman"/>
              </a:rPr>
              <a:t>Operations:</a:t>
            </a:r>
            <a:endParaRPr/>
          </a:p>
          <a:p>
            <a:pPr marL="0" lvl="0" indent="0" algn="l" rtl="0">
              <a:spcBef>
                <a:spcPts val="640"/>
              </a:spcBef>
              <a:spcAft>
                <a:spcPts val="0"/>
              </a:spcAft>
              <a:buClr>
                <a:schemeClr val="dk1"/>
              </a:buClr>
              <a:buSzPts val="3200"/>
              <a:buFont typeface="Times New Roman"/>
              <a:buNone/>
            </a:pPr>
            <a:r>
              <a:rPr lang="en-IN" i="1">
                <a:latin typeface="Times New Roman"/>
                <a:ea typeface="Times New Roman"/>
                <a:cs typeface="Times New Roman"/>
                <a:sym typeface="Times New Roman"/>
              </a:rPr>
              <a:t>	• Search: whether a name has been used.</a:t>
            </a:r>
            <a:endParaRPr/>
          </a:p>
          <a:p>
            <a:pPr marL="0" lvl="0" indent="0" algn="l" rtl="0">
              <a:spcBef>
                <a:spcPts val="640"/>
              </a:spcBef>
              <a:spcAft>
                <a:spcPts val="0"/>
              </a:spcAft>
              <a:buClr>
                <a:schemeClr val="dk1"/>
              </a:buClr>
              <a:buSzPts val="3200"/>
              <a:buFont typeface="Times New Roman"/>
              <a:buNone/>
            </a:pPr>
            <a:r>
              <a:rPr lang="en-IN" i="1">
                <a:latin typeface="Times New Roman"/>
                <a:ea typeface="Times New Roman"/>
                <a:cs typeface="Times New Roman"/>
                <a:sym typeface="Times New Roman"/>
              </a:rPr>
              <a:t>	• Insert: add a name.</a:t>
            </a:r>
            <a:endParaRPr/>
          </a:p>
          <a:p>
            <a:pPr marL="0" lvl="0" indent="0" algn="l" rtl="0">
              <a:spcBef>
                <a:spcPts val="640"/>
              </a:spcBef>
              <a:spcAft>
                <a:spcPts val="0"/>
              </a:spcAft>
              <a:buClr>
                <a:schemeClr val="dk1"/>
              </a:buClr>
              <a:buSzPts val="3200"/>
              <a:buFont typeface="Times New Roman"/>
              <a:buNone/>
            </a:pPr>
            <a:r>
              <a:rPr lang="en-IN" i="1">
                <a:latin typeface="Times New Roman"/>
                <a:ea typeface="Times New Roman"/>
                <a:cs typeface="Times New Roman"/>
                <a:sym typeface="Times New Roman"/>
              </a:rPr>
              <a:t>	• Delete: remove a name when</a:t>
            </a:r>
            <a:endParaRPr/>
          </a:p>
          <a:p>
            <a:pPr marL="0" lvl="0" indent="0" algn="l" rtl="0">
              <a:spcBef>
                <a:spcPts val="640"/>
              </a:spcBef>
              <a:spcAft>
                <a:spcPts val="0"/>
              </a:spcAft>
              <a:buClr>
                <a:schemeClr val="dk1"/>
              </a:buClr>
              <a:buSzPts val="3200"/>
              <a:buFont typeface="Calibri"/>
              <a:buNone/>
            </a:pPr>
            <a:r>
              <a:rPr lang="en-IN"/>
              <a:t>Other operations can be added depending on requirement.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78"/>
          <p:cNvSpPr txBox="1">
            <a:spLocks noGrp="1"/>
          </p:cNvSpPr>
          <p:nvPr>
            <p:ph type="body" idx="1"/>
          </p:nvPr>
        </p:nvSpPr>
        <p:spPr>
          <a:xfrm>
            <a:off x="457200" y="173038"/>
            <a:ext cx="8229600" cy="5953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Times New Roman"/>
              <a:buNone/>
            </a:pPr>
            <a:r>
              <a:rPr lang="en-IN" sz="3600" b="1">
                <a:latin typeface="Times New Roman"/>
                <a:ea typeface="Times New Roman"/>
                <a:cs typeface="Times New Roman"/>
                <a:sym typeface="Times New Roman"/>
              </a:rPr>
              <a:t>Insert</a:t>
            </a:r>
            <a:endParaRPr sz="3600" b="1">
              <a:latin typeface="Times New Roman"/>
              <a:ea typeface="Times New Roman"/>
              <a:cs typeface="Times New Roman"/>
              <a:sym typeface="Times New Roman"/>
            </a:endParaRPr>
          </a:p>
          <a:p>
            <a:pPr marL="0" lvl="0" indent="-190500" algn="l" rtl="0">
              <a:spcBef>
                <a:spcPts val="560"/>
              </a:spcBef>
              <a:spcAft>
                <a:spcPts val="0"/>
              </a:spcAft>
              <a:buClr>
                <a:schemeClr val="dk1"/>
              </a:buClr>
              <a:buSzPts val="3000"/>
              <a:buChar char="•"/>
            </a:pPr>
            <a:r>
              <a:rPr lang="en-IN" sz="3000">
                <a:latin typeface="Times New Roman"/>
                <a:ea typeface="Times New Roman"/>
                <a:cs typeface="Times New Roman"/>
                <a:sym typeface="Times New Roman"/>
              </a:rPr>
              <a:t>This operation is more frequently used by analysis phase, i.e., the first half of the compiler where </a:t>
            </a:r>
            <a:r>
              <a:rPr lang="en-IN" sz="3000" b="1">
                <a:latin typeface="Times New Roman"/>
                <a:ea typeface="Times New Roman"/>
                <a:cs typeface="Times New Roman"/>
                <a:sym typeface="Times New Roman"/>
              </a:rPr>
              <a:t>tokens are identified and names are stored in the table.</a:t>
            </a:r>
            <a:endParaRPr sz="3400"/>
          </a:p>
          <a:p>
            <a:pPr marL="0" lvl="0" indent="-190500" algn="l" rtl="0">
              <a:spcBef>
                <a:spcPts val="560"/>
              </a:spcBef>
              <a:spcAft>
                <a:spcPts val="0"/>
              </a:spcAft>
              <a:buClr>
                <a:schemeClr val="dk1"/>
              </a:buClr>
              <a:buSzPts val="3000"/>
              <a:buChar char="•"/>
            </a:pPr>
            <a:r>
              <a:rPr lang="en-IN" sz="3000">
                <a:latin typeface="Times New Roman"/>
                <a:ea typeface="Times New Roman"/>
                <a:cs typeface="Times New Roman"/>
                <a:sym typeface="Times New Roman"/>
              </a:rPr>
              <a:t>This operation is </a:t>
            </a:r>
            <a:r>
              <a:rPr lang="en-IN" sz="3000" b="1">
                <a:latin typeface="Times New Roman"/>
                <a:ea typeface="Times New Roman"/>
                <a:cs typeface="Times New Roman"/>
                <a:sym typeface="Times New Roman"/>
              </a:rPr>
              <a:t>used to add information</a:t>
            </a:r>
            <a:r>
              <a:rPr lang="en-IN" sz="3000">
                <a:latin typeface="Times New Roman"/>
                <a:ea typeface="Times New Roman"/>
                <a:cs typeface="Times New Roman"/>
                <a:sym typeface="Times New Roman"/>
              </a:rPr>
              <a:t> in the </a:t>
            </a:r>
            <a:r>
              <a:rPr lang="en-IN" sz="3000" b="1">
                <a:latin typeface="Times New Roman"/>
                <a:ea typeface="Times New Roman"/>
                <a:cs typeface="Times New Roman"/>
                <a:sym typeface="Times New Roman"/>
              </a:rPr>
              <a:t>symbol table</a:t>
            </a:r>
            <a:r>
              <a:rPr lang="en-IN" sz="3000">
                <a:latin typeface="Times New Roman"/>
                <a:ea typeface="Times New Roman"/>
                <a:cs typeface="Times New Roman"/>
                <a:sym typeface="Times New Roman"/>
              </a:rPr>
              <a:t> about unique names occurring in the source code. </a:t>
            </a:r>
            <a:endParaRPr sz="3400"/>
          </a:p>
          <a:p>
            <a:pPr marL="0" lvl="0" indent="-190500" algn="l" rtl="0">
              <a:spcBef>
                <a:spcPts val="560"/>
              </a:spcBef>
              <a:spcAft>
                <a:spcPts val="0"/>
              </a:spcAft>
              <a:buClr>
                <a:schemeClr val="dk1"/>
              </a:buClr>
              <a:buSzPts val="3000"/>
              <a:buChar char="•"/>
            </a:pPr>
            <a:r>
              <a:rPr lang="en-IN" sz="3000">
                <a:latin typeface="Times New Roman"/>
                <a:ea typeface="Times New Roman"/>
                <a:cs typeface="Times New Roman"/>
                <a:sym typeface="Times New Roman"/>
              </a:rPr>
              <a:t>The format or structure in which the names are stored </a:t>
            </a:r>
            <a:r>
              <a:rPr lang="en-IN" sz="3000" b="1">
                <a:latin typeface="Times New Roman"/>
                <a:ea typeface="Times New Roman"/>
                <a:cs typeface="Times New Roman"/>
                <a:sym typeface="Times New Roman"/>
              </a:rPr>
              <a:t>depends upon the compiler in hand</a:t>
            </a:r>
            <a:r>
              <a:rPr lang="en-IN" sz="3000">
                <a:latin typeface="Times New Roman"/>
                <a:ea typeface="Times New Roman"/>
                <a:cs typeface="Times New Roman"/>
                <a:sym typeface="Times New Roman"/>
              </a:rPr>
              <a:t>.</a:t>
            </a:r>
            <a:endParaRPr sz="3400"/>
          </a:p>
          <a:p>
            <a:pPr marL="0" lvl="0" indent="-190500" algn="l" rtl="0">
              <a:spcBef>
                <a:spcPts val="560"/>
              </a:spcBef>
              <a:spcAft>
                <a:spcPts val="0"/>
              </a:spcAft>
              <a:buClr>
                <a:schemeClr val="dk1"/>
              </a:buClr>
              <a:buSzPts val="3000"/>
              <a:buChar char="•"/>
            </a:pPr>
            <a:r>
              <a:rPr lang="en-IN" sz="3000">
                <a:latin typeface="Times New Roman"/>
                <a:ea typeface="Times New Roman"/>
                <a:cs typeface="Times New Roman"/>
                <a:sym typeface="Times New Roman"/>
              </a:rPr>
              <a:t>An attribute for a symbol in the source code is the information associated with that symbol. </a:t>
            </a:r>
            <a:endParaRPr sz="3400"/>
          </a:p>
          <a:p>
            <a:pPr marL="0" lvl="0" indent="0" algn="l" rtl="0">
              <a:spcBef>
                <a:spcPts val="560"/>
              </a:spcBef>
              <a:spcAft>
                <a:spcPts val="0"/>
              </a:spcAft>
              <a:buClr>
                <a:schemeClr val="dk1"/>
              </a:buClr>
              <a:buSzPts val="2800"/>
              <a:buNone/>
            </a:pPr>
            <a:endParaRPr sz="3000">
              <a:latin typeface="Times New Roman"/>
              <a:ea typeface="Times New Roman"/>
              <a:cs typeface="Times New Roman"/>
              <a:sym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79"/>
          <p:cNvSpPr txBox="1">
            <a:spLocks noGrp="1"/>
          </p:cNvSpPr>
          <p:nvPr>
            <p:ph type="body" idx="1"/>
          </p:nvPr>
        </p:nvSpPr>
        <p:spPr>
          <a:xfrm>
            <a:off x="457200" y="200025"/>
            <a:ext cx="8229600" cy="592613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latin typeface="Times New Roman"/>
                <a:ea typeface="Times New Roman"/>
                <a:cs typeface="Times New Roman"/>
                <a:sym typeface="Times New Roman"/>
              </a:rPr>
              <a:t>This information contains the </a:t>
            </a:r>
            <a:r>
              <a:rPr lang="en-IN" b="1">
                <a:latin typeface="Times New Roman"/>
                <a:ea typeface="Times New Roman"/>
                <a:cs typeface="Times New Roman"/>
                <a:sym typeface="Times New Roman"/>
              </a:rPr>
              <a:t>value, state, scope, and type</a:t>
            </a:r>
            <a:r>
              <a:rPr lang="en-IN">
                <a:latin typeface="Times New Roman"/>
                <a:ea typeface="Times New Roman"/>
                <a:cs typeface="Times New Roman"/>
                <a:sym typeface="Times New Roman"/>
              </a:rPr>
              <a:t> about the symbol. </a:t>
            </a:r>
            <a:endParaRPr>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The </a:t>
            </a:r>
            <a:r>
              <a:rPr lang="en-IN" b="1">
                <a:latin typeface="Times New Roman"/>
                <a:ea typeface="Times New Roman"/>
                <a:cs typeface="Times New Roman"/>
                <a:sym typeface="Times New Roman"/>
              </a:rPr>
              <a:t>insert function</a:t>
            </a:r>
            <a:r>
              <a:rPr lang="en-IN">
                <a:latin typeface="Times New Roman"/>
                <a:ea typeface="Times New Roman"/>
                <a:cs typeface="Times New Roman"/>
                <a:sym typeface="Times New Roman"/>
              </a:rPr>
              <a:t> takes the symbol and its attributes as arguments and stores the information in the symbol table.</a:t>
            </a:r>
            <a:endParaRPr>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Char char="•"/>
            </a:pPr>
            <a:r>
              <a:rPr lang="en-IN" b="1">
                <a:latin typeface="Times New Roman"/>
                <a:ea typeface="Times New Roman"/>
                <a:cs typeface="Times New Roman"/>
                <a:sym typeface="Times New Roman"/>
              </a:rPr>
              <a:t>For example:</a:t>
            </a:r>
            <a:endParaRPr b="1">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Font typeface="Times New Roman"/>
              <a:buNone/>
            </a:pPr>
            <a:r>
              <a:rPr lang="en-IN">
                <a:latin typeface="Times New Roman"/>
                <a:ea typeface="Times New Roman"/>
                <a:cs typeface="Times New Roman"/>
                <a:sym typeface="Times New Roman"/>
              </a:rPr>
              <a:t>  int a; </a:t>
            </a:r>
            <a:endParaRPr/>
          </a:p>
          <a:p>
            <a:pPr marL="342900" lvl="0" indent="-342900" algn="l" rtl="0">
              <a:spcBef>
                <a:spcPts val="640"/>
              </a:spcBef>
              <a:spcAft>
                <a:spcPts val="0"/>
              </a:spcAft>
              <a:buClr>
                <a:schemeClr val="dk1"/>
              </a:buClr>
              <a:buSzPts val="3200"/>
              <a:buFont typeface="Times New Roman"/>
              <a:buNone/>
            </a:pPr>
            <a:r>
              <a:rPr lang="en-IN">
                <a:latin typeface="Times New Roman"/>
                <a:ea typeface="Times New Roman"/>
                <a:cs typeface="Times New Roman"/>
                <a:sym typeface="Times New Roman"/>
              </a:rPr>
              <a:t>   should be processed by the compiler as:</a:t>
            </a:r>
            <a:endParaRPr>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Font typeface="Times New Roman"/>
              <a:buNone/>
            </a:pPr>
            <a:r>
              <a:rPr lang="en-IN">
                <a:latin typeface="Times New Roman"/>
                <a:ea typeface="Times New Roman"/>
                <a:cs typeface="Times New Roman"/>
                <a:sym typeface="Times New Roman"/>
              </a:rPr>
              <a:t>   </a:t>
            </a:r>
            <a:r>
              <a:rPr lang="en-IN" b="1">
                <a:latin typeface="Times New Roman"/>
                <a:ea typeface="Times New Roman"/>
                <a:cs typeface="Times New Roman"/>
                <a:sym typeface="Times New Roman"/>
              </a:rPr>
              <a:t>insert(a, int);</a:t>
            </a:r>
            <a:endParaRPr>
              <a:latin typeface="Times New Roman"/>
              <a:ea typeface="Times New Roman"/>
              <a:cs typeface="Times New Roman"/>
              <a:sym typeface="Times New Roman"/>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8"/>
          <p:cNvSpPr txBox="1">
            <a:spLocks noGrp="1"/>
          </p:cNvSpPr>
          <p:nvPr>
            <p:ph type="body" idx="1"/>
          </p:nvPr>
        </p:nvSpPr>
        <p:spPr>
          <a:xfrm>
            <a:off x="457200" y="228600"/>
            <a:ext cx="8229600" cy="58975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150"/>
              <a:buChar char="•"/>
            </a:pPr>
            <a:r>
              <a:rPr lang="en-IN" sz="2150">
                <a:latin typeface="Times New Roman"/>
                <a:ea typeface="Times New Roman"/>
                <a:cs typeface="Times New Roman"/>
                <a:sym typeface="Times New Roman"/>
              </a:rPr>
              <a:t>A storage-allocation decision is </a:t>
            </a:r>
            <a:r>
              <a:rPr lang="en-IN" sz="2150" b="1">
                <a:latin typeface="Times New Roman"/>
                <a:ea typeface="Times New Roman"/>
                <a:cs typeface="Times New Roman"/>
                <a:sym typeface="Times New Roman"/>
              </a:rPr>
              <a:t>static</a:t>
            </a:r>
            <a:r>
              <a:rPr lang="en-IN" sz="2150">
                <a:latin typeface="Times New Roman"/>
                <a:ea typeface="Times New Roman"/>
                <a:cs typeface="Times New Roman"/>
                <a:sym typeface="Times New Roman"/>
              </a:rPr>
              <a:t> compiler is </a:t>
            </a:r>
            <a:r>
              <a:rPr lang="en-IN" sz="2150" b="1">
                <a:latin typeface="Times New Roman"/>
                <a:ea typeface="Times New Roman"/>
                <a:cs typeface="Times New Roman"/>
                <a:sym typeface="Times New Roman"/>
              </a:rPr>
              <a:t>looking only at the text of the program</a:t>
            </a:r>
            <a:r>
              <a:rPr lang="en-IN" sz="2150">
                <a:latin typeface="Times New Roman"/>
                <a:ea typeface="Times New Roman"/>
                <a:cs typeface="Times New Roman"/>
                <a:sym typeface="Times New Roman"/>
              </a:rPr>
              <a:t>, not at what the program does when it </a:t>
            </a:r>
            <a:r>
              <a:rPr lang="en-IN" sz="2150" b="1">
                <a:latin typeface="Times New Roman"/>
                <a:ea typeface="Times New Roman"/>
                <a:cs typeface="Times New Roman"/>
                <a:sym typeface="Times New Roman"/>
              </a:rPr>
              <a:t>executes</a:t>
            </a:r>
            <a:r>
              <a:rPr lang="en-IN" sz="2150">
                <a:latin typeface="Times New Roman"/>
                <a:ea typeface="Times New Roman"/>
                <a:cs typeface="Times New Roman"/>
                <a:sym typeface="Times New Roman"/>
              </a:rPr>
              <a:t>. </a:t>
            </a:r>
            <a:endParaRPr/>
          </a:p>
          <a:p>
            <a:pPr marL="342900" lvl="0" indent="-342900" algn="l" rtl="0">
              <a:spcBef>
                <a:spcPts val="430"/>
              </a:spcBef>
              <a:spcAft>
                <a:spcPts val="0"/>
              </a:spcAft>
              <a:buClr>
                <a:schemeClr val="dk1"/>
              </a:buClr>
              <a:buSzPts val="2150"/>
              <a:buChar char="•"/>
            </a:pPr>
            <a:r>
              <a:rPr lang="en-IN" sz="2150">
                <a:latin typeface="Times New Roman"/>
                <a:ea typeface="Times New Roman"/>
                <a:cs typeface="Times New Roman"/>
                <a:sym typeface="Times New Roman"/>
              </a:rPr>
              <a:t>A decision is</a:t>
            </a:r>
            <a:r>
              <a:rPr lang="en-IN" sz="2150" b="1">
                <a:latin typeface="Times New Roman"/>
                <a:ea typeface="Times New Roman"/>
                <a:cs typeface="Times New Roman"/>
                <a:sym typeface="Times New Roman"/>
              </a:rPr>
              <a:t> dynamic </a:t>
            </a:r>
            <a:r>
              <a:rPr lang="en-IN" sz="2150">
                <a:latin typeface="Times New Roman"/>
                <a:ea typeface="Times New Roman"/>
                <a:cs typeface="Times New Roman"/>
                <a:sym typeface="Times New Roman"/>
              </a:rPr>
              <a:t>if it can be decided only while the program is </a:t>
            </a:r>
            <a:r>
              <a:rPr lang="en-IN" sz="2150" b="1">
                <a:latin typeface="Times New Roman"/>
                <a:ea typeface="Times New Roman"/>
                <a:cs typeface="Times New Roman"/>
                <a:sym typeface="Times New Roman"/>
              </a:rPr>
              <a:t>running</a:t>
            </a:r>
            <a:r>
              <a:rPr lang="en-IN" sz="2150">
                <a:latin typeface="Times New Roman"/>
                <a:ea typeface="Times New Roman"/>
                <a:cs typeface="Times New Roman"/>
                <a:sym typeface="Times New Roman"/>
              </a:rPr>
              <a:t>. </a:t>
            </a:r>
            <a:endParaRPr/>
          </a:p>
          <a:p>
            <a:pPr marL="342900" lvl="0" indent="-342900" algn="l" rtl="0">
              <a:spcBef>
                <a:spcPts val="430"/>
              </a:spcBef>
              <a:spcAft>
                <a:spcPts val="0"/>
              </a:spcAft>
              <a:buClr>
                <a:schemeClr val="dk1"/>
              </a:buClr>
              <a:buSzPts val="2150"/>
              <a:buChar char="•"/>
            </a:pPr>
            <a:r>
              <a:rPr lang="en-IN" sz="2150">
                <a:latin typeface="Times New Roman"/>
                <a:ea typeface="Times New Roman"/>
                <a:cs typeface="Times New Roman"/>
                <a:sym typeface="Times New Roman"/>
              </a:rPr>
              <a:t>Many compilers use some combination of the following two strategies for </a:t>
            </a:r>
            <a:r>
              <a:rPr lang="en-IN" sz="2150" b="1">
                <a:latin typeface="Times New Roman"/>
                <a:ea typeface="Times New Roman"/>
                <a:cs typeface="Times New Roman"/>
                <a:sym typeface="Times New Roman"/>
              </a:rPr>
              <a:t>dynamic storage allocation:</a:t>
            </a:r>
            <a:endParaRPr/>
          </a:p>
          <a:p>
            <a:pPr marL="342900" lvl="0" indent="-342900" algn="l" rtl="0">
              <a:spcBef>
                <a:spcPts val="430"/>
              </a:spcBef>
              <a:spcAft>
                <a:spcPts val="0"/>
              </a:spcAft>
              <a:buClr>
                <a:schemeClr val="dk1"/>
              </a:buClr>
              <a:buSzPts val="2150"/>
              <a:buNone/>
            </a:pPr>
            <a:r>
              <a:rPr lang="en-IN" sz="2150">
                <a:latin typeface="Times New Roman"/>
                <a:ea typeface="Times New Roman"/>
                <a:cs typeface="Times New Roman"/>
                <a:sym typeface="Times New Roman"/>
              </a:rPr>
              <a:t>	1. </a:t>
            </a:r>
            <a:r>
              <a:rPr lang="en-IN" sz="2150" b="1" i="1">
                <a:latin typeface="Times New Roman"/>
                <a:ea typeface="Times New Roman"/>
                <a:cs typeface="Times New Roman"/>
                <a:sym typeface="Times New Roman"/>
              </a:rPr>
              <a:t>Stack storage: </a:t>
            </a:r>
            <a:r>
              <a:rPr lang="en-IN" sz="2150">
                <a:latin typeface="Times New Roman"/>
                <a:ea typeface="Times New Roman"/>
                <a:cs typeface="Times New Roman"/>
                <a:sym typeface="Times New Roman"/>
              </a:rPr>
              <a:t>Local to a procedure are allocated </a:t>
            </a:r>
            <a:r>
              <a:rPr lang="en-IN" sz="2150" b="1">
                <a:latin typeface="Times New Roman"/>
                <a:ea typeface="Times New Roman"/>
                <a:cs typeface="Times New Roman"/>
                <a:sym typeface="Times New Roman"/>
              </a:rPr>
              <a:t>space on a stack</a:t>
            </a:r>
            <a:r>
              <a:rPr lang="en-IN" sz="2150">
                <a:latin typeface="Times New Roman"/>
                <a:ea typeface="Times New Roman"/>
                <a:cs typeface="Times New Roman"/>
                <a:sym typeface="Times New Roman"/>
              </a:rPr>
              <a:t>. The stack supports the normal call/return policy for procedures.</a:t>
            </a:r>
            <a:endParaRPr/>
          </a:p>
          <a:p>
            <a:pPr marL="342900" lvl="0" indent="-342900" algn="l" rtl="0">
              <a:spcBef>
                <a:spcPts val="430"/>
              </a:spcBef>
              <a:spcAft>
                <a:spcPts val="0"/>
              </a:spcAft>
              <a:buClr>
                <a:schemeClr val="dk1"/>
              </a:buClr>
              <a:buSzPts val="2150"/>
              <a:buChar char="•"/>
            </a:pPr>
            <a:r>
              <a:rPr lang="en-IN" sz="2150">
                <a:latin typeface="Times New Roman"/>
                <a:ea typeface="Times New Roman"/>
                <a:cs typeface="Times New Roman"/>
                <a:sym typeface="Times New Roman"/>
              </a:rPr>
              <a:t>2. </a:t>
            </a:r>
            <a:r>
              <a:rPr lang="en-IN" sz="2150" b="1" i="1">
                <a:latin typeface="Times New Roman"/>
                <a:ea typeface="Times New Roman"/>
                <a:cs typeface="Times New Roman"/>
                <a:sym typeface="Times New Roman"/>
              </a:rPr>
              <a:t>Heap storage:</a:t>
            </a:r>
            <a:r>
              <a:rPr lang="en-IN" sz="2150" i="1">
                <a:latin typeface="Times New Roman"/>
                <a:ea typeface="Times New Roman"/>
                <a:cs typeface="Times New Roman"/>
                <a:sym typeface="Times New Roman"/>
              </a:rPr>
              <a:t> </a:t>
            </a:r>
            <a:r>
              <a:rPr lang="en-IN" sz="2150">
                <a:latin typeface="Times New Roman"/>
                <a:ea typeface="Times New Roman"/>
                <a:cs typeface="Times New Roman"/>
                <a:sym typeface="Times New Roman"/>
              </a:rPr>
              <a:t>Data that may outlive the call to the procedure that created it is usually allocated on a "</a:t>
            </a:r>
            <a:r>
              <a:rPr lang="en-IN" sz="2150" b="1">
                <a:latin typeface="Times New Roman"/>
                <a:ea typeface="Times New Roman"/>
                <a:cs typeface="Times New Roman"/>
                <a:sym typeface="Times New Roman"/>
              </a:rPr>
              <a:t>heap" of reusable storage</a:t>
            </a:r>
            <a:r>
              <a:rPr lang="en-IN" sz="2150">
                <a:latin typeface="Times New Roman"/>
                <a:ea typeface="Times New Roman"/>
                <a:cs typeface="Times New Roman"/>
                <a:sym typeface="Times New Roman"/>
              </a:rPr>
              <a:t>. The </a:t>
            </a:r>
            <a:r>
              <a:rPr lang="en-IN" sz="2150" b="1">
                <a:latin typeface="Times New Roman"/>
                <a:ea typeface="Times New Roman"/>
                <a:cs typeface="Times New Roman"/>
                <a:sym typeface="Times New Roman"/>
              </a:rPr>
              <a:t>heap</a:t>
            </a:r>
            <a:r>
              <a:rPr lang="en-IN" sz="2150">
                <a:latin typeface="Times New Roman"/>
                <a:ea typeface="Times New Roman"/>
                <a:cs typeface="Times New Roman"/>
                <a:sym typeface="Times New Roman"/>
              </a:rPr>
              <a:t> is an area </a:t>
            </a:r>
            <a:r>
              <a:rPr lang="en-IN" sz="2150" b="1">
                <a:latin typeface="Times New Roman"/>
                <a:ea typeface="Times New Roman"/>
                <a:cs typeface="Times New Roman"/>
                <a:sym typeface="Times New Roman"/>
              </a:rPr>
              <a:t>of virtual memory </a:t>
            </a:r>
            <a:r>
              <a:rPr lang="en-IN" sz="2150">
                <a:latin typeface="Times New Roman"/>
                <a:ea typeface="Times New Roman"/>
                <a:cs typeface="Times New Roman"/>
                <a:sym typeface="Times New Roman"/>
              </a:rPr>
              <a:t>that allows objects or other data elements to obtain storage when they are created and to return that storage when they are invalidated.</a:t>
            </a:r>
            <a:endParaRPr/>
          </a:p>
          <a:p>
            <a:pPr marL="342900" lvl="0" indent="-342900" algn="l" rtl="0">
              <a:spcBef>
                <a:spcPts val="430"/>
              </a:spcBef>
              <a:spcAft>
                <a:spcPts val="0"/>
              </a:spcAft>
              <a:buClr>
                <a:schemeClr val="dk1"/>
              </a:buClr>
              <a:buSzPts val="2150"/>
              <a:buChar char="•"/>
            </a:pPr>
            <a:r>
              <a:rPr lang="en-IN" sz="2150">
                <a:latin typeface="Times New Roman"/>
                <a:ea typeface="Times New Roman"/>
                <a:cs typeface="Times New Roman"/>
                <a:sym typeface="Times New Roman"/>
              </a:rPr>
              <a:t>To </a:t>
            </a:r>
            <a:r>
              <a:rPr lang="en-IN" sz="2150" b="1">
                <a:latin typeface="Times New Roman"/>
                <a:ea typeface="Times New Roman"/>
                <a:cs typeface="Times New Roman"/>
                <a:sym typeface="Times New Roman"/>
              </a:rPr>
              <a:t>support heap management</a:t>
            </a:r>
            <a:r>
              <a:rPr lang="en-IN" sz="2150">
                <a:latin typeface="Times New Roman"/>
                <a:ea typeface="Times New Roman"/>
                <a:cs typeface="Times New Roman"/>
                <a:sym typeface="Times New Roman"/>
              </a:rPr>
              <a:t>, "</a:t>
            </a:r>
            <a:r>
              <a:rPr lang="en-IN" sz="2150" b="1">
                <a:latin typeface="Times New Roman"/>
                <a:ea typeface="Times New Roman"/>
                <a:cs typeface="Times New Roman"/>
                <a:sym typeface="Times New Roman"/>
              </a:rPr>
              <a:t>garbage collection</a:t>
            </a:r>
            <a:r>
              <a:rPr lang="en-IN" sz="2150">
                <a:latin typeface="Times New Roman"/>
                <a:ea typeface="Times New Roman"/>
                <a:cs typeface="Times New Roman"/>
                <a:sym typeface="Times New Roman"/>
              </a:rPr>
              <a:t>" enables the run-time system to detect useless data elements and reuse their storage, even if the programmer does not return their space explicitly. </a:t>
            </a:r>
            <a:endParaRPr/>
          </a:p>
          <a:p>
            <a:pPr marL="342900" lvl="0" indent="-342900" algn="l" rtl="0">
              <a:spcBef>
                <a:spcPts val="430"/>
              </a:spcBef>
              <a:spcAft>
                <a:spcPts val="0"/>
              </a:spcAft>
              <a:buClr>
                <a:schemeClr val="dk1"/>
              </a:buClr>
              <a:buSzPts val="2150"/>
              <a:buChar char="•"/>
            </a:pPr>
            <a:r>
              <a:rPr lang="en-IN" sz="2150">
                <a:latin typeface="Times New Roman"/>
                <a:ea typeface="Times New Roman"/>
                <a:cs typeface="Times New Roman"/>
                <a:sym typeface="Times New Roman"/>
              </a:rPr>
              <a:t>Automatic garbage collection is an essential feature of many modern languages, despite it being a difficult operation to do efficiently; it may not even be possible for some languages</a:t>
            </a:r>
            <a:endParaRPr sz="2150">
              <a:latin typeface="Times New Roman"/>
              <a:ea typeface="Times New Roman"/>
              <a:cs typeface="Times New Roman"/>
              <a:sym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80"/>
          <p:cNvSpPr txBox="1">
            <a:spLocks noGrp="1"/>
          </p:cNvSpPr>
          <p:nvPr>
            <p:ph type="body" idx="1"/>
          </p:nvPr>
        </p:nvSpPr>
        <p:spPr>
          <a:xfrm>
            <a:off x="395288" y="44450"/>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960"/>
              <a:buFont typeface="Calibri"/>
              <a:buNone/>
            </a:pPr>
            <a:r>
              <a:rPr lang="en-IN" sz="4152" b="1"/>
              <a:t>lookup</a:t>
            </a:r>
            <a:endParaRPr sz="4152"/>
          </a:p>
          <a:p>
            <a:pPr marL="342900" lvl="0" indent="-384810" algn="l" rtl="0">
              <a:lnSpc>
                <a:spcPct val="80000"/>
              </a:lnSpc>
              <a:spcBef>
                <a:spcPts val="640"/>
              </a:spcBef>
              <a:spcAft>
                <a:spcPts val="0"/>
              </a:spcAft>
              <a:buClr>
                <a:schemeClr val="dk1"/>
              </a:buClr>
              <a:buSzPts val="3860"/>
              <a:buChar char="•"/>
            </a:pPr>
            <a:r>
              <a:rPr lang="en-IN" sz="3859"/>
              <a:t>lookup operation is used to search a name in the symbol table to determine:</a:t>
            </a:r>
            <a:endParaRPr sz="3859"/>
          </a:p>
          <a:p>
            <a:pPr marL="0" lvl="0" indent="0" algn="l" rtl="0">
              <a:lnSpc>
                <a:spcPct val="80000"/>
              </a:lnSpc>
              <a:spcBef>
                <a:spcPts val="640"/>
              </a:spcBef>
              <a:spcAft>
                <a:spcPts val="0"/>
              </a:spcAft>
              <a:buClr>
                <a:schemeClr val="dk1"/>
              </a:buClr>
              <a:buSzPts val="2960"/>
              <a:buFont typeface="Calibri"/>
              <a:buNone/>
            </a:pPr>
            <a:r>
              <a:rPr lang="en-IN" sz="3859"/>
              <a:t>- if the symbol exists in the table.</a:t>
            </a:r>
            <a:endParaRPr sz="3859"/>
          </a:p>
          <a:p>
            <a:pPr marL="0" lvl="0" indent="0" algn="l" rtl="0">
              <a:lnSpc>
                <a:spcPct val="80000"/>
              </a:lnSpc>
              <a:spcBef>
                <a:spcPts val="640"/>
              </a:spcBef>
              <a:spcAft>
                <a:spcPts val="0"/>
              </a:spcAft>
              <a:buClr>
                <a:schemeClr val="dk1"/>
              </a:buClr>
              <a:buSzPts val="2960"/>
              <a:buFont typeface="Calibri"/>
              <a:buNone/>
            </a:pPr>
            <a:r>
              <a:rPr lang="en-IN" sz="3859"/>
              <a:t>- if it is declared before it is being used.</a:t>
            </a:r>
            <a:endParaRPr sz="3859"/>
          </a:p>
          <a:p>
            <a:pPr marL="0" lvl="0" indent="0" algn="l" rtl="0">
              <a:lnSpc>
                <a:spcPct val="80000"/>
              </a:lnSpc>
              <a:spcBef>
                <a:spcPts val="640"/>
              </a:spcBef>
              <a:spcAft>
                <a:spcPts val="0"/>
              </a:spcAft>
              <a:buClr>
                <a:schemeClr val="dk1"/>
              </a:buClr>
              <a:buSzPts val="2960"/>
              <a:buFont typeface="Calibri"/>
              <a:buNone/>
            </a:pPr>
            <a:r>
              <a:rPr lang="en-IN" sz="3859"/>
              <a:t>- if the name is used in the scope.</a:t>
            </a:r>
            <a:endParaRPr sz="3859"/>
          </a:p>
          <a:p>
            <a:pPr marL="0" lvl="0" indent="0" algn="l" rtl="0">
              <a:lnSpc>
                <a:spcPct val="80000"/>
              </a:lnSpc>
              <a:spcBef>
                <a:spcPts val="640"/>
              </a:spcBef>
              <a:spcAft>
                <a:spcPts val="0"/>
              </a:spcAft>
              <a:buClr>
                <a:schemeClr val="dk1"/>
              </a:buClr>
              <a:buSzPts val="2960"/>
              <a:buFont typeface="Calibri"/>
              <a:buNone/>
            </a:pPr>
            <a:r>
              <a:rPr lang="en-IN" sz="3859"/>
              <a:t>- if the symbol is initialized.</a:t>
            </a:r>
            <a:endParaRPr sz="3859"/>
          </a:p>
          <a:p>
            <a:pPr marL="0" lvl="0" indent="0" algn="l" rtl="0">
              <a:lnSpc>
                <a:spcPct val="80000"/>
              </a:lnSpc>
              <a:spcBef>
                <a:spcPts val="640"/>
              </a:spcBef>
              <a:spcAft>
                <a:spcPts val="0"/>
              </a:spcAft>
              <a:buClr>
                <a:schemeClr val="dk1"/>
              </a:buClr>
              <a:buSzPts val="2960"/>
              <a:buFont typeface="Calibri"/>
              <a:buNone/>
            </a:pPr>
            <a:r>
              <a:rPr lang="en-IN" sz="3859"/>
              <a:t>- if the symbol declared multiple times.</a:t>
            </a:r>
            <a:endParaRPr sz="3859"/>
          </a:p>
          <a:p>
            <a:pPr marL="342900" lvl="0" indent="-384810" algn="l" rtl="0">
              <a:lnSpc>
                <a:spcPct val="80000"/>
              </a:lnSpc>
              <a:spcBef>
                <a:spcPts val="640"/>
              </a:spcBef>
              <a:spcAft>
                <a:spcPts val="0"/>
              </a:spcAft>
              <a:buClr>
                <a:schemeClr val="dk1"/>
              </a:buClr>
              <a:buSzPts val="3860"/>
              <a:buChar char="•"/>
            </a:pPr>
            <a:r>
              <a:rPr lang="en-IN" sz="3859"/>
              <a:t>The format of lookup function varies according to the programming language. </a:t>
            </a:r>
            <a:endParaRPr sz="3859"/>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81"/>
          <p:cNvSpPr txBox="1">
            <a:spLocks noGrp="1"/>
          </p:cNvSpPr>
          <p:nvPr>
            <p:ph type="body" idx="1"/>
          </p:nvPr>
        </p:nvSpPr>
        <p:spPr>
          <a:xfrm>
            <a:off x="457200" y="173038"/>
            <a:ext cx="8229600" cy="5953125"/>
          </a:xfrm>
          <a:prstGeom prst="rect">
            <a:avLst/>
          </a:prstGeom>
          <a:noFill/>
          <a:ln>
            <a:noFill/>
          </a:ln>
        </p:spPr>
        <p:txBody>
          <a:bodyPr spcFirstLastPara="1" wrap="square" lIns="91425" tIns="45700" rIns="91425" bIns="45700" anchor="t" anchorCtr="0">
            <a:normAutofit/>
          </a:bodyPr>
          <a:lstStyle/>
          <a:p>
            <a:pPr marL="342900" lvl="0" indent="-368300" algn="l" rtl="0">
              <a:spcBef>
                <a:spcPts val="0"/>
              </a:spcBef>
              <a:spcAft>
                <a:spcPts val="0"/>
              </a:spcAft>
              <a:buClr>
                <a:schemeClr val="dk1"/>
              </a:buClr>
              <a:buSzPts val="3600"/>
              <a:buChar char="•"/>
            </a:pPr>
            <a:r>
              <a:rPr lang="en-IN" sz="3600"/>
              <a:t>The basic format should match the following:</a:t>
            </a:r>
            <a:endParaRPr sz="3600"/>
          </a:p>
          <a:p>
            <a:pPr marL="342900" lvl="0" indent="-342900" algn="l" rtl="0">
              <a:spcBef>
                <a:spcPts val="640"/>
              </a:spcBef>
              <a:spcAft>
                <a:spcPts val="0"/>
              </a:spcAft>
              <a:buClr>
                <a:schemeClr val="dk1"/>
              </a:buClr>
              <a:buSzPts val="3200"/>
              <a:buFont typeface="Calibri"/>
              <a:buNone/>
            </a:pPr>
            <a:r>
              <a:rPr lang="en-IN" sz="3600" b="1"/>
              <a:t>	lookup(symbol)</a:t>
            </a:r>
            <a:endParaRPr sz="3600" b="1"/>
          </a:p>
          <a:p>
            <a:pPr marL="342900" lvl="0" indent="-368300" algn="l" rtl="0">
              <a:spcBef>
                <a:spcPts val="640"/>
              </a:spcBef>
              <a:spcAft>
                <a:spcPts val="0"/>
              </a:spcAft>
              <a:buClr>
                <a:schemeClr val="dk1"/>
              </a:buClr>
              <a:buSzPts val="3600"/>
              <a:buChar char="•"/>
            </a:pPr>
            <a:r>
              <a:rPr lang="en-IN" sz="3600"/>
              <a:t>This method returns </a:t>
            </a:r>
            <a:r>
              <a:rPr lang="en-IN" sz="3600" b="1"/>
              <a:t>0 zero</a:t>
            </a:r>
            <a:r>
              <a:rPr lang="en-IN" sz="3600"/>
              <a:t> if the </a:t>
            </a:r>
            <a:r>
              <a:rPr lang="en-IN" sz="3600" b="1"/>
              <a:t>symbol does not exist in the symbol table</a:t>
            </a:r>
            <a:r>
              <a:rPr lang="en-IN" sz="3600"/>
              <a:t>. If the symbol exists in the symbol table, it </a:t>
            </a:r>
            <a:r>
              <a:rPr lang="en-IN" sz="3600" b="1"/>
              <a:t>returns its attributes stored </a:t>
            </a:r>
            <a:r>
              <a:rPr lang="en-IN" sz="3600"/>
              <a:t>in the table.</a:t>
            </a:r>
            <a:endParaRPr sz="3600"/>
          </a:p>
          <a:p>
            <a:pPr marL="342900" lvl="0" indent="-139700" algn="l" rtl="0">
              <a:spcBef>
                <a:spcPts val="640"/>
              </a:spcBef>
              <a:spcAft>
                <a:spcPts val="0"/>
              </a:spcAft>
              <a:buClr>
                <a:schemeClr val="dk1"/>
              </a:buClr>
              <a:buSzPts val="3200"/>
              <a:buNone/>
            </a:pPr>
            <a:endParaRPr sz="36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Implementations</a:t>
            </a:r>
            <a:endParaRPr/>
          </a:p>
        </p:txBody>
      </p:sp>
      <p:sp>
        <p:nvSpPr>
          <p:cNvPr id="551" name="Google Shape;551;p82"/>
          <p:cNvSpPr txBox="1">
            <a:spLocks noGrp="1"/>
          </p:cNvSpPr>
          <p:nvPr>
            <p:ph type="body" idx="1"/>
          </p:nvPr>
        </p:nvSpPr>
        <p:spPr>
          <a:xfrm>
            <a:off x="457200" y="1270000"/>
            <a:ext cx="8229600" cy="48561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IN" sz="2800" b="1">
                <a:latin typeface="Times New Roman"/>
                <a:ea typeface="Times New Roman"/>
                <a:cs typeface="Times New Roman"/>
                <a:sym typeface="Times New Roman"/>
              </a:rPr>
              <a:t>Unordered list</a:t>
            </a:r>
            <a:r>
              <a:rPr lang="en-IN" sz="2800">
                <a:latin typeface="Times New Roman"/>
                <a:ea typeface="Times New Roman"/>
                <a:cs typeface="Times New Roman"/>
                <a:sym typeface="Times New Roman"/>
              </a:rPr>
              <a:t>:</a:t>
            </a:r>
            <a:endParaRPr/>
          </a:p>
          <a:p>
            <a:pPr marL="342900" lvl="0" indent="-342900" algn="l" rtl="0">
              <a:spcBef>
                <a:spcPts val="56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	. for a very </a:t>
            </a:r>
            <a:r>
              <a:rPr lang="en-IN" sz="2800" b="1">
                <a:latin typeface="Times New Roman"/>
                <a:ea typeface="Times New Roman"/>
                <a:cs typeface="Times New Roman"/>
                <a:sym typeface="Times New Roman"/>
              </a:rPr>
              <a:t>small set of variables</a:t>
            </a:r>
            <a:r>
              <a:rPr lang="en-IN" sz="2800">
                <a:latin typeface="Times New Roman"/>
                <a:ea typeface="Times New Roman"/>
                <a:cs typeface="Times New Roman"/>
                <a:sym typeface="Times New Roman"/>
              </a:rPr>
              <a:t>;</a:t>
            </a:r>
            <a:endParaRPr/>
          </a:p>
          <a:p>
            <a:pPr marL="342900" lvl="0" indent="-342900" algn="l" rtl="0">
              <a:spcBef>
                <a:spcPts val="56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	. coding is </a:t>
            </a:r>
            <a:r>
              <a:rPr lang="en-IN" sz="2800" b="1">
                <a:latin typeface="Times New Roman"/>
                <a:ea typeface="Times New Roman"/>
                <a:cs typeface="Times New Roman"/>
                <a:sym typeface="Times New Roman"/>
              </a:rPr>
              <a:t>easy</a:t>
            </a:r>
            <a:r>
              <a:rPr lang="en-IN" sz="2800">
                <a:latin typeface="Times New Roman"/>
                <a:ea typeface="Times New Roman"/>
                <a:cs typeface="Times New Roman"/>
                <a:sym typeface="Times New Roman"/>
              </a:rPr>
              <a:t>, but </a:t>
            </a:r>
            <a:r>
              <a:rPr lang="en-IN" sz="2800" b="1">
                <a:latin typeface="Times New Roman"/>
                <a:ea typeface="Times New Roman"/>
                <a:cs typeface="Times New Roman"/>
                <a:sym typeface="Times New Roman"/>
              </a:rPr>
              <a:t>performance is bad</a:t>
            </a:r>
            <a:r>
              <a:rPr lang="en-IN" sz="2800">
                <a:latin typeface="Times New Roman"/>
                <a:ea typeface="Times New Roman"/>
                <a:cs typeface="Times New Roman"/>
                <a:sym typeface="Times New Roman"/>
              </a:rPr>
              <a:t> for large number of variables.</a:t>
            </a:r>
            <a:endParaRPr/>
          </a:p>
          <a:p>
            <a:pPr marL="342900" lvl="0" indent="-342900" algn="l" rtl="0">
              <a:spcBef>
                <a:spcPts val="560"/>
              </a:spcBef>
              <a:spcAft>
                <a:spcPts val="0"/>
              </a:spcAft>
              <a:buClr>
                <a:schemeClr val="dk1"/>
              </a:buClr>
              <a:buSzPts val="2800"/>
              <a:buChar char="•"/>
            </a:pPr>
            <a:r>
              <a:rPr lang="en-IN" sz="2800" b="1">
                <a:latin typeface="Times New Roman"/>
                <a:ea typeface="Times New Roman"/>
                <a:cs typeface="Times New Roman"/>
                <a:sym typeface="Times New Roman"/>
              </a:rPr>
              <a:t>Ordered linear list:</a:t>
            </a:r>
            <a:endParaRPr/>
          </a:p>
          <a:p>
            <a:pPr marL="342900" lvl="0" indent="-342900" algn="l" rtl="0">
              <a:spcBef>
                <a:spcPts val="56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	. use binary search;</a:t>
            </a:r>
            <a:endParaRPr/>
          </a:p>
          <a:p>
            <a:pPr marL="342900" lvl="0" indent="-342900" algn="l" rtl="0">
              <a:spcBef>
                <a:spcPts val="56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	. insertion and deletion are </a:t>
            </a:r>
            <a:r>
              <a:rPr lang="en-IN" sz="2800" b="1">
                <a:latin typeface="Times New Roman"/>
                <a:ea typeface="Times New Roman"/>
                <a:cs typeface="Times New Roman"/>
                <a:sym typeface="Times New Roman"/>
              </a:rPr>
              <a:t>expensive</a:t>
            </a:r>
            <a:r>
              <a:rPr lang="en-IN" sz="2800">
                <a:latin typeface="Times New Roman"/>
                <a:ea typeface="Times New Roman"/>
                <a:cs typeface="Times New Roman"/>
                <a:sym typeface="Times New Roman"/>
              </a:rPr>
              <a:t>;</a:t>
            </a:r>
            <a:endParaRPr/>
          </a:p>
          <a:p>
            <a:pPr marL="342900" lvl="0" indent="-342900" algn="l" rtl="0">
              <a:spcBef>
                <a:spcPts val="56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	. coding or implementation is </a:t>
            </a:r>
            <a:r>
              <a:rPr lang="en-IN" sz="2800" b="1">
                <a:latin typeface="Times New Roman"/>
                <a:ea typeface="Times New Roman"/>
                <a:cs typeface="Times New Roman"/>
                <a:sym typeface="Times New Roman"/>
              </a:rPr>
              <a:t>relatively easy</a:t>
            </a:r>
            <a:r>
              <a:rPr lang="en-IN" sz="2800">
                <a:latin typeface="Times New Roman"/>
                <a:ea typeface="Times New Roman"/>
                <a:cs typeface="Times New Roman"/>
                <a:sym typeface="Times New Roman"/>
              </a:rPr>
              <a:t>.</a:t>
            </a:r>
            <a:endParaRPr/>
          </a:p>
          <a:p>
            <a:pPr marL="342900" lvl="0" indent="-1651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83"/>
          <p:cNvSpPr txBox="1">
            <a:spLocks noGrp="1"/>
          </p:cNvSpPr>
          <p:nvPr>
            <p:ph type="body" idx="1"/>
          </p:nvPr>
        </p:nvSpPr>
        <p:spPr>
          <a:xfrm>
            <a:off x="457200" y="339725"/>
            <a:ext cx="8229600" cy="5786438"/>
          </a:xfrm>
          <a:prstGeom prst="rect">
            <a:avLst/>
          </a:prstGeom>
          <a:noFill/>
          <a:ln>
            <a:noFill/>
          </a:ln>
        </p:spPr>
        <p:txBody>
          <a:bodyPr spcFirstLastPara="1" wrap="square" lIns="91425" tIns="45700" rIns="91425" bIns="45700" anchor="t" anchorCtr="0">
            <a:noAutofit/>
          </a:bodyPr>
          <a:lstStyle/>
          <a:p>
            <a:pPr marL="342900" lvl="0" indent="-361950" algn="l" rtl="0">
              <a:lnSpc>
                <a:spcPct val="80000"/>
              </a:lnSpc>
              <a:spcBef>
                <a:spcPts val="0"/>
              </a:spcBef>
              <a:spcAft>
                <a:spcPts val="0"/>
              </a:spcAft>
              <a:buClr>
                <a:schemeClr val="dk1"/>
              </a:buClr>
              <a:buSzPts val="3500"/>
              <a:buChar char="•"/>
            </a:pPr>
            <a:r>
              <a:rPr lang="en-IN" sz="3500" b="1">
                <a:latin typeface="Times New Roman"/>
                <a:ea typeface="Times New Roman"/>
                <a:cs typeface="Times New Roman"/>
                <a:sym typeface="Times New Roman"/>
              </a:rPr>
              <a:t>Binary search tree:</a:t>
            </a:r>
            <a:endParaRPr sz="3500" b="1">
              <a:latin typeface="Times New Roman"/>
              <a:ea typeface="Times New Roman"/>
              <a:cs typeface="Times New Roman"/>
              <a:sym typeface="Times New Roman"/>
            </a:endParaRPr>
          </a:p>
          <a:p>
            <a:pPr marL="342900" lvl="0" indent="-342900" algn="l" rtl="0">
              <a:lnSpc>
                <a:spcPct val="80000"/>
              </a:lnSpc>
              <a:spcBef>
                <a:spcPts val="640"/>
              </a:spcBef>
              <a:spcAft>
                <a:spcPts val="0"/>
              </a:spcAft>
              <a:buClr>
                <a:schemeClr val="dk1"/>
              </a:buClr>
              <a:buSzPts val="3200"/>
              <a:buFont typeface="Times New Roman"/>
              <a:buNone/>
            </a:pPr>
            <a:r>
              <a:rPr lang="en-IN" sz="3500">
                <a:latin typeface="Times New Roman"/>
                <a:ea typeface="Times New Roman"/>
                <a:cs typeface="Times New Roman"/>
                <a:sym typeface="Times New Roman"/>
              </a:rPr>
              <a:t>	. O(log n) time per operation (search, insert or delete) for n variables;</a:t>
            </a:r>
            <a:endParaRPr sz="3500">
              <a:latin typeface="Times New Roman"/>
              <a:ea typeface="Times New Roman"/>
              <a:cs typeface="Times New Roman"/>
              <a:sym typeface="Times New Roman"/>
            </a:endParaRPr>
          </a:p>
          <a:p>
            <a:pPr marL="342900" lvl="0" indent="-342900" algn="l" rtl="0">
              <a:lnSpc>
                <a:spcPct val="80000"/>
              </a:lnSpc>
              <a:spcBef>
                <a:spcPts val="640"/>
              </a:spcBef>
              <a:spcAft>
                <a:spcPts val="0"/>
              </a:spcAft>
              <a:buClr>
                <a:schemeClr val="dk1"/>
              </a:buClr>
              <a:buSzPts val="3200"/>
              <a:buFont typeface="Times New Roman"/>
              <a:buNone/>
            </a:pPr>
            <a:r>
              <a:rPr lang="en-IN" sz="3500">
                <a:latin typeface="Times New Roman"/>
                <a:ea typeface="Times New Roman"/>
                <a:cs typeface="Times New Roman"/>
                <a:sym typeface="Times New Roman"/>
              </a:rPr>
              <a:t>	. coding is </a:t>
            </a:r>
            <a:r>
              <a:rPr lang="en-IN" sz="3500" b="1">
                <a:latin typeface="Times New Roman"/>
                <a:ea typeface="Times New Roman"/>
                <a:cs typeface="Times New Roman"/>
                <a:sym typeface="Times New Roman"/>
              </a:rPr>
              <a:t>relatively difficult</a:t>
            </a:r>
            <a:r>
              <a:rPr lang="en-IN" sz="3500">
                <a:latin typeface="Times New Roman"/>
                <a:ea typeface="Times New Roman"/>
                <a:cs typeface="Times New Roman"/>
                <a:sym typeface="Times New Roman"/>
              </a:rPr>
              <a:t>.</a:t>
            </a:r>
            <a:endParaRPr sz="3500">
              <a:latin typeface="Times New Roman"/>
              <a:ea typeface="Times New Roman"/>
              <a:cs typeface="Times New Roman"/>
              <a:sym typeface="Times New Roman"/>
            </a:endParaRPr>
          </a:p>
          <a:p>
            <a:pPr marL="342900" lvl="0" indent="-361950" algn="l" rtl="0">
              <a:lnSpc>
                <a:spcPct val="80000"/>
              </a:lnSpc>
              <a:spcBef>
                <a:spcPts val="640"/>
              </a:spcBef>
              <a:spcAft>
                <a:spcPts val="0"/>
              </a:spcAft>
              <a:buClr>
                <a:schemeClr val="dk1"/>
              </a:buClr>
              <a:buSzPts val="3500"/>
              <a:buChar char="•"/>
            </a:pPr>
            <a:r>
              <a:rPr lang="en-IN" sz="3500" b="1">
                <a:latin typeface="Times New Roman"/>
                <a:ea typeface="Times New Roman"/>
                <a:cs typeface="Times New Roman"/>
                <a:sym typeface="Times New Roman"/>
              </a:rPr>
              <a:t>Hash table:</a:t>
            </a:r>
            <a:endParaRPr sz="3500" b="1">
              <a:latin typeface="Times New Roman"/>
              <a:ea typeface="Times New Roman"/>
              <a:cs typeface="Times New Roman"/>
              <a:sym typeface="Times New Roman"/>
            </a:endParaRPr>
          </a:p>
          <a:p>
            <a:pPr marL="342900" lvl="0" indent="-342900" algn="l" rtl="0">
              <a:lnSpc>
                <a:spcPct val="80000"/>
              </a:lnSpc>
              <a:spcBef>
                <a:spcPts val="640"/>
              </a:spcBef>
              <a:spcAft>
                <a:spcPts val="0"/>
              </a:spcAft>
              <a:buClr>
                <a:schemeClr val="dk1"/>
              </a:buClr>
              <a:buSzPts val="3200"/>
              <a:buFont typeface="Times New Roman"/>
              <a:buNone/>
            </a:pPr>
            <a:r>
              <a:rPr lang="en-IN" sz="3500">
                <a:latin typeface="Times New Roman"/>
                <a:ea typeface="Times New Roman"/>
                <a:cs typeface="Times New Roman"/>
                <a:sym typeface="Times New Roman"/>
              </a:rPr>
              <a:t>	. most </a:t>
            </a:r>
            <a:r>
              <a:rPr lang="en-IN" sz="3500" b="1">
                <a:latin typeface="Times New Roman"/>
                <a:ea typeface="Times New Roman"/>
                <a:cs typeface="Times New Roman"/>
                <a:sym typeface="Times New Roman"/>
              </a:rPr>
              <a:t>commonly used</a:t>
            </a:r>
            <a:r>
              <a:rPr lang="en-IN" sz="3500">
                <a:latin typeface="Times New Roman"/>
                <a:ea typeface="Times New Roman"/>
                <a:cs typeface="Times New Roman"/>
                <a:sym typeface="Times New Roman"/>
              </a:rPr>
              <a:t>;</a:t>
            </a:r>
            <a:endParaRPr sz="3500">
              <a:latin typeface="Times New Roman"/>
              <a:ea typeface="Times New Roman"/>
              <a:cs typeface="Times New Roman"/>
              <a:sym typeface="Times New Roman"/>
            </a:endParaRPr>
          </a:p>
          <a:p>
            <a:pPr marL="342900" lvl="0" indent="-342900" algn="l" rtl="0">
              <a:lnSpc>
                <a:spcPct val="80000"/>
              </a:lnSpc>
              <a:spcBef>
                <a:spcPts val="640"/>
              </a:spcBef>
              <a:spcAft>
                <a:spcPts val="0"/>
              </a:spcAft>
              <a:buClr>
                <a:schemeClr val="dk1"/>
              </a:buClr>
              <a:buSzPts val="3200"/>
              <a:buFont typeface="Times New Roman"/>
              <a:buNone/>
            </a:pPr>
            <a:r>
              <a:rPr lang="en-IN" sz="3500">
                <a:latin typeface="Times New Roman"/>
                <a:ea typeface="Times New Roman"/>
                <a:cs typeface="Times New Roman"/>
                <a:sym typeface="Times New Roman"/>
              </a:rPr>
              <a:t>	. very </a:t>
            </a:r>
            <a:r>
              <a:rPr lang="en-IN" sz="3500" b="1">
                <a:latin typeface="Times New Roman"/>
                <a:ea typeface="Times New Roman"/>
                <a:cs typeface="Times New Roman"/>
                <a:sym typeface="Times New Roman"/>
              </a:rPr>
              <a:t>efficient </a:t>
            </a:r>
            <a:r>
              <a:rPr lang="en-IN" sz="3500">
                <a:latin typeface="Times New Roman"/>
                <a:ea typeface="Times New Roman"/>
                <a:cs typeface="Times New Roman"/>
                <a:sym typeface="Times New Roman"/>
              </a:rPr>
              <a:t>provided the memory space is adequately larger than the number of variable</a:t>
            </a:r>
            <a:endParaRPr sz="3500">
              <a:latin typeface="Times New Roman"/>
              <a:ea typeface="Times New Roman"/>
              <a:cs typeface="Times New Roman"/>
              <a:sym typeface="Times New Roman"/>
            </a:endParaRPr>
          </a:p>
          <a:p>
            <a:pPr marL="342900" lvl="0" indent="-342900" algn="l" rtl="0">
              <a:lnSpc>
                <a:spcPct val="80000"/>
              </a:lnSpc>
              <a:spcBef>
                <a:spcPts val="640"/>
              </a:spcBef>
              <a:spcAft>
                <a:spcPts val="0"/>
              </a:spcAft>
              <a:buClr>
                <a:schemeClr val="dk1"/>
              </a:buClr>
              <a:buSzPts val="3200"/>
              <a:buFont typeface="Times New Roman"/>
              <a:buNone/>
            </a:pPr>
            <a:r>
              <a:rPr lang="en-IN" sz="3500">
                <a:latin typeface="Times New Roman"/>
                <a:ea typeface="Times New Roman"/>
                <a:cs typeface="Times New Roman"/>
                <a:sym typeface="Times New Roman"/>
              </a:rPr>
              <a:t>	. performance maybe bad if unlucky or the table is saturated;</a:t>
            </a:r>
            <a:endParaRPr sz="3500">
              <a:latin typeface="Times New Roman"/>
              <a:ea typeface="Times New Roman"/>
              <a:cs typeface="Times New Roman"/>
              <a:sym typeface="Times New Roman"/>
            </a:endParaRPr>
          </a:p>
          <a:p>
            <a:pPr marL="342900" lvl="0" indent="-342900" algn="l" rtl="0">
              <a:lnSpc>
                <a:spcPct val="80000"/>
              </a:lnSpc>
              <a:spcBef>
                <a:spcPts val="640"/>
              </a:spcBef>
              <a:spcAft>
                <a:spcPts val="0"/>
              </a:spcAft>
              <a:buClr>
                <a:schemeClr val="dk1"/>
              </a:buClr>
              <a:buSzPts val="3200"/>
              <a:buFont typeface="Times New Roman"/>
              <a:buNone/>
            </a:pPr>
            <a:r>
              <a:rPr lang="en-IN" sz="3500">
                <a:latin typeface="Times New Roman"/>
                <a:ea typeface="Times New Roman"/>
                <a:cs typeface="Times New Roman"/>
                <a:sym typeface="Times New Roman"/>
              </a:rPr>
              <a:t>	. coding is </a:t>
            </a:r>
            <a:r>
              <a:rPr lang="en-IN" sz="3500" b="1">
                <a:latin typeface="Times New Roman"/>
                <a:ea typeface="Times New Roman"/>
                <a:cs typeface="Times New Roman"/>
                <a:sym typeface="Times New Roman"/>
              </a:rPr>
              <a:t>not too difficult</a:t>
            </a:r>
            <a:r>
              <a:rPr lang="en-IN" sz="3500">
                <a:latin typeface="Times New Roman"/>
                <a:ea typeface="Times New Roman"/>
                <a:cs typeface="Times New Roman"/>
                <a:sym typeface="Times New Roman"/>
              </a:rPr>
              <a:t>.</a:t>
            </a:r>
            <a:endParaRPr sz="3500">
              <a:latin typeface="Times New Roman"/>
              <a:ea typeface="Times New Roman"/>
              <a:cs typeface="Times New Roman"/>
              <a:sym typeface="Times New Roman"/>
            </a:endParaRPr>
          </a:p>
          <a:p>
            <a:pPr marL="342900" lvl="0" indent="-139700" algn="l" rtl="0">
              <a:lnSpc>
                <a:spcPct val="80000"/>
              </a:lnSpc>
              <a:spcBef>
                <a:spcPts val="640"/>
              </a:spcBef>
              <a:spcAft>
                <a:spcPts val="0"/>
              </a:spcAft>
              <a:buClr>
                <a:schemeClr val="dk1"/>
              </a:buClr>
              <a:buSzPts val="3200"/>
              <a:buNone/>
            </a:pPr>
            <a:endParaRPr sz="35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84"/>
          <p:cNvSpPr txBox="1">
            <a:spLocks noGrp="1"/>
          </p:cNvSpPr>
          <p:nvPr>
            <p:ph type="title"/>
          </p:nvPr>
        </p:nvSpPr>
        <p:spPr>
          <a:xfrm>
            <a:off x="466725" y="53975"/>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Contents in a symbol table</a:t>
            </a:r>
            <a:endParaRPr/>
          </a:p>
        </p:txBody>
      </p:sp>
      <p:sp>
        <p:nvSpPr>
          <p:cNvPr id="562" name="Google Shape;562;p84"/>
          <p:cNvSpPr txBox="1">
            <a:spLocks noGrp="1"/>
          </p:cNvSpPr>
          <p:nvPr>
            <p:ph type="body" idx="1"/>
          </p:nvPr>
        </p:nvSpPr>
        <p:spPr>
          <a:xfrm>
            <a:off x="457200" y="935700"/>
            <a:ext cx="8229600" cy="5627700"/>
          </a:xfrm>
          <a:prstGeom prst="rect">
            <a:avLst/>
          </a:prstGeom>
          <a:noFill/>
          <a:ln>
            <a:noFill/>
          </a:ln>
        </p:spPr>
        <p:txBody>
          <a:bodyPr spcFirstLastPara="1" wrap="square" lIns="91425" tIns="45700" rIns="91425" bIns="45700" anchor="t" anchorCtr="0">
            <a:normAutofit lnSpcReduction="10000"/>
          </a:bodyPr>
          <a:lstStyle/>
          <a:p>
            <a:pPr marL="342900" lvl="0" indent="-355600" algn="l" rtl="0">
              <a:spcBef>
                <a:spcPts val="0"/>
              </a:spcBef>
              <a:spcAft>
                <a:spcPts val="0"/>
              </a:spcAft>
              <a:buClr>
                <a:schemeClr val="dk1"/>
              </a:buClr>
              <a:buSzPts val="3000"/>
              <a:buChar char="•"/>
            </a:pPr>
            <a:r>
              <a:rPr lang="en-IN" sz="3000"/>
              <a:t>Possible entries in a symbol table:</a:t>
            </a:r>
            <a:endParaRPr sz="3400"/>
          </a:p>
          <a:p>
            <a:pPr marL="0" lvl="0" indent="0" algn="l" rtl="0">
              <a:spcBef>
                <a:spcPts val="560"/>
              </a:spcBef>
              <a:spcAft>
                <a:spcPts val="0"/>
              </a:spcAft>
              <a:buClr>
                <a:schemeClr val="dk1"/>
              </a:buClr>
              <a:buSzPts val="2800"/>
              <a:buFont typeface="Calibri"/>
              <a:buNone/>
            </a:pPr>
            <a:r>
              <a:rPr lang="en-IN" sz="3000"/>
              <a:t>	• Name: a string.</a:t>
            </a:r>
            <a:endParaRPr sz="3400"/>
          </a:p>
          <a:p>
            <a:pPr marL="0" lvl="0" indent="0" algn="l" rtl="0">
              <a:spcBef>
                <a:spcPts val="560"/>
              </a:spcBef>
              <a:spcAft>
                <a:spcPts val="0"/>
              </a:spcAft>
              <a:buClr>
                <a:schemeClr val="dk1"/>
              </a:buClr>
              <a:buSzPts val="2800"/>
              <a:buFont typeface="Calibri"/>
              <a:buNone/>
            </a:pPr>
            <a:r>
              <a:rPr lang="en-IN" sz="3000"/>
              <a:t>	• Attribute:</a:t>
            </a:r>
            <a:endParaRPr sz="3400"/>
          </a:p>
          <a:p>
            <a:pPr marL="1600200" lvl="3" indent="-241300" algn="l" rtl="0">
              <a:spcBef>
                <a:spcPts val="360"/>
              </a:spcBef>
              <a:spcAft>
                <a:spcPts val="0"/>
              </a:spcAft>
              <a:buClr>
                <a:schemeClr val="dk1"/>
              </a:buClr>
              <a:buSzPts val="2000"/>
              <a:buChar char="–"/>
            </a:pPr>
            <a:r>
              <a:rPr lang="en-IN"/>
              <a:t>Reserved word</a:t>
            </a:r>
            <a:endParaRPr sz="2200"/>
          </a:p>
          <a:p>
            <a:pPr marL="1600200" lvl="3" indent="-241300" algn="l" rtl="0">
              <a:spcBef>
                <a:spcPts val="360"/>
              </a:spcBef>
              <a:spcAft>
                <a:spcPts val="0"/>
              </a:spcAft>
              <a:buClr>
                <a:schemeClr val="dk1"/>
              </a:buClr>
              <a:buSzPts val="2000"/>
              <a:buChar char="–"/>
            </a:pPr>
            <a:r>
              <a:rPr lang="en-IN"/>
              <a:t>Type name</a:t>
            </a:r>
            <a:endParaRPr sz="2200"/>
          </a:p>
          <a:p>
            <a:pPr marL="1600200" lvl="3" indent="-241300" algn="l" rtl="0">
              <a:spcBef>
                <a:spcPts val="360"/>
              </a:spcBef>
              <a:spcAft>
                <a:spcPts val="0"/>
              </a:spcAft>
              <a:buClr>
                <a:schemeClr val="dk1"/>
              </a:buClr>
              <a:buSzPts val="2000"/>
              <a:buChar char="–"/>
            </a:pPr>
            <a:r>
              <a:rPr lang="en-IN"/>
              <a:t>Procedure name</a:t>
            </a:r>
            <a:endParaRPr sz="2200"/>
          </a:p>
          <a:p>
            <a:pPr marL="1600200" lvl="3" indent="-241300" algn="l" rtl="0">
              <a:spcBef>
                <a:spcPts val="360"/>
              </a:spcBef>
              <a:spcAft>
                <a:spcPts val="0"/>
              </a:spcAft>
              <a:buClr>
                <a:schemeClr val="dk1"/>
              </a:buClr>
              <a:buSzPts val="2000"/>
              <a:buChar char="–"/>
            </a:pPr>
            <a:r>
              <a:rPr lang="en-IN"/>
              <a:t>Constant name</a:t>
            </a:r>
            <a:endParaRPr sz="2200"/>
          </a:p>
          <a:p>
            <a:pPr marL="0" lvl="0" indent="0" algn="l" rtl="0">
              <a:spcBef>
                <a:spcPts val="560"/>
              </a:spcBef>
              <a:spcAft>
                <a:spcPts val="0"/>
              </a:spcAft>
              <a:buClr>
                <a:schemeClr val="dk1"/>
              </a:buClr>
              <a:buSzPts val="2800"/>
              <a:buFont typeface="Calibri"/>
              <a:buNone/>
            </a:pPr>
            <a:r>
              <a:rPr lang="en-IN" sz="3000"/>
              <a:t>	• Data type.</a:t>
            </a:r>
            <a:endParaRPr sz="3400"/>
          </a:p>
          <a:p>
            <a:pPr marL="0" lvl="0" indent="0" algn="l" rtl="0">
              <a:spcBef>
                <a:spcPts val="560"/>
              </a:spcBef>
              <a:spcAft>
                <a:spcPts val="0"/>
              </a:spcAft>
              <a:buClr>
                <a:schemeClr val="dk1"/>
              </a:buClr>
              <a:buSzPts val="2800"/>
              <a:buFont typeface="Calibri"/>
              <a:buNone/>
            </a:pPr>
            <a:r>
              <a:rPr lang="en-IN" sz="3000"/>
              <a:t>	• Storage allocation, size, . . .</a:t>
            </a:r>
            <a:endParaRPr sz="3400"/>
          </a:p>
          <a:p>
            <a:pPr marL="0" lvl="0" indent="0" algn="l" rtl="0">
              <a:spcBef>
                <a:spcPts val="560"/>
              </a:spcBef>
              <a:spcAft>
                <a:spcPts val="0"/>
              </a:spcAft>
              <a:buClr>
                <a:schemeClr val="dk1"/>
              </a:buClr>
              <a:buSzPts val="2800"/>
              <a:buFont typeface="Calibri"/>
              <a:buNone/>
            </a:pPr>
            <a:r>
              <a:rPr lang="en-IN" sz="3000"/>
              <a:t>	• Scope information: where and when it can be used.</a:t>
            </a:r>
            <a:endParaRPr sz="3400"/>
          </a:p>
          <a:p>
            <a:pPr marL="0" lvl="0" indent="0" algn="l" rtl="0">
              <a:spcBef>
                <a:spcPts val="560"/>
              </a:spcBef>
              <a:spcAft>
                <a:spcPts val="0"/>
              </a:spcAft>
              <a:buClr>
                <a:schemeClr val="dk1"/>
              </a:buClr>
              <a:buSzPts val="2800"/>
              <a:buFont typeface="Calibri"/>
              <a:buNone/>
            </a:pPr>
            <a:r>
              <a:rPr lang="en-IN" sz="3000"/>
              <a:t>&lt;</a:t>
            </a:r>
            <a:r>
              <a:rPr lang="en-IN" sz="3000" b="1"/>
              <a:t>symbol</a:t>
            </a:r>
            <a:r>
              <a:rPr lang="en-IN" sz="3000"/>
              <a:t> name, type, attribute&gt;</a:t>
            </a:r>
            <a:endParaRPr sz="34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8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568" name="Google Shape;568;p85"/>
          <p:cNvPicPr preferRelativeResize="0">
            <a:picLocks noGrp="1"/>
          </p:cNvPicPr>
          <p:nvPr>
            <p:ph type="body" idx="1"/>
          </p:nvPr>
        </p:nvPicPr>
        <p:blipFill rotWithShape="1">
          <a:blip r:embed="rId3">
            <a:alphaModFix/>
          </a:blip>
          <a:srcRect/>
          <a:stretch/>
        </p:blipFill>
        <p:spPr>
          <a:xfrm>
            <a:off x="-120650" y="106046"/>
            <a:ext cx="9144000" cy="67773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86"/>
          <p:cNvSpPr txBox="1">
            <a:spLocks noGrp="1"/>
          </p:cNvSpPr>
          <p:nvPr>
            <p:ph type="body" idx="1"/>
          </p:nvPr>
        </p:nvSpPr>
        <p:spPr>
          <a:xfrm>
            <a:off x="457200" y="142875"/>
            <a:ext cx="8229600" cy="598328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Calibri"/>
              <a:buNone/>
            </a:pPr>
            <a:r>
              <a:rPr lang="en-IN" b="1"/>
              <a:t>Scope Management</a:t>
            </a:r>
            <a:endParaRPr/>
          </a:p>
          <a:p>
            <a:pPr marL="342900" lvl="0" indent="-342900" algn="l" rtl="0">
              <a:spcBef>
                <a:spcPts val="640"/>
              </a:spcBef>
              <a:spcAft>
                <a:spcPts val="0"/>
              </a:spcAft>
              <a:buClr>
                <a:schemeClr val="dk1"/>
              </a:buClr>
              <a:buSzPts val="3200"/>
              <a:buChar char="•"/>
            </a:pPr>
            <a:r>
              <a:rPr lang="en-IN"/>
              <a:t>A compiler maintains two types of symbol tables: </a:t>
            </a:r>
            <a:r>
              <a:rPr lang="en-IN" b="1"/>
              <a:t>a global symbol </a:t>
            </a:r>
            <a:r>
              <a:rPr lang="en-IN"/>
              <a:t>table which can be accessed by all the procedures and </a:t>
            </a:r>
            <a:r>
              <a:rPr lang="en-IN" b="1"/>
              <a:t>scope symbol tables</a:t>
            </a:r>
            <a:r>
              <a:rPr lang="en-IN"/>
              <a:t> that are </a:t>
            </a:r>
            <a:r>
              <a:rPr lang="en-IN" b="1"/>
              <a:t>created for each scope</a:t>
            </a:r>
            <a:r>
              <a:rPr lang="en-IN"/>
              <a:t> in the program.</a:t>
            </a:r>
            <a:endParaRPr/>
          </a:p>
          <a:p>
            <a:pPr marL="342900" lvl="0" indent="-342900" algn="l" rtl="0">
              <a:spcBef>
                <a:spcPts val="640"/>
              </a:spcBef>
              <a:spcAft>
                <a:spcPts val="0"/>
              </a:spcAft>
              <a:buClr>
                <a:schemeClr val="dk1"/>
              </a:buClr>
              <a:buSzPts val="3200"/>
              <a:buChar char="•"/>
            </a:pPr>
            <a:r>
              <a:rPr lang="en-IN"/>
              <a:t>To determine the scope of a name, symbol tables are arranged in hierarchical structure as shown in the example below:</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pic>
        <p:nvPicPr>
          <p:cNvPr id="578" name="Google Shape;578;p87"/>
          <p:cNvPicPr preferRelativeResize="0">
            <a:picLocks noGrp="1"/>
          </p:cNvPicPr>
          <p:nvPr>
            <p:ph type="body" idx="1"/>
          </p:nvPr>
        </p:nvPicPr>
        <p:blipFill rotWithShape="1">
          <a:blip r:embed="rId3">
            <a:alphaModFix/>
          </a:blip>
          <a:srcRect/>
          <a:stretch/>
        </p:blipFill>
        <p:spPr>
          <a:xfrm>
            <a:off x="539750" y="401650"/>
            <a:ext cx="8377200" cy="4263900"/>
          </a:xfrm>
          <a:prstGeom prst="rect">
            <a:avLst/>
          </a:prstGeom>
          <a:noFill/>
          <a:ln>
            <a:noFill/>
          </a:ln>
        </p:spPr>
      </p:pic>
      <p:pic>
        <p:nvPicPr>
          <p:cNvPr id="579" name="Google Shape;579;p87"/>
          <p:cNvPicPr preferRelativeResize="0">
            <a:picLocks noGrp="1"/>
          </p:cNvPicPr>
          <p:nvPr>
            <p:ph type="body" idx="2"/>
          </p:nvPr>
        </p:nvPicPr>
        <p:blipFill rotWithShape="1">
          <a:blip r:embed="rId4">
            <a:alphaModFix/>
          </a:blip>
          <a:srcRect/>
          <a:stretch/>
        </p:blipFill>
        <p:spPr>
          <a:xfrm>
            <a:off x="466725" y="4652975"/>
            <a:ext cx="8377200" cy="23367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88"/>
          <p:cNvSpPr txBox="1">
            <a:spLocks noGrp="1"/>
          </p:cNvSpPr>
          <p:nvPr>
            <p:ph type="body" idx="1"/>
          </p:nvPr>
        </p:nvSpPr>
        <p:spPr>
          <a:xfrm>
            <a:off x="457200" y="153988"/>
            <a:ext cx="8050213" cy="5972175"/>
          </a:xfrm>
          <a:prstGeom prst="rect">
            <a:avLst/>
          </a:prstGeom>
          <a:noFill/>
          <a:ln>
            <a:noFill/>
          </a:ln>
        </p:spPr>
        <p:txBody>
          <a:bodyPr spcFirstLastPara="1" wrap="square" lIns="91425" tIns="45700" rIns="91425" bIns="45700" anchor="t" anchorCtr="0">
            <a:noAutofit/>
          </a:bodyPr>
          <a:lstStyle/>
          <a:p>
            <a:pPr marL="342900" lvl="0" indent="-361950" algn="l" rtl="0">
              <a:spcBef>
                <a:spcPts val="0"/>
              </a:spcBef>
              <a:spcAft>
                <a:spcPts val="0"/>
              </a:spcAft>
              <a:buClr>
                <a:schemeClr val="dk1"/>
              </a:buClr>
              <a:buSzPts val="2500"/>
              <a:buChar char="•"/>
            </a:pPr>
            <a:r>
              <a:rPr lang="en-IN" sz="2500">
                <a:latin typeface="Times New Roman"/>
                <a:ea typeface="Times New Roman"/>
                <a:cs typeface="Times New Roman"/>
                <a:sym typeface="Times New Roman"/>
              </a:rPr>
              <a:t>The global symbol table contains names for </a:t>
            </a:r>
            <a:r>
              <a:rPr lang="en-IN" sz="2500" b="1">
                <a:latin typeface="Times New Roman"/>
                <a:ea typeface="Times New Roman"/>
                <a:cs typeface="Times New Roman"/>
                <a:sym typeface="Times New Roman"/>
              </a:rPr>
              <a:t>one global variable int</a:t>
            </a:r>
            <a:r>
              <a:rPr lang="en-IN" sz="2500">
                <a:latin typeface="Times New Roman"/>
                <a:ea typeface="Times New Roman"/>
                <a:cs typeface="Times New Roman"/>
                <a:sym typeface="Times New Roman"/>
              </a:rPr>
              <a:t> value and </a:t>
            </a:r>
            <a:r>
              <a:rPr lang="en-IN" sz="2500" b="1">
                <a:latin typeface="Times New Roman"/>
                <a:ea typeface="Times New Roman"/>
                <a:cs typeface="Times New Roman"/>
                <a:sym typeface="Times New Roman"/>
              </a:rPr>
              <a:t>two procedure names</a:t>
            </a:r>
            <a:r>
              <a:rPr lang="en-IN" sz="2500">
                <a:latin typeface="Times New Roman"/>
                <a:ea typeface="Times New Roman"/>
                <a:cs typeface="Times New Roman"/>
                <a:sym typeface="Times New Roman"/>
              </a:rPr>
              <a:t>, which should be available to all the </a:t>
            </a:r>
            <a:r>
              <a:rPr lang="en-IN" sz="2500" b="1">
                <a:latin typeface="Times New Roman"/>
                <a:ea typeface="Times New Roman"/>
                <a:cs typeface="Times New Roman"/>
                <a:sym typeface="Times New Roman"/>
              </a:rPr>
              <a:t>child nodes</a:t>
            </a:r>
            <a:r>
              <a:rPr lang="en-IN" sz="2500">
                <a:latin typeface="Times New Roman"/>
                <a:ea typeface="Times New Roman"/>
                <a:cs typeface="Times New Roman"/>
                <a:sym typeface="Times New Roman"/>
              </a:rPr>
              <a:t> shown above. </a:t>
            </a:r>
            <a:endParaRPr sz="3100"/>
          </a:p>
          <a:p>
            <a:pPr marL="342900" lvl="0" indent="-361950" algn="l" rtl="0">
              <a:spcBef>
                <a:spcPts val="440"/>
              </a:spcBef>
              <a:spcAft>
                <a:spcPts val="0"/>
              </a:spcAft>
              <a:buClr>
                <a:schemeClr val="dk1"/>
              </a:buClr>
              <a:buSzPts val="2500"/>
              <a:buChar char="•"/>
            </a:pPr>
            <a:r>
              <a:rPr lang="en-IN" sz="2500">
                <a:latin typeface="Times New Roman"/>
                <a:ea typeface="Times New Roman"/>
                <a:cs typeface="Times New Roman"/>
                <a:sym typeface="Times New Roman"/>
              </a:rPr>
              <a:t>The names mentioned in the pro_one symbol table and all its child tables are not available for pro_two symbols and its child tables.</a:t>
            </a:r>
            <a:endParaRPr sz="3100"/>
          </a:p>
          <a:p>
            <a:pPr marL="342900" lvl="0" indent="-361950" algn="l" rtl="0">
              <a:spcBef>
                <a:spcPts val="440"/>
              </a:spcBef>
              <a:spcAft>
                <a:spcPts val="0"/>
              </a:spcAft>
              <a:buClr>
                <a:schemeClr val="dk1"/>
              </a:buClr>
              <a:buSzPts val="2500"/>
              <a:buChar char="•"/>
            </a:pPr>
            <a:r>
              <a:rPr lang="en-IN" sz="2500">
                <a:latin typeface="Times New Roman"/>
                <a:ea typeface="Times New Roman"/>
                <a:cs typeface="Times New Roman"/>
                <a:sym typeface="Times New Roman"/>
              </a:rPr>
              <a:t>This symbol table </a:t>
            </a:r>
            <a:r>
              <a:rPr lang="en-IN" sz="2500" b="1">
                <a:latin typeface="Times New Roman"/>
                <a:ea typeface="Times New Roman"/>
                <a:cs typeface="Times New Roman"/>
                <a:sym typeface="Times New Roman"/>
              </a:rPr>
              <a:t>data structure hierarchy is stored</a:t>
            </a:r>
            <a:r>
              <a:rPr lang="en-IN" sz="2500">
                <a:latin typeface="Times New Roman"/>
                <a:ea typeface="Times New Roman"/>
                <a:cs typeface="Times New Roman"/>
                <a:sym typeface="Times New Roman"/>
              </a:rPr>
              <a:t> in the semantic analyzer and whenever a name needs to be searched in a symbol table</a:t>
            </a:r>
            <a:endParaRPr sz="3100"/>
          </a:p>
          <a:p>
            <a:pPr marL="342900" lvl="0" indent="-361950" algn="l" rtl="0">
              <a:spcBef>
                <a:spcPts val="440"/>
              </a:spcBef>
              <a:spcAft>
                <a:spcPts val="0"/>
              </a:spcAft>
              <a:buClr>
                <a:schemeClr val="dk1"/>
              </a:buClr>
              <a:buSzPts val="2500"/>
              <a:buChar char="•"/>
            </a:pPr>
            <a:r>
              <a:rPr lang="en-IN" sz="2500">
                <a:latin typeface="Times New Roman"/>
                <a:ea typeface="Times New Roman"/>
                <a:cs typeface="Times New Roman"/>
                <a:sym typeface="Times New Roman"/>
              </a:rPr>
              <a:t>It is searched using the following algorithm:</a:t>
            </a:r>
            <a:endParaRPr sz="3100"/>
          </a:p>
          <a:p>
            <a:pPr marL="0" lvl="0" indent="0" algn="l" rtl="0">
              <a:spcBef>
                <a:spcPts val="440"/>
              </a:spcBef>
              <a:spcAft>
                <a:spcPts val="0"/>
              </a:spcAft>
              <a:buClr>
                <a:schemeClr val="dk1"/>
              </a:buClr>
              <a:buSzPts val="2200"/>
              <a:buFont typeface="Times New Roman"/>
              <a:buNone/>
            </a:pPr>
            <a:r>
              <a:rPr lang="en-IN" sz="2500">
                <a:latin typeface="Times New Roman"/>
                <a:ea typeface="Times New Roman"/>
                <a:cs typeface="Times New Roman"/>
                <a:sym typeface="Times New Roman"/>
              </a:rPr>
              <a:t> - first a symbol will be searched in the current scope, i.e. current symbol table. </a:t>
            </a:r>
            <a:endParaRPr sz="3100"/>
          </a:p>
          <a:p>
            <a:pPr marL="0" lvl="0" indent="0" algn="l" rtl="0">
              <a:spcBef>
                <a:spcPts val="440"/>
              </a:spcBef>
              <a:spcAft>
                <a:spcPts val="0"/>
              </a:spcAft>
              <a:buClr>
                <a:schemeClr val="dk1"/>
              </a:buClr>
              <a:buSzPts val="2200"/>
              <a:buFont typeface="Times New Roman"/>
              <a:buNone/>
            </a:pPr>
            <a:r>
              <a:rPr lang="en-IN" sz="2500">
                <a:latin typeface="Times New Roman"/>
                <a:ea typeface="Times New Roman"/>
                <a:cs typeface="Times New Roman"/>
                <a:sym typeface="Times New Roman"/>
              </a:rPr>
              <a:t> - if a name is found, then search is completed, </a:t>
            </a:r>
            <a:endParaRPr sz="3100"/>
          </a:p>
          <a:p>
            <a:pPr marL="0" lvl="0" indent="0" algn="l" rtl="0">
              <a:spcBef>
                <a:spcPts val="440"/>
              </a:spcBef>
              <a:spcAft>
                <a:spcPts val="0"/>
              </a:spcAft>
              <a:buClr>
                <a:schemeClr val="dk1"/>
              </a:buClr>
              <a:buSzPts val="2200"/>
              <a:buFont typeface="Times New Roman"/>
              <a:buNone/>
            </a:pPr>
            <a:r>
              <a:rPr lang="en-IN" sz="2500">
                <a:latin typeface="Times New Roman"/>
                <a:ea typeface="Times New Roman"/>
                <a:cs typeface="Times New Roman"/>
                <a:sym typeface="Times New Roman"/>
              </a:rPr>
              <a:t> - else it will be searched in the parent symbol table until, </a:t>
            </a:r>
            <a:endParaRPr sz="3100"/>
          </a:p>
          <a:p>
            <a:pPr marL="0" lvl="0" indent="0" algn="l" rtl="0">
              <a:spcBef>
                <a:spcPts val="440"/>
              </a:spcBef>
              <a:spcAft>
                <a:spcPts val="0"/>
              </a:spcAft>
              <a:buClr>
                <a:schemeClr val="dk1"/>
              </a:buClr>
              <a:buSzPts val="2200"/>
              <a:buFont typeface="Times New Roman"/>
              <a:buNone/>
            </a:pPr>
            <a:r>
              <a:rPr lang="en-IN" sz="2500">
                <a:latin typeface="Times New Roman"/>
                <a:ea typeface="Times New Roman"/>
                <a:cs typeface="Times New Roman"/>
                <a:sym typeface="Times New Roman"/>
              </a:rPr>
              <a:t>- either the name is found or global symbol table has been searched for the name.</a:t>
            </a:r>
            <a:endParaRPr sz="31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8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590" name="Google Shape;590;p89"/>
          <p:cNvPicPr preferRelativeResize="0">
            <a:picLocks noGrp="1"/>
          </p:cNvPicPr>
          <p:nvPr>
            <p:ph type="body" idx="1"/>
          </p:nvPr>
        </p:nvPicPr>
        <p:blipFill rotWithShape="1">
          <a:blip r:embed="rId3">
            <a:alphaModFix/>
          </a:blip>
          <a:srcRect/>
          <a:stretch/>
        </p:blipFill>
        <p:spPr>
          <a:xfrm>
            <a:off x="457200" y="196850"/>
            <a:ext cx="8407400" cy="61229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4.2 Stack Allocation of Space</a:t>
            </a:r>
            <a:endParaRPr/>
          </a:p>
        </p:txBody>
      </p:sp>
      <p:sp>
        <p:nvSpPr>
          <p:cNvPr id="128" name="Google Shape;128;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IN" sz="2400">
                <a:latin typeface="Times New Roman"/>
                <a:ea typeface="Times New Roman"/>
                <a:cs typeface="Times New Roman"/>
                <a:sym typeface="Times New Roman"/>
              </a:rPr>
              <a:t>Almost all compilers for languages that use </a:t>
            </a:r>
            <a:r>
              <a:rPr lang="en-IN" sz="2400" b="1">
                <a:latin typeface="Times New Roman"/>
                <a:ea typeface="Times New Roman"/>
                <a:cs typeface="Times New Roman"/>
                <a:sym typeface="Times New Roman"/>
              </a:rPr>
              <a:t>procedures, functions, or methods</a:t>
            </a:r>
            <a:r>
              <a:rPr lang="en-IN" sz="2400">
                <a:latin typeface="Times New Roman"/>
                <a:ea typeface="Times New Roman"/>
                <a:cs typeface="Times New Roman"/>
                <a:sym typeface="Times New Roman"/>
              </a:rPr>
              <a:t> as units of user-defined actions manage at least part of their </a:t>
            </a:r>
            <a:r>
              <a:rPr lang="en-IN" sz="2400" b="1">
                <a:latin typeface="Times New Roman"/>
                <a:ea typeface="Times New Roman"/>
                <a:cs typeface="Times New Roman"/>
                <a:sym typeface="Times New Roman"/>
              </a:rPr>
              <a:t>run-time memory as a stack</a:t>
            </a:r>
            <a:r>
              <a:rPr lang="en-IN" sz="2400">
                <a:latin typeface="Times New Roman"/>
                <a:ea typeface="Times New Roman"/>
                <a:cs typeface="Times New Roman"/>
                <a:sym typeface="Times New Roman"/>
              </a:rPr>
              <a:t>. </a:t>
            </a:r>
            <a:endParaRPr/>
          </a:p>
          <a:p>
            <a:pPr marL="342900" lvl="0" indent="-342900" algn="l" rtl="0">
              <a:spcBef>
                <a:spcPts val="480"/>
              </a:spcBef>
              <a:spcAft>
                <a:spcPts val="0"/>
              </a:spcAft>
              <a:buClr>
                <a:schemeClr val="dk1"/>
              </a:buClr>
              <a:buSzPts val="2400"/>
              <a:buChar char="•"/>
            </a:pPr>
            <a:r>
              <a:rPr lang="en-IN" sz="2400">
                <a:latin typeface="Times New Roman"/>
                <a:ea typeface="Times New Roman"/>
                <a:cs typeface="Times New Roman"/>
                <a:sym typeface="Times New Roman"/>
              </a:rPr>
              <a:t>Each time a </a:t>
            </a:r>
            <a:r>
              <a:rPr lang="en-IN" sz="2400" b="1">
                <a:latin typeface="Times New Roman"/>
                <a:ea typeface="Times New Roman"/>
                <a:cs typeface="Times New Roman"/>
                <a:sym typeface="Times New Roman"/>
              </a:rPr>
              <a:t>procedure1 </a:t>
            </a:r>
            <a:r>
              <a:rPr lang="en-IN" sz="2400">
                <a:latin typeface="Times New Roman"/>
                <a:ea typeface="Times New Roman"/>
                <a:cs typeface="Times New Roman"/>
                <a:sym typeface="Times New Roman"/>
              </a:rPr>
              <a:t>is called, </a:t>
            </a:r>
            <a:r>
              <a:rPr lang="en-IN" sz="2400" b="1">
                <a:latin typeface="Times New Roman"/>
                <a:ea typeface="Times New Roman"/>
                <a:cs typeface="Times New Roman"/>
                <a:sym typeface="Times New Roman"/>
              </a:rPr>
              <a:t>space for its local variables is pushed onto a stack</a:t>
            </a:r>
            <a:r>
              <a:rPr lang="en-IN" sz="2400">
                <a:latin typeface="Times New Roman"/>
                <a:ea typeface="Times New Roman"/>
                <a:cs typeface="Times New Roman"/>
                <a:sym typeface="Times New Roman"/>
              </a:rPr>
              <a:t>, and when the procedure </a:t>
            </a:r>
            <a:r>
              <a:rPr lang="en-IN" sz="2400" b="1">
                <a:latin typeface="Times New Roman"/>
                <a:ea typeface="Times New Roman"/>
                <a:cs typeface="Times New Roman"/>
                <a:sym typeface="Times New Roman"/>
              </a:rPr>
              <a:t>terminates, </a:t>
            </a:r>
            <a:r>
              <a:rPr lang="en-IN" sz="2400">
                <a:latin typeface="Times New Roman"/>
                <a:ea typeface="Times New Roman"/>
                <a:cs typeface="Times New Roman"/>
                <a:sym typeface="Times New Roman"/>
              </a:rPr>
              <a:t>that </a:t>
            </a:r>
            <a:r>
              <a:rPr lang="en-IN" sz="2400" b="1">
                <a:latin typeface="Times New Roman"/>
                <a:ea typeface="Times New Roman"/>
                <a:cs typeface="Times New Roman"/>
                <a:sym typeface="Times New Roman"/>
              </a:rPr>
              <a:t>space is popped off the stack </a:t>
            </a:r>
            <a:r>
              <a:rPr lang="en-IN" sz="2400">
                <a:latin typeface="Times New Roman"/>
                <a:ea typeface="Times New Roman"/>
                <a:cs typeface="Times New Roman"/>
                <a:sym typeface="Times New Roman"/>
              </a:rPr>
              <a:t>allows space to be shared by procedure calls whose </a:t>
            </a:r>
            <a:r>
              <a:rPr lang="en-IN" sz="2400" b="1">
                <a:latin typeface="Times New Roman"/>
                <a:ea typeface="Times New Roman"/>
                <a:cs typeface="Times New Roman"/>
                <a:sym typeface="Times New Roman"/>
              </a:rPr>
              <a:t>durations do not overlap in time</a:t>
            </a:r>
            <a:r>
              <a:rPr lang="en-IN" sz="2400">
                <a:latin typeface="Times New Roman"/>
                <a:ea typeface="Times New Roman"/>
                <a:cs typeface="Times New Roman"/>
                <a:sym typeface="Times New Roman"/>
              </a:rPr>
              <a:t>, </a:t>
            </a:r>
            <a:endParaRPr/>
          </a:p>
          <a:p>
            <a:pPr marL="342900" lvl="0" indent="-342900" algn="l" rtl="0">
              <a:spcBef>
                <a:spcPts val="480"/>
              </a:spcBef>
              <a:spcAft>
                <a:spcPts val="0"/>
              </a:spcAft>
              <a:buClr>
                <a:schemeClr val="dk1"/>
              </a:buClr>
              <a:buSzPts val="2400"/>
              <a:buChar char="•"/>
            </a:pPr>
            <a:r>
              <a:rPr lang="en-IN" sz="2400">
                <a:latin typeface="Times New Roman"/>
                <a:ea typeface="Times New Roman"/>
                <a:cs typeface="Times New Roman"/>
                <a:sym typeface="Times New Roman"/>
              </a:rPr>
              <a:t>It allows code compilation for a procedure, </a:t>
            </a:r>
            <a:r>
              <a:rPr lang="en-IN" sz="2400" b="1">
                <a:latin typeface="Times New Roman"/>
                <a:ea typeface="Times New Roman"/>
                <a:cs typeface="Times New Roman"/>
                <a:sym typeface="Times New Roman"/>
              </a:rPr>
              <a:t>relative addresses</a:t>
            </a:r>
            <a:r>
              <a:rPr lang="en-IN" sz="2400">
                <a:latin typeface="Times New Roman"/>
                <a:ea typeface="Times New Roman"/>
                <a:cs typeface="Times New Roman"/>
                <a:sym typeface="Times New Roman"/>
              </a:rPr>
              <a:t> of its nonlocal variables are always the </a:t>
            </a:r>
            <a:r>
              <a:rPr lang="en-IN" sz="2400" b="1">
                <a:latin typeface="Times New Roman"/>
                <a:ea typeface="Times New Roman"/>
                <a:cs typeface="Times New Roman"/>
                <a:sym typeface="Times New Roman"/>
              </a:rPr>
              <a:t>same</a:t>
            </a:r>
            <a:r>
              <a:rPr lang="en-IN" sz="2400">
                <a:latin typeface="Times New Roman"/>
                <a:ea typeface="Times New Roman"/>
                <a:cs typeface="Times New Roman"/>
                <a:sym typeface="Times New Roman"/>
              </a:rPr>
              <a:t>, regardless of the </a:t>
            </a:r>
            <a:r>
              <a:rPr lang="en-IN" sz="2400" b="1">
                <a:latin typeface="Times New Roman"/>
                <a:ea typeface="Times New Roman"/>
                <a:cs typeface="Times New Roman"/>
                <a:sym typeface="Times New Roman"/>
              </a:rPr>
              <a:t>sequence of procedure calls</a:t>
            </a:r>
            <a:r>
              <a:rPr lang="en-IN"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9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596" name="Google Shape;596;p90"/>
          <p:cNvPicPr preferRelativeResize="0">
            <a:picLocks noGrp="1"/>
          </p:cNvPicPr>
          <p:nvPr>
            <p:ph type="body" idx="1"/>
          </p:nvPr>
        </p:nvPicPr>
        <p:blipFill rotWithShape="1">
          <a:blip r:embed="rId3">
            <a:alphaModFix/>
          </a:blip>
          <a:srcRect/>
          <a:stretch/>
        </p:blipFill>
        <p:spPr>
          <a:xfrm>
            <a:off x="190500" y="193675"/>
            <a:ext cx="8682038" cy="64135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6157</Words>
  <PresentationFormat>On-screen Show (4:3)</PresentationFormat>
  <Paragraphs>431</Paragraphs>
  <Slides>90</Slides>
  <Notes>89</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Office Theme</vt:lpstr>
      <vt:lpstr>Slide 1</vt:lpstr>
      <vt:lpstr>4.1 Storage Organization</vt:lpstr>
      <vt:lpstr>Slide 3</vt:lpstr>
      <vt:lpstr>Slide 4</vt:lpstr>
      <vt:lpstr>Slide 5</vt:lpstr>
      <vt:lpstr>Slide 6</vt:lpstr>
      <vt:lpstr>Slide 7</vt:lpstr>
      <vt:lpstr>Slide 8</vt:lpstr>
      <vt:lpstr>4.2 Stack Allocation of Space</vt:lpstr>
      <vt:lpstr>4.2.1 Activation Trees</vt:lpstr>
      <vt:lpstr>Slide 11</vt:lpstr>
      <vt:lpstr>Slide 12</vt:lpstr>
      <vt:lpstr>Slide 13</vt:lpstr>
      <vt:lpstr>4.2.2 Activation Records</vt:lpstr>
      <vt:lpstr>Activation Records</vt:lpstr>
      <vt:lpstr>Slide 16</vt:lpstr>
      <vt:lpstr>Slide 17</vt:lpstr>
      <vt:lpstr>4.2.3 Calling Sequences</vt:lpstr>
      <vt:lpstr>Call Sequence </vt:lpstr>
      <vt:lpstr>Return Sequence</vt:lpstr>
      <vt:lpstr>4.2.4.Variable-Length Data on the Stack</vt:lpstr>
      <vt:lpstr>Slide 22</vt:lpstr>
      <vt:lpstr>Slide 23</vt:lpstr>
      <vt:lpstr>Slide 24</vt:lpstr>
      <vt:lpstr>Slide 25</vt:lpstr>
      <vt:lpstr>Slide 26</vt:lpstr>
      <vt:lpstr>Dangling Reference</vt:lpstr>
      <vt:lpstr>4.3 Access to Nonlocal Data on the Stack</vt:lpstr>
      <vt:lpstr>Slide 29</vt:lpstr>
      <vt:lpstr>4.3.2 Issues With Nested Procedures</vt:lpstr>
      <vt:lpstr>4.3.3 A Language With Nested Procedure Declarations</vt:lpstr>
      <vt:lpstr>Slide 32</vt:lpstr>
      <vt:lpstr>4.3.4 Nesting Depth</vt:lpstr>
      <vt:lpstr>Slide 34</vt:lpstr>
      <vt:lpstr>Slide 35</vt:lpstr>
      <vt:lpstr>Slide 36</vt:lpstr>
      <vt:lpstr>4.3.5 Access Links</vt:lpstr>
      <vt:lpstr>Slide 38</vt:lpstr>
      <vt:lpstr>Slide 39</vt:lpstr>
      <vt:lpstr>Slide 40</vt:lpstr>
      <vt:lpstr>Slide 41</vt:lpstr>
      <vt:lpstr>4.3.6 Manipulating Access Links</vt:lpstr>
      <vt:lpstr>Slide 43</vt:lpstr>
      <vt:lpstr>Slide 44</vt:lpstr>
      <vt:lpstr>4.3.7 Access Links for Procedure Parameters</vt:lpstr>
      <vt:lpstr>Slide 46</vt:lpstr>
      <vt:lpstr>Slide 47</vt:lpstr>
      <vt:lpstr>Slide 48</vt:lpstr>
      <vt:lpstr>Slide 49</vt:lpstr>
      <vt:lpstr>4.3.8.Displays</vt:lpstr>
      <vt:lpstr>Insight in Using Displays</vt:lpstr>
      <vt:lpstr>Slide 52</vt:lpstr>
      <vt:lpstr>Slide 53</vt:lpstr>
      <vt:lpstr>4.4 Heap Management</vt:lpstr>
      <vt:lpstr>Slide 55</vt:lpstr>
      <vt:lpstr>4.4.1 The Memory Manager</vt:lpstr>
      <vt:lpstr>Slide 57</vt:lpstr>
      <vt:lpstr>4.4.2 The Memory Hierarchy of a Computer</vt:lpstr>
      <vt:lpstr>Slide 59</vt:lpstr>
      <vt:lpstr>4.4.3 Locality in Programs</vt:lpstr>
      <vt:lpstr>Reasons:</vt:lpstr>
      <vt:lpstr>4.4.4 Reducing Fragmentation</vt:lpstr>
      <vt:lpstr>Slide 63</vt:lpstr>
      <vt:lpstr>Slide 64</vt:lpstr>
      <vt:lpstr>4.5 Introduction to Garbage Collection</vt:lpstr>
      <vt:lpstr>4.5.1 Design Goals for Garbage Collectors</vt:lpstr>
      <vt:lpstr>Slide 67</vt:lpstr>
      <vt:lpstr>Slide 68</vt:lpstr>
      <vt:lpstr>4.5.2 Reachability</vt:lpstr>
      <vt:lpstr>Slide 70</vt:lpstr>
      <vt:lpstr>Slide 71</vt:lpstr>
      <vt:lpstr>4.5.3 Reference Counting Garbage Collectors</vt:lpstr>
      <vt:lpstr>Slide 73</vt:lpstr>
      <vt:lpstr>Slide 74</vt:lpstr>
      <vt:lpstr>Symbol Table</vt:lpstr>
      <vt:lpstr>Slide 76</vt:lpstr>
      <vt:lpstr>Slide 77</vt:lpstr>
      <vt:lpstr>Slide 78</vt:lpstr>
      <vt:lpstr>Slide 79</vt:lpstr>
      <vt:lpstr>Slide 80</vt:lpstr>
      <vt:lpstr>Slide 81</vt:lpstr>
      <vt:lpstr>Implementations</vt:lpstr>
      <vt:lpstr>Slide 83</vt:lpstr>
      <vt:lpstr>Contents in a symbol table</vt:lpstr>
      <vt:lpstr>Slide 85</vt:lpstr>
      <vt:lpstr>Slide 86</vt:lpstr>
      <vt:lpstr>Slide 87</vt:lpstr>
      <vt:lpstr>Slide 88</vt:lpstr>
      <vt:lpstr>Slide 89</vt:lpstr>
      <vt:lpstr>Slide 90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Run Time Environment</dc:title>
  <dc:creator>admin</dc:creator>
  <cp:lastModifiedBy>Bhargavi</cp:lastModifiedBy>
  <cp:revision>6</cp:revision>
  <dcterms:created xsi:type="dcterms:W3CDTF">2006-08-16T00:00:00Z</dcterms:created>
  <dcterms:modified xsi:type="dcterms:W3CDTF">2024-04-24T06:22:27Z</dcterms:modified>
</cp:coreProperties>
</file>