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149.xml" ContentType="application/vnd.openxmlformats-officedocument.presentationml.notesSlide+xml"/>
  <Override PartName="/ppt/notesSlides/notesSlide167.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5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notesSlides/notesSlide163.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0"/>
  </p:notesMasterIdLst>
  <p:sldIdLst>
    <p:sldId id="346"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 id="417" r:id="rId73"/>
    <p:sldId id="418" r:id="rId74"/>
    <p:sldId id="419" r:id="rId75"/>
    <p:sldId id="420" r:id="rId76"/>
    <p:sldId id="421" r:id="rId77"/>
    <p:sldId id="422" r:id="rId78"/>
    <p:sldId id="423" r:id="rId79"/>
    <p:sldId id="424" r:id="rId80"/>
    <p:sldId id="425" r:id="rId81"/>
    <p:sldId id="426" r:id="rId82"/>
    <p:sldId id="427" r:id="rId83"/>
    <p:sldId id="428" r:id="rId84"/>
    <p:sldId id="429" r:id="rId85"/>
    <p:sldId id="430" r:id="rId86"/>
    <p:sldId id="431" r:id="rId87"/>
    <p:sldId id="432" r:id="rId88"/>
    <p:sldId id="433" r:id="rId89"/>
    <p:sldId id="434" r:id="rId90"/>
    <p:sldId id="435" r:id="rId91"/>
    <p:sldId id="436" r:id="rId92"/>
    <p:sldId id="437" r:id="rId93"/>
    <p:sldId id="438" r:id="rId94"/>
    <p:sldId id="439" r:id="rId95"/>
    <p:sldId id="440" r:id="rId96"/>
    <p:sldId id="441" r:id="rId97"/>
    <p:sldId id="442" r:id="rId98"/>
    <p:sldId id="443" r:id="rId99"/>
    <p:sldId id="444" r:id="rId100"/>
    <p:sldId id="445" r:id="rId101"/>
    <p:sldId id="446" r:id="rId102"/>
    <p:sldId id="447" r:id="rId103"/>
    <p:sldId id="448" r:id="rId104"/>
    <p:sldId id="449" r:id="rId105"/>
    <p:sldId id="450" r:id="rId106"/>
    <p:sldId id="451" r:id="rId107"/>
    <p:sldId id="452" r:id="rId108"/>
    <p:sldId id="453" r:id="rId109"/>
    <p:sldId id="454" r:id="rId110"/>
    <p:sldId id="455" r:id="rId111"/>
    <p:sldId id="456" r:id="rId112"/>
    <p:sldId id="457" r:id="rId113"/>
    <p:sldId id="458" r:id="rId114"/>
    <p:sldId id="459" r:id="rId115"/>
    <p:sldId id="460" r:id="rId116"/>
    <p:sldId id="461" r:id="rId117"/>
    <p:sldId id="462" r:id="rId118"/>
    <p:sldId id="463" r:id="rId119"/>
    <p:sldId id="464" r:id="rId120"/>
    <p:sldId id="465" r:id="rId121"/>
    <p:sldId id="466" r:id="rId122"/>
    <p:sldId id="467" r:id="rId123"/>
    <p:sldId id="468" r:id="rId124"/>
    <p:sldId id="469" r:id="rId125"/>
    <p:sldId id="470" r:id="rId126"/>
    <p:sldId id="471" r:id="rId127"/>
    <p:sldId id="472" r:id="rId128"/>
    <p:sldId id="473" r:id="rId129"/>
    <p:sldId id="474" r:id="rId130"/>
    <p:sldId id="475" r:id="rId131"/>
    <p:sldId id="476" r:id="rId132"/>
    <p:sldId id="477" r:id="rId133"/>
    <p:sldId id="478" r:id="rId134"/>
    <p:sldId id="479" r:id="rId135"/>
    <p:sldId id="480" r:id="rId136"/>
    <p:sldId id="481" r:id="rId137"/>
    <p:sldId id="482" r:id="rId138"/>
    <p:sldId id="483" r:id="rId139"/>
    <p:sldId id="484" r:id="rId140"/>
    <p:sldId id="485" r:id="rId141"/>
    <p:sldId id="486" r:id="rId142"/>
    <p:sldId id="487" r:id="rId143"/>
    <p:sldId id="488" r:id="rId144"/>
    <p:sldId id="489" r:id="rId145"/>
    <p:sldId id="490" r:id="rId146"/>
    <p:sldId id="491" r:id="rId147"/>
    <p:sldId id="492" r:id="rId148"/>
    <p:sldId id="493" r:id="rId149"/>
    <p:sldId id="494" r:id="rId150"/>
    <p:sldId id="495" r:id="rId151"/>
    <p:sldId id="496" r:id="rId152"/>
    <p:sldId id="497" r:id="rId153"/>
    <p:sldId id="498" r:id="rId154"/>
    <p:sldId id="499" r:id="rId155"/>
    <p:sldId id="500" r:id="rId156"/>
    <p:sldId id="501" r:id="rId157"/>
    <p:sldId id="502" r:id="rId158"/>
    <p:sldId id="503" r:id="rId159"/>
    <p:sldId id="504" r:id="rId160"/>
    <p:sldId id="505" r:id="rId161"/>
    <p:sldId id="506" r:id="rId162"/>
    <p:sldId id="507" r:id="rId163"/>
    <p:sldId id="508" r:id="rId164"/>
    <p:sldId id="509" r:id="rId165"/>
    <p:sldId id="510" r:id="rId166"/>
    <p:sldId id="511" r:id="rId167"/>
    <p:sldId id="512" r:id="rId168"/>
    <p:sldId id="513" r:id="rId16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1" roundtripDataSignature="AMtx7mg/5UmCqhr6Nl5DOWA2UMQbNqOoI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customschemas.google.com/relationships/presentationmetadata" Target="meta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1" name="Google Shape;2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8" name="Google Shape;27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103</a:t>
            </a:fld>
            <a:endParaRPr/>
          </a:p>
        </p:txBody>
      </p:sp>
      <p:sp>
        <p:nvSpPr>
          <p:cNvPr id="285" name="Google Shape;285;p25: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25: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104</a:t>
            </a:fld>
            <a:endParaRPr/>
          </a:p>
        </p:txBody>
      </p:sp>
      <p:sp>
        <p:nvSpPr>
          <p:cNvPr id="293" name="Google Shape;293;p26: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26: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105</a:t>
            </a:fld>
            <a:endParaRPr/>
          </a:p>
        </p:txBody>
      </p:sp>
      <p:sp>
        <p:nvSpPr>
          <p:cNvPr id="301" name="Google Shape;301;p27: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27: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106</a:t>
            </a:fld>
            <a:endParaRPr/>
          </a:p>
        </p:txBody>
      </p:sp>
      <p:sp>
        <p:nvSpPr>
          <p:cNvPr id="309" name="Google Shape;309;p28: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28: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107</a:t>
            </a:fld>
            <a:endParaRPr/>
          </a:p>
        </p:txBody>
      </p:sp>
      <p:sp>
        <p:nvSpPr>
          <p:cNvPr id="317" name="Google Shape;317;p29: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29: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108</a:t>
            </a:fld>
            <a:endParaRPr/>
          </a:p>
        </p:txBody>
      </p:sp>
      <p:sp>
        <p:nvSpPr>
          <p:cNvPr id="325" name="Google Shape;325;p30: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30: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109</a:t>
            </a:fld>
            <a:endParaRPr/>
          </a:p>
        </p:txBody>
      </p:sp>
      <p:sp>
        <p:nvSpPr>
          <p:cNvPr id="333" name="Google Shape;333;p31: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4" name="Google Shape;334;p31: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110</a:t>
            </a:fld>
            <a:endParaRPr/>
          </a:p>
        </p:txBody>
      </p:sp>
      <p:sp>
        <p:nvSpPr>
          <p:cNvPr id="341" name="Google Shape;341;p32: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2" name="Google Shape;342;p32: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111</a:t>
            </a:fld>
            <a:endParaRPr/>
          </a:p>
        </p:txBody>
      </p:sp>
      <p:sp>
        <p:nvSpPr>
          <p:cNvPr id="349" name="Google Shape;349;p33: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33: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112</a:t>
            </a:fld>
            <a:endParaRPr/>
          </a:p>
        </p:txBody>
      </p:sp>
      <p:sp>
        <p:nvSpPr>
          <p:cNvPr id="357" name="Google Shape;357;p34: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8" name="Google Shape;358;p34: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113</a:t>
            </a:fld>
            <a:endParaRPr/>
          </a:p>
        </p:txBody>
      </p:sp>
      <p:sp>
        <p:nvSpPr>
          <p:cNvPr id="365" name="Google Shape;365;p35: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6" name="Google Shape;366;p35: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114</a:t>
            </a:fld>
            <a:endParaRPr/>
          </a:p>
        </p:txBody>
      </p:sp>
      <p:sp>
        <p:nvSpPr>
          <p:cNvPr id="373" name="Google Shape;373;p36: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4" name="Google Shape;374;p36: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115</a:t>
            </a:fld>
            <a:endParaRPr/>
          </a:p>
        </p:txBody>
      </p:sp>
      <p:sp>
        <p:nvSpPr>
          <p:cNvPr id="381" name="Google Shape;381;p37: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7: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116</a:t>
            </a:fld>
            <a:endParaRPr/>
          </a:p>
        </p:txBody>
      </p:sp>
      <p:sp>
        <p:nvSpPr>
          <p:cNvPr id="389" name="Google Shape;389;p38: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0" name="Google Shape;390;p38: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117</a:t>
            </a:fld>
            <a:endParaRPr/>
          </a:p>
        </p:txBody>
      </p:sp>
      <p:sp>
        <p:nvSpPr>
          <p:cNvPr id="397" name="Google Shape;397;p39: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39: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118</a:t>
            </a:fld>
            <a:endParaRPr/>
          </a:p>
        </p:txBody>
      </p:sp>
      <p:sp>
        <p:nvSpPr>
          <p:cNvPr id="405" name="Google Shape;405;p40: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6" name="Google Shape;406;p40: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119</a:t>
            </a:fld>
            <a:endParaRPr/>
          </a:p>
        </p:txBody>
      </p:sp>
      <p:sp>
        <p:nvSpPr>
          <p:cNvPr id="413" name="Google Shape;413;p41: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41: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120</a:t>
            </a:fld>
            <a:endParaRPr/>
          </a:p>
        </p:txBody>
      </p:sp>
      <p:sp>
        <p:nvSpPr>
          <p:cNvPr id="421" name="Google Shape;421;p42: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2" name="Google Shape;422;p42: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121</a:t>
            </a:fld>
            <a:endParaRPr/>
          </a:p>
        </p:txBody>
      </p:sp>
      <p:sp>
        <p:nvSpPr>
          <p:cNvPr id="429" name="Google Shape;429;p43: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0" name="Google Shape;430;p43: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122</a:t>
            </a:fld>
            <a:endParaRPr/>
          </a:p>
        </p:txBody>
      </p:sp>
      <p:sp>
        <p:nvSpPr>
          <p:cNvPr id="437" name="Google Shape;437;p44: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8" name="Google Shape;438;p44: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123</a:t>
            </a:fld>
            <a:endParaRPr/>
          </a:p>
        </p:txBody>
      </p:sp>
      <p:sp>
        <p:nvSpPr>
          <p:cNvPr id="445" name="Google Shape;445;p45: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45: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124</a:t>
            </a:fld>
            <a:endParaRPr/>
          </a:p>
        </p:txBody>
      </p:sp>
      <p:sp>
        <p:nvSpPr>
          <p:cNvPr id="453" name="Google Shape;453;p46:notes"/>
          <p:cNvSpPr>
            <a:spLocks noGrp="1" noRot="1" noChangeAspect="1"/>
          </p:cNvSpPr>
          <p:nvPr>
            <p:ph type="sldImg" idx="2"/>
          </p:nvPr>
        </p:nvSpPr>
        <p:spPr>
          <a:xfrm>
            <a:off x="1144588" y="685800"/>
            <a:ext cx="4570412"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46:notes"/>
          <p:cNvSpPr txBox="1">
            <a:spLocks noGrp="1"/>
          </p:cNvSpPr>
          <p:nvPr>
            <p:ph type="body" idx="1"/>
          </p:nvPr>
        </p:nvSpPr>
        <p:spPr>
          <a:xfrm>
            <a:off x="914400" y="4344988"/>
            <a:ext cx="5029200" cy="41132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1" name="Google Shape;46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8" name="Google Shape;46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5" name="Google Shape;47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2" name="Google Shape;482;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5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9" name="Google Shape;48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6" name="Google Shape;49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3" name="Google Shape;50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0" name="Google Shape;51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7" name="Google Shape;517;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4" name="Google Shape;52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1" name="Google Shape;53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8" name="Google Shape;53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5" name="Google Shape;54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2" name="Google Shape;55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6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9" name="Google Shape;55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6" name="Google Shape;56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6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3" name="Google Shape;57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6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80" name="Google Shape;58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6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87" name="Google Shape;587;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6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4" name="Google Shape;594;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1" name="Google Shape;60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8" name="Google Shape;608;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6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147</a:t>
            </a:fld>
            <a:endParaRPr/>
          </a:p>
        </p:txBody>
      </p:sp>
      <p:sp>
        <p:nvSpPr>
          <p:cNvPr id="615" name="Google Shape;615;p69: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6" name="Google Shape;616;p69: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148</a:t>
            </a:fld>
            <a:endParaRPr/>
          </a:p>
        </p:txBody>
      </p:sp>
      <p:sp>
        <p:nvSpPr>
          <p:cNvPr id="623" name="Google Shape;623;p70: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4" name="Google Shape;624;p70: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7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149</a:t>
            </a:fld>
            <a:endParaRPr/>
          </a:p>
        </p:txBody>
      </p:sp>
      <p:sp>
        <p:nvSpPr>
          <p:cNvPr id="631" name="Google Shape;631;p71: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71: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7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150</a:t>
            </a:fld>
            <a:endParaRPr/>
          </a:p>
        </p:txBody>
      </p:sp>
      <p:sp>
        <p:nvSpPr>
          <p:cNvPr id="639" name="Google Shape;639;p72: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0" name="Google Shape;640;p72: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7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151</a:t>
            </a:fld>
            <a:endParaRPr/>
          </a:p>
        </p:txBody>
      </p:sp>
      <p:sp>
        <p:nvSpPr>
          <p:cNvPr id="647" name="Google Shape;647;p73: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8" name="Google Shape;648;p73: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7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152</a:t>
            </a:fld>
            <a:endParaRPr/>
          </a:p>
        </p:txBody>
      </p:sp>
      <p:sp>
        <p:nvSpPr>
          <p:cNvPr id="655" name="Google Shape;655;p74: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74: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7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153</a:t>
            </a:fld>
            <a:endParaRPr/>
          </a:p>
        </p:txBody>
      </p:sp>
      <p:sp>
        <p:nvSpPr>
          <p:cNvPr id="663" name="Google Shape;663;p75: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4" name="Google Shape;664;p75: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7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154</a:t>
            </a:fld>
            <a:endParaRPr/>
          </a:p>
        </p:txBody>
      </p:sp>
      <p:sp>
        <p:nvSpPr>
          <p:cNvPr id="671" name="Google Shape;671;p76: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2" name="Google Shape;672;p76: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7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155</a:t>
            </a:fld>
            <a:endParaRPr/>
          </a:p>
        </p:txBody>
      </p:sp>
      <p:sp>
        <p:nvSpPr>
          <p:cNvPr id="679" name="Google Shape;679;p77: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0" name="Google Shape;680;p77: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7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156</a:t>
            </a:fld>
            <a:endParaRPr/>
          </a:p>
        </p:txBody>
      </p:sp>
      <p:sp>
        <p:nvSpPr>
          <p:cNvPr id="687" name="Google Shape;687;p78: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8" name="Google Shape;688;p78: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7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157</a:t>
            </a:fld>
            <a:endParaRPr/>
          </a:p>
        </p:txBody>
      </p:sp>
      <p:sp>
        <p:nvSpPr>
          <p:cNvPr id="695" name="Google Shape;695;p79: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6" name="Google Shape;696;p79: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8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158</a:t>
            </a:fld>
            <a:endParaRPr/>
          </a:p>
        </p:txBody>
      </p:sp>
      <p:sp>
        <p:nvSpPr>
          <p:cNvPr id="703" name="Google Shape;703;p80: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4" name="Google Shape;704;p80: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8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159</a:t>
            </a:fld>
            <a:endParaRPr/>
          </a:p>
        </p:txBody>
      </p:sp>
      <p:sp>
        <p:nvSpPr>
          <p:cNvPr id="711" name="Google Shape;711;p81: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2" name="Google Shape;712;p81: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8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160</a:t>
            </a:fld>
            <a:endParaRPr/>
          </a:p>
        </p:txBody>
      </p:sp>
      <p:sp>
        <p:nvSpPr>
          <p:cNvPr id="719" name="Google Shape;719;p82: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0" name="Google Shape;720;p82: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8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161</a:t>
            </a:fld>
            <a:endParaRPr/>
          </a:p>
        </p:txBody>
      </p:sp>
      <p:sp>
        <p:nvSpPr>
          <p:cNvPr id="727" name="Google Shape;727;p83: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8" name="Google Shape;728;p83: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8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162</a:t>
            </a:fld>
            <a:endParaRPr/>
          </a:p>
        </p:txBody>
      </p:sp>
      <p:sp>
        <p:nvSpPr>
          <p:cNvPr id="735" name="Google Shape;735;p84: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6" name="Google Shape;736;p84: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8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163</a:t>
            </a:fld>
            <a:endParaRPr/>
          </a:p>
        </p:txBody>
      </p:sp>
      <p:sp>
        <p:nvSpPr>
          <p:cNvPr id="743" name="Google Shape;743;p85: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4" name="Google Shape;744;p85: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8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164</a:t>
            </a:fld>
            <a:endParaRPr/>
          </a:p>
        </p:txBody>
      </p:sp>
      <p:sp>
        <p:nvSpPr>
          <p:cNvPr id="751" name="Google Shape;751;p86: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2" name="Google Shape;752;p86: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8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165</a:t>
            </a:fld>
            <a:endParaRPr/>
          </a:p>
        </p:txBody>
      </p:sp>
      <p:sp>
        <p:nvSpPr>
          <p:cNvPr id="759" name="Google Shape;759;p87: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0" name="Google Shape;760;p87: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8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166</a:t>
            </a:fld>
            <a:endParaRPr/>
          </a:p>
        </p:txBody>
      </p:sp>
      <p:sp>
        <p:nvSpPr>
          <p:cNvPr id="767" name="Google Shape;767;p88: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8" name="Google Shape;768;p88: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8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167</a:t>
            </a:fld>
            <a:endParaRPr/>
          </a:p>
        </p:txBody>
      </p:sp>
      <p:sp>
        <p:nvSpPr>
          <p:cNvPr id="775" name="Google Shape;775;p89: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6" name="Google Shape;776;p89: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9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168</a:t>
            </a:fld>
            <a:endParaRPr/>
          </a:p>
        </p:txBody>
      </p:sp>
      <p:sp>
        <p:nvSpPr>
          <p:cNvPr id="783" name="Google Shape;783;p90:notes"/>
          <p:cNvSpPr>
            <a:spLocks noGrp="1" noRot="1" noChangeAspect="1"/>
          </p:cNvSpPr>
          <p:nvPr>
            <p:ph type="sldImg" idx="2"/>
          </p:nvPr>
        </p:nvSpPr>
        <p:spPr>
          <a:xfrm>
            <a:off x="1146175"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4" name="Google Shape;784;p90:notes"/>
          <p:cNvSpPr txBox="1">
            <a:spLocks noGrp="1"/>
          </p:cNvSpPr>
          <p:nvPr>
            <p:ph type="body" idx="1"/>
          </p:nvPr>
        </p:nvSpPr>
        <p:spPr>
          <a:xfrm>
            <a:off x="915988" y="4341813"/>
            <a:ext cx="5026025" cy="41163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9af7abd9a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9af7abd9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4" name="Google Shape;504;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5" name="Google Shape;10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2" name="Google Shape;11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2" name="Google Shape;16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5" name="Google Shape;20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0" name="Google Shape;22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8" name="Google Shape;22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2" name="Google Shape;24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6" name="Google Shape;25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9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3"/>
        <p:cNvGrpSpPr/>
        <p:nvPr/>
      </p:nvGrpSpPr>
      <p:grpSpPr>
        <a:xfrm>
          <a:off x="0" y="0"/>
          <a:ext cx="0" cy="0"/>
          <a:chOff x="0" y="0"/>
          <a:chExt cx="0" cy="0"/>
        </a:xfrm>
      </p:grpSpPr>
      <p:sp>
        <p:nvSpPr>
          <p:cNvPr id="24" name="Google Shape;24;p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8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 name="Google Shape;27;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28"/>
        <p:cNvGrpSpPr/>
        <p:nvPr/>
      </p:nvGrpSpPr>
      <p:grpSpPr>
        <a:xfrm>
          <a:off x="0" y="0"/>
          <a:ext cx="0" cy="0"/>
          <a:chOff x="0" y="0"/>
          <a:chExt cx="0" cy="0"/>
        </a:xfrm>
      </p:grpSpPr>
      <p:sp>
        <p:nvSpPr>
          <p:cNvPr id="29" name="Google Shape;29;p95"/>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0" name="Google Shape;30;p95"/>
          <p:cNvSpPr txBox="1">
            <a:spLocks noGrp="1"/>
          </p:cNvSpPr>
          <p:nvPr>
            <p:ph type="body" idx="1"/>
          </p:nvPr>
        </p:nvSpPr>
        <p:spPr>
          <a:xfrm>
            <a:off x="914400" y="2362200"/>
            <a:ext cx="3924300" cy="3733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20039" algn="l">
              <a:spcBef>
                <a:spcPts val="360"/>
              </a:spcBef>
              <a:spcAft>
                <a:spcPts val="0"/>
              </a:spcAft>
              <a:buSzPts val="1440"/>
              <a:buChar char="–"/>
              <a:defRPr/>
            </a:lvl4pPr>
            <a:lvl5pPr marL="2286000" lvl="4" indent="-302895" algn="l">
              <a:spcBef>
                <a:spcPts val="360"/>
              </a:spcBef>
              <a:spcAft>
                <a:spcPts val="0"/>
              </a:spcAft>
              <a:buSzPts val="1170"/>
              <a:buChar char="●"/>
              <a:defRPr/>
            </a:lvl5pPr>
            <a:lvl6pPr marL="2743200" lvl="5" indent="-302895" algn="l">
              <a:spcBef>
                <a:spcPts val="360"/>
              </a:spcBef>
              <a:spcAft>
                <a:spcPts val="0"/>
              </a:spcAft>
              <a:buSzPts val="1170"/>
              <a:buChar char="●"/>
              <a:defRPr/>
            </a:lvl6pPr>
            <a:lvl7pPr marL="3200400" lvl="6" indent="-302895" algn="l">
              <a:spcBef>
                <a:spcPts val="360"/>
              </a:spcBef>
              <a:spcAft>
                <a:spcPts val="0"/>
              </a:spcAft>
              <a:buSzPts val="1170"/>
              <a:buChar char="●"/>
              <a:defRPr/>
            </a:lvl7pPr>
            <a:lvl8pPr marL="3657600" lvl="7" indent="-302895" algn="l">
              <a:spcBef>
                <a:spcPts val="360"/>
              </a:spcBef>
              <a:spcAft>
                <a:spcPts val="0"/>
              </a:spcAft>
              <a:buSzPts val="1170"/>
              <a:buChar char="●"/>
              <a:defRPr/>
            </a:lvl8pPr>
            <a:lvl9pPr marL="4114800" lvl="8" indent="-302895" algn="l">
              <a:spcBef>
                <a:spcPts val="360"/>
              </a:spcBef>
              <a:spcAft>
                <a:spcPts val="0"/>
              </a:spcAft>
              <a:buSzPts val="1170"/>
              <a:buChar char="●"/>
              <a:defRPr/>
            </a:lvl9pPr>
          </a:lstStyle>
          <a:p>
            <a:endParaRPr/>
          </a:p>
        </p:txBody>
      </p:sp>
      <p:sp>
        <p:nvSpPr>
          <p:cNvPr id="31" name="Google Shape;31;p95"/>
          <p:cNvSpPr txBox="1">
            <a:spLocks noGrp="1"/>
          </p:cNvSpPr>
          <p:nvPr>
            <p:ph type="body" idx="2"/>
          </p:nvPr>
        </p:nvSpPr>
        <p:spPr>
          <a:xfrm>
            <a:off x="4991100" y="2362200"/>
            <a:ext cx="3924300" cy="3733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14325" algn="l">
              <a:spcBef>
                <a:spcPts val="360"/>
              </a:spcBef>
              <a:spcAft>
                <a:spcPts val="0"/>
              </a:spcAft>
              <a:buSzPts val="1350"/>
              <a:buChar char="●"/>
              <a:defRPr/>
            </a:lvl3pPr>
            <a:lvl4pPr marL="1828800" lvl="3" indent="-320039" algn="l">
              <a:spcBef>
                <a:spcPts val="360"/>
              </a:spcBef>
              <a:spcAft>
                <a:spcPts val="0"/>
              </a:spcAft>
              <a:buSzPts val="1440"/>
              <a:buChar char="–"/>
              <a:defRPr/>
            </a:lvl4pPr>
            <a:lvl5pPr marL="2286000" lvl="4" indent="-302895" algn="l">
              <a:spcBef>
                <a:spcPts val="360"/>
              </a:spcBef>
              <a:spcAft>
                <a:spcPts val="0"/>
              </a:spcAft>
              <a:buSzPts val="1170"/>
              <a:buChar char="●"/>
              <a:defRPr/>
            </a:lvl5pPr>
            <a:lvl6pPr marL="2743200" lvl="5" indent="-302895" algn="l">
              <a:spcBef>
                <a:spcPts val="360"/>
              </a:spcBef>
              <a:spcAft>
                <a:spcPts val="0"/>
              </a:spcAft>
              <a:buSzPts val="1170"/>
              <a:buChar char="●"/>
              <a:defRPr/>
            </a:lvl6pPr>
            <a:lvl7pPr marL="3200400" lvl="6" indent="-302895" algn="l">
              <a:spcBef>
                <a:spcPts val="360"/>
              </a:spcBef>
              <a:spcAft>
                <a:spcPts val="0"/>
              </a:spcAft>
              <a:buSzPts val="1170"/>
              <a:buChar char="●"/>
              <a:defRPr/>
            </a:lvl7pPr>
            <a:lvl8pPr marL="3657600" lvl="7" indent="-302895" algn="l">
              <a:spcBef>
                <a:spcPts val="360"/>
              </a:spcBef>
              <a:spcAft>
                <a:spcPts val="0"/>
              </a:spcAft>
              <a:buSzPts val="1170"/>
              <a:buChar char="●"/>
              <a:defRPr/>
            </a:lvl8pPr>
            <a:lvl9pPr marL="4114800" lvl="8" indent="-302895" algn="l">
              <a:spcBef>
                <a:spcPts val="360"/>
              </a:spcBef>
              <a:spcAft>
                <a:spcPts val="0"/>
              </a:spcAft>
              <a:buSzPts val="1170"/>
              <a:buChar char="●"/>
              <a:defRPr/>
            </a:lvl9pPr>
          </a:lstStyle>
          <a:p>
            <a:endParaRPr/>
          </a:p>
        </p:txBody>
      </p:sp>
      <p:sp>
        <p:nvSpPr>
          <p:cNvPr id="32" name="Google Shape;32;p95"/>
          <p:cNvSpPr txBox="1">
            <a:spLocks noGrp="1"/>
          </p:cNvSpPr>
          <p:nvPr>
            <p:ph type="dt" idx="10"/>
          </p:nvPr>
        </p:nvSpPr>
        <p:spPr>
          <a:xfrm>
            <a:off x="7010400" y="6553200"/>
            <a:ext cx="1905000" cy="304800"/>
          </a:xfrm>
          <a:prstGeom prst="rect">
            <a:avLst/>
          </a:prstGeom>
          <a:noFill/>
          <a:ln>
            <a:noFill/>
          </a:ln>
        </p:spPr>
        <p:txBody>
          <a:bodyPr spcFirstLastPara="1" wrap="square" lIns="91425" tIns="45700" rIns="91425" bIns="45700" anchor="b" anchorCtr="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5"/>
          <p:cNvSpPr txBox="1">
            <a:spLocks noGrp="1"/>
          </p:cNvSpPr>
          <p:nvPr>
            <p:ph type="ftr" idx="11"/>
          </p:nvPr>
        </p:nvSpPr>
        <p:spPr>
          <a:xfrm>
            <a:off x="2936875" y="6529388"/>
            <a:ext cx="2895600" cy="304800"/>
          </a:xfrm>
          <a:prstGeom prst="rect">
            <a:avLst/>
          </a:prstGeom>
          <a:noFill/>
          <a:ln>
            <a:noFill/>
          </a:ln>
        </p:spPr>
        <p:txBody>
          <a:bodyPr spcFirstLastPara="1" wrap="square" lIns="91425" tIns="45700" rIns="91425" bIns="45700" anchor="b"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lvl1pPr marL="0" lvl="0" indent="0" algn="l">
              <a:spcBef>
                <a:spcPts val="0"/>
              </a:spcBef>
              <a:spcAft>
                <a:spcPts val="0"/>
              </a:spcAft>
              <a:buNone/>
              <a:defRPr sz="2600" b="1">
                <a:solidFill>
                  <a:schemeClr val="lt1"/>
                </a:solidFill>
                <a:latin typeface="Arial"/>
                <a:ea typeface="Arial"/>
                <a:cs typeface="Arial"/>
                <a:sym typeface="Arial"/>
              </a:defRPr>
            </a:lvl1pPr>
            <a:lvl2pPr marL="0" lvl="1" indent="0" algn="l">
              <a:spcBef>
                <a:spcPts val="0"/>
              </a:spcBef>
              <a:spcAft>
                <a:spcPts val="0"/>
              </a:spcAft>
              <a:buNone/>
              <a:defRPr sz="2600" b="1">
                <a:solidFill>
                  <a:schemeClr val="lt1"/>
                </a:solidFill>
                <a:latin typeface="Arial"/>
                <a:ea typeface="Arial"/>
                <a:cs typeface="Arial"/>
                <a:sym typeface="Arial"/>
              </a:defRPr>
            </a:lvl2pPr>
            <a:lvl3pPr marL="0" lvl="2" indent="0" algn="l">
              <a:spcBef>
                <a:spcPts val="0"/>
              </a:spcBef>
              <a:spcAft>
                <a:spcPts val="0"/>
              </a:spcAft>
              <a:buNone/>
              <a:defRPr sz="2600" b="1">
                <a:solidFill>
                  <a:schemeClr val="lt1"/>
                </a:solidFill>
                <a:latin typeface="Arial"/>
                <a:ea typeface="Arial"/>
                <a:cs typeface="Arial"/>
                <a:sym typeface="Arial"/>
              </a:defRPr>
            </a:lvl3pPr>
            <a:lvl4pPr marL="0" lvl="3" indent="0" algn="l">
              <a:spcBef>
                <a:spcPts val="0"/>
              </a:spcBef>
              <a:spcAft>
                <a:spcPts val="0"/>
              </a:spcAft>
              <a:buNone/>
              <a:defRPr sz="2600" b="1">
                <a:solidFill>
                  <a:schemeClr val="lt1"/>
                </a:solidFill>
                <a:latin typeface="Arial"/>
                <a:ea typeface="Arial"/>
                <a:cs typeface="Arial"/>
                <a:sym typeface="Arial"/>
              </a:defRPr>
            </a:lvl4pPr>
            <a:lvl5pPr marL="0" lvl="4" indent="0" algn="l">
              <a:spcBef>
                <a:spcPts val="0"/>
              </a:spcBef>
              <a:spcAft>
                <a:spcPts val="0"/>
              </a:spcAft>
              <a:buNone/>
              <a:defRPr sz="2600" b="1">
                <a:solidFill>
                  <a:schemeClr val="lt1"/>
                </a:solidFill>
                <a:latin typeface="Arial"/>
                <a:ea typeface="Arial"/>
                <a:cs typeface="Arial"/>
                <a:sym typeface="Arial"/>
              </a:defRPr>
            </a:lvl5pPr>
            <a:lvl6pPr marL="0" lvl="5" indent="0" algn="l">
              <a:spcBef>
                <a:spcPts val="0"/>
              </a:spcBef>
              <a:spcAft>
                <a:spcPts val="0"/>
              </a:spcAft>
              <a:buNone/>
              <a:defRPr sz="2600" b="1">
                <a:solidFill>
                  <a:schemeClr val="lt1"/>
                </a:solidFill>
                <a:latin typeface="Arial"/>
                <a:ea typeface="Arial"/>
                <a:cs typeface="Arial"/>
                <a:sym typeface="Arial"/>
              </a:defRPr>
            </a:lvl6pPr>
            <a:lvl7pPr marL="0" lvl="6" indent="0" algn="l">
              <a:spcBef>
                <a:spcPts val="0"/>
              </a:spcBef>
              <a:spcAft>
                <a:spcPts val="0"/>
              </a:spcAft>
              <a:buNone/>
              <a:defRPr sz="2600" b="1">
                <a:solidFill>
                  <a:schemeClr val="lt1"/>
                </a:solidFill>
                <a:latin typeface="Arial"/>
                <a:ea typeface="Arial"/>
                <a:cs typeface="Arial"/>
                <a:sym typeface="Arial"/>
              </a:defRPr>
            </a:lvl7pPr>
            <a:lvl8pPr marL="0" lvl="7" indent="0" algn="l">
              <a:spcBef>
                <a:spcPts val="0"/>
              </a:spcBef>
              <a:spcAft>
                <a:spcPts val="0"/>
              </a:spcAft>
              <a:buNone/>
              <a:defRPr sz="2600" b="1">
                <a:solidFill>
                  <a:schemeClr val="lt1"/>
                </a:solidFill>
                <a:latin typeface="Arial"/>
                <a:ea typeface="Arial"/>
                <a:cs typeface="Arial"/>
                <a:sym typeface="Arial"/>
              </a:defRPr>
            </a:lvl8pPr>
            <a:lvl9pPr marL="0" lvl="8" indent="0" algn="l">
              <a:spcBef>
                <a:spcPts val="0"/>
              </a:spcBef>
              <a:spcAft>
                <a:spcPts val="0"/>
              </a:spcAft>
              <a:buNone/>
              <a:defRPr sz="2600" b="1">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9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9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3" name="Google Shape;33;p9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9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9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9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0"/>
          <p:cNvSpPr>
            <a:spLocks noGrp="1"/>
          </p:cNvSpPr>
          <p:nvPr>
            <p:ph type="pic" idx="2"/>
          </p:nvPr>
        </p:nvSpPr>
        <p:spPr>
          <a:xfrm>
            <a:off x="1792288" y="612775"/>
            <a:ext cx="5486400" cy="4114800"/>
          </a:xfrm>
          <a:prstGeom prst="rect">
            <a:avLst/>
          </a:prstGeom>
          <a:noFill/>
          <a:ln>
            <a:noFill/>
          </a:ln>
        </p:spPr>
      </p:sp>
      <p:sp>
        <p:nvSpPr>
          <p:cNvPr id="64" name="Google Shape;64;p10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0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0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443" y="942278"/>
            <a:ext cx="8229600" cy="4525963"/>
          </a:xfrm>
        </p:spPr>
        <p:txBody>
          <a:bodyPr>
            <a:normAutofit fontScale="85000" lnSpcReduction="20000"/>
          </a:bodyPr>
          <a:lstStyle/>
          <a:p>
            <a:pPr lvl="0" algn="ctr">
              <a:buNone/>
            </a:pPr>
            <a:r>
              <a:rPr lang="en-US" sz="2000" b="1" dirty="0" smtClean="0">
                <a:latin typeface="Times New Roman"/>
                <a:ea typeface="Times New Roman"/>
                <a:cs typeface="Times New Roman"/>
                <a:sym typeface="Times New Roman"/>
              </a:rPr>
              <a:t>UNIT-V</a:t>
            </a:r>
          </a:p>
          <a:p>
            <a:pPr lvl="0" algn="ctr">
              <a:buNone/>
            </a:pPr>
            <a:endParaRPr lang="en-US" sz="2000" b="1" dirty="0" smtClean="0">
              <a:latin typeface="Times New Roman"/>
              <a:ea typeface="Times New Roman"/>
              <a:cs typeface="Times New Roman"/>
              <a:sym typeface="Times New Roman"/>
            </a:endParaRPr>
          </a:p>
          <a:p>
            <a:pPr lvl="0" algn="just">
              <a:buNone/>
            </a:pPr>
            <a:r>
              <a:rPr lang="en-US" sz="2000" b="1" dirty="0" smtClean="0">
                <a:latin typeface="Times New Roman"/>
                <a:ea typeface="Times New Roman"/>
                <a:cs typeface="Times New Roman"/>
                <a:sym typeface="Times New Roman"/>
              </a:rPr>
              <a:t>Code </a:t>
            </a:r>
            <a:r>
              <a:rPr lang="en-US" sz="2000" b="1" dirty="0" smtClean="0">
                <a:latin typeface="Times New Roman"/>
                <a:ea typeface="Times New Roman"/>
                <a:cs typeface="Times New Roman"/>
                <a:sym typeface="Times New Roman"/>
              </a:rPr>
              <a:t>Generation:</a:t>
            </a:r>
            <a:r>
              <a:rPr lang="en-US" sz="2000" dirty="0" smtClean="0">
                <a:latin typeface="Times New Roman"/>
                <a:ea typeface="Times New Roman"/>
                <a:cs typeface="Times New Roman"/>
                <a:sym typeface="Times New Roman"/>
              </a:rPr>
              <a:t> </a:t>
            </a:r>
            <a:endParaRPr lang="en-US" sz="2000" dirty="0" smtClean="0">
              <a:latin typeface="Times New Roman"/>
              <a:ea typeface="Times New Roman"/>
              <a:cs typeface="Times New Roman"/>
              <a:sym typeface="Times New Roman"/>
            </a:endParaRPr>
          </a:p>
          <a:p>
            <a:pPr lvl="0" algn="just">
              <a:buNone/>
            </a:pPr>
            <a:endParaRPr lang="en-US" sz="2000" dirty="0" smtClean="0">
              <a:latin typeface="Times New Roman"/>
              <a:ea typeface="Times New Roman"/>
              <a:cs typeface="Times New Roman"/>
              <a:sym typeface="Times New Roman"/>
            </a:endParaRPr>
          </a:p>
          <a:p>
            <a:pPr algn="just"/>
            <a:r>
              <a:rPr lang="en-US" sz="2000" dirty="0" smtClean="0">
                <a:latin typeface="Times New Roman"/>
                <a:ea typeface="Times New Roman"/>
                <a:cs typeface="Times New Roman"/>
                <a:sym typeface="Times New Roman"/>
              </a:rPr>
              <a:t>Issues </a:t>
            </a:r>
            <a:r>
              <a:rPr lang="en-US" sz="2000" dirty="0" smtClean="0">
                <a:latin typeface="Times New Roman"/>
                <a:ea typeface="Times New Roman"/>
                <a:cs typeface="Times New Roman"/>
                <a:sym typeface="Times New Roman"/>
              </a:rPr>
              <a:t>in the Design of a Code Generator, </a:t>
            </a:r>
            <a:endParaRPr lang="en-US" sz="2000" dirty="0" smtClean="0">
              <a:latin typeface="Times New Roman"/>
              <a:ea typeface="Times New Roman"/>
              <a:cs typeface="Times New Roman"/>
              <a:sym typeface="Times New Roman"/>
            </a:endParaRPr>
          </a:p>
          <a:p>
            <a:pPr algn="just"/>
            <a:r>
              <a:rPr lang="en-US" sz="2000" dirty="0" smtClean="0">
                <a:latin typeface="Times New Roman"/>
                <a:ea typeface="Times New Roman"/>
                <a:cs typeface="Times New Roman"/>
                <a:sym typeface="Times New Roman"/>
              </a:rPr>
              <a:t>The Target </a:t>
            </a:r>
            <a:r>
              <a:rPr lang="en-US" sz="2000" dirty="0" smtClean="0">
                <a:latin typeface="Times New Roman"/>
                <a:ea typeface="Times New Roman"/>
                <a:cs typeface="Times New Roman"/>
                <a:sym typeface="Times New Roman"/>
              </a:rPr>
              <a:t>Language, </a:t>
            </a:r>
            <a:endParaRPr lang="en-US" sz="2000" dirty="0" smtClean="0">
              <a:latin typeface="Times New Roman"/>
              <a:ea typeface="Times New Roman"/>
              <a:cs typeface="Times New Roman"/>
              <a:sym typeface="Times New Roman"/>
            </a:endParaRPr>
          </a:p>
          <a:p>
            <a:pPr algn="just"/>
            <a:r>
              <a:rPr lang="en-US" sz="2000" dirty="0" smtClean="0">
                <a:latin typeface="Times New Roman"/>
                <a:ea typeface="Times New Roman"/>
                <a:cs typeface="Times New Roman"/>
                <a:sym typeface="Times New Roman"/>
              </a:rPr>
              <a:t>Addresses </a:t>
            </a:r>
            <a:r>
              <a:rPr lang="en-US" sz="2000" dirty="0" smtClean="0">
                <a:latin typeface="Times New Roman"/>
                <a:ea typeface="Times New Roman"/>
                <a:cs typeface="Times New Roman"/>
                <a:sym typeface="Times New Roman"/>
              </a:rPr>
              <a:t>in the Target Code Basic Blocks and Flow Graphs.</a:t>
            </a:r>
          </a:p>
          <a:p>
            <a:pPr lvl="0" algn="just">
              <a:buNone/>
            </a:pPr>
            <a:endParaRPr lang="en-US" sz="2000" b="1" dirty="0" smtClean="0">
              <a:latin typeface="Times New Roman"/>
              <a:ea typeface="Times New Roman"/>
              <a:cs typeface="Times New Roman"/>
              <a:sym typeface="Times New Roman"/>
            </a:endParaRPr>
          </a:p>
          <a:p>
            <a:pPr lvl="0" algn="just">
              <a:buNone/>
            </a:pPr>
            <a:r>
              <a:rPr lang="en-US" sz="2000" b="1" dirty="0" smtClean="0">
                <a:latin typeface="Times New Roman"/>
                <a:ea typeface="Times New Roman"/>
                <a:cs typeface="Times New Roman"/>
                <a:sym typeface="Times New Roman"/>
              </a:rPr>
              <a:t>Code </a:t>
            </a:r>
            <a:r>
              <a:rPr lang="en-US" sz="2000" b="1" dirty="0" smtClean="0">
                <a:latin typeface="Times New Roman"/>
                <a:ea typeface="Times New Roman"/>
                <a:cs typeface="Times New Roman"/>
                <a:sym typeface="Times New Roman"/>
              </a:rPr>
              <a:t>Optimization: </a:t>
            </a:r>
            <a:endParaRPr lang="en-US" sz="2000" b="1" dirty="0" smtClean="0">
              <a:latin typeface="Times New Roman"/>
              <a:ea typeface="Times New Roman"/>
              <a:cs typeface="Times New Roman"/>
              <a:sym typeface="Times New Roman"/>
            </a:endParaRPr>
          </a:p>
          <a:p>
            <a:pPr lvl="0" algn="just">
              <a:buNone/>
            </a:pPr>
            <a:endParaRPr lang="en-US" sz="2000" b="1" dirty="0" smtClean="0">
              <a:latin typeface="Times New Roman"/>
              <a:ea typeface="Times New Roman"/>
              <a:cs typeface="Times New Roman"/>
              <a:sym typeface="Times New Roman"/>
            </a:endParaRPr>
          </a:p>
          <a:p>
            <a:pPr algn="just"/>
            <a:r>
              <a:rPr lang="en-US" sz="2000" dirty="0" smtClean="0">
                <a:latin typeface="Times New Roman"/>
                <a:ea typeface="Times New Roman"/>
                <a:cs typeface="Times New Roman"/>
                <a:sym typeface="Times New Roman"/>
              </a:rPr>
              <a:t>Optimization </a:t>
            </a:r>
            <a:r>
              <a:rPr lang="en-US" sz="2000" dirty="0" smtClean="0">
                <a:latin typeface="Times New Roman"/>
                <a:ea typeface="Times New Roman"/>
                <a:cs typeface="Times New Roman"/>
                <a:sym typeface="Times New Roman"/>
              </a:rPr>
              <a:t>of Basic Blocks</a:t>
            </a:r>
            <a:r>
              <a:rPr lang="en-US" sz="2000" dirty="0" smtClean="0">
                <a:latin typeface="Times New Roman"/>
                <a:ea typeface="Times New Roman"/>
                <a:cs typeface="Times New Roman"/>
                <a:sym typeface="Times New Roman"/>
              </a:rPr>
              <a:t>.</a:t>
            </a:r>
          </a:p>
          <a:p>
            <a:pPr algn="just"/>
            <a:r>
              <a:rPr lang="en-US" sz="2000" dirty="0" smtClean="0">
                <a:latin typeface="Times New Roman"/>
                <a:ea typeface="Times New Roman"/>
                <a:cs typeface="Times New Roman"/>
                <a:sym typeface="Times New Roman"/>
              </a:rPr>
              <a:t> Peephole Optimization,</a:t>
            </a:r>
          </a:p>
          <a:p>
            <a:pPr algn="just"/>
            <a:r>
              <a:rPr lang="en-US" sz="2000" dirty="0" smtClean="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Register Allocation and Assignment, </a:t>
            </a:r>
            <a:endParaRPr lang="en-US" sz="2000" dirty="0" smtClean="0">
              <a:latin typeface="Times New Roman"/>
              <a:ea typeface="Times New Roman"/>
              <a:cs typeface="Times New Roman"/>
              <a:sym typeface="Times New Roman"/>
            </a:endParaRPr>
          </a:p>
          <a:p>
            <a:pPr algn="just"/>
            <a:r>
              <a:rPr lang="en-US" sz="2000" dirty="0" smtClean="0">
                <a:latin typeface="Times New Roman"/>
                <a:ea typeface="Times New Roman"/>
                <a:cs typeface="Times New Roman"/>
                <a:sym typeface="Times New Roman"/>
              </a:rPr>
              <a:t>Machine Independent Optimizations</a:t>
            </a:r>
          </a:p>
          <a:p>
            <a:pPr algn="just"/>
            <a:r>
              <a:rPr lang="en-US" sz="2000" dirty="0" smtClean="0">
                <a:latin typeface="Times New Roman"/>
                <a:ea typeface="Times New Roman"/>
                <a:cs typeface="Times New Roman"/>
                <a:sym typeface="Times New Roman"/>
              </a:rPr>
              <a:t>The </a:t>
            </a:r>
            <a:r>
              <a:rPr lang="en-US" sz="2000" dirty="0" smtClean="0">
                <a:latin typeface="Times New Roman"/>
                <a:ea typeface="Times New Roman"/>
                <a:cs typeface="Times New Roman"/>
                <a:sym typeface="Times New Roman"/>
              </a:rPr>
              <a:t>Principal Sources of Optimizations, </a:t>
            </a:r>
            <a:endParaRPr lang="en-US" sz="2000" dirty="0" smtClean="0">
              <a:latin typeface="Times New Roman"/>
              <a:ea typeface="Times New Roman"/>
              <a:cs typeface="Times New Roman"/>
              <a:sym typeface="Times New Roman"/>
            </a:endParaRPr>
          </a:p>
          <a:p>
            <a:pPr algn="just"/>
            <a:r>
              <a:rPr lang="en-US" sz="2000" dirty="0" smtClean="0">
                <a:latin typeface="Times New Roman"/>
                <a:ea typeface="Times New Roman"/>
                <a:cs typeface="Times New Roman"/>
                <a:sym typeface="Times New Roman"/>
              </a:rPr>
              <a:t>Introduction </a:t>
            </a:r>
            <a:r>
              <a:rPr lang="en-US" sz="2000" dirty="0" smtClean="0">
                <a:latin typeface="Times New Roman"/>
                <a:ea typeface="Times New Roman"/>
                <a:cs typeface="Times New Roman"/>
                <a:sym typeface="Times New Roman"/>
              </a:rPr>
              <a:t>to data flow analysis.</a:t>
            </a:r>
          </a:p>
          <a:p>
            <a:pPr algn="just"/>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For each type of </a:t>
            </a:r>
            <a:r>
              <a:rPr lang="en-IN" b="1">
                <a:latin typeface="Times New Roman"/>
                <a:ea typeface="Times New Roman"/>
                <a:cs typeface="Times New Roman"/>
                <a:sym typeface="Times New Roman"/>
              </a:rPr>
              <a:t>three- address statement </a:t>
            </a:r>
            <a:r>
              <a:rPr lang="en-IN">
                <a:latin typeface="Times New Roman"/>
                <a:ea typeface="Times New Roman"/>
                <a:cs typeface="Times New Roman"/>
                <a:sym typeface="Times New Roman"/>
              </a:rPr>
              <a:t>we can design a code skeleton that outlines the target code to be generated for that construct.</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For example, every three address statement of the form x := y + z, where x, y, and z are statically allocated, can be translated into the code sequence</a:t>
            </a:r>
            <a:endParaRPr/>
          </a:p>
          <a:p>
            <a:pPr marL="742950" lvl="1" indent="-285750" algn="l" rtl="0">
              <a:spcBef>
                <a:spcPts val="560"/>
              </a:spcBef>
              <a:spcAft>
                <a:spcPts val="0"/>
              </a:spcAft>
              <a:buClr>
                <a:schemeClr val="dk1"/>
              </a:buClr>
              <a:buSzPts val="2800"/>
              <a:buNone/>
            </a:pPr>
            <a:r>
              <a:rPr lang="en-IN">
                <a:latin typeface="Times New Roman"/>
                <a:ea typeface="Times New Roman"/>
                <a:cs typeface="Times New Roman"/>
                <a:sym typeface="Times New Roman"/>
              </a:rPr>
              <a:t> MOV y, R0 /* load y into register R0 */</a:t>
            </a:r>
            <a:endParaRPr/>
          </a:p>
          <a:p>
            <a:pPr marL="742950" lvl="1" indent="-285750" algn="l" rtl="0">
              <a:spcBef>
                <a:spcPts val="560"/>
              </a:spcBef>
              <a:spcAft>
                <a:spcPts val="0"/>
              </a:spcAft>
              <a:buClr>
                <a:schemeClr val="dk1"/>
              </a:buClr>
              <a:buSzPts val="2800"/>
              <a:buNone/>
            </a:pPr>
            <a:r>
              <a:rPr lang="en-IN">
                <a:latin typeface="Times New Roman"/>
                <a:ea typeface="Times New Roman"/>
                <a:cs typeface="Times New Roman"/>
                <a:sym typeface="Times New Roman"/>
              </a:rPr>
              <a:t> ADD z, R0 /* add z to R0 */</a:t>
            </a:r>
            <a:endParaRPr/>
          </a:p>
          <a:p>
            <a:pPr marL="742950" lvl="1" indent="-285750" algn="l" rtl="0">
              <a:spcBef>
                <a:spcPts val="560"/>
              </a:spcBef>
              <a:spcAft>
                <a:spcPts val="0"/>
              </a:spcAft>
              <a:buClr>
                <a:schemeClr val="dk1"/>
              </a:buClr>
              <a:buSzPts val="2800"/>
              <a:buNone/>
            </a:pPr>
            <a:r>
              <a:rPr lang="en-IN">
                <a:latin typeface="Times New Roman"/>
                <a:ea typeface="Times New Roman"/>
                <a:cs typeface="Times New Roman"/>
                <a:sym typeface="Times New Roman"/>
              </a:rPr>
              <a:t> MOV R0, x /* store R0 into x */</a:t>
            </a:r>
            <a:endParaRPr>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100</a:t>
            </a:fld>
            <a:endParaRPr/>
          </a:p>
        </p:txBody>
      </p:sp>
      <p:sp>
        <p:nvSpPr>
          <p:cNvPr id="266" name="Google Shape;266;p22"/>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Another example</a:t>
            </a:r>
            <a:endParaRPr/>
          </a:p>
        </p:txBody>
      </p:sp>
      <p:sp>
        <p:nvSpPr>
          <p:cNvPr id="267" name="Google Shape;267;p22"/>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Constant folding is when expressions with multiple constants are folded together and evaluated at compile time.</a:t>
            </a:r>
            <a:endParaRPr/>
          </a:p>
          <a:p>
            <a:pPr marL="342900" lvl="0" indent="-342900" algn="ctr" rtl="0">
              <a:spcBef>
                <a:spcPts val="560"/>
              </a:spcBef>
              <a:spcAft>
                <a:spcPts val="0"/>
              </a:spcAft>
              <a:buSzPts val="2100"/>
              <a:buFont typeface="Noto Sans Symbols"/>
              <a:buNone/>
            </a:pPr>
            <a:r>
              <a:rPr lang="en-US"/>
              <a:t>a = 1+ 2</a:t>
            </a:r>
            <a:endParaRPr/>
          </a:p>
          <a:p>
            <a:pPr marL="342900" lvl="0" indent="-342900" algn="l" rtl="0">
              <a:spcBef>
                <a:spcPts val="560"/>
              </a:spcBef>
              <a:spcAft>
                <a:spcPts val="0"/>
              </a:spcAft>
              <a:buSzPts val="2100"/>
              <a:buFont typeface="Noto Sans Symbols"/>
              <a:buNone/>
            </a:pPr>
            <a:r>
              <a:rPr lang="en-US"/>
              <a:t>     Will be replaced by a = 3.</a:t>
            </a:r>
            <a:endParaRPr/>
          </a:p>
          <a:p>
            <a:pPr marL="342900" lvl="0" indent="-342900" algn="l" rtl="0">
              <a:spcBef>
                <a:spcPts val="560"/>
              </a:spcBef>
              <a:spcAft>
                <a:spcPts val="0"/>
              </a:spcAft>
              <a:buSzPts val="2100"/>
              <a:buChar char="●"/>
            </a:pPr>
            <a:r>
              <a:rPr lang="en-US"/>
              <a:t>( 100 &gt; 0)                true</a:t>
            </a:r>
            <a:endParaRPr/>
          </a:p>
        </p:txBody>
      </p:sp>
      <p:cxnSp>
        <p:nvCxnSpPr>
          <p:cNvPr id="268" name="Google Shape;268;p22"/>
          <p:cNvCxnSpPr/>
          <p:nvPr/>
        </p:nvCxnSpPr>
        <p:spPr>
          <a:xfrm>
            <a:off x="3048000" y="5029200"/>
            <a:ext cx="914400" cy="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3"/>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101</a:t>
            </a:fld>
            <a:endParaRPr/>
          </a:p>
        </p:txBody>
      </p:sp>
      <p:sp>
        <p:nvSpPr>
          <p:cNvPr id="274" name="Google Shape;274;p23"/>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Procedure inlining </a:t>
            </a:r>
            <a:endParaRPr/>
          </a:p>
        </p:txBody>
      </p:sp>
      <p:sp>
        <p:nvSpPr>
          <p:cNvPr id="275" name="Google Shape;275;p23"/>
          <p:cNvSpPr txBox="1">
            <a:spLocks noGrp="1"/>
          </p:cNvSpPr>
          <p:nvPr>
            <p:ph type="body" idx="1"/>
          </p:nvPr>
        </p:nvSpPr>
        <p:spPr>
          <a:xfrm>
            <a:off x="914400" y="2362200"/>
            <a:ext cx="73914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Char char="⮚"/>
            </a:pPr>
            <a:r>
              <a:rPr lang="en-US" sz="2400"/>
              <a:t>One operation that can sometimes be relatively expensive is procedure call, where many calling sequence operations must be performed. Modern processors have reduced this cost substantially by offering hardware support (by increasing no of register of cpu) for standard calling sequences but the removal of frequent calls to small procedures can still produce measurable speedups.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4"/>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102</a:t>
            </a:fld>
            <a:endParaRPr/>
          </a:p>
        </p:txBody>
      </p:sp>
      <p:sp>
        <p:nvSpPr>
          <p:cNvPr id="281" name="Google Shape;281;p24"/>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282" name="Google Shape;282;p24"/>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There is a way to remove procedure calls by  replacing procedure call with the code for the procedure body. This is called procedure inlining.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103</a:t>
            </a:fld>
            <a:endParaRPr/>
          </a:p>
        </p:txBody>
      </p:sp>
      <p:sp>
        <p:nvSpPr>
          <p:cNvPr id="289" name="Google Shape;289;p25"/>
          <p:cNvSpPr txBox="1">
            <a:spLocks noGrp="1"/>
          </p:cNvSpPr>
          <p:nvPr>
            <p:ph type="title"/>
          </p:nvPr>
        </p:nvSpPr>
        <p:spPr>
          <a:xfrm>
            <a:off x="762000" y="304800"/>
            <a:ext cx="59436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290" name="Google Shape;290;p25"/>
          <p:cNvSpPr txBox="1">
            <a:spLocks noGrp="1"/>
          </p:cNvSpPr>
          <p:nvPr>
            <p:ph type="body" idx="1"/>
          </p:nvPr>
        </p:nvSpPr>
        <p:spPr>
          <a:xfrm>
            <a:off x="838200" y="1524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Initial code:</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2</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c * c</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b * 2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104</a:t>
            </a:fld>
            <a:endParaRPr/>
          </a:p>
        </p:txBody>
      </p:sp>
      <p:sp>
        <p:nvSpPr>
          <p:cNvPr id="297" name="Google Shape;297;p26"/>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298" name="Google Shape;298;p26"/>
          <p:cNvSpPr txBox="1">
            <a:spLocks noGrp="1"/>
          </p:cNvSpPr>
          <p:nvPr>
            <p:ph type="body" idx="1"/>
          </p:nvPr>
        </p:nvSpPr>
        <p:spPr>
          <a:xfrm>
            <a:off x="8382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Algebraic Optimization:</a:t>
            </a:r>
            <a:endParaRPr/>
          </a:p>
          <a:p>
            <a:pPr marL="742950" lvl="1" indent="-285750" algn="l" rtl="0">
              <a:lnSpc>
                <a:spcPct val="80000"/>
              </a:lnSpc>
              <a:spcBef>
                <a:spcPts val="480"/>
              </a:spcBef>
              <a:spcAft>
                <a:spcPts val="0"/>
              </a:spcAft>
              <a:buSzPts val="1800"/>
              <a:buFont typeface="Arial"/>
              <a:buNone/>
            </a:pPr>
            <a:endParaRPr>
              <a:solidFill>
                <a:schemeClr val="accent2"/>
              </a:solidFill>
              <a:latin typeface="Courier"/>
              <a:ea typeface="Courier"/>
              <a:cs typeface="Courier"/>
              <a:sym typeface="Courie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2</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c * c</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b * 2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7"/>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105</a:t>
            </a:fld>
            <a:endParaRPr/>
          </a:p>
        </p:txBody>
      </p:sp>
      <p:sp>
        <p:nvSpPr>
          <p:cNvPr id="305" name="Google Shape;305;p27"/>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06" name="Google Shape;306;p27"/>
          <p:cNvSpPr txBox="1">
            <a:spLocks noGrp="1"/>
          </p:cNvSpPr>
          <p:nvPr>
            <p:ph type="body" idx="1"/>
          </p:nvPr>
        </p:nvSpPr>
        <p:spPr>
          <a:xfrm>
            <a:off x="685800" y="14478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Algebraic Optimization: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640"/>
              </a:spcBef>
              <a:spcAft>
                <a:spcPts val="0"/>
              </a:spcAft>
              <a:buSzPts val="2400"/>
              <a:buFont typeface="Courier"/>
              <a:buNone/>
            </a:pPr>
            <a:r>
              <a:rPr lang="en-US" sz="3200">
                <a:solidFill>
                  <a:srgbClr val="CC0000"/>
                </a:solidFill>
                <a:latin typeface="Courier"/>
                <a:ea typeface="Courier"/>
                <a:cs typeface="Courier"/>
                <a:sym typeface="Courier"/>
              </a:rPr>
              <a:t>a = x ^ 2</a:t>
            </a:r>
            <a:endParaRPr sz="3200">
              <a:solidFill>
                <a:schemeClr val="accent2"/>
              </a:solidFill>
              <a:latin typeface="Courier"/>
              <a:ea typeface="Courier"/>
              <a:cs typeface="Courier"/>
              <a:sym typeface="Courier"/>
            </a:endParaRPr>
          </a:p>
          <a:p>
            <a:pPr marL="742950" lvl="1" indent="-285750" algn="l" rtl="0">
              <a:lnSpc>
                <a:spcPct val="80000"/>
              </a:lnSpc>
              <a:spcBef>
                <a:spcPts val="640"/>
              </a:spcBef>
              <a:spcAft>
                <a:spcPts val="0"/>
              </a:spcAft>
              <a:buSzPts val="2400"/>
              <a:buFont typeface="Courier"/>
              <a:buNone/>
            </a:pPr>
            <a:r>
              <a:rPr lang="en-US" sz="3200">
                <a:latin typeface="Courier"/>
                <a:ea typeface="Courier"/>
                <a:cs typeface="Courier"/>
                <a:sym typeface="Courier"/>
              </a:rPr>
              <a:t>b = 3</a:t>
            </a:r>
            <a:endParaRPr/>
          </a:p>
          <a:p>
            <a:pPr marL="742950" lvl="1" indent="-285750" algn="l" rtl="0">
              <a:lnSpc>
                <a:spcPct val="80000"/>
              </a:lnSpc>
              <a:spcBef>
                <a:spcPts val="640"/>
              </a:spcBef>
              <a:spcAft>
                <a:spcPts val="0"/>
              </a:spcAft>
              <a:buSzPts val="2400"/>
              <a:buFont typeface="Courier"/>
              <a:buNone/>
            </a:pPr>
            <a:r>
              <a:rPr lang="en-US" sz="3200">
                <a:latin typeface="Courier"/>
                <a:ea typeface="Courier"/>
                <a:cs typeface="Courier"/>
                <a:sym typeface="Courier"/>
              </a:rPr>
              <a:t>c = x</a:t>
            </a:r>
            <a:endParaRPr/>
          </a:p>
          <a:p>
            <a:pPr marL="742950" lvl="1" indent="-285750" algn="l" rtl="0">
              <a:lnSpc>
                <a:spcPct val="80000"/>
              </a:lnSpc>
              <a:spcBef>
                <a:spcPts val="640"/>
              </a:spcBef>
              <a:spcAft>
                <a:spcPts val="0"/>
              </a:spcAft>
              <a:buSzPts val="2400"/>
              <a:buFont typeface="Courier"/>
              <a:buNone/>
            </a:pPr>
            <a:r>
              <a:rPr lang="en-US" sz="3200">
                <a:latin typeface="Courier"/>
                <a:ea typeface="Courier"/>
                <a:cs typeface="Courier"/>
                <a:sym typeface="Courier"/>
              </a:rPr>
              <a:t>d = c * c</a:t>
            </a:r>
            <a:endParaRPr/>
          </a:p>
          <a:p>
            <a:pPr marL="742950" lvl="1" indent="-285750" algn="l" rtl="0">
              <a:lnSpc>
                <a:spcPct val="80000"/>
              </a:lnSpc>
              <a:spcBef>
                <a:spcPts val="640"/>
              </a:spcBef>
              <a:spcAft>
                <a:spcPts val="0"/>
              </a:spcAft>
              <a:buSzPts val="2400"/>
              <a:buFont typeface="Courier"/>
              <a:buNone/>
            </a:pPr>
            <a:r>
              <a:rPr lang="en-US" sz="3200">
                <a:solidFill>
                  <a:srgbClr val="CC0000"/>
                </a:solidFill>
                <a:latin typeface="Courier"/>
                <a:ea typeface="Courier"/>
                <a:cs typeface="Courier"/>
                <a:sym typeface="Courier"/>
              </a:rPr>
              <a:t>e = b * 2</a:t>
            </a:r>
            <a:r>
              <a:rPr lang="en-US" sz="3200">
                <a:solidFill>
                  <a:schemeClr val="accent2"/>
                </a:solidFill>
                <a:latin typeface="Courier"/>
                <a:ea typeface="Courier"/>
                <a:cs typeface="Courier"/>
                <a:sym typeface="Courier"/>
              </a:rPr>
              <a:t> </a:t>
            </a:r>
            <a:endParaRPr/>
          </a:p>
          <a:p>
            <a:pPr marL="742950" lvl="1" indent="-285750" algn="l" rtl="0">
              <a:lnSpc>
                <a:spcPct val="80000"/>
              </a:lnSpc>
              <a:spcBef>
                <a:spcPts val="640"/>
              </a:spcBef>
              <a:spcAft>
                <a:spcPts val="0"/>
              </a:spcAft>
              <a:buSzPts val="2400"/>
              <a:buFont typeface="Courier"/>
              <a:buNone/>
            </a:pPr>
            <a:r>
              <a:rPr lang="en-US" sz="3200">
                <a:latin typeface="Courier"/>
                <a:ea typeface="Courier"/>
                <a:cs typeface="Courier"/>
                <a:sym typeface="Courier"/>
              </a:rPr>
              <a:t>f = a + d</a:t>
            </a:r>
            <a:endParaRPr/>
          </a:p>
          <a:p>
            <a:pPr marL="742950" lvl="1" indent="-285750" algn="l" rtl="0">
              <a:lnSpc>
                <a:spcPct val="80000"/>
              </a:lnSpc>
              <a:spcBef>
                <a:spcPts val="640"/>
              </a:spcBef>
              <a:spcAft>
                <a:spcPts val="0"/>
              </a:spcAft>
              <a:buSzPts val="2400"/>
              <a:buFont typeface="Courier"/>
              <a:buNone/>
            </a:pPr>
            <a:r>
              <a:rPr lang="en-US" sz="3200">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8"/>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106</a:t>
            </a:fld>
            <a:endParaRPr/>
          </a:p>
        </p:txBody>
      </p:sp>
      <p:sp>
        <p:nvSpPr>
          <p:cNvPr id="313" name="Google Shape;313;p28"/>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14" name="Google Shape;314;p28"/>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Algebraic Optimization: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a = x * x</a:t>
            </a:r>
            <a:endParaRPr>
              <a:solidFill>
                <a:schemeClr val="accent2"/>
              </a:solidFill>
              <a:latin typeface="Courier"/>
              <a:ea typeface="Courier"/>
              <a:cs typeface="Courier"/>
              <a:sym typeface="Courie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c * c</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e = b &lt;&lt; 1</a:t>
            </a:r>
            <a:r>
              <a:rPr lang="en-US">
                <a:solidFill>
                  <a:schemeClr val="accent2"/>
                </a:solidFill>
                <a:latin typeface="Courier"/>
                <a:ea typeface="Courier"/>
                <a:cs typeface="Courier"/>
                <a:sym typeface="Courier"/>
              </a:rPr>
              <a:t>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9"/>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107</a:t>
            </a:fld>
            <a:endParaRPr/>
          </a:p>
        </p:txBody>
      </p:sp>
      <p:sp>
        <p:nvSpPr>
          <p:cNvPr id="321" name="Google Shape;321;p29"/>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22" name="Google Shape;322;p29"/>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Copy propagation: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c * c</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b &lt;&lt; 1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0"/>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108</a:t>
            </a:fld>
            <a:endParaRPr/>
          </a:p>
        </p:txBody>
      </p:sp>
      <p:sp>
        <p:nvSpPr>
          <p:cNvPr id="329" name="Google Shape;329;p30"/>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30" name="Google Shape;330;p30"/>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Copy propagation: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b = 3</a:t>
            </a:r>
            <a:endParaRPr>
              <a:solidFill>
                <a:schemeClr val="accent2"/>
              </a:solidFill>
              <a:latin typeface="Courier"/>
              <a:ea typeface="Courier"/>
              <a:cs typeface="Courier"/>
              <a:sym typeface="Courie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c * c</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e = b &lt;&lt; 1</a:t>
            </a:r>
            <a:r>
              <a:rPr lang="en-US">
                <a:solidFill>
                  <a:schemeClr val="accent2"/>
                </a:solidFill>
                <a:latin typeface="Courier"/>
                <a:ea typeface="Courier"/>
                <a:cs typeface="Courier"/>
                <a:sym typeface="Courier"/>
              </a:rPr>
              <a:t>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109</a:t>
            </a:fld>
            <a:endParaRPr/>
          </a:p>
        </p:txBody>
      </p:sp>
      <p:sp>
        <p:nvSpPr>
          <p:cNvPr id="337" name="Google Shape;337;p31"/>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38" name="Google Shape;338;p31"/>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Copy propagation: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b = 3</a:t>
            </a:r>
            <a:endParaRPr>
              <a:solidFill>
                <a:schemeClr val="accent2"/>
              </a:solidFill>
              <a:latin typeface="Courier"/>
              <a:ea typeface="Courier"/>
              <a:cs typeface="Courier"/>
              <a:sym typeface="Courie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c * c</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e = 3 &lt;&lt; 1</a:t>
            </a:r>
            <a:r>
              <a:rPr lang="en-US">
                <a:solidFill>
                  <a:schemeClr val="accent2"/>
                </a:solidFill>
                <a:latin typeface="Courier"/>
                <a:ea typeface="Courier"/>
                <a:cs typeface="Courier"/>
                <a:sym typeface="Courier"/>
              </a:rPr>
              <a:t>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body" idx="1"/>
          </p:nvPr>
        </p:nvSpPr>
        <p:spPr>
          <a:xfrm>
            <a:off x="457200" y="381000"/>
            <a:ext cx="8229600" cy="57451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None/>
            </a:pPr>
            <a:r>
              <a:rPr lang="en-IN">
                <a:latin typeface="Times New Roman"/>
                <a:ea typeface="Times New Roman"/>
                <a:cs typeface="Times New Roman"/>
                <a:sym typeface="Times New Roman"/>
              </a:rPr>
              <a:t>Unfortunately, this kind of statement – by statement code generation often </a:t>
            </a:r>
            <a:r>
              <a:rPr lang="en-IN" b="1">
                <a:latin typeface="Times New Roman"/>
                <a:ea typeface="Times New Roman"/>
                <a:cs typeface="Times New Roman"/>
                <a:sym typeface="Times New Roman"/>
              </a:rPr>
              <a:t>produces poor code</a:t>
            </a:r>
            <a:r>
              <a:rPr lang="en-IN">
                <a:latin typeface="Times New Roman"/>
                <a:ea typeface="Times New Roman"/>
                <a:cs typeface="Times New Roman"/>
                <a:sym typeface="Times New Roman"/>
              </a:rPr>
              <a:t>. </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For example, the sequence of statements</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a := b + c</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d := a + e    </a:t>
            </a:r>
            <a:r>
              <a:rPr lang="en-IN">
                <a:latin typeface="Times New Roman"/>
                <a:ea typeface="Times New Roman"/>
                <a:cs typeface="Times New Roman"/>
                <a:sym typeface="Times New Roman"/>
              </a:rPr>
              <a:t>would be translated into</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1. MOV b, R0</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2. ADD c, R0</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3. MOV R0, a      // Here 4</a:t>
            </a:r>
            <a:r>
              <a:rPr lang="en-IN" baseline="30000">
                <a:latin typeface="Times New Roman"/>
                <a:ea typeface="Times New Roman"/>
                <a:cs typeface="Times New Roman"/>
                <a:sym typeface="Times New Roman"/>
              </a:rPr>
              <a:t>th</a:t>
            </a:r>
            <a:r>
              <a:rPr lang="en-IN">
                <a:latin typeface="Times New Roman"/>
                <a:ea typeface="Times New Roman"/>
                <a:cs typeface="Times New Roman"/>
                <a:sym typeface="Times New Roman"/>
              </a:rPr>
              <a:t> stmt is redundant since </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4. MOV a, R0      //it loads a value that stored</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5. ADD e, R0</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6. MOV R0, d</a:t>
            </a:r>
            <a:endParaRPr>
              <a:latin typeface="Times New Roman"/>
              <a:ea typeface="Times New Roman"/>
              <a:cs typeface="Times New Roman"/>
              <a:sym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2"/>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110</a:t>
            </a:fld>
            <a:endParaRPr/>
          </a:p>
        </p:txBody>
      </p:sp>
      <p:sp>
        <p:nvSpPr>
          <p:cNvPr id="345" name="Google Shape;345;p32"/>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46" name="Google Shape;346;p32"/>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Copy propagation: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d = c * c</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3 &lt;&lt; 1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111</a:t>
            </a:fld>
            <a:endParaRPr/>
          </a:p>
        </p:txBody>
      </p:sp>
      <p:sp>
        <p:nvSpPr>
          <p:cNvPr id="353" name="Google Shape;353;p33"/>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54" name="Google Shape;354;p33"/>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Copy propagation: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d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3 &lt;&lt; 1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4"/>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112</a:t>
            </a:fld>
            <a:endParaRPr/>
          </a:p>
        </p:txBody>
      </p:sp>
      <p:sp>
        <p:nvSpPr>
          <p:cNvPr id="361" name="Google Shape;361;p34"/>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62" name="Google Shape;362;p34"/>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Constant folding:</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3 &lt;&lt; 1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113</a:t>
            </a:fld>
            <a:endParaRPr/>
          </a:p>
        </p:txBody>
      </p:sp>
      <p:sp>
        <p:nvSpPr>
          <p:cNvPr id="369" name="Google Shape;369;p35"/>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70" name="Google Shape;370;p35"/>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Constant folding:</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x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e = 3 &lt;&lt; 1</a:t>
            </a:r>
            <a:r>
              <a:rPr lang="en-US">
                <a:solidFill>
                  <a:schemeClr val="accent2"/>
                </a:solidFill>
                <a:latin typeface="Courier"/>
                <a:ea typeface="Courier"/>
                <a:cs typeface="Courier"/>
                <a:sym typeface="Courier"/>
              </a:rPr>
              <a:t>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6"/>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114</a:t>
            </a:fld>
            <a:endParaRPr/>
          </a:p>
        </p:txBody>
      </p:sp>
      <p:sp>
        <p:nvSpPr>
          <p:cNvPr id="377" name="Google Shape;377;p36"/>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78" name="Google Shape;378;p36"/>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Constant folding:</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x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e = 6</a:t>
            </a:r>
            <a:r>
              <a:rPr lang="en-US">
                <a:solidFill>
                  <a:schemeClr val="accent2"/>
                </a:solidFill>
                <a:latin typeface="Courier"/>
                <a:ea typeface="Courier"/>
                <a:cs typeface="Courier"/>
                <a:sym typeface="Courier"/>
              </a:rPr>
              <a:t>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7"/>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115</a:t>
            </a:fld>
            <a:endParaRPr/>
          </a:p>
        </p:txBody>
      </p:sp>
      <p:sp>
        <p:nvSpPr>
          <p:cNvPr id="385" name="Google Shape;385;p37"/>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86" name="Google Shape;386;p37"/>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Common subexpression elimination: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6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116</a:t>
            </a:fld>
            <a:endParaRPr/>
          </a:p>
        </p:txBody>
      </p:sp>
      <p:sp>
        <p:nvSpPr>
          <p:cNvPr id="393" name="Google Shape;393;p38"/>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394" name="Google Shape;394;p38"/>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Common subexpression elimination: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a = x * x</a:t>
            </a:r>
            <a:endParaRPr>
              <a:solidFill>
                <a:schemeClr val="accent2"/>
              </a:solidFill>
              <a:latin typeface="Courier"/>
              <a:ea typeface="Courier"/>
              <a:cs typeface="Courier"/>
              <a:sym typeface="Courie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d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6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9"/>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117</a:t>
            </a:fld>
            <a:endParaRPr/>
          </a:p>
        </p:txBody>
      </p:sp>
      <p:sp>
        <p:nvSpPr>
          <p:cNvPr id="401" name="Google Shape;401;p39"/>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402" name="Google Shape;402;p39"/>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Common subexpression elimination: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a = x * x</a:t>
            </a:r>
            <a:endParaRPr>
              <a:solidFill>
                <a:schemeClr val="accent2"/>
              </a:solidFill>
              <a:latin typeface="Courier"/>
              <a:ea typeface="Courier"/>
              <a:cs typeface="Courier"/>
              <a:sym typeface="Courie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d = a</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6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0"/>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118</a:t>
            </a:fld>
            <a:endParaRPr/>
          </a:p>
        </p:txBody>
      </p:sp>
      <p:sp>
        <p:nvSpPr>
          <p:cNvPr id="409" name="Google Shape;409;p40"/>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410" name="Google Shape;410;p40"/>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Copy propagation (round 2):</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a</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6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d</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e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119</a:t>
            </a:fld>
            <a:endParaRPr/>
          </a:p>
        </p:txBody>
      </p:sp>
      <p:sp>
        <p:nvSpPr>
          <p:cNvPr id="417" name="Google Shape;417;p41"/>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418" name="Google Shape;418;p41"/>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Copy propagation (round 2):</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d = a</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e = 6</a:t>
            </a:r>
            <a:r>
              <a:rPr lang="en-US">
                <a:solidFill>
                  <a:schemeClr val="accent2"/>
                </a:solidFill>
                <a:latin typeface="Courier"/>
                <a:ea typeface="Courier"/>
                <a:cs typeface="Courier"/>
                <a:sym typeface="Courier"/>
              </a:rPr>
              <a:t>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a:t>
            </a:r>
            <a:r>
              <a:rPr lang="en-US">
                <a:solidFill>
                  <a:srgbClr val="CC0000"/>
                </a:solidFill>
                <a:latin typeface="Courier"/>
                <a:ea typeface="Courier"/>
                <a:cs typeface="Courier"/>
                <a:sym typeface="Courier"/>
              </a:rPr>
              <a:t>d</a:t>
            </a:r>
            <a:endParaRPr>
              <a:solidFill>
                <a:schemeClr val="accent2"/>
              </a:solidFill>
              <a:latin typeface="Courier"/>
              <a:ea typeface="Courier"/>
              <a:cs typeface="Courier"/>
              <a:sym typeface="Courie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a:t>
            </a:r>
            <a:r>
              <a:rPr lang="en-US">
                <a:solidFill>
                  <a:srgbClr val="CC0000"/>
                </a:solidFill>
                <a:latin typeface="Courier"/>
                <a:ea typeface="Courier"/>
                <a:cs typeface="Courier"/>
                <a:sym typeface="Courier"/>
              </a:rPr>
              <a:t>e</a:t>
            </a:r>
            <a:r>
              <a:rPr lang="en-US">
                <a:solidFill>
                  <a:schemeClr val="accent2"/>
                </a:solidFill>
                <a:latin typeface="Courier"/>
                <a:ea typeface="Courier"/>
                <a:cs typeface="Courier"/>
                <a:sym typeface="Courier"/>
              </a:rPr>
              <a:t> </a:t>
            </a:r>
            <a:r>
              <a:rPr lang="en-US">
                <a:latin typeface="Courier"/>
                <a:ea typeface="Courier"/>
                <a:cs typeface="Courier"/>
                <a:sym typeface="Courier"/>
              </a:rPr>
              <a:t>* f</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body" idx="1"/>
          </p:nvPr>
        </p:nvSpPr>
        <p:spPr>
          <a:xfrm>
            <a:off x="457200" y="381000"/>
            <a:ext cx="8229600" cy="5745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The quality of the generated code is determined by its speed and size.</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A target machine with a rich instruction set may provide several ways of implementing a given operation.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Since the cost differences between different implementations may be significant, a naive translation of the intermediate code may lead to correct, but unacceptably inefficient target code.</a:t>
            </a:r>
            <a:endParaRPr>
              <a:latin typeface="Times New Roman"/>
              <a:ea typeface="Times New Roman"/>
              <a:cs typeface="Times New Roman"/>
              <a:sym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120</a:t>
            </a:fld>
            <a:endParaRPr/>
          </a:p>
        </p:txBody>
      </p:sp>
      <p:sp>
        <p:nvSpPr>
          <p:cNvPr id="425" name="Google Shape;425;p42"/>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426" name="Google Shape;426;p42"/>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Copy propagation (round 2):</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d = a</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e = 6</a:t>
            </a:r>
            <a:r>
              <a:rPr lang="en-US">
                <a:solidFill>
                  <a:schemeClr val="accent2"/>
                </a:solidFill>
                <a:latin typeface="Courier"/>
                <a:ea typeface="Courier"/>
                <a:cs typeface="Courier"/>
                <a:sym typeface="Courier"/>
              </a:rPr>
              <a:t>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a:t>
            </a:r>
            <a:r>
              <a:rPr lang="en-US">
                <a:solidFill>
                  <a:srgbClr val="CC0000"/>
                </a:solidFill>
                <a:latin typeface="Courier"/>
                <a:ea typeface="Courier"/>
                <a:cs typeface="Courier"/>
                <a:sym typeface="Courier"/>
              </a:rPr>
              <a:t>a</a:t>
            </a:r>
            <a:endParaRPr>
              <a:solidFill>
                <a:schemeClr val="accent2"/>
              </a:solidFill>
              <a:latin typeface="Courier"/>
              <a:ea typeface="Courier"/>
              <a:cs typeface="Courier"/>
              <a:sym typeface="Courie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a:t>
            </a:r>
            <a:r>
              <a:rPr lang="en-US">
                <a:solidFill>
                  <a:srgbClr val="CC0000"/>
                </a:solidFill>
                <a:latin typeface="Courier"/>
                <a:ea typeface="Courier"/>
                <a:cs typeface="Courier"/>
                <a:sym typeface="Courier"/>
              </a:rPr>
              <a:t>6</a:t>
            </a:r>
            <a:r>
              <a:rPr lang="en-US">
                <a:solidFill>
                  <a:schemeClr val="accent2"/>
                </a:solidFill>
                <a:latin typeface="Courier"/>
                <a:ea typeface="Courier"/>
                <a:cs typeface="Courier"/>
                <a:sym typeface="Courier"/>
              </a:rPr>
              <a:t> </a:t>
            </a:r>
            <a:r>
              <a:rPr lang="en-US">
                <a:latin typeface="Courier"/>
                <a:ea typeface="Courier"/>
                <a:cs typeface="Courier"/>
                <a:sym typeface="Courier"/>
              </a:rPr>
              <a:t>* f</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121</a:t>
            </a:fld>
            <a:endParaRPr/>
          </a:p>
        </p:txBody>
      </p:sp>
      <p:sp>
        <p:nvSpPr>
          <p:cNvPr id="433" name="Google Shape;433;p43"/>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434" name="Google Shape;434;p43"/>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Dead code elimination: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d = a</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e = 6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a</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6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4"/>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122</a:t>
            </a:fld>
            <a:endParaRPr/>
          </a:p>
        </p:txBody>
      </p:sp>
      <p:sp>
        <p:nvSpPr>
          <p:cNvPr id="441" name="Google Shape;441;p44"/>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442" name="Google Shape;442;p44"/>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Dead code elimination: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b = 3</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c = x</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d = a</a:t>
            </a:r>
            <a:endParaRPr/>
          </a:p>
          <a:p>
            <a:pPr marL="742950" lvl="1" indent="-285750" algn="l" rtl="0">
              <a:lnSpc>
                <a:spcPct val="80000"/>
              </a:lnSpc>
              <a:spcBef>
                <a:spcPts val="480"/>
              </a:spcBef>
              <a:spcAft>
                <a:spcPts val="0"/>
              </a:spcAft>
              <a:buSzPts val="1800"/>
              <a:buFont typeface="Courier"/>
              <a:buNone/>
            </a:pPr>
            <a:r>
              <a:rPr lang="en-US">
                <a:solidFill>
                  <a:srgbClr val="CC0000"/>
                </a:solidFill>
                <a:latin typeface="Courier"/>
                <a:ea typeface="Courier"/>
                <a:cs typeface="Courier"/>
                <a:sym typeface="Courier"/>
              </a:rPr>
              <a:t>e = 6 </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a</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6 * f</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123</a:t>
            </a:fld>
            <a:endParaRPr/>
          </a:p>
        </p:txBody>
      </p:sp>
      <p:sp>
        <p:nvSpPr>
          <p:cNvPr id="449" name="Google Shape;449;p45"/>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450" name="Google Shape;450;p45"/>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Dead code elimination:</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Arial"/>
              <a:buNone/>
            </a:pPr>
            <a:endParaRPr>
              <a:latin typeface="Courier"/>
              <a:ea typeface="Courier"/>
              <a:cs typeface="Courier"/>
              <a:sym typeface="Courier"/>
            </a:endParaRPr>
          </a:p>
          <a:p>
            <a:pPr marL="742950" lvl="1" indent="-285750" algn="l" rtl="0">
              <a:lnSpc>
                <a:spcPct val="80000"/>
              </a:lnSpc>
              <a:spcBef>
                <a:spcPts val="480"/>
              </a:spcBef>
              <a:spcAft>
                <a:spcPts val="0"/>
              </a:spcAft>
              <a:buSzPts val="1800"/>
              <a:buFont typeface="Arial"/>
              <a:buNone/>
            </a:pPr>
            <a:endParaRPr>
              <a:latin typeface="Courier"/>
              <a:ea typeface="Courier"/>
              <a:cs typeface="Courier"/>
              <a:sym typeface="Courier"/>
            </a:endParaRPr>
          </a:p>
          <a:p>
            <a:pPr marL="742950" lvl="1" indent="-285750" algn="l" rtl="0">
              <a:lnSpc>
                <a:spcPct val="80000"/>
              </a:lnSpc>
              <a:spcBef>
                <a:spcPts val="480"/>
              </a:spcBef>
              <a:spcAft>
                <a:spcPts val="0"/>
              </a:spcAft>
              <a:buSzPts val="1800"/>
              <a:buFont typeface="Arial"/>
              <a:buNone/>
            </a:pPr>
            <a:endParaRPr>
              <a:latin typeface="Courier"/>
              <a:ea typeface="Courier"/>
              <a:cs typeface="Courier"/>
              <a:sym typeface="Courier"/>
            </a:endParaRPr>
          </a:p>
          <a:p>
            <a:pPr marL="742950" lvl="1" indent="-285750" algn="l" rtl="0">
              <a:lnSpc>
                <a:spcPct val="80000"/>
              </a:lnSpc>
              <a:spcBef>
                <a:spcPts val="480"/>
              </a:spcBef>
              <a:spcAft>
                <a:spcPts val="0"/>
              </a:spcAft>
              <a:buSzPts val="1800"/>
              <a:buFont typeface="Arial"/>
              <a:buNone/>
            </a:pPr>
            <a:endParaRPr>
              <a:latin typeface="Courier"/>
              <a:ea typeface="Courier"/>
              <a:cs typeface="Courier"/>
              <a:sym typeface="Courie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a</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6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6"/>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124</a:t>
            </a:fld>
            <a:endParaRPr/>
          </a:p>
        </p:txBody>
      </p:sp>
      <p:sp>
        <p:nvSpPr>
          <p:cNvPr id="457" name="Google Shape;457;p46"/>
          <p:cNvSpPr txBox="1">
            <a:spLocks noGrp="1"/>
          </p:cNvSpPr>
          <p:nvPr>
            <p:ph type="title"/>
          </p:nvPr>
        </p:nvSpPr>
        <p:spPr>
          <a:xfrm>
            <a:off x="685800" y="228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 Example</a:t>
            </a:r>
            <a:endParaRPr/>
          </a:p>
        </p:txBody>
      </p:sp>
      <p:sp>
        <p:nvSpPr>
          <p:cNvPr id="458" name="Google Shape;458;p46"/>
          <p:cNvSpPr txBox="1">
            <a:spLocks noGrp="1"/>
          </p:cNvSpPr>
          <p:nvPr>
            <p:ph type="body" idx="1"/>
          </p:nvPr>
        </p:nvSpPr>
        <p:spPr>
          <a:xfrm>
            <a:off x="685800" y="1371600"/>
            <a:ext cx="77724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The final program:</a:t>
            </a:r>
            <a:endParaRPr/>
          </a:p>
          <a:p>
            <a:pPr marL="742950" lvl="1" indent="-285750" algn="l" rtl="0">
              <a:lnSpc>
                <a:spcPct val="80000"/>
              </a:lnSpc>
              <a:spcBef>
                <a:spcPts val="480"/>
              </a:spcBef>
              <a:spcAft>
                <a:spcPts val="0"/>
              </a:spcAft>
              <a:buSzPts val="1800"/>
              <a:buFont typeface="Courier"/>
              <a:buNone/>
            </a:pPr>
            <a:r>
              <a:rPr lang="en-US">
                <a:solidFill>
                  <a:schemeClr val="accent2"/>
                </a:solidFill>
                <a:latin typeface="Courier"/>
                <a:ea typeface="Courier"/>
                <a:cs typeface="Courier"/>
                <a:sym typeface="Courier"/>
              </a:rPr>
              <a:t>…</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 = x * x</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f = a + a</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g = 6 * f</a:t>
            </a:r>
            <a:endParaRPr/>
          </a:p>
          <a:p>
            <a:pPr marL="742950" lvl="1" indent="-285750" algn="l" rtl="0">
              <a:lnSpc>
                <a:spcPct val="80000"/>
              </a:lnSpc>
              <a:spcBef>
                <a:spcPts val="480"/>
              </a:spcBef>
              <a:spcAft>
                <a:spcPts val="0"/>
              </a:spcAft>
              <a:buSzPts val="1800"/>
              <a:buFont typeface="Courier"/>
              <a:buNone/>
            </a:pPr>
            <a:r>
              <a:rPr lang="en-US">
                <a:latin typeface="Courier"/>
                <a:ea typeface="Courier"/>
                <a:cs typeface="Courier"/>
                <a:sym typeface="Courier"/>
              </a:rPr>
              <a: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7"/>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125</a:t>
            </a:fld>
            <a:endParaRPr/>
          </a:p>
        </p:txBody>
      </p:sp>
      <p:sp>
        <p:nvSpPr>
          <p:cNvPr id="464" name="Google Shape;464;p47"/>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465" name="Google Shape;465;p47"/>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8"/>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126</a:t>
            </a:fld>
            <a:endParaRPr/>
          </a:p>
        </p:txBody>
      </p:sp>
      <p:sp>
        <p:nvSpPr>
          <p:cNvPr id="471" name="Google Shape;471;p48"/>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Loop optmization</a:t>
            </a:r>
            <a:endParaRPr/>
          </a:p>
        </p:txBody>
      </p:sp>
      <p:sp>
        <p:nvSpPr>
          <p:cNvPr id="472" name="Google Shape;472;p48"/>
          <p:cNvSpPr txBox="1">
            <a:spLocks noGrp="1"/>
          </p:cNvSpPr>
          <p:nvPr>
            <p:ph type="body" idx="1"/>
          </p:nvPr>
        </p:nvSpPr>
        <p:spPr>
          <a:xfrm>
            <a:off x="914400" y="2362200"/>
            <a:ext cx="82296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Loop optimization is the most valuable machine independent optimization especially the inner loops where programs tend to spend the bulk of their time.</a:t>
            </a:r>
            <a:endParaRPr/>
          </a:p>
          <a:p>
            <a:pPr marL="342900" lvl="0" indent="-342900" algn="l" rtl="0">
              <a:spcBef>
                <a:spcPts val="560"/>
              </a:spcBef>
              <a:spcAft>
                <a:spcPts val="0"/>
              </a:spcAft>
              <a:buSzPts val="2100"/>
              <a:buChar char="●"/>
            </a:pPr>
            <a:r>
              <a:rPr lang="en-US"/>
              <a:t>The running time of a program may be improved if we decrease the number of instructions in an inner loop, even if we increase the amount of code outside that loop.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9"/>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127</a:t>
            </a:fld>
            <a:endParaRPr/>
          </a:p>
        </p:txBody>
      </p:sp>
      <p:sp>
        <p:nvSpPr>
          <p:cNvPr id="478" name="Google Shape;478;p49"/>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479" name="Google Shape;479;p49"/>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100"/>
              <a:buFont typeface="Noto Sans Symbols"/>
              <a:buNone/>
            </a:pPr>
            <a:r>
              <a:rPr lang="en-US"/>
              <a:t>Three techniques are important for loop optimization.</a:t>
            </a:r>
            <a:endParaRPr/>
          </a:p>
          <a:p>
            <a:pPr marL="342900" lvl="0" indent="-342900" algn="l" rtl="0">
              <a:spcBef>
                <a:spcPts val="560"/>
              </a:spcBef>
              <a:spcAft>
                <a:spcPts val="0"/>
              </a:spcAft>
              <a:buSzPts val="2100"/>
              <a:buChar char="●"/>
            </a:pPr>
            <a:r>
              <a:rPr lang="en-US"/>
              <a:t>Code motion </a:t>
            </a:r>
            <a:endParaRPr/>
          </a:p>
          <a:p>
            <a:pPr marL="342900" lvl="0" indent="-342900" algn="l" rtl="0">
              <a:spcBef>
                <a:spcPts val="560"/>
              </a:spcBef>
              <a:spcAft>
                <a:spcPts val="0"/>
              </a:spcAft>
              <a:buSzPts val="2100"/>
              <a:buChar char="●"/>
            </a:pPr>
            <a:r>
              <a:rPr lang="en-US"/>
              <a:t>Induction variable elimination.</a:t>
            </a:r>
            <a:endParaRPr/>
          </a:p>
          <a:p>
            <a:pPr marL="342900" lvl="0" indent="-342900" algn="l" rtl="0">
              <a:spcBef>
                <a:spcPts val="560"/>
              </a:spcBef>
              <a:spcAft>
                <a:spcPts val="0"/>
              </a:spcAft>
              <a:buSzPts val="2100"/>
              <a:buChar char="●"/>
            </a:pPr>
            <a:r>
              <a:rPr lang="en-US"/>
              <a:t>Reduction in strength</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0"/>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128</a:t>
            </a:fld>
            <a:endParaRPr/>
          </a:p>
        </p:txBody>
      </p:sp>
      <p:sp>
        <p:nvSpPr>
          <p:cNvPr id="485" name="Google Shape;485;p50"/>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Code motion(Loop invariant computation)</a:t>
            </a:r>
            <a:endParaRPr/>
          </a:p>
        </p:txBody>
      </p:sp>
      <p:sp>
        <p:nvSpPr>
          <p:cNvPr id="486" name="Google Shape;486;p50"/>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In code motion we move code outside a loop.</a:t>
            </a:r>
            <a:endParaRPr/>
          </a:p>
          <a:p>
            <a:pPr marL="342900" lvl="0" indent="-342900" algn="l" rtl="0">
              <a:spcBef>
                <a:spcPts val="560"/>
              </a:spcBef>
              <a:spcAft>
                <a:spcPts val="0"/>
              </a:spcAft>
              <a:buSzPts val="2100"/>
              <a:buChar char="●"/>
            </a:pPr>
            <a:r>
              <a:rPr lang="en-US"/>
              <a:t>A loop invariant computation is one that computes the same value every time a loop is executed. Therefore ,moving such a computation outside the loop leads to a reduction in the execution time.</a:t>
            </a:r>
            <a:endParaRPr/>
          </a:p>
          <a:p>
            <a:pPr marL="342900" lvl="0" indent="-209550" algn="l" rtl="0">
              <a:spcBef>
                <a:spcPts val="560"/>
              </a:spcBef>
              <a:spcAft>
                <a:spcPts val="0"/>
              </a:spcAft>
              <a:buSzPts val="2100"/>
              <a:buNone/>
            </a:pP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1"/>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129</a:t>
            </a:fld>
            <a:endParaRPr/>
          </a:p>
        </p:txBody>
      </p:sp>
      <p:sp>
        <p:nvSpPr>
          <p:cNvPr id="492" name="Google Shape;492;p51"/>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493" name="Google Shape;493;p51"/>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100"/>
              <a:buChar char="●"/>
            </a:pPr>
            <a:r>
              <a:rPr lang="en-US"/>
              <a:t>To eliminate loop invariant computations ,we identify the invariant computations and then move them outside loop if the move does not lead to a change in the program’s meaning. Identification of loop invariant computation requires the  detection of loops in the program. Whether a loop exists in the program or not depends on the program’s control flow ,therefore, requiring  a control flow analysis.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3"/>
          <p:cNvSpPr txBox="1">
            <a:spLocks noGrp="1"/>
          </p:cNvSpPr>
          <p:nvPr>
            <p:ph type="body" idx="1"/>
          </p:nvPr>
        </p:nvSpPr>
        <p:spPr>
          <a:xfrm>
            <a:off x="457200" y="381000"/>
            <a:ext cx="8229600" cy="5745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For example, if the target machine has an "increment" instruction (INC), then the three-address statement </a:t>
            </a:r>
            <a:r>
              <a:rPr lang="en-IN" b="1">
                <a:latin typeface="Times New Roman"/>
                <a:ea typeface="Times New Roman"/>
                <a:cs typeface="Times New Roman"/>
                <a:sym typeface="Times New Roman"/>
              </a:rPr>
              <a:t>a = a + 1 </a:t>
            </a:r>
            <a:r>
              <a:rPr lang="en-IN">
                <a:latin typeface="Times New Roman"/>
                <a:ea typeface="Times New Roman"/>
                <a:cs typeface="Times New Roman"/>
                <a:sym typeface="Times New Roman"/>
              </a:rPr>
              <a:t>may be implemented more efficiently by the single instruction INC a, rather than by a more obvious sequence that loads a into a register, add one to the register, and then stores the result back into a.</a:t>
            </a:r>
            <a:endParaRPr/>
          </a:p>
          <a:p>
            <a:pPr marL="2514600" lvl="5" indent="-228600" algn="l" rtl="0">
              <a:spcBef>
                <a:spcPts val="560"/>
              </a:spcBef>
              <a:spcAft>
                <a:spcPts val="0"/>
              </a:spcAft>
              <a:buClr>
                <a:schemeClr val="dk1"/>
              </a:buClr>
              <a:buSzPts val="2800"/>
              <a:buNone/>
            </a:pPr>
            <a:r>
              <a:rPr lang="en-IN" sz="2800">
                <a:latin typeface="Times New Roman"/>
                <a:ea typeface="Times New Roman"/>
                <a:cs typeface="Times New Roman"/>
                <a:sym typeface="Times New Roman"/>
              </a:rPr>
              <a:t>MOV a, R0</a:t>
            </a:r>
            <a:endParaRPr/>
          </a:p>
          <a:p>
            <a:pPr marL="2514600" lvl="5" indent="-228600" algn="l" rtl="0">
              <a:spcBef>
                <a:spcPts val="560"/>
              </a:spcBef>
              <a:spcAft>
                <a:spcPts val="0"/>
              </a:spcAft>
              <a:buClr>
                <a:schemeClr val="dk1"/>
              </a:buClr>
              <a:buSzPts val="2800"/>
              <a:buNone/>
            </a:pPr>
            <a:r>
              <a:rPr lang="en-IN" sz="2800">
                <a:latin typeface="Times New Roman"/>
                <a:ea typeface="Times New Roman"/>
                <a:cs typeface="Times New Roman"/>
                <a:sym typeface="Times New Roman"/>
              </a:rPr>
              <a:t>ADD #1,R0</a:t>
            </a:r>
            <a:endParaRPr/>
          </a:p>
          <a:p>
            <a:pPr marL="2514600" lvl="5" indent="-228600" algn="l" rtl="0">
              <a:spcBef>
                <a:spcPts val="560"/>
              </a:spcBef>
              <a:spcAft>
                <a:spcPts val="0"/>
              </a:spcAft>
              <a:buClr>
                <a:schemeClr val="dk1"/>
              </a:buClr>
              <a:buSzPts val="2800"/>
              <a:buNone/>
            </a:pPr>
            <a:r>
              <a:rPr lang="en-IN" sz="2800">
                <a:latin typeface="Times New Roman"/>
                <a:ea typeface="Times New Roman"/>
                <a:cs typeface="Times New Roman"/>
                <a:sym typeface="Times New Roman"/>
              </a:rPr>
              <a:t>MOV R0, a</a:t>
            </a:r>
            <a:endParaRPr sz="2800">
              <a:latin typeface="Times New Roman"/>
              <a:ea typeface="Times New Roman"/>
              <a:cs typeface="Times New Roman"/>
              <a:sym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2"/>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130</a:t>
            </a:fld>
            <a:endParaRPr/>
          </a:p>
        </p:txBody>
      </p:sp>
      <p:sp>
        <p:nvSpPr>
          <p:cNvPr id="499" name="Google Shape;499;p52"/>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500" name="Google Shape;500;p52"/>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For loop detection, a graphical representation, called  a “ program flow graph” shows how the control is flowing in the program and how the control is being used.</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3"/>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131</a:t>
            </a:fld>
            <a:endParaRPr/>
          </a:p>
        </p:txBody>
      </p:sp>
      <p:sp>
        <p:nvSpPr>
          <p:cNvPr id="506" name="Google Shape;506;p53"/>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Example</a:t>
            </a:r>
            <a:endParaRPr/>
          </a:p>
        </p:txBody>
      </p:sp>
      <p:sp>
        <p:nvSpPr>
          <p:cNvPr id="507" name="Google Shape;507;p53"/>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100"/>
              <a:buChar char="●"/>
            </a:pPr>
            <a:r>
              <a:rPr lang="en-US"/>
              <a:t>Move loop invariant computation out side the loops</a:t>
            </a:r>
            <a:endParaRPr/>
          </a:p>
          <a:p>
            <a:pPr marL="342900" lvl="0" indent="-342900" algn="l" rtl="0">
              <a:lnSpc>
                <a:spcPct val="90000"/>
              </a:lnSpc>
              <a:spcBef>
                <a:spcPts val="560"/>
              </a:spcBef>
              <a:spcAft>
                <a:spcPts val="0"/>
              </a:spcAft>
              <a:buSzPts val="2100"/>
              <a:buChar char="●"/>
            </a:pPr>
            <a:r>
              <a:rPr lang="en-US"/>
              <a:t>While ( i &lt; 100)                   t = x / y</a:t>
            </a:r>
            <a:endParaRPr/>
          </a:p>
          <a:p>
            <a:pPr marL="342900" lvl="0" indent="-342900" algn="l" rtl="0">
              <a:lnSpc>
                <a:spcPct val="90000"/>
              </a:lnSpc>
              <a:spcBef>
                <a:spcPts val="560"/>
              </a:spcBef>
              <a:spcAft>
                <a:spcPts val="0"/>
              </a:spcAft>
              <a:buSzPts val="2100"/>
              <a:buFont typeface="Noto Sans Symbols"/>
              <a:buNone/>
            </a:pPr>
            <a:r>
              <a:rPr lang="en-US"/>
              <a:t>  {                                           while ( i &lt; 100)</a:t>
            </a:r>
            <a:endParaRPr/>
          </a:p>
          <a:p>
            <a:pPr marL="342900" lvl="0" indent="-342900" algn="l" rtl="0">
              <a:lnSpc>
                <a:spcPct val="90000"/>
              </a:lnSpc>
              <a:spcBef>
                <a:spcPts val="560"/>
              </a:spcBef>
              <a:spcAft>
                <a:spcPts val="0"/>
              </a:spcAft>
              <a:buSzPts val="2100"/>
              <a:buFont typeface="Noto Sans Symbols"/>
              <a:buNone/>
            </a:pPr>
            <a:r>
              <a:rPr lang="en-US"/>
              <a:t>    *p = x / y + I                        {</a:t>
            </a:r>
            <a:endParaRPr/>
          </a:p>
          <a:p>
            <a:pPr marL="342900" lvl="0" indent="-342900" algn="l" rtl="0">
              <a:lnSpc>
                <a:spcPct val="90000"/>
              </a:lnSpc>
              <a:spcBef>
                <a:spcPts val="560"/>
              </a:spcBef>
              <a:spcAft>
                <a:spcPts val="0"/>
              </a:spcAft>
              <a:buSzPts val="2100"/>
              <a:buFont typeface="Noto Sans Symbols"/>
              <a:buNone/>
            </a:pPr>
            <a:r>
              <a:rPr lang="en-US"/>
              <a:t>                                             *p = t + 1     </a:t>
            </a:r>
            <a:endParaRPr/>
          </a:p>
          <a:p>
            <a:pPr marL="342900" lvl="0" indent="-342900" algn="l" rtl="0">
              <a:lnSpc>
                <a:spcPct val="90000"/>
              </a:lnSpc>
              <a:spcBef>
                <a:spcPts val="560"/>
              </a:spcBef>
              <a:spcAft>
                <a:spcPts val="0"/>
              </a:spcAft>
              <a:buSzPts val="2100"/>
              <a:buFont typeface="Noto Sans Symbols"/>
              <a:buNone/>
            </a:pPr>
            <a:r>
              <a:rPr lang="en-US"/>
              <a:t>       i = i + 1                            i = i + 1</a:t>
            </a:r>
            <a:endParaRPr/>
          </a:p>
          <a:p>
            <a:pPr marL="342900" lvl="0" indent="-342900" algn="l" rtl="0">
              <a:lnSpc>
                <a:spcPct val="90000"/>
              </a:lnSpc>
              <a:spcBef>
                <a:spcPts val="560"/>
              </a:spcBef>
              <a:spcAft>
                <a:spcPts val="0"/>
              </a:spcAft>
              <a:buSzPts val="2100"/>
              <a:buFont typeface="Noto Sans Symbols"/>
              <a:buNone/>
            </a:pPr>
            <a:r>
              <a:rPr lang="en-US"/>
              <a:t>   }                                           }</a:t>
            </a:r>
            <a:endParaRPr/>
          </a:p>
          <a:p>
            <a:pPr marL="342900" lvl="0" indent="-209550" algn="l" rtl="0">
              <a:lnSpc>
                <a:spcPct val="90000"/>
              </a:lnSpc>
              <a:spcBef>
                <a:spcPts val="560"/>
              </a:spcBef>
              <a:spcAft>
                <a:spcPts val="0"/>
              </a:spcAft>
              <a:buSzPts val="2100"/>
              <a:buNone/>
            </a:pPr>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4"/>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132</a:t>
            </a:fld>
            <a:endParaRPr/>
          </a:p>
        </p:txBody>
      </p:sp>
      <p:sp>
        <p:nvSpPr>
          <p:cNvPr id="513" name="Google Shape;513;p54"/>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Another example</a:t>
            </a:r>
            <a:endParaRPr/>
          </a:p>
        </p:txBody>
      </p:sp>
      <p:sp>
        <p:nvSpPr>
          <p:cNvPr id="514" name="Google Shape;514;p54"/>
          <p:cNvSpPr txBox="1">
            <a:spLocks noGrp="1"/>
          </p:cNvSpPr>
          <p:nvPr>
            <p:ph type="body" idx="1"/>
          </p:nvPr>
        </p:nvSpPr>
        <p:spPr>
          <a:xfrm>
            <a:off x="914400" y="2362200"/>
            <a:ext cx="82296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   while ( i &lt;= limit – 2)   /*</a:t>
            </a:r>
            <a:r>
              <a:rPr lang="en-US" sz="2000"/>
              <a:t>statement does not change limit */</a:t>
            </a:r>
            <a:endParaRPr/>
          </a:p>
          <a:p>
            <a:pPr marL="342900" lvl="0" indent="-342900" algn="l" rtl="0">
              <a:spcBef>
                <a:spcPts val="400"/>
              </a:spcBef>
              <a:spcAft>
                <a:spcPts val="0"/>
              </a:spcAft>
              <a:buSzPts val="1500"/>
              <a:buFont typeface="Noto Sans Symbols"/>
              <a:buNone/>
            </a:pPr>
            <a:endParaRPr sz="2000"/>
          </a:p>
          <a:p>
            <a:pPr marL="342900" lvl="0" indent="-342900" algn="l" rtl="0">
              <a:spcBef>
                <a:spcPts val="560"/>
              </a:spcBef>
              <a:spcAft>
                <a:spcPts val="0"/>
              </a:spcAft>
              <a:buSzPts val="2100"/>
              <a:buFont typeface="Noto Sans Symbols"/>
              <a:buNone/>
            </a:pPr>
            <a:endParaRPr/>
          </a:p>
          <a:p>
            <a:pPr marL="342900" lvl="0" indent="-342900" algn="l" rtl="0">
              <a:spcBef>
                <a:spcPts val="560"/>
              </a:spcBef>
              <a:spcAft>
                <a:spcPts val="0"/>
              </a:spcAft>
              <a:buSzPts val="2100"/>
              <a:buFont typeface="Noto Sans Symbols"/>
              <a:buNone/>
            </a:pPr>
            <a:r>
              <a:rPr lang="en-US"/>
              <a:t>  t= limit – 2</a:t>
            </a:r>
            <a:endParaRPr/>
          </a:p>
          <a:p>
            <a:pPr marL="342900" lvl="0" indent="-342900" algn="l" rtl="0">
              <a:spcBef>
                <a:spcPts val="560"/>
              </a:spcBef>
              <a:spcAft>
                <a:spcPts val="0"/>
              </a:spcAft>
              <a:buSzPts val="2100"/>
              <a:buFont typeface="Noto Sans Symbols"/>
              <a:buNone/>
            </a:pPr>
            <a:r>
              <a:rPr lang="en-US"/>
              <a:t> while( i &lt; = t)               /*</a:t>
            </a:r>
            <a:r>
              <a:rPr lang="en-US" sz="2000"/>
              <a:t>statement does not change limit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133</a:t>
            </a:fld>
            <a:endParaRPr/>
          </a:p>
        </p:txBody>
      </p:sp>
      <p:sp>
        <p:nvSpPr>
          <p:cNvPr id="520" name="Google Shape;520;p55"/>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Reduction in strength</a:t>
            </a:r>
            <a:endParaRPr/>
          </a:p>
        </p:txBody>
      </p:sp>
      <p:sp>
        <p:nvSpPr>
          <p:cNvPr id="521" name="Google Shape;521;p55"/>
          <p:cNvSpPr txBox="1">
            <a:spLocks noGrp="1"/>
          </p:cNvSpPr>
          <p:nvPr>
            <p:ph type="body" idx="1"/>
          </p:nvPr>
        </p:nvSpPr>
        <p:spPr>
          <a:xfrm>
            <a:off x="914400" y="2362200"/>
            <a:ext cx="82296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It means which replaces an expensive operation by a cheaper one, such as multiplication by addition subtractions .Because multiplication takes more times as compare to addition or subtraction process in many machines.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6"/>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134</a:t>
            </a:fld>
            <a:endParaRPr/>
          </a:p>
        </p:txBody>
      </p:sp>
      <p:sp>
        <p:nvSpPr>
          <p:cNvPr id="527" name="Google Shape;527;p56"/>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example</a:t>
            </a:r>
            <a:endParaRPr/>
          </a:p>
        </p:txBody>
      </p:sp>
      <p:sp>
        <p:nvSpPr>
          <p:cNvPr id="528" name="Google Shape;528;p56"/>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  a  = b * 17                 a = ( b &lt;&lt; 4) + b</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7"/>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135</a:t>
            </a:fld>
            <a:endParaRPr/>
          </a:p>
        </p:txBody>
      </p:sp>
      <p:sp>
        <p:nvSpPr>
          <p:cNvPr id="534" name="Google Shape;534;p57"/>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Induction variable</a:t>
            </a:r>
            <a:endParaRPr/>
          </a:p>
        </p:txBody>
      </p:sp>
      <p:sp>
        <p:nvSpPr>
          <p:cNvPr id="535" name="Google Shape;535;p57"/>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Typical loop optimization strategies focus on identifying variables that are incremented by fixed amounts with each iteration called induction variable. These include loop control variables and other variables that depend on the loop control variables in a fixed ways  </a:t>
            </a:r>
            <a:endParaRPr/>
          </a:p>
          <a:p>
            <a:pPr marL="342900" lvl="0" indent="-342900" algn="l" rtl="0">
              <a:spcBef>
                <a:spcPts val="560"/>
              </a:spcBef>
              <a:spcAft>
                <a:spcPts val="0"/>
              </a:spcAft>
              <a:buSzPts val="2100"/>
              <a:buChar char="●"/>
            </a:pPr>
            <a:r>
              <a:rPr lang="en-US"/>
              <a:t>                          OR</a:t>
            </a:r>
            <a:endParaRPr/>
          </a:p>
          <a:p>
            <a:pPr marL="342900" lvl="0" indent="-209550" algn="l" rtl="0">
              <a:spcBef>
                <a:spcPts val="560"/>
              </a:spcBef>
              <a:spcAft>
                <a:spcPts val="0"/>
              </a:spcAft>
              <a:buSzPts val="2100"/>
              <a:buNone/>
            </a:pP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8"/>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136</a:t>
            </a:fld>
            <a:endParaRPr/>
          </a:p>
        </p:txBody>
      </p:sp>
      <p:sp>
        <p:nvSpPr>
          <p:cNvPr id="541" name="Google Shape;541;p58"/>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542" name="Google Shape;542;p58"/>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We define basic induction variables of a loop as those names whose only assignments within the loop are of the form i = i ± c , where c is a constant or  a name whose value does not change within the  loop ,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9"/>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137</a:t>
            </a:fld>
            <a:endParaRPr/>
          </a:p>
        </p:txBody>
      </p:sp>
      <p:sp>
        <p:nvSpPr>
          <p:cNvPr id="548" name="Google Shape;548;p59"/>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549" name="Google Shape;549;p59"/>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209550" algn="l" rtl="0">
              <a:spcBef>
                <a:spcPts val="0"/>
              </a:spcBef>
              <a:spcAft>
                <a:spcPts val="0"/>
              </a:spcAft>
              <a:buSzPts val="2100"/>
              <a:buNone/>
            </a:pPr>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0"/>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138</a:t>
            </a:fld>
            <a:endParaRPr/>
          </a:p>
        </p:txBody>
      </p:sp>
      <p:sp>
        <p:nvSpPr>
          <p:cNvPr id="555" name="Google Shape;555;p60"/>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Loop unrolling</a:t>
            </a:r>
            <a:endParaRPr/>
          </a:p>
        </p:txBody>
      </p:sp>
      <p:sp>
        <p:nvSpPr>
          <p:cNvPr id="556" name="Google Shape;556;p60"/>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Loop unrolling involves replicating the body of the loop to reduce the required number of tests if the number of iterations are constant. For example consider the following loop;</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1"/>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139</a:t>
            </a:fld>
            <a:endParaRPr/>
          </a:p>
        </p:txBody>
      </p:sp>
      <p:sp>
        <p:nvSpPr>
          <p:cNvPr id="562" name="Google Shape;562;p61"/>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563" name="Google Shape;563;p61"/>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                      I = 1</a:t>
            </a:r>
            <a:endParaRPr/>
          </a:p>
          <a:p>
            <a:pPr marL="342900" lvl="0" indent="-342900" algn="l" rtl="0">
              <a:spcBef>
                <a:spcPts val="560"/>
              </a:spcBef>
              <a:spcAft>
                <a:spcPts val="0"/>
              </a:spcAft>
              <a:buSzPts val="2100"/>
              <a:buFont typeface="Noto Sans Symbols"/>
              <a:buNone/>
            </a:pPr>
            <a:r>
              <a:rPr lang="en-US"/>
              <a:t>                while( I &lt; = 100)</a:t>
            </a:r>
            <a:endParaRPr/>
          </a:p>
          <a:p>
            <a:pPr marL="342900" lvl="0" indent="-342900" algn="l" rtl="0">
              <a:spcBef>
                <a:spcPts val="560"/>
              </a:spcBef>
              <a:spcAft>
                <a:spcPts val="0"/>
              </a:spcAft>
              <a:buSzPts val="2100"/>
              <a:buFont typeface="Noto Sans Symbols"/>
              <a:buNone/>
            </a:pPr>
            <a:r>
              <a:rPr lang="en-US"/>
              <a:t>                     {</a:t>
            </a:r>
            <a:endParaRPr/>
          </a:p>
          <a:p>
            <a:pPr marL="342900" lvl="0" indent="-342900" algn="l" rtl="0">
              <a:spcBef>
                <a:spcPts val="560"/>
              </a:spcBef>
              <a:spcAft>
                <a:spcPts val="0"/>
              </a:spcAft>
              <a:buSzPts val="2100"/>
              <a:buFont typeface="Noto Sans Symbols"/>
              <a:buNone/>
            </a:pPr>
            <a:r>
              <a:rPr lang="en-US"/>
              <a:t>                            x [ I ] = 0;</a:t>
            </a:r>
            <a:endParaRPr/>
          </a:p>
          <a:p>
            <a:pPr marL="342900" lvl="0" indent="-342900" algn="l" rtl="0">
              <a:spcBef>
                <a:spcPts val="560"/>
              </a:spcBef>
              <a:spcAft>
                <a:spcPts val="0"/>
              </a:spcAft>
              <a:buSzPts val="2100"/>
              <a:buFont typeface="Noto Sans Symbols"/>
              <a:buNone/>
            </a:pPr>
            <a:r>
              <a:rPr lang="en-US"/>
              <a:t>                             I ++;</a:t>
            </a:r>
            <a:endParaRPr/>
          </a:p>
          <a:p>
            <a:pPr marL="342900" lvl="0" indent="-342900" algn="l" rtl="0">
              <a:spcBef>
                <a:spcPts val="560"/>
              </a:spcBef>
              <a:spcAft>
                <a:spcPts val="0"/>
              </a:spcAft>
              <a:buSzPts val="2100"/>
              <a:buFont typeface="Noto Sans Symbols"/>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5.1.4 Register Allocation</a:t>
            </a:r>
            <a:endParaRPr sz="3000" b="1">
              <a:latin typeface="Times New Roman"/>
              <a:ea typeface="Times New Roman"/>
              <a:cs typeface="Times New Roman"/>
              <a:sym typeface="Times New Roman"/>
            </a:endParaRPr>
          </a:p>
        </p:txBody>
      </p:sp>
      <p:sp>
        <p:nvSpPr>
          <p:cNvPr id="157" name="Google Shape;157;p14"/>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Instructions involving register operands are usually shorter and faster than those involving operands in memory.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Efficient utilization of register is particularly important in generating good code.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use of registers is often subdivided into two subproblems:</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1. During </a:t>
            </a:r>
            <a:r>
              <a:rPr lang="en-IN" b="1">
                <a:latin typeface="Times New Roman"/>
                <a:ea typeface="Times New Roman"/>
                <a:cs typeface="Times New Roman"/>
                <a:sym typeface="Times New Roman"/>
              </a:rPr>
              <a:t>Register allocation</a:t>
            </a:r>
            <a:r>
              <a:rPr lang="en-IN">
                <a:latin typeface="Times New Roman"/>
                <a:ea typeface="Times New Roman"/>
                <a:cs typeface="Times New Roman"/>
                <a:sym typeface="Times New Roman"/>
              </a:rPr>
              <a:t>, we select the set of variables that will reside in registers at a point in the program.</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2. During a subsequent </a:t>
            </a:r>
            <a:r>
              <a:rPr lang="en-IN" b="1">
                <a:latin typeface="Times New Roman"/>
                <a:ea typeface="Times New Roman"/>
                <a:cs typeface="Times New Roman"/>
                <a:sym typeface="Times New Roman"/>
              </a:rPr>
              <a:t>Register assignment </a:t>
            </a:r>
            <a:r>
              <a:rPr lang="en-IN">
                <a:latin typeface="Times New Roman"/>
                <a:ea typeface="Times New Roman"/>
                <a:cs typeface="Times New Roman"/>
                <a:sym typeface="Times New Roman"/>
              </a:rPr>
              <a:t>phase, we pick the specific register that a variable will reside in.</a:t>
            </a:r>
            <a:endParaRPr>
              <a:latin typeface="Times New Roman"/>
              <a:ea typeface="Times New Roman"/>
              <a:cs typeface="Times New Roman"/>
              <a:sym typeface="Times New Roman"/>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2"/>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140</a:t>
            </a:fld>
            <a:endParaRPr/>
          </a:p>
        </p:txBody>
      </p:sp>
      <p:sp>
        <p:nvSpPr>
          <p:cNvPr id="569" name="Google Shape;569;p62"/>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570" name="Google Shape;570;p62"/>
          <p:cNvSpPr txBox="1">
            <a:spLocks noGrp="1"/>
          </p:cNvSpPr>
          <p:nvPr>
            <p:ph type="body" idx="1"/>
          </p:nvPr>
        </p:nvSpPr>
        <p:spPr>
          <a:xfrm>
            <a:off x="914400" y="2362200"/>
            <a:ext cx="74676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In this case , the test I &lt; = 100 will be performed 100 times. But if the body of the loop is replicated, then the number of times this test will need to be performed 50. After replication of the body, the loop will be:</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3"/>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141</a:t>
            </a:fld>
            <a:endParaRPr/>
          </a:p>
        </p:txBody>
      </p:sp>
      <p:sp>
        <p:nvSpPr>
          <p:cNvPr id="576" name="Google Shape;576;p63"/>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577" name="Google Shape;577;p63"/>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r>
              <a:rPr lang="en-US" sz="2400"/>
              <a:t>                         I = 1</a:t>
            </a:r>
            <a:endParaRPr/>
          </a:p>
          <a:p>
            <a:pPr marL="342900" lvl="0" indent="-342900" algn="l" rtl="0">
              <a:spcBef>
                <a:spcPts val="480"/>
              </a:spcBef>
              <a:spcAft>
                <a:spcPts val="0"/>
              </a:spcAft>
              <a:buSzPts val="1800"/>
              <a:buFont typeface="Noto Sans Symbols"/>
              <a:buNone/>
            </a:pPr>
            <a:r>
              <a:rPr lang="en-US" sz="2400"/>
              <a:t>                while( I &lt; = 100)</a:t>
            </a:r>
            <a:endParaRPr/>
          </a:p>
          <a:p>
            <a:pPr marL="342900" lvl="0" indent="-342900" algn="l" rtl="0">
              <a:spcBef>
                <a:spcPts val="480"/>
              </a:spcBef>
              <a:spcAft>
                <a:spcPts val="0"/>
              </a:spcAft>
              <a:buSzPts val="1800"/>
              <a:buFont typeface="Noto Sans Symbols"/>
              <a:buNone/>
            </a:pPr>
            <a:r>
              <a:rPr lang="en-US" sz="2400"/>
              <a:t>                     {</a:t>
            </a:r>
            <a:endParaRPr/>
          </a:p>
          <a:p>
            <a:pPr marL="342900" lvl="0" indent="-342900" algn="l" rtl="0">
              <a:spcBef>
                <a:spcPts val="480"/>
              </a:spcBef>
              <a:spcAft>
                <a:spcPts val="0"/>
              </a:spcAft>
              <a:buSzPts val="1800"/>
              <a:buFont typeface="Noto Sans Symbols"/>
              <a:buNone/>
            </a:pPr>
            <a:r>
              <a:rPr lang="en-US" sz="2400"/>
              <a:t>                            x [ I ] = 0;</a:t>
            </a:r>
            <a:endParaRPr/>
          </a:p>
          <a:p>
            <a:pPr marL="342900" lvl="0" indent="-342900" algn="l" rtl="0">
              <a:spcBef>
                <a:spcPts val="480"/>
              </a:spcBef>
              <a:spcAft>
                <a:spcPts val="0"/>
              </a:spcAft>
              <a:buSzPts val="1800"/>
              <a:buFont typeface="Noto Sans Symbols"/>
              <a:buNone/>
            </a:pPr>
            <a:r>
              <a:rPr lang="en-US" sz="2400"/>
              <a:t>                             I ++;</a:t>
            </a:r>
            <a:endParaRPr/>
          </a:p>
          <a:p>
            <a:pPr marL="342900" lvl="0" indent="-342900" algn="l" rtl="0">
              <a:spcBef>
                <a:spcPts val="480"/>
              </a:spcBef>
              <a:spcAft>
                <a:spcPts val="0"/>
              </a:spcAft>
              <a:buSzPts val="1800"/>
              <a:buFont typeface="Noto Sans Symbols"/>
              <a:buNone/>
            </a:pPr>
            <a:r>
              <a:rPr lang="en-US" sz="2400"/>
              <a:t>                            x [ I ] = 0;</a:t>
            </a:r>
            <a:endParaRPr/>
          </a:p>
          <a:p>
            <a:pPr marL="342900" lvl="0" indent="-342900" algn="l" rtl="0">
              <a:spcBef>
                <a:spcPts val="480"/>
              </a:spcBef>
              <a:spcAft>
                <a:spcPts val="0"/>
              </a:spcAft>
              <a:buSzPts val="1800"/>
              <a:buFont typeface="Noto Sans Symbols"/>
              <a:buNone/>
            </a:pPr>
            <a:r>
              <a:rPr lang="en-US" sz="2400"/>
              <a:t>                             I ++;</a:t>
            </a:r>
            <a:endParaRPr/>
          </a:p>
          <a:p>
            <a:pPr marL="342900" lvl="0" indent="-342900" algn="l" rtl="0">
              <a:spcBef>
                <a:spcPts val="480"/>
              </a:spcBef>
              <a:spcAft>
                <a:spcPts val="0"/>
              </a:spcAft>
              <a:buSzPts val="1800"/>
              <a:buFont typeface="Noto Sans Symbols"/>
              <a:buNone/>
            </a:pPr>
            <a:r>
              <a:rPr lang="en-US" sz="2400"/>
              <a:t>                     }</a:t>
            </a:r>
            <a:endParaRPr/>
          </a:p>
          <a:p>
            <a:pPr marL="342900" lvl="0" indent="-228600" algn="l" rtl="0">
              <a:spcBef>
                <a:spcPts val="480"/>
              </a:spcBef>
              <a:spcAft>
                <a:spcPts val="0"/>
              </a:spcAft>
              <a:buSzPts val="1800"/>
              <a:buNone/>
            </a:pPr>
            <a:endParaRPr sz="24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4"/>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142</a:t>
            </a:fld>
            <a:endParaRPr/>
          </a:p>
        </p:txBody>
      </p:sp>
      <p:sp>
        <p:nvSpPr>
          <p:cNvPr id="583" name="Google Shape;583;p64"/>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584" name="Google Shape;584;p64"/>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It is possible to choose any divisor for the number of times the loop is executed, and the body will be replicated that many times. Unrolling once that is replicating the body to form two copies of the body saves 50% of the maximum possible executions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143</a:t>
            </a:fld>
            <a:endParaRPr/>
          </a:p>
        </p:txBody>
      </p:sp>
      <p:sp>
        <p:nvSpPr>
          <p:cNvPr id="590" name="Google Shape;590;p65"/>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Loop jamming</a:t>
            </a:r>
            <a:endParaRPr/>
          </a:p>
        </p:txBody>
      </p:sp>
      <p:sp>
        <p:nvSpPr>
          <p:cNvPr id="591" name="Google Shape;591;p65"/>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Loop jamming is a technique that merges the bodies of two loops if the two loops have the same number of iterations and they use the same indices. This eliminates the test of one loop. For example, consider the following loop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6"/>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144</a:t>
            </a:fld>
            <a:endParaRPr/>
          </a:p>
        </p:txBody>
      </p:sp>
      <p:sp>
        <p:nvSpPr>
          <p:cNvPr id="597" name="Google Shape;597;p66"/>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598" name="Google Shape;598;p66"/>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 {</a:t>
            </a:r>
            <a:endParaRPr/>
          </a:p>
          <a:p>
            <a:pPr marL="342900" lvl="0" indent="-342900" algn="l" rtl="0">
              <a:spcBef>
                <a:spcPts val="560"/>
              </a:spcBef>
              <a:spcAft>
                <a:spcPts val="0"/>
              </a:spcAft>
              <a:buSzPts val="2100"/>
              <a:buFont typeface="Noto Sans Symbols"/>
              <a:buNone/>
            </a:pPr>
            <a:r>
              <a:rPr lang="en-US"/>
              <a:t>   for ( I = 0 ; I &lt; 10 ; I ++ )</a:t>
            </a:r>
            <a:endParaRPr/>
          </a:p>
          <a:p>
            <a:pPr marL="342900" lvl="0" indent="-342900" algn="l" rtl="0">
              <a:spcBef>
                <a:spcPts val="560"/>
              </a:spcBef>
              <a:spcAft>
                <a:spcPts val="0"/>
              </a:spcAft>
              <a:buSzPts val="2100"/>
              <a:buFont typeface="Noto Sans Symbols"/>
              <a:buNone/>
            </a:pPr>
            <a:r>
              <a:rPr lang="en-US"/>
              <a:t>        for ( j = 0 ; j &lt; 10 ; j++ )</a:t>
            </a:r>
            <a:endParaRPr/>
          </a:p>
          <a:p>
            <a:pPr marL="342900" lvl="0" indent="-342900" algn="l" rtl="0">
              <a:spcBef>
                <a:spcPts val="560"/>
              </a:spcBef>
              <a:spcAft>
                <a:spcPts val="0"/>
              </a:spcAft>
              <a:buSzPts val="2100"/>
              <a:buFont typeface="Noto Sans Symbols"/>
              <a:buNone/>
            </a:pPr>
            <a:r>
              <a:rPr lang="en-US"/>
              <a:t>               x [ I , j ] = 0;</a:t>
            </a:r>
            <a:endParaRPr/>
          </a:p>
          <a:p>
            <a:pPr marL="342900" lvl="0" indent="-342900" algn="l" rtl="0">
              <a:spcBef>
                <a:spcPts val="560"/>
              </a:spcBef>
              <a:spcAft>
                <a:spcPts val="0"/>
              </a:spcAft>
              <a:buSzPts val="2100"/>
              <a:buFont typeface="Noto Sans Symbols"/>
              <a:buNone/>
            </a:pPr>
            <a:r>
              <a:rPr lang="en-US"/>
              <a:t>        for ( I = 0 ; I &lt; 10 ; I ++ )</a:t>
            </a:r>
            <a:endParaRPr/>
          </a:p>
          <a:p>
            <a:pPr marL="342900" lvl="0" indent="-342900" algn="l" rtl="0">
              <a:spcBef>
                <a:spcPts val="560"/>
              </a:spcBef>
              <a:spcAft>
                <a:spcPts val="0"/>
              </a:spcAft>
              <a:buSzPts val="2100"/>
              <a:buFont typeface="Noto Sans Symbols"/>
              <a:buNone/>
            </a:pPr>
            <a:r>
              <a:rPr lang="en-US"/>
              <a:t>               x [ I , I ] = 1;</a:t>
            </a:r>
            <a:endParaRPr/>
          </a:p>
          <a:p>
            <a:pPr marL="342900" lvl="0" indent="-342900" algn="l" rtl="0">
              <a:spcBef>
                <a:spcPts val="560"/>
              </a:spcBef>
              <a:spcAft>
                <a:spcPts val="0"/>
              </a:spcAft>
              <a:buSzPts val="2100"/>
              <a:buFont typeface="Noto Sans Symbols"/>
              <a:buNone/>
            </a:pPr>
            <a:r>
              <a:rPr lang="en-US"/>
              <a:t>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7"/>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145</a:t>
            </a:fld>
            <a:endParaRPr/>
          </a:p>
        </p:txBody>
      </p:sp>
      <p:sp>
        <p:nvSpPr>
          <p:cNvPr id="605" name="Google Shape;605;p67"/>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Here, the bodies of the loops on I can be concatenated . the result of loop jamming will be:</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8"/>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146</a:t>
            </a:fld>
            <a:endParaRPr/>
          </a:p>
        </p:txBody>
      </p:sp>
      <p:sp>
        <p:nvSpPr>
          <p:cNvPr id="611" name="Google Shape;611;p68"/>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endParaRPr/>
          </a:p>
        </p:txBody>
      </p:sp>
      <p:sp>
        <p:nvSpPr>
          <p:cNvPr id="612" name="Google Shape;612;p68"/>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a:t>
            </a:r>
            <a:endParaRPr/>
          </a:p>
          <a:p>
            <a:pPr marL="342900" lvl="0" indent="-342900" algn="l" rtl="0">
              <a:spcBef>
                <a:spcPts val="560"/>
              </a:spcBef>
              <a:spcAft>
                <a:spcPts val="0"/>
              </a:spcAft>
              <a:buSzPts val="2100"/>
              <a:buFont typeface="Noto Sans Symbols"/>
              <a:buNone/>
            </a:pPr>
            <a:r>
              <a:rPr lang="en-US"/>
              <a:t>   for ( I = 0 ; I &lt; 10 ; I ++ )</a:t>
            </a:r>
            <a:endParaRPr/>
          </a:p>
          <a:p>
            <a:pPr marL="342900" lvl="0" indent="-342900" algn="l" rtl="0">
              <a:spcBef>
                <a:spcPts val="560"/>
              </a:spcBef>
              <a:spcAft>
                <a:spcPts val="0"/>
              </a:spcAft>
              <a:buSzPts val="2100"/>
              <a:buFont typeface="Noto Sans Symbols"/>
              <a:buNone/>
            </a:pPr>
            <a:r>
              <a:rPr lang="en-US"/>
              <a:t>     {</a:t>
            </a:r>
            <a:endParaRPr/>
          </a:p>
          <a:p>
            <a:pPr marL="342900" lvl="0" indent="-342900" algn="l" rtl="0">
              <a:spcBef>
                <a:spcPts val="560"/>
              </a:spcBef>
              <a:spcAft>
                <a:spcPts val="0"/>
              </a:spcAft>
              <a:buSzPts val="2100"/>
              <a:buFont typeface="Noto Sans Symbols"/>
              <a:buNone/>
            </a:pPr>
            <a:r>
              <a:rPr lang="en-US"/>
              <a:t>        for ( j = 0 ; j &lt; 10 ; j++ )</a:t>
            </a:r>
            <a:endParaRPr/>
          </a:p>
          <a:p>
            <a:pPr marL="342900" lvl="0" indent="-342900" algn="l" rtl="0">
              <a:spcBef>
                <a:spcPts val="560"/>
              </a:spcBef>
              <a:spcAft>
                <a:spcPts val="0"/>
              </a:spcAft>
              <a:buSzPts val="2100"/>
              <a:buFont typeface="Noto Sans Symbols"/>
              <a:buNone/>
            </a:pPr>
            <a:r>
              <a:rPr lang="en-US"/>
              <a:t>               x [ I , j ] = 0;</a:t>
            </a:r>
            <a:endParaRPr/>
          </a:p>
          <a:p>
            <a:pPr marL="342900" lvl="0" indent="-342900" algn="l" rtl="0">
              <a:spcBef>
                <a:spcPts val="560"/>
              </a:spcBef>
              <a:spcAft>
                <a:spcPts val="0"/>
              </a:spcAft>
              <a:buSzPts val="2100"/>
              <a:buFont typeface="Noto Sans Symbols"/>
              <a:buNone/>
            </a:pPr>
            <a:r>
              <a:rPr lang="en-US"/>
              <a:t>      }        x [ I , I ] = 1;</a:t>
            </a:r>
            <a:endParaRPr/>
          </a:p>
          <a:p>
            <a:pPr marL="342900" lvl="0" indent="-342900" algn="l" rtl="0">
              <a:spcBef>
                <a:spcPts val="560"/>
              </a:spcBef>
              <a:spcAft>
                <a:spcPts val="0"/>
              </a:spcAft>
              <a:buSzPts val="2100"/>
              <a:buFont typeface="Noto Sans Symbols"/>
              <a:buNone/>
            </a:pPr>
            <a:r>
              <a:rPr lang="en-US"/>
              <a:t>  }</a:t>
            </a:r>
            <a:endParaRPr/>
          </a:p>
          <a:p>
            <a:pPr marL="342900" lvl="0" indent="-209550" algn="l" rtl="0">
              <a:spcBef>
                <a:spcPts val="560"/>
              </a:spcBef>
              <a:spcAft>
                <a:spcPts val="0"/>
              </a:spcAft>
              <a:buSzPts val="2100"/>
              <a:buNone/>
            </a:pP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9"/>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147</a:t>
            </a:fld>
            <a:endParaRPr/>
          </a:p>
        </p:txBody>
      </p:sp>
      <p:sp>
        <p:nvSpPr>
          <p:cNvPr id="619" name="Google Shape;619;p69"/>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Lets Optimize...</a:t>
            </a:r>
            <a:endParaRPr/>
          </a:p>
        </p:txBody>
      </p:sp>
      <p:sp>
        <p:nvSpPr>
          <p:cNvPr id="620" name="Google Shape;620;p69"/>
          <p:cNvSpPr txBox="1">
            <a:spLocks noGrp="1"/>
          </p:cNvSpPr>
          <p:nvPr>
            <p:ph type="body" idx="1"/>
          </p:nvPr>
        </p:nvSpPr>
        <p:spPr>
          <a:xfrm>
            <a:off x="762000" y="2362200"/>
            <a:ext cx="83820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500"/>
              <a:buFont typeface="Noto Sans Symbols"/>
              <a:buNone/>
            </a:pPr>
            <a:r>
              <a:rPr lang="en-US" sz="2000" b="1">
                <a:latin typeface="Courier New"/>
                <a:ea typeface="Courier New"/>
                <a:cs typeface="Courier New"/>
                <a:sym typeface="Courier New"/>
              </a:rPr>
              <a:t>int sumcalc(int a, int b, int N)</a:t>
            </a:r>
            <a:endParaRPr/>
          </a:p>
          <a:p>
            <a:pPr marL="342900" lvl="0" indent="-342900" algn="l" rtl="0">
              <a:lnSpc>
                <a:spcPct val="80000"/>
              </a:lnSpc>
              <a:spcBef>
                <a:spcPts val="400"/>
              </a:spcBef>
              <a:spcAft>
                <a:spcPts val="0"/>
              </a:spcAft>
              <a:buSzPts val="1500"/>
              <a:buFont typeface="Noto Sans Symbols"/>
              <a:buNone/>
            </a:pPr>
            <a:r>
              <a:rPr lang="en-US" sz="2000" b="1">
                <a:latin typeface="Courier New"/>
                <a:ea typeface="Courier New"/>
                <a:cs typeface="Courier New"/>
                <a:sym typeface="Courier New"/>
              </a:rPr>
              <a:t>{</a:t>
            </a:r>
            <a:endParaRPr/>
          </a:p>
          <a:p>
            <a:pPr marL="342900" lvl="0" indent="-342900" algn="l" rtl="0">
              <a:lnSpc>
                <a:spcPct val="80000"/>
              </a:lnSpc>
              <a:spcBef>
                <a:spcPts val="400"/>
              </a:spcBef>
              <a:spcAft>
                <a:spcPts val="0"/>
              </a:spcAft>
              <a:buSzPts val="1500"/>
              <a:buFont typeface="Noto Sans Symbols"/>
              <a:buNone/>
            </a:pPr>
            <a:r>
              <a:rPr lang="en-US" sz="2000" b="1">
                <a:latin typeface="Courier New"/>
                <a:ea typeface="Courier New"/>
                <a:cs typeface="Courier New"/>
                <a:sym typeface="Courier New"/>
              </a:rPr>
              <a:t>    int i, x, y;</a:t>
            </a:r>
            <a:endParaRPr/>
          </a:p>
          <a:p>
            <a:pPr marL="342900" lvl="0" indent="-342900" algn="l" rtl="0">
              <a:lnSpc>
                <a:spcPct val="80000"/>
              </a:lnSpc>
              <a:spcBef>
                <a:spcPts val="400"/>
              </a:spcBef>
              <a:spcAft>
                <a:spcPts val="0"/>
              </a:spcAft>
              <a:buSzPts val="1500"/>
              <a:buFont typeface="Noto Sans Symbols"/>
              <a:buNone/>
            </a:pPr>
            <a:r>
              <a:rPr lang="en-US" sz="2000" b="1">
                <a:solidFill>
                  <a:schemeClr val="dk2"/>
                </a:solidFill>
                <a:latin typeface="Courier New"/>
                <a:ea typeface="Courier New"/>
                <a:cs typeface="Courier New"/>
                <a:sym typeface="Courier New"/>
              </a:rPr>
              <a:t>    </a:t>
            </a:r>
            <a:r>
              <a:rPr lang="en-US" sz="2000" b="1">
                <a:latin typeface="Courier New"/>
                <a:ea typeface="Courier New"/>
                <a:cs typeface="Courier New"/>
                <a:sym typeface="Courier New"/>
              </a:rPr>
              <a:t>x = 0;</a:t>
            </a:r>
            <a:endParaRPr/>
          </a:p>
          <a:p>
            <a:pPr marL="342900" lvl="0" indent="-342900" algn="l" rtl="0">
              <a:lnSpc>
                <a:spcPct val="80000"/>
              </a:lnSpc>
              <a:spcBef>
                <a:spcPts val="400"/>
              </a:spcBef>
              <a:spcAft>
                <a:spcPts val="0"/>
              </a:spcAft>
              <a:buSzPts val="1500"/>
              <a:buFont typeface="Noto Sans Symbols"/>
              <a:buNone/>
            </a:pPr>
            <a:r>
              <a:rPr lang="en-US" sz="2000" b="1">
                <a:latin typeface="Courier New"/>
                <a:ea typeface="Courier New"/>
                <a:cs typeface="Courier New"/>
                <a:sym typeface="Courier New"/>
              </a:rPr>
              <a:t>	  y = 0;</a:t>
            </a:r>
            <a:endParaRPr/>
          </a:p>
          <a:p>
            <a:pPr marL="342900" lvl="0" indent="-342900" algn="l" rtl="0">
              <a:lnSpc>
                <a:spcPct val="80000"/>
              </a:lnSpc>
              <a:spcBef>
                <a:spcPts val="400"/>
              </a:spcBef>
              <a:spcAft>
                <a:spcPts val="0"/>
              </a:spcAft>
              <a:buSzPts val="1500"/>
              <a:buFont typeface="Noto Sans Symbols"/>
              <a:buNone/>
            </a:pPr>
            <a:r>
              <a:rPr lang="en-US" sz="2000" b="1">
                <a:latin typeface="Courier New"/>
                <a:ea typeface="Courier New"/>
                <a:cs typeface="Courier New"/>
                <a:sym typeface="Courier New"/>
              </a:rPr>
              <a:t>    for(i = 0; i &lt;= N; i++) {</a:t>
            </a:r>
            <a:endParaRPr/>
          </a:p>
          <a:p>
            <a:pPr marL="342900" lvl="0" indent="-342900" algn="l" rtl="0">
              <a:lnSpc>
                <a:spcPct val="80000"/>
              </a:lnSpc>
              <a:spcBef>
                <a:spcPts val="400"/>
              </a:spcBef>
              <a:spcAft>
                <a:spcPts val="0"/>
              </a:spcAft>
              <a:buSzPts val="1500"/>
              <a:buFont typeface="Noto Sans Symbols"/>
              <a:buNone/>
            </a:pPr>
            <a:r>
              <a:rPr lang="en-US" sz="2000" b="1">
                <a:latin typeface="Courier New"/>
                <a:ea typeface="Courier New"/>
                <a:cs typeface="Courier New"/>
                <a:sym typeface="Courier New"/>
              </a:rPr>
              <a:t>       x = x + (4*a/b)*i + (i+1)*(i+1);</a:t>
            </a:r>
            <a:endParaRPr/>
          </a:p>
          <a:p>
            <a:pPr marL="342900" lvl="0" indent="-342900" algn="l" rtl="0">
              <a:lnSpc>
                <a:spcPct val="80000"/>
              </a:lnSpc>
              <a:spcBef>
                <a:spcPts val="400"/>
              </a:spcBef>
              <a:spcAft>
                <a:spcPts val="0"/>
              </a:spcAft>
              <a:buSzPts val="1500"/>
              <a:buFont typeface="Noto Sans Symbols"/>
              <a:buNone/>
            </a:pPr>
            <a:r>
              <a:rPr lang="en-US" sz="2000" b="1">
                <a:latin typeface="Courier New"/>
                <a:ea typeface="Courier New"/>
                <a:cs typeface="Courier New"/>
                <a:sym typeface="Courier New"/>
              </a:rPr>
              <a:t>		 x = x + b*y;</a:t>
            </a:r>
            <a:endParaRPr/>
          </a:p>
          <a:p>
            <a:pPr marL="342900" lvl="0" indent="-342900" algn="l" rtl="0">
              <a:lnSpc>
                <a:spcPct val="80000"/>
              </a:lnSpc>
              <a:spcBef>
                <a:spcPts val="400"/>
              </a:spcBef>
              <a:spcAft>
                <a:spcPts val="0"/>
              </a:spcAft>
              <a:buSzPts val="1500"/>
              <a:buFont typeface="Noto Sans Symbols"/>
              <a:buNone/>
            </a:pPr>
            <a:r>
              <a:rPr lang="en-US" sz="2000" b="1">
                <a:latin typeface="Courier New"/>
                <a:ea typeface="Courier New"/>
                <a:cs typeface="Courier New"/>
                <a:sym typeface="Courier New"/>
              </a:rPr>
              <a:t>    }</a:t>
            </a:r>
            <a:endParaRPr/>
          </a:p>
          <a:p>
            <a:pPr marL="342900" lvl="0" indent="-342900" algn="l" rtl="0">
              <a:lnSpc>
                <a:spcPct val="80000"/>
              </a:lnSpc>
              <a:spcBef>
                <a:spcPts val="400"/>
              </a:spcBef>
              <a:spcAft>
                <a:spcPts val="0"/>
              </a:spcAft>
              <a:buSzPts val="1500"/>
              <a:buFont typeface="Noto Sans Symbols"/>
              <a:buNone/>
            </a:pPr>
            <a:r>
              <a:rPr lang="en-US" sz="2000" b="1">
                <a:latin typeface="Courier New"/>
                <a:ea typeface="Courier New"/>
                <a:cs typeface="Courier New"/>
                <a:sym typeface="Courier New"/>
              </a:rPr>
              <a:t>    return x;</a:t>
            </a:r>
            <a:endParaRPr/>
          </a:p>
          <a:p>
            <a:pPr marL="342900" lvl="0" indent="-342900" algn="l" rtl="0">
              <a:lnSpc>
                <a:spcPct val="80000"/>
              </a:lnSpc>
              <a:spcBef>
                <a:spcPts val="400"/>
              </a:spcBef>
              <a:spcAft>
                <a:spcPts val="0"/>
              </a:spcAft>
              <a:buSzPts val="1500"/>
              <a:buFont typeface="Noto Sans Symbols"/>
              <a:buNone/>
            </a:pPr>
            <a:r>
              <a:rPr lang="en-US" sz="2000" b="1">
                <a:latin typeface="Courier New"/>
                <a:ea typeface="Courier New"/>
                <a:cs typeface="Courier New"/>
                <a:sym typeface="Courier New"/>
              </a:rPr>
              <a:t>}</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0"/>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148</a:t>
            </a:fld>
            <a:endParaRPr/>
          </a:p>
        </p:txBody>
      </p:sp>
      <p:sp>
        <p:nvSpPr>
          <p:cNvPr id="627" name="Google Shape;627;p70"/>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Constant Propagation</a:t>
            </a:r>
            <a:endParaRPr/>
          </a:p>
        </p:txBody>
      </p:sp>
      <p:sp>
        <p:nvSpPr>
          <p:cNvPr id="628" name="Google Shape;628;p70"/>
          <p:cNvSpPr txBox="1">
            <a:spLocks noGrp="1"/>
          </p:cNvSpPr>
          <p:nvPr>
            <p:ph type="body" idx="1"/>
          </p:nvPr>
        </p:nvSpPr>
        <p:spPr>
          <a:xfrm>
            <a:off x="685800" y="1905000"/>
            <a:ext cx="8458200"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b="1">
                <a:latin typeface="Courier New"/>
                <a:ea typeface="Courier New"/>
                <a:cs typeface="Courier New"/>
                <a:sym typeface="Courier New"/>
              </a:rPr>
              <a:t>    </a:t>
            </a: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b*y;</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560"/>
              </a:spcBef>
              <a:spcAft>
                <a:spcPts val="0"/>
              </a:spcAft>
              <a:buSzPts val="2100"/>
              <a:buFont typeface="Noto Sans Symbols"/>
              <a:buNone/>
            </a:pPr>
            <a:endParaRPr b="1">
              <a:latin typeface="Courier New"/>
              <a:ea typeface="Courier New"/>
              <a:cs typeface="Courier New"/>
              <a:sym typeface="Courier New"/>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71"/>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149</a:t>
            </a:fld>
            <a:endParaRPr/>
          </a:p>
        </p:txBody>
      </p:sp>
      <p:sp>
        <p:nvSpPr>
          <p:cNvPr id="635" name="Google Shape;635;p71"/>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Constant Propagation</a:t>
            </a:r>
            <a:endParaRPr/>
          </a:p>
        </p:txBody>
      </p:sp>
      <p:sp>
        <p:nvSpPr>
          <p:cNvPr id="636" name="Google Shape;636;p71"/>
          <p:cNvSpPr txBox="1">
            <a:spLocks noGrp="1"/>
          </p:cNvSpPr>
          <p:nvPr>
            <p:ph type="body" idx="1"/>
          </p:nvPr>
        </p:nvSpPr>
        <p:spPr>
          <a:xfrm>
            <a:off x="685800" y="1828800"/>
            <a:ext cx="8458200" cy="4648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endParaRPr b="1">
              <a:latin typeface="Courier New"/>
              <a:ea typeface="Courier New"/>
              <a:cs typeface="Courier New"/>
              <a:sym typeface="Courier New"/>
            </a:endParaRPr>
          </a:p>
          <a:p>
            <a:pPr marL="342900" lvl="0" indent="-342900" algn="l" rtl="0">
              <a:spcBef>
                <a:spcPts val="560"/>
              </a:spcBef>
              <a:spcAft>
                <a:spcPts val="0"/>
              </a:spcAft>
              <a:buSzPts val="2100"/>
              <a:buFont typeface="Noto Sans Symbols"/>
              <a:buNone/>
            </a:pPr>
            <a:r>
              <a:rPr lang="en-US" b="1">
                <a:latin typeface="Courier New"/>
                <a:ea typeface="Courier New"/>
                <a:cs typeface="Courier New"/>
                <a:sym typeface="Courier New"/>
              </a:rPr>
              <a:t>   </a:t>
            </a:r>
            <a:r>
              <a:rPr lang="en-US" sz="2400" b="1">
                <a:latin typeface="Courier New"/>
                <a:ea typeface="Courier New"/>
                <a:cs typeface="Courier New"/>
                <a:sym typeface="Courier New"/>
              </a:rPr>
              <a:t>int i, x, y;</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r>
              <a:rPr lang="en-US" sz="2400" b="1">
                <a:solidFill>
                  <a:schemeClr val="accent1"/>
                </a:solidFill>
                <a:latin typeface="Courier New"/>
                <a:ea typeface="Courier New"/>
                <a:cs typeface="Courier New"/>
                <a:sym typeface="Courier New"/>
              </a:rPr>
              <a:t>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b*</a:t>
            </a:r>
            <a:r>
              <a:rPr lang="en-US" sz="2400" b="1">
                <a:solidFill>
                  <a:schemeClr val="accent1"/>
                </a:solidFill>
                <a:latin typeface="Courier New"/>
                <a:ea typeface="Courier New"/>
                <a:cs typeface="Courier New"/>
                <a:sym typeface="Courier New"/>
              </a:rPr>
              <a:t>y</a:t>
            </a:r>
            <a:r>
              <a:rPr lang="en-US" sz="2400" b="1">
                <a:latin typeface="Courier New"/>
                <a:ea typeface="Courier New"/>
                <a:cs typeface="Courier New"/>
                <a:sym typeface="Courier New"/>
              </a:rPr>
              <a: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560"/>
              </a:spcBef>
              <a:spcAft>
                <a:spcPts val="0"/>
              </a:spcAft>
              <a:buSzPts val="2100"/>
              <a:buFont typeface="Noto Sans Symbols"/>
              <a:buNone/>
            </a:pPr>
            <a:endParaRPr b="1">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15"/>
          <p:cNvPicPr preferRelativeResize="0">
            <a:picLocks noGrp="1"/>
          </p:cNvPicPr>
          <p:nvPr>
            <p:ph type="body" idx="1"/>
          </p:nvPr>
        </p:nvPicPr>
        <p:blipFill rotWithShape="1">
          <a:blip r:embed="rId3">
            <a:alphaModFix/>
          </a:blip>
          <a:srcRect/>
          <a:stretch/>
        </p:blipFill>
        <p:spPr>
          <a:xfrm>
            <a:off x="228600" y="152400"/>
            <a:ext cx="4038600" cy="3962400"/>
          </a:xfrm>
          <a:prstGeom prst="rect">
            <a:avLst/>
          </a:prstGeom>
          <a:noFill/>
          <a:ln>
            <a:noFill/>
          </a:ln>
        </p:spPr>
      </p:pic>
      <p:pic>
        <p:nvPicPr>
          <p:cNvPr id="163" name="Google Shape;163;p15"/>
          <p:cNvPicPr preferRelativeResize="0"/>
          <p:nvPr/>
        </p:nvPicPr>
        <p:blipFill rotWithShape="1">
          <a:blip r:embed="rId4">
            <a:alphaModFix/>
          </a:blip>
          <a:srcRect/>
          <a:stretch/>
        </p:blipFill>
        <p:spPr>
          <a:xfrm>
            <a:off x="4572000" y="228600"/>
            <a:ext cx="4038600" cy="3581400"/>
          </a:xfrm>
          <a:prstGeom prst="rect">
            <a:avLst/>
          </a:prstGeom>
          <a:noFill/>
          <a:ln>
            <a:noFill/>
          </a:ln>
        </p:spPr>
      </p:pic>
      <p:sp>
        <p:nvSpPr>
          <p:cNvPr id="164" name="Google Shape;164;p15"/>
          <p:cNvSpPr/>
          <p:nvPr/>
        </p:nvSpPr>
        <p:spPr>
          <a:xfrm>
            <a:off x="0" y="4038600"/>
            <a:ext cx="8998800" cy="2585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200" b="0" i="0" u="none" strike="noStrike" cap="none">
                <a:solidFill>
                  <a:schemeClr val="dk1"/>
                </a:solidFill>
                <a:latin typeface="Times New Roman"/>
                <a:ea typeface="Times New Roman"/>
                <a:cs typeface="Times New Roman"/>
                <a:sym typeface="Times New Roman"/>
              </a:rPr>
              <a:t>The two three-address code sequences in Fig in which the only difference in (a) and (b) is the operator in the second statement. </a:t>
            </a:r>
            <a:endParaRPr sz="1800"/>
          </a:p>
          <a:p>
            <a:pPr marL="0" marR="0" lvl="0" indent="0" algn="just" rtl="0">
              <a:spcBef>
                <a:spcPts val="0"/>
              </a:spcBef>
              <a:spcAft>
                <a:spcPts val="0"/>
              </a:spcAft>
              <a:buNone/>
            </a:pPr>
            <a:r>
              <a:rPr lang="en-IN" sz="2200" b="0" i="0" u="none" strike="noStrike" cap="none">
                <a:solidFill>
                  <a:schemeClr val="dk1"/>
                </a:solidFill>
                <a:latin typeface="Times New Roman"/>
                <a:ea typeface="Times New Roman"/>
                <a:cs typeface="Times New Roman"/>
                <a:sym typeface="Times New Roman"/>
              </a:rPr>
              <a:t>The shortest assembly-code sequences for (a) and (b).</a:t>
            </a:r>
            <a:endParaRPr sz="1800"/>
          </a:p>
          <a:p>
            <a:pPr marL="0" marR="0" lvl="0" indent="0" algn="just" rtl="0">
              <a:spcBef>
                <a:spcPts val="0"/>
              </a:spcBef>
              <a:spcAft>
                <a:spcPts val="0"/>
              </a:spcAft>
              <a:buNone/>
            </a:pPr>
            <a:r>
              <a:rPr lang="en-IN" sz="2200" b="1" i="0" u="none" strike="noStrike" cap="none">
                <a:solidFill>
                  <a:schemeClr val="dk1"/>
                </a:solidFill>
                <a:latin typeface="Times New Roman"/>
                <a:ea typeface="Times New Roman"/>
                <a:cs typeface="Times New Roman"/>
                <a:sym typeface="Times New Roman"/>
              </a:rPr>
              <a:t>SRDA stands for Shift-Right-Double-Arithmetic </a:t>
            </a:r>
            <a:r>
              <a:rPr lang="en-IN" sz="2200" b="0" i="0" u="none" strike="noStrike" cap="none">
                <a:solidFill>
                  <a:schemeClr val="dk1"/>
                </a:solidFill>
                <a:latin typeface="Times New Roman"/>
                <a:ea typeface="Times New Roman"/>
                <a:cs typeface="Times New Roman"/>
                <a:sym typeface="Times New Roman"/>
              </a:rPr>
              <a:t>and SRDA R0,32 shifts the dividend into R1 and clears RO so all bits equal its sign bit. </a:t>
            </a:r>
            <a:endParaRPr sz="1800"/>
          </a:p>
          <a:p>
            <a:pPr marL="0" marR="0" lvl="0" indent="0" algn="just" rtl="0">
              <a:spcBef>
                <a:spcPts val="0"/>
              </a:spcBef>
              <a:spcAft>
                <a:spcPts val="0"/>
              </a:spcAft>
              <a:buNone/>
            </a:pPr>
            <a:r>
              <a:rPr lang="en-IN" sz="2200" b="0" i="0" u="none" strike="noStrike" cap="none">
                <a:solidFill>
                  <a:schemeClr val="dk1"/>
                </a:solidFill>
                <a:latin typeface="Times New Roman"/>
                <a:ea typeface="Times New Roman"/>
                <a:cs typeface="Times New Roman"/>
                <a:sym typeface="Times New Roman"/>
              </a:rPr>
              <a:t>L, ST, and A stand for load, store, and add, respectively. </a:t>
            </a:r>
            <a:endParaRPr sz="1800"/>
          </a:p>
          <a:p>
            <a:pPr marL="0" marR="0" lvl="0" indent="0" algn="just" rtl="0">
              <a:spcBef>
                <a:spcPts val="0"/>
              </a:spcBef>
              <a:spcAft>
                <a:spcPts val="0"/>
              </a:spcAft>
              <a:buNone/>
            </a:pPr>
            <a:r>
              <a:rPr lang="en-IN" sz="2200" b="0" i="0" u="none" strike="noStrike" cap="none">
                <a:solidFill>
                  <a:schemeClr val="dk1"/>
                </a:solidFill>
                <a:latin typeface="Times New Roman"/>
                <a:ea typeface="Times New Roman"/>
                <a:cs typeface="Times New Roman"/>
                <a:sym typeface="Times New Roman"/>
              </a:rPr>
              <a:t>The optimal choice for the register into </a:t>
            </a:r>
            <a:r>
              <a:rPr lang="en-IN" sz="2200" b="1" i="0" u="none" strike="noStrike" cap="none">
                <a:solidFill>
                  <a:schemeClr val="dk1"/>
                </a:solidFill>
                <a:latin typeface="Times New Roman"/>
                <a:ea typeface="Times New Roman"/>
                <a:cs typeface="Times New Roman"/>
                <a:sym typeface="Times New Roman"/>
              </a:rPr>
              <a:t>which a </a:t>
            </a:r>
            <a:r>
              <a:rPr lang="en-IN" sz="2200" b="0" i="0" u="none" strike="noStrike" cap="none">
                <a:solidFill>
                  <a:schemeClr val="dk1"/>
                </a:solidFill>
                <a:latin typeface="Times New Roman"/>
                <a:ea typeface="Times New Roman"/>
                <a:cs typeface="Times New Roman"/>
                <a:sym typeface="Times New Roman"/>
              </a:rPr>
              <a:t>is to be loaded depends on what will ultimately </a:t>
            </a:r>
            <a:r>
              <a:rPr lang="en-IN" sz="2200" b="1" i="0" u="none" strike="noStrike" cap="none">
                <a:solidFill>
                  <a:schemeClr val="dk1"/>
                </a:solidFill>
                <a:latin typeface="Times New Roman"/>
                <a:ea typeface="Times New Roman"/>
                <a:cs typeface="Times New Roman"/>
                <a:sym typeface="Times New Roman"/>
              </a:rPr>
              <a:t>happen to t</a:t>
            </a:r>
            <a:r>
              <a:rPr lang="en-IN" sz="2200" b="0" i="0" u="none" strike="noStrike" cap="none">
                <a:solidFill>
                  <a:schemeClr val="dk1"/>
                </a:solidFill>
                <a:latin typeface="Times New Roman"/>
                <a:ea typeface="Times New Roman"/>
                <a:cs typeface="Times New Roman"/>
                <a:sym typeface="Times New Roman"/>
              </a:rPr>
              <a:t>.</a:t>
            </a: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2"/>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150</a:t>
            </a:fld>
            <a:endParaRPr/>
          </a:p>
        </p:txBody>
      </p:sp>
      <p:sp>
        <p:nvSpPr>
          <p:cNvPr id="643" name="Google Shape;643;p72"/>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Constant Propagation</a:t>
            </a:r>
            <a:endParaRPr/>
          </a:p>
        </p:txBody>
      </p:sp>
      <p:sp>
        <p:nvSpPr>
          <p:cNvPr id="644" name="Google Shape;644;p72"/>
          <p:cNvSpPr txBox="1">
            <a:spLocks noGrp="1"/>
          </p:cNvSpPr>
          <p:nvPr>
            <p:ph type="body" idx="1"/>
          </p:nvPr>
        </p:nvSpPr>
        <p:spPr>
          <a:xfrm>
            <a:off x="381000" y="1981200"/>
            <a:ext cx="8458200" cy="4343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r>
              <a:rPr lang="en-US" sz="2400" b="1">
                <a:solidFill>
                  <a:schemeClr val="dk2"/>
                </a:solidFill>
                <a:latin typeface="Courier New"/>
                <a:ea typeface="Courier New"/>
                <a:cs typeface="Courier New"/>
                <a:sym typeface="Courier New"/>
              </a:rPr>
              <a:t>y = 0</a:t>
            </a:r>
            <a:r>
              <a:rPr lang="en-US" sz="2400" b="1">
                <a:latin typeface="Courier New"/>
                <a:ea typeface="Courier New"/>
                <a:cs typeface="Courier New"/>
                <a:sym typeface="Courier New"/>
              </a:rPr>
              <a: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b*</a:t>
            </a:r>
            <a:r>
              <a:rPr lang="en-US" sz="2400" b="1">
                <a:solidFill>
                  <a:schemeClr val="dk2"/>
                </a:solidFill>
                <a:latin typeface="Courier New"/>
                <a:ea typeface="Courier New"/>
                <a:cs typeface="Courier New"/>
                <a:sym typeface="Courier New"/>
              </a:rPr>
              <a:t>0</a:t>
            </a:r>
            <a:r>
              <a:rPr lang="en-US" sz="2400" b="1">
                <a:latin typeface="Courier New"/>
                <a:ea typeface="Courier New"/>
                <a:cs typeface="Courier New"/>
                <a:sym typeface="Courier New"/>
              </a:rPr>
              <a: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73"/>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151</a:t>
            </a:fld>
            <a:endParaRPr/>
          </a:p>
        </p:txBody>
      </p:sp>
      <p:sp>
        <p:nvSpPr>
          <p:cNvPr id="651" name="Google Shape;651;p73"/>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Algebraic Simplification</a:t>
            </a:r>
            <a:endParaRPr/>
          </a:p>
        </p:txBody>
      </p:sp>
      <p:sp>
        <p:nvSpPr>
          <p:cNvPr id="652" name="Google Shape;652;p73"/>
          <p:cNvSpPr txBox="1">
            <a:spLocks noGrp="1"/>
          </p:cNvSpPr>
          <p:nvPr>
            <p:ph type="body" idx="1"/>
          </p:nvPr>
        </p:nvSpPr>
        <p:spPr>
          <a:xfrm>
            <a:off x="304800" y="21336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spcBef>
                <a:spcPts val="480"/>
              </a:spcBef>
              <a:spcAft>
                <a:spcPts val="0"/>
              </a:spcAft>
              <a:buSzPts val="1800"/>
              <a:buFont typeface="Noto Sans Symbols"/>
              <a:buNone/>
            </a:pPr>
            <a:r>
              <a:rPr lang="en-US" sz="2400" b="1">
                <a:solidFill>
                  <a:schemeClr val="dk2"/>
                </a:solidFill>
                <a:latin typeface="Courier New"/>
                <a:ea typeface="Courier New"/>
                <a:cs typeface="Courier New"/>
                <a:sym typeface="Courier New"/>
              </a:rPr>
              <a:t>    </a:t>
            </a:r>
            <a:r>
              <a:rPr lang="en-US" sz="2400" b="1">
                <a:latin typeface="Courier New"/>
                <a:ea typeface="Courier New"/>
                <a:cs typeface="Courier New"/>
                <a:sym typeface="Courier New"/>
              </a:rPr>
              <a:t>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b*0;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74"/>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152</a:t>
            </a:fld>
            <a:endParaRPr/>
          </a:p>
        </p:txBody>
      </p:sp>
      <p:sp>
        <p:nvSpPr>
          <p:cNvPr id="659" name="Google Shape;659;p74"/>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Algebraic Simplification</a:t>
            </a:r>
            <a:endParaRPr/>
          </a:p>
        </p:txBody>
      </p:sp>
      <p:sp>
        <p:nvSpPr>
          <p:cNvPr id="660" name="Google Shape;660;p74"/>
          <p:cNvSpPr txBox="1">
            <a:spLocks noGrp="1"/>
          </p:cNvSpPr>
          <p:nvPr>
            <p:ph type="body" idx="1"/>
          </p:nvPr>
        </p:nvSpPr>
        <p:spPr>
          <a:xfrm>
            <a:off x="304800" y="21336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spcBef>
                <a:spcPts val="480"/>
              </a:spcBef>
              <a:spcAft>
                <a:spcPts val="0"/>
              </a:spcAft>
              <a:buSzPts val="1800"/>
              <a:buFont typeface="Noto Sans Symbols"/>
              <a:buNone/>
            </a:pPr>
            <a:r>
              <a:rPr lang="en-US" sz="2400" b="1">
                <a:solidFill>
                  <a:schemeClr val="dk2"/>
                </a:solidFill>
                <a:latin typeface="Courier New"/>
                <a:ea typeface="Courier New"/>
                <a:cs typeface="Courier New"/>
                <a:sym typeface="Courier New"/>
              </a:rPr>
              <a:t>    </a:t>
            </a:r>
            <a:r>
              <a:rPr lang="en-US" sz="2400" b="1">
                <a:latin typeface="Courier New"/>
                <a:ea typeface="Courier New"/>
                <a:cs typeface="Courier New"/>
                <a:sym typeface="Courier New"/>
              </a:rPr>
              <a:t>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a:t>
            </a:r>
            <a:r>
              <a:rPr lang="en-US" sz="2400" b="1">
                <a:solidFill>
                  <a:schemeClr val="accent1"/>
                </a:solidFill>
                <a:latin typeface="Courier New"/>
                <a:ea typeface="Courier New"/>
                <a:cs typeface="Courier New"/>
                <a:sym typeface="Courier New"/>
              </a:rPr>
              <a:t>b*0</a:t>
            </a:r>
            <a:r>
              <a:rPr lang="en-US" sz="2400" b="1">
                <a:latin typeface="Courier New"/>
                <a:ea typeface="Courier New"/>
                <a:cs typeface="Courier New"/>
                <a:sym typeface="Courier New"/>
              </a:rPr>
              <a: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7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153</a:t>
            </a:fld>
            <a:endParaRPr/>
          </a:p>
        </p:txBody>
      </p:sp>
      <p:sp>
        <p:nvSpPr>
          <p:cNvPr id="667" name="Google Shape;667;p75"/>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Algebraic Simplification</a:t>
            </a:r>
            <a:endParaRPr/>
          </a:p>
        </p:txBody>
      </p:sp>
      <p:sp>
        <p:nvSpPr>
          <p:cNvPr id="668" name="Google Shape;668;p75"/>
          <p:cNvSpPr txBox="1">
            <a:spLocks noGrp="1"/>
          </p:cNvSpPr>
          <p:nvPr>
            <p:ph type="body" idx="1"/>
          </p:nvPr>
        </p:nvSpPr>
        <p:spPr>
          <a:xfrm>
            <a:off x="381000" y="19812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a:t>
            </a:r>
            <a:r>
              <a:rPr lang="en-US" sz="2400" b="1">
                <a:solidFill>
                  <a:schemeClr val="dk2"/>
                </a:solidFill>
                <a:latin typeface="Courier New"/>
                <a:ea typeface="Courier New"/>
                <a:cs typeface="Courier New"/>
                <a:sym typeface="Courier New"/>
              </a:rPr>
              <a:t>x</a:t>
            </a:r>
            <a:r>
              <a:rPr lang="en-US" sz="2400" b="1">
                <a:latin typeface="Courier New"/>
                <a:ea typeface="Courier New"/>
                <a:cs typeface="Courier New"/>
                <a:sym typeface="Courier New"/>
              </a:rPr>
              <a: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6"/>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154</a:t>
            </a:fld>
            <a:endParaRPr/>
          </a:p>
        </p:txBody>
      </p:sp>
      <p:sp>
        <p:nvSpPr>
          <p:cNvPr id="675" name="Google Shape;675;p76"/>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Copy Propagation</a:t>
            </a:r>
            <a:endParaRPr/>
          </a:p>
        </p:txBody>
      </p:sp>
      <p:sp>
        <p:nvSpPr>
          <p:cNvPr id="676" name="Google Shape;676;p76"/>
          <p:cNvSpPr txBox="1">
            <a:spLocks noGrp="1"/>
          </p:cNvSpPr>
          <p:nvPr>
            <p:ph type="body" idx="1"/>
          </p:nvPr>
        </p:nvSpPr>
        <p:spPr>
          <a:xfrm>
            <a:off x="457200" y="19050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7"/>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155</a:t>
            </a:fld>
            <a:endParaRPr/>
          </a:p>
        </p:txBody>
      </p:sp>
      <p:sp>
        <p:nvSpPr>
          <p:cNvPr id="683" name="Google Shape;683;p77"/>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Copy Propagation</a:t>
            </a:r>
            <a:endParaRPr/>
          </a:p>
        </p:txBody>
      </p:sp>
      <p:sp>
        <p:nvSpPr>
          <p:cNvPr id="684" name="Google Shape;684;p77"/>
          <p:cNvSpPr txBox="1">
            <a:spLocks noGrp="1"/>
          </p:cNvSpPr>
          <p:nvPr>
            <p:ph type="body" idx="1"/>
          </p:nvPr>
        </p:nvSpPr>
        <p:spPr>
          <a:xfrm>
            <a:off x="381000" y="22098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r>
              <a:rPr lang="en-US" sz="2400" b="1">
                <a:solidFill>
                  <a:schemeClr val="accent1"/>
                </a:solidFill>
                <a:latin typeface="Courier New"/>
                <a:ea typeface="Courier New"/>
                <a:cs typeface="Courier New"/>
                <a:sym typeface="Courier New"/>
              </a:rPr>
              <a:t>	 x = x;</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8"/>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156</a:t>
            </a:fld>
            <a:endParaRPr/>
          </a:p>
        </p:txBody>
      </p:sp>
      <p:sp>
        <p:nvSpPr>
          <p:cNvPr id="691" name="Google Shape;691;p78"/>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Copy Propagation</a:t>
            </a:r>
            <a:endParaRPr/>
          </a:p>
        </p:txBody>
      </p:sp>
      <p:sp>
        <p:nvSpPr>
          <p:cNvPr id="692" name="Google Shape;692;p78"/>
          <p:cNvSpPr txBox="1">
            <a:spLocks noGrp="1"/>
          </p:cNvSpPr>
          <p:nvPr>
            <p:ph type="body" idx="1"/>
          </p:nvPr>
        </p:nvSpPr>
        <p:spPr>
          <a:xfrm>
            <a:off x="304800" y="20574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sz="2400" b="1">
              <a:solidFill>
                <a:schemeClr val="dk2"/>
              </a:solidFill>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9"/>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157</a:t>
            </a:fld>
            <a:endParaRPr/>
          </a:p>
        </p:txBody>
      </p:sp>
      <p:sp>
        <p:nvSpPr>
          <p:cNvPr id="699" name="Google Shape;699;p79"/>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sz="3200"/>
              <a:t>Common Subexpression Elimination</a:t>
            </a:r>
            <a:endParaRPr/>
          </a:p>
        </p:txBody>
      </p:sp>
      <p:sp>
        <p:nvSpPr>
          <p:cNvPr id="700" name="Google Shape;700;p79"/>
          <p:cNvSpPr txBox="1">
            <a:spLocks noGrp="1"/>
          </p:cNvSpPr>
          <p:nvPr>
            <p:ph type="body" idx="1"/>
          </p:nvPr>
        </p:nvSpPr>
        <p:spPr>
          <a:xfrm>
            <a:off x="685800" y="19812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a:t>
            </a:r>
            <a:r>
              <a:rPr lang="en-US" sz="2400" b="1">
                <a:solidFill>
                  <a:schemeClr val="dk2"/>
                </a:solidFill>
                <a:latin typeface="Courier New"/>
                <a:ea typeface="Courier New"/>
                <a:cs typeface="Courier New"/>
                <a:sym typeface="Courier New"/>
              </a:rPr>
              <a:t>	</a:t>
            </a: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x = x + (4*a/b)*i + (i+1)*(i+1);</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lnSpc>
                <a:spcPct val="90000"/>
              </a:lnSpc>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0"/>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158</a:t>
            </a:fld>
            <a:endParaRPr/>
          </a:p>
        </p:txBody>
      </p:sp>
      <p:sp>
        <p:nvSpPr>
          <p:cNvPr id="707" name="Google Shape;707;p80"/>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sz="3200"/>
              <a:t>Common Subexpression Elimination</a:t>
            </a:r>
            <a:endParaRPr/>
          </a:p>
        </p:txBody>
      </p:sp>
      <p:sp>
        <p:nvSpPr>
          <p:cNvPr id="708" name="Google Shape;708;p80"/>
          <p:cNvSpPr txBox="1">
            <a:spLocks noGrp="1"/>
          </p:cNvSpPr>
          <p:nvPr>
            <p:ph type="body" idx="1"/>
          </p:nvPr>
        </p:nvSpPr>
        <p:spPr>
          <a:xfrm>
            <a:off x="381000" y="21336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int i, x, y;</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a:t>
            </a:r>
            <a:r>
              <a:rPr lang="en-US" sz="2400" b="1">
                <a:solidFill>
                  <a:schemeClr val="dk2"/>
                </a:solidFill>
                <a:latin typeface="Courier New"/>
                <a:ea typeface="Courier New"/>
                <a:cs typeface="Courier New"/>
                <a:sym typeface="Courier New"/>
              </a:rPr>
              <a:t>	</a:t>
            </a: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x = x + (4*a/b)*i + </a:t>
            </a:r>
            <a:r>
              <a:rPr lang="en-US" sz="2400" b="1">
                <a:solidFill>
                  <a:schemeClr val="accent1"/>
                </a:solidFill>
                <a:latin typeface="Courier New"/>
                <a:ea typeface="Courier New"/>
                <a:cs typeface="Courier New"/>
                <a:sym typeface="Courier New"/>
              </a:rPr>
              <a:t>(i+1)*(i+1);</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lnSpc>
                <a:spcPct val="90000"/>
              </a:lnSpc>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lnSpc>
                <a:spcPct val="90000"/>
              </a:lnSpc>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lnSpc>
                <a:spcPct val="90000"/>
              </a:lnSpc>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81"/>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159</a:t>
            </a:fld>
            <a:endParaRPr/>
          </a:p>
        </p:txBody>
      </p:sp>
      <p:sp>
        <p:nvSpPr>
          <p:cNvPr id="715" name="Google Shape;715;p81"/>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sz="3200"/>
              <a:t>Common Subexpression Elimination</a:t>
            </a:r>
            <a:endParaRPr/>
          </a:p>
        </p:txBody>
      </p:sp>
      <p:sp>
        <p:nvSpPr>
          <p:cNvPr id="716" name="Google Shape;716;p81"/>
          <p:cNvSpPr txBox="1">
            <a:spLocks noGrp="1"/>
          </p:cNvSpPr>
          <p:nvPr>
            <p:ph type="body" idx="1"/>
          </p:nvPr>
        </p:nvSpPr>
        <p:spPr>
          <a:xfrm>
            <a:off x="381000" y="22860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 </a:t>
            </a:r>
            <a:r>
              <a:rPr lang="en-US" sz="2400" b="1">
                <a:solidFill>
                  <a:schemeClr val="dk2"/>
                </a:solidFill>
                <a:latin typeface="Courier New"/>
                <a:ea typeface="Courier New"/>
                <a:cs typeface="Courier New"/>
                <a:sym typeface="Courier New"/>
              </a:rPr>
              <a:t>t</a:t>
            </a:r>
            <a:r>
              <a:rPr lang="en-US" sz="2400" b="1">
                <a:latin typeface="Courier New"/>
                <a:ea typeface="Courier New"/>
                <a:cs typeface="Courier New"/>
                <a:sym typeface="Courier New"/>
              </a:rPr>
              <a: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r>
              <a:rPr lang="en-US" sz="2400" b="1">
                <a:solidFill>
                  <a:schemeClr val="dk2"/>
                </a:solidFill>
                <a:latin typeface="Courier New"/>
                <a:ea typeface="Courier New"/>
                <a:cs typeface="Courier New"/>
                <a:sym typeface="Courier New"/>
              </a:rPr>
              <a:t>	  t = i+1;</a:t>
            </a: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a:t>
            </a:r>
            <a:r>
              <a:rPr lang="en-US" sz="2400" b="1">
                <a:solidFill>
                  <a:schemeClr val="dk2"/>
                </a:solidFill>
                <a:latin typeface="Courier New"/>
                <a:ea typeface="Courier New"/>
                <a:cs typeface="Courier New"/>
                <a:sym typeface="Courier New"/>
              </a:rPr>
              <a:t>t*t</a:t>
            </a:r>
            <a:r>
              <a:rPr lang="en-US" sz="2400" b="1">
                <a:latin typeface="Courier New"/>
                <a:ea typeface="Courier New"/>
                <a:cs typeface="Courier New"/>
                <a:sym typeface="Courier New"/>
              </a:rPr>
              <a: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560"/>
              </a:spcBef>
              <a:spcAft>
                <a:spcPts val="0"/>
              </a:spcAft>
              <a:buSzPts val="2100"/>
              <a:buFont typeface="Noto Sans Symbols"/>
              <a:buNone/>
            </a:pPr>
            <a:endParaRPr b="1">
              <a:latin typeface="Courier New"/>
              <a:ea typeface="Courier New"/>
              <a:cs typeface="Courier New"/>
              <a:sym typeface="Courier New"/>
            </a:endParaRPr>
          </a:p>
          <a:p>
            <a:pPr marL="342900" lvl="0" indent="-342900" algn="l" rtl="0">
              <a:spcBef>
                <a:spcPts val="560"/>
              </a:spcBef>
              <a:spcAft>
                <a:spcPts val="0"/>
              </a:spcAft>
              <a:buSzPts val="2100"/>
              <a:buFont typeface="Noto Sans Symbols"/>
              <a:buNone/>
            </a:pPr>
            <a:endParaRPr b="1">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5.1.5 Evaluation Order</a:t>
            </a:r>
            <a:endParaRPr sz="3000" b="1">
              <a:latin typeface="Times New Roman"/>
              <a:ea typeface="Times New Roman"/>
              <a:cs typeface="Times New Roman"/>
              <a:sym typeface="Times New Roman"/>
            </a:endParaRPr>
          </a:p>
        </p:txBody>
      </p:sp>
      <p:sp>
        <p:nvSpPr>
          <p:cNvPr id="170" name="Google Shape;170;p16"/>
          <p:cNvSpPr txBox="1">
            <a:spLocks noGrp="1"/>
          </p:cNvSpPr>
          <p:nvPr>
            <p:ph type="body" idx="1"/>
          </p:nvPr>
        </p:nvSpPr>
        <p:spPr>
          <a:xfrm>
            <a:off x="381000" y="13716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The order in which computations are performed can affect the efficiency of the target code.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Picking a best order is another difficult, NP-complete problem.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Some orders require fewer registers than others</a:t>
            </a:r>
            <a:endParaRPr>
              <a:latin typeface="Times New Roman"/>
              <a:ea typeface="Times New Roman"/>
              <a:cs typeface="Times New Roman"/>
              <a:sym typeface="Times New Roman"/>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82"/>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160</a:t>
            </a:fld>
            <a:endParaRPr/>
          </a:p>
        </p:txBody>
      </p:sp>
      <p:sp>
        <p:nvSpPr>
          <p:cNvPr id="723" name="Google Shape;723;p82"/>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Dead Code Elimination</a:t>
            </a:r>
            <a:endParaRPr/>
          </a:p>
        </p:txBody>
      </p:sp>
      <p:sp>
        <p:nvSpPr>
          <p:cNvPr id="724" name="Google Shape;724;p82"/>
          <p:cNvSpPr txBox="1">
            <a:spLocks noGrp="1"/>
          </p:cNvSpPr>
          <p:nvPr>
            <p:ph type="body" idx="1"/>
          </p:nvPr>
        </p:nvSpPr>
        <p:spPr>
          <a:xfrm>
            <a:off x="685800" y="19812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 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t = 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t*t;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3"/>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161</a:t>
            </a:fld>
            <a:endParaRPr/>
          </a:p>
        </p:txBody>
      </p:sp>
      <p:sp>
        <p:nvSpPr>
          <p:cNvPr id="731" name="Google Shape;731;p83"/>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Dead Code Elimination</a:t>
            </a:r>
            <a:endParaRPr/>
          </a:p>
        </p:txBody>
      </p:sp>
      <p:sp>
        <p:nvSpPr>
          <p:cNvPr id="732" name="Google Shape;732;p83"/>
          <p:cNvSpPr txBox="1">
            <a:spLocks noGrp="1"/>
          </p:cNvSpPr>
          <p:nvPr>
            <p:ph type="body" idx="1"/>
          </p:nvPr>
        </p:nvSpPr>
        <p:spPr>
          <a:xfrm>
            <a:off x="304800" y="22860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y, 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solidFill>
                  <a:schemeClr val="accent1"/>
                </a:solidFill>
                <a:latin typeface="Courier New"/>
                <a:ea typeface="Courier New"/>
                <a:cs typeface="Courier New"/>
                <a:sym typeface="Courier New"/>
              </a:rPr>
              <a:t>    y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t = 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t*t;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84"/>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162</a:t>
            </a:fld>
            <a:endParaRPr/>
          </a:p>
        </p:txBody>
      </p:sp>
      <p:sp>
        <p:nvSpPr>
          <p:cNvPr id="739" name="Google Shape;739;p84"/>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Dead Code Elimination</a:t>
            </a:r>
            <a:endParaRPr/>
          </a:p>
        </p:txBody>
      </p:sp>
      <p:sp>
        <p:nvSpPr>
          <p:cNvPr id="740" name="Google Shape;740;p84"/>
          <p:cNvSpPr txBox="1">
            <a:spLocks noGrp="1"/>
          </p:cNvSpPr>
          <p:nvPr>
            <p:ph type="body" idx="1"/>
          </p:nvPr>
        </p:nvSpPr>
        <p:spPr>
          <a:xfrm>
            <a:off x="381000" y="19812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t = 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t*t;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8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163</a:t>
            </a:fld>
            <a:endParaRPr/>
          </a:p>
        </p:txBody>
      </p:sp>
      <p:sp>
        <p:nvSpPr>
          <p:cNvPr id="747" name="Google Shape;747;p85"/>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Loop Invariant Removal</a:t>
            </a:r>
            <a:endParaRPr/>
          </a:p>
        </p:txBody>
      </p:sp>
      <p:sp>
        <p:nvSpPr>
          <p:cNvPr id="748" name="Google Shape;748;p85"/>
          <p:cNvSpPr txBox="1">
            <a:spLocks noGrp="1"/>
          </p:cNvSpPr>
          <p:nvPr>
            <p:ph type="body" idx="1"/>
          </p:nvPr>
        </p:nvSpPr>
        <p:spPr>
          <a:xfrm>
            <a:off x="304800" y="22098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t = 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(4*a/b)*i + t*t;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86"/>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164</a:t>
            </a:fld>
            <a:endParaRPr/>
          </a:p>
        </p:txBody>
      </p:sp>
      <p:sp>
        <p:nvSpPr>
          <p:cNvPr id="755" name="Google Shape;755;p86"/>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Loop Invariant Removal</a:t>
            </a:r>
            <a:endParaRPr/>
          </a:p>
        </p:txBody>
      </p:sp>
      <p:sp>
        <p:nvSpPr>
          <p:cNvPr id="756" name="Google Shape;756;p86"/>
          <p:cNvSpPr txBox="1">
            <a:spLocks noGrp="1"/>
          </p:cNvSpPr>
          <p:nvPr>
            <p:ph type="body" idx="1"/>
          </p:nvPr>
        </p:nvSpPr>
        <p:spPr>
          <a:xfrm>
            <a:off x="381000" y="21336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t = 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a:t>
            </a:r>
            <a:r>
              <a:rPr lang="en-US" sz="2400" b="1">
                <a:solidFill>
                  <a:schemeClr val="accent1"/>
                </a:solidFill>
                <a:latin typeface="Courier New"/>
                <a:ea typeface="Courier New"/>
                <a:cs typeface="Courier New"/>
                <a:sym typeface="Courier New"/>
              </a:rPr>
              <a:t>(4*a/b)</a:t>
            </a:r>
            <a:r>
              <a:rPr lang="en-US" sz="2400" b="1">
                <a:latin typeface="Courier New"/>
                <a:ea typeface="Courier New"/>
                <a:cs typeface="Courier New"/>
                <a:sym typeface="Courier New"/>
              </a:rPr>
              <a:t>*i + t*t;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7"/>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165</a:t>
            </a:fld>
            <a:endParaRPr/>
          </a:p>
        </p:txBody>
      </p:sp>
      <p:sp>
        <p:nvSpPr>
          <p:cNvPr id="763" name="Google Shape;763;p87"/>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Loop Invariant Removal</a:t>
            </a:r>
            <a:endParaRPr/>
          </a:p>
        </p:txBody>
      </p:sp>
      <p:sp>
        <p:nvSpPr>
          <p:cNvPr id="764" name="Google Shape;764;p87"/>
          <p:cNvSpPr txBox="1">
            <a:spLocks noGrp="1"/>
          </p:cNvSpPr>
          <p:nvPr>
            <p:ph type="body" idx="1"/>
          </p:nvPr>
        </p:nvSpPr>
        <p:spPr>
          <a:xfrm>
            <a:off x="304800" y="21336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t, </a:t>
            </a:r>
            <a:r>
              <a:rPr lang="en-US" sz="2400" b="1">
                <a:solidFill>
                  <a:schemeClr val="dk2"/>
                </a:solidFill>
                <a:latin typeface="Courier New"/>
                <a:ea typeface="Courier New"/>
                <a:cs typeface="Courier New"/>
                <a:sym typeface="Courier New"/>
              </a:rPr>
              <a:t>u</a:t>
            </a:r>
            <a:r>
              <a:rPr lang="en-US" sz="2400" b="1">
                <a:latin typeface="Courier New"/>
                <a:ea typeface="Courier New"/>
                <a:cs typeface="Courier New"/>
                <a:sym typeface="Courier New"/>
              </a:rPr>
              <a: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solidFill>
                  <a:schemeClr val="dk2"/>
                </a:solidFill>
                <a:latin typeface="Courier New"/>
                <a:ea typeface="Courier New"/>
                <a:cs typeface="Courier New"/>
                <a:sym typeface="Courier New"/>
              </a:rPr>
              <a:t>    u = (4*a/b);</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t = 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a:t>
            </a:r>
            <a:r>
              <a:rPr lang="en-US" sz="2400" b="1">
                <a:solidFill>
                  <a:schemeClr val="dk2"/>
                </a:solidFill>
                <a:latin typeface="Courier New"/>
                <a:ea typeface="Courier New"/>
                <a:cs typeface="Courier New"/>
                <a:sym typeface="Courier New"/>
              </a:rPr>
              <a:t>u</a:t>
            </a:r>
            <a:r>
              <a:rPr lang="en-US" sz="2400" b="1">
                <a:latin typeface="Courier New"/>
                <a:ea typeface="Courier New"/>
                <a:cs typeface="Courier New"/>
                <a:sym typeface="Courier New"/>
              </a:rPr>
              <a:t>*i + t*t;</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88"/>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166</a:t>
            </a:fld>
            <a:endParaRPr/>
          </a:p>
        </p:txBody>
      </p:sp>
      <p:sp>
        <p:nvSpPr>
          <p:cNvPr id="771" name="Google Shape;771;p88"/>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Strength Reduction</a:t>
            </a:r>
            <a:endParaRPr/>
          </a:p>
        </p:txBody>
      </p:sp>
      <p:sp>
        <p:nvSpPr>
          <p:cNvPr id="772" name="Google Shape;772;p88"/>
          <p:cNvSpPr txBox="1">
            <a:spLocks noGrp="1"/>
          </p:cNvSpPr>
          <p:nvPr>
            <p:ph type="body" idx="1"/>
          </p:nvPr>
        </p:nvSpPr>
        <p:spPr>
          <a:xfrm>
            <a:off x="381000" y="19050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t, u;</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u = (4*a/b);</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t = 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u*i + t*t;</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89"/>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167</a:t>
            </a:fld>
            <a:endParaRPr/>
          </a:p>
        </p:txBody>
      </p:sp>
      <p:sp>
        <p:nvSpPr>
          <p:cNvPr id="779" name="Google Shape;779;p89"/>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Strength Reduction</a:t>
            </a:r>
            <a:endParaRPr/>
          </a:p>
        </p:txBody>
      </p:sp>
      <p:sp>
        <p:nvSpPr>
          <p:cNvPr id="780" name="Google Shape;780;p89"/>
          <p:cNvSpPr txBox="1">
            <a:spLocks noGrp="1"/>
          </p:cNvSpPr>
          <p:nvPr>
            <p:ph type="body" idx="1"/>
          </p:nvPr>
        </p:nvSpPr>
        <p:spPr>
          <a:xfrm>
            <a:off x="457200" y="2057400"/>
            <a:ext cx="84582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int i, x, t, u;</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0;</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u = (</a:t>
            </a:r>
            <a:r>
              <a:rPr lang="en-US" sz="2400" b="1">
                <a:solidFill>
                  <a:schemeClr val="accent1"/>
                </a:solidFill>
                <a:latin typeface="Courier New"/>
                <a:ea typeface="Courier New"/>
                <a:cs typeface="Courier New"/>
                <a:sym typeface="Courier New"/>
              </a:rPr>
              <a:t>4*a</a:t>
            </a:r>
            <a:r>
              <a:rPr lang="en-US" sz="2400" b="1">
                <a:latin typeface="Courier New"/>
                <a:ea typeface="Courier New"/>
                <a:cs typeface="Courier New"/>
                <a:sym typeface="Courier New"/>
              </a:rPr>
              <a:t>/b);</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for(i = 0; i &lt;= N; i++)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t = i+1;</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x = x + </a:t>
            </a:r>
            <a:r>
              <a:rPr lang="en-US" sz="2400" b="1">
                <a:solidFill>
                  <a:schemeClr val="accent1"/>
                </a:solidFill>
                <a:latin typeface="Courier New"/>
                <a:ea typeface="Courier New"/>
                <a:cs typeface="Courier New"/>
                <a:sym typeface="Courier New"/>
              </a:rPr>
              <a:t>u*i</a:t>
            </a:r>
            <a:r>
              <a:rPr lang="en-US" sz="2400" b="1">
                <a:latin typeface="Courier New"/>
                <a:ea typeface="Courier New"/>
                <a:cs typeface="Courier New"/>
                <a:sym typeface="Courier New"/>
              </a:rPr>
              <a:t> + t*t;</a:t>
            </a:r>
            <a:endParaRPr/>
          </a:p>
          <a:p>
            <a:pPr marL="342900" lvl="0" indent="-342900" algn="l" rtl="0">
              <a:spcBef>
                <a:spcPts val="480"/>
              </a:spcBef>
              <a:spcAft>
                <a:spcPts val="0"/>
              </a:spcAft>
              <a:buSzPts val="1800"/>
              <a:buFont typeface="Noto Sans Symbols"/>
              <a:buNone/>
            </a:pPr>
            <a:endParaRPr sz="2400" b="1">
              <a:latin typeface="Courier New"/>
              <a:ea typeface="Courier New"/>
              <a:cs typeface="Courier New"/>
              <a:sym typeface="Courier New"/>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a:t>
            </a:r>
            <a:endParaRPr/>
          </a:p>
          <a:p>
            <a:pPr marL="342900" lvl="0" indent="-342900" algn="l" rtl="0">
              <a:spcBef>
                <a:spcPts val="480"/>
              </a:spcBef>
              <a:spcAft>
                <a:spcPts val="0"/>
              </a:spcAft>
              <a:buSzPts val="1800"/>
              <a:buFont typeface="Noto Sans Symbols"/>
              <a:buNone/>
            </a:pPr>
            <a:r>
              <a:rPr lang="en-US" sz="2400" b="1">
                <a:latin typeface="Courier New"/>
                <a:ea typeface="Courier New"/>
                <a:cs typeface="Courier New"/>
                <a:sym typeface="Courier New"/>
              </a:rPr>
              <a:t>    return x;</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90"/>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168</a:t>
            </a:fld>
            <a:endParaRPr/>
          </a:p>
        </p:txBody>
      </p:sp>
      <p:sp>
        <p:nvSpPr>
          <p:cNvPr id="787" name="Google Shape;787;p90"/>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Strength Reduction</a:t>
            </a:r>
            <a:endParaRPr/>
          </a:p>
        </p:txBody>
      </p:sp>
      <p:sp>
        <p:nvSpPr>
          <p:cNvPr id="788" name="Google Shape;788;p90"/>
          <p:cNvSpPr txBox="1">
            <a:spLocks noGrp="1"/>
          </p:cNvSpPr>
          <p:nvPr>
            <p:ph type="body" idx="1"/>
          </p:nvPr>
        </p:nvSpPr>
        <p:spPr>
          <a:xfrm>
            <a:off x="914400" y="2362200"/>
            <a:ext cx="4648200" cy="3733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500"/>
              <a:buFont typeface="Noto Sans Symbols"/>
              <a:buNone/>
            </a:pPr>
            <a:endParaRPr sz="2000" b="1">
              <a:latin typeface="Courier New"/>
              <a:ea typeface="Courier New"/>
              <a:cs typeface="Courier New"/>
              <a:sym typeface="Courier New"/>
            </a:endParaRPr>
          </a:p>
          <a:p>
            <a:pPr marL="342900" lvl="0" indent="-342900" algn="l" rtl="0">
              <a:lnSpc>
                <a:spcPct val="90000"/>
              </a:lnSpc>
              <a:spcBef>
                <a:spcPts val="400"/>
              </a:spcBef>
              <a:spcAft>
                <a:spcPts val="0"/>
              </a:spcAft>
              <a:buSzPts val="1500"/>
              <a:buFont typeface="Noto Sans Symbols"/>
              <a:buNone/>
            </a:pPr>
            <a:r>
              <a:rPr lang="en-US" sz="2000" b="1">
                <a:latin typeface="Courier New"/>
                <a:ea typeface="Courier New"/>
                <a:cs typeface="Courier New"/>
                <a:sym typeface="Courier New"/>
              </a:rPr>
              <a:t>    int i, x, t, u, </a:t>
            </a:r>
            <a:r>
              <a:rPr lang="en-US" sz="2000" b="1">
                <a:solidFill>
                  <a:schemeClr val="dk2"/>
                </a:solidFill>
                <a:latin typeface="Courier New"/>
                <a:ea typeface="Courier New"/>
                <a:cs typeface="Courier New"/>
                <a:sym typeface="Courier New"/>
              </a:rPr>
              <a:t>v</a:t>
            </a:r>
            <a:r>
              <a:rPr lang="en-US" sz="2000" b="1">
                <a:latin typeface="Courier New"/>
                <a:ea typeface="Courier New"/>
                <a:cs typeface="Courier New"/>
                <a:sym typeface="Courier New"/>
              </a:rPr>
              <a:t>;</a:t>
            </a:r>
            <a:endParaRPr/>
          </a:p>
          <a:p>
            <a:pPr marL="342900" lvl="0" indent="-342900" algn="l" rtl="0">
              <a:lnSpc>
                <a:spcPct val="90000"/>
              </a:lnSpc>
              <a:spcBef>
                <a:spcPts val="400"/>
              </a:spcBef>
              <a:spcAft>
                <a:spcPts val="0"/>
              </a:spcAft>
              <a:buSzPts val="1500"/>
              <a:buFont typeface="Noto Sans Symbols"/>
              <a:buNone/>
            </a:pPr>
            <a:r>
              <a:rPr lang="en-US" sz="2000" b="1">
                <a:latin typeface="Courier New"/>
                <a:ea typeface="Courier New"/>
                <a:cs typeface="Courier New"/>
                <a:sym typeface="Courier New"/>
              </a:rPr>
              <a:t>    x = 0;</a:t>
            </a:r>
            <a:endParaRPr/>
          </a:p>
          <a:p>
            <a:pPr marL="342900" lvl="0" indent="-342900" algn="l" rtl="0">
              <a:lnSpc>
                <a:spcPct val="90000"/>
              </a:lnSpc>
              <a:spcBef>
                <a:spcPts val="400"/>
              </a:spcBef>
              <a:spcAft>
                <a:spcPts val="0"/>
              </a:spcAft>
              <a:buSzPts val="1500"/>
              <a:buFont typeface="Noto Sans Symbols"/>
              <a:buNone/>
            </a:pPr>
            <a:r>
              <a:rPr lang="en-US" sz="2000" b="1">
                <a:latin typeface="Courier New"/>
                <a:ea typeface="Courier New"/>
                <a:cs typeface="Courier New"/>
                <a:sym typeface="Courier New"/>
              </a:rPr>
              <a:t>    u = (</a:t>
            </a:r>
            <a:r>
              <a:rPr lang="en-US" sz="2000" b="1">
                <a:solidFill>
                  <a:schemeClr val="dk2"/>
                </a:solidFill>
                <a:latin typeface="Courier New"/>
                <a:ea typeface="Courier New"/>
                <a:cs typeface="Courier New"/>
                <a:sym typeface="Courier New"/>
              </a:rPr>
              <a:t>(a&lt;&lt;2)</a:t>
            </a:r>
            <a:r>
              <a:rPr lang="en-US" sz="2000" b="1">
                <a:latin typeface="Courier New"/>
                <a:ea typeface="Courier New"/>
                <a:cs typeface="Courier New"/>
                <a:sym typeface="Courier New"/>
              </a:rPr>
              <a:t>/b);</a:t>
            </a:r>
            <a:endParaRPr/>
          </a:p>
          <a:p>
            <a:pPr marL="342900" lvl="0" indent="-342900" algn="l" rtl="0">
              <a:lnSpc>
                <a:spcPct val="90000"/>
              </a:lnSpc>
              <a:spcBef>
                <a:spcPts val="400"/>
              </a:spcBef>
              <a:spcAft>
                <a:spcPts val="0"/>
              </a:spcAft>
              <a:buSzPts val="1500"/>
              <a:buFont typeface="Noto Sans Symbols"/>
              <a:buNone/>
            </a:pPr>
            <a:r>
              <a:rPr lang="en-US" sz="2000" b="1">
                <a:solidFill>
                  <a:schemeClr val="dk2"/>
                </a:solidFill>
                <a:latin typeface="Courier New"/>
                <a:ea typeface="Courier New"/>
                <a:cs typeface="Courier New"/>
                <a:sym typeface="Courier New"/>
              </a:rPr>
              <a:t>    </a:t>
            </a:r>
            <a:endParaRPr/>
          </a:p>
          <a:p>
            <a:pPr marL="342900" lvl="0" indent="-342900" algn="l" rtl="0">
              <a:lnSpc>
                <a:spcPct val="90000"/>
              </a:lnSpc>
              <a:spcBef>
                <a:spcPts val="400"/>
              </a:spcBef>
              <a:spcAft>
                <a:spcPts val="0"/>
              </a:spcAft>
              <a:buSzPts val="1500"/>
              <a:buFont typeface="Noto Sans Symbols"/>
              <a:buNone/>
            </a:pPr>
            <a:r>
              <a:rPr lang="en-US" sz="2000" b="1">
                <a:latin typeface="Courier New"/>
                <a:ea typeface="Courier New"/>
                <a:cs typeface="Courier New"/>
                <a:sym typeface="Courier New"/>
              </a:rPr>
              <a:t>    for(i = 0; i &lt;= N; i++) {</a:t>
            </a:r>
            <a:endParaRPr/>
          </a:p>
          <a:p>
            <a:pPr marL="342900" lvl="0" indent="-342900" algn="l" rtl="0">
              <a:lnSpc>
                <a:spcPct val="90000"/>
              </a:lnSpc>
              <a:spcBef>
                <a:spcPts val="400"/>
              </a:spcBef>
              <a:spcAft>
                <a:spcPts val="0"/>
              </a:spcAft>
              <a:buSzPts val="1500"/>
              <a:buFont typeface="Noto Sans Symbols"/>
              <a:buNone/>
            </a:pPr>
            <a:r>
              <a:rPr lang="en-US" sz="2000" b="1">
                <a:latin typeface="Courier New"/>
                <a:ea typeface="Courier New"/>
                <a:cs typeface="Courier New"/>
                <a:sym typeface="Courier New"/>
              </a:rPr>
              <a:t>		  t = i+1;</a:t>
            </a:r>
            <a:endParaRPr/>
          </a:p>
          <a:p>
            <a:pPr marL="342900" lvl="0" indent="-342900" algn="l" rtl="0">
              <a:lnSpc>
                <a:spcPct val="90000"/>
              </a:lnSpc>
              <a:spcBef>
                <a:spcPts val="400"/>
              </a:spcBef>
              <a:spcAft>
                <a:spcPts val="0"/>
              </a:spcAft>
              <a:buSzPts val="1500"/>
              <a:buFont typeface="Noto Sans Symbols"/>
              <a:buNone/>
            </a:pPr>
            <a:r>
              <a:rPr lang="en-US" sz="2000" b="1">
                <a:latin typeface="Courier New"/>
                <a:ea typeface="Courier New"/>
                <a:cs typeface="Courier New"/>
                <a:sym typeface="Courier New"/>
              </a:rPr>
              <a:t>       x = x + U*i + t*t;</a:t>
            </a:r>
            <a:endParaRPr/>
          </a:p>
          <a:p>
            <a:pPr marL="342900" lvl="0" indent="-342900" algn="l" rtl="0">
              <a:lnSpc>
                <a:spcPct val="90000"/>
              </a:lnSpc>
              <a:spcBef>
                <a:spcPts val="400"/>
              </a:spcBef>
              <a:spcAft>
                <a:spcPts val="0"/>
              </a:spcAft>
              <a:buSzPts val="1500"/>
              <a:buFont typeface="Noto Sans Symbols"/>
              <a:buNone/>
            </a:pPr>
            <a:r>
              <a:rPr lang="en-US" sz="2000" b="1">
                <a:latin typeface="Courier New"/>
                <a:ea typeface="Courier New"/>
                <a:cs typeface="Courier New"/>
                <a:sym typeface="Courier New"/>
              </a:rPr>
              <a:t>		</a:t>
            </a:r>
            <a:endParaRPr sz="2000" b="1">
              <a:solidFill>
                <a:schemeClr val="dk2"/>
              </a:solidFill>
              <a:latin typeface="Courier New"/>
              <a:ea typeface="Courier New"/>
              <a:cs typeface="Courier New"/>
              <a:sym typeface="Courier New"/>
            </a:endParaRPr>
          </a:p>
          <a:p>
            <a:pPr marL="342900" lvl="0" indent="-342900" algn="l" rtl="0">
              <a:lnSpc>
                <a:spcPct val="90000"/>
              </a:lnSpc>
              <a:spcBef>
                <a:spcPts val="400"/>
              </a:spcBef>
              <a:spcAft>
                <a:spcPts val="0"/>
              </a:spcAft>
              <a:buSzPts val="1500"/>
              <a:buFont typeface="Noto Sans Symbols"/>
              <a:buNone/>
            </a:pPr>
            <a:r>
              <a:rPr lang="en-US" sz="2000" b="1">
                <a:latin typeface="Courier New"/>
                <a:ea typeface="Courier New"/>
                <a:cs typeface="Courier New"/>
                <a:sym typeface="Courier New"/>
              </a:rPr>
              <a:t>	  }</a:t>
            </a:r>
            <a:endParaRPr/>
          </a:p>
          <a:p>
            <a:pPr marL="342900" lvl="0" indent="-342900" algn="l" rtl="0">
              <a:lnSpc>
                <a:spcPct val="90000"/>
              </a:lnSpc>
              <a:spcBef>
                <a:spcPts val="400"/>
              </a:spcBef>
              <a:spcAft>
                <a:spcPts val="0"/>
              </a:spcAft>
              <a:buSzPts val="1500"/>
              <a:buFont typeface="Noto Sans Symbols"/>
              <a:buNone/>
            </a:pPr>
            <a:r>
              <a:rPr lang="en-US" sz="2000" b="1">
                <a:latin typeface="Courier New"/>
                <a:ea typeface="Courier New"/>
                <a:cs typeface="Courier New"/>
                <a:sym typeface="Courier New"/>
              </a:rPr>
              <a:t>    return x;</a:t>
            </a:r>
            <a:endParaRPr/>
          </a:p>
          <a:p>
            <a:pPr marL="342900" lvl="0" indent="-342900" algn="l" rtl="0">
              <a:lnSpc>
                <a:spcPct val="90000"/>
              </a:lnSpc>
              <a:spcBef>
                <a:spcPts val="400"/>
              </a:spcBef>
              <a:spcAft>
                <a:spcPts val="0"/>
              </a:spcAft>
              <a:buSzPts val="1500"/>
              <a:buFont typeface="Noto Sans Symbols"/>
              <a:buNone/>
            </a:pPr>
            <a:endParaRPr sz="2000" b="1">
              <a:latin typeface="Courier New"/>
              <a:ea typeface="Courier New"/>
              <a:cs typeface="Courier New"/>
              <a:sym typeface="Courier New"/>
            </a:endParaRPr>
          </a:p>
          <a:p>
            <a:pPr marL="342900" lvl="0" indent="-342900" algn="l" rtl="0">
              <a:lnSpc>
                <a:spcPct val="90000"/>
              </a:lnSpc>
              <a:spcBef>
                <a:spcPts val="400"/>
              </a:spcBef>
              <a:spcAft>
                <a:spcPts val="0"/>
              </a:spcAft>
              <a:buSzPts val="1500"/>
              <a:buFont typeface="Noto Sans Symbols"/>
              <a:buNone/>
            </a:pPr>
            <a:endParaRPr sz="2000" b="1">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5.2 The Target Language</a:t>
            </a:r>
            <a:endParaRPr sz="3000" b="1">
              <a:latin typeface="Times New Roman"/>
              <a:ea typeface="Times New Roman"/>
              <a:cs typeface="Times New Roman"/>
              <a:sym typeface="Times New Roman"/>
            </a:endParaRPr>
          </a:p>
        </p:txBody>
      </p:sp>
      <p:sp>
        <p:nvSpPr>
          <p:cNvPr id="176" name="Google Shape;176;p17"/>
          <p:cNvSpPr txBox="1">
            <a:spLocks noGrp="1"/>
          </p:cNvSpPr>
          <p:nvPr>
            <p:ph type="body" idx="1"/>
          </p:nvPr>
        </p:nvSpPr>
        <p:spPr>
          <a:xfrm>
            <a:off x="0" y="685800"/>
            <a:ext cx="9144000" cy="5211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None/>
            </a:pPr>
            <a:r>
              <a:rPr lang="en-IN" sz="2500">
                <a:latin typeface="Times New Roman"/>
                <a:ea typeface="Times New Roman"/>
                <a:cs typeface="Times New Roman"/>
                <a:sym typeface="Times New Roman"/>
              </a:rPr>
              <a:t>The goal is to be simple but to permit the study of nontrivial addressing modes and the corresponding optimizations. A charging scheme is instituted to reflect that complex addressing modes are not free.</a:t>
            </a:r>
            <a:endParaRPr sz="3900"/>
          </a:p>
          <a:p>
            <a:pPr marL="342900" lvl="0" indent="-342900" algn="l" rtl="0">
              <a:spcBef>
                <a:spcPts val="360"/>
              </a:spcBef>
              <a:spcAft>
                <a:spcPts val="0"/>
              </a:spcAft>
              <a:buClr>
                <a:schemeClr val="dk1"/>
              </a:buClr>
              <a:buSzPts val="1800"/>
              <a:buNone/>
            </a:pPr>
            <a:r>
              <a:rPr lang="en-IN" sz="2500" b="1" u="sng">
                <a:latin typeface="Times New Roman"/>
                <a:ea typeface="Times New Roman"/>
                <a:cs typeface="Times New Roman"/>
                <a:sym typeface="Times New Roman"/>
              </a:rPr>
              <a:t>5.2.1: A Simple Target Machine Model</a:t>
            </a:r>
            <a:endParaRPr sz="3900"/>
          </a:p>
          <a:p>
            <a:pPr marL="342900" lvl="0" indent="-342900" algn="l" rtl="0">
              <a:spcBef>
                <a:spcPts val="360"/>
              </a:spcBef>
              <a:spcAft>
                <a:spcPts val="0"/>
              </a:spcAft>
              <a:buClr>
                <a:schemeClr val="dk1"/>
              </a:buClr>
              <a:buSzPts val="1800"/>
              <a:buNone/>
            </a:pPr>
            <a:r>
              <a:rPr lang="en-IN" sz="2500" b="1">
                <a:latin typeface="Times New Roman"/>
                <a:ea typeface="Times New Roman"/>
                <a:cs typeface="Times New Roman"/>
                <a:sym typeface="Times New Roman"/>
              </a:rPr>
              <a:t>Load:</a:t>
            </a:r>
            <a:endParaRPr sz="3900"/>
          </a:p>
          <a:p>
            <a:pPr marL="342900" lvl="0" indent="-387350" algn="l" rtl="0">
              <a:spcBef>
                <a:spcPts val="360"/>
              </a:spcBef>
              <a:spcAft>
                <a:spcPts val="0"/>
              </a:spcAft>
              <a:buClr>
                <a:schemeClr val="dk1"/>
              </a:buClr>
              <a:buSzPts val="2500"/>
              <a:buChar char="•"/>
            </a:pPr>
            <a:r>
              <a:rPr lang="en-IN" sz="2500">
                <a:latin typeface="Times New Roman"/>
                <a:ea typeface="Times New Roman"/>
                <a:cs typeface="Times New Roman"/>
                <a:sym typeface="Times New Roman"/>
              </a:rPr>
              <a:t> </a:t>
            </a:r>
            <a:r>
              <a:rPr lang="en-IN" sz="2500" b="1">
                <a:latin typeface="Times New Roman"/>
                <a:ea typeface="Times New Roman"/>
                <a:cs typeface="Times New Roman"/>
                <a:sym typeface="Times New Roman"/>
              </a:rPr>
              <a:t>LD dest, addr    </a:t>
            </a:r>
            <a:r>
              <a:rPr lang="en-IN" sz="2500">
                <a:latin typeface="Times New Roman"/>
                <a:ea typeface="Times New Roman"/>
                <a:cs typeface="Times New Roman"/>
                <a:sym typeface="Times New Roman"/>
              </a:rPr>
              <a:t>loads the value in location </a:t>
            </a:r>
            <a:r>
              <a:rPr lang="en-IN" sz="2500" b="1">
                <a:latin typeface="Times New Roman"/>
                <a:ea typeface="Times New Roman"/>
                <a:cs typeface="Times New Roman"/>
                <a:sym typeface="Times New Roman"/>
              </a:rPr>
              <a:t>addr </a:t>
            </a:r>
            <a:r>
              <a:rPr lang="en-IN" sz="2500">
                <a:latin typeface="Times New Roman"/>
                <a:ea typeface="Times New Roman"/>
                <a:cs typeface="Times New Roman"/>
                <a:sym typeface="Times New Roman"/>
              </a:rPr>
              <a:t>into location </a:t>
            </a:r>
            <a:r>
              <a:rPr lang="en-IN" sz="2500" b="1">
                <a:latin typeface="Times New Roman"/>
                <a:ea typeface="Times New Roman"/>
                <a:cs typeface="Times New Roman"/>
                <a:sym typeface="Times New Roman"/>
              </a:rPr>
              <a:t>dest</a:t>
            </a:r>
            <a:r>
              <a:rPr lang="en-IN" sz="2500">
                <a:latin typeface="Times New Roman"/>
                <a:ea typeface="Times New Roman"/>
                <a:cs typeface="Times New Roman"/>
                <a:sym typeface="Times New Roman"/>
              </a:rPr>
              <a:t>.</a:t>
            </a:r>
            <a:endParaRPr sz="3900"/>
          </a:p>
          <a:p>
            <a:pPr marL="342900" lvl="0" indent="-387350" algn="l" rtl="0">
              <a:spcBef>
                <a:spcPts val="360"/>
              </a:spcBef>
              <a:spcAft>
                <a:spcPts val="0"/>
              </a:spcAft>
              <a:buClr>
                <a:schemeClr val="dk1"/>
              </a:buClr>
              <a:buSzPts val="2500"/>
              <a:buChar char="•"/>
            </a:pPr>
            <a:r>
              <a:rPr lang="en-IN" sz="2500" b="1">
                <a:latin typeface="Times New Roman"/>
                <a:ea typeface="Times New Roman"/>
                <a:cs typeface="Times New Roman"/>
                <a:sym typeface="Times New Roman"/>
              </a:rPr>
              <a:t>LD r,x </a:t>
            </a:r>
            <a:r>
              <a:rPr lang="en-IN" sz="2500">
                <a:latin typeface="Times New Roman"/>
                <a:ea typeface="Times New Roman"/>
                <a:cs typeface="Times New Roman"/>
                <a:sym typeface="Times New Roman"/>
              </a:rPr>
              <a:t>which loads the value in location x into register r</a:t>
            </a:r>
            <a:endParaRPr sz="3900"/>
          </a:p>
          <a:p>
            <a:pPr marL="342900" lvl="0" indent="-387350" algn="l" rtl="0">
              <a:spcBef>
                <a:spcPts val="360"/>
              </a:spcBef>
              <a:spcAft>
                <a:spcPts val="0"/>
              </a:spcAft>
              <a:buClr>
                <a:schemeClr val="dk1"/>
              </a:buClr>
              <a:buSzPts val="2500"/>
              <a:buChar char="•"/>
            </a:pPr>
            <a:r>
              <a:rPr lang="en-IN" sz="2500" b="1">
                <a:latin typeface="Times New Roman"/>
                <a:ea typeface="Times New Roman"/>
                <a:cs typeface="Times New Roman"/>
                <a:sym typeface="Times New Roman"/>
              </a:rPr>
              <a:t>LD reg1, reg2</a:t>
            </a:r>
            <a:r>
              <a:rPr lang="en-IN" sz="2500">
                <a:latin typeface="Times New Roman"/>
                <a:ea typeface="Times New Roman"/>
                <a:cs typeface="Times New Roman"/>
                <a:sym typeface="Times New Roman"/>
              </a:rPr>
              <a:t>     is a register to register copy.</a:t>
            </a:r>
            <a:endParaRPr sz="3900"/>
          </a:p>
          <a:p>
            <a:pPr marL="342900" lvl="0" indent="-387350" algn="l" rtl="0">
              <a:spcBef>
                <a:spcPts val="360"/>
              </a:spcBef>
              <a:spcAft>
                <a:spcPts val="0"/>
              </a:spcAft>
              <a:buClr>
                <a:schemeClr val="dk1"/>
              </a:buClr>
              <a:buSzPts val="2500"/>
              <a:buChar char="•"/>
            </a:pPr>
            <a:r>
              <a:rPr lang="en-IN" sz="2500" b="1">
                <a:latin typeface="Times New Roman"/>
                <a:ea typeface="Times New Roman"/>
                <a:cs typeface="Times New Roman"/>
                <a:sym typeface="Times New Roman"/>
              </a:rPr>
              <a:t>ST x,r </a:t>
            </a:r>
            <a:r>
              <a:rPr lang="en-IN" sz="2500">
                <a:latin typeface="Times New Roman"/>
                <a:ea typeface="Times New Roman"/>
                <a:cs typeface="Times New Roman"/>
                <a:sym typeface="Times New Roman"/>
              </a:rPr>
              <a:t>Stores the value in register r into location x</a:t>
            </a:r>
            <a:endParaRPr sz="3900"/>
          </a:p>
          <a:p>
            <a:pPr marL="342900" lvl="0" indent="-342900" algn="l" rtl="0">
              <a:spcBef>
                <a:spcPts val="360"/>
              </a:spcBef>
              <a:spcAft>
                <a:spcPts val="0"/>
              </a:spcAft>
              <a:buClr>
                <a:schemeClr val="dk1"/>
              </a:buClr>
              <a:buSzPts val="1800"/>
              <a:buNone/>
            </a:pPr>
            <a:r>
              <a:rPr lang="en-IN" sz="2500" b="1">
                <a:latin typeface="Times New Roman"/>
                <a:ea typeface="Times New Roman"/>
                <a:cs typeface="Times New Roman"/>
                <a:sym typeface="Times New Roman"/>
              </a:rPr>
              <a:t>Computational Operators: </a:t>
            </a:r>
            <a:endParaRPr sz="3900"/>
          </a:p>
          <a:p>
            <a:pPr marL="342900" lvl="0" indent="-342900" algn="l" rtl="0">
              <a:spcBef>
                <a:spcPts val="360"/>
              </a:spcBef>
              <a:spcAft>
                <a:spcPts val="0"/>
              </a:spcAft>
              <a:buClr>
                <a:schemeClr val="dk1"/>
              </a:buClr>
              <a:buSzPts val="1800"/>
              <a:buNone/>
            </a:pPr>
            <a:r>
              <a:rPr lang="en-IN" sz="2500">
                <a:latin typeface="Times New Roman"/>
                <a:ea typeface="Times New Roman"/>
                <a:cs typeface="Times New Roman"/>
                <a:sym typeface="Times New Roman"/>
              </a:rPr>
              <a:t>Op dest, src1.src2 op is operator like ADD, SUB,...</a:t>
            </a:r>
            <a:endParaRPr sz="3900"/>
          </a:p>
          <a:p>
            <a:pPr marL="342900" lvl="0" indent="-342900" algn="l" rtl="0">
              <a:spcBef>
                <a:spcPts val="360"/>
              </a:spcBef>
              <a:spcAft>
                <a:spcPts val="0"/>
              </a:spcAft>
              <a:buClr>
                <a:schemeClr val="dk1"/>
              </a:buClr>
              <a:buSzPts val="1800"/>
              <a:buNone/>
            </a:pPr>
            <a:r>
              <a:rPr lang="en-IN" sz="2500">
                <a:latin typeface="Times New Roman"/>
                <a:ea typeface="Times New Roman"/>
                <a:cs typeface="Times New Roman"/>
                <a:sym typeface="Times New Roman"/>
              </a:rPr>
              <a:t>			dest, src1, src2 are distinct values</a:t>
            </a:r>
            <a:endParaRPr sz="3900"/>
          </a:p>
          <a:p>
            <a:pPr marL="342900" lvl="0" indent="-342900" algn="l" rtl="0">
              <a:spcBef>
                <a:spcPts val="360"/>
              </a:spcBef>
              <a:spcAft>
                <a:spcPts val="0"/>
              </a:spcAft>
              <a:buClr>
                <a:schemeClr val="dk1"/>
              </a:buClr>
              <a:buSzPts val="1800"/>
              <a:buNone/>
            </a:pPr>
            <a:r>
              <a:rPr lang="en-IN" sz="2500">
                <a:latin typeface="Times New Roman"/>
                <a:ea typeface="Times New Roman"/>
                <a:cs typeface="Times New Roman"/>
                <a:sym typeface="Times New Roman"/>
              </a:rPr>
              <a:t>SUB r1,r2,r3  computes r1=r2-r3</a:t>
            </a:r>
            <a:endParaRPr sz="25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8"/>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None/>
            </a:pPr>
            <a:r>
              <a:rPr lang="en-IN" b="1">
                <a:latin typeface="Times New Roman"/>
                <a:ea typeface="Times New Roman"/>
                <a:cs typeface="Times New Roman"/>
                <a:sym typeface="Times New Roman"/>
              </a:rPr>
              <a:t>Unconditional Jump:</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BR L causes control to branch(BR) to the machine instruction with label L</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Conditional Jumps:</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Bcond r, L     where r is a register and L is a label, cond stands for any common test on values in the register</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Addressing modes:</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Variable names x referring to the memory location that is reserved for x.</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a(R2)     </a:t>
            </a:r>
            <a:r>
              <a:rPr lang="en-IN" b="1">
                <a:latin typeface="Times New Roman"/>
                <a:ea typeface="Times New Roman"/>
                <a:cs typeface="Times New Roman"/>
                <a:sym typeface="Times New Roman"/>
              </a:rPr>
              <a:t>a</a:t>
            </a:r>
            <a:r>
              <a:rPr lang="en-IN">
                <a:latin typeface="Times New Roman"/>
                <a:ea typeface="Times New Roman"/>
                <a:cs typeface="Times New Roman"/>
                <a:sym typeface="Times New Roman"/>
              </a:rPr>
              <a:t> is a </a:t>
            </a:r>
            <a:r>
              <a:rPr lang="en-IN" b="1">
                <a:latin typeface="Times New Roman"/>
                <a:ea typeface="Times New Roman"/>
                <a:cs typeface="Times New Roman"/>
                <a:sym typeface="Times New Roman"/>
              </a:rPr>
              <a:t>variable</a:t>
            </a:r>
            <a:r>
              <a:rPr lang="en-IN">
                <a:latin typeface="Times New Roman"/>
                <a:ea typeface="Times New Roman"/>
                <a:cs typeface="Times New Roman"/>
                <a:sym typeface="Times New Roman"/>
              </a:rPr>
              <a:t> and </a:t>
            </a:r>
            <a:r>
              <a:rPr lang="en-IN" b="1">
                <a:latin typeface="Times New Roman"/>
                <a:ea typeface="Times New Roman"/>
                <a:cs typeface="Times New Roman"/>
                <a:sym typeface="Times New Roman"/>
              </a:rPr>
              <a:t>R2</a:t>
            </a:r>
            <a:r>
              <a:rPr lang="en-IN">
                <a:latin typeface="Times New Roman"/>
                <a:ea typeface="Times New Roman"/>
                <a:cs typeface="Times New Roman"/>
                <a:sym typeface="Times New Roman"/>
              </a:rPr>
              <a:t> is</a:t>
            </a:r>
            <a:r>
              <a:rPr lang="en-IN" b="1">
                <a:latin typeface="Times New Roman"/>
                <a:ea typeface="Times New Roman"/>
                <a:cs typeface="Times New Roman"/>
                <a:sym typeface="Times New Roman"/>
              </a:rPr>
              <a:t> register</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Rl = contents </a:t>
            </a:r>
            <a:r>
              <a:rPr lang="en-IN" b="1">
                <a:latin typeface="Times New Roman"/>
                <a:ea typeface="Times New Roman"/>
                <a:cs typeface="Times New Roman"/>
                <a:sym typeface="Times New Roman"/>
              </a:rPr>
              <a:t>(a + contents (R2))</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Eg: LD R1, 100(R2) </a:t>
            </a:r>
            <a:r>
              <a:rPr lang="en-IN">
                <a:latin typeface="Times New Roman"/>
                <a:ea typeface="Times New Roman"/>
                <a:cs typeface="Times New Roman"/>
                <a:sym typeface="Times New Roman"/>
              </a:rPr>
              <a:t>has the effect of setting </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R1 = contents(100 + contents(R2)),</a:t>
            </a:r>
            <a:r>
              <a:rPr lang="en-IN">
                <a:latin typeface="Times New Roman"/>
                <a:ea typeface="Times New Roman"/>
                <a:cs typeface="Times New Roman"/>
                <a:sym typeface="Times New Roman"/>
              </a:rPr>
              <a:t>i.,e of loading into R1 the value in the memory location obtained by adding 100 to the contents of register R2</a:t>
            </a:r>
            <a:endParaRPr b="1">
              <a:latin typeface="Times New Roman"/>
              <a:ea typeface="Times New Roman"/>
              <a:cs typeface="Times New Roman"/>
              <a:sym typeface="Times New Roman"/>
            </a:endParaRPr>
          </a:p>
          <a:p>
            <a:pPr marL="342900" lvl="0" indent="-342900" algn="l" rtl="0">
              <a:spcBef>
                <a:spcPts val="544"/>
              </a:spcBef>
              <a:spcAft>
                <a:spcPts val="0"/>
              </a:spcAft>
              <a:buClr>
                <a:schemeClr val="dk1"/>
              </a:buClr>
              <a:buSzPct val="100000"/>
              <a:buNone/>
            </a:pPr>
            <a:endParaRPr>
              <a:latin typeface="Times New Roman"/>
              <a:ea typeface="Times New Roman"/>
              <a:cs typeface="Times New Roman"/>
              <a:sym typeface="Times New Roman"/>
            </a:endParaRPr>
          </a:p>
          <a:p>
            <a:pPr marL="342900" lvl="0" indent="-342900" algn="l" rtl="0">
              <a:spcBef>
                <a:spcPts val="544"/>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body" idx="1"/>
          </p:nvPr>
        </p:nvSpPr>
        <p:spPr>
          <a:xfrm>
            <a:off x="0" y="85025"/>
            <a:ext cx="8686800" cy="60414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The three-address statement </a:t>
            </a:r>
            <a:r>
              <a:rPr lang="en-IN" b="1">
                <a:latin typeface="Times New Roman"/>
                <a:ea typeface="Times New Roman"/>
                <a:cs typeface="Times New Roman"/>
                <a:sym typeface="Times New Roman"/>
              </a:rPr>
              <a:t>x = y - </a:t>
            </a:r>
            <a:r>
              <a:rPr lang="en-IN" b="1" i="1">
                <a:latin typeface="Times New Roman"/>
                <a:ea typeface="Times New Roman"/>
                <a:cs typeface="Times New Roman"/>
                <a:sym typeface="Times New Roman"/>
              </a:rPr>
              <a:t>z </a:t>
            </a:r>
            <a:r>
              <a:rPr lang="en-IN" i="1">
                <a:latin typeface="Times New Roman"/>
                <a:ea typeface="Times New Roman"/>
                <a:cs typeface="Times New Roman"/>
                <a:sym typeface="Times New Roman"/>
              </a:rPr>
              <a:t>can be </a:t>
            </a:r>
            <a:r>
              <a:rPr lang="en-IN">
                <a:latin typeface="Times New Roman"/>
                <a:ea typeface="Times New Roman"/>
                <a:cs typeface="Times New Roman"/>
                <a:sym typeface="Times New Roman"/>
              </a:rPr>
              <a:t>implemented</a:t>
            </a:r>
            <a:r>
              <a:rPr lang="en-IN" i="1">
                <a:latin typeface="Times New Roman"/>
                <a:ea typeface="Times New Roman"/>
                <a:cs typeface="Times New Roman"/>
                <a:sym typeface="Times New Roman"/>
              </a:rPr>
              <a:t> </a:t>
            </a:r>
            <a:r>
              <a:rPr lang="en-IN">
                <a:latin typeface="Times New Roman"/>
                <a:ea typeface="Times New Roman"/>
                <a:cs typeface="Times New Roman"/>
                <a:sym typeface="Times New Roman"/>
              </a:rPr>
              <a:t>by</a:t>
            </a:r>
            <a:r>
              <a:rPr lang="en-IN" i="1">
                <a:latin typeface="Times New Roman"/>
                <a:ea typeface="Times New Roman"/>
                <a:cs typeface="Times New Roman"/>
                <a:sym typeface="Times New Roman"/>
              </a:rPr>
              <a:t> </a:t>
            </a:r>
            <a:r>
              <a:rPr lang="en-IN">
                <a:latin typeface="Times New Roman"/>
                <a:ea typeface="Times New Roman"/>
                <a:cs typeface="Times New Roman"/>
                <a:sym typeface="Times New Roman"/>
              </a:rPr>
              <a:t>the machine instructions:</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LD R1, y </a:t>
            </a:r>
            <a:r>
              <a:rPr lang="en-IN">
                <a:latin typeface="Times New Roman"/>
                <a:ea typeface="Times New Roman"/>
                <a:cs typeface="Times New Roman"/>
                <a:sym typeface="Times New Roman"/>
              </a:rPr>
              <a:t>// R1 = y</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LD R2, </a:t>
            </a:r>
            <a:r>
              <a:rPr lang="en-IN" b="1" i="1">
                <a:latin typeface="Times New Roman"/>
                <a:ea typeface="Times New Roman"/>
                <a:cs typeface="Times New Roman"/>
                <a:sym typeface="Times New Roman"/>
              </a:rPr>
              <a:t>z </a:t>
            </a:r>
            <a:r>
              <a:rPr lang="en-IN" i="1">
                <a:latin typeface="Times New Roman"/>
                <a:ea typeface="Times New Roman"/>
                <a:cs typeface="Times New Roman"/>
                <a:sym typeface="Times New Roman"/>
              </a:rPr>
              <a:t>// R2 = z</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SUB R1, R1, R2 </a:t>
            </a:r>
            <a:r>
              <a:rPr lang="en-IN">
                <a:latin typeface="Times New Roman"/>
                <a:ea typeface="Times New Roman"/>
                <a:cs typeface="Times New Roman"/>
                <a:sym typeface="Times New Roman"/>
              </a:rPr>
              <a:t>// R1 = R1 - R2</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ST x, R1 </a:t>
            </a:r>
            <a:r>
              <a:rPr lang="en-IN">
                <a:latin typeface="Times New Roman"/>
                <a:ea typeface="Times New Roman"/>
                <a:cs typeface="Times New Roman"/>
                <a:sym typeface="Times New Roman"/>
              </a:rPr>
              <a:t>// x = R1</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a</a:t>
            </a:r>
            <a:r>
              <a:rPr lang="en-IN">
                <a:latin typeface="Times New Roman"/>
                <a:ea typeface="Times New Roman"/>
                <a:cs typeface="Times New Roman"/>
                <a:sym typeface="Times New Roman"/>
              </a:rPr>
              <a:t> is an array whose elements are 8-byte values, perhaps real numbers. Elements of </a:t>
            </a:r>
            <a:r>
              <a:rPr lang="en-IN" b="1">
                <a:latin typeface="Times New Roman"/>
                <a:ea typeface="Times New Roman"/>
                <a:cs typeface="Times New Roman"/>
                <a:sym typeface="Times New Roman"/>
              </a:rPr>
              <a:t>a</a:t>
            </a:r>
            <a:r>
              <a:rPr lang="en-IN">
                <a:latin typeface="Times New Roman"/>
                <a:ea typeface="Times New Roman"/>
                <a:cs typeface="Times New Roman"/>
                <a:sym typeface="Times New Roman"/>
              </a:rPr>
              <a:t> are </a:t>
            </a:r>
            <a:r>
              <a:rPr lang="en-IN" b="1">
                <a:latin typeface="Times New Roman"/>
                <a:ea typeface="Times New Roman"/>
                <a:cs typeface="Times New Roman"/>
                <a:sym typeface="Times New Roman"/>
              </a:rPr>
              <a:t>indexed starting at 0</a:t>
            </a:r>
            <a:r>
              <a:rPr lang="en-IN">
                <a:latin typeface="Times New Roman"/>
                <a:ea typeface="Times New Roman"/>
                <a:cs typeface="Times New Roman"/>
                <a:sym typeface="Times New Roman"/>
              </a:rPr>
              <a:t>.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Execution of </a:t>
            </a:r>
            <a:r>
              <a:rPr lang="en-IN" b="1">
                <a:latin typeface="Times New Roman"/>
                <a:ea typeface="Times New Roman"/>
                <a:cs typeface="Times New Roman"/>
                <a:sym typeface="Times New Roman"/>
              </a:rPr>
              <a:t>three-address instruction b = a [i] </a:t>
            </a:r>
            <a:r>
              <a:rPr lang="en-IN">
                <a:latin typeface="Times New Roman"/>
                <a:ea typeface="Times New Roman"/>
                <a:cs typeface="Times New Roman"/>
                <a:sym typeface="Times New Roman"/>
              </a:rPr>
              <a:t>by the machine instructions</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LD R1, i </a:t>
            </a:r>
            <a:r>
              <a:rPr lang="en-IN">
                <a:latin typeface="Times New Roman"/>
                <a:ea typeface="Times New Roman"/>
                <a:cs typeface="Times New Roman"/>
                <a:sym typeface="Times New Roman"/>
              </a:rPr>
              <a:t>// R1 = i</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MUL R1, R1, 8 </a:t>
            </a:r>
            <a:r>
              <a:rPr lang="en-IN">
                <a:latin typeface="Times New Roman"/>
                <a:ea typeface="Times New Roman"/>
                <a:cs typeface="Times New Roman"/>
                <a:sym typeface="Times New Roman"/>
              </a:rPr>
              <a:t>// R1 = Rl * 8</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LD R2, a(R1) </a:t>
            </a:r>
            <a:r>
              <a:rPr lang="en-IN">
                <a:latin typeface="Times New Roman"/>
                <a:ea typeface="Times New Roman"/>
                <a:cs typeface="Times New Roman"/>
                <a:sym typeface="Times New Roman"/>
              </a:rPr>
              <a:t>// R2 = contents(a + contents(R1))</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ST b, R2 </a:t>
            </a:r>
            <a:r>
              <a:rPr lang="en-IN">
                <a:latin typeface="Times New Roman"/>
                <a:ea typeface="Times New Roman"/>
                <a:cs typeface="Times New Roman"/>
                <a:sym typeface="Times New Roman"/>
              </a:rPr>
              <a:t>// b = R2</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Code Generation</a:t>
            </a:r>
            <a:endParaRPr b="1">
              <a:latin typeface="Times New Roman"/>
              <a:ea typeface="Times New Roman"/>
              <a:cs typeface="Times New Roman"/>
              <a:sym typeface="Times New Roman"/>
            </a:endParaRPr>
          </a:p>
        </p:txBody>
      </p:sp>
      <p:sp>
        <p:nvSpPr>
          <p:cNvPr id="91" name="Google Shape;91;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The final phase in our compiler model is the code generator. It takes as input the </a:t>
            </a:r>
            <a:r>
              <a:rPr lang="en-IN" b="1">
                <a:latin typeface="Times New Roman"/>
                <a:ea typeface="Times New Roman"/>
                <a:cs typeface="Times New Roman"/>
                <a:sym typeface="Times New Roman"/>
              </a:rPr>
              <a:t>intermediate representation </a:t>
            </a:r>
            <a:r>
              <a:rPr lang="en-IN">
                <a:latin typeface="Times New Roman"/>
                <a:ea typeface="Times New Roman"/>
                <a:cs typeface="Times New Roman"/>
                <a:sym typeface="Times New Roman"/>
              </a:rPr>
              <a:t>(IR) produced by the </a:t>
            </a:r>
            <a:r>
              <a:rPr lang="en-IN" b="1">
                <a:latin typeface="Times New Roman"/>
                <a:ea typeface="Times New Roman"/>
                <a:cs typeface="Times New Roman"/>
                <a:sym typeface="Times New Roman"/>
              </a:rPr>
              <a:t>front end of the compiler</a:t>
            </a:r>
            <a:r>
              <a:rPr lang="en-IN">
                <a:latin typeface="Times New Roman"/>
                <a:ea typeface="Times New Roman"/>
                <a:cs typeface="Times New Roman"/>
                <a:sym typeface="Times New Roman"/>
              </a:rPr>
              <a:t>, along with </a:t>
            </a:r>
            <a:r>
              <a:rPr lang="en-IN" b="1">
                <a:latin typeface="Times New Roman"/>
                <a:ea typeface="Times New Roman"/>
                <a:cs typeface="Times New Roman"/>
                <a:sym typeface="Times New Roman"/>
              </a:rPr>
              <a:t>relevant symbol table information</a:t>
            </a:r>
            <a:r>
              <a:rPr lang="en-IN">
                <a:latin typeface="Times New Roman"/>
                <a:ea typeface="Times New Roman"/>
                <a:cs typeface="Times New Roman"/>
                <a:sym typeface="Times New Roman"/>
              </a:rPr>
              <a:t>, and produces as </a:t>
            </a:r>
            <a:r>
              <a:rPr lang="en-IN" b="1">
                <a:latin typeface="Times New Roman"/>
                <a:ea typeface="Times New Roman"/>
                <a:cs typeface="Times New Roman"/>
                <a:sym typeface="Times New Roman"/>
              </a:rPr>
              <a:t>output </a:t>
            </a:r>
            <a:r>
              <a:rPr lang="en-IN">
                <a:latin typeface="Times New Roman"/>
                <a:ea typeface="Times New Roman"/>
                <a:cs typeface="Times New Roman"/>
                <a:sym typeface="Times New Roman"/>
              </a:rPr>
              <a:t>a semantically equivalent </a:t>
            </a:r>
            <a:r>
              <a:rPr lang="en-IN" b="1">
                <a:latin typeface="Times New Roman"/>
                <a:ea typeface="Times New Roman"/>
                <a:cs typeface="Times New Roman"/>
                <a:sym typeface="Times New Roman"/>
              </a:rPr>
              <a:t>target program</a:t>
            </a:r>
            <a:endParaRPr b="1">
              <a:latin typeface="Times New Roman"/>
              <a:ea typeface="Times New Roman"/>
              <a:cs typeface="Times New Roman"/>
              <a:sym typeface="Times New Roman"/>
            </a:endParaRPr>
          </a:p>
        </p:txBody>
      </p:sp>
      <p:pic>
        <p:nvPicPr>
          <p:cNvPr id="92" name="Google Shape;92;p2"/>
          <p:cNvPicPr preferRelativeResize="0"/>
          <p:nvPr/>
        </p:nvPicPr>
        <p:blipFill rotWithShape="1">
          <a:blip r:embed="rId3">
            <a:alphaModFix/>
          </a:blip>
          <a:srcRect/>
          <a:stretch/>
        </p:blipFill>
        <p:spPr>
          <a:xfrm>
            <a:off x="914400" y="5029200"/>
            <a:ext cx="7477125" cy="1533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0"/>
          <p:cNvPicPr preferRelativeResize="0"/>
          <p:nvPr/>
        </p:nvPicPr>
        <p:blipFill rotWithShape="1">
          <a:blip r:embed="rId3">
            <a:alphaModFix/>
          </a:blip>
          <a:srcRect/>
          <a:stretch/>
        </p:blipFill>
        <p:spPr>
          <a:xfrm>
            <a:off x="0" y="152400"/>
            <a:ext cx="8839200" cy="662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Three-address instruction like </a:t>
            </a:r>
            <a:r>
              <a:rPr lang="en-IN" b="1">
                <a:latin typeface="Times New Roman"/>
                <a:ea typeface="Times New Roman"/>
                <a:cs typeface="Times New Roman"/>
                <a:sym typeface="Times New Roman"/>
              </a:rPr>
              <a:t>If x&lt;y got L</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 machine-code equivalent would be something like:</a:t>
            </a:r>
            <a:endParaRPr/>
          </a:p>
          <a:p>
            <a:pPr marL="342900" lvl="0" indent="-342900" algn="l" rtl="0">
              <a:spcBef>
                <a:spcPts val="640"/>
              </a:spcBef>
              <a:spcAft>
                <a:spcPts val="0"/>
              </a:spcAft>
              <a:buClr>
                <a:schemeClr val="dk1"/>
              </a:buClr>
              <a:buSzPts val="3200"/>
              <a:buNone/>
            </a:pPr>
            <a:r>
              <a:rPr lang="en-IN" b="1">
                <a:latin typeface="Times New Roman"/>
                <a:ea typeface="Times New Roman"/>
                <a:cs typeface="Times New Roman"/>
                <a:sym typeface="Times New Roman"/>
              </a:rPr>
              <a:t>LD R1, x </a:t>
            </a:r>
            <a:r>
              <a:rPr lang="en-IN">
                <a:latin typeface="Times New Roman"/>
                <a:ea typeface="Times New Roman"/>
                <a:cs typeface="Times New Roman"/>
                <a:sym typeface="Times New Roman"/>
              </a:rPr>
              <a:t>// R1 = x</a:t>
            </a:r>
            <a:endParaRPr/>
          </a:p>
          <a:p>
            <a:pPr marL="342900" lvl="0" indent="-342900" algn="l" rtl="0">
              <a:spcBef>
                <a:spcPts val="640"/>
              </a:spcBef>
              <a:spcAft>
                <a:spcPts val="0"/>
              </a:spcAft>
              <a:buClr>
                <a:schemeClr val="dk1"/>
              </a:buClr>
              <a:buSzPts val="3200"/>
              <a:buNone/>
            </a:pPr>
            <a:r>
              <a:rPr lang="en-IN" b="1">
                <a:latin typeface="Times New Roman"/>
                <a:ea typeface="Times New Roman"/>
                <a:cs typeface="Times New Roman"/>
                <a:sym typeface="Times New Roman"/>
              </a:rPr>
              <a:t>LD R2, y </a:t>
            </a:r>
            <a:r>
              <a:rPr lang="en-IN">
                <a:latin typeface="Times New Roman"/>
                <a:ea typeface="Times New Roman"/>
                <a:cs typeface="Times New Roman"/>
                <a:sym typeface="Times New Roman"/>
              </a:rPr>
              <a:t>// R2 = y</a:t>
            </a:r>
            <a:endParaRPr/>
          </a:p>
          <a:p>
            <a:pPr marL="342900" lvl="0" indent="-342900" algn="l" rtl="0">
              <a:spcBef>
                <a:spcPts val="640"/>
              </a:spcBef>
              <a:spcAft>
                <a:spcPts val="0"/>
              </a:spcAft>
              <a:buClr>
                <a:schemeClr val="dk1"/>
              </a:buClr>
              <a:buSzPts val="3200"/>
              <a:buNone/>
            </a:pPr>
            <a:r>
              <a:rPr lang="en-IN" b="1">
                <a:latin typeface="Times New Roman"/>
                <a:ea typeface="Times New Roman"/>
                <a:cs typeface="Times New Roman"/>
                <a:sym typeface="Times New Roman"/>
              </a:rPr>
              <a:t>SUB R1, R1, R2 </a:t>
            </a:r>
            <a:r>
              <a:rPr lang="en-IN">
                <a:latin typeface="Times New Roman"/>
                <a:ea typeface="Times New Roman"/>
                <a:cs typeface="Times New Roman"/>
                <a:sym typeface="Times New Roman"/>
              </a:rPr>
              <a:t>// R1 = R1 - R2</a:t>
            </a:r>
            <a:endParaRPr/>
          </a:p>
          <a:p>
            <a:pPr marL="342900" lvl="0" indent="-342900" algn="l" rtl="0">
              <a:spcBef>
                <a:spcPts val="640"/>
              </a:spcBef>
              <a:spcAft>
                <a:spcPts val="0"/>
              </a:spcAft>
              <a:buClr>
                <a:schemeClr val="dk1"/>
              </a:buClr>
              <a:buSzPts val="3200"/>
              <a:buNone/>
            </a:pPr>
            <a:r>
              <a:rPr lang="en-IN" b="1">
                <a:latin typeface="Times New Roman"/>
                <a:ea typeface="Times New Roman"/>
                <a:cs typeface="Times New Roman"/>
                <a:sym typeface="Times New Roman"/>
              </a:rPr>
              <a:t>BLTZ R1, M </a:t>
            </a:r>
            <a:r>
              <a:rPr lang="en-IN">
                <a:latin typeface="Times New Roman"/>
                <a:ea typeface="Times New Roman"/>
                <a:cs typeface="Times New Roman"/>
                <a:sym typeface="Times New Roman"/>
              </a:rPr>
              <a:t>// i f R1 &lt; 0 jump t o M</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M is the label that represents the first machine instruction generated from the three-address instruction that has label L</a:t>
            </a:r>
            <a:r>
              <a:rPr lang="en-IN"/>
              <a:t>.</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5.2.2 Program and Instruction Costs</a:t>
            </a:r>
            <a:endParaRPr sz="3000">
              <a:latin typeface="Times New Roman"/>
              <a:ea typeface="Times New Roman"/>
              <a:cs typeface="Times New Roman"/>
              <a:sym typeface="Times New Roman"/>
            </a:endParaRPr>
          </a:p>
        </p:txBody>
      </p:sp>
      <p:sp>
        <p:nvSpPr>
          <p:cNvPr id="202" name="Google Shape;202;p22"/>
          <p:cNvSpPr txBox="1">
            <a:spLocks noGrp="1"/>
          </p:cNvSpPr>
          <p:nvPr>
            <p:ph type="body" idx="1"/>
          </p:nvPr>
        </p:nvSpPr>
        <p:spPr>
          <a:xfrm>
            <a:off x="457200" y="1219200"/>
            <a:ext cx="8229600" cy="52578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Cost of instruction = 1+ cost of operands</a:t>
            </a:r>
            <a:endParaRPr/>
          </a:p>
          <a:p>
            <a:pPr marL="342900" lvl="0" indent="-342900" algn="l" rtl="0">
              <a:spcBef>
                <a:spcPts val="448"/>
              </a:spcBef>
              <a:spcAft>
                <a:spcPts val="0"/>
              </a:spcAft>
              <a:buClr>
                <a:schemeClr val="dk1"/>
              </a:buClr>
              <a:buSzPct val="100000"/>
              <a:buChar char="•"/>
            </a:pPr>
            <a:r>
              <a:rPr lang="en-IN">
                <a:latin typeface="Times New Roman"/>
                <a:ea typeface="Times New Roman"/>
                <a:cs typeface="Times New Roman"/>
                <a:sym typeface="Times New Roman"/>
              </a:rPr>
              <a:t>Cost of register operand =0</a:t>
            </a:r>
            <a:endParaRPr/>
          </a:p>
          <a:p>
            <a:pPr marL="342900" lvl="0" indent="-342900" algn="l" rtl="0">
              <a:spcBef>
                <a:spcPts val="448"/>
              </a:spcBef>
              <a:spcAft>
                <a:spcPts val="0"/>
              </a:spcAft>
              <a:buClr>
                <a:schemeClr val="dk1"/>
              </a:buClr>
              <a:buSzPct val="100000"/>
              <a:buChar char="•"/>
            </a:pPr>
            <a:r>
              <a:rPr lang="en-IN">
                <a:latin typeface="Times New Roman"/>
                <a:ea typeface="Times New Roman"/>
                <a:cs typeface="Times New Roman"/>
                <a:sym typeface="Times New Roman"/>
              </a:rPr>
              <a:t>Cost involving memory &amp; constant =1</a:t>
            </a:r>
            <a:endParaRPr/>
          </a:p>
          <a:p>
            <a:pPr marL="342900" lvl="0" indent="-342900" algn="l" rtl="0">
              <a:spcBef>
                <a:spcPts val="448"/>
              </a:spcBef>
              <a:spcAft>
                <a:spcPts val="0"/>
              </a:spcAft>
              <a:buClr>
                <a:schemeClr val="dk1"/>
              </a:buClr>
              <a:buSzPct val="100000"/>
              <a:buChar char="•"/>
            </a:pPr>
            <a:r>
              <a:rPr lang="en-IN">
                <a:latin typeface="Times New Roman"/>
                <a:ea typeface="Times New Roman"/>
                <a:cs typeface="Times New Roman"/>
                <a:sym typeface="Times New Roman"/>
              </a:rPr>
              <a:t>Cost of a program = sum of instruction cost</a:t>
            </a:r>
            <a:endParaRPr/>
          </a:p>
          <a:p>
            <a:pPr marL="342900" lvl="0" indent="-342900" algn="l" rtl="0">
              <a:spcBef>
                <a:spcPts val="448"/>
              </a:spcBef>
              <a:spcAft>
                <a:spcPts val="0"/>
              </a:spcAft>
              <a:buClr>
                <a:schemeClr val="dk1"/>
              </a:buClr>
              <a:buSzPct val="100000"/>
              <a:buNone/>
            </a:pPr>
            <a:r>
              <a:rPr lang="en-IN" b="1">
                <a:latin typeface="Times New Roman"/>
                <a:ea typeface="Times New Roman"/>
                <a:cs typeface="Times New Roman"/>
                <a:sym typeface="Times New Roman"/>
              </a:rPr>
              <a:t>Eg:</a:t>
            </a:r>
            <a:endParaRPr/>
          </a:p>
          <a:p>
            <a:pPr marL="342900" lvl="0" indent="-342900" algn="l" rtl="0">
              <a:spcBef>
                <a:spcPts val="448"/>
              </a:spcBef>
              <a:spcAft>
                <a:spcPts val="0"/>
              </a:spcAft>
              <a:buClr>
                <a:schemeClr val="dk1"/>
              </a:buClr>
              <a:buSzPct val="100000"/>
              <a:buChar char="•"/>
            </a:pPr>
            <a:r>
              <a:rPr lang="en-IN">
                <a:latin typeface="Times New Roman"/>
                <a:ea typeface="Times New Roman"/>
                <a:cs typeface="Times New Roman"/>
                <a:sym typeface="Times New Roman"/>
              </a:rPr>
              <a:t>The instruction </a:t>
            </a:r>
            <a:r>
              <a:rPr lang="en-IN" b="1">
                <a:latin typeface="Times New Roman"/>
                <a:ea typeface="Times New Roman"/>
                <a:cs typeface="Times New Roman"/>
                <a:sym typeface="Times New Roman"/>
              </a:rPr>
              <a:t>LD R0, R1 </a:t>
            </a:r>
            <a:r>
              <a:rPr lang="en-IN">
                <a:latin typeface="Times New Roman"/>
                <a:ea typeface="Times New Roman"/>
                <a:cs typeface="Times New Roman"/>
                <a:sym typeface="Times New Roman"/>
              </a:rPr>
              <a:t>copies the contents of register R1 into register R.  This instruction has a cost of one because no additional memory words are required.</a:t>
            </a:r>
            <a:endParaRPr/>
          </a:p>
          <a:p>
            <a:pPr marL="342900" lvl="0" indent="-342900" algn="l" rtl="0">
              <a:spcBef>
                <a:spcPts val="448"/>
              </a:spcBef>
              <a:spcAft>
                <a:spcPts val="0"/>
              </a:spcAft>
              <a:buClr>
                <a:schemeClr val="dk1"/>
              </a:buClr>
              <a:buSzPct val="100000"/>
              <a:buChar char="•"/>
            </a:pPr>
            <a:r>
              <a:rPr lang="en-IN">
                <a:latin typeface="Times New Roman"/>
                <a:ea typeface="Times New Roman"/>
                <a:cs typeface="Times New Roman"/>
                <a:sym typeface="Times New Roman"/>
              </a:rPr>
              <a:t>The instruction </a:t>
            </a:r>
            <a:r>
              <a:rPr lang="en-IN" b="1">
                <a:latin typeface="Times New Roman"/>
                <a:ea typeface="Times New Roman"/>
                <a:cs typeface="Times New Roman"/>
                <a:sym typeface="Times New Roman"/>
              </a:rPr>
              <a:t>LD Ro, M </a:t>
            </a:r>
            <a:r>
              <a:rPr lang="en-IN">
                <a:latin typeface="Times New Roman"/>
                <a:ea typeface="Times New Roman"/>
                <a:cs typeface="Times New Roman"/>
                <a:sym typeface="Times New Roman"/>
              </a:rPr>
              <a:t>loads the contents of memory location M into register R0. The cost is two since the address of memory location M is in the word following the instruction.</a:t>
            </a:r>
            <a:endParaRPr/>
          </a:p>
          <a:p>
            <a:pPr marL="342900" lvl="0" indent="-342900" algn="l" rtl="0">
              <a:spcBef>
                <a:spcPts val="448"/>
              </a:spcBef>
              <a:spcAft>
                <a:spcPts val="0"/>
              </a:spcAft>
              <a:buClr>
                <a:schemeClr val="dk1"/>
              </a:buClr>
              <a:buSzPct val="100000"/>
              <a:buChar char="•"/>
            </a:pPr>
            <a:r>
              <a:rPr lang="en-IN">
                <a:latin typeface="Times New Roman"/>
                <a:ea typeface="Times New Roman"/>
                <a:cs typeface="Times New Roman"/>
                <a:sym typeface="Times New Roman"/>
              </a:rPr>
              <a:t>The instruction </a:t>
            </a:r>
            <a:r>
              <a:rPr lang="en-IN" b="1">
                <a:latin typeface="Times New Roman"/>
                <a:ea typeface="Times New Roman"/>
                <a:cs typeface="Times New Roman"/>
                <a:sym typeface="Times New Roman"/>
              </a:rPr>
              <a:t>LD R1, *100(R2) </a:t>
            </a:r>
            <a:r>
              <a:rPr lang="en-IN">
                <a:latin typeface="Times New Roman"/>
                <a:ea typeface="Times New Roman"/>
                <a:cs typeface="Times New Roman"/>
                <a:sym typeface="Times New Roman"/>
              </a:rPr>
              <a:t>loads into register R1 the value given by contents(contents(l00 + contents(R2))). The cost is three because the constant 100 is stored in the word following the instruction</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5.3 Addresses in the Target Code</a:t>
            </a:r>
            <a:endParaRPr sz="3000">
              <a:latin typeface="Times New Roman"/>
              <a:ea typeface="Times New Roman"/>
              <a:cs typeface="Times New Roman"/>
              <a:sym typeface="Times New Roman"/>
            </a:endParaRPr>
          </a:p>
        </p:txBody>
      </p:sp>
      <p:sp>
        <p:nvSpPr>
          <p:cNvPr id="208" name="Google Shape;20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None/>
            </a:pPr>
            <a:r>
              <a:rPr lang="en-IN">
                <a:latin typeface="Times New Roman"/>
                <a:ea typeface="Times New Roman"/>
                <a:cs typeface="Times New Roman"/>
                <a:sym typeface="Times New Roman"/>
              </a:rPr>
              <a:t>There are </a:t>
            </a:r>
            <a:r>
              <a:rPr lang="en-IN" b="1">
                <a:latin typeface="Times New Roman"/>
                <a:ea typeface="Times New Roman"/>
                <a:cs typeface="Times New Roman"/>
                <a:sym typeface="Times New Roman"/>
              </a:rPr>
              <a:t>4 possibilities for addresses </a:t>
            </a:r>
            <a:r>
              <a:rPr lang="en-IN">
                <a:latin typeface="Times New Roman"/>
                <a:ea typeface="Times New Roman"/>
                <a:cs typeface="Times New Roman"/>
                <a:sym typeface="Times New Roman"/>
              </a:rPr>
              <a:t>that must be generated depending on which of the following areas the address refers to.</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text or code area</a:t>
            </a:r>
            <a:r>
              <a:rPr lang="en-IN">
                <a:latin typeface="Times New Roman"/>
                <a:ea typeface="Times New Roman"/>
                <a:cs typeface="Times New Roman"/>
                <a:sym typeface="Times New Roman"/>
              </a:rPr>
              <a:t>. The location of items in this area is statically determined, i.e., is known at compile time.</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static area </a:t>
            </a:r>
            <a:r>
              <a:rPr lang="en-IN">
                <a:latin typeface="Times New Roman"/>
                <a:ea typeface="Times New Roman"/>
                <a:cs typeface="Times New Roman"/>
                <a:sym typeface="Times New Roman"/>
              </a:rPr>
              <a:t>holding global constants. The location of items in this area is statically determined.</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stack holding </a:t>
            </a:r>
            <a:r>
              <a:rPr lang="en-IN">
                <a:latin typeface="Times New Roman"/>
                <a:ea typeface="Times New Roman"/>
                <a:cs typeface="Times New Roman"/>
                <a:sym typeface="Times New Roman"/>
              </a:rPr>
              <a:t>activation records. The location of items in this area is not known at compile time.</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a:t>
            </a:r>
            <a:r>
              <a:rPr lang="en-IN" b="1">
                <a:latin typeface="Times New Roman"/>
                <a:ea typeface="Times New Roman"/>
                <a:cs typeface="Times New Roman"/>
                <a:sym typeface="Times New Roman"/>
              </a:rPr>
              <a:t> heap</a:t>
            </a:r>
            <a:r>
              <a:rPr lang="en-IN">
                <a:latin typeface="Times New Roman"/>
                <a:ea typeface="Times New Roman"/>
                <a:cs typeface="Times New Roman"/>
                <a:sym typeface="Times New Roman"/>
              </a:rPr>
              <a:t>. The location of items in this area is not known at compile time.</a:t>
            </a:r>
            <a:endParaRPr/>
          </a:p>
          <a:p>
            <a:pPr marL="342900" lvl="0" indent="-170180" algn="l" rtl="0">
              <a:spcBef>
                <a:spcPts val="544"/>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457200" y="0"/>
            <a:ext cx="82296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5.3.1: Static Allocation</a:t>
            </a:r>
            <a:endParaRPr sz="3000">
              <a:latin typeface="Times New Roman"/>
              <a:ea typeface="Times New Roman"/>
              <a:cs typeface="Times New Roman"/>
              <a:sym typeface="Times New Roman"/>
            </a:endParaRPr>
          </a:p>
        </p:txBody>
      </p:sp>
      <p:sp>
        <p:nvSpPr>
          <p:cNvPr id="214" name="Google Shape;214;p24"/>
          <p:cNvSpPr txBox="1">
            <a:spLocks noGrp="1"/>
          </p:cNvSpPr>
          <p:nvPr>
            <p:ph type="body" idx="1"/>
          </p:nvPr>
        </p:nvSpPr>
        <p:spPr>
          <a:xfrm>
            <a:off x="533400" y="685800"/>
            <a:ext cx="8229600" cy="52117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Three-address statements are:</a:t>
            </a:r>
            <a:endParaRPr/>
          </a:p>
          <a:p>
            <a:pPr marL="342900" lvl="0" indent="-342900" algn="l" rtl="0">
              <a:spcBef>
                <a:spcPts val="400"/>
              </a:spcBef>
              <a:spcAft>
                <a:spcPts val="0"/>
              </a:spcAft>
              <a:buClr>
                <a:schemeClr val="dk1"/>
              </a:buClr>
              <a:buSzPts val="2000"/>
              <a:buNone/>
            </a:pPr>
            <a:r>
              <a:rPr lang="en-IN" sz="2000" b="1">
                <a:latin typeface="Times New Roman"/>
                <a:ea typeface="Times New Roman"/>
                <a:cs typeface="Times New Roman"/>
                <a:sym typeface="Times New Roman"/>
              </a:rPr>
              <a:t>call callee</a:t>
            </a:r>
            <a:endParaRPr sz="2000" b="1">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None/>
            </a:pPr>
            <a:r>
              <a:rPr lang="en-IN" sz="2000" b="1">
                <a:latin typeface="Times New Roman"/>
                <a:ea typeface="Times New Roman"/>
                <a:cs typeface="Times New Roman"/>
                <a:sym typeface="Times New Roman"/>
              </a:rPr>
              <a:t>return</a:t>
            </a:r>
            <a:endParaRPr/>
          </a:p>
          <a:p>
            <a:pPr marL="342900" lvl="0" indent="-342900" algn="l" rtl="0">
              <a:spcBef>
                <a:spcPts val="400"/>
              </a:spcBef>
              <a:spcAft>
                <a:spcPts val="0"/>
              </a:spcAft>
              <a:buClr>
                <a:schemeClr val="dk1"/>
              </a:buClr>
              <a:buSzPts val="2000"/>
              <a:buNone/>
            </a:pPr>
            <a:r>
              <a:rPr lang="en-IN" sz="2000" b="1">
                <a:latin typeface="Times New Roman"/>
                <a:ea typeface="Times New Roman"/>
                <a:cs typeface="Times New Roman"/>
                <a:sym typeface="Times New Roman"/>
              </a:rPr>
              <a:t>h a l t</a:t>
            </a:r>
            <a:endParaRPr/>
          </a:p>
          <a:p>
            <a:pPr marL="342900" lvl="0" indent="-342900" algn="l" rtl="0">
              <a:spcBef>
                <a:spcPts val="400"/>
              </a:spcBef>
              <a:spcAft>
                <a:spcPts val="0"/>
              </a:spcAft>
              <a:buClr>
                <a:schemeClr val="dk1"/>
              </a:buClr>
              <a:buSzPts val="2000"/>
              <a:buNone/>
            </a:pPr>
            <a:r>
              <a:rPr lang="en-IN" sz="2000" b="1">
                <a:latin typeface="Times New Roman"/>
                <a:ea typeface="Times New Roman"/>
                <a:cs typeface="Times New Roman"/>
                <a:sym typeface="Times New Roman"/>
              </a:rPr>
              <a:t>act ion, which is a placeholder for other three-address statements.</a:t>
            </a:r>
            <a:endParaRPr/>
          </a:p>
          <a:p>
            <a:pPr marL="342900" lvl="0" indent="-342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With static allocation we know before execution where all the data will be stored.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There are no recursive procedures, there is no run-time stack of activation records.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Instead the ARs (one per procedure) are statically allocated by the compiler.</a:t>
            </a:r>
            <a:endParaRPr/>
          </a:p>
          <a:p>
            <a:pPr marL="1143000" lvl="2" indent="-228600" algn="l" rtl="0">
              <a:spcBef>
                <a:spcPts val="400"/>
              </a:spcBef>
              <a:spcAft>
                <a:spcPts val="0"/>
              </a:spcAft>
              <a:buClr>
                <a:schemeClr val="dk1"/>
              </a:buClr>
              <a:buSzPts val="2000"/>
              <a:buNone/>
            </a:pPr>
            <a:endParaRPr sz="2000" b="1">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Font typeface="Noto Sans Symbols"/>
              <a:buChar char="❖"/>
            </a:pPr>
            <a:r>
              <a:rPr lang="en-IN" sz="2000" b="1" u="sng">
                <a:latin typeface="Times New Roman"/>
                <a:ea typeface="Times New Roman"/>
                <a:cs typeface="Times New Roman"/>
                <a:sym typeface="Times New Roman"/>
              </a:rPr>
              <a:t>Caller Calling Callee</a:t>
            </a:r>
            <a:endParaRPr sz="2000" b="1" u="sng">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None/>
            </a:pPr>
            <a:r>
              <a:rPr lang="en-IN" sz="2000">
                <a:latin typeface="Times New Roman"/>
                <a:ea typeface="Times New Roman"/>
                <a:cs typeface="Times New Roman"/>
                <a:sym typeface="Times New Roman"/>
              </a:rPr>
              <a:t>	In this simplified situation, calling a parameterless procedure just uses static addresses and can be implemented by two instructions. Specifically,</a:t>
            </a:r>
            <a:br>
              <a:rPr lang="en-IN" sz="2000">
                <a:latin typeface="Times New Roman"/>
                <a:ea typeface="Times New Roman"/>
                <a:cs typeface="Times New Roman"/>
                <a:sym typeface="Times New Roman"/>
              </a:rPr>
            </a:br>
            <a:r>
              <a:rPr lang="en-IN" sz="2000">
                <a:latin typeface="Times New Roman"/>
                <a:ea typeface="Times New Roman"/>
                <a:cs typeface="Times New Roman"/>
                <a:sym typeface="Times New Roman"/>
              </a:rPr>
              <a:t>    </a:t>
            </a:r>
            <a:r>
              <a:rPr lang="en-IN" sz="2000" b="1">
                <a:latin typeface="Times New Roman"/>
                <a:ea typeface="Times New Roman"/>
                <a:cs typeface="Times New Roman"/>
                <a:sym typeface="Times New Roman"/>
              </a:rPr>
              <a:t>  call procA </a:t>
            </a:r>
            <a:r>
              <a:rPr lang="en-IN" sz="2000">
                <a:latin typeface="Times New Roman"/>
                <a:ea typeface="Times New Roman"/>
                <a:cs typeface="Times New Roman"/>
                <a:sym typeface="Times New Roman"/>
              </a:rPr>
              <a:t>can be implemented by</a:t>
            </a:r>
            <a:endParaRPr/>
          </a:p>
          <a:p>
            <a:pPr marL="1143000" lvl="2" indent="-228600" algn="l" rtl="0">
              <a:spcBef>
                <a:spcPts val="400"/>
              </a:spcBef>
              <a:spcAft>
                <a:spcPts val="0"/>
              </a:spcAft>
              <a:buClr>
                <a:schemeClr val="dk1"/>
              </a:buClr>
              <a:buSzPts val="2000"/>
              <a:buNone/>
            </a:pPr>
            <a:r>
              <a:rPr lang="en-IN" sz="2000" b="1">
                <a:latin typeface="Times New Roman"/>
                <a:ea typeface="Times New Roman"/>
                <a:cs typeface="Times New Roman"/>
                <a:sym typeface="Times New Roman"/>
              </a:rPr>
              <a:t>ST callee.staticArea, #here+20</a:t>
            </a:r>
            <a:endParaRPr/>
          </a:p>
          <a:p>
            <a:pPr marL="1143000" lvl="2" indent="-228600" algn="l" rtl="0">
              <a:spcBef>
                <a:spcPts val="400"/>
              </a:spcBef>
              <a:spcAft>
                <a:spcPts val="0"/>
              </a:spcAft>
              <a:buClr>
                <a:schemeClr val="dk1"/>
              </a:buClr>
              <a:buSzPts val="2000"/>
              <a:buNone/>
            </a:pPr>
            <a:r>
              <a:rPr lang="en-IN" sz="2000" b="1">
                <a:latin typeface="Times New Roman"/>
                <a:ea typeface="Times New Roman"/>
                <a:cs typeface="Times New Roman"/>
                <a:sym typeface="Times New Roman"/>
              </a:rPr>
              <a:t> BR callee.codeArea</a:t>
            </a:r>
            <a:endParaRPr sz="2000" b="1">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The return address is the first location in the activation record (in general, for a parameterless procedure, the return address would be a fixed offset from the beginning of the AR). The attribute </a:t>
            </a:r>
            <a:r>
              <a:rPr lang="en-IN" sz="2000" b="1">
                <a:latin typeface="Times New Roman"/>
                <a:ea typeface="Times New Roman"/>
                <a:cs typeface="Times New Roman"/>
                <a:sym typeface="Times New Roman"/>
              </a:rPr>
              <a:t>staticArea</a:t>
            </a:r>
            <a:r>
              <a:rPr lang="en-IN" sz="2000">
                <a:latin typeface="Times New Roman"/>
                <a:ea typeface="Times New Roman"/>
                <a:cs typeface="Times New Roman"/>
                <a:sym typeface="Times New Roman"/>
              </a:rPr>
              <a:t> for the address of the AR for the given procedure (remember again that there is no stack and no heap).</a:t>
            </a:r>
            <a:endParaRPr/>
          </a:p>
          <a:p>
            <a:pPr marL="342900" lvl="0" indent="-342900" algn="l" rtl="0">
              <a:spcBef>
                <a:spcPts val="4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#here+20 is , # is an </a:t>
            </a:r>
            <a:r>
              <a:rPr lang="en-IN" sz="2000" b="1">
                <a:latin typeface="Times New Roman"/>
                <a:ea typeface="Times New Roman"/>
                <a:cs typeface="Times New Roman"/>
                <a:sym typeface="Times New Roman"/>
              </a:rPr>
              <a:t>immediate constant</a:t>
            </a:r>
            <a:r>
              <a:rPr lang="en-IN" sz="2000">
                <a:latin typeface="Times New Roman"/>
                <a:ea typeface="Times New Roman"/>
                <a:cs typeface="Times New Roman"/>
                <a:sym typeface="Times New Roman"/>
              </a:rPr>
              <a:t> represent the address of the current instruction (the compiler knows this value since we are assuming that the entire program, i.e., all procedures, are compiled at once). The two instructions listed contain 3 constants, which means that the entire sequence takes 5 words or 20 bytes. Thus here</a:t>
            </a:r>
            <a:r>
              <a:rPr lang="en-IN" sz="2000" b="1">
                <a:latin typeface="Times New Roman"/>
                <a:ea typeface="Times New Roman"/>
                <a:cs typeface="Times New Roman"/>
                <a:sym typeface="Times New Roman"/>
              </a:rPr>
              <a:t>+20</a:t>
            </a:r>
            <a:r>
              <a:rPr lang="en-IN" sz="2000">
                <a:latin typeface="Times New Roman"/>
                <a:ea typeface="Times New Roman"/>
                <a:cs typeface="Times New Roman"/>
                <a:sym typeface="Times New Roman"/>
              </a:rPr>
              <a:t> is the address of the instruction after the BR, which is indeed the return address.</a:t>
            </a:r>
            <a:endParaRPr/>
          </a:p>
          <a:p>
            <a:pPr marL="342900" lvl="0" indent="-114300" algn="l" rtl="0">
              <a:spcBef>
                <a:spcPts val="720"/>
              </a:spcBef>
              <a:spcAft>
                <a:spcPts val="0"/>
              </a:spcAft>
              <a:buClr>
                <a:schemeClr val="dk1"/>
              </a:buClr>
              <a:buSzPts val="3600"/>
              <a:buNone/>
            </a:pPr>
            <a:endParaRPr sz="3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800"/>
              <a:buFont typeface="Noto Sans Symbols"/>
              <a:buChar char="❖"/>
            </a:pPr>
            <a:r>
              <a:rPr lang="en-IN" sz="2800" b="1">
                <a:latin typeface="Times New Roman"/>
                <a:ea typeface="Times New Roman"/>
                <a:cs typeface="Times New Roman"/>
                <a:sym typeface="Times New Roman"/>
              </a:rPr>
              <a:t>Callee Returning</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With static allocation, the compiler knows the address of the AR for the callee and the return address is the first entry. Then a procedure return is simply </a:t>
            </a:r>
            <a:r>
              <a:rPr lang="en-IN" b="1">
                <a:latin typeface="Times New Roman"/>
                <a:ea typeface="Times New Roman"/>
                <a:cs typeface="Times New Roman"/>
                <a:sym typeface="Times New Roman"/>
              </a:rPr>
              <a:t>BR *callee.staticArea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The indirect addressing is value </a:t>
            </a:r>
            <a:r>
              <a:rPr lang="en-IN" b="1">
                <a:latin typeface="Times New Roman"/>
                <a:ea typeface="Times New Roman"/>
                <a:cs typeface="Times New Roman"/>
                <a:sym typeface="Times New Roman"/>
              </a:rPr>
              <a:t>callee.staticArea</a:t>
            </a:r>
            <a:r>
              <a:rPr lang="en-IN">
                <a:latin typeface="Times New Roman"/>
                <a:ea typeface="Times New Roman"/>
                <a:cs typeface="Times New Roman"/>
                <a:sym typeface="Times New Roman"/>
              </a:rPr>
              <a:t> is the address of a memory location into which the caller placed the return address. The branch is </a:t>
            </a:r>
            <a:r>
              <a:rPr lang="en-IN" b="1">
                <a:latin typeface="Times New Roman"/>
                <a:ea typeface="Times New Roman"/>
                <a:cs typeface="Times New Roman"/>
                <a:sym typeface="Times New Roman"/>
              </a:rPr>
              <a:t>not</a:t>
            </a:r>
            <a:r>
              <a:rPr lang="en-IN">
                <a:latin typeface="Times New Roman"/>
                <a:ea typeface="Times New Roman"/>
                <a:cs typeface="Times New Roman"/>
                <a:sym typeface="Times New Roman"/>
              </a:rPr>
              <a:t> to </a:t>
            </a:r>
            <a:r>
              <a:rPr lang="en-IN" b="1">
                <a:latin typeface="Times New Roman"/>
                <a:ea typeface="Times New Roman"/>
                <a:cs typeface="Times New Roman"/>
                <a:sym typeface="Times New Roman"/>
              </a:rPr>
              <a:t>callee.staticArea</a:t>
            </a:r>
            <a:r>
              <a:rPr lang="en-IN">
                <a:latin typeface="Times New Roman"/>
                <a:ea typeface="Times New Roman"/>
                <a:cs typeface="Times New Roman"/>
                <a:sym typeface="Times New Roman"/>
              </a:rPr>
              <a:t>, but instead to the return address, which is the value </a:t>
            </a:r>
            <a:r>
              <a:rPr lang="en-IN" b="1">
                <a:latin typeface="Times New Roman"/>
                <a:ea typeface="Times New Roman"/>
                <a:cs typeface="Times New Roman"/>
                <a:sym typeface="Times New Roman"/>
              </a:rPr>
              <a:t>contained in</a:t>
            </a: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callee.staticArea.</a:t>
            </a:r>
            <a:endParaRPr/>
          </a:p>
          <a:p>
            <a:pPr marL="342900" lvl="0" indent="-139700" algn="l" rtl="0">
              <a:spcBef>
                <a:spcPts val="640"/>
              </a:spcBef>
              <a:spcAft>
                <a:spcPts val="0"/>
              </a:spcAft>
              <a:buClr>
                <a:schemeClr val="dk1"/>
              </a:buClr>
              <a:buSzPts val="3200"/>
              <a:buNone/>
            </a:pP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body" idx="1"/>
          </p:nvPr>
        </p:nvSpPr>
        <p:spPr>
          <a:xfrm>
            <a:off x="152400" y="0"/>
            <a:ext cx="8991600" cy="68580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Consider a main program calling a procedure P and then halting. Other actions by Main and P are indicated by subscripted uses of ”other”.</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 Quadruples of Main </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other</a:t>
            </a:r>
            <a:r>
              <a:rPr lang="en-IN" b="1" baseline="-25000">
                <a:latin typeface="Times New Roman"/>
                <a:ea typeface="Times New Roman"/>
                <a:cs typeface="Times New Roman"/>
                <a:sym typeface="Times New Roman"/>
              </a:rPr>
              <a:t>1</a:t>
            </a:r>
            <a:r>
              <a:rPr lang="en-IN" b="1">
                <a:latin typeface="Times New Roman"/>
                <a:ea typeface="Times New Roman"/>
                <a:cs typeface="Times New Roman"/>
                <a:sym typeface="Times New Roman"/>
              </a:rPr>
              <a:t> </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call P </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other</a:t>
            </a:r>
            <a:r>
              <a:rPr lang="en-IN" b="1" baseline="-25000">
                <a:latin typeface="Times New Roman"/>
                <a:ea typeface="Times New Roman"/>
                <a:cs typeface="Times New Roman"/>
                <a:sym typeface="Times New Roman"/>
              </a:rPr>
              <a:t>2</a:t>
            </a:r>
            <a:r>
              <a:rPr lang="en-IN" b="1">
                <a:latin typeface="Times New Roman"/>
                <a:ea typeface="Times New Roman"/>
                <a:cs typeface="Times New Roman"/>
                <a:sym typeface="Times New Roman"/>
              </a:rPr>
              <a:t> </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halt </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 Quadruples of P </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other</a:t>
            </a:r>
            <a:r>
              <a:rPr lang="en-IN" b="1" baseline="-25000">
                <a:latin typeface="Times New Roman"/>
                <a:ea typeface="Times New Roman"/>
                <a:cs typeface="Times New Roman"/>
                <a:sym typeface="Times New Roman"/>
              </a:rPr>
              <a:t>3</a:t>
            </a:r>
            <a:r>
              <a:rPr lang="en-IN" b="1">
                <a:latin typeface="Times New Roman"/>
                <a:ea typeface="Times New Roman"/>
                <a:cs typeface="Times New Roman"/>
                <a:sym typeface="Times New Roman"/>
              </a:rPr>
              <a:t> </a:t>
            </a:r>
            <a:endParaRPr/>
          </a:p>
          <a:p>
            <a:pPr marL="342900" lvl="0" indent="-342900" algn="l" rtl="0">
              <a:spcBef>
                <a:spcPts val="544"/>
              </a:spcBef>
              <a:spcAft>
                <a:spcPts val="0"/>
              </a:spcAft>
              <a:buClr>
                <a:schemeClr val="dk1"/>
              </a:buClr>
              <a:buSzPct val="100000"/>
              <a:buNone/>
            </a:pPr>
            <a:r>
              <a:rPr lang="en-IN" b="1">
                <a:latin typeface="Times New Roman"/>
                <a:ea typeface="Times New Roman"/>
                <a:cs typeface="Times New Roman"/>
                <a:sym typeface="Times New Roman"/>
              </a:rPr>
              <a:t>return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Let us arbitrarily assume that the code for Main starts in location 1000 and the code for P starts in location 2000 (there might be other procedures in between). Also assume that each other</a:t>
            </a:r>
            <a:r>
              <a:rPr lang="en-IN" baseline="-25000">
                <a:latin typeface="Times New Roman"/>
                <a:ea typeface="Times New Roman"/>
                <a:cs typeface="Times New Roman"/>
                <a:sym typeface="Times New Roman"/>
              </a:rPr>
              <a:t>i</a:t>
            </a:r>
            <a:r>
              <a:rPr lang="en-IN">
                <a:latin typeface="Times New Roman"/>
                <a:ea typeface="Times New Roman"/>
                <a:cs typeface="Times New Roman"/>
                <a:sym typeface="Times New Roman"/>
              </a:rPr>
              <a:t> requires 100 bytes (all addresses are in bytes).</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 Finally, we assume that the ARs for Main and P begin at 3000 and 4000 respectively. Then the following machine code results.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body" idx="1"/>
          </p:nvPr>
        </p:nvSpPr>
        <p:spPr>
          <a:xfrm>
            <a:off x="533400" y="228600"/>
            <a:ext cx="8229600" cy="5668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50"/>
              <a:buNone/>
            </a:pPr>
            <a:r>
              <a:rPr lang="en-IN" sz="2050">
                <a:latin typeface="Times New Roman"/>
                <a:ea typeface="Times New Roman"/>
                <a:cs typeface="Times New Roman"/>
                <a:sym typeface="Times New Roman"/>
              </a:rPr>
              <a:t>// Code for Main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1000:  Other</a:t>
            </a:r>
            <a:r>
              <a:rPr lang="en-IN" sz="2050" baseline="-25000">
                <a:latin typeface="Times New Roman"/>
                <a:ea typeface="Times New Roman"/>
                <a:cs typeface="Times New Roman"/>
                <a:sym typeface="Times New Roman"/>
              </a:rPr>
              <a:t>1</a:t>
            </a:r>
            <a:r>
              <a:rPr lang="en-IN" sz="2050">
                <a:latin typeface="Times New Roman"/>
                <a:ea typeface="Times New Roman"/>
                <a:cs typeface="Times New Roman"/>
                <a:sym typeface="Times New Roman"/>
              </a:rPr>
              <a:t>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1100: ST 4000, #1120 		// P.staticArea, #here+20</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1112: BR 2000 			</a:t>
            </a:r>
            <a:r>
              <a:rPr lang="en-IN" sz="1800">
                <a:latin typeface="Times New Roman"/>
                <a:ea typeface="Times New Roman"/>
                <a:cs typeface="Times New Roman"/>
                <a:sym typeface="Times New Roman"/>
              </a:rPr>
              <a:t>// Two constants in previous instruction 					take 8 bytes </a:t>
            </a:r>
            <a:endParaRPr sz="2050">
              <a:latin typeface="Times New Roman"/>
              <a:ea typeface="Times New Roman"/>
              <a:cs typeface="Times New Roman"/>
              <a:sym typeface="Times New Roman"/>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1120: other</a:t>
            </a:r>
            <a:r>
              <a:rPr lang="en-IN" sz="2050" baseline="-25000">
                <a:latin typeface="Times New Roman"/>
                <a:ea typeface="Times New Roman"/>
                <a:cs typeface="Times New Roman"/>
                <a:sym typeface="Times New Roman"/>
              </a:rPr>
              <a:t>2</a:t>
            </a:r>
            <a:r>
              <a:rPr lang="en-IN" sz="2050">
                <a:latin typeface="Times New Roman"/>
                <a:ea typeface="Times New Roman"/>
                <a:cs typeface="Times New Roman"/>
                <a:sym typeface="Times New Roman"/>
              </a:rPr>
              <a:t> 1220: HALT </a:t>
            </a:r>
            <a:endParaRPr/>
          </a:p>
          <a:p>
            <a:pPr marL="342900" lvl="0" indent="-34290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 Code for P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2000: other</a:t>
            </a:r>
            <a:r>
              <a:rPr lang="en-IN" sz="2050" baseline="-25000">
                <a:latin typeface="Times New Roman"/>
                <a:ea typeface="Times New Roman"/>
                <a:cs typeface="Times New Roman"/>
                <a:sym typeface="Times New Roman"/>
              </a:rPr>
              <a:t>3</a:t>
            </a:r>
            <a:r>
              <a:rPr lang="en-IN" sz="2050">
                <a:latin typeface="Times New Roman"/>
                <a:ea typeface="Times New Roman"/>
                <a:cs typeface="Times New Roman"/>
                <a:sym typeface="Times New Roman"/>
              </a:rPr>
              <a:t>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2100: BR *4000 </a:t>
            </a:r>
            <a:endParaRPr/>
          </a:p>
          <a:p>
            <a:pPr marL="342900" lvl="0" indent="-34290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 AR for Main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3000: 				// Return address stored here (not used)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3004: 				// Local data for Main starts here </a:t>
            </a:r>
            <a:endParaRPr/>
          </a:p>
          <a:p>
            <a:pPr marL="342900" lvl="0" indent="-342900" algn="l" rtl="0">
              <a:spcBef>
                <a:spcPts val="320"/>
              </a:spcBef>
              <a:spcAft>
                <a:spcPts val="0"/>
              </a:spcAft>
              <a:buClr>
                <a:schemeClr val="dk1"/>
              </a:buClr>
              <a:buSzPts val="1600"/>
              <a:buNone/>
            </a:pPr>
            <a:r>
              <a:rPr lang="en-IN" sz="1600">
                <a:latin typeface="Times New Roman"/>
                <a:ea typeface="Times New Roman"/>
                <a:cs typeface="Times New Roman"/>
                <a:sym typeface="Times New Roman"/>
              </a:rPr>
              <a:t>...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 AR for P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4000: 				// Return address stored here </a:t>
            </a:r>
            <a:endParaRPr/>
          </a:p>
          <a:p>
            <a:pPr marL="342900" lvl="0" indent="-342900" algn="l" rtl="0">
              <a:spcBef>
                <a:spcPts val="410"/>
              </a:spcBef>
              <a:spcAft>
                <a:spcPts val="0"/>
              </a:spcAft>
              <a:buClr>
                <a:schemeClr val="dk1"/>
              </a:buClr>
              <a:buSzPts val="2050"/>
              <a:buNone/>
            </a:pPr>
            <a:r>
              <a:rPr lang="en-IN" sz="2050">
                <a:latin typeface="Times New Roman"/>
                <a:ea typeface="Times New Roman"/>
                <a:cs typeface="Times New Roman"/>
                <a:sym typeface="Times New Roman"/>
              </a:rPr>
              <a:t>4004: 				// Local data for P starts here</a:t>
            </a:r>
            <a:endParaRPr/>
          </a:p>
          <a:p>
            <a:pPr marL="342900" lvl="0" indent="-212725" algn="l" rtl="0">
              <a:spcBef>
                <a:spcPts val="410"/>
              </a:spcBef>
              <a:spcAft>
                <a:spcPts val="0"/>
              </a:spcAft>
              <a:buClr>
                <a:schemeClr val="dk1"/>
              </a:buClr>
              <a:buSzPts val="2050"/>
              <a:buNone/>
            </a:pPr>
            <a:endParaRPr sz="205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5.3.2 Stack Allocation</a:t>
            </a:r>
            <a:endParaRPr sz="3000">
              <a:latin typeface="Times New Roman"/>
              <a:ea typeface="Times New Roman"/>
              <a:cs typeface="Times New Roman"/>
              <a:sym typeface="Times New Roman"/>
            </a:endParaRPr>
          </a:p>
        </p:txBody>
      </p:sp>
      <p:sp>
        <p:nvSpPr>
          <p:cNvPr id="240" name="Google Shape;240;p29"/>
          <p:cNvSpPr txBox="1">
            <a:spLocks noGrp="1"/>
          </p:cNvSpPr>
          <p:nvPr>
            <p:ph type="body" idx="1"/>
          </p:nvPr>
        </p:nvSpPr>
        <p:spPr>
          <a:xfrm>
            <a:off x="533400" y="12954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The key distinction is that the location of the current AR is </a:t>
            </a:r>
            <a:r>
              <a:rPr lang="en-IN" sz="2000" b="1">
                <a:latin typeface="Times New Roman"/>
                <a:ea typeface="Times New Roman"/>
                <a:cs typeface="Times New Roman"/>
                <a:sym typeface="Times New Roman"/>
              </a:rPr>
              <a:t>not</a:t>
            </a:r>
            <a:r>
              <a:rPr lang="en-IN" sz="2000">
                <a:latin typeface="Times New Roman"/>
                <a:ea typeface="Times New Roman"/>
                <a:cs typeface="Times New Roman"/>
                <a:sym typeface="Times New Roman"/>
              </a:rPr>
              <a:t> known at compile time. Instead a pointer to the stack must be maintained dynamically.</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Dedicate a register, call it SP, where SP point to the bottom of the current AR, that is the entire AR is above the SP..</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main procedure (or the run-time library code called before any user-written procedure) must initialize SP with</a:t>
            </a:r>
            <a:br>
              <a:rPr lang="en-IN" sz="2000">
                <a:latin typeface="Times New Roman"/>
                <a:ea typeface="Times New Roman"/>
                <a:cs typeface="Times New Roman"/>
                <a:sym typeface="Times New Roman"/>
              </a:rPr>
            </a:br>
            <a:r>
              <a:rPr lang="en-IN" sz="2000">
                <a:latin typeface="Times New Roman"/>
                <a:ea typeface="Times New Roman"/>
                <a:cs typeface="Times New Roman"/>
                <a:sym typeface="Times New Roman"/>
              </a:rPr>
              <a:t>      </a:t>
            </a:r>
            <a:r>
              <a:rPr lang="en-IN" sz="2000" b="1">
                <a:latin typeface="Times New Roman"/>
                <a:ea typeface="Times New Roman"/>
                <a:cs typeface="Times New Roman"/>
                <a:sym typeface="Times New Roman"/>
              </a:rPr>
              <a:t>LD SP, #stackStart  </a:t>
            </a:r>
            <a:r>
              <a:rPr lang="en-IN" sz="2000">
                <a:latin typeface="Times New Roman"/>
                <a:ea typeface="Times New Roman"/>
                <a:cs typeface="Times New Roman"/>
                <a:sym typeface="Times New Roman"/>
              </a:rPr>
              <a:t>where stackStart is a known-at-compile-time constant.</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caller increments SP (which now points to the beginning of its AR) to point to the beginning of the callee's AR. This requires an increment by the size of the </a:t>
            </a:r>
            <a:r>
              <a:rPr lang="en-IN" sz="2000" b="1">
                <a:latin typeface="Times New Roman"/>
                <a:ea typeface="Times New Roman"/>
                <a:cs typeface="Times New Roman"/>
                <a:sym typeface="Times New Roman"/>
              </a:rPr>
              <a:t>caller's</a:t>
            </a:r>
            <a:r>
              <a:rPr lang="en-IN" sz="2000">
                <a:latin typeface="Times New Roman"/>
                <a:ea typeface="Times New Roman"/>
                <a:cs typeface="Times New Roman"/>
                <a:sym typeface="Times New Roman"/>
              </a:rPr>
              <a:t> AR, which of course the caller knows.</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only part that is not known at compile time is the size of the dynamic arrays..</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body" idx="1"/>
          </p:nvPr>
        </p:nvSpPr>
        <p:spPr>
          <a:xfrm>
            <a:off x="457200" y="457200"/>
            <a:ext cx="8229600" cy="59737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requirements </a:t>
            </a:r>
            <a:r>
              <a:rPr lang="en-IN">
                <a:latin typeface="Times New Roman"/>
                <a:ea typeface="Times New Roman"/>
                <a:cs typeface="Times New Roman"/>
                <a:sym typeface="Times New Roman"/>
              </a:rPr>
              <a:t>are :The target program must make effective use of the available resources of the target machine and run efficiently.</a:t>
            </a:r>
            <a:endParaRPr/>
          </a:p>
          <a:p>
            <a:pPr marL="342900" lvl="0" indent="-342900" algn="l" rtl="0">
              <a:spcBef>
                <a:spcPts val="496"/>
              </a:spcBef>
              <a:spcAft>
                <a:spcPts val="0"/>
              </a:spcAft>
              <a:buClr>
                <a:schemeClr val="dk1"/>
              </a:buClr>
              <a:buSzPct val="1000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challenge</a:t>
            </a:r>
            <a:r>
              <a:rPr lang="en-IN">
                <a:latin typeface="Times New Roman"/>
                <a:ea typeface="Times New Roman"/>
                <a:cs typeface="Times New Roman"/>
                <a:sym typeface="Times New Roman"/>
              </a:rPr>
              <a:t> is : mathematically, the problem of generating an optimal target program for a given source program is </a:t>
            </a:r>
            <a:r>
              <a:rPr lang="en-IN" b="1">
                <a:latin typeface="Times New Roman"/>
                <a:ea typeface="Times New Roman"/>
                <a:cs typeface="Times New Roman"/>
                <a:sym typeface="Times New Roman"/>
              </a:rPr>
              <a:t>undecidable.</a:t>
            </a:r>
            <a:endParaRPr/>
          </a:p>
          <a:p>
            <a:pPr marL="342900" lvl="0" indent="-342900" algn="l" rtl="0">
              <a:spcBef>
                <a:spcPts val="496"/>
              </a:spcBef>
              <a:spcAft>
                <a:spcPts val="0"/>
              </a:spcAft>
              <a:buClr>
                <a:schemeClr val="dk1"/>
              </a:buClr>
              <a:buSzPct val="100000"/>
              <a:buChar char="•"/>
            </a:pPr>
            <a:r>
              <a:rPr lang="en-IN">
                <a:latin typeface="Times New Roman"/>
                <a:ea typeface="Times New Roman"/>
                <a:cs typeface="Times New Roman"/>
                <a:sym typeface="Times New Roman"/>
              </a:rPr>
              <a:t>The designed code generator can produce code that is several times faster than code produced by a naive one.</a:t>
            </a:r>
            <a:endParaRPr/>
          </a:p>
          <a:p>
            <a:pPr marL="342900" lvl="0" indent="-342900" algn="l" rtl="0">
              <a:spcBef>
                <a:spcPts val="496"/>
              </a:spcBef>
              <a:spcAft>
                <a:spcPts val="0"/>
              </a:spcAft>
              <a:buClr>
                <a:schemeClr val="dk1"/>
              </a:buClr>
              <a:buSzPct val="100000"/>
              <a:buChar char="•"/>
            </a:pPr>
            <a:r>
              <a:rPr lang="en-IN">
                <a:latin typeface="Times New Roman"/>
                <a:ea typeface="Times New Roman"/>
                <a:cs typeface="Times New Roman"/>
                <a:sym typeface="Times New Roman"/>
              </a:rPr>
              <a:t>Compilers that need to produce efficient target programs, include an optimization phase prior to code generation. </a:t>
            </a:r>
            <a:endParaRPr/>
          </a:p>
          <a:p>
            <a:pPr marL="342900" lvl="0" indent="-342900" algn="l" rtl="0">
              <a:spcBef>
                <a:spcPts val="496"/>
              </a:spcBef>
              <a:spcAft>
                <a:spcPts val="0"/>
              </a:spcAft>
              <a:buClr>
                <a:schemeClr val="dk1"/>
              </a:buClr>
              <a:buSzPct val="100000"/>
              <a:buChar char="•"/>
            </a:pPr>
            <a:r>
              <a:rPr lang="en-IN">
                <a:latin typeface="Times New Roman"/>
                <a:ea typeface="Times New Roman"/>
                <a:cs typeface="Times New Roman"/>
                <a:sym typeface="Times New Roman"/>
              </a:rPr>
              <a:t>The optimizer maps the IR into IR from which more efficient code can be generated.</a:t>
            </a:r>
            <a:endParaRPr/>
          </a:p>
          <a:p>
            <a:pPr marL="342900" lvl="0" indent="-342900" algn="l" rtl="0">
              <a:spcBef>
                <a:spcPts val="496"/>
              </a:spcBef>
              <a:spcAft>
                <a:spcPts val="0"/>
              </a:spcAft>
              <a:buClr>
                <a:schemeClr val="dk1"/>
              </a:buClr>
              <a:buSzPct val="1000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code optimization </a:t>
            </a:r>
            <a:r>
              <a:rPr lang="en-IN">
                <a:latin typeface="Times New Roman"/>
                <a:ea typeface="Times New Roman"/>
                <a:cs typeface="Times New Roman"/>
                <a:sym typeface="Times New Roman"/>
              </a:rPr>
              <a:t>and </a:t>
            </a:r>
            <a:r>
              <a:rPr lang="en-IN" b="1">
                <a:latin typeface="Times New Roman"/>
                <a:ea typeface="Times New Roman"/>
                <a:cs typeface="Times New Roman"/>
                <a:sym typeface="Times New Roman"/>
              </a:rPr>
              <a:t>code-generation </a:t>
            </a:r>
            <a:r>
              <a:rPr lang="en-IN">
                <a:latin typeface="Times New Roman"/>
                <a:ea typeface="Times New Roman"/>
                <a:cs typeface="Times New Roman"/>
                <a:sym typeface="Times New Roman"/>
              </a:rPr>
              <a:t>phases of a compiler, often referred to as the </a:t>
            </a:r>
            <a:r>
              <a:rPr lang="en-IN" b="1">
                <a:latin typeface="Times New Roman"/>
                <a:ea typeface="Times New Roman"/>
                <a:cs typeface="Times New Roman"/>
                <a:sym typeface="Times New Roman"/>
              </a:rPr>
              <a:t>back end</a:t>
            </a:r>
            <a:r>
              <a:rPr lang="en-IN">
                <a:latin typeface="Times New Roman"/>
                <a:ea typeface="Times New Roman"/>
                <a:cs typeface="Times New Roman"/>
                <a:sym typeface="Times New Roman"/>
              </a:rPr>
              <a:t>, may make multiple passes over the IR before generating the </a:t>
            </a:r>
            <a:r>
              <a:rPr lang="en-IN" b="1">
                <a:latin typeface="Times New Roman"/>
                <a:ea typeface="Times New Roman"/>
                <a:cs typeface="Times New Roman"/>
                <a:sym typeface="Times New Roman"/>
              </a:rPr>
              <a:t>target program</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IN" b="1">
                <a:latin typeface="Times New Roman"/>
                <a:ea typeface="Times New Roman"/>
                <a:cs typeface="Times New Roman"/>
                <a:sym typeface="Times New Roman"/>
              </a:rPr>
              <a:t>Caller Calling Callee</a:t>
            </a:r>
            <a:endParaRPr b="1">
              <a:latin typeface="Times New Roman"/>
              <a:ea typeface="Times New Roman"/>
              <a:cs typeface="Times New Roman"/>
              <a:sym typeface="Times New Roman"/>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The code generated for a parameterless call is</a:t>
            </a:r>
            <a:endParaRPr/>
          </a:p>
          <a:p>
            <a:pPr marL="342900" lvl="0" indent="-342900" algn="l" rtl="0">
              <a:spcBef>
                <a:spcPts val="481"/>
              </a:spcBef>
              <a:spcAft>
                <a:spcPts val="0"/>
              </a:spcAft>
              <a:buClr>
                <a:schemeClr val="dk1"/>
              </a:buClr>
              <a:buSzPct val="100000"/>
              <a:buNone/>
            </a:pPr>
            <a:r>
              <a:rPr lang="en-IN" sz="2600" b="1">
                <a:latin typeface="Times New Roman"/>
                <a:ea typeface="Times New Roman"/>
                <a:cs typeface="Times New Roman"/>
                <a:sym typeface="Times New Roman"/>
              </a:rPr>
              <a:t>ADD SP, SP, #caller.ARSize </a:t>
            </a:r>
            <a:endParaRPr/>
          </a:p>
          <a:p>
            <a:pPr marL="342900" lvl="0" indent="-342900" algn="l" rtl="0">
              <a:spcBef>
                <a:spcPts val="481"/>
              </a:spcBef>
              <a:spcAft>
                <a:spcPts val="0"/>
              </a:spcAft>
              <a:buClr>
                <a:schemeClr val="dk1"/>
              </a:buClr>
              <a:buSzPct val="100000"/>
              <a:buNone/>
            </a:pPr>
            <a:r>
              <a:rPr lang="en-IN" sz="2600" b="1">
                <a:latin typeface="Times New Roman"/>
                <a:ea typeface="Times New Roman"/>
                <a:cs typeface="Times New Roman"/>
                <a:sym typeface="Times New Roman"/>
              </a:rPr>
              <a:t>ST 0(SP), #here+16 // save return address</a:t>
            </a:r>
            <a:endParaRPr/>
          </a:p>
          <a:p>
            <a:pPr marL="342900" lvl="0" indent="-342900" algn="l" rtl="0">
              <a:spcBef>
                <a:spcPts val="481"/>
              </a:spcBef>
              <a:spcAft>
                <a:spcPts val="0"/>
              </a:spcAft>
              <a:buClr>
                <a:schemeClr val="dk1"/>
              </a:buClr>
              <a:buSzPct val="100000"/>
              <a:buNone/>
            </a:pPr>
            <a:r>
              <a:rPr lang="en-IN" sz="2600" b="1">
                <a:latin typeface="Times New Roman"/>
                <a:ea typeface="Times New Roman"/>
                <a:cs typeface="Times New Roman"/>
                <a:sym typeface="Times New Roman"/>
              </a:rPr>
              <a:t>BR callee.codeArea </a:t>
            </a:r>
            <a:endParaRPr/>
          </a:p>
          <a:p>
            <a:pPr marL="342900" lvl="0" indent="-342900" algn="l" rtl="0">
              <a:spcBef>
                <a:spcPts val="592"/>
              </a:spcBef>
              <a:spcAft>
                <a:spcPts val="0"/>
              </a:spcAft>
              <a:buClr>
                <a:schemeClr val="dk1"/>
              </a:buClr>
              <a:buSzPct val="100000"/>
              <a:buChar char="•"/>
            </a:pPr>
            <a:r>
              <a:rPr lang="en-IN" b="1">
                <a:latin typeface="Times New Roman"/>
                <a:ea typeface="Times New Roman"/>
                <a:cs typeface="Times New Roman"/>
                <a:sym typeface="Times New Roman"/>
              </a:rPr>
              <a:t>Callee Returning</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The return requires code from both the Caller and Callee. The callee transfers control back to the caller with</a:t>
            </a: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BR *0(SP)</a:t>
            </a:r>
            <a:r>
              <a:rPr lang="en-IN">
                <a:latin typeface="Times New Roman"/>
                <a:ea typeface="Times New Roman"/>
                <a:cs typeface="Times New Roman"/>
                <a:sym typeface="Times New Roman"/>
              </a:rPr>
              <a:t/>
            </a: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Upon return the caller restore the stack pointer with</a:t>
            </a: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SUB SP, SP, caller.ARSize</a:t>
            </a:r>
            <a:endParaRPr b="1">
              <a:latin typeface="Times New Roman"/>
              <a:ea typeface="Times New Roman"/>
              <a:cs typeface="Times New Roman"/>
              <a:sym typeface="Times New Roman"/>
            </a:endParaRPr>
          </a:p>
          <a:p>
            <a:pPr marL="342900" lvl="0" indent="-154940" algn="l" rtl="0">
              <a:spcBef>
                <a:spcPts val="592"/>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We again consider a main program calling a procedure P and then halting. Other actions by Main and P are indicated by subscripted uses of `other'.</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 Quadruples of Main </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other</a:t>
            </a:r>
            <a:r>
              <a:rPr lang="en-IN" b="1" baseline="-25000">
                <a:latin typeface="Times New Roman"/>
                <a:ea typeface="Times New Roman"/>
                <a:cs typeface="Times New Roman"/>
                <a:sym typeface="Times New Roman"/>
              </a:rPr>
              <a:t>1</a:t>
            </a:r>
            <a:r>
              <a:rPr lang="en-IN" b="1">
                <a:latin typeface="Times New Roman"/>
                <a:ea typeface="Times New Roman"/>
                <a:cs typeface="Times New Roman"/>
                <a:sym typeface="Times New Roman"/>
              </a:rPr>
              <a:t> </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call P </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other</a:t>
            </a:r>
            <a:r>
              <a:rPr lang="en-IN" b="1" baseline="-25000">
                <a:latin typeface="Times New Roman"/>
                <a:ea typeface="Times New Roman"/>
                <a:cs typeface="Times New Roman"/>
                <a:sym typeface="Times New Roman"/>
              </a:rPr>
              <a:t>2</a:t>
            </a:r>
            <a:r>
              <a:rPr lang="en-IN" b="1">
                <a:latin typeface="Times New Roman"/>
                <a:ea typeface="Times New Roman"/>
                <a:cs typeface="Times New Roman"/>
                <a:sym typeface="Times New Roman"/>
              </a:rPr>
              <a:t> </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halt </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 Quadruples of P </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other</a:t>
            </a:r>
            <a:r>
              <a:rPr lang="en-IN" b="1" baseline="-25000">
                <a:latin typeface="Times New Roman"/>
                <a:ea typeface="Times New Roman"/>
                <a:cs typeface="Times New Roman"/>
                <a:sym typeface="Times New Roman"/>
              </a:rPr>
              <a:t>3</a:t>
            </a:r>
            <a:r>
              <a:rPr lang="en-IN" b="1">
                <a:latin typeface="Times New Roman"/>
                <a:ea typeface="Times New Roman"/>
                <a:cs typeface="Times New Roman"/>
                <a:sym typeface="Times New Roman"/>
              </a:rPr>
              <a:t> </a:t>
            </a:r>
            <a:endParaRPr/>
          </a:p>
          <a:p>
            <a:pPr marL="342900" lvl="0" indent="-342900" algn="l" rtl="0">
              <a:spcBef>
                <a:spcPts val="592"/>
              </a:spcBef>
              <a:spcAft>
                <a:spcPts val="0"/>
              </a:spcAft>
              <a:buClr>
                <a:schemeClr val="dk1"/>
              </a:buClr>
              <a:buSzPct val="100000"/>
              <a:buNone/>
            </a:pPr>
            <a:r>
              <a:rPr lang="en-IN" b="1">
                <a:latin typeface="Times New Roman"/>
                <a:ea typeface="Times New Roman"/>
                <a:cs typeface="Times New Roman"/>
                <a:sym typeface="Times New Roman"/>
              </a:rPr>
              <a:t>return</a:t>
            </a:r>
            <a:endParaRPr b="1">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Recall our assumptions that the code for Main starts in location 1000, the code for P starts in location 2000, and each other</a:t>
            </a:r>
            <a:r>
              <a:rPr lang="en-IN" sz="2000" baseline="-25000">
                <a:latin typeface="Times New Roman"/>
                <a:ea typeface="Times New Roman"/>
                <a:cs typeface="Times New Roman"/>
                <a:sym typeface="Times New Roman"/>
              </a:rPr>
              <a:t>i</a:t>
            </a:r>
            <a:r>
              <a:rPr lang="en-IN" sz="2000">
                <a:latin typeface="Times New Roman"/>
                <a:ea typeface="Times New Roman"/>
                <a:cs typeface="Times New Roman"/>
                <a:sym typeface="Times New Roman"/>
              </a:rPr>
              <a:t> requires 100 bytes. Let us assume the stack begins at 9000 (and grows to larger addresses) and that the AR for Main is of size 400 (we don't need P.ARSize since P doesn't call any procedures). Then the following machine code results.</a:t>
            </a:r>
            <a:endParaRPr/>
          </a:p>
        </p:txBody>
      </p:sp>
      <p:pic>
        <p:nvPicPr>
          <p:cNvPr id="256" name="Google Shape;256;p32"/>
          <p:cNvPicPr preferRelativeResize="0"/>
          <p:nvPr/>
        </p:nvPicPr>
        <p:blipFill rotWithShape="1">
          <a:blip r:embed="rId3">
            <a:alphaModFix/>
          </a:blip>
          <a:srcRect/>
          <a:stretch/>
        </p:blipFill>
        <p:spPr>
          <a:xfrm>
            <a:off x="533400" y="2057400"/>
            <a:ext cx="8077200" cy="4419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5.3.3 Run-Time Addresses for Names</a:t>
            </a:r>
            <a:endParaRPr sz="3000">
              <a:latin typeface="Times New Roman"/>
              <a:ea typeface="Times New Roman"/>
              <a:cs typeface="Times New Roman"/>
              <a:sym typeface="Times New Roman"/>
            </a:endParaRPr>
          </a:p>
        </p:txBody>
      </p:sp>
      <p:sp>
        <p:nvSpPr>
          <p:cNvPr id="262" name="Google Shape;262;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The storage-allocation strategy and the layout of local data in an activation record for a procedure determine how the storage for names is accessed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53340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5.4 Basic Blocks and Flow Graphs</a:t>
            </a:r>
            <a:endParaRPr sz="3000">
              <a:latin typeface="Times New Roman"/>
              <a:ea typeface="Times New Roman"/>
              <a:cs typeface="Times New Roman"/>
              <a:sym typeface="Times New Roman"/>
            </a:endParaRPr>
          </a:p>
        </p:txBody>
      </p:sp>
      <p:sp>
        <p:nvSpPr>
          <p:cNvPr id="268" name="Google Shape;268;p34"/>
          <p:cNvSpPr txBox="1">
            <a:spLocks noGrp="1"/>
          </p:cNvSpPr>
          <p:nvPr>
            <p:ph type="body" idx="1"/>
          </p:nvPr>
        </p:nvSpPr>
        <p:spPr>
          <a:xfrm>
            <a:off x="0" y="571500"/>
            <a:ext cx="9144000" cy="452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None/>
            </a:pPr>
            <a:r>
              <a:rPr lang="en-IN" sz="2200" b="1">
                <a:latin typeface="Times New Roman"/>
                <a:ea typeface="Times New Roman"/>
                <a:cs typeface="Times New Roman"/>
                <a:sym typeface="Times New Roman"/>
              </a:rPr>
              <a:t>Basic Blocks</a:t>
            </a:r>
            <a:endParaRPr sz="3400"/>
          </a:p>
          <a:p>
            <a:pPr marL="342900" lvl="0" indent="-355600" algn="l" rtl="0">
              <a:spcBef>
                <a:spcPts val="400"/>
              </a:spcBef>
              <a:spcAft>
                <a:spcPts val="0"/>
              </a:spcAft>
              <a:buClr>
                <a:schemeClr val="dk1"/>
              </a:buClr>
              <a:buSzPts val="2200"/>
              <a:buChar char="•"/>
            </a:pPr>
            <a:r>
              <a:rPr lang="en-IN" sz="2200">
                <a:latin typeface="Times New Roman"/>
                <a:ea typeface="Times New Roman"/>
                <a:cs typeface="Times New Roman"/>
                <a:sym typeface="Times New Roman"/>
              </a:rPr>
              <a:t>A basic block is a sequence of consecutive statements in which flow of control enters at the beginning and leaves at the end without any halt or possibility of branching except at the end. The basic blocks do not have any in and out branches except entry and exit.</a:t>
            </a:r>
            <a:endParaRPr sz="3400"/>
          </a:p>
          <a:p>
            <a:pPr marL="342900" lvl="0" indent="-355600" algn="l" rtl="0">
              <a:spcBef>
                <a:spcPts val="400"/>
              </a:spcBef>
              <a:spcAft>
                <a:spcPts val="0"/>
              </a:spcAft>
              <a:buClr>
                <a:schemeClr val="dk1"/>
              </a:buClr>
              <a:buSzPts val="2200"/>
              <a:buChar char="•"/>
            </a:pPr>
            <a:r>
              <a:rPr lang="en-IN" sz="2200">
                <a:latin typeface="Times New Roman"/>
                <a:ea typeface="Times New Roman"/>
                <a:cs typeface="Times New Roman"/>
                <a:sym typeface="Times New Roman"/>
              </a:rPr>
              <a:t>The first task is to partition a </a:t>
            </a:r>
            <a:r>
              <a:rPr lang="en-IN" sz="2200" b="1">
                <a:latin typeface="Times New Roman"/>
                <a:ea typeface="Times New Roman"/>
                <a:cs typeface="Times New Roman"/>
                <a:sym typeface="Times New Roman"/>
              </a:rPr>
              <a:t>set of three-address code into the basic block. </a:t>
            </a:r>
            <a:r>
              <a:rPr lang="en-IN" sz="2200">
                <a:latin typeface="Times New Roman"/>
                <a:ea typeface="Times New Roman"/>
                <a:cs typeface="Times New Roman"/>
                <a:sym typeface="Times New Roman"/>
              </a:rPr>
              <a:t>The new basic block always starts from the </a:t>
            </a:r>
            <a:r>
              <a:rPr lang="en-IN" sz="2200" b="1">
                <a:latin typeface="Times New Roman"/>
                <a:ea typeface="Times New Roman"/>
                <a:cs typeface="Times New Roman"/>
                <a:sym typeface="Times New Roman"/>
              </a:rPr>
              <a:t>first instruction</a:t>
            </a:r>
            <a:r>
              <a:rPr lang="en-IN" sz="2200">
                <a:latin typeface="Times New Roman"/>
                <a:ea typeface="Times New Roman"/>
                <a:cs typeface="Times New Roman"/>
                <a:sym typeface="Times New Roman"/>
              </a:rPr>
              <a:t> and keep adding instructions until a jump or a label is met. If </a:t>
            </a:r>
            <a:r>
              <a:rPr lang="en-IN" sz="2200" b="1">
                <a:latin typeface="Times New Roman"/>
                <a:ea typeface="Times New Roman"/>
                <a:cs typeface="Times New Roman"/>
                <a:sym typeface="Times New Roman"/>
              </a:rPr>
              <a:t>no jumps </a:t>
            </a:r>
            <a:r>
              <a:rPr lang="en-IN" sz="2200">
                <a:latin typeface="Times New Roman"/>
                <a:ea typeface="Times New Roman"/>
                <a:cs typeface="Times New Roman"/>
                <a:sym typeface="Times New Roman"/>
              </a:rPr>
              <a:t>or labels are found, the control </a:t>
            </a:r>
            <a:r>
              <a:rPr lang="en-IN" sz="2200" b="1">
                <a:latin typeface="Times New Roman"/>
                <a:ea typeface="Times New Roman"/>
                <a:cs typeface="Times New Roman"/>
                <a:sym typeface="Times New Roman"/>
              </a:rPr>
              <a:t>will flow in sequence from one instruction to another</a:t>
            </a:r>
            <a:r>
              <a:rPr lang="en-IN" sz="2200">
                <a:latin typeface="Times New Roman"/>
                <a:ea typeface="Times New Roman"/>
                <a:cs typeface="Times New Roman"/>
                <a:sym typeface="Times New Roman"/>
              </a:rPr>
              <a:t>.</a:t>
            </a:r>
            <a:endParaRPr sz="3400"/>
          </a:p>
          <a:p>
            <a:pPr marL="342900" lvl="0" indent="-355600" algn="l" rtl="0">
              <a:spcBef>
                <a:spcPts val="400"/>
              </a:spcBef>
              <a:spcAft>
                <a:spcPts val="0"/>
              </a:spcAft>
              <a:buClr>
                <a:schemeClr val="dk1"/>
              </a:buClr>
              <a:buSzPts val="2200"/>
              <a:buChar char="•"/>
            </a:pPr>
            <a:r>
              <a:rPr lang="en-IN" sz="2200">
                <a:latin typeface="Times New Roman"/>
                <a:ea typeface="Times New Roman"/>
                <a:cs typeface="Times New Roman"/>
                <a:sym typeface="Times New Roman"/>
              </a:rPr>
              <a:t>The following sequence of three-address statements forms a basic block</a:t>
            </a:r>
            <a:endParaRPr sz="3400"/>
          </a:p>
          <a:p>
            <a:pPr marL="342900" lvl="0" indent="-342900" algn="l" rtl="0">
              <a:spcBef>
                <a:spcPts val="400"/>
              </a:spcBef>
              <a:spcAft>
                <a:spcPts val="0"/>
              </a:spcAft>
              <a:buClr>
                <a:schemeClr val="dk1"/>
              </a:buClr>
              <a:buSzPts val="2000"/>
              <a:buNone/>
            </a:pPr>
            <a:r>
              <a:rPr lang="en-IN" sz="2200">
                <a:latin typeface="Times New Roman"/>
                <a:ea typeface="Times New Roman"/>
                <a:cs typeface="Times New Roman"/>
                <a:sym typeface="Times New Roman"/>
              </a:rPr>
              <a:t>t1 : = a * a</a:t>
            </a:r>
            <a:endParaRPr sz="3400"/>
          </a:p>
          <a:p>
            <a:pPr marL="342900" lvl="0" indent="-342900" algn="l" rtl="0">
              <a:spcBef>
                <a:spcPts val="400"/>
              </a:spcBef>
              <a:spcAft>
                <a:spcPts val="0"/>
              </a:spcAft>
              <a:buClr>
                <a:schemeClr val="dk1"/>
              </a:buClr>
              <a:buSzPts val="2000"/>
              <a:buNone/>
            </a:pPr>
            <a:r>
              <a:rPr lang="en-IN" sz="2200">
                <a:latin typeface="Times New Roman"/>
                <a:ea typeface="Times New Roman"/>
                <a:cs typeface="Times New Roman"/>
                <a:sym typeface="Times New Roman"/>
              </a:rPr>
              <a:t>t2 : = a * b</a:t>
            </a:r>
            <a:endParaRPr sz="3400"/>
          </a:p>
          <a:p>
            <a:pPr marL="342900" lvl="0" indent="-342900" algn="l" rtl="0">
              <a:spcBef>
                <a:spcPts val="400"/>
              </a:spcBef>
              <a:spcAft>
                <a:spcPts val="0"/>
              </a:spcAft>
              <a:buClr>
                <a:schemeClr val="dk1"/>
              </a:buClr>
              <a:buSzPts val="2000"/>
              <a:buNone/>
            </a:pPr>
            <a:r>
              <a:rPr lang="en-IN" sz="2200">
                <a:latin typeface="Times New Roman"/>
                <a:ea typeface="Times New Roman"/>
                <a:cs typeface="Times New Roman"/>
                <a:sym typeface="Times New Roman"/>
              </a:rPr>
              <a:t>t3 : = 2 * t2</a:t>
            </a:r>
            <a:endParaRPr sz="3400"/>
          </a:p>
          <a:p>
            <a:pPr marL="342900" lvl="0" indent="-342900" algn="l" rtl="0">
              <a:spcBef>
                <a:spcPts val="400"/>
              </a:spcBef>
              <a:spcAft>
                <a:spcPts val="0"/>
              </a:spcAft>
              <a:buClr>
                <a:schemeClr val="dk1"/>
              </a:buClr>
              <a:buSzPts val="2000"/>
              <a:buNone/>
            </a:pPr>
            <a:r>
              <a:rPr lang="en-IN" sz="2200">
                <a:latin typeface="Times New Roman"/>
                <a:ea typeface="Times New Roman"/>
                <a:cs typeface="Times New Roman"/>
                <a:sym typeface="Times New Roman"/>
              </a:rPr>
              <a:t>t4 : = t1 + t3</a:t>
            </a:r>
            <a:endParaRPr sz="3400"/>
          </a:p>
          <a:p>
            <a:pPr marL="342900" lvl="0" indent="-342900" algn="l" rtl="0">
              <a:spcBef>
                <a:spcPts val="400"/>
              </a:spcBef>
              <a:spcAft>
                <a:spcPts val="0"/>
              </a:spcAft>
              <a:buClr>
                <a:schemeClr val="dk1"/>
              </a:buClr>
              <a:buSzPts val="2000"/>
              <a:buNone/>
            </a:pPr>
            <a:r>
              <a:rPr lang="en-IN" sz="2200">
                <a:latin typeface="Times New Roman"/>
                <a:ea typeface="Times New Roman"/>
                <a:cs typeface="Times New Roman"/>
                <a:sym typeface="Times New Roman"/>
              </a:rPr>
              <a:t>t5 : = b * b</a:t>
            </a:r>
            <a:endParaRPr sz="3400"/>
          </a:p>
          <a:p>
            <a:pPr marL="342900" lvl="0" indent="-342900" algn="l" rtl="0">
              <a:spcBef>
                <a:spcPts val="400"/>
              </a:spcBef>
              <a:spcAft>
                <a:spcPts val="0"/>
              </a:spcAft>
              <a:buClr>
                <a:schemeClr val="dk1"/>
              </a:buClr>
              <a:buSzPts val="2000"/>
              <a:buNone/>
            </a:pPr>
            <a:r>
              <a:rPr lang="en-IN" sz="2200">
                <a:latin typeface="Times New Roman"/>
                <a:ea typeface="Times New Roman"/>
                <a:cs typeface="Times New Roman"/>
                <a:sym typeface="Times New Roman"/>
              </a:rPr>
              <a:t>t6 : = t4 + t5</a:t>
            </a:r>
            <a:endParaRPr sz="3400"/>
          </a:p>
          <a:p>
            <a:pPr marL="342900" lvl="0" indent="-215900" algn="l" rtl="0">
              <a:spcBef>
                <a:spcPts val="400"/>
              </a:spcBef>
              <a:spcAft>
                <a:spcPts val="0"/>
              </a:spcAft>
              <a:buClr>
                <a:schemeClr val="dk1"/>
              </a:buClr>
              <a:buSzPts val="2000"/>
              <a:buNone/>
            </a:pPr>
            <a:endParaRPr sz="22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body" idx="1"/>
          </p:nvPr>
        </p:nvSpPr>
        <p:spPr>
          <a:xfrm>
            <a:off x="83275" y="152400"/>
            <a:ext cx="8603400" cy="64770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240"/>
              <a:buNone/>
            </a:pPr>
            <a:r>
              <a:rPr lang="en-IN" sz="2540" b="1">
                <a:latin typeface="Times New Roman"/>
                <a:ea typeface="Times New Roman"/>
                <a:cs typeface="Times New Roman"/>
                <a:sym typeface="Times New Roman"/>
              </a:rPr>
              <a:t>Basic Block Construction:</a:t>
            </a:r>
            <a:endParaRPr sz="2540">
              <a:latin typeface="Times New Roman"/>
              <a:ea typeface="Times New Roman"/>
              <a:cs typeface="Times New Roman"/>
              <a:sym typeface="Times New Roman"/>
            </a:endParaRPr>
          </a:p>
          <a:p>
            <a:pPr marL="342900" lvl="0" indent="-342900" algn="l" rtl="0">
              <a:lnSpc>
                <a:spcPct val="80000"/>
              </a:lnSpc>
              <a:spcBef>
                <a:spcPts val="448"/>
              </a:spcBef>
              <a:spcAft>
                <a:spcPts val="0"/>
              </a:spcAft>
              <a:buClr>
                <a:schemeClr val="dk1"/>
              </a:buClr>
              <a:buSzPts val="2240"/>
              <a:buNone/>
            </a:pPr>
            <a:r>
              <a:rPr lang="en-IN" sz="2540" b="1">
                <a:latin typeface="Times New Roman"/>
                <a:ea typeface="Times New Roman"/>
                <a:cs typeface="Times New Roman"/>
                <a:sym typeface="Times New Roman"/>
              </a:rPr>
              <a:t>Algorithm: </a:t>
            </a:r>
            <a:r>
              <a:rPr lang="en-IN" sz="2540">
                <a:latin typeface="Times New Roman"/>
                <a:ea typeface="Times New Roman"/>
                <a:cs typeface="Times New Roman"/>
                <a:sym typeface="Times New Roman"/>
              </a:rPr>
              <a:t>Partition three-address code into basic blocks</a:t>
            </a:r>
            <a:endParaRPr sz="2540"/>
          </a:p>
          <a:p>
            <a:pPr marL="342900" lvl="0" indent="-342900" algn="l" rtl="0">
              <a:lnSpc>
                <a:spcPct val="80000"/>
              </a:lnSpc>
              <a:spcBef>
                <a:spcPts val="448"/>
              </a:spcBef>
              <a:spcAft>
                <a:spcPts val="0"/>
              </a:spcAft>
              <a:buClr>
                <a:schemeClr val="dk1"/>
              </a:buClr>
              <a:buSzPts val="2240"/>
              <a:buNone/>
            </a:pPr>
            <a:r>
              <a:rPr lang="en-IN" sz="2540" b="1">
                <a:latin typeface="Times New Roman"/>
                <a:ea typeface="Times New Roman"/>
                <a:cs typeface="Times New Roman"/>
                <a:sym typeface="Times New Roman"/>
              </a:rPr>
              <a:t>Input</a:t>
            </a:r>
            <a:r>
              <a:rPr lang="en-IN" sz="2540">
                <a:latin typeface="Times New Roman"/>
                <a:ea typeface="Times New Roman"/>
                <a:cs typeface="Times New Roman"/>
                <a:sym typeface="Times New Roman"/>
              </a:rPr>
              <a:t>: The input for the basic blocks will be a sequence of three-address code.</a:t>
            </a:r>
            <a:endParaRPr sz="2540"/>
          </a:p>
          <a:p>
            <a:pPr marL="342900" lvl="0" indent="-342900" algn="l" rtl="0">
              <a:lnSpc>
                <a:spcPct val="80000"/>
              </a:lnSpc>
              <a:spcBef>
                <a:spcPts val="448"/>
              </a:spcBef>
              <a:spcAft>
                <a:spcPts val="0"/>
              </a:spcAft>
              <a:buClr>
                <a:schemeClr val="dk1"/>
              </a:buClr>
              <a:buSzPts val="2240"/>
              <a:buNone/>
            </a:pPr>
            <a:r>
              <a:rPr lang="en-IN" sz="2540" b="1">
                <a:latin typeface="Times New Roman"/>
                <a:ea typeface="Times New Roman"/>
                <a:cs typeface="Times New Roman"/>
                <a:sym typeface="Times New Roman"/>
              </a:rPr>
              <a:t>Output</a:t>
            </a:r>
            <a:r>
              <a:rPr lang="en-IN" sz="2540">
                <a:latin typeface="Times New Roman"/>
                <a:ea typeface="Times New Roman"/>
                <a:cs typeface="Times New Roman"/>
                <a:sym typeface="Times New Roman"/>
              </a:rPr>
              <a:t>: The output is a list of basic blocks with each three address statements in exactly one block.</a:t>
            </a:r>
            <a:endParaRPr sz="2540"/>
          </a:p>
          <a:p>
            <a:pPr marL="342900" lvl="0" indent="-342900" algn="l" rtl="0">
              <a:lnSpc>
                <a:spcPct val="80000"/>
              </a:lnSpc>
              <a:spcBef>
                <a:spcPts val="448"/>
              </a:spcBef>
              <a:spcAft>
                <a:spcPts val="0"/>
              </a:spcAft>
              <a:buClr>
                <a:schemeClr val="dk1"/>
              </a:buClr>
              <a:buSzPts val="2240"/>
              <a:buNone/>
            </a:pPr>
            <a:r>
              <a:rPr lang="en-IN" sz="2540" b="1">
                <a:latin typeface="Times New Roman"/>
                <a:ea typeface="Times New Roman"/>
                <a:cs typeface="Times New Roman"/>
                <a:sym typeface="Times New Roman"/>
              </a:rPr>
              <a:t>METHOD:</a:t>
            </a:r>
            <a:r>
              <a:rPr lang="en-IN" sz="2540">
                <a:latin typeface="Times New Roman"/>
                <a:ea typeface="Times New Roman"/>
                <a:cs typeface="Times New Roman"/>
                <a:sym typeface="Times New Roman"/>
              </a:rPr>
              <a:t> </a:t>
            </a:r>
            <a:endParaRPr sz="2540"/>
          </a:p>
          <a:p>
            <a:pPr marL="514350" lvl="0" indent="-514350" algn="l" rtl="0">
              <a:lnSpc>
                <a:spcPct val="80000"/>
              </a:lnSpc>
              <a:spcBef>
                <a:spcPts val="448"/>
              </a:spcBef>
              <a:spcAft>
                <a:spcPts val="0"/>
              </a:spcAft>
              <a:buClr>
                <a:schemeClr val="dk1"/>
              </a:buClr>
              <a:buSzPts val="2240"/>
              <a:buNone/>
            </a:pPr>
            <a:r>
              <a:rPr lang="en-IN" sz="2540">
                <a:latin typeface="Times New Roman"/>
                <a:ea typeface="Times New Roman"/>
                <a:cs typeface="Times New Roman"/>
                <a:sym typeface="Times New Roman"/>
              </a:rPr>
              <a:t> First, we will identify the leaders in the intermediate code. </a:t>
            </a:r>
            <a:endParaRPr sz="2540"/>
          </a:p>
          <a:p>
            <a:pPr marL="514350" lvl="0" indent="-514350" algn="l" rtl="0">
              <a:lnSpc>
                <a:spcPct val="80000"/>
              </a:lnSpc>
              <a:spcBef>
                <a:spcPts val="448"/>
              </a:spcBef>
              <a:spcAft>
                <a:spcPts val="0"/>
              </a:spcAft>
              <a:buClr>
                <a:schemeClr val="dk1"/>
              </a:buClr>
              <a:buSzPts val="2240"/>
              <a:buNone/>
            </a:pPr>
            <a:r>
              <a:rPr lang="en-IN" sz="2540" b="1">
                <a:latin typeface="Times New Roman"/>
                <a:ea typeface="Times New Roman"/>
                <a:cs typeface="Times New Roman"/>
                <a:sym typeface="Times New Roman"/>
              </a:rPr>
              <a:t>Rules for finding leaders:</a:t>
            </a:r>
            <a:endParaRPr sz="2540"/>
          </a:p>
          <a:p>
            <a:pPr marL="742950" lvl="1" indent="-285750" algn="l" rtl="0">
              <a:lnSpc>
                <a:spcPct val="80000"/>
              </a:lnSpc>
              <a:spcBef>
                <a:spcPts val="392"/>
              </a:spcBef>
              <a:spcAft>
                <a:spcPts val="0"/>
              </a:spcAft>
              <a:buClr>
                <a:schemeClr val="dk1"/>
              </a:buClr>
              <a:buSzPts val="1960"/>
              <a:buNone/>
            </a:pPr>
            <a:r>
              <a:rPr lang="en-IN" sz="2260">
                <a:latin typeface="Times New Roman"/>
                <a:ea typeface="Times New Roman"/>
                <a:cs typeface="Times New Roman"/>
                <a:sym typeface="Times New Roman"/>
              </a:rPr>
              <a:t>1)The first instruction in the intermediate code will always be a </a:t>
            </a:r>
            <a:r>
              <a:rPr lang="en-IN" sz="2260" b="1">
                <a:latin typeface="Times New Roman"/>
                <a:ea typeface="Times New Roman"/>
                <a:cs typeface="Times New Roman"/>
                <a:sym typeface="Times New Roman"/>
              </a:rPr>
              <a:t>leader</a:t>
            </a:r>
            <a:r>
              <a:rPr lang="en-IN" sz="2260">
                <a:latin typeface="Times New Roman"/>
                <a:ea typeface="Times New Roman"/>
                <a:cs typeface="Times New Roman"/>
                <a:sym typeface="Times New Roman"/>
              </a:rPr>
              <a:t>.</a:t>
            </a:r>
            <a:endParaRPr sz="2260"/>
          </a:p>
          <a:p>
            <a:pPr marL="742950" lvl="1" indent="-285750" algn="l" rtl="0">
              <a:lnSpc>
                <a:spcPct val="80000"/>
              </a:lnSpc>
              <a:spcBef>
                <a:spcPts val="392"/>
              </a:spcBef>
              <a:spcAft>
                <a:spcPts val="0"/>
              </a:spcAft>
              <a:buClr>
                <a:schemeClr val="dk1"/>
              </a:buClr>
              <a:buSzPts val="1960"/>
              <a:buNone/>
            </a:pPr>
            <a:r>
              <a:rPr lang="en-IN" sz="2260">
                <a:latin typeface="Times New Roman"/>
                <a:ea typeface="Times New Roman"/>
                <a:cs typeface="Times New Roman"/>
                <a:sym typeface="Times New Roman"/>
              </a:rPr>
              <a:t>2) Any instruction that is the </a:t>
            </a:r>
            <a:r>
              <a:rPr lang="en-IN" sz="2260" b="1">
                <a:latin typeface="Times New Roman"/>
                <a:ea typeface="Times New Roman"/>
                <a:cs typeface="Times New Roman"/>
                <a:sym typeface="Times New Roman"/>
              </a:rPr>
              <a:t>target of a conditional or unconditional</a:t>
            </a:r>
            <a:r>
              <a:rPr lang="en-IN" sz="2260">
                <a:latin typeface="Times New Roman"/>
                <a:ea typeface="Times New Roman"/>
                <a:cs typeface="Times New Roman"/>
                <a:sym typeface="Times New Roman"/>
              </a:rPr>
              <a:t> jump</a:t>
            </a:r>
            <a:r>
              <a:rPr lang="en-IN" sz="2260"/>
              <a:t> </a:t>
            </a:r>
            <a:r>
              <a:rPr lang="en-IN" sz="2260">
                <a:latin typeface="Times New Roman"/>
                <a:ea typeface="Times New Roman"/>
                <a:cs typeface="Times New Roman"/>
                <a:sym typeface="Times New Roman"/>
              </a:rPr>
              <a:t>is a </a:t>
            </a:r>
            <a:r>
              <a:rPr lang="en-IN" sz="2260" b="1">
                <a:latin typeface="Times New Roman"/>
                <a:ea typeface="Times New Roman"/>
                <a:cs typeface="Times New Roman"/>
                <a:sym typeface="Times New Roman"/>
              </a:rPr>
              <a:t>leader.</a:t>
            </a:r>
            <a:endParaRPr sz="2260" b="1"/>
          </a:p>
          <a:p>
            <a:pPr marL="742950" lvl="1" indent="-285750" algn="l" rtl="0">
              <a:lnSpc>
                <a:spcPct val="80000"/>
              </a:lnSpc>
              <a:spcBef>
                <a:spcPts val="392"/>
              </a:spcBef>
              <a:spcAft>
                <a:spcPts val="0"/>
              </a:spcAft>
              <a:buClr>
                <a:schemeClr val="dk1"/>
              </a:buClr>
              <a:buSzPts val="1960"/>
              <a:buNone/>
            </a:pPr>
            <a:r>
              <a:rPr lang="en-IN" sz="2260">
                <a:latin typeface="Times New Roman"/>
                <a:ea typeface="Times New Roman"/>
                <a:cs typeface="Times New Roman"/>
                <a:sym typeface="Times New Roman"/>
              </a:rPr>
              <a:t>3.)Any instruction that immediately follows a </a:t>
            </a:r>
            <a:r>
              <a:rPr lang="en-IN" sz="2260" b="1">
                <a:latin typeface="Times New Roman"/>
                <a:ea typeface="Times New Roman"/>
                <a:cs typeface="Times New Roman"/>
                <a:sym typeface="Times New Roman"/>
              </a:rPr>
              <a:t>conditional or unconditional</a:t>
            </a:r>
            <a:r>
              <a:rPr lang="en-IN" sz="2260" b="1"/>
              <a:t> </a:t>
            </a:r>
            <a:r>
              <a:rPr lang="en-IN" sz="2260" b="1">
                <a:latin typeface="Times New Roman"/>
                <a:ea typeface="Times New Roman"/>
                <a:cs typeface="Times New Roman"/>
                <a:sym typeface="Times New Roman"/>
              </a:rPr>
              <a:t>jump is a leader.</a:t>
            </a:r>
            <a:endParaRPr sz="2260" b="1"/>
          </a:p>
          <a:p>
            <a:pPr marL="742950" lvl="1" indent="-285750" algn="l" rtl="0">
              <a:lnSpc>
                <a:spcPct val="80000"/>
              </a:lnSpc>
              <a:spcBef>
                <a:spcPts val="392"/>
              </a:spcBef>
              <a:spcAft>
                <a:spcPts val="0"/>
              </a:spcAft>
              <a:buClr>
                <a:schemeClr val="dk1"/>
              </a:buClr>
              <a:buSzPts val="1960"/>
              <a:buNone/>
            </a:pPr>
            <a:endParaRPr sz="2260">
              <a:latin typeface="Times New Roman"/>
              <a:ea typeface="Times New Roman"/>
              <a:cs typeface="Times New Roman"/>
              <a:sym typeface="Times New Roman"/>
            </a:endParaRPr>
          </a:p>
          <a:p>
            <a:pPr marL="0" lvl="1" indent="0" algn="l" rtl="0">
              <a:lnSpc>
                <a:spcPct val="80000"/>
              </a:lnSpc>
              <a:spcBef>
                <a:spcPts val="392"/>
              </a:spcBef>
              <a:spcAft>
                <a:spcPts val="0"/>
              </a:spcAft>
              <a:buClr>
                <a:schemeClr val="dk1"/>
              </a:buClr>
              <a:buSzPts val="1960"/>
              <a:buNone/>
            </a:pPr>
            <a:r>
              <a:rPr lang="en-IN" sz="2260">
                <a:latin typeface="Times New Roman"/>
                <a:ea typeface="Times New Roman"/>
                <a:cs typeface="Times New Roman"/>
                <a:sym typeface="Times New Roman"/>
              </a:rPr>
              <a:t>For each leader, its basic block consists of the leader and all statements up to but not including the next leader or the end of the program.</a:t>
            </a:r>
            <a:endParaRPr sz="2260"/>
          </a:p>
          <a:p>
            <a:pPr marL="342900" lvl="0" indent="-342900" algn="l" rtl="0">
              <a:lnSpc>
                <a:spcPct val="80000"/>
              </a:lnSpc>
              <a:spcBef>
                <a:spcPts val="448"/>
              </a:spcBef>
              <a:spcAft>
                <a:spcPts val="0"/>
              </a:spcAft>
              <a:buClr>
                <a:schemeClr val="dk1"/>
              </a:buClr>
              <a:buSzPts val="2240"/>
              <a:buNone/>
            </a:pPr>
            <a:endParaRPr sz="2440">
              <a:latin typeface="Times New Roman"/>
              <a:ea typeface="Times New Roman"/>
              <a:cs typeface="Times New Roman"/>
              <a:sym typeface="Times New Roman"/>
            </a:endParaRPr>
          </a:p>
          <a:p>
            <a:pPr marL="342900" lvl="0" indent="-342900" algn="l" rtl="0">
              <a:lnSpc>
                <a:spcPct val="80000"/>
              </a:lnSpc>
              <a:spcBef>
                <a:spcPts val="448"/>
              </a:spcBef>
              <a:spcAft>
                <a:spcPts val="0"/>
              </a:spcAft>
              <a:buClr>
                <a:schemeClr val="dk1"/>
              </a:buClr>
              <a:buSzPts val="2240"/>
              <a:buNone/>
            </a:pPr>
            <a:endParaRPr sz="244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29af7abd9ae_0_0"/>
          <p:cNvPicPr preferRelativeResize="0"/>
          <p:nvPr/>
        </p:nvPicPr>
        <p:blipFill rotWithShape="1">
          <a:blip r:embed="rId3">
            <a:alphaModFix/>
          </a:blip>
          <a:srcRect/>
          <a:stretch/>
        </p:blipFill>
        <p:spPr>
          <a:xfrm>
            <a:off x="0" y="0"/>
            <a:ext cx="3950350" cy="4803950"/>
          </a:xfrm>
          <a:prstGeom prst="rect">
            <a:avLst/>
          </a:prstGeom>
          <a:noFill/>
          <a:ln>
            <a:noFill/>
          </a:ln>
        </p:spPr>
      </p:pic>
      <p:pic>
        <p:nvPicPr>
          <p:cNvPr id="279" name="Google Shape;279;g29af7abd9ae_0_0"/>
          <p:cNvPicPr preferRelativeResize="0">
            <a:picLocks noGrp="1"/>
          </p:cNvPicPr>
          <p:nvPr>
            <p:ph type="body" idx="4294967295"/>
          </p:nvPr>
        </p:nvPicPr>
        <p:blipFill rotWithShape="1">
          <a:blip r:embed="rId4">
            <a:alphaModFix/>
          </a:blip>
          <a:srcRect/>
          <a:stretch/>
        </p:blipFill>
        <p:spPr>
          <a:xfrm>
            <a:off x="3950350" y="539375"/>
            <a:ext cx="4862400" cy="6318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6"/>
          <p:cNvPicPr preferRelativeResize="0">
            <a:picLocks noGrp="1"/>
          </p:cNvPicPr>
          <p:nvPr>
            <p:ph type="body" idx="1"/>
          </p:nvPr>
        </p:nvPicPr>
        <p:blipFill rotWithShape="1">
          <a:blip r:embed="rId3">
            <a:alphaModFix/>
          </a:blip>
          <a:srcRect/>
          <a:stretch/>
        </p:blipFill>
        <p:spPr>
          <a:xfrm>
            <a:off x="-1256225" y="36900"/>
            <a:ext cx="3922200" cy="6784200"/>
          </a:xfrm>
          <a:prstGeom prst="rect">
            <a:avLst/>
          </a:prstGeom>
          <a:noFill/>
          <a:ln>
            <a:noFill/>
          </a:ln>
        </p:spPr>
      </p:pic>
      <p:sp>
        <p:nvSpPr>
          <p:cNvPr id="285" name="Google Shape;285;p36"/>
          <p:cNvSpPr/>
          <p:nvPr/>
        </p:nvSpPr>
        <p:spPr>
          <a:xfrm>
            <a:off x="1840200" y="228600"/>
            <a:ext cx="7303500" cy="6555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300" b="0" i="0" u="none" strike="noStrike" cap="none">
                <a:solidFill>
                  <a:schemeClr val="dk1"/>
                </a:solidFill>
                <a:latin typeface="Times New Roman"/>
                <a:ea typeface="Times New Roman"/>
                <a:cs typeface="Times New Roman"/>
                <a:sym typeface="Times New Roman"/>
              </a:rPr>
              <a:t>First, </a:t>
            </a:r>
            <a:r>
              <a:rPr lang="en-IN" sz="2300" b="1" i="0" u="none" strike="noStrike" cap="none">
                <a:solidFill>
                  <a:schemeClr val="dk1"/>
                </a:solidFill>
                <a:latin typeface="Times New Roman"/>
                <a:ea typeface="Times New Roman"/>
                <a:cs typeface="Times New Roman"/>
                <a:sym typeface="Times New Roman"/>
              </a:rPr>
              <a:t>instruction 1 is a leader by rule (I) </a:t>
            </a:r>
            <a:endParaRPr sz="23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300" b="0" i="0" u="none" strike="noStrike" cap="none">
                <a:solidFill>
                  <a:schemeClr val="dk1"/>
                </a:solidFill>
                <a:latin typeface="Times New Roman"/>
                <a:ea typeface="Times New Roman"/>
                <a:cs typeface="Times New Roman"/>
                <a:sym typeface="Times New Roman"/>
              </a:rPr>
              <a:t>Find the jumps. In this example, there are three</a:t>
            </a:r>
            <a:endParaRPr sz="1700"/>
          </a:p>
          <a:p>
            <a:pPr marL="0" marR="0" lvl="0" indent="0" algn="just" rtl="0">
              <a:spcBef>
                <a:spcPts val="0"/>
              </a:spcBef>
              <a:spcAft>
                <a:spcPts val="0"/>
              </a:spcAft>
              <a:buNone/>
            </a:pPr>
            <a:r>
              <a:rPr lang="en-IN" sz="2300" b="0" i="0" u="none" strike="noStrike" cap="none">
                <a:solidFill>
                  <a:schemeClr val="dk1"/>
                </a:solidFill>
                <a:latin typeface="Times New Roman"/>
                <a:ea typeface="Times New Roman"/>
                <a:cs typeface="Times New Roman"/>
                <a:sym typeface="Times New Roman"/>
              </a:rPr>
              <a:t>jumps, all conditional, at instructions 9, 11, and 17. By </a:t>
            </a:r>
            <a:r>
              <a:rPr lang="en-IN" sz="2300" b="1" i="0" u="none" strike="noStrike" cap="none">
                <a:solidFill>
                  <a:schemeClr val="dk1"/>
                </a:solidFill>
                <a:latin typeface="Times New Roman"/>
                <a:ea typeface="Times New Roman"/>
                <a:cs typeface="Times New Roman"/>
                <a:sym typeface="Times New Roman"/>
              </a:rPr>
              <a:t>rule (2), </a:t>
            </a:r>
            <a:r>
              <a:rPr lang="en-IN" sz="2300" b="0" i="0" u="none" strike="noStrike" cap="none">
                <a:solidFill>
                  <a:schemeClr val="dk1"/>
                </a:solidFill>
                <a:latin typeface="Times New Roman"/>
                <a:ea typeface="Times New Roman"/>
                <a:cs typeface="Times New Roman"/>
                <a:sym typeface="Times New Roman"/>
              </a:rPr>
              <a:t>the </a:t>
            </a:r>
            <a:r>
              <a:rPr lang="en-IN" sz="2300" b="1" i="0" u="none" strike="noStrike" cap="none">
                <a:solidFill>
                  <a:schemeClr val="dk1"/>
                </a:solidFill>
                <a:latin typeface="Times New Roman"/>
                <a:ea typeface="Times New Roman"/>
                <a:cs typeface="Times New Roman"/>
                <a:sym typeface="Times New Roman"/>
              </a:rPr>
              <a:t>targets of these jumps are leaders</a:t>
            </a:r>
            <a:r>
              <a:rPr lang="en-IN" sz="2300" b="0" i="0" u="none" strike="noStrike" cap="none">
                <a:solidFill>
                  <a:schemeClr val="dk1"/>
                </a:solidFill>
                <a:latin typeface="Times New Roman"/>
                <a:ea typeface="Times New Roman"/>
                <a:cs typeface="Times New Roman"/>
                <a:sym typeface="Times New Roman"/>
              </a:rPr>
              <a:t>; they </a:t>
            </a:r>
            <a:r>
              <a:rPr lang="en-IN" sz="2300" b="1" i="0" u="none" strike="noStrike" cap="none">
                <a:solidFill>
                  <a:schemeClr val="dk1"/>
                </a:solidFill>
                <a:latin typeface="Times New Roman"/>
                <a:ea typeface="Times New Roman"/>
                <a:cs typeface="Times New Roman"/>
                <a:sym typeface="Times New Roman"/>
              </a:rPr>
              <a:t>are instructions 3, 2, and 13, respectively. </a:t>
            </a:r>
            <a:endParaRPr sz="1700"/>
          </a:p>
          <a:p>
            <a:pPr marL="0" marR="0" lvl="0" indent="0" algn="just" rtl="0">
              <a:spcBef>
                <a:spcPts val="0"/>
              </a:spcBef>
              <a:spcAft>
                <a:spcPts val="0"/>
              </a:spcAft>
              <a:buNone/>
            </a:pPr>
            <a:r>
              <a:rPr lang="en-IN" sz="2300" b="0" i="0" u="none" strike="noStrike" cap="none">
                <a:solidFill>
                  <a:schemeClr val="dk1"/>
                </a:solidFill>
                <a:latin typeface="Times New Roman"/>
                <a:ea typeface="Times New Roman"/>
                <a:cs typeface="Times New Roman"/>
                <a:sym typeface="Times New Roman"/>
              </a:rPr>
              <a:t>By </a:t>
            </a:r>
            <a:r>
              <a:rPr lang="en-IN" sz="2300" b="1" i="0" u="none" strike="noStrike" cap="none">
                <a:solidFill>
                  <a:schemeClr val="dk1"/>
                </a:solidFill>
                <a:latin typeface="Times New Roman"/>
                <a:ea typeface="Times New Roman"/>
                <a:cs typeface="Times New Roman"/>
                <a:sym typeface="Times New Roman"/>
              </a:rPr>
              <a:t>rule (3), </a:t>
            </a:r>
            <a:r>
              <a:rPr lang="en-IN" sz="2300" b="0" i="0" u="none" strike="noStrike" cap="none">
                <a:solidFill>
                  <a:schemeClr val="dk1"/>
                </a:solidFill>
                <a:latin typeface="Times New Roman"/>
                <a:ea typeface="Times New Roman"/>
                <a:cs typeface="Times New Roman"/>
                <a:sym typeface="Times New Roman"/>
              </a:rPr>
              <a:t>each instruction following a jump is a leader; those are </a:t>
            </a:r>
            <a:r>
              <a:rPr lang="en-IN" sz="2300" b="1" i="0" u="none" strike="noStrike" cap="none">
                <a:solidFill>
                  <a:schemeClr val="dk1"/>
                </a:solidFill>
                <a:latin typeface="Times New Roman"/>
                <a:ea typeface="Times New Roman"/>
                <a:cs typeface="Times New Roman"/>
                <a:sym typeface="Times New Roman"/>
              </a:rPr>
              <a:t>instructions 10 and 12. </a:t>
            </a:r>
            <a:endParaRPr sz="1700"/>
          </a:p>
          <a:p>
            <a:pPr marL="0" marR="0" lvl="0" indent="0" algn="just" rtl="0">
              <a:spcBef>
                <a:spcPts val="0"/>
              </a:spcBef>
              <a:spcAft>
                <a:spcPts val="0"/>
              </a:spcAft>
              <a:buNone/>
            </a:pPr>
            <a:r>
              <a:rPr lang="en-IN" sz="2300" b="0" i="1" u="none" strike="noStrike" cap="none">
                <a:solidFill>
                  <a:schemeClr val="dk1"/>
                </a:solidFill>
                <a:latin typeface="Times New Roman"/>
                <a:ea typeface="Times New Roman"/>
                <a:cs typeface="Times New Roman"/>
                <a:sym typeface="Times New Roman"/>
              </a:rPr>
              <a:t>Note that no instruction follows 17 in this code, but if there were code following, the 18th instruction would also be a leader.</a:t>
            </a:r>
            <a:endParaRPr sz="1700"/>
          </a:p>
          <a:p>
            <a:pPr marL="0" marR="0" lvl="0" indent="0" algn="just" rtl="0">
              <a:spcBef>
                <a:spcPts val="0"/>
              </a:spcBef>
              <a:spcAft>
                <a:spcPts val="0"/>
              </a:spcAft>
              <a:buNone/>
            </a:pPr>
            <a:r>
              <a:rPr lang="en-IN" sz="2300" b="1" i="1" u="none" strike="noStrike" cap="none">
                <a:solidFill>
                  <a:schemeClr val="dk1"/>
                </a:solidFill>
                <a:latin typeface="Times New Roman"/>
                <a:ea typeface="Times New Roman"/>
                <a:cs typeface="Times New Roman"/>
                <a:sym typeface="Times New Roman"/>
              </a:rPr>
              <a:t>The leaders are instructions 1, 2, 3, 10, 12, and 13</a:t>
            </a:r>
            <a:r>
              <a:rPr lang="en-IN" sz="2300" b="1" i="0" u="none" strike="noStrike" cap="none">
                <a:solidFill>
                  <a:schemeClr val="dk1"/>
                </a:solidFill>
                <a:latin typeface="Times New Roman"/>
                <a:ea typeface="Times New Roman"/>
                <a:cs typeface="Times New Roman"/>
                <a:sym typeface="Times New Roman"/>
              </a:rPr>
              <a:t>. </a:t>
            </a:r>
            <a:r>
              <a:rPr lang="en-IN" sz="2300" b="0" i="0" u="none" strike="noStrike" cap="none">
                <a:solidFill>
                  <a:schemeClr val="dk1"/>
                </a:solidFill>
                <a:latin typeface="Times New Roman"/>
                <a:ea typeface="Times New Roman"/>
                <a:cs typeface="Times New Roman"/>
                <a:sym typeface="Times New Roman"/>
              </a:rPr>
              <a:t>The basic block of each leader contains all the instructions from itself until just before the next leader. Thus, the basic block of 1 is just 1, for leader 2 the</a:t>
            </a:r>
            <a:r>
              <a:rPr lang="en-IN" sz="1700"/>
              <a:t> </a:t>
            </a:r>
            <a:r>
              <a:rPr lang="en-IN" sz="2300" b="0" i="0" u="none" strike="noStrike" cap="none">
                <a:solidFill>
                  <a:schemeClr val="dk1"/>
                </a:solidFill>
                <a:latin typeface="Times New Roman"/>
                <a:ea typeface="Times New Roman"/>
                <a:cs typeface="Times New Roman"/>
                <a:sym typeface="Times New Roman"/>
              </a:rPr>
              <a:t>block is just 2. Leader 3, however, has a basic block consisting of instructions 3 through 9, inclusive. Instruction 10's block is 10 and 11; instruction 12's block is just 12, and instruction 13's block is 13 through 17.</a:t>
            </a:r>
            <a:endParaRPr sz="23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457200" y="0"/>
            <a:ext cx="82296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Flow Graphs</a:t>
            </a:r>
            <a:endParaRPr sz="3000">
              <a:latin typeface="Times New Roman"/>
              <a:ea typeface="Times New Roman"/>
              <a:cs typeface="Times New Roman"/>
              <a:sym typeface="Times New Roman"/>
            </a:endParaRPr>
          </a:p>
        </p:txBody>
      </p:sp>
      <p:sp>
        <p:nvSpPr>
          <p:cNvPr id="291" name="Google Shape;291;p37"/>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Intermediate-code program is partitioned into basic blocks, then represent the flow of control between them by a </a:t>
            </a:r>
            <a:r>
              <a:rPr lang="en-IN" b="1">
                <a:latin typeface="Times New Roman"/>
                <a:ea typeface="Times New Roman"/>
                <a:cs typeface="Times New Roman"/>
                <a:sym typeface="Times New Roman"/>
              </a:rPr>
              <a:t>flow graph</a:t>
            </a:r>
            <a:r>
              <a:rPr lang="en-IN">
                <a:latin typeface="Times New Roman"/>
                <a:ea typeface="Times New Roman"/>
                <a:cs typeface="Times New Roman"/>
                <a:sym typeface="Times New Roman"/>
              </a:rPr>
              <a:t>.</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There is an </a:t>
            </a:r>
            <a:r>
              <a:rPr lang="en-IN" b="1">
                <a:latin typeface="Times New Roman"/>
                <a:ea typeface="Times New Roman"/>
                <a:cs typeface="Times New Roman"/>
                <a:sym typeface="Times New Roman"/>
              </a:rPr>
              <a:t>edge</a:t>
            </a:r>
            <a:r>
              <a:rPr lang="en-IN">
                <a:latin typeface="Times New Roman"/>
                <a:ea typeface="Times New Roman"/>
                <a:cs typeface="Times New Roman"/>
                <a:sym typeface="Times New Roman"/>
              </a:rPr>
              <a:t> from block </a:t>
            </a:r>
            <a:r>
              <a:rPr lang="en-IN" b="1">
                <a:latin typeface="Times New Roman"/>
                <a:ea typeface="Times New Roman"/>
                <a:cs typeface="Times New Roman"/>
                <a:sym typeface="Times New Roman"/>
              </a:rPr>
              <a:t>B</a:t>
            </a:r>
            <a:r>
              <a:rPr lang="en-IN">
                <a:latin typeface="Times New Roman"/>
                <a:ea typeface="Times New Roman"/>
                <a:cs typeface="Times New Roman"/>
                <a:sym typeface="Times New Roman"/>
              </a:rPr>
              <a:t> to block</a:t>
            </a:r>
            <a:r>
              <a:rPr lang="en-IN" b="1">
                <a:latin typeface="Times New Roman"/>
                <a:ea typeface="Times New Roman"/>
                <a:cs typeface="Times New Roman"/>
                <a:sym typeface="Times New Roman"/>
              </a:rPr>
              <a:t> C </a:t>
            </a:r>
            <a:r>
              <a:rPr lang="en-IN">
                <a:latin typeface="Times New Roman"/>
                <a:ea typeface="Times New Roman"/>
                <a:cs typeface="Times New Roman"/>
                <a:sym typeface="Times New Roman"/>
              </a:rPr>
              <a:t>if and only if it is possible for the </a:t>
            </a:r>
            <a:r>
              <a:rPr lang="en-IN" b="1">
                <a:latin typeface="Times New Roman"/>
                <a:ea typeface="Times New Roman"/>
                <a:cs typeface="Times New Roman"/>
                <a:sym typeface="Times New Roman"/>
              </a:rPr>
              <a:t>first instruction </a:t>
            </a:r>
            <a:r>
              <a:rPr lang="en-IN">
                <a:latin typeface="Times New Roman"/>
                <a:ea typeface="Times New Roman"/>
                <a:cs typeface="Times New Roman"/>
                <a:sym typeface="Times New Roman"/>
              </a:rPr>
              <a:t>in </a:t>
            </a:r>
            <a:r>
              <a:rPr lang="en-IN" b="1">
                <a:latin typeface="Times New Roman"/>
                <a:ea typeface="Times New Roman"/>
                <a:cs typeface="Times New Roman"/>
                <a:sym typeface="Times New Roman"/>
              </a:rPr>
              <a:t>block C</a:t>
            </a:r>
            <a:r>
              <a:rPr lang="en-IN">
                <a:latin typeface="Times New Roman"/>
                <a:ea typeface="Times New Roman"/>
                <a:cs typeface="Times New Roman"/>
                <a:sym typeface="Times New Roman"/>
              </a:rPr>
              <a:t> to immediately </a:t>
            </a:r>
            <a:r>
              <a:rPr lang="en-IN" b="1">
                <a:latin typeface="Times New Roman"/>
                <a:ea typeface="Times New Roman"/>
                <a:cs typeface="Times New Roman"/>
                <a:sym typeface="Times New Roman"/>
              </a:rPr>
              <a:t>follow </a:t>
            </a: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last instruction in block B</a:t>
            </a:r>
            <a:r>
              <a:rPr lang="en-IN">
                <a:latin typeface="Times New Roman"/>
                <a:ea typeface="Times New Roman"/>
                <a:cs typeface="Times New Roman"/>
                <a:sym typeface="Times New Roman"/>
              </a:rPr>
              <a:t>. </a:t>
            </a:r>
            <a:endParaRPr/>
          </a:p>
          <a:p>
            <a:pPr marL="342900" lvl="0" indent="-342900" algn="l" rtl="0">
              <a:spcBef>
                <a:spcPts val="544"/>
              </a:spcBef>
              <a:spcAft>
                <a:spcPts val="0"/>
              </a:spcAft>
              <a:buClr>
                <a:schemeClr val="dk1"/>
              </a:buClr>
              <a:buSzPct val="100000"/>
              <a:buChar char="•"/>
            </a:pPr>
            <a:r>
              <a:rPr lang="en-IN" b="1">
                <a:latin typeface="Times New Roman"/>
                <a:ea typeface="Times New Roman"/>
                <a:cs typeface="Times New Roman"/>
                <a:sym typeface="Times New Roman"/>
              </a:rPr>
              <a:t>Two ways that such an edge could be justified</a:t>
            </a:r>
            <a:r>
              <a:rPr lang="en-IN">
                <a:latin typeface="Times New Roman"/>
                <a:ea typeface="Times New Roman"/>
                <a:cs typeface="Times New Roman"/>
                <a:sym typeface="Times New Roman"/>
              </a:rPr>
              <a:t>:</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1. There is a conditional or unconditional jump from the end of B to the beginning of C.</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2. C immediately follows B in the original order of the three-address instructions, and B does not end in an unconditional jump.</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We say that B is a predecessor of C, and C is a successor of B.</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8"/>
          <p:cNvSpPr txBox="1">
            <a:spLocks noGrp="1"/>
          </p:cNvSpPr>
          <p:nvPr>
            <p:ph type="body" idx="1"/>
          </p:nvPr>
        </p:nvSpPr>
        <p:spPr>
          <a:xfrm>
            <a:off x="457200" y="0"/>
            <a:ext cx="8229600" cy="61261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97" name="Google Shape;297;p38"/>
          <p:cNvPicPr preferRelativeResize="0"/>
          <p:nvPr/>
        </p:nvPicPr>
        <p:blipFill rotWithShape="1">
          <a:blip r:embed="rId3">
            <a:alphaModFix/>
          </a:blip>
          <a:srcRect/>
          <a:stretch/>
        </p:blipFill>
        <p:spPr>
          <a:xfrm>
            <a:off x="304800" y="0"/>
            <a:ext cx="5296975" cy="6858000"/>
          </a:xfrm>
          <a:prstGeom prst="rect">
            <a:avLst/>
          </a:prstGeom>
          <a:noFill/>
          <a:ln>
            <a:noFill/>
          </a:ln>
        </p:spPr>
      </p:pic>
      <p:pic>
        <p:nvPicPr>
          <p:cNvPr id="298" name="Google Shape;298;p38"/>
          <p:cNvPicPr preferRelativeResize="0"/>
          <p:nvPr/>
        </p:nvPicPr>
        <p:blipFill rotWithShape="1">
          <a:blip r:embed="rId4">
            <a:alphaModFix/>
          </a:blip>
          <a:srcRect/>
          <a:stretch/>
        </p:blipFill>
        <p:spPr>
          <a:xfrm>
            <a:off x="5601775" y="0"/>
            <a:ext cx="3886275" cy="5715000"/>
          </a:xfrm>
          <a:prstGeom prst="rect">
            <a:avLst/>
          </a:prstGeom>
          <a:noFill/>
          <a:ln>
            <a:noFill/>
          </a:ln>
        </p:spPr>
      </p:pic>
      <p:sp>
        <p:nvSpPr>
          <p:cNvPr id="299" name="Google Shape;299;p38"/>
          <p:cNvSpPr/>
          <p:nvPr/>
        </p:nvSpPr>
        <p:spPr>
          <a:xfrm>
            <a:off x="3491625" y="6700500"/>
            <a:ext cx="57825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100" b="1" i="1" u="none" strike="noStrike" cap="none">
                <a:solidFill>
                  <a:schemeClr val="dk1"/>
                </a:solidFill>
                <a:latin typeface="Times New Roman"/>
                <a:ea typeface="Times New Roman"/>
                <a:cs typeface="Times New Roman"/>
                <a:sym typeface="Times New Roman"/>
              </a:rPr>
              <a:t>The leaders are instructions 1, 2, 3, 10, 12, and 13</a:t>
            </a:r>
            <a:endParaRPr sz="2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5.1 Issues in the Design of a Code Generator</a:t>
            </a:r>
            <a:endParaRPr sz="3000" b="1">
              <a:latin typeface="Times New Roman"/>
              <a:ea typeface="Times New Roman"/>
              <a:cs typeface="Times New Roman"/>
              <a:sym typeface="Times New Roman"/>
            </a:endParaRPr>
          </a:p>
        </p:txBody>
      </p:sp>
      <p:sp>
        <p:nvSpPr>
          <p:cNvPr id="103" name="Google Shape;103;p4"/>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While the details are dependent on the target language and the operating system, issues such as </a:t>
            </a:r>
            <a:r>
              <a:rPr lang="en-IN" b="1">
                <a:latin typeface="Times New Roman"/>
                <a:ea typeface="Times New Roman"/>
                <a:cs typeface="Times New Roman"/>
                <a:sym typeface="Times New Roman"/>
              </a:rPr>
              <a:t>memory management, instruction selection, register allocation, and evaluation order </a:t>
            </a:r>
            <a:r>
              <a:rPr lang="en-IN">
                <a:latin typeface="Times New Roman"/>
                <a:ea typeface="Times New Roman"/>
                <a:cs typeface="Times New Roman"/>
                <a:sym typeface="Times New Roman"/>
              </a:rPr>
              <a:t>are inherent in almost all code generation problems</a:t>
            </a:r>
            <a:endParaRPr>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title"/>
          </p:nvPr>
        </p:nvSpPr>
        <p:spPr>
          <a:xfrm>
            <a:off x="304800" y="2362200"/>
            <a:ext cx="8229600"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Code Optimization</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381000" y="304800"/>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5.5 Optimization of Basic Blocks</a:t>
            </a:r>
            <a:br>
              <a:rPr lang="en-IN" sz="3000" b="1">
                <a:latin typeface="Times New Roman"/>
                <a:ea typeface="Times New Roman"/>
                <a:cs typeface="Times New Roman"/>
                <a:sym typeface="Times New Roman"/>
              </a:rPr>
            </a:br>
            <a:endParaRPr sz="3000" b="1">
              <a:latin typeface="Times New Roman"/>
              <a:ea typeface="Times New Roman"/>
              <a:cs typeface="Times New Roman"/>
              <a:sym typeface="Times New Roman"/>
            </a:endParaRPr>
          </a:p>
        </p:txBody>
      </p:sp>
      <p:sp>
        <p:nvSpPr>
          <p:cNvPr id="310" name="Google Shape;310;p40"/>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None/>
            </a:pPr>
            <a:r>
              <a:rPr lang="en-IN" sz="2200" b="1">
                <a:latin typeface="Times New Roman"/>
                <a:ea typeface="Times New Roman"/>
                <a:cs typeface="Times New Roman"/>
                <a:sym typeface="Times New Roman"/>
              </a:rPr>
              <a:t>5.5.1 The DAG Representation of Basic Blocks</a:t>
            </a:r>
            <a:endParaRPr/>
          </a:p>
          <a:p>
            <a:pPr marL="342900" lvl="0" indent="-342900" algn="l" rtl="0">
              <a:spcBef>
                <a:spcPts val="440"/>
              </a:spcBef>
              <a:spcAft>
                <a:spcPts val="0"/>
              </a:spcAft>
              <a:buClr>
                <a:schemeClr val="dk1"/>
              </a:buClr>
              <a:buSzPts val="2200"/>
              <a:buNone/>
            </a:pPr>
            <a:r>
              <a:rPr lang="en-IN" sz="2200" u="sng">
                <a:latin typeface="Times New Roman"/>
                <a:ea typeface="Times New Roman"/>
                <a:cs typeface="Times New Roman"/>
                <a:sym typeface="Times New Roman"/>
              </a:rPr>
              <a:t>Construct a DAG for a basic block as follows:</a:t>
            </a:r>
            <a:endParaRPr/>
          </a:p>
          <a:p>
            <a:pPr marL="342900" lvl="0" indent="-342900" algn="l" rtl="0">
              <a:spcBef>
                <a:spcPts val="440"/>
              </a:spcBef>
              <a:spcAft>
                <a:spcPts val="0"/>
              </a:spcAft>
              <a:buClr>
                <a:schemeClr val="dk1"/>
              </a:buClr>
              <a:buSzPts val="2200"/>
              <a:buNone/>
            </a:pPr>
            <a:r>
              <a:rPr lang="en-IN" sz="2200">
                <a:latin typeface="Times New Roman"/>
                <a:ea typeface="Times New Roman"/>
                <a:cs typeface="Times New Roman"/>
                <a:sym typeface="Times New Roman"/>
              </a:rPr>
              <a:t>1. There is a </a:t>
            </a:r>
            <a:r>
              <a:rPr lang="en-IN" sz="2200" b="1">
                <a:latin typeface="Times New Roman"/>
                <a:ea typeface="Times New Roman"/>
                <a:cs typeface="Times New Roman"/>
                <a:sym typeface="Times New Roman"/>
              </a:rPr>
              <a:t>node</a:t>
            </a:r>
            <a:r>
              <a:rPr lang="en-IN" sz="2200">
                <a:latin typeface="Times New Roman"/>
                <a:ea typeface="Times New Roman"/>
                <a:cs typeface="Times New Roman"/>
                <a:sym typeface="Times New Roman"/>
              </a:rPr>
              <a:t> in the DAG for each of the </a:t>
            </a:r>
            <a:r>
              <a:rPr lang="en-IN" sz="2200" b="1">
                <a:latin typeface="Times New Roman"/>
                <a:ea typeface="Times New Roman"/>
                <a:cs typeface="Times New Roman"/>
                <a:sym typeface="Times New Roman"/>
              </a:rPr>
              <a:t>initial values </a:t>
            </a:r>
            <a:r>
              <a:rPr lang="en-IN" sz="2200">
                <a:latin typeface="Times New Roman"/>
                <a:ea typeface="Times New Roman"/>
                <a:cs typeface="Times New Roman"/>
                <a:sym typeface="Times New Roman"/>
              </a:rPr>
              <a:t>of the variables appearing in the basic block.</a:t>
            </a:r>
            <a:endParaRPr/>
          </a:p>
          <a:p>
            <a:pPr marL="342900" lvl="0" indent="-342900" algn="l" rtl="0">
              <a:spcBef>
                <a:spcPts val="440"/>
              </a:spcBef>
              <a:spcAft>
                <a:spcPts val="0"/>
              </a:spcAft>
              <a:buClr>
                <a:schemeClr val="dk1"/>
              </a:buClr>
              <a:buSzPts val="2200"/>
              <a:buNone/>
            </a:pPr>
            <a:r>
              <a:rPr lang="en-IN" sz="2200">
                <a:latin typeface="Times New Roman"/>
                <a:ea typeface="Times New Roman"/>
                <a:cs typeface="Times New Roman"/>
                <a:sym typeface="Times New Roman"/>
              </a:rPr>
              <a:t>2. There is a </a:t>
            </a:r>
            <a:r>
              <a:rPr lang="en-IN" sz="2200" b="1">
                <a:latin typeface="Times New Roman"/>
                <a:ea typeface="Times New Roman"/>
                <a:cs typeface="Times New Roman"/>
                <a:sym typeface="Times New Roman"/>
              </a:rPr>
              <a:t>node N </a:t>
            </a:r>
            <a:r>
              <a:rPr lang="en-IN" sz="2200">
                <a:latin typeface="Times New Roman"/>
                <a:ea typeface="Times New Roman"/>
                <a:cs typeface="Times New Roman"/>
                <a:sym typeface="Times New Roman"/>
              </a:rPr>
              <a:t>associated with each</a:t>
            </a:r>
            <a:r>
              <a:rPr lang="en-IN" sz="2200" b="1">
                <a:latin typeface="Times New Roman"/>
                <a:ea typeface="Times New Roman"/>
                <a:cs typeface="Times New Roman"/>
                <a:sym typeface="Times New Roman"/>
              </a:rPr>
              <a:t> statement  s </a:t>
            </a:r>
            <a:r>
              <a:rPr lang="en-IN" sz="2200">
                <a:latin typeface="Times New Roman"/>
                <a:ea typeface="Times New Roman"/>
                <a:cs typeface="Times New Roman"/>
                <a:sym typeface="Times New Roman"/>
              </a:rPr>
              <a:t>within the block.</a:t>
            </a:r>
            <a:r>
              <a:rPr lang="en-IN" sz="2200" b="1">
                <a:latin typeface="Times New Roman"/>
                <a:ea typeface="Times New Roman"/>
                <a:cs typeface="Times New Roman"/>
                <a:sym typeface="Times New Roman"/>
              </a:rPr>
              <a:t> </a:t>
            </a:r>
            <a:r>
              <a:rPr lang="en-IN" sz="2200">
                <a:latin typeface="Times New Roman"/>
                <a:ea typeface="Times New Roman"/>
                <a:cs typeface="Times New Roman"/>
                <a:sym typeface="Times New Roman"/>
              </a:rPr>
              <a:t>The </a:t>
            </a:r>
            <a:r>
              <a:rPr lang="en-IN" sz="2200" b="1">
                <a:latin typeface="Times New Roman"/>
                <a:ea typeface="Times New Roman"/>
                <a:cs typeface="Times New Roman"/>
                <a:sym typeface="Times New Roman"/>
              </a:rPr>
              <a:t>children of N </a:t>
            </a:r>
            <a:r>
              <a:rPr lang="en-IN" sz="2200">
                <a:latin typeface="Times New Roman"/>
                <a:ea typeface="Times New Roman"/>
                <a:cs typeface="Times New Roman"/>
                <a:sym typeface="Times New Roman"/>
              </a:rPr>
              <a:t>are those nodes corresponding to statements that are the last definitions, </a:t>
            </a:r>
            <a:r>
              <a:rPr lang="en-IN" sz="2200" b="1">
                <a:latin typeface="Times New Roman"/>
                <a:ea typeface="Times New Roman"/>
                <a:cs typeface="Times New Roman"/>
                <a:sym typeface="Times New Roman"/>
              </a:rPr>
              <a:t>prior to s</a:t>
            </a:r>
            <a:r>
              <a:rPr lang="en-IN" sz="2200">
                <a:latin typeface="Times New Roman"/>
                <a:ea typeface="Times New Roman"/>
                <a:cs typeface="Times New Roman"/>
                <a:sym typeface="Times New Roman"/>
              </a:rPr>
              <a:t>, of the </a:t>
            </a:r>
            <a:r>
              <a:rPr lang="en-IN" sz="2200" b="1">
                <a:latin typeface="Times New Roman"/>
                <a:ea typeface="Times New Roman"/>
                <a:cs typeface="Times New Roman"/>
                <a:sym typeface="Times New Roman"/>
              </a:rPr>
              <a:t>operands used by s.</a:t>
            </a:r>
            <a:endParaRPr/>
          </a:p>
          <a:p>
            <a:pPr marL="342900" lvl="0" indent="-342900" algn="l" rtl="0">
              <a:spcBef>
                <a:spcPts val="440"/>
              </a:spcBef>
              <a:spcAft>
                <a:spcPts val="0"/>
              </a:spcAft>
              <a:buClr>
                <a:schemeClr val="dk1"/>
              </a:buClr>
              <a:buSzPts val="2200"/>
              <a:buNone/>
            </a:pPr>
            <a:r>
              <a:rPr lang="en-IN" sz="2200">
                <a:latin typeface="Times New Roman"/>
                <a:ea typeface="Times New Roman"/>
                <a:cs typeface="Times New Roman"/>
                <a:sym typeface="Times New Roman"/>
              </a:rPr>
              <a:t>3. </a:t>
            </a:r>
            <a:r>
              <a:rPr lang="en-IN" sz="2200" b="1">
                <a:latin typeface="Times New Roman"/>
                <a:ea typeface="Times New Roman"/>
                <a:cs typeface="Times New Roman"/>
                <a:sym typeface="Times New Roman"/>
              </a:rPr>
              <a:t>Node N </a:t>
            </a:r>
            <a:r>
              <a:rPr lang="en-IN" sz="2200">
                <a:latin typeface="Times New Roman"/>
                <a:ea typeface="Times New Roman"/>
                <a:cs typeface="Times New Roman"/>
                <a:sym typeface="Times New Roman"/>
              </a:rPr>
              <a:t>is labeled by the operator applied at</a:t>
            </a:r>
            <a:r>
              <a:rPr lang="en-IN" sz="2200" b="1">
                <a:latin typeface="Times New Roman"/>
                <a:ea typeface="Times New Roman"/>
                <a:cs typeface="Times New Roman"/>
                <a:sym typeface="Times New Roman"/>
              </a:rPr>
              <a:t> s</a:t>
            </a:r>
            <a:r>
              <a:rPr lang="en-IN" sz="2200">
                <a:latin typeface="Times New Roman"/>
                <a:ea typeface="Times New Roman"/>
                <a:cs typeface="Times New Roman"/>
                <a:sym typeface="Times New Roman"/>
              </a:rPr>
              <a:t>, and also attached to N is the list of variables for which it is the last definition within the block.</a:t>
            </a:r>
            <a:endParaRPr/>
          </a:p>
          <a:p>
            <a:pPr marL="342900" lvl="0" indent="-342900" algn="l" rtl="0">
              <a:spcBef>
                <a:spcPts val="440"/>
              </a:spcBef>
              <a:spcAft>
                <a:spcPts val="0"/>
              </a:spcAft>
              <a:buClr>
                <a:schemeClr val="dk1"/>
              </a:buClr>
              <a:buSzPts val="2200"/>
              <a:buNone/>
            </a:pPr>
            <a:r>
              <a:rPr lang="en-IN" sz="2200">
                <a:latin typeface="Times New Roman"/>
                <a:ea typeface="Times New Roman"/>
                <a:cs typeface="Times New Roman"/>
                <a:sym typeface="Times New Roman"/>
              </a:rPr>
              <a:t>4. Certain nodes are designated output nodes. These are the nodes whose variables are live on </a:t>
            </a:r>
            <a:r>
              <a:rPr lang="en-IN" sz="2200" b="1">
                <a:latin typeface="Times New Roman"/>
                <a:ea typeface="Times New Roman"/>
                <a:cs typeface="Times New Roman"/>
                <a:sym typeface="Times New Roman"/>
              </a:rPr>
              <a:t>exit from the block</a:t>
            </a:r>
            <a:r>
              <a:rPr lang="en-IN" sz="2200">
                <a:latin typeface="Times New Roman"/>
                <a:ea typeface="Times New Roman"/>
                <a:cs typeface="Times New Roman"/>
                <a:sym typeface="Times New Roman"/>
              </a:rPr>
              <a:t>; that is, their values may be used later, in another block of the flow graph. Calculation of these "live variables" is a matter for global flow analysis</a:t>
            </a:r>
            <a:endParaRPr sz="22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Code improving transformations on the code represented by the block:</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a) We can </a:t>
            </a:r>
            <a:r>
              <a:rPr lang="en-IN" b="1">
                <a:latin typeface="Times New Roman"/>
                <a:ea typeface="Times New Roman"/>
                <a:cs typeface="Times New Roman"/>
                <a:sym typeface="Times New Roman"/>
              </a:rPr>
              <a:t>eliminate local common sub expressions</a:t>
            </a:r>
            <a:r>
              <a:rPr lang="en-IN">
                <a:latin typeface="Times New Roman"/>
                <a:ea typeface="Times New Roman"/>
                <a:cs typeface="Times New Roman"/>
                <a:sym typeface="Times New Roman"/>
              </a:rPr>
              <a:t>, like, instructions that compute a value that has already been computed.</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b) We can </a:t>
            </a:r>
            <a:r>
              <a:rPr lang="en-IN" b="1">
                <a:latin typeface="Times New Roman"/>
                <a:ea typeface="Times New Roman"/>
                <a:cs typeface="Times New Roman"/>
                <a:sym typeface="Times New Roman"/>
              </a:rPr>
              <a:t>eliminate dead code</a:t>
            </a:r>
            <a:r>
              <a:rPr lang="en-IN">
                <a:latin typeface="Times New Roman"/>
                <a:ea typeface="Times New Roman"/>
                <a:cs typeface="Times New Roman"/>
                <a:sym typeface="Times New Roman"/>
              </a:rPr>
              <a:t>, that is, instructions that compute a value that is never used.</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c) We can </a:t>
            </a:r>
            <a:r>
              <a:rPr lang="en-IN" b="1">
                <a:latin typeface="Times New Roman"/>
                <a:ea typeface="Times New Roman"/>
                <a:cs typeface="Times New Roman"/>
                <a:sym typeface="Times New Roman"/>
              </a:rPr>
              <a:t>reorder statements </a:t>
            </a:r>
            <a:r>
              <a:rPr lang="en-IN">
                <a:latin typeface="Times New Roman"/>
                <a:ea typeface="Times New Roman"/>
                <a:cs typeface="Times New Roman"/>
                <a:sym typeface="Times New Roman"/>
              </a:rPr>
              <a:t>that </a:t>
            </a:r>
            <a:r>
              <a:rPr lang="en-IN" b="1">
                <a:latin typeface="Times New Roman"/>
                <a:ea typeface="Times New Roman"/>
                <a:cs typeface="Times New Roman"/>
                <a:sym typeface="Times New Roman"/>
              </a:rPr>
              <a:t>do not depend </a:t>
            </a:r>
            <a:r>
              <a:rPr lang="en-IN">
                <a:latin typeface="Times New Roman"/>
                <a:ea typeface="Times New Roman"/>
                <a:cs typeface="Times New Roman"/>
                <a:sym typeface="Times New Roman"/>
              </a:rPr>
              <a:t>on one another; such reordering may </a:t>
            </a:r>
            <a:r>
              <a:rPr lang="en-IN" b="1">
                <a:latin typeface="Times New Roman"/>
                <a:ea typeface="Times New Roman"/>
                <a:cs typeface="Times New Roman"/>
                <a:sym typeface="Times New Roman"/>
              </a:rPr>
              <a:t>reduce the time a temporary</a:t>
            </a:r>
            <a:r>
              <a:rPr lang="en-IN">
                <a:latin typeface="Times New Roman"/>
                <a:ea typeface="Times New Roman"/>
                <a:cs typeface="Times New Roman"/>
                <a:sym typeface="Times New Roman"/>
              </a:rPr>
              <a:t> value needs to be preserved in a register.</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d) We can apply </a:t>
            </a:r>
            <a:r>
              <a:rPr lang="en-IN" b="1">
                <a:latin typeface="Times New Roman"/>
                <a:ea typeface="Times New Roman"/>
                <a:cs typeface="Times New Roman"/>
                <a:sym typeface="Times New Roman"/>
              </a:rPr>
              <a:t>algebraic laws to reorder operands </a:t>
            </a:r>
            <a:r>
              <a:rPr lang="en-IN">
                <a:latin typeface="Times New Roman"/>
                <a:ea typeface="Times New Roman"/>
                <a:cs typeface="Times New Roman"/>
                <a:sym typeface="Times New Roman"/>
              </a:rPr>
              <a:t>of three-address instructions, and sometimes thereby simplify the computation.</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5.5.2 Finding Local Common Subexpressions</a:t>
            </a:r>
            <a:endParaRPr sz="3000" b="1">
              <a:latin typeface="Times New Roman"/>
              <a:ea typeface="Times New Roman"/>
              <a:cs typeface="Times New Roman"/>
              <a:sym typeface="Times New Roman"/>
            </a:endParaRPr>
          </a:p>
        </p:txBody>
      </p:sp>
      <p:pic>
        <p:nvPicPr>
          <p:cNvPr id="321" name="Google Shape;321;p42"/>
          <p:cNvPicPr preferRelativeResize="0"/>
          <p:nvPr/>
        </p:nvPicPr>
        <p:blipFill rotWithShape="1">
          <a:blip r:embed="rId3">
            <a:alphaModFix/>
          </a:blip>
          <a:srcRect/>
          <a:stretch/>
        </p:blipFill>
        <p:spPr>
          <a:xfrm>
            <a:off x="533400" y="838200"/>
            <a:ext cx="3508700" cy="1304925"/>
          </a:xfrm>
          <a:prstGeom prst="rect">
            <a:avLst/>
          </a:prstGeom>
          <a:noFill/>
          <a:ln>
            <a:noFill/>
          </a:ln>
        </p:spPr>
      </p:pic>
      <p:pic>
        <p:nvPicPr>
          <p:cNvPr id="322" name="Google Shape;322;p42"/>
          <p:cNvPicPr preferRelativeResize="0"/>
          <p:nvPr/>
        </p:nvPicPr>
        <p:blipFill rotWithShape="1">
          <a:blip r:embed="rId4">
            <a:alphaModFix/>
          </a:blip>
          <a:srcRect/>
          <a:stretch/>
        </p:blipFill>
        <p:spPr>
          <a:xfrm>
            <a:off x="533400" y="3886200"/>
            <a:ext cx="4038600" cy="2324100"/>
          </a:xfrm>
          <a:prstGeom prst="rect">
            <a:avLst/>
          </a:prstGeom>
          <a:noFill/>
          <a:ln>
            <a:noFill/>
          </a:ln>
        </p:spPr>
      </p:pic>
      <p:pic>
        <p:nvPicPr>
          <p:cNvPr id="323" name="Google Shape;323;p42"/>
          <p:cNvPicPr preferRelativeResize="0">
            <a:picLocks noGrp="1"/>
          </p:cNvPicPr>
          <p:nvPr>
            <p:ph type="body" idx="1"/>
          </p:nvPr>
        </p:nvPicPr>
        <p:blipFill rotWithShape="1">
          <a:blip r:embed="rId5">
            <a:alphaModFix/>
          </a:blip>
          <a:srcRect/>
          <a:stretch/>
        </p:blipFill>
        <p:spPr>
          <a:xfrm>
            <a:off x="533400" y="2667000"/>
            <a:ext cx="3508800" cy="1066800"/>
          </a:xfrm>
          <a:prstGeom prst="rect">
            <a:avLst/>
          </a:prstGeom>
          <a:noFill/>
          <a:ln>
            <a:noFill/>
          </a:ln>
        </p:spPr>
      </p:pic>
      <p:pic>
        <p:nvPicPr>
          <p:cNvPr id="324" name="Google Shape;324;p42"/>
          <p:cNvPicPr preferRelativeResize="0"/>
          <p:nvPr/>
        </p:nvPicPr>
        <p:blipFill rotWithShape="1">
          <a:blip r:embed="rId6">
            <a:alphaModFix/>
          </a:blip>
          <a:srcRect/>
          <a:stretch/>
        </p:blipFill>
        <p:spPr>
          <a:xfrm>
            <a:off x="5400675" y="1676400"/>
            <a:ext cx="3009900" cy="1905000"/>
          </a:xfrm>
          <a:prstGeom prst="rect">
            <a:avLst/>
          </a:prstGeom>
          <a:noFill/>
          <a:ln>
            <a:noFill/>
          </a:ln>
        </p:spPr>
      </p:pic>
      <p:pic>
        <p:nvPicPr>
          <p:cNvPr id="325" name="Google Shape;325;p42"/>
          <p:cNvPicPr preferRelativeResize="0"/>
          <p:nvPr/>
        </p:nvPicPr>
        <p:blipFill rotWithShape="1">
          <a:blip r:embed="rId7">
            <a:alphaModFix/>
          </a:blip>
          <a:srcRect/>
          <a:stretch/>
        </p:blipFill>
        <p:spPr>
          <a:xfrm>
            <a:off x="4724400" y="3886200"/>
            <a:ext cx="4038600" cy="2238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3"/>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5.5.3 Dead Code Elimination</a:t>
            </a:r>
            <a:endParaRPr sz="3000" b="1">
              <a:latin typeface="Times New Roman"/>
              <a:ea typeface="Times New Roman"/>
              <a:cs typeface="Times New Roman"/>
              <a:sym typeface="Times New Roman"/>
            </a:endParaRPr>
          </a:p>
        </p:txBody>
      </p:sp>
      <p:sp>
        <p:nvSpPr>
          <p:cNvPr id="331" name="Google Shape;331;p43"/>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latin typeface="Times New Roman"/>
                <a:ea typeface="Times New Roman"/>
                <a:cs typeface="Times New Roman"/>
                <a:sym typeface="Times New Roman"/>
              </a:rPr>
              <a:t>The operation on DAG's that corresponds to dead-code elimination can be implemented as :</a:t>
            </a:r>
            <a:endParaRPr/>
          </a:p>
          <a:p>
            <a:pPr marL="342900" lvl="0" indent="-342900" algn="l" rtl="0">
              <a:spcBef>
                <a:spcPts val="480"/>
              </a:spcBef>
              <a:spcAft>
                <a:spcPts val="0"/>
              </a:spcAft>
              <a:buClr>
                <a:schemeClr val="dk1"/>
              </a:buClr>
              <a:buSzPts val="2400"/>
              <a:buChar char="•"/>
            </a:pPr>
            <a:r>
              <a:rPr lang="en-IN" sz="2400">
                <a:latin typeface="Times New Roman"/>
                <a:ea typeface="Times New Roman"/>
                <a:cs typeface="Times New Roman"/>
                <a:sym typeface="Times New Roman"/>
              </a:rPr>
              <a:t>Delete from a DAG any root (node with no ancestors) that has no live variables attached. </a:t>
            </a:r>
            <a:endParaRPr/>
          </a:p>
          <a:p>
            <a:pPr marL="342900" lvl="0" indent="-342900" algn="l" rtl="0">
              <a:spcBef>
                <a:spcPts val="480"/>
              </a:spcBef>
              <a:spcAft>
                <a:spcPts val="0"/>
              </a:spcAft>
              <a:buClr>
                <a:schemeClr val="dk1"/>
              </a:buClr>
              <a:buSzPts val="2400"/>
              <a:buChar char="•"/>
            </a:pPr>
            <a:r>
              <a:rPr lang="en-IN" sz="2400">
                <a:latin typeface="Times New Roman"/>
                <a:ea typeface="Times New Roman"/>
                <a:cs typeface="Times New Roman"/>
                <a:sym typeface="Times New Roman"/>
              </a:rPr>
              <a:t>Repeated application of this transformation will remove all nodes from the DAG that correspond to dead code.</a:t>
            </a:r>
            <a:endParaRPr/>
          </a:p>
          <a:p>
            <a:pPr marL="342900" lvl="0" indent="-342900" algn="l" rtl="0">
              <a:spcBef>
                <a:spcPts val="480"/>
              </a:spcBef>
              <a:spcAft>
                <a:spcPts val="0"/>
              </a:spcAft>
              <a:buClr>
                <a:schemeClr val="dk1"/>
              </a:buClr>
              <a:buSzPts val="2400"/>
              <a:buChar char="•"/>
            </a:pPr>
            <a:r>
              <a:rPr lang="en-IN" sz="2400" b="1">
                <a:latin typeface="Times New Roman"/>
                <a:ea typeface="Times New Roman"/>
                <a:cs typeface="Times New Roman"/>
                <a:sym typeface="Times New Roman"/>
              </a:rPr>
              <a:t>Examples:</a:t>
            </a:r>
            <a:endParaRPr/>
          </a:p>
          <a:p>
            <a:pPr marL="342900" lvl="0" indent="-342900" algn="l" rtl="0">
              <a:spcBef>
                <a:spcPts val="480"/>
              </a:spcBef>
              <a:spcAft>
                <a:spcPts val="0"/>
              </a:spcAft>
              <a:buClr>
                <a:schemeClr val="dk1"/>
              </a:buClr>
              <a:buSzPts val="2400"/>
              <a:buNone/>
            </a:pPr>
            <a:r>
              <a:rPr lang="en-IN" sz="2400" b="1">
                <a:latin typeface="Times New Roman"/>
                <a:ea typeface="Times New Roman"/>
                <a:cs typeface="Times New Roman"/>
                <a:sym typeface="Times New Roman"/>
              </a:rPr>
              <a:t>– No control flows into a basic block</a:t>
            </a:r>
            <a:endParaRPr/>
          </a:p>
          <a:p>
            <a:pPr marL="342900" lvl="0" indent="-342900" algn="l" rtl="0">
              <a:spcBef>
                <a:spcPts val="480"/>
              </a:spcBef>
              <a:spcAft>
                <a:spcPts val="0"/>
              </a:spcAft>
              <a:buClr>
                <a:schemeClr val="dk1"/>
              </a:buClr>
              <a:buSzPts val="2400"/>
              <a:buNone/>
            </a:pPr>
            <a:r>
              <a:rPr lang="en-IN" sz="2400" b="1">
                <a:latin typeface="Times New Roman"/>
                <a:ea typeface="Times New Roman"/>
                <a:cs typeface="Times New Roman"/>
                <a:sym typeface="Times New Roman"/>
              </a:rPr>
              <a:t>– A variable is dead at a point -&gt; its value is not used</a:t>
            </a:r>
            <a:endParaRPr/>
          </a:p>
          <a:p>
            <a:pPr marL="342900" lvl="0" indent="-342900" algn="l" rtl="0">
              <a:spcBef>
                <a:spcPts val="480"/>
              </a:spcBef>
              <a:spcAft>
                <a:spcPts val="0"/>
              </a:spcAft>
              <a:buClr>
                <a:schemeClr val="dk1"/>
              </a:buClr>
              <a:buSzPts val="2400"/>
              <a:buNone/>
            </a:pPr>
            <a:r>
              <a:rPr lang="en-IN" sz="2400" b="1">
                <a:latin typeface="Times New Roman"/>
                <a:ea typeface="Times New Roman"/>
                <a:cs typeface="Times New Roman"/>
                <a:sym typeface="Times New Roman"/>
              </a:rPr>
              <a:t>anywhere in the program</a:t>
            </a:r>
            <a:endParaRPr/>
          </a:p>
          <a:p>
            <a:pPr marL="342900" lvl="0" indent="-342900" algn="l" rtl="0">
              <a:spcBef>
                <a:spcPts val="480"/>
              </a:spcBef>
              <a:spcAft>
                <a:spcPts val="0"/>
              </a:spcAft>
              <a:buClr>
                <a:schemeClr val="dk1"/>
              </a:buClr>
              <a:buSzPts val="2400"/>
              <a:buNone/>
            </a:pPr>
            <a:r>
              <a:rPr lang="en-IN" sz="2400" b="1">
                <a:latin typeface="Times New Roman"/>
                <a:ea typeface="Times New Roman"/>
                <a:cs typeface="Times New Roman"/>
                <a:sym typeface="Times New Roman"/>
              </a:rPr>
              <a:t>– An assignment is dead -&gt; assignment assigns a value to a</a:t>
            </a:r>
            <a:endParaRPr/>
          </a:p>
          <a:p>
            <a:pPr marL="342900" lvl="0" indent="-342900" algn="l" rtl="0">
              <a:spcBef>
                <a:spcPts val="480"/>
              </a:spcBef>
              <a:spcAft>
                <a:spcPts val="0"/>
              </a:spcAft>
              <a:buClr>
                <a:schemeClr val="dk1"/>
              </a:buClr>
              <a:buSzPts val="2400"/>
              <a:buNone/>
            </a:pPr>
            <a:r>
              <a:rPr lang="en-IN" sz="2400" b="1">
                <a:latin typeface="Times New Roman"/>
                <a:ea typeface="Times New Roman"/>
                <a:cs typeface="Times New Roman"/>
                <a:sym typeface="Times New Roman"/>
              </a:rPr>
              <a:t>dead variable</a:t>
            </a:r>
            <a:endParaRPr sz="2400" b="1">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4"/>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IN">
                <a:latin typeface="Times New Roman"/>
                <a:ea typeface="Times New Roman"/>
                <a:cs typeface="Times New Roman"/>
                <a:sym typeface="Times New Roman"/>
              </a:rPr>
              <a:t>Examples:</a:t>
            </a:r>
            <a:endParaRPr/>
          </a:p>
          <a:p>
            <a:pPr marL="342900" lvl="0" indent="-342900" algn="l" rtl="0">
              <a:spcBef>
                <a:spcPts val="640"/>
              </a:spcBef>
              <a:spcAft>
                <a:spcPts val="0"/>
              </a:spcAft>
              <a:buClr>
                <a:schemeClr val="dk1"/>
              </a:buClr>
              <a:buSzPts val="3200"/>
              <a:buNone/>
            </a:pPr>
            <a:r>
              <a:rPr lang="en-IN" b="1">
                <a:latin typeface="Times New Roman"/>
                <a:ea typeface="Times New Roman"/>
                <a:cs typeface="Times New Roman"/>
                <a:sym typeface="Times New Roman"/>
              </a:rPr>
              <a:t>i=j;</a:t>
            </a:r>
            <a:endParaRPr/>
          </a:p>
          <a:p>
            <a:pPr marL="342900" lvl="0" indent="-342900" algn="l" rtl="0">
              <a:spcBef>
                <a:spcPts val="640"/>
              </a:spcBef>
              <a:spcAft>
                <a:spcPts val="0"/>
              </a:spcAft>
              <a:buClr>
                <a:schemeClr val="dk1"/>
              </a:buClr>
              <a:buSzPts val="3200"/>
              <a:buNone/>
            </a:pPr>
            <a:r>
              <a:rPr lang="en-IN" b="1">
                <a:latin typeface="Times New Roman"/>
                <a:ea typeface="Times New Roman"/>
                <a:cs typeface="Times New Roman"/>
                <a:sym typeface="Times New Roman"/>
              </a:rPr>
              <a:t>…</a:t>
            </a:r>
            <a:endParaRPr/>
          </a:p>
          <a:p>
            <a:pPr marL="342900" lvl="0" indent="-342900" algn="l" rtl="0">
              <a:spcBef>
                <a:spcPts val="640"/>
              </a:spcBef>
              <a:spcAft>
                <a:spcPts val="0"/>
              </a:spcAft>
              <a:buClr>
                <a:schemeClr val="dk1"/>
              </a:buClr>
              <a:buSzPts val="3200"/>
              <a:buNone/>
            </a:pPr>
            <a:r>
              <a:rPr lang="en-IN" b="1">
                <a:latin typeface="Times New Roman"/>
                <a:ea typeface="Times New Roman"/>
                <a:cs typeface="Times New Roman"/>
                <a:sym typeface="Times New Roman"/>
              </a:rPr>
              <a:t>X=i+10</a:t>
            </a:r>
            <a:endParaRPr/>
          </a:p>
          <a:p>
            <a:pPr marL="342900" lvl="0" indent="-342900" algn="l" rtl="0">
              <a:spcBef>
                <a:spcPts val="640"/>
              </a:spcBef>
              <a:spcAft>
                <a:spcPts val="0"/>
              </a:spcAft>
              <a:buClr>
                <a:schemeClr val="dk1"/>
              </a:buClr>
              <a:buSzPts val="3200"/>
              <a:buNone/>
            </a:pPr>
            <a:r>
              <a:rPr lang="en-IN" b="1">
                <a:latin typeface="Times New Roman"/>
                <a:ea typeface="Times New Roman"/>
                <a:cs typeface="Times New Roman"/>
                <a:sym typeface="Times New Roman"/>
              </a:rPr>
              <a:t>....</a:t>
            </a:r>
            <a:endParaRPr/>
          </a:p>
          <a:p>
            <a:pPr marL="342900" lvl="0" indent="-342900" algn="l" rtl="0">
              <a:spcBef>
                <a:spcPts val="640"/>
              </a:spcBef>
              <a:spcAft>
                <a:spcPts val="0"/>
              </a:spcAft>
              <a:buClr>
                <a:schemeClr val="dk1"/>
              </a:buClr>
              <a:buSzPts val="3200"/>
              <a:buNone/>
            </a:pPr>
            <a:r>
              <a:rPr lang="en-IN">
                <a:latin typeface="Times New Roman"/>
                <a:ea typeface="Times New Roman"/>
                <a:cs typeface="Times New Roman"/>
                <a:sym typeface="Times New Roman"/>
              </a:rPr>
              <a:t>The optimization can be performed by</a:t>
            </a:r>
            <a:endParaRPr/>
          </a:p>
          <a:p>
            <a:pPr marL="342900" lvl="0" indent="-342900" algn="l" rtl="0">
              <a:spcBef>
                <a:spcPts val="640"/>
              </a:spcBef>
              <a:spcAft>
                <a:spcPts val="0"/>
              </a:spcAft>
              <a:buClr>
                <a:schemeClr val="dk1"/>
              </a:buClr>
              <a:buSzPts val="3200"/>
              <a:buNone/>
            </a:pPr>
            <a:r>
              <a:rPr lang="en-IN">
                <a:latin typeface="Times New Roman"/>
                <a:ea typeface="Times New Roman"/>
                <a:cs typeface="Times New Roman"/>
                <a:sym typeface="Times New Roman"/>
              </a:rPr>
              <a:t>Eliminating the assignment statement  </a:t>
            </a:r>
            <a:r>
              <a:rPr lang="en-IN" b="1">
                <a:latin typeface="Times New Roman"/>
                <a:ea typeface="Times New Roman"/>
                <a:cs typeface="Times New Roman"/>
                <a:sym typeface="Times New Roman"/>
              </a:rPr>
              <a:t>i=j</a:t>
            </a:r>
            <a:endParaRPr/>
          </a:p>
          <a:p>
            <a:pPr marL="342900" lvl="0" indent="-342900" algn="l" rtl="0">
              <a:spcBef>
                <a:spcPts val="640"/>
              </a:spcBef>
              <a:spcAft>
                <a:spcPts val="0"/>
              </a:spcAft>
              <a:buClr>
                <a:schemeClr val="dk1"/>
              </a:buClr>
              <a:buSzPts val="3200"/>
              <a:buNone/>
            </a:pPr>
            <a:r>
              <a:rPr lang="en-IN">
                <a:latin typeface="Times New Roman"/>
                <a:ea typeface="Times New Roman"/>
                <a:cs typeface="Times New Roman"/>
                <a:sym typeface="Times New Roman"/>
              </a:rPr>
              <a:t>This assignment statement is called dead</a:t>
            </a:r>
            <a:endParaRPr/>
          </a:p>
          <a:p>
            <a:pPr marL="342900" lvl="0" indent="-342900" algn="l" rtl="0">
              <a:spcBef>
                <a:spcPts val="640"/>
              </a:spcBef>
              <a:spcAft>
                <a:spcPts val="0"/>
              </a:spcAft>
              <a:buClr>
                <a:schemeClr val="dk1"/>
              </a:buClr>
              <a:buSzPts val="3200"/>
              <a:buNone/>
            </a:pPr>
            <a:r>
              <a:rPr lang="en-IN">
                <a:latin typeface="Times New Roman"/>
                <a:ea typeface="Times New Roman"/>
                <a:cs typeface="Times New Roman"/>
                <a:sym typeface="Times New Roman"/>
              </a:rPr>
              <a:t>assignment .</a:t>
            </a:r>
            <a:endParaRPr>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txBox="1">
            <a:spLocks noGrp="1"/>
          </p:cNvSpPr>
          <p:nvPr>
            <p:ph type="title"/>
          </p:nvPr>
        </p:nvSpPr>
        <p:spPr>
          <a:xfrm>
            <a:off x="457200" y="0"/>
            <a:ext cx="82296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5.5.4 The Use of Algebraic Identities</a:t>
            </a:r>
            <a:endParaRPr sz="3000" b="1">
              <a:latin typeface="Times New Roman"/>
              <a:ea typeface="Times New Roman"/>
              <a:cs typeface="Times New Roman"/>
              <a:sym typeface="Times New Roman"/>
            </a:endParaRPr>
          </a:p>
        </p:txBody>
      </p:sp>
      <p:sp>
        <p:nvSpPr>
          <p:cNvPr id="342" name="Google Shape;342;p45"/>
          <p:cNvSpPr txBox="1">
            <a:spLocks noGrp="1"/>
          </p:cNvSpPr>
          <p:nvPr>
            <p:ph type="body" idx="1"/>
          </p:nvPr>
        </p:nvSpPr>
        <p:spPr>
          <a:xfrm>
            <a:off x="457200" y="609600"/>
            <a:ext cx="8229600" cy="5516563"/>
          </a:xfrm>
          <a:prstGeom prst="rect">
            <a:avLst/>
          </a:prstGeom>
          <a:noFill/>
          <a:ln>
            <a:noFill/>
          </a:ln>
        </p:spPr>
        <p:txBody>
          <a:bodyPr spcFirstLastPara="1" wrap="square" lIns="91425" tIns="45700" rIns="91425" bIns="45700" anchor="t" anchorCtr="0">
            <a:normAutofit fontScale="92500" lnSpcReduction="20000"/>
          </a:bodyPr>
          <a:lstStyle/>
          <a:p>
            <a:pPr marL="342900" lvl="0" indent="-373380" algn="l" rtl="0">
              <a:spcBef>
                <a:spcPts val="0"/>
              </a:spcBef>
              <a:spcAft>
                <a:spcPts val="0"/>
              </a:spcAft>
              <a:buClr>
                <a:schemeClr val="dk1"/>
              </a:buClr>
              <a:buSzPct val="100000"/>
              <a:buChar char="•"/>
            </a:pPr>
            <a:r>
              <a:rPr lang="en-IN" b="1">
                <a:latin typeface="Times New Roman"/>
                <a:ea typeface="Times New Roman"/>
                <a:cs typeface="Times New Roman"/>
                <a:sym typeface="Times New Roman"/>
              </a:rPr>
              <a:t>Algebraic identities </a:t>
            </a:r>
            <a:r>
              <a:rPr lang="en-IN">
                <a:latin typeface="Times New Roman"/>
                <a:ea typeface="Times New Roman"/>
                <a:cs typeface="Times New Roman"/>
                <a:sym typeface="Times New Roman"/>
              </a:rPr>
              <a:t>to eliminate computations</a:t>
            </a:r>
            <a:endParaRPr/>
          </a:p>
          <a:p>
            <a:pPr marL="342900" lvl="0" indent="-342900" algn="l" rtl="0">
              <a:spcBef>
                <a:spcPts val="496"/>
              </a:spcBef>
              <a:spcAft>
                <a:spcPts val="0"/>
              </a:spcAft>
              <a:buClr>
                <a:schemeClr val="dk1"/>
              </a:buClr>
              <a:buSzPct val="100000"/>
              <a:buNone/>
            </a:pPr>
            <a:r>
              <a:rPr lang="en-IN">
                <a:latin typeface="Times New Roman"/>
                <a:ea typeface="Times New Roman"/>
                <a:cs typeface="Times New Roman"/>
                <a:sym typeface="Times New Roman"/>
              </a:rPr>
              <a:t>X+0=0+X=X</a:t>
            </a:r>
            <a:endParaRPr/>
          </a:p>
          <a:p>
            <a:pPr marL="342900" lvl="0" indent="-342900" algn="l" rtl="0">
              <a:spcBef>
                <a:spcPts val="496"/>
              </a:spcBef>
              <a:spcAft>
                <a:spcPts val="0"/>
              </a:spcAft>
              <a:buClr>
                <a:schemeClr val="dk1"/>
              </a:buClr>
              <a:buSzPct val="100000"/>
              <a:buNone/>
            </a:pPr>
            <a:r>
              <a:rPr lang="en-IN">
                <a:latin typeface="Times New Roman"/>
                <a:ea typeface="Times New Roman"/>
                <a:cs typeface="Times New Roman"/>
                <a:sym typeface="Times New Roman"/>
              </a:rPr>
              <a:t>X*1=1*X=X</a:t>
            </a:r>
            <a:endParaRPr/>
          </a:p>
          <a:p>
            <a:pPr marL="342900" lvl="0" indent="-342900" algn="l" rtl="0">
              <a:spcBef>
                <a:spcPts val="496"/>
              </a:spcBef>
              <a:spcAft>
                <a:spcPts val="0"/>
              </a:spcAft>
              <a:buClr>
                <a:schemeClr val="dk1"/>
              </a:buClr>
              <a:buSzPct val="100000"/>
              <a:buNone/>
            </a:pPr>
            <a:r>
              <a:rPr lang="en-IN">
                <a:latin typeface="Times New Roman"/>
                <a:ea typeface="Times New Roman"/>
                <a:cs typeface="Times New Roman"/>
                <a:sym typeface="Times New Roman"/>
              </a:rPr>
              <a:t>X-0=X</a:t>
            </a:r>
            <a:endParaRPr/>
          </a:p>
          <a:p>
            <a:pPr marL="342900" lvl="0" indent="-342900" algn="l" rtl="0">
              <a:spcBef>
                <a:spcPts val="496"/>
              </a:spcBef>
              <a:spcAft>
                <a:spcPts val="0"/>
              </a:spcAft>
              <a:buClr>
                <a:schemeClr val="dk1"/>
              </a:buClr>
              <a:buSzPct val="100000"/>
              <a:buNone/>
            </a:pPr>
            <a:r>
              <a:rPr lang="en-IN">
                <a:latin typeface="Times New Roman"/>
                <a:ea typeface="Times New Roman"/>
                <a:cs typeface="Times New Roman"/>
                <a:sym typeface="Times New Roman"/>
              </a:rPr>
              <a:t>X/1=X</a:t>
            </a:r>
            <a:endParaRPr/>
          </a:p>
          <a:p>
            <a:pPr marL="342900" lvl="0" indent="-373380" algn="l" rtl="0">
              <a:spcBef>
                <a:spcPts val="496"/>
              </a:spcBef>
              <a:spcAft>
                <a:spcPts val="0"/>
              </a:spcAft>
              <a:buClr>
                <a:schemeClr val="dk1"/>
              </a:buClr>
              <a:buSzPct val="100000"/>
              <a:buChar char="•"/>
            </a:pPr>
            <a:r>
              <a:rPr lang="en-IN" b="1">
                <a:latin typeface="Times New Roman"/>
                <a:ea typeface="Times New Roman"/>
                <a:cs typeface="Times New Roman"/>
                <a:sym typeface="Times New Roman"/>
              </a:rPr>
              <a:t>Reduction in Strength</a:t>
            </a:r>
            <a:r>
              <a:rPr lang="en-IN">
                <a:latin typeface="Times New Roman"/>
                <a:ea typeface="Times New Roman"/>
                <a:cs typeface="Times New Roman"/>
                <a:sym typeface="Times New Roman"/>
              </a:rPr>
              <a:t>: Replacing expensive operators by cheaper ones</a:t>
            </a:r>
            <a:endParaRPr/>
          </a:p>
          <a:p>
            <a:pPr marL="342900" lvl="0" indent="-342900" algn="l" rtl="0">
              <a:spcBef>
                <a:spcPts val="496"/>
              </a:spcBef>
              <a:spcAft>
                <a:spcPts val="0"/>
              </a:spcAft>
              <a:buClr>
                <a:schemeClr val="dk1"/>
              </a:buClr>
              <a:buSzPct val="100000"/>
              <a:buNone/>
            </a:pPr>
            <a:r>
              <a:rPr lang="en-IN" b="1">
                <a:latin typeface="Times New Roman"/>
                <a:ea typeface="Times New Roman"/>
                <a:cs typeface="Times New Roman"/>
                <a:sym typeface="Times New Roman"/>
              </a:rPr>
              <a:t>Expensive		Cheaper</a:t>
            </a:r>
            <a:endParaRPr/>
          </a:p>
          <a:p>
            <a:pPr marL="342900" lvl="0" indent="-342900" algn="l" rtl="0">
              <a:spcBef>
                <a:spcPts val="496"/>
              </a:spcBef>
              <a:spcAft>
                <a:spcPts val="0"/>
              </a:spcAft>
              <a:buClr>
                <a:schemeClr val="dk1"/>
              </a:buClr>
              <a:buSzPct val="100000"/>
              <a:buNone/>
            </a:pPr>
            <a:r>
              <a:rPr lang="en-IN">
                <a:latin typeface="Times New Roman"/>
                <a:ea typeface="Times New Roman"/>
                <a:cs typeface="Times New Roman"/>
                <a:sym typeface="Times New Roman"/>
              </a:rPr>
              <a:t>x²				X*X</a:t>
            </a:r>
            <a:endParaRPr/>
          </a:p>
          <a:p>
            <a:pPr marL="342900" lvl="0" indent="-342900" algn="l" rtl="0">
              <a:spcBef>
                <a:spcPts val="496"/>
              </a:spcBef>
              <a:spcAft>
                <a:spcPts val="0"/>
              </a:spcAft>
              <a:buClr>
                <a:schemeClr val="dk1"/>
              </a:buClr>
              <a:buSzPct val="100000"/>
              <a:buNone/>
            </a:pPr>
            <a:r>
              <a:rPr lang="en-IN">
                <a:latin typeface="Times New Roman"/>
                <a:ea typeface="Times New Roman"/>
                <a:cs typeface="Times New Roman"/>
                <a:sym typeface="Times New Roman"/>
              </a:rPr>
              <a:t>2*X			X+X</a:t>
            </a:r>
            <a:endParaRPr/>
          </a:p>
          <a:p>
            <a:pPr marL="342900" lvl="0" indent="-342900" algn="l" rtl="0">
              <a:spcBef>
                <a:spcPts val="496"/>
              </a:spcBef>
              <a:spcAft>
                <a:spcPts val="0"/>
              </a:spcAft>
              <a:buClr>
                <a:schemeClr val="dk1"/>
              </a:buClr>
              <a:buSzPct val="100000"/>
              <a:buNone/>
            </a:pPr>
            <a:r>
              <a:rPr lang="en-IN">
                <a:latin typeface="Times New Roman"/>
                <a:ea typeface="Times New Roman"/>
                <a:cs typeface="Times New Roman"/>
                <a:sym typeface="Times New Roman"/>
              </a:rPr>
              <a:t>X/2			X*0.5</a:t>
            </a:r>
            <a:endParaRPr/>
          </a:p>
          <a:p>
            <a:pPr marL="342900" lvl="0" indent="-373380" algn="l" rtl="0">
              <a:spcBef>
                <a:spcPts val="496"/>
              </a:spcBef>
              <a:spcAft>
                <a:spcPts val="0"/>
              </a:spcAft>
              <a:buClr>
                <a:schemeClr val="dk1"/>
              </a:buClr>
              <a:buSzPct val="100000"/>
              <a:buChar char="•"/>
            </a:pPr>
            <a:r>
              <a:rPr lang="en-IN" b="1">
                <a:latin typeface="Times New Roman"/>
                <a:ea typeface="Times New Roman"/>
                <a:cs typeface="Times New Roman"/>
                <a:sym typeface="Times New Roman"/>
              </a:rPr>
              <a:t>Constant folding </a:t>
            </a:r>
            <a:r>
              <a:rPr lang="en-IN">
                <a:latin typeface="Times New Roman"/>
                <a:ea typeface="Times New Roman"/>
                <a:cs typeface="Times New Roman"/>
                <a:sym typeface="Times New Roman"/>
              </a:rPr>
              <a:t>: evaluate constant expression and replace it by their values</a:t>
            </a:r>
            <a:r>
              <a:rPr lang="en-IN"/>
              <a:t> </a:t>
            </a:r>
            <a:r>
              <a:rPr lang="en-IN">
                <a:latin typeface="Times New Roman"/>
                <a:ea typeface="Times New Roman"/>
                <a:cs typeface="Times New Roman"/>
                <a:sym typeface="Times New Roman"/>
              </a:rPr>
              <a:t>2+3 is written as 5</a:t>
            </a:r>
            <a:endParaRPr>
              <a:latin typeface="Times New Roman"/>
              <a:ea typeface="Times New Roman"/>
              <a:cs typeface="Times New Roman"/>
              <a:sym typeface="Times New Roman"/>
            </a:endParaRPr>
          </a:p>
        </p:txBody>
      </p:sp>
      <p:pic>
        <p:nvPicPr>
          <p:cNvPr id="343" name="Google Shape;343;p45"/>
          <p:cNvPicPr preferRelativeResize="0"/>
          <p:nvPr/>
        </p:nvPicPr>
        <p:blipFill rotWithShape="1">
          <a:blip r:embed="rId3">
            <a:alphaModFix/>
          </a:blip>
          <a:srcRect/>
          <a:stretch/>
        </p:blipFill>
        <p:spPr>
          <a:xfrm>
            <a:off x="5257800" y="3048000"/>
            <a:ext cx="3400425" cy="16002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5.5.5 Representation of Array References</a:t>
            </a:r>
            <a:endParaRPr sz="3000" b="1">
              <a:latin typeface="Times New Roman"/>
              <a:ea typeface="Times New Roman"/>
              <a:cs typeface="Times New Roman"/>
              <a:sym typeface="Times New Roman"/>
            </a:endParaRPr>
          </a:p>
        </p:txBody>
      </p:sp>
      <p:sp>
        <p:nvSpPr>
          <p:cNvPr id="349" name="Google Shape;349;p46"/>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latin typeface="Times New Roman"/>
                <a:ea typeface="Times New Roman"/>
                <a:cs typeface="Times New Roman"/>
                <a:sym typeface="Times New Roman"/>
              </a:rPr>
              <a:t>The proper way to represent array accesses in a DAG is as follows:</a:t>
            </a:r>
            <a:endParaRPr/>
          </a:p>
          <a:p>
            <a:pPr marL="342900" lvl="0" indent="-342900" algn="l" rtl="0">
              <a:spcBef>
                <a:spcPts val="480"/>
              </a:spcBef>
              <a:spcAft>
                <a:spcPts val="0"/>
              </a:spcAft>
              <a:buClr>
                <a:schemeClr val="dk1"/>
              </a:buClr>
              <a:buSzPts val="2400"/>
              <a:buNone/>
            </a:pPr>
            <a:r>
              <a:rPr lang="en-IN" sz="2400">
                <a:latin typeface="Times New Roman"/>
                <a:ea typeface="Times New Roman"/>
                <a:cs typeface="Times New Roman"/>
                <a:sym typeface="Times New Roman"/>
              </a:rPr>
              <a:t>1. An assignment from an array, like x = a[i] , is represented by creating a node with operator =[] and two children representing the initial value of the array, a0 in this case, and the index i. Variable x becomes a label of this new node.</a:t>
            </a:r>
            <a:endParaRPr/>
          </a:p>
          <a:p>
            <a:pPr marL="342900" lvl="0" indent="-342900" algn="l" rtl="0">
              <a:spcBef>
                <a:spcPts val="480"/>
              </a:spcBef>
              <a:spcAft>
                <a:spcPts val="0"/>
              </a:spcAft>
              <a:buClr>
                <a:schemeClr val="dk1"/>
              </a:buClr>
              <a:buSzPts val="2400"/>
              <a:buNone/>
            </a:pPr>
            <a:r>
              <a:rPr lang="en-IN" sz="2400">
                <a:latin typeface="Times New Roman"/>
                <a:ea typeface="Times New Roman"/>
                <a:cs typeface="Times New Roman"/>
                <a:sym typeface="Times New Roman"/>
              </a:rPr>
              <a:t>2. An assignment to an array, like a[jl = y, is represented by a new node with operator [] = and three children representing a0, j and y. There is no variable labeling this node.</a:t>
            </a:r>
            <a:endParaRPr sz="2400">
              <a:latin typeface="Times New Roman"/>
              <a:ea typeface="Times New Roman"/>
              <a:cs typeface="Times New Roman"/>
              <a:sym typeface="Times New Roman"/>
            </a:endParaRPr>
          </a:p>
        </p:txBody>
      </p:sp>
      <p:pic>
        <p:nvPicPr>
          <p:cNvPr id="350" name="Google Shape;350;p46"/>
          <p:cNvPicPr preferRelativeResize="0"/>
          <p:nvPr/>
        </p:nvPicPr>
        <p:blipFill rotWithShape="1">
          <a:blip r:embed="rId3">
            <a:alphaModFix/>
          </a:blip>
          <a:srcRect/>
          <a:stretch/>
        </p:blipFill>
        <p:spPr>
          <a:xfrm>
            <a:off x="533400" y="4572000"/>
            <a:ext cx="2133600" cy="1371600"/>
          </a:xfrm>
          <a:prstGeom prst="rect">
            <a:avLst/>
          </a:prstGeom>
          <a:noFill/>
          <a:ln>
            <a:noFill/>
          </a:ln>
        </p:spPr>
      </p:pic>
      <p:pic>
        <p:nvPicPr>
          <p:cNvPr id="351" name="Google Shape;351;p46"/>
          <p:cNvPicPr preferRelativeResize="0"/>
          <p:nvPr/>
        </p:nvPicPr>
        <p:blipFill rotWithShape="1">
          <a:blip r:embed="rId4">
            <a:alphaModFix/>
          </a:blip>
          <a:srcRect/>
          <a:stretch/>
        </p:blipFill>
        <p:spPr>
          <a:xfrm>
            <a:off x="3505200" y="4419600"/>
            <a:ext cx="5295900" cy="2438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47"/>
          <p:cNvPicPr preferRelativeResize="0">
            <a:picLocks noGrp="1"/>
          </p:cNvPicPr>
          <p:nvPr>
            <p:ph type="body" idx="1"/>
          </p:nvPr>
        </p:nvPicPr>
        <p:blipFill rotWithShape="1">
          <a:blip r:embed="rId3">
            <a:alphaModFix/>
          </a:blip>
          <a:srcRect/>
          <a:stretch/>
        </p:blipFill>
        <p:spPr>
          <a:xfrm>
            <a:off x="838200" y="609600"/>
            <a:ext cx="1419225" cy="1295400"/>
          </a:xfrm>
          <a:prstGeom prst="rect">
            <a:avLst/>
          </a:prstGeom>
          <a:noFill/>
          <a:ln>
            <a:noFill/>
          </a:ln>
        </p:spPr>
      </p:pic>
      <p:pic>
        <p:nvPicPr>
          <p:cNvPr id="357" name="Google Shape;357;p47"/>
          <p:cNvPicPr preferRelativeResize="0"/>
          <p:nvPr/>
        </p:nvPicPr>
        <p:blipFill rotWithShape="1">
          <a:blip r:embed="rId4">
            <a:alphaModFix/>
          </a:blip>
          <a:srcRect/>
          <a:stretch/>
        </p:blipFill>
        <p:spPr>
          <a:xfrm>
            <a:off x="1524000" y="2286000"/>
            <a:ext cx="6400800" cy="3171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8"/>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5.5.6 Pointer Assignments and Procedure Calls</a:t>
            </a:r>
            <a:endParaRPr sz="3000" b="1">
              <a:latin typeface="Times New Roman"/>
              <a:ea typeface="Times New Roman"/>
              <a:cs typeface="Times New Roman"/>
              <a:sym typeface="Times New Roman"/>
            </a:endParaRPr>
          </a:p>
        </p:txBody>
      </p:sp>
      <p:sp>
        <p:nvSpPr>
          <p:cNvPr id="363" name="Google Shape;363;p48"/>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64" name="Google Shape;364;p48"/>
          <p:cNvPicPr preferRelativeResize="0"/>
          <p:nvPr/>
        </p:nvPicPr>
        <p:blipFill rotWithShape="1">
          <a:blip r:embed="rId3">
            <a:alphaModFix/>
          </a:blip>
          <a:srcRect/>
          <a:stretch/>
        </p:blipFill>
        <p:spPr>
          <a:xfrm>
            <a:off x="762000" y="1066800"/>
            <a:ext cx="7848600" cy="492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5.1.1 Input to the Code Generator</a:t>
            </a:r>
            <a:endParaRPr sz="3000" b="1">
              <a:latin typeface="Times New Roman"/>
              <a:ea typeface="Times New Roman"/>
              <a:cs typeface="Times New Roman"/>
              <a:sym typeface="Times New Roman"/>
            </a:endParaRPr>
          </a:p>
        </p:txBody>
      </p:sp>
      <p:sp>
        <p:nvSpPr>
          <p:cNvPr id="109" name="Google Shape;109;p5"/>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IN">
                <a:latin typeface="Times New Roman"/>
                <a:ea typeface="Times New Roman"/>
                <a:cs typeface="Times New Roman"/>
                <a:sym typeface="Times New Roman"/>
              </a:rPr>
              <a:t>The input to the code generator is the intermediate representation of the </a:t>
            </a:r>
            <a:r>
              <a:rPr lang="en-IN" b="1">
                <a:latin typeface="Times New Roman"/>
                <a:ea typeface="Times New Roman"/>
                <a:cs typeface="Times New Roman"/>
                <a:sym typeface="Times New Roman"/>
              </a:rPr>
              <a:t>source program </a:t>
            </a:r>
            <a:r>
              <a:rPr lang="en-IN">
                <a:latin typeface="Times New Roman"/>
                <a:ea typeface="Times New Roman"/>
                <a:cs typeface="Times New Roman"/>
                <a:sym typeface="Times New Roman"/>
              </a:rPr>
              <a:t>produced by the </a:t>
            </a:r>
            <a:r>
              <a:rPr lang="en-IN" b="1">
                <a:latin typeface="Times New Roman"/>
                <a:ea typeface="Times New Roman"/>
                <a:cs typeface="Times New Roman"/>
                <a:sym typeface="Times New Roman"/>
              </a:rPr>
              <a:t>front end</a:t>
            </a:r>
            <a:r>
              <a:rPr lang="en-IN">
                <a:latin typeface="Times New Roman"/>
                <a:ea typeface="Times New Roman"/>
                <a:cs typeface="Times New Roman"/>
                <a:sym typeface="Times New Roman"/>
              </a:rPr>
              <a:t>, together with information in the symbol table that is used to determine the </a:t>
            </a:r>
            <a:r>
              <a:rPr lang="en-IN" b="1">
                <a:latin typeface="Times New Roman"/>
                <a:ea typeface="Times New Roman"/>
                <a:cs typeface="Times New Roman"/>
                <a:sym typeface="Times New Roman"/>
              </a:rPr>
              <a:t>run time addresses </a:t>
            </a:r>
            <a:r>
              <a:rPr lang="en-IN">
                <a:latin typeface="Times New Roman"/>
                <a:ea typeface="Times New Roman"/>
                <a:cs typeface="Times New Roman"/>
                <a:sym typeface="Times New Roman"/>
              </a:rPr>
              <a:t>of the data objects denoted by the names in the </a:t>
            </a:r>
            <a:r>
              <a:rPr lang="en-IN" b="1">
                <a:latin typeface="Times New Roman"/>
                <a:ea typeface="Times New Roman"/>
                <a:cs typeface="Times New Roman"/>
                <a:sym typeface="Times New Roman"/>
              </a:rPr>
              <a:t>intermediate representation(IR).</a:t>
            </a:r>
            <a:endParaRPr/>
          </a:p>
          <a:p>
            <a:pPr marL="342900" lvl="0" indent="-342900" algn="just" rtl="0">
              <a:spcBef>
                <a:spcPts val="544"/>
              </a:spcBef>
              <a:spcAft>
                <a:spcPts val="0"/>
              </a:spcAft>
              <a:buClr>
                <a:schemeClr val="dk1"/>
              </a:buClr>
              <a:buSzPct val="100000"/>
              <a:buChar char="•"/>
            </a:pPr>
            <a:r>
              <a:rPr lang="en-IN">
                <a:latin typeface="Times New Roman"/>
                <a:ea typeface="Times New Roman"/>
                <a:cs typeface="Times New Roman"/>
                <a:sym typeface="Times New Roman"/>
              </a:rPr>
              <a:t>IR includes:</a:t>
            </a:r>
            <a:endParaRPr/>
          </a:p>
          <a:p>
            <a:pPr marL="342900" lvl="0" indent="-342900" algn="just" rtl="0">
              <a:spcBef>
                <a:spcPts val="544"/>
              </a:spcBef>
              <a:spcAft>
                <a:spcPts val="0"/>
              </a:spcAft>
              <a:buClr>
                <a:schemeClr val="dk1"/>
              </a:buClr>
              <a:buSzPct val="100000"/>
              <a:buNone/>
            </a:pPr>
            <a:r>
              <a:rPr lang="en-IN">
                <a:latin typeface="Times New Roman"/>
                <a:ea typeface="Times New Roman"/>
                <a:cs typeface="Times New Roman"/>
                <a:sym typeface="Times New Roman"/>
              </a:rPr>
              <a:t>	- linear representations such as </a:t>
            </a:r>
            <a:r>
              <a:rPr lang="en-IN" b="1">
                <a:latin typeface="Times New Roman"/>
                <a:ea typeface="Times New Roman"/>
                <a:cs typeface="Times New Roman"/>
                <a:sym typeface="Times New Roman"/>
              </a:rPr>
              <a:t>postfix notation</a:t>
            </a:r>
            <a:r>
              <a:rPr lang="en-IN">
                <a:latin typeface="Times New Roman"/>
                <a:ea typeface="Times New Roman"/>
                <a:cs typeface="Times New Roman"/>
                <a:sym typeface="Times New Roman"/>
              </a:rPr>
              <a:t>, </a:t>
            </a:r>
            <a:endParaRPr/>
          </a:p>
          <a:p>
            <a:pPr marL="342900" lvl="0" indent="-342900" algn="just" rtl="0">
              <a:spcBef>
                <a:spcPts val="544"/>
              </a:spcBef>
              <a:spcAft>
                <a:spcPts val="0"/>
              </a:spcAft>
              <a:buClr>
                <a:schemeClr val="dk1"/>
              </a:buClr>
              <a:buSzPct val="100000"/>
              <a:buNone/>
            </a:pPr>
            <a:r>
              <a:rPr lang="en-IN">
                <a:latin typeface="Times New Roman"/>
                <a:ea typeface="Times New Roman"/>
                <a:cs typeface="Times New Roman"/>
                <a:sym typeface="Times New Roman"/>
              </a:rPr>
              <a:t>	- three address representations such as </a:t>
            </a:r>
            <a:r>
              <a:rPr lang="en-IN" b="1">
                <a:latin typeface="Times New Roman"/>
                <a:ea typeface="Times New Roman"/>
                <a:cs typeface="Times New Roman"/>
                <a:sym typeface="Times New Roman"/>
              </a:rPr>
              <a:t>quadruples</a:t>
            </a: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triples, ...</a:t>
            </a:r>
            <a:endParaRPr/>
          </a:p>
          <a:p>
            <a:pPr marL="342900" lvl="0" indent="-342900" algn="just" rtl="0">
              <a:spcBef>
                <a:spcPts val="544"/>
              </a:spcBef>
              <a:spcAft>
                <a:spcPts val="0"/>
              </a:spcAft>
              <a:buClr>
                <a:schemeClr val="dk1"/>
              </a:buClr>
              <a:buSzPct val="100000"/>
              <a:buNone/>
            </a:pPr>
            <a:r>
              <a:rPr lang="en-IN">
                <a:latin typeface="Times New Roman"/>
                <a:ea typeface="Times New Roman"/>
                <a:cs typeface="Times New Roman"/>
                <a:sym typeface="Times New Roman"/>
              </a:rPr>
              <a:t>	- virtual machine representations such as </a:t>
            </a:r>
            <a:r>
              <a:rPr lang="en-IN" b="1">
                <a:latin typeface="Times New Roman"/>
                <a:ea typeface="Times New Roman"/>
                <a:cs typeface="Times New Roman"/>
                <a:sym typeface="Times New Roman"/>
              </a:rPr>
              <a:t>byte code, stack m/c....</a:t>
            </a:r>
            <a:endParaRPr/>
          </a:p>
          <a:p>
            <a:pPr marL="342900" lvl="0" indent="-342900" algn="just" rtl="0">
              <a:spcBef>
                <a:spcPts val="544"/>
              </a:spcBef>
              <a:spcAft>
                <a:spcPts val="0"/>
              </a:spcAft>
              <a:buClr>
                <a:schemeClr val="dk1"/>
              </a:buClr>
              <a:buSzPct val="100000"/>
              <a:buNone/>
            </a:pPr>
            <a:r>
              <a:rPr lang="en-IN" b="1">
                <a:latin typeface="Times New Roman"/>
                <a:ea typeface="Times New Roman"/>
                <a:cs typeface="Times New Roman"/>
                <a:sym typeface="Times New Roman"/>
              </a:rPr>
              <a:t>	- </a:t>
            </a:r>
            <a:r>
              <a:rPr lang="en-IN">
                <a:latin typeface="Times New Roman"/>
                <a:ea typeface="Times New Roman"/>
                <a:cs typeface="Times New Roman"/>
                <a:sym typeface="Times New Roman"/>
              </a:rPr>
              <a:t>graphical representation as </a:t>
            </a:r>
            <a:r>
              <a:rPr lang="en-IN" b="1">
                <a:latin typeface="Times New Roman"/>
                <a:ea typeface="Times New Roman"/>
                <a:cs typeface="Times New Roman"/>
                <a:sym typeface="Times New Roman"/>
              </a:rPr>
              <a:t>syntax trees and dags</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9"/>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5.6 Peephole Optimization</a:t>
            </a:r>
            <a:endParaRPr sz="3000">
              <a:latin typeface="Times New Roman"/>
              <a:ea typeface="Times New Roman"/>
              <a:cs typeface="Times New Roman"/>
              <a:sym typeface="Times New Roman"/>
            </a:endParaRPr>
          </a:p>
        </p:txBody>
      </p:sp>
      <p:sp>
        <p:nvSpPr>
          <p:cNvPr id="370" name="Google Shape;370;p49"/>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A simple but effective technique for locally improving the target code is peephole optimization, which is done by examining a sliding window of target instructions (called the peephole) and replacing instruction sequences within the peephole by a shorter or faster sequence.</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Peephole optimization can also be applied directly after intermediate code generation to improve the intermediate representation.</a:t>
            </a:r>
            <a:endParaRPr/>
          </a:p>
          <a:p>
            <a:pPr marL="342900" lvl="0" indent="-342900" algn="l" rtl="0">
              <a:spcBef>
                <a:spcPts val="544"/>
              </a:spcBef>
              <a:spcAft>
                <a:spcPts val="0"/>
              </a:spcAft>
              <a:buClr>
                <a:schemeClr val="dk1"/>
              </a:buClr>
              <a:buSzPct val="100000"/>
              <a:buChar char="•"/>
            </a:pPr>
            <a:r>
              <a:rPr lang="en-IN" b="1">
                <a:latin typeface="Times New Roman"/>
                <a:ea typeface="Times New Roman"/>
                <a:cs typeface="Times New Roman"/>
                <a:sym typeface="Times New Roman"/>
              </a:rPr>
              <a:t>Characteristic of Peephole optimization</a:t>
            </a:r>
            <a:endParaRPr/>
          </a:p>
          <a:p>
            <a:pPr marL="342900" lvl="0" indent="-342900" algn="l" rtl="0">
              <a:spcBef>
                <a:spcPts val="544"/>
              </a:spcBef>
              <a:spcAft>
                <a:spcPts val="0"/>
              </a:spcAft>
              <a:buClr>
                <a:schemeClr val="dk1"/>
              </a:buClr>
              <a:buSzPct val="100000"/>
              <a:buFont typeface="Noto Sans Symbols"/>
              <a:buChar char="❖"/>
            </a:pPr>
            <a:r>
              <a:rPr lang="en-IN">
                <a:latin typeface="Times New Roman"/>
                <a:ea typeface="Times New Roman"/>
                <a:cs typeface="Times New Roman"/>
                <a:sym typeface="Times New Roman"/>
              </a:rPr>
              <a:t>Redundant-instruction elimination</a:t>
            </a:r>
            <a:endParaRPr/>
          </a:p>
          <a:p>
            <a:pPr marL="342900" lvl="0" indent="-342900" algn="l" rtl="0">
              <a:spcBef>
                <a:spcPts val="544"/>
              </a:spcBef>
              <a:spcAft>
                <a:spcPts val="0"/>
              </a:spcAft>
              <a:buClr>
                <a:schemeClr val="dk1"/>
              </a:buClr>
              <a:buSzPct val="100000"/>
              <a:buFont typeface="Noto Sans Symbols"/>
              <a:buChar char="❖"/>
            </a:pPr>
            <a:r>
              <a:rPr lang="en-IN">
                <a:latin typeface="Times New Roman"/>
                <a:ea typeface="Times New Roman"/>
                <a:cs typeface="Times New Roman"/>
                <a:sym typeface="Times New Roman"/>
              </a:rPr>
              <a:t>Flow-of-control optimizations</a:t>
            </a:r>
            <a:endParaRPr/>
          </a:p>
          <a:p>
            <a:pPr marL="342900" lvl="0" indent="-342900" algn="l" rtl="0">
              <a:spcBef>
                <a:spcPts val="544"/>
              </a:spcBef>
              <a:spcAft>
                <a:spcPts val="0"/>
              </a:spcAft>
              <a:buClr>
                <a:schemeClr val="dk1"/>
              </a:buClr>
              <a:buSzPct val="100000"/>
              <a:buFont typeface="Noto Sans Symbols"/>
              <a:buChar char="❖"/>
            </a:pPr>
            <a:r>
              <a:rPr lang="en-IN">
                <a:latin typeface="Times New Roman"/>
                <a:ea typeface="Times New Roman"/>
                <a:cs typeface="Times New Roman"/>
                <a:sym typeface="Times New Roman"/>
              </a:rPr>
              <a:t>Algebraic simplifications</a:t>
            </a:r>
            <a:endParaRPr/>
          </a:p>
          <a:p>
            <a:pPr marL="342900" lvl="0" indent="-342900" algn="l" rtl="0">
              <a:spcBef>
                <a:spcPts val="544"/>
              </a:spcBef>
              <a:spcAft>
                <a:spcPts val="0"/>
              </a:spcAft>
              <a:buClr>
                <a:schemeClr val="dk1"/>
              </a:buClr>
              <a:buSzPct val="100000"/>
              <a:buFont typeface="Noto Sans Symbols"/>
              <a:buChar char="❖"/>
            </a:pPr>
            <a:r>
              <a:rPr lang="en-IN">
                <a:latin typeface="Times New Roman"/>
                <a:ea typeface="Times New Roman"/>
                <a:cs typeface="Times New Roman"/>
                <a:sym typeface="Times New Roman"/>
              </a:rPr>
              <a:t>Use of machine idioms</a:t>
            </a:r>
            <a:endParaRPr>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0"/>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5.6.1 Eliminating Redundant Loads and Stores</a:t>
            </a:r>
            <a:endParaRPr sz="3000">
              <a:latin typeface="Times New Roman"/>
              <a:ea typeface="Times New Roman"/>
              <a:cs typeface="Times New Roman"/>
              <a:sym typeface="Times New Roman"/>
            </a:endParaRPr>
          </a:p>
        </p:txBody>
      </p:sp>
      <p:sp>
        <p:nvSpPr>
          <p:cNvPr id="376" name="Google Shape;376;p50"/>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IN" b="1">
                <a:latin typeface="Times New Roman"/>
                <a:ea typeface="Times New Roman"/>
                <a:cs typeface="Times New Roman"/>
                <a:sym typeface="Times New Roman"/>
              </a:rPr>
              <a:t>LD a, RO</a:t>
            </a:r>
            <a:endParaRPr/>
          </a:p>
          <a:p>
            <a:pPr marL="342900" lvl="0" indent="-342900" algn="l" rtl="0">
              <a:spcBef>
                <a:spcPts val="592"/>
              </a:spcBef>
              <a:spcAft>
                <a:spcPts val="0"/>
              </a:spcAft>
              <a:buClr>
                <a:schemeClr val="dk1"/>
              </a:buClr>
              <a:buSzPct val="100000"/>
              <a:buChar char="•"/>
            </a:pPr>
            <a:r>
              <a:rPr lang="en-IN" b="1">
                <a:latin typeface="Times New Roman"/>
                <a:ea typeface="Times New Roman"/>
                <a:cs typeface="Times New Roman"/>
                <a:sym typeface="Times New Roman"/>
              </a:rPr>
              <a:t>ST RO, a</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If we see the instruction sequence in a target program, we can delete the store instruction because whenever it is executed, the first instruction will ensure that the value of a has already been loaded into register </a:t>
            </a:r>
            <a:r>
              <a:rPr lang="en-IN" b="1">
                <a:latin typeface="Times New Roman"/>
                <a:ea typeface="Times New Roman"/>
                <a:cs typeface="Times New Roman"/>
                <a:sym typeface="Times New Roman"/>
              </a:rPr>
              <a:t>RO.</a:t>
            </a:r>
            <a:endParaRPr/>
          </a:p>
          <a:p>
            <a:pPr marL="342900" lvl="0" indent="-342900" algn="l" rtl="0">
              <a:spcBef>
                <a:spcPts val="592"/>
              </a:spcBef>
              <a:spcAft>
                <a:spcPts val="0"/>
              </a:spcAft>
              <a:buClr>
                <a:schemeClr val="dk1"/>
              </a:buClr>
              <a:buSzPct val="100000"/>
              <a:buChar char="•"/>
            </a:pPr>
            <a:r>
              <a:rPr lang="en-IN"/>
              <a:t>If the store instruction had a label, we could not be sure that the first instruction is always executed before the second, so we could not remove the store instruction.</a:t>
            </a:r>
            <a:endParaRPr>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1"/>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5.6.2 Eliminating Unreachable Code</a:t>
            </a:r>
            <a:endParaRPr sz="3000" b="1">
              <a:latin typeface="Times New Roman"/>
              <a:ea typeface="Times New Roman"/>
              <a:cs typeface="Times New Roman"/>
              <a:sym typeface="Times New Roman"/>
            </a:endParaRPr>
          </a:p>
        </p:txBody>
      </p:sp>
      <p:sp>
        <p:nvSpPr>
          <p:cNvPr id="382" name="Google Shape;382;p51"/>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83" name="Google Shape;383;p51"/>
          <p:cNvPicPr preferRelativeResize="0"/>
          <p:nvPr/>
        </p:nvPicPr>
        <p:blipFill rotWithShape="1">
          <a:blip r:embed="rId3">
            <a:alphaModFix/>
          </a:blip>
          <a:srcRect/>
          <a:stretch/>
        </p:blipFill>
        <p:spPr>
          <a:xfrm>
            <a:off x="457200" y="914400"/>
            <a:ext cx="8001000" cy="415774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5.6.3 Flow-of-Control Optimizations</a:t>
            </a:r>
            <a:endParaRPr sz="3000" b="1">
              <a:latin typeface="Times New Roman"/>
              <a:ea typeface="Times New Roman"/>
              <a:cs typeface="Times New Roman"/>
              <a:sym typeface="Times New Roman"/>
            </a:endParaRPr>
          </a:p>
        </p:txBody>
      </p:sp>
      <p:pic>
        <p:nvPicPr>
          <p:cNvPr id="389" name="Google Shape;389;p52"/>
          <p:cNvPicPr preferRelativeResize="0"/>
          <p:nvPr/>
        </p:nvPicPr>
        <p:blipFill rotWithShape="1">
          <a:blip r:embed="rId3">
            <a:alphaModFix/>
          </a:blip>
          <a:srcRect/>
          <a:stretch/>
        </p:blipFill>
        <p:spPr>
          <a:xfrm>
            <a:off x="381000" y="838200"/>
            <a:ext cx="8001000" cy="5867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95" name="Google Shape;395;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96" name="Google Shape;396;p53"/>
          <p:cNvPicPr preferRelativeResize="0"/>
          <p:nvPr/>
        </p:nvPicPr>
        <p:blipFill rotWithShape="1">
          <a:blip r:embed="rId3">
            <a:alphaModFix/>
          </a:blip>
          <a:srcRect/>
          <a:stretch/>
        </p:blipFill>
        <p:spPr>
          <a:xfrm>
            <a:off x="685800" y="609600"/>
            <a:ext cx="7467600" cy="5029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5.6.4 Algebraic Simplification and Reduction in Strength</a:t>
            </a:r>
            <a:endParaRPr sz="3000">
              <a:latin typeface="Times New Roman"/>
              <a:ea typeface="Times New Roman"/>
              <a:cs typeface="Times New Roman"/>
              <a:sym typeface="Times New Roman"/>
            </a:endParaRPr>
          </a:p>
        </p:txBody>
      </p:sp>
      <p:sp>
        <p:nvSpPr>
          <p:cNvPr id="402" name="Google Shape;402;p54"/>
          <p:cNvSpPr txBox="1">
            <a:spLocks noGrp="1"/>
          </p:cNvSpPr>
          <p:nvPr>
            <p:ph type="body" idx="1"/>
          </p:nvPr>
        </p:nvSpPr>
        <p:spPr>
          <a:xfrm>
            <a:off x="457200" y="1066800"/>
            <a:ext cx="8229600" cy="5135563"/>
          </a:xfrm>
          <a:prstGeom prst="rect">
            <a:avLst/>
          </a:prstGeom>
          <a:noFill/>
          <a:ln>
            <a:noFill/>
          </a:ln>
        </p:spPr>
        <p:txBody>
          <a:bodyPr spcFirstLastPara="1" wrap="square" lIns="91425" tIns="45700" rIns="91425" bIns="45700" anchor="t" anchorCtr="0">
            <a:noAutofit/>
          </a:bodyPr>
          <a:lstStyle/>
          <a:p>
            <a:pPr marL="342900" lvl="0" indent="-352379" algn="just" rtl="0">
              <a:lnSpc>
                <a:spcPct val="90000"/>
              </a:lnSpc>
              <a:spcBef>
                <a:spcPts val="0"/>
              </a:spcBef>
              <a:spcAft>
                <a:spcPts val="0"/>
              </a:spcAft>
              <a:buClr>
                <a:schemeClr val="dk1"/>
              </a:buClr>
              <a:buSzPts val="2389"/>
              <a:buChar char="•"/>
            </a:pPr>
            <a:r>
              <a:rPr lang="en-IN" sz="2389">
                <a:latin typeface="Times New Roman"/>
                <a:ea typeface="Times New Roman"/>
                <a:cs typeface="Times New Roman"/>
                <a:sym typeface="Times New Roman"/>
              </a:rPr>
              <a:t>These algebraic identities can also be used by a peephole optimizer to eliminate three-address statements such as in the peephole.</a:t>
            </a:r>
            <a:endParaRPr sz="2389"/>
          </a:p>
          <a:p>
            <a:pPr marL="342900" lvl="0" indent="-352379" algn="just" rtl="0">
              <a:lnSpc>
                <a:spcPct val="90000"/>
              </a:lnSpc>
              <a:spcBef>
                <a:spcPts val="448"/>
              </a:spcBef>
              <a:spcAft>
                <a:spcPts val="0"/>
              </a:spcAft>
              <a:buClr>
                <a:schemeClr val="dk1"/>
              </a:buClr>
              <a:buSzPts val="2389"/>
              <a:buChar char="•"/>
            </a:pPr>
            <a:r>
              <a:rPr lang="en-IN" sz="2389">
                <a:latin typeface="Times New Roman"/>
                <a:ea typeface="Times New Roman"/>
                <a:cs typeface="Times New Roman"/>
                <a:sym typeface="Times New Roman"/>
              </a:rPr>
              <a:t>X=X+0 or X= X*1</a:t>
            </a:r>
            <a:endParaRPr sz="2389"/>
          </a:p>
          <a:p>
            <a:pPr marL="342900" lvl="0" indent="-200660" algn="just" rtl="0">
              <a:lnSpc>
                <a:spcPct val="90000"/>
              </a:lnSpc>
              <a:spcBef>
                <a:spcPts val="448"/>
              </a:spcBef>
              <a:spcAft>
                <a:spcPts val="0"/>
              </a:spcAft>
              <a:buClr>
                <a:schemeClr val="dk1"/>
              </a:buClr>
              <a:buSzPts val="2000"/>
              <a:buNone/>
            </a:pPr>
            <a:endParaRPr sz="2389">
              <a:latin typeface="Times New Roman"/>
              <a:ea typeface="Times New Roman"/>
              <a:cs typeface="Times New Roman"/>
              <a:sym typeface="Times New Roman"/>
            </a:endParaRPr>
          </a:p>
          <a:p>
            <a:pPr marL="342900" lvl="0" indent="-200660" algn="just" rtl="0">
              <a:lnSpc>
                <a:spcPct val="90000"/>
              </a:lnSpc>
              <a:spcBef>
                <a:spcPts val="448"/>
              </a:spcBef>
              <a:spcAft>
                <a:spcPts val="0"/>
              </a:spcAft>
              <a:buClr>
                <a:schemeClr val="dk1"/>
              </a:buClr>
              <a:buSzPts val="2000"/>
              <a:buNone/>
            </a:pPr>
            <a:endParaRPr sz="2389">
              <a:latin typeface="Times New Roman"/>
              <a:ea typeface="Times New Roman"/>
              <a:cs typeface="Times New Roman"/>
              <a:sym typeface="Times New Roman"/>
            </a:endParaRPr>
          </a:p>
          <a:p>
            <a:pPr marL="342900" lvl="0" indent="-352379" algn="just" rtl="0">
              <a:lnSpc>
                <a:spcPct val="90000"/>
              </a:lnSpc>
              <a:spcBef>
                <a:spcPts val="448"/>
              </a:spcBef>
              <a:spcAft>
                <a:spcPts val="0"/>
              </a:spcAft>
              <a:buClr>
                <a:schemeClr val="dk1"/>
              </a:buClr>
              <a:buSzPts val="2389"/>
              <a:buChar char="•"/>
            </a:pPr>
            <a:r>
              <a:rPr lang="en-IN" sz="2389">
                <a:latin typeface="Times New Roman"/>
                <a:ea typeface="Times New Roman"/>
                <a:cs typeface="Times New Roman"/>
                <a:sym typeface="Times New Roman"/>
              </a:rPr>
              <a:t>The target machine may have hardware‘ instructions to implement certain specific operations efficiently. Detecting situations that permit the use of these instructions can reduce execution time significantly. For example, some machines have </a:t>
            </a:r>
            <a:r>
              <a:rPr lang="en-IN" sz="2389" b="1">
                <a:latin typeface="Times New Roman"/>
                <a:ea typeface="Times New Roman"/>
                <a:cs typeface="Times New Roman"/>
                <a:sym typeface="Times New Roman"/>
              </a:rPr>
              <a:t>auto-increment and auto-decrement addressing mode</a:t>
            </a:r>
            <a:r>
              <a:rPr lang="en-IN" sz="2389">
                <a:latin typeface="Times New Roman"/>
                <a:ea typeface="Times New Roman"/>
                <a:cs typeface="Times New Roman"/>
                <a:sym typeface="Times New Roman"/>
              </a:rPr>
              <a:t>s. </a:t>
            </a:r>
            <a:endParaRPr sz="2389"/>
          </a:p>
          <a:p>
            <a:pPr marL="342900" lvl="0" indent="-352379" algn="just" rtl="0">
              <a:lnSpc>
                <a:spcPct val="90000"/>
              </a:lnSpc>
              <a:spcBef>
                <a:spcPts val="448"/>
              </a:spcBef>
              <a:spcAft>
                <a:spcPts val="0"/>
              </a:spcAft>
              <a:buClr>
                <a:schemeClr val="dk1"/>
              </a:buClr>
              <a:buSzPts val="2389"/>
              <a:buChar char="•"/>
            </a:pPr>
            <a:r>
              <a:rPr lang="en-IN" sz="2389">
                <a:latin typeface="Times New Roman"/>
                <a:ea typeface="Times New Roman"/>
                <a:cs typeface="Times New Roman"/>
                <a:sym typeface="Times New Roman"/>
              </a:rPr>
              <a:t>These add or subtract one from an operand before or after using its value. The </a:t>
            </a:r>
            <a:r>
              <a:rPr lang="en-IN" sz="2389" b="1">
                <a:latin typeface="Times New Roman"/>
                <a:ea typeface="Times New Roman"/>
                <a:cs typeface="Times New Roman"/>
                <a:sym typeface="Times New Roman"/>
              </a:rPr>
              <a:t>use</a:t>
            </a:r>
            <a:r>
              <a:rPr lang="en-IN" sz="2389">
                <a:latin typeface="Times New Roman"/>
                <a:ea typeface="Times New Roman"/>
                <a:cs typeface="Times New Roman"/>
                <a:sym typeface="Times New Roman"/>
              </a:rPr>
              <a:t> of the modes greatly </a:t>
            </a:r>
            <a:r>
              <a:rPr lang="en-IN" sz="2389" b="1">
                <a:latin typeface="Times New Roman"/>
                <a:ea typeface="Times New Roman"/>
                <a:cs typeface="Times New Roman"/>
                <a:sym typeface="Times New Roman"/>
              </a:rPr>
              <a:t>improves the quality of code</a:t>
            </a:r>
            <a:r>
              <a:rPr lang="en-IN" sz="2389">
                <a:latin typeface="Times New Roman"/>
                <a:ea typeface="Times New Roman"/>
                <a:cs typeface="Times New Roman"/>
                <a:sym typeface="Times New Roman"/>
              </a:rPr>
              <a:t> when </a:t>
            </a:r>
            <a:r>
              <a:rPr lang="en-IN" sz="2389" b="1">
                <a:latin typeface="Times New Roman"/>
                <a:ea typeface="Times New Roman"/>
                <a:cs typeface="Times New Roman"/>
                <a:sym typeface="Times New Roman"/>
              </a:rPr>
              <a:t>pushing or popping a stack</a:t>
            </a:r>
            <a:r>
              <a:rPr lang="en-IN" sz="2389">
                <a:latin typeface="Times New Roman"/>
                <a:ea typeface="Times New Roman"/>
                <a:cs typeface="Times New Roman"/>
                <a:sym typeface="Times New Roman"/>
              </a:rPr>
              <a:t>, as in parameter passing. These modes can also be used in code for statements like x=x+l.</a:t>
            </a:r>
            <a:endParaRPr sz="2389">
              <a:latin typeface="Times New Roman"/>
              <a:ea typeface="Times New Roman"/>
              <a:cs typeface="Times New Roman"/>
              <a:sym typeface="Times New Roman"/>
            </a:endParaRPr>
          </a:p>
        </p:txBody>
      </p:sp>
      <p:sp>
        <p:nvSpPr>
          <p:cNvPr id="403" name="Google Shape;403;p54"/>
          <p:cNvSpPr/>
          <p:nvPr/>
        </p:nvSpPr>
        <p:spPr>
          <a:xfrm>
            <a:off x="800100" y="2590800"/>
            <a:ext cx="75438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000" b="1">
                <a:solidFill>
                  <a:schemeClr val="dk1"/>
                </a:solidFill>
                <a:latin typeface="Times New Roman"/>
                <a:ea typeface="Times New Roman"/>
                <a:cs typeface="Times New Roman"/>
                <a:sym typeface="Times New Roman"/>
              </a:rPr>
              <a:t>5.6.5 Use of Machine Idioms</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5"/>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5.7 Register Allocation and Assignment</a:t>
            </a:r>
            <a:endParaRPr sz="3000">
              <a:latin typeface="Times New Roman"/>
              <a:ea typeface="Times New Roman"/>
              <a:cs typeface="Times New Roman"/>
              <a:sym typeface="Times New Roman"/>
            </a:endParaRPr>
          </a:p>
        </p:txBody>
      </p:sp>
      <p:sp>
        <p:nvSpPr>
          <p:cNvPr id="409" name="Google Shape;409;p55"/>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Autofit/>
          </a:bodyPr>
          <a:lstStyle/>
          <a:p>
            <a:pPr marL="342900" lvl="0" indent="-355600" algn="l" rtl="0">
              <a:lnSpc>
                <a:spcPct val="80000"/>
              </a:lnSpc>
              <a:spcBef>
                <a:spcPts val="0"/>
              </a:spcBef>
              <a:spcAft>
                <a:spcPts val="0"/>
              </a:spcAft>
              <a:buClr>
                <a:schemeClr val="dk1"/>
              </a:buClr>
              <a:buSzPts val="3160"/>
              <a:buChar char="•"/>
            </a:pPr>
            <a:r>
              <a:rPr lang="en-IN" sz="3160">
                <a:latin typeface="Times New Roman"/>
                <a:ea typeface="Times New Roman"/>
                <a:cs typeface="Times New Roman"/>
                <a:sym typeface="Times New Roman"/>
              </a:rPr>
              <a:t>Instructions involving register operands are usually shorter and faster than those involving operands in memory.</a:t>
            </a:r>
            <a:endParaRPr sz="3160"/>
          </a:p>
          <a:p>
            <a:pPr marL="342900" lvl="0" indent="-355600" algn="l" rtl="0">
              <a:lnSpc>
                <a:spcPct val="80000"/>
              </a:lnSpc>
              <a:spcBef>
                <a:spcPts val="592"/>
              </a:spcBef>
              <a:spcAft>
                <a:spcPts val="0"/>
              </a:spcAft>
              <a:buClr>
                <a:schemeClr val="dk1"/>
              </a:buClr>
              <a:buSzPts val="3160"/>
              <a:buChar char="•"/>
            </a:pPr>
            <a:r>
              <a:rPr lang="en-IN" sz="3160">
                <a:latin typeface="Times New Roman"/>
                <a:ea typeface="Times New Roman"/>
                <a:cs typeface="Times New Roman"/>
                <a:sym typeface="Times New Roman"/>
              </a:rPr>
              <a:t>One approach to register allocation and assignment is to assign specific values in the target program to certain register</a:t>
            </a:r>
            <a:endParaRPr sz="3160"/>
          </a:p>
          <a:p>
            <a:pPr marL="342900" lvl="0" indent="-355600" algn="l" rtl="0">
              <a:lnSpc>
                <a:spcPct val="80000"/>
              </a:lnSpc>
              <a:spcBef>
                <a:spcPts val="592"/>
              </a:spcBef>
              <a:spcAft>
                <a:spcPts val="0"/>
              </a:spcAft>
              <a:buClr>
                <a:schemeClr val="dk1"/>
              </a:buClr>
              <a:buSzPts val="3160"/>
              <a:buChar char="•"/>
            </a:pPr>
            <a:r>
              <a:rPr lang="en-IN" sz="3160" b="1">
                <a:latin typeface="Times New Roman"/>
                <a:ea typeface="Times New Roman"/>
                <a:cs typeface="Times New Roman"/>
                <a:sym typeface="Times New Roman"/>
              </a:rPr>
              <a:t>Eg:</a:t>
            </a:r>
            <a:r>
              <a:rPr lang="en-IN" sz="3160">
                <a:latin typeface="Times New Roman"/>
                <a:ea typeface="Times New Roman"/>
                <a:cs typeface="Times New Roman"/>
                <a:sym typeface="Times New Roman"/>
              </a:rPr>
              <a:t> Assign base address to one group of registers , arithmetic computations to another top of stack to a fixed registers so on.</a:t>
            </a:r>
            <a:endParaRPr sz="3160"/>
          </a:p>
          <a:p>
            <a:pPr marL="342900" lvl="0" indent="-355600" algn="l" rtl="0">
              <a:lnSpc>
                <a:spcPct val="80000"/>
              </a:lnSpc>
              <a:spcBef>
                <a:spcPts val="592"/>
              </a:spcBef>
              <a:spcAft>
                <a:spcPts val="0"/>
              </a:spcAft>
              <a:buClr>
                <a:schemeClr val="dk1"/>
              </a:buClr>
              <a:buSzPts val="3160"/>
              <a:buChar char="•"/>
            </a:pPr>
            <a:r>
              <a:rPr lang="en-IN" sz="3160" b="1">
                <a:latin typeface="Times New Roman"/>
                <a:ea typeface="Times New Roman"/>
                <a:cs typeface="Times New Roman"/>
                <a:sym typeface="Times New Roman"/>
              </a:rPr>
              <a:t>Adv</a:t>
            </a:r>
            <a:r>
              <a:rPr lang="en-IN" sz="3160">
                <a:latin typeface="Times New Roman"/>
                <a:ea typeface="Times New Roman"/>
                <a:cs typeface="Times New Roman"/>
                <a:sym typeface="Times New Roman"/>
              </a:rPr>
              <a:t>: It simplifies design of code generation</a:t>
            </a:r>
            <a:endParaRPr sz="3160"/>
          </a:p>
          <a:p>
            <a:pPr marL="342900" lvl="0" indent="-355600" algn="l" rtl="0">
              <a:lnSpc>
                <a:spcPct val="80000"/>
              </a:lnSpc>
              <a:spcBef>
                <a:spcPts val="592"/>
              </a:spcBef>
              <a:spcAft>
                <a:spcPts val="0"/>
              </a:spcAft>
              <a:buClr>
                <a:schemeClr val="dk1"/>
              </a:buClr>
              <a:buSzPts val="3160"/>
              <a:buChar char="•"/>
            </a:pPr>
            <a:r>
              <a:rPr lang="en-IN" sz="3160" b="1">
                <a:latin typeface="Times New Roman"/>
                <a:ea typeface="Times New Roman"/>
                <a:cs typeface="Times New Roman"/>
                <a:sym typeface="Times New Roman"/>
              </a:rPr>
              <a:t>DisAdv:</a:t>
            </a:r>
            <a:r>
              <a:rPr lang="en-IN" sz="3160">
                <a:latin typeface="Times New Roman"/>
                <a:ea typeface="Times New Roman"/>
                <a:cs typeface="Times New Roman"/>
                <a:sym typeface="Times New Roman"/>
              </a:rPr>
              <a:t> It uses registers inefficiently</a:t>
            </a:r>
            <a:endParaRPr sz="3160">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5.7.1 Global Register Allocation</a:t>
            </a:r>
            <a:endParaRPr sz="3000">
              <a:latin typeface="Times New Roman"/>
              <a:ea typeface="Times New Roman"/>
              <a:cs typeface="Times New Roman"/>
              <a:sym typeface="Times New Roman"/>
            </a:endParaRPr>
          </a:p>
        </p:txBody>
      </p:sp>
      <p:sp>
        <p:nvSpPr>
          <p:cNvPr id="415" name="Google Shape;415;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80"/>
              <a:buNone/>
            </a:pPr>
            <a:r>
              <a:rPr lang="en-IN" sz="2680" b="1">
                <a:latin typeface="Times New Roman"/>
                <a:ea typeface="Times New Roman"/>
                <a:cs typeface="Times New Roman"/>
                <a:sym typeface="Times New Roman"/>
              </a:rPr>
              <a:t>Strategies:</a:t>
            </a:r>
            <a:endParaRPr sz="2680"/>
          </a:p>
          <a:p>
            <a:pPr marL="342900" lvl="0" indent="-355600" algn="l" rtl="0">
              <a:lnSpc>
                <a:spcPct val="80000"/>
              </a:lnSpc>
              <a:spcBef>
                <a:spcPts val="496"/>
              </a:spcBef>
              <a:spcAft>
                <a:spcPts val="0"/>
              </a:spcAft>
              <a:buClr>
                <a:schemeClr val="dk1"/>
              </a:buClr>
              <a:buSzPts val="2680"/>
              <a:buChar char="•"/>
            </a:pPr>
            <a:r>
              <a:rPr lang="en-IN" sz="2680">
                <a:latin typeface="Times New Roman"/>
                <a:ea typeface="Times New Roman"/>
                <a:cs typeface="Times New Roman"/>
                <a:sym typeface="Times New Roman"/>
              </a:rPr>
              <a:t>Assign Registers to frequently used values through a loop</a:t>
            </a:r>
            <a:endParaRPr sz="2680"/>
          </a:p>
          <a:p>
            <a:pPr marL="342900" lvl="0" indent="-355600" algn="l" rtl="0">
              <a:lnSpc>
                <a:spcPct val="80000"/>
              </a:lnSpc>
              <a:spcBef>
                <a:spcPts val="496"/>
              </a:spcBef>
              <a:spcAft>
                <a:spcPts val="0"/>
              </a:spcAft>
              <a:buClr>
                <a:schemeClr val="dk1"/>
              </a:buClr>
              <a:buSzPts val="2680"/>
              <a:buChar char="•"/>
            </a:pPr>
            <a:r>
              <a:rPr lang="en-IN" sz="2680">
                <a:latin typeface="Times New Roman"/>
                <a:ea typeface="Times New Roman"/>
                <a:cs typeface="Times New Roman"/>
                <a:sym typeface="Times New Roman"/>
              </a:rPr>
              <a:t>One strategy for global register allocation is to assign some fixed number of registers to hold most active values in each inner loop</a:t>
            </a:r>
            <a:endParaRPr sz="2680"/>
          </a:p>
          <a:p>
            <a:pPr marL="342900" lvl="0" indent="-355600" algn="l" rtl="0">
              <a:lnSpc>
                <a:spcPct val="80000"/>
              </a:lnSpc>
              <a:spcBef>
                <a:spcPts val="496"/>
              </a:spcBef>
              <a:spcAft>
                <a:spcPts val="0"/>
              </a:spcAft>
              <a:buClr>
                <a:schemeClr val="dk1"/>
              </a:buClr>
              <a:buSzPts val="2680"/>
              <a:buChar char="•"/>
            </a:pPr>
            <a:r>
              <a:rPr lang="en-IN" sz="2680">
                <a:latin typeface="Times New Roman"/>
                <a:ea typeface="Times New Roman"/>
                <a:cs typeface="Times New Roman"/>
                <a:sym typeface="Times New Roman"/>
              </a:rPr>
              <a:t>The selected values may be different in different loops</a:t>
            </a:r>
            <a:endParaRPr sz="2680"/>
          </a:p>
          <a:p>
            <a:pPr marL="342900" lvl="0" indent="-355600" algn="l" rtl="0">
              <a:lnSpc>
                <a:spcPct val="80000"/>
              </a:lnSpc>
              <a:spcBef>
                <a:spcPts val="496"/>
              </a:spcBef>
              <a:spcAft>
                <a:spcPts val="0"/>
              </a:spcAft>
              <a:buClr>
                <a:schemeClr val="dk1"/>
              </a:buClr>
              <a:buSzPts val="2680"/>
              <a:buChar char="•"/>
            </a:pPr>
            <a:r>
              <a:rPr lang="en-IN" sz="2680">
                <a:latin typeface="Times New Roman"/>
                <a:ea typeface="Times New Roman"/>
                <a:cs typeface="Times New Roman"/>
                <a:sym typeface="Times New Roman"/>
              </a:rPr>
              <a:t>Registers not already allocated may be used to hold values local to one block</a:t>
            </a:r>
            <a:endParaRPr sz="2680"/>
          </a:p>
          <a:p>
            <a:pPr marL="342900" lvl="0" indent="-355600" algn="l" rtl="0">
              <a:lnSpc>
                <a:spcPct val="80000"/>
              </a:lnSpc>
              <a:spcBef>
                <a:spcPts val="496"/>
              </a:spcBef>
              <a:spcAft>
                <a:spcPts val="0"/>
              </a:spcAft>
              <a:buClr>
                <a:schemeClr val="dk1"/>
              </a:buClr>
              <a:buSzPts val="2680"/>
              <a:buChar char="•"/>
            </a:pPr>
            <a:r>
              <a:rPr lang="en-IN" sz="2680" b="1">
                <a:latin typeface="Times New Roman"/>
                <a:ea typeface="Times New Roman"/>
                <a:cs typeface="Times New Roman"/>
                <a:sym typeface="Times New Roman"/>
              </a:rPr>
              <a:t>Adv: </a:t>
            </a:r>
            <a:r>
              <a:rPr lang="en-IN" sz="2680">
                <a:latin typeface="Times New Roman"/>
                <a:ea typeface="Times New Roman"/>
                <a:cs typeface="Times New Roman"/>
                <a:sym typeface="Times New Roman"/>
              </a:rPr>
              <a:t>simple to implement</a:t>
            </a:r>
            <a:endParaRPr sz="2680"/>
          </a:p>
          <a:p>
            <a:pPr marL="342900" lvl="0" indent="-355600" algn="l" rtl="0">
              <a:lnSpc>
                <a:spcPct val="80000"/>
              </a:lnSpc>
              <a:spcBef>
                <a:spcPts val="496"/>
              </a:spcBef>
              <a:spcAft>
                <a:spcPts val="0"/>
              </a:spcAft>
              <a:buClr>
                <a:schemeClr val="dk1"/>
              </a:buClr>
              <a:buSzPts val="2680"/>
              <a:buChar char="•"/>
            </a:pPr>
            <a:r>
              <a:rPr lang="en-IN" sz="2680" b="1">
                <a:latin typeface="Times New Roman"/>
                <a:ea typeface="Times New Roman"/>
                <a:cs typeface="Times New Roman"/>
                <a:sym typeface="Times New Roman"/>
              </a:rPr>
              <a:t>Disadva: </a:t>
            </a:r>
            <a:r>
              <a:rPr lang="en-IN" sz="2680">
                <a:latin typeface="Times New Roman"/>
                <a:ea typeface="Times New Roman"/>
                <a:cs typeface="Times New Roman"/>
                <a:sym typeface="Times New Roman"/>
              </a:rPr>
              <a:t>Fixed number of registers is not always the right number to make available for global register allocation </a:t>
            </a:r>
            <a:endParaRPr sz="2680"/>
          </a:p>
          <a:p>
            <a:pPr marL="342900" lvl="0" indent="-185420" algn="l" rtl="0">
              <a:lnSpc>
                <a:spcPct val="80000"/>
              </a:lnSpc>
              <a:spcBef>
                <a:spcPts val="496"/>
              </a:spcBef>
              <a:spcAft>
                <a:spcPts val="0"/>
              </a:spcAft>
              <a:buClr>
                <a:schemeClr val="dk1"/>
              </a:buClr>
              <a:buSzPts val="2480"/>
              <a:buNone/>
            </a:pPr>
            <a:endParaRPr sz="2680">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7"/>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5.7.2 Usage Counts</a:t>
            </a:r>
            <a:endParaRPr sz="3000">
              <a:latin typeface="Times New Roman"/>
              <a:ea typeface="Times New Roman"/>
              <a:cs typeface="Times New Roman"/>
              <a:sym typeface="Times New Roman"/>
            </a:endParaRPr>
          </a:p>
        </p:txBody>
      </p:sp>
      <p:sp>
        <p:nvSpPr>
          <p:cNvPr id="421" name="Google Shape;421;p57"/>
          <p:cNvSpPr txBox="1">
            <a:spLocks noGrp="1"/>
          </p:cNvSpPr>
          <p:nvPr>
            <p:ph type="body" idx="1"/>
          </p:nvPr>
        </p:nvSpPr>
        <p:spPr>
          <a:xfrm>
            <a:off x="457200" y="914400"/>
            <a:ext cx="8229600" cy="5211763"/>
          </a:xfrm>
          <a:prstGeom prst="rect">
            <a:avLst/>
          </a:prstGeom>
          <a:noFill/>
          <a:ln>
            <a:noFill/>
          </a:ln>
        </p:spPr>
        <p:txBody>
          <a:bodyPr spcFirstLastPara="1" wrap="square" lIns="91425" tIns="45700" rIns="91425" bIns="45700" anchor="t" anchorCtr="0">
            <a:normAutofit fontScale="92500"/>
          </a:bodyPr>
          <a:lstStyle/>
          <a:p>
            <a:pPr marL="342900" lvl="0" indent="-358140" algn="l" rtl="0">
              <a:spcBef>
                <a:spcPts val="0"/>
              </a:spcBef>
              <a:spcAft>
                <a:spcPts val="0"/>
              </a:spcAft>
              <a:buClr>
                <a:schemeClr val="dk1"/>
              </a:buClr>
              <a:buSzPts val="3200"/>
              <a:buChar char="•"/>
            </a:pPr>
            <a:r>
              <a:rPr lang="en-IN">
                <a:latin typeface="Times New Roman"/>
                <a:ea typeface="Times New Roman"/>
                <a:cs typeface="Times New Roman"/>
                <a:sym typeface="Times New Roman"/>
              </a:rPr>
              <a:t>The usage count is the count for the use of some variable x in some register used in any basic block</a:t>
            </a:r>
            <a:endParaRPr/>
          </a:p>
          <a:p>
            <a:pPr marL="342900" lvl="0" indent="-358140" algn="l" rtl="0">
              <a:spcBef>
                <a:spcPts val="592"/>
              </a:spcBef>
              <a:spcAft>
                <a:spcPts val="0"/>
              </a:spcAft>
              <a:buClr>
                <a:schemeClr val="dk1"/>
              </a:buClr>
              <a:buSzPts val="32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usage count </a:t>
            </a:r>
            <a:r>
              <a:rPr lang="en-IN">
                <a:latin typeface="Times New Roman"/>
                <a:ea typeface="Times New Roman"/>
                <a:cs typeface="Times New Roman"/>
                <a:sym typeface="Times New Roman"/>
              </a:rPr>
              <a:t>gives the idea about how many </a:t>
            </a:r>
            <a:r>
              <a:rPr lang="en-IN" b="1">
                <a:latin typeface="Times New Roman"/>
                <a:ea typeface="Times New Roman"/>
                <a:cs typeface="Times New Roman"/>
                <a:sym typeface="Times New Roman"/>
              </a:rPr>
              <a:t>units of cost </a:t>
            </a:r>
            <a:r>
              <a:rPr lang="en-IN">
                <a:latin typeface="Times New Roman"/>
                <a:ea typeface="Times New Roman"/>
                <a:cs typeface="Times New Roman"/>
                <a:sym typeface="Times New Roman"/>
              </a:rPr>
              <a:t>can be saved by selecting a specific variable for global register allocation </a:t>
            </a:r>
            <a:endParaRPr/>
          </a:p>
          <a:p>
            <a:pPr marL="342900" lvl="0" indent="-358140" algn="l" rtl="0">
              <a:spcBef>
                <a:spcPts val="592"/>
              </a:spcBef>
              <a:spcAft>
                <a:spcPts val="0"/>
              </a:spcAft>
              <a:buClr>
                <a:schemeClr val="dk1"/>
              </a:buClr>
              <a:buSzPts val="3200"/>
              <a:buChar char="•"/>
            </a:pPr>
            <a:r>
              <a:rPr lang="en-IN" b="1">
                <a:latin typeface="Times New Roman"/>
                <a:ea typeface="Times New Roman"/>
                <a:cs typeface="Times New Roman"/>
                <a:sym typeface="Times New Roman"/>
              </a:rPr>
              <a:t>Loop L </a:t>
            </a:r>
            <a:r>
              <a:rPr lang="en-IN">
                <a:latin typeface="Times New Roman"/>
                <a:ea typeface="Times New Roman"/>
                <a:cs typeface="Times New Roman"/>
                <a:sym typeface="Times New Roman"/>
              </a:rPr>
              <a:t>in some basic block B gives</a:t>
            </a:r>
            <a:endParaRPr/>
          </a:p>
          <a:p>
            <a:pPr marL="342900" lvl="0" indent="-358140" algn="l" rtl="0">
              <a:spcBef>
                <a:spcPts val="592"/>
              </a:spcBef>
              <a:spcAft>
                <a:spcPts val="0"/>
              </a:spcAft>
              <a:buClr>
                <a:schemeClr val="dk1"/>
              </a:buClr>
              <a:buSzPts val="3200"/>
              <a:buChar char="•"/>
            </a:pPr>
            <a:r>
              <a:rPr lang="en-IN">
                <a:latin typeface="Times New Roman"/>
                <a:ea typeface="Times New Roman"/>
                <a:cs typeface="Times New Roman"/>
                <a:sym typeface="Times New Roman"/>
              </a:rPr>
              <a:t>where </a:t>
            </a:r>
            <a:r>
              <a:rPr lang="en-IN" b="1">
                <a:latin typeface="Times New Roman"/>
                <a:ea typeface="Times New Roman"/>
                <a:cs typeface="Times New Roman"/>
                <a:sym typeface="Times New Roman"/>
              </a:rPr>
              <a:t>use(x, B) </a:t>
            </a:r>
            <a:r>
              <a:rPr lang="en-IN">
                <a:latin typeface="Times New Roman"/>
                <a:ea typeface="Times New Roman"/>
                <a:cs typeface="Times New Roman"/>
                <a:sym typeface="Times New Roman"/>
              </a:rPr>
              <a:t>is the number of times x is used in B prior to any definition of x; </a:t>
            </a:r>
            <a:endParaRPr/>
          </a:p>
          <a:p>
            <a:pPr marL="342900" lvl="0" indent="-358140" algn="l" rtl="0">
              <a:spcBef>
                <a:spcPts val="592"/>
              </a:spcBef>
              <a:spcAft>
                <a:spcPts val="0"/>
              </a:spcAft>
              <a:buClr>
                <a:schemeClr val="dk1"/>
              </a:buClr>
              <a:buSzPts val="3200"/>
              <a:buChar char="•"/>
            </a:pPr>
            <a:r>
              <a:rPr lang="en-IN" b="1">
                <a:latin typeface="Times New Roman"/>
                <a:ea typeface="Times New Roman"/>
                <a:cs typeface="Times New Roman"/>
                <a:sym typeface="Times New Roman"/>
              </a:rPr>
              <a:t>live(x, B) is 1 </a:t>
            </a:r>
            <a:r>
              <a:rPr lang="en-IN">
                <a:latin typeface="Times New Roman"/>
                <a:ea typeface="Times New Roman"/>
                <a:cs typeface="Times New Roman"/>
                <a:sym typeface="Times New Roman"/>
              </a:rPr>
              <a:t>if x is live on exit from B and is assigned a value in B,</a:t>
            </a:r>
            <a:r>
              <a:rPr lang="en-IN"/>
              <a:t> </a:t>
            </a:r>
            <a:r>
              <a:rPr lang="en-IN">
                <a:latin typeface="Times New Roman"/>
                <a:ea typeface="Times New Roman"/>
                <a:cs typeface="Times New Roman"/>
                <a:sym typeface="Times New Roman"/>
              </a:rPr>
              <a:t>and </a:t>
            </a:r>
            <a:r>
              <a:rPr lang="en-IN" b="1">
                <a:latin typeface="Times New Roman"/>
                <a:ea typeface="Times New Roman"/>
                <a:cs typeface="Times New Roman"/>
                <a:sym typeface="Times New Roman"/>
              </a:rPr>
              <a:t>live(x, B) is 0 </a:t>
            </a:r>
            <a:r>
              <a:rPr lang="en-IN">
                <a:latin typeface="Times New Roman"/>
                <a:ea typeface="Times New Roman"/>
                <a:cs typeface="Times New Roman"/>
                <a:sym typeface="Times New Roman"/>
              </a:rPr>
              <a:t>otherwise</a:t>
            </a:r>
            <a:endParaRPr>
              <a:latin typeface="Times New Roman"/>
              <a:ea typeface="Times New Roman"/>
              <a:cs typeface="Times New Roman"/>
              <a:sym typeface="Times New Roman"/>
            </a:endParaRPr>
          </a:p>
        </p:txBody>
      </p:sp>
      <p:pic>
        <p:nvPicPr>
          <p:cNvPr id="422" name="Google Shape;422;p57"/>
          <p:cNvPicPr preferRelativeResize="0"/>
          <p:nvPr/>
        </p:nvPicPr>
        <p:blipFill rotWithShape="1">
          <a:blip r:embed="rId3">
            <a:alphaModFix/>
          </a:blip>
          <a:srcRect/>
          <a:stretch/>
        </p:blipFill>
        <p:spPr>
          <a:xfrm>
            <a:off x="6892275" y="3357525"/>
            <a:ext cx="2171700" cy="6463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5.7.3 Register Assignment for Outer Loops</a:t>
            </a:r>
            <a:endParaRPr sz="3000">
              <a:latin typeface="Times New Roman"/>
              <a:ea typeface="Times New Roman"/>
              <a:cs typeface="Times New Roman"/>
              <a:sym typeface="Times New Roman"/>
            </a:endParaRPr>
          </a:p>
        </p:txBody>
      </p:sp>
      <p:sp>
        <p:nvSpPr>
          <p:cNvPr id="428" name="Google Shape;428;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If an outer loop L1 contains an inner loop L2, the names allocated registers in L2 need not be allocated registers in L1 - L2.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Similarly, if we choose to allocate x a register in L2 but not L1, we must load x on entrance to L2 and store x on exit from L2.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Prior to code generation the front end has </a:t>
            </a:r>
            <a:r>
              <a:rPr lang="en-IN" b="1">
                <a:latin typeface="Times New Roman"/>
                <a:ea typeface="Times New Roman"/>
                <a:cs typeface="Times New Roman"/>
                <a:sym typeface="Times New Roman"/>
              </a:rPr>
              <a:t>scanned</a:t>
            </a: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parsed</a:t>
            </a:r>
            <a:r>
              <a:rPr lang="en-IN">
                <a:latin typeface="Times New Roman"/>
                <a:ea typeface="Times New Roman"/>
                <a:cs typeface="Times New Roman"/>
                <a:sym typeface="Times New Roman"/>
              </a:rPr>
              <a:t>, and </a:t>
            </a:r>
            <a:r>
              <a:rPr lang="en-IN" b="1">
                <a:latin typeface="Times New Roman"/>
                <a:ea typeface="Times New Roman"/>
                <a:cs typeface="Times New Roman"/>
                <a:sym typeface="Times New Roman"/>
              </a:rPr>
              <a:t>translated</a:t>
            </a:r>
            <a:r>
              <a:rPr lang="en-IN">
                <a:latin typeface="Times New Roman"/>
                <a:ea typeface="Times New Roman"/>
                <a:cs typeface="Times New Roman"/>
                <a:sym typeface="Times New Roman"/>
              </a:rPr>
              <a:t> the source program into a reasonably detailed </a:t>
            </a:r>
            <a:r>
              <a:rPr lang="en-IN" b="1">
                <a:latin typeface="Times New Roman"/>
                <a:ea typeface="Times New Roman"/>
                <a:cs typeface="Times New Roman"/>
                <a:sym typeface="Times New Roman"/>
              </a:rPr>
              <a:t>intermediate representation</a:t>
            </a:r>
            <a:r>
              <a:rPr lang="en-IN">
                <a:latin typeface="Times New Roman"/>
                <a:ea typeface="Times New Roman"/>
                <a:cs typeface="Times New Roman"/>
                <a:sym typeface="Times New Roman"/>
              </a:rPr>
              <a:t>.</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values of names appearing in </a:t>
            </a:r>
            <a:r>
              <a:rPr lang="en-IN" b="1">
                <a:latin typeface="Times New Roman"/>
                <a:ea typeface="Times New Roman"/>
                <a:cs typeface="Times New Roman"/>
                <a:sym typeface="Times New Roman"/>
              </a:rPr>
              <a:t>the intermediate language </a:t>
            </a:r>
            <a:r>
              <a:rPr lang="en-IN">
                <a:latin typeface="Times New Roman"/>
                <a:ea typeface="Times New Roman"/>
                <a:cs typeface="Times New Roman"/>
                <a:sym typeface="Times New Roman"/>
              </a:rPr>
              <a:t>can be represented by </a:t>
            </a:r>
            <a:r>
              <a:rPr lang="en-IN" b="1">
                <a:latin typeface="Times New Roman"/>
                <a:ea typeface="Times New Roman"/>
                <a:cs typeface="Times New Roman"/>
                <a:sym typeface="Times New Roman"/>
              </a:rPr>
              <a:t>quantities</a:t>
            </a:r>
            <a:r>
              <a:rPr lang="en-IN">
                <a:latin typeface="Times New Roman"/>
                <a:ea typeface="Times New Roman"/>
                <a:cs typeface="Times New Roman"/>
                <a:sym typeface="Times New Roman"/>
              </a:rPr>
              <a:t> that the target machine can directly manipulate (bits, integers, reals, pointers, etc.).</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necessary </a:t>
            </a:r>
            <a:r>
              <a:rPr lang="en-IN" b="1">
                <a:latin typeface="Times New Roman"/>
                <a:ea typeface="Times New Roman"/>
                <a:cs typeface="Times New Roman"/>
                <a:sym typeface="Times New Roman"/>
              </a:rPr>
              <a:t>type checking </a:t>
            </a:r>
            <a:r>
              <a:rPr lang="en-IN">
                <a:latin typeface="Times New Roman"/>
                <a:ea typeface="Times New Roman"/>
                <a:cs typeface="Times New Roman"/>
                <a:sym typeface="Times New Roman"/>
              </a:rPr>
              <a:t>has take place, so type conversion operators have been inserted wherever necessary and </a:t>
            </a:r>
            <a:r>
              <a:rPr lang="en-IN" b="1">
                <a:latin typeface="Times New Roman"/>
                <a:ea typeface="Times New Roman"/>
                <a:cs typeface="Times New Roman"/>
                <a:sym typeface="Times New Roman"/>
              </a:rPr>
              <a:t>obvious semantic errors </a:t>
            </a:r>
            <a:r>
              <a:rPr lang="en-IN">
                <a:latin typeface="Times New Roman"/>
                <a:ea typeface="Times New Roman"/>
                <a:cs typeface="Times New Roman"/>
                <a:sym typeface="Times New Roman"/>
              </a:rPr>
              <a:t>(e.g., attempting to index an array by a floating point number) have </a:t>
            </a:r>
            <a:r>
              <a:rPr lang="en-IN" b="1">
                <a:latin typeface="Times New Roman"/>
                <a:ea typeface="Times New Roman"/>
                <a:cs typeface="Times New Roman"/>
                <a:sym typeface="Times New Roman"/>
              </a:rPr>
              <a:t>already been detected.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code generation phase </a:t>
            </a:r>
            <a:r>
              <a:rPr lang="en-IN">
                <a:latin typeface="Times New Roman"/>
                <a:ea typeface="Times New Roman"/>
                <a:cs typeface="Times New Roman"/>
                <a:sym typeface="Times New Roman"/>
              </a:rPr>
              <a:t>can therefore proceed on the assumption that its </a:t>
            </a:r>
            <a:r>
              <a:rPr lang="en-IN" b="1">
                <a:latin typeface="Times New Roman"/>
                <a:ea typeface="Times New Roman"/>
                <a:cs typeface="Times New Roman"/>
                <a:sym typeface="Times New Roman"/>
              </a:rPr>
              <a:t>input is free of errors</a:t>
            </a:r>
            <a:r>
              <a:rPr lang="en-IN">
                <a:latin typeface="Times New Roman"/>
                <a:ea typeface="Times New Roman"/>
                <a:cs typeface="Times New Roman"/>
                <a:sym typeface="Times New Roman"/>
              </a:rPr>
              <a:t>.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Some compilers, this kind of </a:t>
            </a:r>
            <a:r>
              <a:rPr lang="en-IN" b="1">
                <a:latin typeface="Times New Roman"/>
                <a:ea typeface="Times New Roman"/>
                <a:cs typeface="Times New Roman"/>
                <a:sym typeface="Times New Roman"/>
              </a:rPr>
              <a:t>semantic checking </a:t>
            </a:r>
            <a:r>
              <a:rPr lang="en-IN">
                <a:latin typeface="Times New Roman"/>
                <a:ea typeface="Times New Roman"/>
                <a:cs typeface="Times New Roman"/>
                <a:sym typeface="Times New Roman"/>
              </a:rPr>
              <a:t>is done </a:t>
            </a:r>
            <a:r>
              <a:rPr lang="en-IN" b="1">
                <a:latin typeface="Times New Roman"/>
                <a:ea typeface="Times New Roman"/>
                <a:cs typeface="Times New Roman"/>
                <a:sym typeface="Times New Roman"/>
              </a:rPr>
              <a:t>together with code generation </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9"/>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5.7.4 Register Allocation by Graph Coloring</a:t>
            </a:r>
            <a:endParaRPr sz="3000" b="1">
              <a:latin typeface="Times New Roman"/>
              <a:ea typeface="Times New Roman"/>
              <a:cs typeface="Times New Roman"/>
              <a:sym typeface="Times New Roman"/>
            </a:endParaRPr>
          </a:p>
        </p:txBody>
      </p:sp>
      <p:sp>
        <p:nvSpPr>
          <p:cNvPr id="434" name="Google Shape;434;p59"/>
          <p:cNvSpPr txBox="1">
            <a:spLocks noGrp="1"/>
          </p:cNvSpPr>
          <p:nvPr>
            <p:ph type="body" idx="1"/>
          </p:nvPr>
        </p:nvSpPr>
        <p:spPr>
          <a:xfrm>
            <a:off x="457200" y="838200"/>
            <a:ext cx="8229600" cy="5287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When a register is needed for a computation but all available registers are in use, the contents of one of the used registers must be stored </a:t>
            </a:r>
            <a:r>
              <a:rPr lang="en-IN" i="1"/>
              <a:t>(spilled) into a </a:t>
            </a:r>
            <a:r>
              <a:rPr lang="en-IN"/>
              <a:t>memory location in order to free up a register. </a:t>
            </a:r>
            <a:endParaRPr/>
          </a:p>
          <a:p>
            <a:pPr marL="342900" lvl="0" indent="-342900" algn="l" rtl="0">
              <a:spcBef>
                <a:spcPts val="640"/>
              </a:spcBef>
              <a:spcAft>
                <a:spcPts val="0"/>
              </a:spcAft>
              <a:buClr>
                <a:schemeClr val="dk1"/>
              </a:buClr>
              <a:buSzPts val="3200"/>
              <a:buChar char="•"/>
            </a:pPr>
            <a:r>
              <a:rPr lang="en-IN"/>
              <a:t>Graph coloring is a simple, systematic technique for allocating registers and managing register spills.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0"/>
          <p:cNvSpPr txBox="1">
            <a:spLocks noGrp="1"/>
          </p:cNvSpPr>
          <p:nvPr>
            <p:ph type="body" idx="1"/>
          </p:nvPr>
        </p:nvSpPr>
        <p:spPr>
          <a:xfrm>
            <a:off x="457200" y="685800"/>
            <a:ext cx="8229600" cy="54403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None/>
            </a:pPr>
            <a:r>
              <a:rPr lang="en-IN" b="1">
                <a:latin typeface="Times New Roman"/>
                <a:ea typeface="Times New Roman"/>
                <a:cs typeface="Times New Roman"/>
                <a:sym typeface="Times New Roman"/>
              </a:rPr>
              <a:t>Graph coloring works in two passes:</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First, target-machine instructions are selected as though there are an infinite number of symbolic registers; in effect, names used in the intermediate code become names of registers and</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In second pass the register inference graph is prepared.</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A graph colouring technique is applied for register inference graph using K- color. </a:t>
            </a:r>
            <a:endParaRPr/>
          </a:p>
          <a:p>
            <a:pPr marL="342900" lvl="0" indent="-342900" algn="l" rtl="0">
              <a:spcBef>
                <a:spcPts val="592"/>
              </a:spcBef>
              <a:spcAft>
                <a:spcPts val="0"/>
              </a:spcAft>
              <a:buClr>
                <a:schemeClr val="dk1"/>
              </a:buClr>
              <a:buSzPct val="100000"/>
              <a:buChar char="•"/>
            </a:pPr>
            <a:r>
              <a:rPr lang="en-IN">
                <a:latin typeface="Times New Roman"/>
                <a:ea typeface="Times New Roman"/>
                <a:cs typeface="Times New Roman"/>
                <a:sym typeface="Times New Roman"/>
              </a:rPr>
              <a:t>The K- colors can be assuemed to be number of assignable registers. In graph colouring technique no two adjacent nodes can have same color</a:t>
            </a:r>
            <a:endParaRPr>
              <a:latin typeface="Times New Roman"/>
              <a:ea typeface="Times New Roman"/>
              <a:cs typeface="Times New Roman"/>
              <a:sym typeface="Times New Roman"/>
            </a:endParaRPr>
          </a:p>
          <a:p>
            <a:pPr marL="342900" lvl="0" indent="-154940" algn="l" rtl="0">
              <a:spcBef>
                <a:spcPts val="592"/>
              </a:spcBef>
              <a:spcAft>
                <a:spcPts val="0"/>
              </a:spcAft>
              <a:buClr>
                <a:schemeClr val="dk1"/>
              </a:buClr>
              <a:buSzPct val="100000"/>
              <a:buNone/>
            </a:pPr>
            <a:endParaRPr>
              <a:latin typeface="Times New Roman"/>
              <a:ea typeface="Times New Roman"/>
              <a:cs typeface="Times New Roman"/>
              <a:sym typeface="Times New Roman"/>
            </a:endParaRPr>
          </a:p>
          <a:p>
            <a:pPr marL="342900" lvl="0" indent="-154940" algn="l" rtl="0">
              <a:spcBef>
                <a:spcPts val="592"/>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5.8 Machine-Independent Optimizations</a:t>
            </a:r>
            <a:endParaRPr sz="3000">
              <a:latin typeface="Times New Roman"/>
              <a:ea typeface="Times New Roman"/>
              <a:cs typeface="Times New Roman"/>
              <a:sym typeface="Times New Roman"/>
            </a:endParaRPr>
          </a:p>
        </p:txBody>
      </p:sp>
      <p:sp>
        <p:nvSpPr>
          <p:cNvPr id="445" name="Google Shape;445;p61"/>
          <p:cNvSpPr txBox="1">
            <a:spLocks noGrp="1"/>
          </p:cNvSpPr>
          <p:nvPr>
            <p:ph type="body" idx="1"/>
          </p:nvPr>
        </p:nvSpPr>
        <p:spPr>
          <a:xfrm>
            <a:off x="0" y="990600"/>
            <a:ext cx="8686800" cy="51357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IN" b="1">
                <a:latin typeface="Times New Roman"/>
                <a:ea typeface="Times New Roman"/>
                <a:cs typeface="Times New Roman"/>
                <a:sym typeface="Times New Roman"/>
              </a:rPr>
              <a:t>Machine Independent code optimization</a:t>
            </a:r>
            <a:r>
              <a:rPr lang="en-IN">
                <a:latin typeface="Times New Roman"/>
                <a:ea typeface="Times New Roman"/>
                <a:cs typeface="Times New Roman"/>
                <a:sym typeface="Times New Roman"/>
              </a:rPr>
              <a:t> tries to make the intermediate code more efficient by transforming a section of code that doesn’t involve hardware components like CPU registers or any absolute memory location.</a:t>
            </a:r>
            <a:endParaRPr/>
          </a:p>
          <a:p>
            <a:pPr marL="342900" lvl="0" indent="-342900" algn="just" rtl="0">
              <a:spcBef>
                <a:spcPts val="544"/>
              </a:spcBef>
              <a:spcAft>
                <a:spcPts val="0"/>
              </a:spcAft>
              <a:buClr>
                <a:schemeClr val="dk1"/>
              </a:buClr>
              <a:buSzPct val="100000"/>
              <a:buChar char="•"/>
            </a:pPr>
            <a:r>
              <a:rPr lang="en-IN">
                <a:latin typeface="Times New Roman"/>
                <a:ea typeface="Times New Roman"/>
                <a:cs typeface="Times New Roman"/>
                <a:sym typeface="Times New Roman"/>
              </a:rPr>
              <a:t>Optimizes code by </a:t>
            </a:r>
            <a:r>
              <a:rPr lang="en-IN" b="1">
                <a:latin typeface="Times New Roman"/>
                <a:ea typeface="Times New Roman"/>
                <a:cs typeface="Times New Roman"/>
                <a:sym typeface="Times New Roman"/>
              </a:rPr>
              <a:t>eliminating redundancies, reducing the number of lines in code, eliminating useless code or reducing the frequency of repeated code</a:t>
            </a:r>
            <a:r>
              <a:rPr lang="en-IN">
                <a:latin typeface="Times New Roman"/>
                <a:ea typeface="Times New Roman"/>
                <a:cs typeface="Times New Roman"/>
                <a:sym typeface="Times New Roman"/>
              </a:rPr>
              <a:t>. Thus can be used on any processor irrespective of machine specifications.</a:t>
            </a:r>
            <a:endParaRPr/>
          </a:p>
          <a:p>
            <a:pPr marL="342900" lvl="0" indent="-342900" algn="just" rtl="0">
              <a:spcBef>
                <a:spcPts val="544"/>
              </a:spcBef>
              <a:spcAft>
                <a:spcPts val="0"/>
              </a:spcAft>
              <a:buClr>
                <a:schemeClr val="dk1"/>
              </a:buClr>
              <a:buSzPct val="100000"/>
              <a:buChar char="•"/>
            </a:pPr>
            <a:r>
              <a:rPr lang="en-IN">
                <a:latin typeface="Times New Roman"/>
                <a:ea typeface="Times New Roman"/>
                <a:cs typeface="Times New Roman"/>
                <a:sym typeface="Times New Roman"/>
              </a:rPr>
              <a:t>Machine independent code optimization can be achieved using the following methods:</a:t>
            </a:r>
            <a:endParaRPr/>
          </a:p>
          <a:p>
            <a:pPr marL="342900" lvl="0" indent="-342900" algn="just" rtl="0">
              <a:spcBef>
                <a:spcPts val="544"/>
              </a:spcBef>
              <a:spcAft>
                <a:spcPts val="0"/>
              </a:spcAft>
              <a:buClr>
                <a:schemeClr val="dk1"/>
              </a:buClr>
              <a:buSzPct val="100000"/>
              <a:buNone/>
            </a:pPr>
            <a:r>
              <a:rPr lang="en-IN" b="1">
                <a:latin typeface="Times New Roman"/>
                <a:ea typeface="Times New Roman"/>
                <a:cs typeface="Times New Roman"/>
                <a:sym typeface="Times New Roman"/>
              </a:rPr>
              <a:t>	Function Preserving  Optimization &amp; </a:t>
            </a:r>
            <a:endParaRPr/>
          </a:p>
          <a:p>
            <a:pPr marL="342900" lvl="0" indent="-342900" algn="just" rtl="0">
              <a:spcBef>
                <a:spcPts val="544"/>
              </a:spcBef>
              <a:spcAft>
                <a:spcPts val="0"/>
              </a:spcAft>
              <a:buClr>
                <a:schemeClr val="dk1"/>
              </a:buClr>
              <a:buSzPct val="100000"/>
              <a:buNone/>
            </a:pPr>
            <a:r>
              <a:rPr lang="en-IN" b="1">
                <a:latin typeface="Times New Roman"/>
                <a:ea typeface="Times New Roman"/>
                <a:cs typeface="Times New Roman"/>
                <a:sym typeface="Times New Roman"/>
              </a:rPr>
              <a:t>	Loop Optimization</a:t>
            </a:r>
            <a:endParaRPr>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2"/>
          <p:cNvSpPr txBox="1">
            <a:spLocks noGrp="1"/>
          </p:cNvSpPr>
          <p:nvPr>
            <p:ph type="body" idx="1"/>
          </p:nvPr>
        </p:nvSpPr>
        <p:spPr>
          <a:xfrm>
            <a:off x="457200" y="228600"/>
            <a:ext cx="8229600" cy="58975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None/>
            </a:pP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Function Preserving optimizations </a:t>
            </a:r>
            <a:r>
              <a:rPr lang="en-IN">
                <a:latin typeface="Times New Roman"/>
                <a:ea typeface="Times New Roman"/>
                <a:cs typeface="Times New Roman"/>
                <a:sym typeface="Times New Roman"/>
              </a:rPr>
              <a:t>deals with the code in a given function in an attempt of reducing the computational time. It can be achieved by following methods:</a:t>
            </a:r>
            <a:endParaRPr/>
          </a:p>
          <a:p>
            <a:pPr marL="342900" lvl="0" indent="-342900" algn="l" rtl="0">
              <a:spcBef>
                <a:spcPts val="592"/>
              </a:spcBef>
              <a:spcAft>
                <a:spcPts val="0"/>
              </a:spcAft>
              <a:buClr>
                <a:schemeClr val="dk1"/>
              </a:buClr>
              <a:buSzPct val="100000"/>
              <a:buChar char="•"/>
            </a:pPr>
            <a:r>
              <a:rPr lang="en-IN" b="1">
                <a:latin typeface="Times New Roman"/>
                <a:ea typeface="Times New Roman"/>
                <a:cs typeface="Times New Roman"/>
                <a:sym typeface="Times New Roman"/>
              </a:rPr>
              <a:t>Common Subexpression elimination</a:t>
            </a:r>
            <a:endParaRPr/>
          </a:p>
          <a:p>
            <a:pPr marL="342900" lvl="0" indent="-342900" algn="l" rtl="0">
              <a:spcBef>
                <a:spcPts val="592"/>
              </a:spcBef>
              <a:spcAft>
                <a:spcPts val="0"/>
              </a:spcAft>
              <a:buClr>
                <a:schemeClr val="dk1"/>
              </a:buClr>
              <a:buSzPct val="100000"/>
              <a:buChar char="•"/>
            </a:pPr>
            <a:r>
              <a:rPr lang="en-IN" b="1">
                <a:latin typeface="Times New Roman"/>
                <a:ea typeface="Times New Roman"/>
                <a:cs typeface="Times New Roman"/>
                <a:sym typeface="Times New Roman"/>
              </a:rPr>
              <a:t>Folding</a:t>
            </a:r>
            <a:endParaRPr/>
          </a:p>
          <a:p>
            <a:pPr marL="342900" lvl="0" indent="-342900" algn="l" rtl="0">
              <a:spcBef>
                <a:spcPts val="592"/>
              </a:spcBef>
              <a:spcAft>
                <a:spcPts val="0"/>
              </a:spcAft>
              <a:buClr>
                <a:schemeClr val="dk1"/>
              </a:buClr>
              <a:buSzPct val="100000"/>
              <a:buChar char="•"/>
            </a:pPr>
            <a:r>
              <a:rPr lang="en-IN" b="1">
                <a:latin typeface="Times New Roman"/>
                <a:ea typeface="Times New Roman"/>
                <a:cs typeface="Times New Roman"/>
                <a:sym typeface="Times New Roman"/>
              </a:rPr>
              <a:t>Dead code elimination</a:t>
            </a:r>
            <a:endParaRPr/>
          </a:p>
          <a:p>
            <a:pPr marL="342900" lvl="0" indent="-342900" algn="l" rtl="0">
              <a:spcBef>
                <a:spcPts val="592"/>
              </a:spcBef>
              <a:spcAft>
                <a:spcPts val="0"/>
              </a:spcAft>
              <a:buClr>
                <a:schemeClr val="dk1"/>
              </a:buClr>
              <a:buSzPct val="100000"/>
              <a:buChar char="•"/>
            </a:pPr>
            <a:r>
              <a:rPr lang="en-IN" b="1">
                <a:latin typeface="Times New Roman"/>
                <a:ea typeface="Times New Roman"/>
                <a:cs typeface="Times New Roman"/>
                <a:sym typeface="Times New Roman"/>
              </a:rPr>
              <a:t>Copy Propagation</a:t>
            </a:r>
            <a:endParaRPr/>
          </a:p>
          <a:p>
            <a:pPr marL="342900" lvl="0" indent="-342900" algn="l" rtl="0">
              <a:spcBef>
                <a:spcPts val="592"/>
              </a:spcBef>
              <a:spcAft>
                <a:spcPts val="0"/>
              </a:spcAft>
              <a:buClr>
                <a:schemeClr val="dk1"/>
              </a:buClr>
              <a:buSzPct val="100000"/>
              <a:buNone/>
            </a:pPr>
            <a:r>
              <a:rPr lang="en-IN">
                <a:latin typeface="Times New Roman"/>
                <a:ea typeface="Times New Roman"/>
                <a:cs typeface="Times New Roman"/>
                <a:sym typeface="Times New Roman"/>
              </a:rPr>
              <a:t>	Frequently, a program will include several calculations of the same value, such as an offset in an array. Some of the duplicate calculations cannot be avoided by the programmer because they lie below the level of detail accessible within the source language</a:t>
            </a:r>
            <a:endParaRPr>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56" name="Google Shape;456;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457" name="Google Shape;457;p63"/>
          <p:cNvPicPr preferRelativeResize="0"/>
          <p:nvPr/>
        </p:nvPicPr>
        <p:blipFill rotWithShape="1">
          <a:blip r:embed="rId3">
            <a:alphaModFix/>
          </a:blip>
          <a:srcRect/>
          <a:stretch/>
        </p:blipFill>
        <p:spPr>
          <a:xfrm>
            <a:off x="5029200" y="304800"/>
            <a:ext cx="4114800" cy="6019800"/>
          </a:xfrm>
          <a:prstGeom prst="rect">
            <a:avLst/>
          </a:prstGeom>
          <a:noFill/>
          <a:ln>
            <a:noFill/>
          </a:ln>
        </p:spPr>
      </p:pic>
      <p:pic>
        <p:nvPicPr>
          <p:cNvPr id="458" name="Google Shape;458;p63"/>
          <p:cNvPicPr preferRelativeResize="0"/>
          <p:nvPr/>
        </p:nvPicPr>
        <p:blipFill rotWithShape="1">
          <a:blip r:embed="rId4">
            <a:alphaModFix/>
          </a:blip>
          <a:srcRect/>
          <a:stretch/>
        </p:blipFill>
        <p:spPr>
          <a:xfrm>
            <a:off x="228600" y="228600"/>
            <a:ext cx="4800600" cy="66294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64" name="Google Shape;464;p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465" name="Google Shape;465;p64"/>
          <p:cNvPicPr preferRelativeResize="0"/>
          <p:nvPr/>
        </p:nvPicPr>
        <p:blipFill rotWithShape="1">
          <a:blip r:embed="rId3">
            <a:alphaModFix/>
          </a:blip>
          <a:srcRect/>
          <a:stretch/>
        </p:blipFill>
        <p:spPr>
          <a:xfrm>
            <a:off x="609600" y="152400"/>
            <a:ext cx="4114800" cy="6019800"/>
          </a:xfrm>
          <a:prstGeom prst="rect">
            <a:avLst/>
          </a:prstGeom>
          <a:noFill/>
          <a:ln>
            <a:noFill/>
          </a:ln>
        </p:spPr>
      </p:pic>
      <p:pic>
        <p:nvPicPr>
          <p:cNvPr id="466" name="Google Shape;466;p64"/>
          <p:cNvPicPr preferRelativeResize="0"/>
          <p:nvPr/>
        </p:nvPicPr>
        <p:blipFill rotWithShape="1">
          <a:blip r:embed="rId4">
            <a:alphaModFix/>
          </a:blip>
          <a:srcRect/>
          <a:stretch/>
        </p:blipFill>
        <p:spPr>
          <a:xfrm>
            <a:off x="5029200" y="685800"/>
            <a:ext cx="4114800" cy="49434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72" name="Google Shape;472;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473" name="Google Shape;473;p65"/>
          <p:cNvPicPr preferRelativeResize="0"/>
          <p:nvPr/>
        </p:nvPicPr>
        <p:blipFill rotWithShape="1">
          <a:blip r:embed="rId3">
            <a:alphaModFix/>
          </a:blip>
          <a:srcRect/>
          <a:stretch/>
        </p:blipFill>
        <p:spPr>
          <a:xfrm>
            <a:off x="0" y="0"/>
            <a:ext cx="8763000" cy="68580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6"/>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IN" sz="2400">
                <a:latin typeface="Times New Roman"/>
                <a:ea typeface="Times New Roman"/>
                <a:cs typeface="Times New Roman"/>
                <a:sym typeface="Times New Roman"/>
              </a:rPr>
              <a:t>Consider block 5 </a:t>
            </a:r>
            <a:r>
              <a:rPr lang="en-IN" sz="2400" b="1">
                <a:latin typeface="Times New Roman"/>
                <a:ea typeface="Times New Roman"/>
                <a:cs typeface="Times New Roman"/>
                <a:sym typeface="Times New Roman"/>
              </a:rPr>
              <a:t>apply local  common sub expression</a:t>
            </a:r>
            <a:r>
              <a:rPr lang="en-IN" sz="2400">
                <a:latin typeface="Times New Roman"/>
                <a:ea typeface="Times New Roman"/>
                <a:cs typeface="Times New Roman"/>
                <a:sym typeface="Times New Roman"/>
              </a:rPr>
              <a:t>.</a:t>
            </a:r>
            <a:endParaRPr/>
          </a:p>
          <a:p>
            <a:pPr marL="342900" lvl="0" indent="-342900" algn="l" rtl="0">
              <a:spcBef>
                <a:spcPts val="480"/>
              </a:spcBef>
              <a:spcAft>
                <a:spcPts val="0"/>
              </a:spcAft>
              <a:buClr>
                <a:schemeClr val="dk1"/>
              </a:buClr>
              <a:buSzPts val="2400"/>
              <a:buChar char="•"/>
            </a:pPr>
            <a:r>
              <a:rPr lang="en-IN" sz="2400">
                <a:latin typeface="Times New Roman"/>
                <a:ea typeface="Times New Roman"/>
                <a:cs typeface="Times New Roman"/>
                <a:sym typeface="Times New Roman"/>
              </a:rPr>
              <a:t>Where 3 &amp; 7 calculated values are not using any where t7 &amp; t10. So eliminate.</a:t>
            </a:r>
            <a:endParaRPr/>
          </a:p>
          <a:p>
            <a:pPr marL="342900" lvl="0" indent="-342900" algn="l" rtl="0">
              <a:spcBef>
                <a:spcPts val="480"/>
              </a:spcBef>
              <a:spcAft>
                <a:spcPts val="0"/>
              </a:spcAft>
              <a:buClr>
                <a:schemeClr val="dk1"/>
              </a:buClr>
              <a:buSzPts val="2400"/>
              <a:buChar char="•"/>
            </a:pPr>
            <a:r>
              <a:rPr lang="en-IN" sz="2400">
                <a:latin typeface="Times New Roman"/>
                <a:ea typeface="Times New Roman"/>
                <a:cs typeface="Times New Roman"/>
                <a:sym typeface="Times New Roman"/>
              </a:rPr>
              <a:t>The assignments to </a:t>
            </a:r>
            <a:r>
              <a:rPr lang="en-IN" sz="2400" b="1">
                <a:latin typeface="Times New Roman"/>
                <a:ea typeface="Times New Roman"/>
                <a:cs typeface="Times New Roman"/>
                <a:sym typeface="Times New Roman"/>
              </a:rPr>
              <a:t>t7 and t10 in Fig. (a) compute the </a:t>
            </a:r>
            <a:r>
              <a:rPr lang="en-IN" sz="2400">
                <a:latin typeface="Times New Roman"/>
                <a:ea typeface="Times New Roman"/>
                <a:cs typeface="Times New Roman"/>
                <a:sym typeface="Times New Roman"/>
              </a:rPr>
              <a:t>common subexpressions 4 * i and 4 * j, respectively. These steps have been eliminated in Fig. (b), which uses </a:t>
            </a:r>
            <a:r>
              <a:rPr lang="en-IN" sz="2400" b="1">
                <a:latin typeface="Times New Roman"/>
                <a:ea typeface="Times New Roman"/>
                <a:cs typeface="Times New Roman"/>
                <a:sym typeface="Times New Roman"/>
              </a:rPr>
              <a:t>t6 instead of t7 and t8 instead of t10</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pic>
        <p:nvPicPr>
          <p:cNvPr id="479" name="Google Shape;479;p66"/>
          <p:cNvPicPr preferRelativeResize="0"/>
          <p:nvPr/>
        </p:nvPicPr>
        <p:blipFill rotWithShape="1">
          <a:blip r:embed="rId3">
            <a:alphaModFix/>
          </a:blip>
          <a:srcRect/>
          <a:stretch/>
        </p:blipFill>
        <p:spPr>
          <a:xfrm>
            <a:off x="838200" y="3200400"/>
            <a:ext cx="7620000" cy="32766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7"/>
          <p:cNvSpPr txBox="1">
            <a:spLocks noGrp="1"/>
          </p:cNvSpPr>
          <p:nvPr>
            <p:ph type="body" idx="1"/>
          </p:nvPr>
        </p:nvSpPr>
        <p:spPr>
          <a:xfrm>
            <a:off x="457200" y="304800"/>
            <a:ext cx="8229600" cy="58213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IN" b="1">
                <a:latin typeface="Times New Roman"/>
                <a:ea typeface="Times New Roman"/>
                <a:cs typeface="Times New Roman"/>
                <a:sym typeface="Times New Roman"/>
              </a:rPr>
              <a:t>Apply Global common subexpression:</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An occurrence of an expression E is called a common subexpression if E was previously computed and the values of the variables in E have not changed since the previous computation. </a:t>
            </a: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We avoid recomputing E if we can use its previously computed value; that is, the variable x to which the previous computation of E was assigned has not changed in the interim</a:t>
            </a:r>
            <a:endParaRPr>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8"/>
          <p:cNvSpPr txBox="1">
            <a:spLocks noGrp="1"/>
          </p:cNvSpPr>
          <p:nvPr>
            <p:ph type="body" idx="1"/>
          </p:nvPr>
        </p:nvSpPr>
        <p:spPr>
          <a:xfrm>
            <a:off x="457200" y="0"/>
            <a:ext cx="8229600" cy="6126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The result of eliminating both global and local</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common subexpressions from blocks B5 and B6 in the flow graph of Fig. The transformation of B5 and then mention some subtleties involving arrays. After local common subexpressions are eliminated, B5 still evaluates 4*i and 4 * j, as shown in Fig. (b). </a:t>
            </a:r>
            <a:endParaRPr>
              <a:latin typeface="Times New Roman"/>
              <a:ea typeface="Times New Roman"/>
              <a:cs typeface="Times New Roman"/>
              <a:sym typeface="Times New Roman"/>
            </a:endParaRPr>
          </a:p>
        </p:txBody>
      </p:sp>
      <p:pic>
        <p:nvPicPr>
          <p:cNvPr id="490" name="Google Shape;490;p68"/>
          <p:cNvPicPr preferRelativeResize="0"/>
          <p:nvPr/>
        </p:nvPicPr>
        <p:blipFill rotWithShape="1">
          <a:blip r:embed="rId3">
            <a:alphaModFix/>
          </a:blip>
          <a:srcRect/>
          <a:stretch/>
        </p:blipFill>
        <p:spPr>
          <a:xfrm>
            <a:off x="3886200" y="3886200"/>
            <a:ext cx="2952750" cy="239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5.1.2.TARGET PROGRAMS</a:t>
            </a:r>
            <a:endParaRPr sz="3000" b="1">
              <a:latin typeface="Times New Roman"/>
              <a:ea typeface="Times New Roman"/>
              <a:cs typeface="Times New Roman"/>
              <a:sym typeface="Times New Roman"/>
            </a:endParaRPr>
          </a:p>
        </p:txBody>
      </p:sp>
      <p:sp>
        <p:nvSpPr>
          <p:cNvPr id="120" name="Google Shape;120;p7"/>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IN">
                <a:latin typeface="Times New Roman"/>
                <a:ea typeface="Times New Roman"/>
                <a:cs typeface="Times New Roman"/>
                <a:sym typeface="Times New Roman"/>
              </a:rPr>
              <a:t>The </a:t>
            </a:r>
            <a:r>
              <a:rPr lang="en-IN" b="1">
                <a:latin typeface="Times New Roman"/>
                <a:ea typeface="Times New Roman"/>
                <a:cs typeface="Times New Roman"/>
                <a:sym typeface="Times New Roman"/>
              </a:rPr>
              <a:t>output</a:t>
            </a:r>
            <a:r>
              <a:rPr lang="en-IN">
                <a:latin typeface="Times New Roman"/>
                <a:ea typeface="Times New Roman"/>
                <a:cs typeface="Times New Roman"/>
                <a:sym typeface="Times New Roman"/>
              </a:rPr>
              <a:t> of the code generator is the </a:t>
            </a:r>
            <a:r>
              <a:rPr lang="en-IN" b="1">
                <a:latin typeface="Times New Roman"/>
                <a:ea typeface="Times New Roman"/>
                <a:cs typeface="Times New Roman"/>
                <a:sym typeface="Times New Roman"/>
              </a:rPr>
              <a:t>target program.</a:t>
            </a:r>
            <a:r>
              <a:rPr lang="en-IN">
                <a:latin typeface="Times New Roman"/>
                <a:ea typeface="Times New Roman"/>
                <a:cs typeface="Times New Roman"/>
                <a:sym typeface="Times New Roman"/>
              </a:rPr>
              <a:t>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output may take on a variety of forms: </a:t>
            </a:r>
            <a:endParaRPr/>
          </a:p>
          <a:p>
            <a:pPr marL="342900" lvl="0" indent="-342900" algn="l" rtl="0">
              <a:spcBef>
                <a:spcPts val="544"/>
              </a:spcBef>
              <a:spcAft>
                <a:spcPts val="0"/>
              </a:spcAft>
              <a:buClr>
                <a:schemeClr val="dk1"/>
              </a:buClr>
              <a:buSzPct val="100000"/>
              <a:buNone/>
            </a:pPr>
            <a:r>
              <a:rPr lang="en-IN">
                <a:latin typeface="Times New Roman"/>
                <a:ea typeface="Times New Roman"/>
                <a:cs typeface="Times New Roman"/>
                <a:sym typeface="Times New Roman"/>
              </a:rPr>
              <a:t>	</a:t>
            </a:r>
            <a:r>
              <a:rPr lang="en-IN" b="1">
                <a:latin typeface="Times New Roman"/>
                <a:ea typeface="Times New Roman"/>
                <a:cs typeface="Times New Roman"/>
                <a:sym typeface="Times New Roman"/>
              </a:rPr>
              <a:t>absolute machine language, relocatable machine language, or assembly language</a:t>
            </a:r>
            <a:r>
              <a:rPr lang="en-IN">
                <a:latin typeface="Times New Roman"/>
                <a:ea typeface="Times New Roman"/>
                <a:cs typeface="Times New Roman"/>
                <a:sym typeface="Times New Roman"/>
              </a:rPr>
              <a:t>.</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The most common target-machine architectures are </a:t>
            </a:r>
            <a:r>
              <a:rPr lang="en-IN" b="1">
                <a:latin typeface="Times New Roman"/>
                <a:ea typeface="Times New Roman"/>
                <a:cs typeface="Times New Roman"/>
                <a:sym typeface="Times New Roman"/>
              </a:rPr>
              <a:t>RISC</a:t>
            </a:r>
            <a:r>
              <a:rPr lang="en-IN">
                <a:latin typeface="Times New Roman"/>
                <a:ea typeface="Times New Roman"/>
                <a:cs typeface="Times New Roman"/>
                <a:sym typeface="Times New Roman"/>
              </a:rPr>
              <a:t> (reduced instruction set computer), </a:t>
            </a:r>
            <a:r>
              <a:rPr lang="en-IN" b="1">
                <a:latin typeface="Times New Roman"/>
                <a:ea typeface="Times New Roman"/>
                <a:cs typeface="Times New Roman"/>
                <a:sym typeface="Times New Roman"/>
              </a:rPr>
              <a:t>CISC</a:t>
            </a:r>
            <a:r>
              <a:rPr lang="en-IN">
                <a:latin typeface="Times New Roman"/>
                <a:ea typeface="Times New Roman"/>
                <a:cs typeface="Times New Roman"/>
                <a:sym typeface="Times New Roman"/>
              </a:rPr>
              <a:t> (complex instruction set computer), and </a:t>
            </a:r>
            <a:r>
              <a:rPr lang="en-IN" b="1">
                <a:latin typeface="Times New Roman"/>
                <a:ea typeface="Times New Roman"/>
                <a:cs typeface="Times New Roman"/>
                <a:sym typeface="Times New Roman"/>
              </a:rPr>
              <a:t>stack based</a:t>
            </a:r>
            <a:r>
              <a:rPr lang="en-IN">
                <a:latin typeface="Times New Roman"/>
                <a:ea typeface="Times New Roman"/>
                <a:cs typeface="Times New Roman"/>
                <a:sym typeface="Times New Roman"/>
              </a:rPr>
              <a:t>.</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Producing an absolute machine language program as output has the advantage that it can be placed in a location in </a:t>
            </a:r>
            <a:r>
              <a:rPr lang="en-IN" b="1">
                <a:latin typeface="Times New Roman"/>
                <a:ea typeface="Times New Roman"/>
                <a:cs typeface="Times New Roman"/>
                <a:sym typeface="Times New Roman"/>
              </a:rPr>
              <a:t>memory</a:t>
            </a:r>
            <a:r>
              <a:rPr lang="en-IN">
                <a:latin typeface="Times New Roman"/>
                <a:ea typeface="Times New Roman"/>
                <a:cs typeface="Times New Roman"/>
                <a:sym typeface="Times New Roman"/>
              </a:rPr>
              <a:t> and immediately </a:t>
            </a:r>
            <a:r>
              <a:rPr lang="en-IN" b="1">
                <a:latin typeface="Times New Roman"/>
                <a:ea typeface="Times New Roman"/>
                <a:cs typeface="Times New Roman"/>
                <a:sym typeface="Times New Roman"/>
              </a:rPr>
              <a:t>executed</a:t>
            </a:r>
            <a:r>
              <a:rPr lang="en-IN">
                <a:latin typeface="Times New Roman"/>
                <a:ea typeface="Times New Roman"/>
                <a:cs typeface="Times New Roman"/>
                <a:sym typeface="Times New Roman"/>
              </a:rPr>
              <a:t>. </a:t>
            </a:r>
            <a:endParaRPr/>
          </a:p>
          <a:p>
            <a:pPr marL="342900" lvl="0" indent="-342900" algn="l" rtl="0">
              <a:spcBef>
                <a:spcPts val="544"/>
              </a:spcBef>
              <a:spcAft>
                <a:spcPts val="0"/>
              </a:spcAft>
              <a:buClr>
                <a:schemeClr val="dk1"/>
              </a:buClr>
              <a:buSzPct val="100000"/>
              <a:buChar char="•"/>
            </a:pPr>
            <a:r>
              <a:rPr lang="en-IN">
                <a:latin typeface="Times New Roman"/>
                <a:ea typeface="Times New Roman"/>
                <a:cs typeface="Times New Roman"/>
                <a:sym typeface="Times New Roman"/>
              </a:rPr>
              <a:t>A small program can be </a:t>
            </a:r>
            <a:r>
              <a:rPr lang="en-IN" b="1">
                <a:latin typeface="Times New Roman"/>
                <a:ea typeface="Times New Roman"/>
                <a:cs typeface="Times New Roman"/>
                <a:sym typeface="Times New Roman"/>
              </a:rPr>
              <a:t>compiled</a:t>
            </a:r>
            <a:r>
              <a:rPr lang="en-IN">
                <a:latin typeface="Times New Roman"/>
                <a:ea typeface="Times New Roman"/>
                <a:cs typeface="Times New Roman"/>
                <a:sym typeface="Times New Roman"/>
              </a:rPr>
              <a:t> and </a:t>
            </a:r>
            <a:r>
              <a:rPr lang="en-IN" b="1">
                <a:latin typeface="Times New Roman"/>
                <a:ea typeface="Times New Roman"/>
                <a:cs typeface="Times New Roman"/>
                <a:sym typeface="Times New Roman"/>
              </a:rPr>
              <a:t>executed </a:t>
            </a:r>
            <a:r>
              <a:rPr lang="en-IN">
                <a:latin typeface="Times New Roman"/>
                <a:ea typeface="Times New Roman"/>
                <a:cs typeface="Times New Roman"/>
                <a:sym typeface="Times New Roman"/>
              </a:rPr>
              <a:t> quickly.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496" name="Google Shape;496;p69"/>
          <p:cNvPicPr preferRelativeResize="0"/>
          <p:nvPr/>
        </p:nvPicPr>
        <p:blipFill rotWithShape="1">
          <a:blip r:embed="rId3">
            <a:alphaModFix/>
          </a:blip>
          <a:srcRect/>
          <a:stretch/>
        </p:blipFill>
        <p:spPr>
          <a:xfrm>
            <a:off x="304800" y="0"/>
            <a:ext cx="8382000" cy="66294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0"/>
          <p:cNvSpPr txBox="1">
            <a:spLocks noGrp="1"/>
          </p:cNvSpPr>
          <p:nvPr>
            <p:ph type="body" idx="1"/>
          </p:nvPr>
        </p:nvSpPr>
        <p:spPr>
          <a:xfrm>
            <a:off x="0" y="85025"/>
            <a:ext cx="8686800" cy="6041100"/>
          </a:xfrm>
          <a:prstGeom prst="rect">
            <a:avLst/>
          </a:prstGeom>
          <a:noFill/>
          <a:ln>
            <a:noFill/>
          </a:ln>
        </p:spPr>
        <p:txBody>
          <a:bodyPr spcFirstLastPara="1" wrap="square" lIns="91425" tIns="45700" rIns="91425" bIns="45700" anchor="t" anchorCtr="0">
            <a:noAutofit/>
          </a:bodyPr>
          <a:lstStyle/>
          <a:p>
            <a:pPr marL="342900" lvl="0" indent="-361950" algn="l" rtl="0">
              <a:spcBef>
                <a:spcPts val="0"/>
              </a:spcBef>
              <a:spcAft>
                <a:spcPts val="0"/>
              </a:spcAft>
              <a:buClr>
                <a:schemeClr val="dk1"/>
              </a:buClr>
              <a:buSzPts val="3100"/>
              <a:buChar char="•"/>
            </a:pPr>
            <a:r>
              <a:rPr lang="en-IN" sz="3100">
                <a:latin typeface="Times New Roman"/>
                <a:ea typeface="Times New Roman"/>
                <a:cs typeface="Times New Roman"/>
                <a:sym typeface="Times New Roman"/>
              </a:rPr>
              <a:t>Both are common subexpressions; in particular, the three statements using t4 computed in block B3. In Fig.  observe that as control passes from the evaluation of 4 * j in B3 to B5, there is no change to j and no change to t4, so t4 can be used if 4 * j is needed.</a:t>
            </a:r>
            <a:endParaRPr sz="3500"/>
          </a:p>
          <a:p>
            <a:pPr marL="342900" lvl="0" indent="-361950" algn="l" rtl="0">
              <a:spcBef>
                <a:spcPts val="560"/>
              </a:spcBef>
              <a:spcAft>
                <a:spcPts val="0"/>
              </a:spcAft>
              <a:buClr>
                <a:schemeClr val="dk1"/>
              </a:buClr>
              <a:buSzPts val="3100"/>
              <a:buChar char="•"/>
            </a:pPr>
            <a:r>
              <a:rPr lang="en-IN" sz="3100">
                <a:latin typeface="Times New Roman"/>
                <a:ea typeface="Times New Roman"/>
                <a:cs typeface="Times New Roman"/>
                <a:sym typeface="Times New Roman"/>
              </a:rPr>
              <a:t>Another common subexpression comes to light in B5 after t4 replaces t8. The new expression a[t4] corresponds to the value of a[j] at the source level.</a:t>
            </a:r>
            <a:endParaRPr sz="3500"/>
          </a:p>
          <a:p>
            <a:pPr marL="342900" lvl="0" indent="-361950" algn="l" rtl="0">
              <a:spcBef>
                <a:spcPts val="560"/>
              </a:spcBef>
              <a:spcAft>
                <a:spcPts val="0"/>
              </a:spcAft>
              <a:buClr>
                <a:schemeClr val="dk1"/>
              </a:buClr>
              <a:buSzPts val="3100"/>
              <a:buChar char="•"/>
            </a:pPr>
            <a:r>
              <a:rPr lang="en-IN" sz="3100">
                <a:latin typeface="Times New Roman"/>
                <a:ea typeface="Times New Roman"/>
                <a:cs typeface="Times New Roman"/>
                <a:sym typeface="Times New Roman"/>
              </a:rPr>
              <a:t>Not only does j retain its value as control leaves B3 and then enters B5, but a[j], a value computed into a temporary t5, does too, because there are no assignments to elements of the array a in the interim. </a:t>
            </a:r>
            <a:endParaRPr sz="3100">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1"/>
          <p:cNvSpPr txBox="1">
            <a:spLocks noGrp="1"/>
          </p:cNvSpPr>
          <p:nvPr>
            <p:ph type="body" idx="1"/>
          </p:nvPr>
        </p:nvSpPr>
        <p:spPr>
          <a:xfrm>
            <a:off x="0" y="304800"/>
            <a:ext cx="8686800" cy="5821500"/>
          </a:xfrm>
          <a:prstGeom prst="rect">
            <a:avLst/>
          </a:prstGeom>
          <a:noFill/>
          <a:ln>
            <a:noFill/>
          </a:ln>
        </p:spPr>
        <p:txBody>
          <a:bodyPr spcFirstLastPara="1" wrap="square" lIns="91425" tIns="45700" rIns="91425" bIns="45700" anchor="t" anchorCtr="0">
            <a:noAutofit/>
          </a:bodyPr>
          <a:lstStyle/>
          <a:p>
            <a:pPr marL="342900" lvl="0" indent="-196850" algn="l" rtl="0">
              <a:spcBef>
                <a:spcPts val="0"/>
              </a:spcBef>
              <a:spcAft>
                <a:spcPts val="0"/>
              </a:spcAft>
              <a:buClr>
                <a:schemeClr val="dk1"/>
              </a:buClr>
              <a:buSzPts val="2300"/>
              <a:buNone/>
            </a:pPr>
            <a:endParaRPr sz="2500">
              <a:latin typeface="Times New Roman"/>
              <a:ea typeface="Times New Roman"/>
              <a:cs typeface="Times New Roman"/>
              <a:sym typeface="Times New Roman"/>
            </a:endParaRPr>
          </a:p>
          <a:p>
            <a:pPr marL="342900" lvl="0" indent="-196850" algn="l" rtl="0">
              <a:spcBef>
                <a:spcPts val="460"/>
              </a:spcBef>
              <a:spcAft>
                <a:spcPts val="0"/>
              </a:spcAft>
              <a:buClr>
                <a:schemeClr val="dk1"/>
              </a:buClr>
              <a:buSzPts val="2300"/>
              <a:buNone/>
            </a:pPr>
            <a:endParaRPr sz="2500">
              <a:latin typeface="Times New Roman"/>
              <a:ea typeface="Times New Roman"/>
              <a:cs typeface="Times New Roman"/>
              <a:sym typeface="Times New Roman"/>
            </a:endParaRPr>
          </a:p>
          <a:p>
            <a:pPr marL="342900" lvl="0" indent="-355600" algn="l" rtl="0">
              <a:spcBef>
                <a:spcPts val="460"/>
              </a:spcBef>
              <a:spcAft>
                <a:spcPts val="0"/>
              </a:spcAft>
              <a:buClr>
                <a:schemeClr val="dk1"/>
              </a:buClr>
              <a:buSzPts val="2500"/>
              <a:buChar char="•"/>
            </a:pPr>
            <a:r>
              <a:rPr lang="en-IN" sz="2500">
                <a:latin typeface="Times New Roman"/>
                <a:ea typeface="Times New Roman"/>
                <a:cs typeface="Times New Roman"/>
                <a:sym typeface="Times New Roman"/>
              </a:rPr>
              <a:t>The value assigned to x in block B5 of Fig.(b) is seen to be the same as the value assigned to t3 in block B2. Block B5 in Fig. is the result of eliminating common subexpressions corresponding to the values of the source level expressions a[i] and a[j] from B5 in Fig. (b). </a:t>
            </a:r>
            <a:endParaRPr sz="2500">
              <a:latin typeface="Times New Roman"/>
              <a:ea typeface="Times New Roman"/>
              <a:cs typeface="Times New Roman"/>
              <a:sym typeface="Times New Roman"/>
            </a:endParaRPr>
          </a:p>
          <a:p>
            <a:pPr marL="342900" lvl="0" indent="-355600" algn="l" rtl="0">
              <a:spcBef>
                <a:spcPts val="460"/>
              </a:spcBef>
              <a:spcAft>
                <a:spcPts val="0"/>
              </a:spcAft>
              <a:buClr>
                <a:schemeClr val="dk1"/>
              </a:buClr>
              <a:buSzPts val="2500"/>
              <a:buChar char="•"/>
            </a:pPr>
            <a:r>
              <a:rPr lang="en-IN" sz="2500">
                <a:latin typeface="Times New Roman"/>
                <a:ea typeface="Times New Roman"/>
                <a:cs typeface="Times New Roman"/>
                <a:sym typeface="Times New Roman"/>
              </a:rPr>
              <a:t>A similar series of transformations has been done to B6 in Fig. The expression a[tl] in blocks B1 and B6 of Fig. is not considered a common subexpression, although tl can be used in both places.</a:t>
            </a:r>
            <a:endParaRPr sz="3400"/>
          </a:p>
          <a:p>
            <a:pPr marL="342900" lvl="0" indent="-355600" algn="l" rtl="0">
              <a:spcBef>
                <a:spcPts val="460"/>
              </a:spcBef>
              <a:spcAft>
                <a:spcPts val="0"/>
              </a:spcAft>
              <a:buClr>
                <a:schemeClr val="dk1"/>
              </a:buClr>
              <a:buSzPts val="2500"/>
              <a:buChar char="•"/>
            </a:pPr>
            <a:r>
              <a:rPr lang="en-IN" sz="2500">
                <a:latin typeface="Times New Roman"/>
                <a:ea typeface="Times New Roman"/>
                <a:cs typeface="Times New Roman"/>
                <a:sym typeface="Times New Roman"/>
              </a:rPr>
              <a:t>After control leaves B1 and before it reaches B6, it can go through B5, where there are assignments to a. Hence, a[tl] may not have the same value on reaching B6 as it did on leaving B1, and it is not safe to treat a[tl] as a common subexpression</a:t>
            </a:r>
            <a:endParaRPr sz="2500">
              <a:latin typeface="Times New Roman"/>
              <a:ea typeface="Times New Roman"/>
              <a:cs typeface="Times New Roman"/>
              <a:sym typeface="Times New Roman"/>
            </a:endParaRPr>
          </a:p>
        </p:txBody>
      </p:sp>
      <p:pic>
        <p:nvPicPr>
          <p:cNvPr id="507" name="Google Shape;507;p71"/>
          <p:cNvPicPr preferRelativeResize="0"/>
          <p:nvPr/>
        </p:nvPicPr>
        <p:blipFill rotWithShape="1">
          <a:blip r:embed="rId3">
            <a:alphaModFix/>
          </a:blip>
          <a:srcRect/>
          <a:stretch/>
        </p:blipFill>
        <p:spPr>
          <a:xfrm>
            <a:off x="457200" y="0"/>
            <a:ext cx="4114800" cy="11811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2"/>
          <p:cNvSpPr txBox="1">
            <a:spLocks noGrp="1"/>
          </p:cNvSpPr>
          <p:nvPr>
            <p:ph type="body" idx="1"/>
          </p:nvPr>
        </p:nvSpPr>
        <p:spPr>
          <a:xfrm>
            <a:off x="0" y="0"/>
            <a:ext cx="8686800" cy="5821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IN" sz="2800" b="1">
                <a:latin typeface="Times New Roman"/>
                <a:ea typeface="Times New Roman"/>
                <a:cs typeface="Times New Roman"/>
                <a:sym typeface="Times New Roman"/>
              </a:rPr>
              <a:t>Copy Propagation</a:t>
            </a:r>
            <a:endParaRPr/>
          </a:p>
          <a:p>
            <a:pPr marL="342900" lvl="0" indent="-342900" algn="l" rtl="0">
              <a:spcBef>
                <a:spcPts val="560"/>
              </a:spcBef>
              <a:spcAft>
                <a:spcPts val="0"/>
              </a:spcAft>
              <a:buClr>
                <a:schemeClr val="dk1"/>
              </a:buClr>
              <a:buSzPts val="2800"/>
              <a:buChar char="•"/>
            </a:pPr>
            <a:r>
              <a:rPr lang="en-IN" sz="2800">
                <a:latin typeface="Times New Roman"/>
                <a:ea typeface="Times New Roman"/>
                <a:cs typeface="Times New Roman"/>
                <a:sym typeface="Times New Roman"/>
              </a:rPr>
              <a:t>Block B5 in Fig. can be further improved by eliminating x, using two new transformations. One concerns assignments of the form u = v called copy statements, or copies for short. would have arisen much sooner, because the normal algorithm for eliminating common subexpressions introduces them, as do several other algorithms</a:t>
            </a:r>
            <a:endParaRPr sz="2800">
              <a:latin typeface="Times New Roman"/>
              <a:ea typeface="Times New Roman"/>
              <a:cs typeface="Times New Roman"/>
              <a:sym typeface="Times New Roman"/>
            </a:endParaRPr>
          </a:p>
        </p:txBody>
      </p:sp>
      <p:pic>
        <p:nvPicPr>
          <p:cNvPr id="513" name="Google Shape;513;p72"/>
          <p:cNvPicPr preferRelativeResize="0"/>
          <p:nvPr/>
        </p:nvPicPr>
        <p:blipFill rotWithShape="1">
          <a:blip r:embed="rId3">
            <a:alphaModFix/>
          </a:blip>
          <a:srcRect/>
          <a:stretch/>
        </p:blipFill>
        <p:spPr>
          <a:xfrm>
            <a:off x="230225" y="4038600"/>
            <a:ext cx="8456575" cy="29534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3"/>
          <p:cNvSpPr txBox="1">
            <a:spLocks noGrp="1"/>
          </p:cNvSpPr>
          <p:nvPr>
            <p:ph type="body" idx="1"/>
          </p:nvPr>
        </p:nvSpPr>
        <p:spPr>
          <a:xfrm>
            <a:off x="0" y="101350"/>
            <a:ext cx="8686800" cy="6024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Char char="•"/>
            </a:pPr>
            <a:r>
              <a:rPr lang="en-IN" sz="2200">
                <a:latin typeface="Times New Roman"/>
                <a:ea typeface="Times New Roman"/>
                <a:cs typeface="Times New Roman"/>
                <a:sym typeface="Times New Roman"/>
              </a:rPr>
              <a:t>In order to eliminate the common subexpression from the statement c = d+e in Fig. (a), we must use a new variable t to hold the value of d + e. The value of variable t, instead of that of the expression d + e, is assigned to c in Fig. (b). </a:t>
            </a:r>
            <a:endParaRPr sz="2200">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Since control may reach c = d+e either after the assignment to a or after the assignment to b, it would be incorrect to replace c = d+e by eith</a:t>
            </a:r>
            <a:endParaRPr/>
          </a:p>
          <a:p>
            <a:pPr marL="342900" lvl="0" indent="-342900" algn="l" rtl="0">
              <a:spcBef>
                <a:spcPts val="440"/>
              </a:spcBef>
              <a:spcAft>
                <a:spcPts val="0"/>
              </a:spcAft>
              <a:buClr>
                <a:schemeClr val="dk1"/>
              </a:buClr>
              <a:buSzPts val="2200"/>
              <a:buChar char="•"/>
            </a:pPr>
            <a:r>
              <a:rPr lang="en-IN" sz="2200">
                <a:latin typeface="Times New Roman"/>
                <a:ea typeface="Times New Roman"/>
                <a:cs typeface="Times New Roman"/>
                <a:sym typeface="Times New Roman"/>
              </a:rPr>
              <a:t>The idea behind the copy-propagation transformation is to use v for u, wherever possible after the copy statement u = v. For example, the assignment x = t3 in block B5 of Fig. is a copy. Copy propagation applied to B5 yields the code in Fig. 9.7. This change may not appear to be an improvement, but, as we shall next it gives us the opportunity to eliminate the assignment to x. er c = a o r by c = b.</a:t>
            </a:r>
            <a:endParaRPr sz="2200">
              <a:latin typeface="Times New Roman"/>
              <a:ea typeface="Times New Roman"/>
              <a:cs typeface="Times New Roman"/>
              <a:sym typeface="Times New Roman"/>
            </a:endParaRPr>
          </a:p>
        </p:txBody>
      </p:sp>
      <p:pic>
        <p:nvPicPr>
          <p:cNvPr id="519" name="Google Shape;519;p73"/>
          <p:cNvPicPr preferRelativeResize="0"/>
          <p:nvPr/>
        </p:nvPicPr>
        <p:blipFill rotWithShape="1">
          <a:blip r:embed="rId3">
            <a:alphaModFix/>
          </a:blip>
          <a:srcRect/>
          <a:stretch/>
        </p:blipFill>
        <p:spPr>
          <a:xfrm>
            <a:off x="1928400" y="4330450"/>
            <a:ext cx="6204850" cy="238528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4"/>
          <p:cNvSpPr txBox="1">
            <a:spLocks noGrp="1"/>
          </p:cNvSpPr>
          <p:nvPr>
            <p:ph type="body" idx="1"/>
          </p:nvPr>
        </p:nvSpPr>
        <p:spPr>
          <a:xfrm>
            <a:off x="457200" y="0"/>
            <a:ext cx="8229600" cy="61261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IN" b="1">
                <a:latin typeface="Times New Roman"/>
                <a:ea typeface="Times New Roman"/>
                <a:cs typeface="Times New Roman"/>
                <a:sym typeface="Times New Roman"/>
              </a:rPr>
              <a:t>Dead-Code Elimination</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A variable is live at a point in a program if its value can be used subsequently; otherwise, it is dead at that point. A related idea is dead (or useless) code - statements that compute values that never get used. </a:t>
            </a:r>
            <a:endParaRPr>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While the programmer is unlikely to introduce any dead code intentionally, it may appear as the result of previous transformations.</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Copy propagation followed by dead-code elimination removes the assignment to x and transforms the code</a:t>
            </a:r>
            <a:endParaRPr>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525" name="Google Shape;525;p74"/>
          <p:cNvPicPr preferRelativeResize="0"/>
          <p:nvPr/>
        </p:nvPicPr>
        <p:blipFill rotWithShape="1">
          <a:blip r:embed="rId3">
            <a:alphaModFix/>
          </a:blip>
          <a:srcRect/>
          <a:stretch/>
        </p:blipFill>
        <p:spPr>
          <a:xfrm>
            <a:off x="4874346" y="5097900"/>
            <a:ext cx="3699775" cy="18860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5"/>
          <p:cNvSpPr txBox="1">
            <a:spLocks noGrp="1"/>
          </p:cNvSpPr>
          <p:nvPr>
            <p:ph type="body" idx="1"/>
          </p:nvPr>
        </p:nvSpPr>
        <p:spPr>
          <a:xfrm>
            <a:off x="66950" y="0"/>
            <a:ext cx="9077100" cy="612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a:t>CodeMotion</a:t>
            </a:r>
            <a:endParaRPr b="1"/>
          </a:p>
          <a:p>
            <a:pPr marL="342900" lvl="0" indent="-342900" algn="l" rtl="0">
              <a:spcBef>
                <a:spcPts val="480"/>
              </a:spcBef>
              <a:spcAft>
                <a:spcPts val="0"/>
              </a:spcAft>
              <a:buClr>
                <a:schemeClr val="dk1"/>
              </a:buClr>
              <a:buSzPts val="2400"/>
              <a:buChar char="•"/>
            </a:pPr>
            <a:r>
              <a:rPr lang="en-IN" sz="2400">
                <a:latin typeface="Times New Roman"/>
                <a:ea typeface="Times New Roman"/>
                <a:cs typeface="Times New Roman"/>
                <a:sym typeface="Times New Roman"/>
              </a:rPr>
              <a:t>Loops are a very important place for optimizations, especially the inner loops where programs tend to spend the bulk of their time. </a:t>
            </a: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IN" sz="2400">
                <a:latin typeface="Times New Roman"/>
                <a:ea typeface="Times New Roman"/>
                <a:cs typeface="Times New Roman"/>
                <a:sym typeface="Times New Roman"/>
              </a:rPr>
              <a:t>The running time of a program may be improved if we decrease the number of instructions in an inner loop, even if we increase the amount of code outside that loop.</a:t>
            </a:r>
            <a:endParaRPr sz="2400">
              <a:latin typeface="Times New Roman"/>
              <a:ea typeface="Times New Roman"/>
              <a:cs typeface="Times New Roman"/>
              <a:sym typeface="Times New Roman"/>
            </a:endParaRPr>
          </a:p>
        </p:txBody>
      </p:sp>
      <p:pic>
        <p:nvPicPr>
          <p:cNvPr id="531" name="Google Shape;531;p75"/>
          <p:cNvPicPr preferRelativeResize="0"/>
          <p:nvPr/>
        </p:nvPicPr>
        <p:blipFill rotWithShape="1">
          <a:blip r:embed="rId3">
            <a:alphaModFix/>
          </a:blip>
          <a:srcRect/>
          <a:stretch/>
        </p:blipFill>
        <p:spPr>
          <a:xfrm>
            <a:off x="66950" y="2550650"/>
            <a:ext cx="9144001" cy="43073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6"/>
          <p:cNvSpPr txBox="1">
            <a:spLocks noGrp="1"/>
          </p:cNvSpPr>
          <p:nvPr>
            <p:ph type="body" idx="1"/>
          </p:nvPr>
        </p:nvSpPr>
        <p:spPr>
          <a:xfrm>
            <a:off x="83275" y="0"/>
            <a:ext cx="8603400" cy="6126300"/>
          </a:xfrm>
          <a:prstGeom prst="rect">
            <a:avLst/>
          </a:prstGeom>
          <a:noFill/>
          <a:ln>
            <a:noFill/>
          </a:ln>
        </p:spPr>
        <p:txBody>
          <a:bodyPr spcFirstLastPara="1" wrap="square" lIns="91425" tIns="45700" rIns="91425" bIns="45700" anchor="t" anchorCtr="0">
            <a:noAutofit/>
          </a:bodyPr>
          <a:lstStyle/>
          <a:p>
            <a:pPr marL="342900" lvl="0" indent="-361950" algn="l" rtl="0">
              <a:lnSpc>
                <a:spcPct val="80000"/>
              </a:lnSpc>
              <a:spcBef>
                <a:spcPts val="0"/>
              </a:spcBef>
              <a:spcAft>
                <a:spcPts val="0"/>
              </a:spcAft>
              <a:buClr>
                <a:schemeClr val="dk1"/>
              </a:buClr>
              <a:buSzPts val="2300"/>
              <a:buChar char="•"/>
            </a:pPr>
            <a:r>
              <a:rPr lang="en-IN" sz="2300" b="1">
                <a:latin typeface="Times New Roman"/>
                <a:ea typeface="Times New Roman"/>
                <a:cs typeface="Times New Roman"/>
                <a:sym typeface="Times New Roman"/>
              </a:rPr>
              <a:t>Induction Variables and Reduction in Strength</a:t>
            </a:r>
            <a:endParaRPr sz="2300"/>
          </a:p>
          <a:p>
            <a:pPr marL="342900" lvl="0" indent="-361950" algn="l" rtl="0">
              <a:lnSpc>
                <a:spcPct val="80000"/>
              </a:lnSpc>
              <a:spcBef>
                <a:spcPts val="400"/>
              </a:spcBef>
              <a:spcAft>
                <a:spcPts val="0"/>
              </a:spcAft>
              <a:buClr>
                <a:schemeClr val="dk1"/>
              </a:buClr>
              <a:buSzPts val="2300"/>
              <a:buChar char="•"/>
            </a:pPr>
            <a:r>
              <a:rPr lang="en-IN" sz="2300">
                <a:latin typeface="Times New Roman"/>
                <a:ea typeface="Times New Roman"/>
                <a:cs typeface="Times New Roman"/>
                <a:sym typeface="Times New Roman"/>
              </a:rPr>
              <a:t>Loops are usually processed inside out. </a:t>
            </a:r>
            <a:r>
              <a:rPr lang="en-IN" sz="2300" b="1">
                <a:latin typeface="Times New Roman"/>
                <a:ea typeface="Times New Roman"/>
                <a:cs typeface="Times New Roman"/>
                <a:sym typeface="Times New Roman"/>
              </a:rPr>
              <a:t>For example c</a:t>
            </a:r>
            <a:r>
              <a:rPr lang="en-IN" sz="2300">
                <a:latin typeface="Times New Roman"/>
                <a:ea typeface="Times New Roman"/>
                <a:cs typeface="Times New Roman"/>
                <a:sym typeface="Times New Roman"/>
              </a:rPr>
              <a:t>onsider the loop around B3. </a:t>
            </a:r>
            <a:endParaRPr sz="2300">
              <a:latin typeface="Times New Roman"/>
              <a:ea typeface="Times New Roman"/>
              <a:cs typeface="Times New Roman"/>
              <a:sym typeface="Times New Roman"/>
            </a:endParaRPr>
          </a:p>
          <a:p>
            <a:pPr marL="342900" lvl="0" indent="0" algn="l" rtl="0">
              <a:lnSpc>
                <a:spcPct val="80000"/>
              </a:lnSpc>
              <a:spcBef>
                <a:spcPts val="400"/>
              </a:spcBef>
              <a:spcAft>
                <a:spcPts val="0"/>
              </a:spcAft>
              <a:buNone/>
            </a:pPr>
            <a:r>
              <a:rPr lang="en-IN" sz="2300">
                <a:latin typeface="Times New Roman"/>
                <a:ea typeface="Times New Roman"/>
                <a:cs typeface="Times New Roman"/>
                <a:sym typeface="Times New Roman"/>
              </a:rPr>
              <a:t> Note that the values of j and t4 remain in lock-step; every time the value of j decreases by 1, that of t4 decreases by 4 because 4*j is assigned to t4. Such identifiers are called induction variables. When there are two or more induction variables in a loop, it may be possible to get rid of all but one, by the process of induction-variable elimination. For the inner loop around B3 in Fig. we cannot get rid of either j or t4 completely; t4 is used in B3 and j in B4. However, we can illustrate reduction in strength and illustrate a part of the process of induction-variable elimination. Eventually j will be eliminated when the outer loop of B2 - B5 is considered. </a:t>
            </a:r>
            <a:endParaRPr sz="2300">
              <a:latin typeface="Times New Roman"/>
              <a:ea typeface="Times New Roman"/>
              <a:cs typeface="Times New Roman"/>
              <a:sym typeface="Times New Roman"/>
            </a:endParaRPr>
          </a:p>
          <a:p>
            <a:pPr marL="0" lvl="0" indent="0" algn="l" rtl="0">
              <a:lnSpc>
                <a:spcPct val="80000"/>
              </a:lnSpc>
              <a:spcBef>
                <a:spcPts val="400"/>
              </a:spcBef>
              <a:spcAft>
                <a:spcPts val="0"/>
              </a:spcAft>
              <a:buNone/>
            </a:pPr>
            <a:r>
              <a:rPr lang="en-IN" sz="2300" b="1">
                <a:latin typeface="Times New Roman"/>
                <a:ea typeface="Times New Roman"/>
                <a:cs typeface="Times New Roman"/>
                <a:sym typeface="Times New Roman"/>
              </a:rPr>
              <a:t>Example:</a:t>
            </a:r>
            <a:endParaRPr sz="2300" b="1"/>
          </a:p>
          <a:p>
            <a:pPr marL="342900" lvl="0" indent="-361950" algn="l" rtl="0">
              <a:lnSpc>
                <a:spcPct val="80000"/>
              </a:lnSpc>
              <a:spcBef>
                <a:spcPts val="400"/>
              </a:spcBef>
              <a:spcAft>
                <a:spcPts val="0"/>
              </a:spcAft>
              <a:buClr>
                <a:schemeClr val="dk1"/>
              </a:buClr>
              <a:buSzPts val="2300"/>
              <a:buChar char="•"/>
            </a:pPr>
            <a:r>
              <a:rPr lang="en-IN" sz="2300">
                <a:latin typeface="Times New Roman"/>
                <a:ea typeface="Times New Roman"/>
                <a:cs typeface="Times New Roman"/>
                <a:sym typeface="Times New Roman"/>
              </a:rPr>
              <a:t>Reduction in strength replaces expensive operations by equivalent cheaper ones on the target machine. Certain machine instructions are considerably cheaper than others and can often be used as special cases of more expensive operators. </a:t>
            </a:r>
            <a:endParaRPr sz="2300">
              <a:latin typeface="Times New Roman"/>
              <a:ea typeface="Times New Roman"/>
              <a:cs typeface="Times New Roman"/>
              <a:sym typeface="Times New Roman"/>
            </a:endParaRPr>
          </a:p>
          <a:p>
            <a:pPr marL="342900" lvl="0" indent="0" algn="l" rtl="0">
              <a:lnSpc>
                <a:spcPct val="80000"/>
              </a:lnSpc>
              <a:spcBef>
                <a:spcPts val="400"/>
              </a:spcBef>
              <a:spcAft>
                <a:spcPts val="0"/>
              </a:spcAft>
              <a:buNone/>
            </a:pPr>
            <a:r>
              <a:rPr lang="en-IN" sz="2300">
                <a:latin typeface="Times New Roman"/>
                <a:ea typeface="Times New Roman"/>
                <a:cs typeface="Times New Roman"/>
                <a:sym typeface="Times New Roman"/>
              </a:rPr>
              <a:t> </a:t>
            </a:r>
            <a:r>
              <a:rPr lang="en-IN" sz="2300" b="1">
                <a:latin typeface="Times New Roman"/>
                <a:ea typeface="Times New Roman"/>
                <a:cs typeface="Times New Roman"/>
                <a:sym typeface="Times New Roman"/>
              </a:rPr>
              <a:t>For example, </a:t>
            </a:r>
            <a:r>
              <a:rPr lang="en-IN" sz="2300">
                <a:latin typeface="Times New Roman"/>
                <a:ea typeface="Times New Roman"/>
                <a:cs typeface="Times New Roman"/>
                <a:sym typeface="Times New Roman"/>
              </a:rPr>
              <a:t>x² is invariably cheaper to implement as x*x than as a call to an exponentiation routine. Fixed-point multiplication or division by a power of two is cheaper to implement as a shift. Floating-point division by a constant can be implemented as multiplication by a constant, which may be cheaper</a:t>
            </a:r>
            <a:endParaRPr sz="2300">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542" name="Google Shape;542;p7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543" name="Google Shape;543;p77"/>
          <p:cNvPicPr preferRelativeResize="0"/>
          <p:nvPr/>
        </p:nvPicPr>
        <p:blipFill rotWithShape="1">
          <a:blip r:embed="rId3">
            <a:alphaModFix/>
          </a:blip>
          <a:srcRect/>
          <a:stretch/>
        </p:blipFill>
        <p:spPr>
          <a:xfrm>
            <a:off x="381000" y="0"/>
            <a:ext cx="8382000" cy="66294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79</a:t>
            </a:fld>
            <a:endParaRPr/>
          </a:p>
        </p:txBody>
      </p:sp>
      <p:sp>
        <p:nvSpPr>
          <p:cNvPr id="108" name="Google Shape;108;p1"/>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en-US"/>
              <a:t>Code optimization</a:t>
            </a:r>
            <a:endParaRPr/>
          </a:p>
        </p:txBody>
      </p:sp>
      <p:sp>
        <p:nvSpPr>
          <p:cNvPr id="109" name="Google Shape;109;p1"/>
          <p:cNvSpPr txBox="1">
            <a:spLocks noGrp="1"/>
          </p:cNvSpPr>
          <p:nvPr>
            <p:ph type="body" idx="1"/>
          </p:nvPr>
        </p:nvSpPr>
        <p:spPr>
          <a:xfrm>
            <a:off x="457200" y="2362200"/>
            <a:ext cx="8229600" cy="4495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r>
              <a:rPr lang="en-US" sz="2400"/>
              <a:t>   “Code optimization refers to the techniques used by </a:t>
            </a:r>
            <a:endParaRPr/>
          </a:p>
          <a:p>
            <a:pPr marL="342900" lvl="0" indent="-342900" algn="l" rtl="0">
              <a:spcBef>
                <a:spcPts val="480"/>
              </a:spcBef>
              <a:spcAft>
                <a:spcPts val="0"/>
              </a:spcAft>
              <a:buSzPts val="1800"/>
              <a:buFont typeface="Noto Sans Symbols"/>
              <a:buNone/>
            </a:pPr>
            <a:r>
              <a:rPr lang="en-US" sz="2400"/>
              <a:t>    the compiler to improve the execution efficiency of the generated object code”</a:t>
            </a:r>
            <a:endParaRPr/>
          </a:p>
          <a:p>
            <a:pPr marL="342900" lvl="0" indent="-342900" algn="l" rtl="0">
              <a:spcBef>
                <a:spcPts val="480"/>
              </a:spcBef>
              <a:spcAft>
                <a:spcPts val="0"/>
              </a:spcAft>
              <a:buSzPts val="1800"/>
              <a:buFont typeface="Noto Sans Symbols"/>
              <a:buNone/>
            </a:pPr>
            <a:r>
              <a:rPr lang="en-US" sz="2400"/>
              <a:t>		It involves a complex analysis of the intermediate code and the performance of various transformations but every optimizing transformation must also preserve the semantics of the program. That is a compiler should not attempt any optimization that would lead to a change in the programs semantics.There are generally two types of optmization.Machine independent and machine dependent.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body" idx="1"/>
          </p:nvPr>
        </p:nvSpPr>
        <p:spPr>
          <a:xfrm>
            <a:off x="457200" y="228600"/>
            <a:ext cx="8229600" cy="63245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latin typeface="Times New Roman"/>
                <a:ea typeface="Times New Roman"/>
                <a:cs typeface="Times New Roman"/>
                <a:sym typeface="Times New Roman"/>
              </a:rPr>
              <a:t>Producing a </a:t>
            </a:r>
            <a:r>
              <a:rPr lang="en-IN" b="1">
                <a:latin typeface="Times New Roman"/>
                <a:ea typeface="Times New Roman"/>
                <a:cs typeface="Times New Roman"/>
                <a:sym typeface="Times New Roman"/>
              </a:rPr>
              <a:t>relocatable machine language program</a:t>
            </a:r>
            <a:r>
              <a:rPr lang="en-IN">
                <a:latin typeface="Times New Roman"/>
                <a:ea typeface="Times New Roman"/>
                <a:cs typeface="Times New Roman"/>
                <a:sym typeface="Times New Roman"/>
              </a:rPr>
              <a:t> as output allows subprograms to be compiled separately. </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A set of relocatable object modules can be </a:t>
            </a:r>
            <a:r>
              <a:rPr lang="en-IN" b="1">
                <a:latin typeface="Times New Roman"/>
                <a:ea typeface="Times New Roman"/>
                <a:cs typeface="Times New Roman"/>
                <a:sym typeface="Times New Roman"/>
              </a:rPr>
              <a:t>linked </a:t>
            </a:r>
            <a:r>
              <a:rPr lang="en-IN">
                <a:latin typeface="Times New Roman"/>
                <a:ea typeface="Times New Roman"/>
                <a:cs typeface="Times New Roman"/>
                <a:sym typeface="Times New Roman"/>
              </a:rPr>
              <a:t>together and </a:t>
            </a:r>
            <a:r>
              <a:rPr lang="en-IN" b="1">
                <a:latin typeface="Times New Roman"/>
                <a:ea typeface="Times New Roman"/>
                <a:cs typeface="Times New Roman"/>
                <a:sym typeface="Times New Roman"/>
              </a:rPr>
              <a:t>loaded </a:t>
            </a:r>
            <a:r>
              <a:rPr lang="en-IN">
                <a:latin typeface="Times New Roman"/>
                <a:ea typeface="Times New Roman"/>
                <a:cs typeface="Times New Roman"/>
                <a:sym typeface="Times New Roman"/>
              </a:rPr>
              <a:t>for execution by </a:t>
            </a:r>
            <a:r>
              <a:rPr lang="en-IN" b="1">
                <a:latin typeface="Times New Roman"/>
                <a:ea typeface="Times New Roman"/>
                <a:cs typeface="Times New Roman"/>
                <a:sym typeface="Times New Roman"/>
              </a:rPr>
              <a:t>a linking loader.</a:t>
            </a:r>
            <a:endParaRPr/>
          </a:p>
          <a:p>
            <a:pPr marL="342900" lvl="0" indent="-342900" algn="l" rtl="0">
              <a:spcBef>
                <a:spcPts val="640"/>
              </a:spcBef>
              <a:spcAft>
                <a:spcPts val="0"/>
              </a:spcAft>
              <a:buClr>
                <a:schemeClr val="dk1"/>
              </a:buClr>
              <a:buSzPts val="3200"/>
              <a:buChar char="•"/>
            </a:pPr>
            <a:r>
              <a:rPr lang="en-IN">
                <a:latin typeface="Times New Roman"/>
                <a:ea typeface="Times New Roman"/>
                <a:cs typeface="Times New Roman"/>
                <a:sym typeface="Times New Roman"/>
              </a:rPr>
              <a:t>If the </a:t>
            </a:r>
            <a:r>
              <a:rPr lang="en-IN" b="1">
                <a:latin typeface="Times New Roman"/>
                <a:ea typeface="Times New Roman"/>
                <a:cs typeface="Times New Roman"/>
                <a:sym typeface="Times New Roman"/>
              </a:rPr>
              <a:t>target machine </a:t>
            </a:r>
            <a:r>
              <a:rPr lang="en-IN">
                <a:latin typeface="Times New Roman"/>
                <a:ea typeface="Times New Roman"/>
                <a:cs typeface="Times New Roman"/>
                <a:sym typeface="Times New Roman"/>
              </a:rPr>
              <a:t>does not handle relocation automatically, the compiler must provide </a:t>
            </a:r>
            <a:r>
              <a:rPr lang="en-IN" b="1">
                <a:latin typeface="Times New Roman"/>
                <a:ea typeface="Times New Roman"/>
                <a:cs typeface="Times New Roman"/>
                <a:sym typeface="Times New Roman"/>
              </a:rPr>
              <a:t>explicit relocation information </a:t>
            </a:r>
            <a:r>
              <a:rPr lang="en-IN">
                <a:latin typeface="Times New Roman"/>
                <a:ea typeface="Times New Roman"/>
                <a:cs typeface="Times New Roman"/>
                <a:sym typeface="Times New Roman"/>
              </a:rPr>
              <a:t>to the loader to link the separately compiled program segments</a:t>
            </a:r>
            <a:endParaRPr>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80</a:t>
            </a:fld>
            <a:endParaRPr/>
          </a:p>
        </p:txBody>
      </p:sp>
      <p:sp>
        <p:nvSpPr>
          <p:cNvPr id="115" name="Google Shape;115;p2"/>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Machine Independent Optimization</a:t>
            </a:r>
            <a:endParaRPr/>
          </a:p>
        </p:txBody>
      </p:sp>
      <p:sp>
        <p:nvSpPr>
          <p:cNvPr id="116" name="Google Shape;116;p2"/>
          <p:cNvSpPr txBox="1">
            <a:spLocks noGrp="1"/>
          </p:cNvSpPr>
          <p:nvPr>
            <p:ph type="body" idx="1"/>
          </p:nvPr>
        </p:nvSpPr>
        <p:spPr>
          <a:xfrm>
            <a:off x="914400" y="2362200"/>
            <a:ext cx="78486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Char char="⮚"/>
            </a:pPr>
            <a:r>
              <a:rPr lang="en-US" sz="2400"/>
              <a:t>     Machine independent optimization or Source level optmization. can be performed independently of the target machine for which the compiler is generating code. that is the optimizations are not tied to the target machines specific platform or language. Examples of machine independent optimizations are: elimination of loop invariant computation, induction variable elimination, and elimination of common sub expressions.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81</a:t>
            </a:fld>
            <a:endParaRPr/>
          </a:p>
        </p:txBody>
      </p:sp>
      <p:sp>
        <p:nvSpPr>
          <p:cNvPr id="122" name="Google Shape;122;p3"/>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Machine Dependent Optmization</a:t>
            </a:r>
            <a:endParaRPr/>
          </a:p>
        </p:txBody>
      </p:sp>
      <p:sp>
        <p:nvSpPr>
          <p:cNvPr id="123" name="Google Shape;123;p3"/>
          <p:cNvSpPr txBox="1">
            <a:spLocks noGrp="1"/>
          </p:cNvSpPr>
          <p:nvPr>
            <p:ph type="body" idx="1"/>
          </p:nvPr>
        </p:nvSpPr>
        <p:spPr>
          <a:xfrm>
            <a:off x="914400" y="2362200"/>
            <a:ext cx="75438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Font typeface="Noto Sans Symbols"/>
              <a:buChar char="⮚"/>
            </a:pPr>
            <a:r>
              <a:rPr lang="en-US" sz="2400"/>
              <a:t>On the other hand, machine dependent optimization or Target level optimization requires knowledge of the target machine, an attempt to generate object code that will utilize the target machines registers more efficiently is an example of machine dependent code optimization. Actually, code optimization is a misnomer even after performing various optimizing transformations there is no guarantee that the generated object code will be optimal. Hence we are actually performing code improvement.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82</a:t>
            </a:fld>
            <a:endParaRPr/>
          </a:p>
        </p:txBody>
      </p:sp>
      <p:sp>
        <p:nvSpPr>
          <p:cNvPr id="129" name="Google Shape;129;p4"/>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    CRITERIA</a:t>
            </a:r>
            <a:endParaRPr/>
          </a:p>
        </p:txBody>
      </p:sp>
      <p:sp>
        <p:nvSpPr>
          <p:cNvPr id="130" name="Google Shape;130;p4"/>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533400" lvl="0" indent="-533400" algn="l" rtl="0">
              <a:spcBef>
                <a:spcPts val="0"/>
              </a:spcBef>
              <a:spcAft>
                <a:spcPts val="0"/>
              </a:spcAft>
              <a:buSzPts val="1800"/>
              <a:buFont typeface="Noto Sans Symbols"/>
              <a:buNone/>
            </a:pPr>
            <a:r>
              <a:rPr lang="en-US" sz="2400"/>
              <a:t>      When attempting any optimizing transformation the following criteria should be applied:</a:t>
            </a:r>
            <a:endParaRPr/>
          </a:p>
          <a:p>
            <a:pPr marL="533400" lvl="0" indent="-533400" algn="l" rtl="0">
              <a:spcBef>
                <a:spcPts val="480"/>
              </a:spcBef>
              <a:spcAft>
                <a:spcPts val="0"/>
              </a:spcAft>
              <a:buSzPts val="1800"/>
              <a:buFont typeface="Noto Sans Symbols"/>
              <a:buChar char="⮚"/>
            </a:pPr>
            <a:r>
              <a:rPr lang="en-US" sz="2400"/>
              <a:t>The optimizing should capture most of the potential improvements with out an unreasonable amount of effort.</a:t>
            </a:r>
            <a:endParaRPr/>
          </a:p>
          <a:p>
            <a:pPr marL="533400" lvl="0" indent="-533400" algn="l" rtl="0">
              <a:spcBef>
                <a:spcPts val="480"/>
              </a:spcBef>
              <a:spcAft>
                <a:spcPts val="0"/>
              </a:spcAft>
              <a:buSzPts val="1800"/>
              <a:buFont typeface="Noto Sans Symbols"/>
              <a:buChar char="⮚"/>
            </a:pPr>
            <a:r>
              <a:rPr lang="en-US" sz="2400"/>
              <a:t>The optimization should be such that the meaning of the source program is preserved.</a:t>
            </a:r>
            <a:endParaRPr/>
          </a:p>
          <a:p>
            <a:pPr marL="533400" lvl="0" indent="-533400" algn="l" rtl="0">
              <a:spcBef>
                <a:spcPts val="480"/>
              </a:spcBef>
              <a:spcAft>
                <a:spcPts val="0"/>
              </a:spcAft>
              <a:buSzPts val="1800"/>
              <a:buFont typeface="Noto Sans Symbols"/>
              <a:buChar char="⮚"/>
            </a:pPr>
            <a:r>
              <a:rPr lang="en-US" sz="2400"/>
              <a:t>The optimization should on average reduce the time and space expended by the object code.</a:t>
            </a:r>
            <a:endParaRPr/>
          </a:p>
          <a:p>
            <a:pPr marL="533400" lvl="0" indent="-419100" algn="l" rtl="0">
              <a:spcBef>
                <a:spcPts val="480"/>
              </a:spcBef>
              <a:spcAft>
                <a:spcPts val="0"/>
              </a:spcAft>
              <a:buSzPts val="1800"/>
              <a:buFont typeface="Noto Sans Symbols"/>
              <a:buNone/>
            </a:pP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83</a:t>
            </a:fld>
            <a:endParaRPr/>
          </a:p>
        </p:txBody>
      </p:sp>
      <p:sp>
        <p:nvSpPr>
          <p:cNvPr id="136" name="Google Shape;136;p5"/>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Local vs Global Optimization</a:t>
            </a:r>
            <a:endParaRPr/>
          </a:p>
        </p:txBody>
      </p:sp>
      <p:sp>
        <p:nvSpPr>
          <p:cNvPr id="137" name="Google Shape;137;p5"/>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A transformation of a program is called local if it can be performed by looking only at the statements in a basic blocks ; other wise ,it is called global .</a:t>
            </a:r>
            <a:endParaRPr/>
          </a:p>
          <a:p>
            <a:pPr marL="342900" lvl="0" indent="-342900" algn="l" rtl="0">
              <a:spcBef>
                <a:spcPts val="560"/>
              </a:spcBef>
              <a:spcAft>
                <a:spcPts val="0"/>
              </a:spcAft>
              <a:buSzPts val="2100"/>
              <a:buFont typeface="Noto Sans Symbols"/>
              <a:buChar char="⮚"/>
            </a:pPr>
            <a:r>
              <a:rPr lang="en-US"/>
              <a:t>Many transformations can be performed at both the local and global levels</a:t>
            </a:r>
            <a:endParaRPr/>
          </a:p>
          <a:p>
            <a:pPr marL="342900" lvl="0" indent="-342900" algn="l" rtl="0">
              <a:spcBef>
                <a:spcPts val="560"/>
              </a:spcBef>
              <a:spcAft>
                <a:spcPts val="0"/>
              </a:spcAft>
              <a:buSzPts val="2100"/>
              <a:buFont typeface="Noto Sans Symbols"/>
              <a:buChar char="⮚"/>
            </a:pPr>
            <a:r>
              <a:rPr lang="en-US"/>
              <a:t>Local transformations are usually performed first.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84</a:t>
            </a:fld>
            <a:endParaRPr/>
          </a:p>
        </p:txBody>
      </p:sp>
      <p:sp>
        <p:nvSpPr>
          <p:cNvPr id="143" name="Google Shape;143;p6"/>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Local Optimizations</a:t>
            </a:r>
            <a:endParaRPr/>
          </a:p>
        </p:txBody>
      </p:sp>
      <p:sp>
        <p:nvSpPr>
          <p:cNvPr id="144" name="Google Shape;144;p6"/>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The simplest form of optimizations are local to a small piece of code.</a:t>
            </a:r>
            <a:endParaRPr/>
          </a:p>
          <a:p>
            <a:pPr marL="342900" lvl="0" indent="-276225" algn="l" rtl="0">
              <a:spcBef>
                <a:spcPts val="280"/>
              </a:spcBef>
              <a:spcAft>
                <a:spcPts val="0"/>
              </a:spcAft>
              <a:buSzPts val="1050"/>
              <a:buNone/>
            </a:pPr>
            <a:endParaRPr sz="1400"/>
          </a:p>
          <a:p>
            <a:pPr marL="342900" lvl="0" indent="-342900" algn="l" rtl="0">
              <a:spcBef>
                <a:spcPts val="560"/>
              </a:spcBef>
              <a:spcAft>
                <a:spcPts val="0"/>
              </a:spcAft>
              <a:buSzPts val="2100"/>
              <a:buChar char="●"/>
            </a:pPr>
            <a:r>
              <a:rPr lang="en-US"/>
              <a:t>No need to analyze the whole procedure body, just the basic block (typically just a small portion of one statement) in question</a:t>
            </a:r>
            <a:endParaRPr/>
          </a:p>
          <a:p>
            <a:pPr marL="342900" lvl="0" indent="-276225" algn="l" rtl="0">
              <a:spcBef>
                <a:spcPts val="280"/>
              </a:spcBef>
              <a:spcAft>
                <a:spcPts val="0"/>
              </a:spcAft>
              <a:buSzPts val="1050"/>
              <a:buNone/>
            </a:pPr>
            <a:endParaRPr sz="1400"/>
          </a:p>
          <a:p>
            <a:pPr marL="342900" lvl="0" indent="-342900" algn="l" rtl="0">
              <a:spcBef>
                <a:spcPts val="560"/>
              </a:spcBef>
              <a:spcAft>
                <a:spcPts val="0"/>
              </a:spcAft>
              <a:buSzPts val="2100"/>
              <a:buChar char="●"/>
            </a:pPr>
            <a:r>
              <a:rPr lang="en-US"/>
              <a:t>Example: algebraic simplification</a:t>
            </a:r>
            <a:endParaRPr/>
          </a:p>
          <a:p>
            <a:pPr marL="342900" lvl="0" indent="-209550" algn="l" rtl="0">
              <a:spcBef>
                <a:spcPts val="560"/>
              </a:spcBef>
              <a:spcAft>
                <a:spcPts val="0"/>
              </a:spcAft>
              <a:buSzPts val="2100"/>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85</a:t>
            </a:fld>
            <a:endParaRPr/>
          </a:p>
        </p:txBody>
      </p:sp>
      <p:sp>
        <p:nvSpPr>
          <p:cNvPr id="150" name="Google Shape;150;p7"/>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Algebraic Simplification</a:t>
            </a:r>
            <a:endParaRPr/>
          </a:p>
        </p:txBody>
      </p:sp>
      <p:sp>
        <p:nvSpPr>
          <p:cNvPr id="151" name="Google Shape;151;p7"/>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Font typeface="Noto Sans Symbols"/>
              <a:buChar char="⮚"/>
            </a:pPr>
            <a:r>
              <a:rPr lang="en-US" sz="3200"/>
              <a:t>Some statements can be deleted</a:t>
            </a:r>
            <a:endParaRPr/>
          </a:p>
          <a:p>
            <a:pPr marL="342900" lvl="0" indent="-190500" algn="l" rtl="0">
              <a:spcBef>
                <a:spcPts val="640"/>
              </a:spcBef>
              <a:spcAft>
                <a:spcPts val="0"/>
              </a:spcAft>
              <a:buSzPts val="2400"/>
              <a:buFont typeface="Noto Sans Symbols"/>
              <a:buNone/>
            </a:pPr>
            <a:endParaRPr sz="3200"/>
          </a:p>
          <a:p>
            <a:pPr marL="342900" lvl="0" indent="-190500" algn="l" rtl="0">
              <a:spcBef>
                <a:spcPts val="640"/>
              </a:spcBef>
              <a:spcAft>
                <a:spcPts val="0"/>
              </a:spcAft>
              <a:buSzPts val="2400"/>
              <a:buNone/>
            </a:pPr>
            <a:endParaRPr sz="3200"/>
          </a:p>
          <a:p>
            <a:pPr marL="342900" lvl="0" indent="-342900" algn="l" rtl="0">
              <a:spcBef>
                <a:spcPts val="640"/>
              </a:spcBef>
              <a:spcAft>
                <a:spcPts val="0"/>
              </a:spcAft>
              <a:buSzPts val="2400"/>
              <a:buFont typeface="Noto Sans Symbols"/>
              <a:buChar char="⮚"/>
            </a:pPr>
            <a:r>
              <a:rPr lang="en-US" sz="3200"/>
              <a:t>Some statements can be simplified</a:t>
            </a:r>
            <a:endParaRPr/>
          </a:p>
          <a:p>
            <a:pPr marL="342900" lvl="0" indent="-209550" algn="l" rtl="0">
              <a:spcBef>
                <a:spcPts val="560"/>
              </a:spcBef>
              <a:spcAft>
                <a:spcPts val="0"/>
              </a:spcAft>
              <a:buSzPts val="2100"/>
              <a:buFont typeface="Noto Sans Symbols"/>
              <a:buNone/>
            </a:pPr>
            <a:endParaRPr/>
          </a:p>
        </p:txBody>
      </p:sp>
      <p:sp>
        <p:nvSpPr>
          <p:cNvPr id="152" name="Google Shape;152;p7"/>
          <p:cNvSpPr/>
          <p:nvPr/>
        </p:nvSpPr>
        <p:spPr>
          <a:xfrm>
            <a:off x="2133600" y="3017838"/>
            <a:ext cx="1905000" cy="1187450"/>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 x = x + 0</a:t>
            </a:r>
            <a:endParaRPr b="1">
              <a:solidFill>
                <a:schemeClr val="dk1"/>
              </a:solidFill>
            </a:endParaRPr>
          </a:p>
          <a:p>
            <a:pPr marL="457200" marR="0" lvl="1" indent="0" algn="l"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 x = x * 1</a:t>
            </a:r>
            <a:endParaRPr b="1">
              <a:solidFill>
                <a:schemeClr val="dk1"/>
              </a:solidFill>
            </a:endParaRPr>
          </a:p>
          <a:p>
            <a:pPr marL="457200" marR="0" lvl="1" indent="0" algn="l" rtl="0">
              <a:spcBef>
                <a:spcPts val="0"/>
              </a:spcBef>
              <a:spcAft>
                <a:spcPts val="0"/>
              </a:spcAft>
              <a:buNone/>
            </a:pPr>
            <a:endParaRPr sz="2400" b="0" i="0" u="none" strike="noStrike" cap="none">
              <a:solidFill>
                <a:schemeClr val="accent2"/>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86</a:t>
            </a:fld>
            <a:endParaRPr/>
          </a:p>
        </p:txBody>
      </p:sp>
      <p:sp>
        <p:nvSpPr>
          <p:cNvPr id="158" name="Google Shape;158;p8"/>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Algebraic Simplification</a:t>
            </a:r>
            <a:endParaRPr/>
          </a:p>
        </p:txBody>
      </p:sp>
      <p:sp>
        <p:nvSpPr>
          <p:cNvPr id="159" name="Google Shape;159;p8"/>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None/>
            </a:pPr>
            <a:r>
              <a:rPr lang="en-US" sz="2400">
                <a:solidFill>
                  <a:schemeClr val="accent2"/>
                </a:solidFill>
              </a:rPr>
              <a:t>       </a:t>
            </a:r>
            <a:r>
              <a:rPr lang="en-US" sz="2400"/>
              <a:t>x = x * 0	           </a:t>
            </a:r>
            <a:r>
              <a:rPr lang="en-US" sz="2400">
                <a:latin typeface="Noto Sans Symbols"/>
                <a:ea typeface="Noto Sans Symbols"/>
                <a:cs typeface="Noto Sans Symbols"/>
                <a:sym typeface="Noto Sans Symbols"/>
              </a:rPr>
              <a:t>⇒</a:t>
            </a:r>
            <a:r>
              <a:rPr lang="en-US" sz="2400"/>
              <a:t>   x = 0</a:t>
            </a:r>
            <a:endParaRPr/>
          </a:p>
          <a:p>
            <a:pPr marL="342900" lvl="0" indent="-342900" algn="l" rtl="0">
              <a:spcBef>
                <a:spcPts val="480"/>
              </a:spcBef>
              <a:spcAft>
                <a:spcPts val="0"/>
              </a:spcAft>
              <a:buSzPts val="1800"/>
              <a:buFont typeface="Noto Sans Symbols"/>
              <a:buNone/>
            </a:pPr>
            <a:r>
              <a:rPr lang="en-US" sz="2400"/>
              <a:t>       y = y ^ 2    	</a:t>
            </a:r>
            <a:r>
              <a:rPr lang="en-US" sz="2400">
                <a:latin typeface="Noto Sans Symbols"/>
                <a:ea typeface="Noto Sans Symbols"/>
                <a:cs typeface="Noto Sans Symbols"/>
                <a:sym typeface="Noto Sans Symbols"/>
              </a:rPr>
              <a:t>⇒</a:t>
            </a:r>
            <a:r>
              <a:rPr lang="en-US" sz="2400"/>
              <a:t>   y = y * y </a:t>
            </a:r>
            <a:endParaRPr/>
          </a:p>
          <a:p>
            <a:pPr marL="342900" lvl="0" indent="-342900" algn="l" rtl="0">
              <a:spcBef>
                <a:spcPts val="480"/>
              </a:spcBef>
              <a:spcAft>
                <a:spcPts val="0"/>
              </a:spcAft>
              <a:buSzPts val="1800"/>
              <a:buFont typeface="Noto Sans Symbols"/>
              <a:buNone/>
            </a:pPr>
            <a:r>
              <a:rPr lang="en-US" sz="2400"/>
              <a:t>       x = x * 8       	</a:t>
            </a:r>
            <a:r>
              <a:rPr lang="en-US" sz="2400">
                <a:latin typeface="Noto Sans Symbols"/>
                <a:ea typeface="Noto Sans Symbols"/>
                <a:cs typeface="Noto Sans Symbols"/>
                <a:sym typeface="Noto Sans Symbols"/>
              </a:rPr>
              <a:t>⇒</a:t>
            </a:r>
            <a:r>
              <a:rPr lang="en-US" sz="2400"/>
              <a:t>   x = x &lt;&lt; 3 </a:t>
            </a:r>
            <a:endParaRPr/>
          </a:p>
          <a:p>
            <a:pPr marL="342900" lvl="0" indent="-342900" algn="l" rtl="0">
              <a:spcBef>
                <a:spcPts val="480"/>
              </a:spcBef>
              <a:spcAft>
                <a:spcPts val="0"/>
              </a:spcAft>
              <a:buSzPts val="1800"/>
              <a:buFont typeface="Noto Sans Symbols"/>
              <a:buNone/>
            </a:pPr>
            <a:r>
              <a:rPr lang="en-US" sz="2400"/>
              <a:t>       x = x * 15     	</a:t>
            </a:r>
            <a:r>
              <a:rPr lang="en-US" sz="2400">
                <a:latin typeface="Noto Sans Symbols"/>
                <a:ea typeface="Noto Sans Symbols"/>
                <a:cs typeface="Noto Sans Symbols"/>
                <a:sym typeface="Noto Sans Symbols"/>
              </a:rPr>
              <a:t>⇒</a:t>
            </a:r>
            <a:r>
              <a:rPr lang="en-US" sz="2400"/>
              <a:t>  t = x &lt;&lt; 4;  x = t - x </a:t>
            </a:r>
            <a:endParaRPr/>
          </a:p>
          <a:p>
            <a:pPr marL="342900" lvl="0" indent="-342900" algn="l" rtl="0">
              <a:spcBef>
                <a:spcPts val="480"/>
              </a:spcBef>
              <a:spcAft>
                <a:spcPts val="0"/>
              </a:spcAft>
              <a:buSzPts val="1800"/>
              <a:buFont typeface="Noto Sans Symbols"/>
              <a:buNone/>
            </a:pPr>
            <a:r>
              <a:rPr lang="en-US" sz="2400"/>
              <a:t>       x3                      </a:t>
            </a:r>
            <a:r>
              <a:rPr lang="en-US" sz="2400">
                <a:latin typeface="Noto Sans Symbols"/>
                <a:ea typeface="Noto Sans Symbols"/>
                <a:cs typeface="Noto Sans Symbols"/>
                <a:sym typeface="Noto Sans Symbols"/>
              </a:rPr>
              <a:t>⇒</a:t>
            </a:r>
            <a:r>
              <a:rPr lang="en-US" sz="2400"/>
              <a:t> x*x*x </a:t>
            </a:r>
            <a:endParaRPr/>
          </a:p>
          <a:p>
            <a:pPr marL="342900" lvl="0" indent="-342900" algn="l" rtl="0">
              <a:spcBef>
                <a:spcPts val="480"/>
              </a:spcBef>
              <a:spcAft>
                <a:spcPts val="0"/>
              </a:spcAft>
              <a:buSzPts val="1800"/>
              <a:buChar char="●"/>
            </a:pPr>
            <a:r>
              <a:rPr lang="en-US" sz="2400"/>
              <a:t>x * 25 = (x &lt;&lt; 4) + (x &lt;&lt; 3) + x Where the sum of base 2 powers equals to 25: 2^4+2^3+2^0 = 25</a:t>
            </a:r>
            <a:endParaRPr/>
          </a:p>
          <a:p>
            <a:pPr marL="342900" lvl="0" indent="-342900" algn="l" rtl="0">
              <a:spcBef>
                <a:spcPts val="480"/>
              </a:spcBef>
              <a:spcAft>
                <a:spcPts val="0"/>
              </a:spcAft>
              <a:buSzPts val="1800"/>
              <a:buChar char="●"/>
            </a:pPr>
            <a:r>
              <a:rPr lang="en-US" sz="2400"/>
              <a:t>How does x / 25 work out with right shifts?</a:t>
            </a:r>
            <a:endParaRPr/>
          </a:p>
          <a:p>
            <a:pPr marL="0" lvl="0" indent="0" algn="l" rtl="0">
              <a:spcBef>
                <a:spcPts val="560"/>
              </a:spcBef>
              <a:spcAft>
                <a:spcPts val="0"/>
              </a:spcAft>
              <a:buSzPts val="2100"/>
              <a:buFont typeface="Noto Sans Symbols"/>
              <a:buNone/>
            </a:pPr>
            <a:r>
              <a:rPr lang="en-US"/>
              <a:t>( on most machines </a:t>
            </a:r>
            <a:r>
              <a:rPr lang="en-US">
                <a:solidFill>
                  <a:schemeClr val="accent2"/>
                </a:solidFill>
              </a:rPr>
              <a:t>&lt;&lt;</a:t>
            </a:r>
            <a:r>
              <a:rPr lang="en-US"/>
              <a:t> is </a:t>
            </a:r>
            <a:r>
              <a:rPr lang="en-US" i="1"/>
              <a:t>much</a:t>
            </a:r>
            <a:r>
              <a:rPr lang="en-US"/>
              <a:t> faster               than </a:t>
            </a:r>
            <a:r>
              <a:rPr lang="en-US">
                <a:solidFill>
                  <a:schemeClr val="accent2"/>
                </a:solidFill>
              </a:rPr>
              <a:t>*</a:t>
            </a:r>
            <a:r>
              <a:rPr lang="en-US"/>
              <a:t>; but not on all!)</a:t>
            </a:r>
            <a:endParaRPr/>
          </a:p>
          <a:p>
            <a:pPr marL="342900" lvl="0" indent="-228600" algn="l" rtl="0">
              <a:spcBef>
                <a:spcPts val="480"/>
              </a:spcBef>
              <a:spcAft>
                <a:spcPts val="0"/>
              </a:spcAft>
              <a:buSzPts val="1800"/>
              <a:buNone/>
            </a:pPr>
            <a:endParaRPr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87</a:t>
            </a:fld>
            <a:endParaRPr/>
          </a:p>
        </p:txBody>
      </p:sp>
      <p:sp>
        <p:nvSpPr>
          <p:cNvPr id="165" name="Google Shape;165;p9"/>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Algebraic Simplification</a:t>
            </a:r>
            <a:endParaRPr/>
          </a:p>
        </p:txBody>
      </p:sp>
      <p:sp>
        <p:nvSpPr>
          <p:cNvPr id="166" name="Google Shape;166;p9"/>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X + 0 = 0 + x               x</a:t>
            </a:r>
            <a:endParaRPr/>
          </a:p>
          <a:p>
            <a:pPr marL="342900" lvl="0" indent="-209550" algn="l" rtl="0">
              <a:spcBef>
                <a:spcPts val="560"/>
              </a:spcBef>
              <a:spcAft>
                <a:spcPts val="0"/>
              </a:spcAft>
              <a:buSzPts val="2100"/>
              <a:buFont typeface="Noto Sans Symbols"/>
              <a:buNone/>
            </a:pPr>
            <a:endParaRPr/>
          </a:p>
          <a:p>
            <a:pPr marL="342900" lvl="0" indent="-342900" algn="l" rtl="0">
              <a:spcBef>
                <a:spcPts val="560"/>
              </a:spcBef>
              <a:spcAft>
                <a:spcPts val="0"/>
              </a:spcAft>
              <a:buSzPts val="2100"/>
              <a:buFont typeface="Noto Sans Symbols"/>
              <a:buChar char="⮚"/>
            </a:pPr>
            <a:r>
              <a:rPr lang="en-US"/>
              <a:t>X – 0                           x</a:t>
            </a:r>
            <a:endParaRPr/>
          </a:p>
          <a:p>
            <a:pPr marL="342900" lvl="0" indent="-209550" algn="l" rtl="0">
              <a:spcBef>
                <a:spcPts val="560"/>
              </a:spcBef>
              <a:spcAft>
                <a:spcPts val="0"/>
              </a:spcAft>
              <a:buSzPts val="2100"/>
              <a:buFont typeface="Noto Sans Symbols"/>
              <a:buNone/>
            </a:pPr>
            <a:endParaRPr/>
          </a:p>
          <a:p>
            <a:pPr marL="342900" lvl="0" indent="-342900" algn="l" rtl="0">
              <a:spcBef>
                <a:spcPts val="560"/>
              </a:spcBef>
              <a:spcAft>
                <a:spcPts val="0"/>
              </a:spcAft>
              <a:buSzPts val="2100"/>
              <a:buFont typeface="Noto Sans Symbols"/>
              <a:buChar char="⮚"/>
            </a:pPr>
            <a:r>
              <a:rPr lang="en-US"/>
              <a:t>X * 1 = 1 * x                 x</a:t>
            </a:r>
            <a:endParaRPr/>
          </a:p>
          <a:p>
            <a:pPr marL="342900" lvl="0" indent="-209550" algn="l" rtl="0">
              <a:spcBef>
                <a:spcPts val="560"/>
              </a:spcBef>
              <a:spcAft>
                <a:spcPts val="0"/>
              </a:spcAft>
              <a:buSzPts val="2100"/>
              <a:buFont typeface="Noto Sans Symbols"/>
              <a:buNone/>
            </a:pPr>
            <a:endParaRPr/>
          </a:p>
          <a:p>
            <a:pPr marL="342900" lvl="0" indent="-342900" algn="l" rtl="0">
              <a:spcBef>
                <a:spcPts val="560"/>
              </a:spcBef>
              <a:spcAft>
                <a:spcPts val="0"/>
              </a:spcAft>
              <a:buSzPts val="2100"/>
              <a:buFont typeface="Noto Sans Symbols"/>
              <a:buChar char="⮚"/>
            </a:pPr>
            <a:r>
              <a:rPr lang="en-US"/>
              <a:t>X / 1 =                         x</a:t>
            </a:r>
            <a:endParaRPr/>
          </a:p>
        </p:txBody>
      </p:sp>
      <p:sp>
        <p:nvSpPr>
          <p:cNvPr id="167" name="Google Shape;167;p9"/>
          <p:cNvSpPr/>
          <p:nvPr/>
        </p:nvSpPr>
        <p:spPr>
          <a:xfrm>
            <a:off x="3886200" y="2590800"/>
            <a:ext cx="685800" cy="152400"/>
          </a:xfrm>
          <a:prstGeom prst="rightArrow">
            <a:avLst>
              <a:gd name="adj1" fmla="val 50000"/>
              <a:gd name="adj2" fmla="val 1125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68" name="Google Shape;168;p9"/>
          <p:cNvSpPr/>
          <p:nvPr/>
        </p:nvSpPr>
        <p:spPr>
          <a:xfrm>
            <a:off x="3810000" y="3581400"/>
            <a:ext cx="685800" cy="152400"/>
          </a:xfrm>
          <a:prstGeom prst="rightArrow">
            <a:avLst>
              <a:gd name="adj1" fmla="val 50000"/>
              <a:gd name="adj2" fmla="val 1125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69" name="Google Shape;169;p9"/>
          <p:cNvSpPr/>
          <p:nvPr/>
        </p:nvSpPr>
        <p:spPr>
          <a:xfrm>
            <a:off x="3810000" y="4724400"/>
            <a:ext cx="685800" cy="152400"/>
          </a:xfrm>
          <a:prstGeom prst="rightArrow">
            <a:avLst>
              <a:gd name="adj1" fmla="val 50000"/>
              <a:gd name="adj2" fmla="val 1125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70" name="Google Shape;170;p9"/>
          <p:cNvSpPr/>
          <p:nvPr/>
        </p:nvSpPr>
        <p:spPr>
          <a:xfrm>
            <a:off x="3733800" y="5562600"/>
            <a:ext cx="685800" cy="152400"/>
          </a:xfrm>
          <a:prstGeom prst="rightArrow">
            <a:avLst>
              <a:gd name="adj1" fmla="val 50000"/>
              <a:gd name="adj2" fmla="val 1125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88</a:t>
            </a:fld>
            <a:endParaRPr/>
          </a:p>
        </p:txBody>
      </p:sp>
      <p:sp>
        <p:nvSpPr>
          <p:cNvPr id="176" name="Google Shape;176;p10"/>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b="0">
                <a:solidFill>
                  <a:schemeClr val="dk1"/>
                </a:solidFill>
              </a:rPr>
              <a:t>Strength Reductions</a:t>
            </a:r>
            <a:endParaRPr/>
          </a:p>
        </p:txBody>
      </p:sp>
      <p:sp>
        <p:nvSpPr>
          <p:cNvPr id="177" name="Google Shape;177;p10"/>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Font typeface="Noto Sans Symbols"/>
              <a:buChar char="⮚"/>
            </a:pPr>
            <a:r>
              <a:rPr lang="en-US" sz="2400"/>
              <a:t>Strength reduction means replacing expensive operations with cheaper ones.</a:t>
            </a:r>
            <a:endParaRPr/>
          </a:p>
          <a:p>
            <a:pPr marL="342900" lvl="0" indent="-342900" algn="l" rtl="0">
              <a:lnSpc>
                <a:spcPct val="90000"/>
              </a:lnSpc>
              <a:spcBef>
                <a:spcPts val="480"/>
              </a:spcBef>
              <a:spcAft>
                <a:spcPts val="0"/>
              </a:spcAft>
              <a:buSzPts val="1800"/>
              <a:buFont typeface="Noto Sans Symbols"/>
              <a:buChar char="⮚"/>
            </a:pPr>
            <a:r>
              <a:rPr lang="en-US" sz="2400"/>
              <a:t>Replacing integer multiplication or division by constants with shift operations.</a:t>
            </a:r>
            <a:endParaRPr/>
          </a:p>
          <a:p>
            <a:pPr marL="342900" lvl="0" indent="-342900" algn="l" rtl="0">
              <a:lnSpc>
                <a:spcPct val="90000"/>
              </a:lnSpc>
              <a:spcBef>
                <a:spcPts val="480"/>
              </a:spcBef>
              <a:spcAft>
                <a:spcPts val="0"/>
              </a:spcAft>
              <a:buSzPts val="1800"/>
              <a:buFont typeface="Noto Sans Symbols"/>
              <a:buChar char="⮚"/>
            </a:pPr>
            <a:r>
              <a:rPr lang="en-US" sz="2400"/>
              <a:t>Replacing 32-bit integer division by 64-bit floating point division.</a:t>
            </a:r>
            <a:endParaRPr/>
          </a:p>
          <a:p>
            <a:pPr marL="342900" lvl="0" indent="-342900" algn="l" rtl="0">
              <a:lnSpc>
                <a:spcPct val="90000"/>
              </a:lnSpc>
              <a:spcBef>
                <a:spcPts val="480"/>
              </a:spcBef>
              <a:spcAft>
                <a:spcPts val="0"/>
              </a:spcAft>
              <a:buSzPts val="1800"/>
              <a:buFont typeface="Noto Sans Symbols"/>
              <a:buChar char="⮚"/>
            </a:pPr>
            <a:r>
              <a:rPr lang="en-US" sz="2400"/>
              <a:t>Replacing floating point multiplications by small constants with floating point additions. </a:t>
            </a:r>
            <a:endParaRPr/>
          </a:p>
          <a:p>
            <a:pPr marL="342900" lvl="0" indent="-342900" algn="l" rtl="0">
              <a:lnSpc>
                <a:spcPct val="90000"/>
              </a:lnSpc>
              <a:spcBef>
                <a:spcPts val="480"/>
              </a:spcBef>
              <a:spcAft>
                <a:spcPts val="0"/>
              </a:spcAft>
              <a:buSzPts val="1800"/>
              <a:buFont typeface="Noto Sans Symbols"/>
              <a:buChar char="⮚"/>
            </a:pPr>
            <a:r>
              <a:rPr lang="en-US" sz="2400"/>
              <a:t>Replacing power function by floating point multiplications.</a:t>
            </a:r>
            <a:endParaRPr/>
          </a:p>
          <a:p>
            <a:pPr marL="342900" lvl="0" indent="-228600" algn="l" rtl="0">
              <a:lnSpc>
                <a:spcPct val="90000"/>
              </a:lnSpc>
              <a:spcBef>
                <a:spcPts val="480"/>
              </a:spcBef>
              <a:spcAft>
                <a:spcPts val="0"/>
              </a:spcAft>
              <a:buSzPts val="1800"/>
              <a:buNone/>
            </a:pPr>
            <a:endParaRPr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89</a:t>
            </a:fld>
            <a:endParaRPr/>
          </a:p>
        </p:txBody>
      </p:sp>
      <p:sp>
        <p:nvSpPr>
          <p:cNvPr id="183" name="Google Shape;183;p11"/>
          <p:cNvSpPr txBox="1">
            <a:spLocks noGrp="1"/>
          </p:cNvSpPr>
          <p:nvPr>
            <p:ph type="title"/>
          </p:nvPr>
        </p:nvSpPr>
        <p:spPr>
          <a:xfrm>
            <a:off x="914400" y="762000"/>
            <a:ext cx="82296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sz="3200"/>
              <a:t>Structure-Preserving Transformations</a:t>
            </a:r>
            <a:endParaRPr/>
          </a:p>
        </p:txBody>
      </p:sp>
      <p:sp>
        <p:nvSpPr>
          <p:cNvPr id="184" name="Google Shape;184;p11"/>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742950" lvl="1" indent="-285750" algn="l" rtl="0">
              <a:spcBef>
                <a:spcPts val="0"/>
              </a:spcBef>
              <a:spcAft>
                <a:spcPts val="0"/>
              </a:spcAft>
              <a:buSzPts val="1500"/>
              <a:buFont typeface="Noto Sans Symbols"/>
              <a:buNone/>
            </a:pPr>
            <a:r>
              <a:rPr lang="en-US" sz="2000"/>
              <a:t>   There are a number of ways in which a compiler can improve a program without changing the function it computes.writen below are the examples of such function preserving transformation.   </a:t>
            </a:r>
            <a:endParaRPr/>
          </a:p>
          <a:p>
            <a:pPr marL="742950" lvl="1" indent="-190500" algn="l" rtl="0">
              <a:spcBef>
                <a:spcPts val="400"/>
              </a:spcBef>
              <a:spcAft>
                <a:spcPts val="0"/>
              </a:spcAft>
              <a:buSzPts val="1500"/>
              <a:buFont typeface="Noto Sans Symbols"/>
              <a:buNone/>
            </a:pPr>
            <a:endParaRPr sz="2000"/>
          </a:p>
          <a:p>
            <a:pPr marL="742950" lvl="1" indent="-285750" algn="l" rtl="0">
              <a:spcBef>
                <a:spcPts val="400"/>
              </a:spcBef>
              <a:spcAft>
                <a:spcPts val="0"/>
              </a:spcAft>
              <a:buSzPts val="1500"/>
              <a:buFont typeface="Noto Sans Symbols"/>
              <a:buChar char="⮚"/>
            </a:pPr>
            <a:r>
              <a:rPr lang="en-US" sz="2000"/>
              <a:t>Common subexpression elimination</a:t>
            </a:r>
            <a:endParaRPr/>
          </a:p>
          <a:p>
            <a:pPr marL="742950" lvl="1" indent="-285750" algn="l" rtl="0">
              <a:spcBef>
                <a:spcPts val="400"/>
              </a:spcBef>
              <a:spcAft>
                <a:spcPts val="0"/>
              </a:spcAft>
              <a:buSzPts val="1500"/>
              <a:buFont typeface="Noto Sans Symbols"/>
              <a:buChar char="⮚"/>
            </a:pPr>
            <a:r>
              <a:rPr lang="en-US" sz="2000"/>
              <a:t>Dead code elimination</a:t>
            </a:r>
            <a:endParaRPr/>
          </a:p>
          <a:p>
            <a:pPr marL="742950" lvl="1" indent="-285750" algn="l" rtl="0">
              <a:spcBef>
                <a:spcPts val="400"/>
              </a:spcBef>
              <a:spcAft>
                <a:spcPts val="0"/>
              </a:spcAft>
              <a:buSzPts val="1500"/>
              <a:buFont typeface="Noto Sans Symbols"/>
              <a:buChar char="⮚"/>
            </a:pPr>
            <a:r>
              <a:rPr lang="en-US" sz="2000"/>
              <a:t>Copy propagation</a:t>
            </a:r>
            <a:endParaRPr/>
          </a:p>
          <a:p>
            <a:pPr marL="742950" lvl="1" indent="-285750" algn="l" rtl="0">
              <a:spcBef>
                <a:spcPts val="400"/>
              </a:spcBef>
              <a:spcAft>
                <a:spcPts val="0"/>
              </a:spcAft>
              <a:buSzPts val="1500"/>
              <a:buFont typeface="Noto Sans Symbols"/>
              <a:buChar char="⮚"/>
            </a:pPr>
            <a:r>
              <a:rPr lang="en-US" sz="2000"/>
              <a:t>Constant folding</a:t>
            </a:r>
            <a:endParaRPr/>
          </a:p>
          <a:p>
            <a:pPr marL="742950" lvl="1" indent="-285750" algn="l" rtl="0">
              <a:spcBef>
                <a:spcPts val="400"/>
              </a:spcBef>
              <a:spcAft>
                <a:spcPts val="0"/>
              </a:spcAft>
              <a:buSzPts val="1500"/>
              <a:buFont typeface="Noto Sans Symbols"/>
              <a:buNone/>
            </a:pPr>
            <a:r>
              <a:rPr lang="en-US" sz="2000"/>
              <a:t>	</a:t>
            </a:r>
            <a:endParaRPr/>
          </a:p>
          <a:p>
            <a:pPr marL="742950" lvl="1" indent="-190500" algn="l" rtl="0">
              <a:spcBef>
                <a:spcPts val="400"/>
              </a:spcBef>
              <a:spcAft>
                <a:spcPts val="0"/>
              </a:spcAft>
              <a:buSzPts val="1500"/>
              <a:buFont typeface="Noto Sans Symbols"/>
              <a:buNone/>
            </a:pPr>
            <a:endParaRPr sz="2000"/>
          </a:p>
          <a:p>
            <a:pPr marL="342900" lvl="0" indent="-228600" algn="l" rtl="0">
              <a:spcBef>
                <a:spcPts val="480"/>
              </a:spcBef>
              <a:spcAft>
                <a:spcPts val="0"/>
              </a:spcAft>
              <a:buSzPts val="18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5.13 INSTRUCTION SELECTION</a:t>
            </a:r>
            <a:endParaRPr sz="3000" b="1">
              <a:latin typeface="Times New Roman"/>
              <a:ea typeface="Times New Roman"/>
              <a:cs typeface="Times New Roman"/>
              <a:sym typeface="Times New Roman"/>
            </a:endParaRPr>
          </a:p>
        </p:txBody>
      </p:sp>
      <p:sp>
        <p:nvSpPr>
          <p:cNvPr id="131" name="Google Shape;131;p9"/>
          <p:cNvSpPr txBox="1">
            <a:spLocks noGrp="1"/>
          </p:cNvSpPr>
          <p:nvPr>
            <p:ph type="body" idx="1"/>
          </p:nvPr>
        </p:nvSpPr>
        <p:spPr>
          <a:xfrm>
            <a:off x="457200" y="1874837"/>
            <a:ext cx="8229600" cy="49831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800"/>
              <a:buChar char="•"/>
            </a:pPr>
            <a:r>
              <a:rPr lang="en-IN" sz="2800">
                <a:latin typeface="Times New Roman"/>
                <a:ea typeface="Times New Roman"/>
                <a:cs typeface="Times New Roman"/>
                <a:sym typeface="Times New Roman"/>
              </a:rPr>
              <a:t>The complexity of mapping IR program into code-sequence for target machine depends on</a:t>
            </a:r>
            <a:endParaRPr/>
          </a:p>
          <a:p>
            <a:pPr marL="342900" lvl="0" indent="-342900" algn="just" rtl="0">
              <a:spcBef>
                <a:spcPts val="560"/>
              </a:spcBef>
              <a:spcAft>
                <a:spcPts val="0"/>
              </a:spcAft>
              <a:buClr>
                <a:schemeClr val="dk1"/>
              </a:buClr>
              <a:buSzPts val="2800"/>
              <a:buNone/>
            </a:pPr>
            <a:r>
              <a:rPr lang="en-IN" sz="2800">
                <a:latin typeface="Times New Roman"/>
                <a:ea typeface="Times New Roman"/>
                <a:cs typeface="Times New Roman"/>
                <a:sym typeface="Times New Roman"/>
              </a:rPr>
              <a:t>	- level of IR (high level or low level) </a:t>
            </a:r>
            <a:endParaRPr/>
          </a:p>
          <a:p>
            <a:pPr marL="342900" lvl="0" indent="-342900" algn="just" rtl="0">
              <a:spcBef>
                <a:spcPts val="560"/>
              </a:spcBef>
              <a:spcAft>
                <a:spcPts val="0"/>
              </a:spcAft>
              <a:buClr>
                <a:schemeClr val="dk1"/>
              </a:buClr>
              <a:buSzPts val="2800"/>
              <a:buNone/>
            </a:pPr>
            <a:r>
              <a:rPr lang="en-IN" sz="2800">
                <a:latin typeface="Times New Roman"/>
                <a:ea typeface="Times New Roman"/>
                <a:cs typeface="Times New Roman"/>
                <a:sym typeface="Times New Roman"/>
              </a:rPr>
              <a:t>	- nature of instruction set (data type support)</a:t>
            </a:r>
            <a:endParaRPr/>
          </a:p>
          <a:p>
            <a:pPr marL="342900" lvl="0" indent="-342900" algn="just" rtl="0">
              <a:spcBef>
                <a:spcPts val="560"/>
              </a:spcBef>
              <a:spcAft>
                <a:spcPts val="0"/>
              </a:spcAft>
              <a:buClr>
                <a:schemeClr val="dk1"/>
              </a:buClr>
              <a:buSzPts val="2800"/>
              <a:buNone/>
            </a:pPr>
            <a:r>
              <a:rPr lang="en-IN" sz="2800">
                <a:latin typeface="Times New Roman"/>
                <a:ea typeface="Times New Roman"/>
                <a:cs typeface="Times New Roman"/>
                <a:sym typeface="Times New Roman"/>
              </a:rPr>
              <a:t>	- desired quality of generated code(speed and size)</a:t>
            </a:r>
            <a:endParaRPr/>
          </a:p>
          <a:p>
            <a:pPr marL="342900" lvl="0" indent="-342900" algn="just" rtl="0">
              <a:spcBef>
                <a:spcPts val="560"/>
              </a:spcBef>
              <a:spcAft>
                <a:spcPts val="0"/>
              </a:spcAft>
              <a:buClr>
                <a:schemeClr val="dk1"/>
              </a:buClr>
              <a:buSzPts val="2800"/>
              <a:buChar char="•"/>
            </a:pPr>
            <a:r>
              <a:rPr lang="en-IN" sz="2800">
                <a:latin typeface="Times New Roman"/>
                <a:ea typeface="Times New Roman"/>
                <a:cs typeface="Times New Roman"/>
                <a:sym typeface="Times New Roman"/>
              </a:rPr>
              <a:t>Instruction speeds and machine idioms are other important factors..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90</a:t>
            </a:fld>
            <a:endParaRPr/>
          </a:p>
        </p:txBody>
      </p:sp>
      <p:sp>
        <p:nvSpPr>
          <p:cNvPr id="190" name="Google Shape;190;p12"/>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b="0">
                <a:solidFill>
                  <a:schemeClr val="accent2"/>
                </a:solidFill>
              </a:rPr>
              <a:t>Common Subexpression elimination</a:t>
            </a:r>
            <a:endParaRPr/>
          </a:p>
        </p:txBody>
      </p:sp>
      <p:sp>
        <p:nvSpPr>
          <p:cNvPr id="191" name="Google Shape;191;p12"/>
          <p:cNvSpPr txBox="1">
            <a:spLocks noGrp="1"/>
          </p:cNvSpPr>
          <p:nvPr>
            <p:ph type="body" idx="1"/>
          </p:nvPr>
        </p:nvSpPr>
        <p:spPr>
          <a:xfrm>
            <a:off x="533400" y="2286000"/>
            <a:ext cx="8229600" cy="3048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An occurrence of an expression “E” is called a common subexpression if  E  was previously computed, and the values of variables in E have not changed since the previous computation. We can avoid recomputing the expression if we can use the previous computed value. For example;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91</a:t>
            </a:fld>
            <a:endParaRPr/>
          </a:p>
        </p:txBody>
      </p:sp>
      <p:sp>
        <p:nvSpPr>
          <p:cNvPr id="197" name="Google Shape;197;p13"/>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b="0">
                <a:solidFill>
                  <a:schemeClr val="dk1"/>
                </a:solidFill>
              </a:rPr>
              <a:t>Common subexpression elimination</a:t>
            </a:r>
            <a:endParaRPr/>
          </a:p>
        </p:txBody>
      </p:sp>
      <p:sp>
        <p:nvSpPr>
          <p:cNvPr id="198" name="Google Shape;198;p13"/>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    For example;</a:t>
            </a:r>
            <a:endParaRPr/>
          </a:p>
        </p:txBody>
      </p:sp>
      <p:grpSp>
        <p:nvGrpSpPr>
          <p:cNvPr id="2" name="Google Shape;199;p13"/>
          <p:cNvGrpSpPr/>
          <p:nvPr/>
        </p:nvGrpSpPr>
        <p:grpSpPr>
          <a:xfrm>
            <a:off x="1765300" y="3260725"/>
            <a:ext cx="5281613" cy="1311275"/>
            <a:chOff x="888" y="1487"/>
            <a:chExt cx="3327" cy="826"/>
          </a:xfrm>
        </p:grpSpPr>
        <p:sp>
          <p:nvSpPr>
            <p:cNvPr id="200" name="Google Shape;200;p13"/>
            <p:cNvSpPr txBox="1"/>
            <p:nvPr/>
          </p:nvSpPr>
          <p:spPr>
            <a:xfrm>
              <a:off x="888" y="1487"/>
              <a:ext cx="851" cy="826"/>
            </a:xfrm>
            <a:prstGeom prst="rect">
              <a:avLst/>
            </a:prstGeom>
            <a:solidFill>
              <a:srgbClr val="CCFF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Tahoma"/>
                  <a:ea typeface="Tahoma"/>
                  <a:cs typeface="Tahoma"/>
                  <a:sym typeface="Tahoma"/>
                </a:rPr>
                <a:t>a := b + c</a:t>
              </a:r>
              <a:endParaRPr/>
            </a:p>
            <a:p>
              <a:pPr marL="0" marR="0" lvl="0" indent="0" algn="l" rtl="0">
                <a:spcBef>
                  <a:spcPts val="0"/>
                </a:spcBef>
                <a:spcAft>
                  <a:spcPts val="0"/>
                </a:spcAft>
                <a:buNone/>
              </a:pPr>
              <a:r>
                <a:rPr lang="en-US" sz="2000">
                  <a:solidFill>
                    <a:schemeClr val="dk1"/>
                  </a:solidFill>
                  <a:latin typeface="Tahoma"/>
                  <a:ea typeface="Tahoma"/>
                  <a:cs typeface="Tahoma"/>
                  <a:sym typeface="Tahoma"/>
                </a:rPr>
                <a:t>b := a - d</a:t>
              </a:r>
              <a:endParaRPr/>
            </a:p>
            <a:p>
              <a:pPr marL="0" marR="0" lvl="0" indent="0" algn="l" rtl="0">
                <a:spcBef>
                  <a:spcPts val="0"/>
                </a:spcBef>
                <a:spcAft>
                  <a:spcPts val="0"/>
                </a:spcAft>
                <a:buNone/>
              </a:pPr>
              <a:r>
                <a:rPr lang="en-US" sz="2000">
                  <a:solidFill>
                    <a:schemeClr val="dk1"/>
                  </a:solidFill>
                  <a:latin typeface="Tahoma"/>
                  <a:ea typeface="Tahoma"/>
                  <a:cs typeface="Tahoma"/>
                  <a:sym typeface="Tahoma"/>
                </a:rPr>
                <a:t>c := e + c</a:t>
              </a:r>
              <a:endParaRPr/>
            </a:p>
            <a:p>
              <a:pPr marL="0" marR="0" lvl="0" indent="0" algn="l" rtl="0">
                <a:spcBef>
                  <a:spcPts val="0"/>
                </a:spcBef>
                <a:spcAft>
                  <a:spcPts val="0"/>
                </a:spcAft>
                <a:buNone/>
              </a:pPr>
              <a:r>
                <a:rPr lang="en-US" sz="2000">
                  <a:solidFill>
                    <a:schemeClr val="dk1"/>
                  </a:solidFill>
                  <a:latin typeface="Tahoma"/>
                  <a:ea typeface="Tahoma"/>
                  <a:cs typeface="Tahoma"/>
                  <a:sym typeface="Tahoma"/>
                </a:rPr>
                <a:t>d := a - d</a:t>
              </a:r>
              <a:endParaRPr/>
            </a:p>
          </p:txBody>
        </p:sp>
        <p:sp>
          <p:nvSpPr>
            <p:cNvPr id="201" name="Google Shape;201;p13"/>
            <p:cNvSpPr/>
            <p:nvPr/>
          </p:nvSpPr>
          <p:spPr>
            <a:xfrm>
              <a:off x="2215" y="1800"/>
              <a:ext cx="673" cy="200"/>
            </a:xfrm>
            <a:prstGeom prst="rightArrow">
              <a:avLst>
                <a:gd name="adj1" fmla="val 50000"/>
                <a:gd name="adj2" fmla="val 84125"/>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02" name="Google Shape;202;p13"/>
            <p:cNvSpPr txBox="1"/>
            <p:nvPr/>
          </p:nvSpPr>
          <p:spPr>
            <a:xfrm>
              <a:off x="3364" y="1487"/>
              <a:ext cx="851" cy="826"/>
            </a:xfrm>
            <a:prstGeom prst="rect">
              <a:avLst/>
            </a:prstGeom>
            <a:solidFill>
              <a:srgbClr val="CCFF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a := b + c</a:t>
              </a:r>
              <a:endParaRPr/>
            </a:p>
            <a:p>
              <a:pPr marL="0" marR="0" lvl="0" indent="0" algn="l" rtl="0">
                <a:spcBef>
                  <a:spcPts val="0"/>
                </a:spcBef>
                <a:spcAft>
                  <a:spcPts val="0"/>
                </a:spcAft>
                <a:buNone/>
              </a:pPr>
              <a:r>
                <a:rPr lang="en-US" sz="2000">
                  <a:solidFill>
                    <a:schemeClr val="dk1"/>
                  </a:solidFill>
                  <a:latin typeface="Tahoma"/>
                  <a:ea typeface="Tahoma"/>
                  <a:cs typeface="Tahoma"/>
                  <a:sym typeface="Tahoma"/>
                </a:rPr>
                <a:t>b := a - d</a:t>
              </a:r>
              <a:endParaRPr/>
            </a:p>
            <a:p>
              <a:pPr marL="0" marR="0" lvl="0" indent="0" algn="l" rtl="0">
                <a:spcBef>
                  <a:spcPts val="0"/>
                </a:spcBef>
                <a:spcAft>
                  <a:spcPts val="0"/>
                </a:spcAft>
                <a:buNone/>
              </a:pPr>
              <a:r>
                <a:rPr lang="en-US" sz="2000">
                  <a:solidFill>
                    <a:schemeClr val="dk1"/>
                  </a:solidFill>
                  <a:latin typeface="Tahoma"/>
                  <a:ea typeface="Tahoma"/>
                  <a:cs typeface="Tahoma"/>
                  <a:sym typeface="Tahoma"/>
                </a:rPr>
                <a:t>c := e + c</a:t>
              </a:r>
              <a:endParaRPr/>
            </a:p>
            <a:p>
              <a:pPr marL="0" marR="0" lvl="0" indent="0" algn="l" rtl="0">
                <a:spcBef>
                  <a:spcPts val="0"/>
                </a:spcBef>
                <a:spcAft>
                  <a:spcPts val="0"/>
                </a:spcAft>
                <a:buNone/>
              </a:pPr>
              <a:r>
                <a:rPr lang="en-US" sz="2000">
                  <a:solidFill>
                    <a:schemeClr val="dk1"/>
                  </a:solidFill>
                  <a:latin typeface="Tahoma"/>
                  <a:ea typeface="Tahoma"/>
                  <a:cs typeface="Tahoma"/>
                  <a:sym typeface="Tahoma"/>
                </a:rPr>
                <a:t>d := b</a:t>
              </a:r>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92</a:t>
            </a:fld>
            <a:endParaRPr/>
          </a:p>
        </p:txBody>
      </p:sp>
      <p:sp>
        <p:nvSpPr>
          <p:cNvPr id="208" name="Google Shape;208;p14"/>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Another example</a:t>
            </a:r>
            <a:endParaRPr/>
          </a:p>
        </p:txBody>
      </p:sp>
      <p:sp>
        <p:nvSpPr>
          <p:cNvPr id="209" name="Google Shape;209;p14"/>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                 X = b * c + 4</a:t>
            </a:r>
            <a:endParaRPr/>
          </a:p>
          <a:p>
            <a:pPr marL="342900" lvl="0" indent="-342900" algn="l" rtl="0">
              <a:spcBef>
                <a:spcPts val="560"/>
              </a:spcBef>
              <a:spcAft>
                <a:spcPts val="0"/>
              </a:spcAft>
              <a:buSzPts val="2100"/>
              <a:buFont typeface="Noto Sans Symbols"/>
              <a:buNone/>
            </a:pPr>
            <a:r>
              <a:rPr lang="en-US"/>
              <a:t>                 z  = b * c -  1</a:t>
            </a:r>
            <a:endParaRPr/>
          </a:p>
          <a:p>
            <a:pPr marL="342900" lvl="0" indent="-342900" algn="l" rtl="0">
              <a:spcBef>
                <a:spcPts val="560"/>
              </a:spcBef>
              <a:spcAft>
                <a:spcPts val="0"/>
              </a:spcAft>
              <a:buSzPts val="2100"/>
              <a:buFont typeface="Noto Sans Symbols"/>
              <a:buNone/>
            </a:pPr>
            <a:endParaRPr/>
          </a:p>
          <a:p>
            <a:pPr marL="342900" lvl="0" indent="-342900" algn="l" rtl="0">
              <a:spcBef>
                <a:spcPts val="560"/>
              </a:spcBef>
              <a:spcAft>
                <a:spcPts val="0"/>
              </a:spcAft>
              <a:buSzPts val="2100"/>
              <a:buFont typeface="Noto Sans Symbols"/>
              <a:buNone/>
            </a:pPr>
            <a:r>
              <a:rPr lang="en-US"/>
              <a:t>                  t  =  b * c</a:t>
            </a:r>
            <a:endParaRPr/>
          </a:p>
          <a:p>
            <a:pPr marL="342900" lvl="0" indent="-342900" algn="l" rtl="0">
              <a:spcBef>
                <a:spcPts val="560"/>
              </a:spcBef>
              <a:spcAft>
                <a:spcPts val="0"/>
              </a:spcAft>
              <a:buSzPts val="2100"/>
              <a:buFont typeface="Noto Sans Symbols"/>
              <a:buNone/>
            </a:pPr>
            <a:r>
              <a:rPr lang="en-US"/>
              <a:t>                  x  =  t  + 4</a:t>
            </a:r>
            <a:endParaRPr/>
          </a:p>
          <a:p>
            <a:pPr marL="342900" lvl="0" indent="-342900" algn="l" rtl="0">
              <a:spcBef>
                <a:spcPts val="560"/>
              </a:spcBef>
              <a:spcAft>
                <a:spcPts val="0"/>
              </a:spcAft>
              <a:buSzPts val="2100"/>
              <a:buFont typeface="Noto Sans Symbols"/>
              <a:buNone/>
            </a:pPr>
            <a:r>
              <a:rPr lang="en-US"/>
              <a:t>                  z  =  t  -  1</a:t>
            </a:r>
            <a:endParaRPr/>
          </a:p>
          <a:p>
            <a:pPr marL="342900" lvl="0" indent="-342900" algn="l" rtl="0">
              <a:spcBef>
                <a:spcPts val="560"/>
              </a:spcBef>
              <a:spcAft>
                <a:spcPts val="0"/>
              </a:spcAft>
              <a:buSzPts val="2100"/>
              <a:buFont typeface="Noto Sans Symbols"/>
              <a:buNone/>
            </a:pPr>
            <a:endParaRPr/>
          </a:p>
          <a:p>
            <a:pPr marL="342900" lvl="0" indent="-209550" algn="l" rtl="0">
              <a:spcBef>
                <a:spcPts val="560"/>
              </a:spcBef>
              <a:spcAft>
                <a:spcPts val="0"/>
              </a:spcAft>
              <a:buSzPts val="2100"/>
              <a:buNone/>
            </a:pPr>
            <a:endParaRPr/>
          </a:p>
        </p:txBody>
      </p:sp>
      <p:sp>
        <p:nvSpPr>
          <p:cNvPr id="210" name="Google Shape;210;p14"/>
          <p:cNvSpPr/>
          <p:nvPr/>
        </p:nvSpPr>
        <p:spPr>
          <a:xfrm>
            <a:off x="3429000" y="3429000"/>
            <a:ext cx="76200" cy="533400"/>
          </a:xfrm>
          <a:prstGeom prst="downArrow">
            <a:avLst>
              <a:gd name="adj1" fmla="val 50000"/>
              <a:gd name="adj2" fmla="val 175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93</a:t>
            </a:fld>
            <a:endParaRPr/>
          </a:p>
        </p:txBody>
      </p:sp>
      <p:sp>
        <p:nvSpPr>
          <p:cNvPr id="216" name="Google Shape;216;p15"/>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     Copy propagation</a:t>
            </a:r>
            <a:endParaRPr/>
          </a:p>
        </p:txBody>
      </p:sp>
      <p:sp>
        <p:nvSpPr>
          <p:cNvPr id="217" name="Google Shape;217;p15"/>
          <p:cNvSpPr txBox="1">
            <a:spLocks noGrp="1"/>
          </p:cNvSpPr>
          <p:nvPr>
            <p:ph type="body" idx="1"/>
          </p:nvPr>
        </p:nvSpPr>
        <p:spPr>
          <a:xfrm>
            <a:off x="181125" y="2411200"/>
            <a:ext cx="9144000" cy="3733800"/>
          </a:xfrm>
          <a:prstGeom prst="rect">
            <a:avLst/>
          </a:prstGeom>
          <a:noFill/>
          <a:ln>
            <a:noFill/>
          </a:ln>
        </p:spPr>
        <p:txBody>
          <a:bodyPr spcFirstLastPara="1" wrap="square" lIns="91425" tIns="45700" rIns="91425" bIns="45700" anchor="t" anchorCtr="0">
            <a:noAutofit/>
          </a:bodyPr>
          <a:lstStyle/>
          <a:p>
            <a:pPr marL="742950" lvl="1" indent="-285750" algn="l" rtl="0">
              <a:spcBef>
                <a:spcPts val="0"/>
              </a:spcBef>
              <a:spcAft>
                <a:spcPts val="0"/>
              </a:spcAft>
              <a:buSzPts val="2100"/>
              <a:buFont typeface="Noto Sans Symbols"/>
              <a:buChar char="⮚"/>
            </a:pPr>
            <a:r>
              <a:rPr lang="en-US" sz="2800"/>
              <a:t>Given an assignment of the form </a:t>
            </a:r>
            <a:r>
              <a:rPr lang="en-US" sz="2800" i="1"/>
              <a:t>x</a:t>
            </a:r>
            <a:r>
              <a:rPr lang="en-US" sz="2800"/>
              <a:t> = </a:t>
            </a:r>
            <a:r>
              <a:rPr lang="en-US" sz="2800" i="1"/>
              <a:t>y</a:t>
            </a:r>
            <a:r>
              <a:rPr lang="en-US" sz="2800"/>
              <a:t>, replace later uses of </a:t>
            </a:r>
            <a:r>
              <a:rPr lang="en-US" sz="2800" i="1"/>
              <a:t>x</a:t>
            </a:r>
            <a:r>
              <a:rPr lang="en-US" sz="2800"/>
              <a:t> with uses of </a:t>
            </a:r>
            <a:r>
              <a:rPr lang="en-US" sz="2800" i="1"/>
              <a:t>y</a:t>
            </a:r>
            <a:r>
              <a:rPr lang="en-US" sz="2800"/>
              <a:t> (as long as there are no instructions between the assignment and the uses that redefine </a:t>
            </a:r>
            <a:r>
              <a:rPr lang="en-US" sz="2800" i="1"/>
              <a:t>x</a:t>
            </a:r>
            <a:r>
              <a:rPr lang="en-US" sz="2800"/>
              <a:t> or </a:t>
            </a:r>
            <a:r>
              <a:rPr lang="en-US" sz="2800" i="1"/>
              <a:t>y</a:t>
            </a:r>
            <a:r>
              <a:rPr lang="en-US" sz="2800"/>
              <a:t>)</a:t>
            </a:r>
            <a:endParaRPr/>
          </a:p>
          <a:p>
            <a:pPr marL="342900" lvl="0" indent="-209550" algn="l" rtl="0">
              <a:spcBef>
                <a:spcPts val="560"/>
              </a:spcBef>
              <a:spcAft>
                <a:spcPts val="0"/>
              </a:spcAft>
              <a:buSzPts val="2100"/>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94</a:t>
            </a:fld>
            <a:endParaRPr/>
          </a:p>
        </p:txBody>
      </p:sp>
      <p:sp>
        <p:nvSpPr>
          <p:cNvPr id="223" name="Google Shape;223;p16"/>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example</a:t>
            </a:r>
            <a:endParaRPr/>
          </a:p>
        </p:txBody>
      </p:sp>
      <p:sp>
        <p:nvSpPr>
          <p:cNvPr id="224" name="Google Shape;224;p16"/>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                          x = b + c</a:t>
            </a:r>
            <a:endParaRPr/>
          </a:p>
          <a:p>
            <a:pPr marL="342900" lvl="0" indent="-342900" algn="l" rtl="0">
              <a:spcBef>
                <a:spcPts val="560"/>
              </a:spcBef>
              <a:spcAft>
                <a:spcPts val="0"/>
              </a:spcAft>
              <a:buSzPts val="2100"/>
              <a:buChar char="●"/>
            </a:pPr>
            <a:r>
              <a:rPr lang="en-US"/>
              <a:t>                          z =  y * x</a:t>
            </a:r>
            <a:endParaRPr/>
          </a:p>
          <a:p>
            <a:pPr marL="342900" lvl="0" indent="-209550" algn="l" rtl="0">
              <a:spcBef>
                <a:spcPts val="560"/>
              </a:spcBef>
              <a:spcAft>
                <a:spcPts val="0"/>
              </a:spcAft>
              <a:buSzPts val="2100"/>
              <a:buNone/>
            </a:pPr>
            <a:endParaRPr/>
          </a:p>
          <a:p>
            <a:pPr marL="342900" lvl="0" indent="-342900" algn="l" rtl="0">
              <a:spcBef>
                <a:spcPts val="560"/>
              </a:spcBef>
              <a:spcAft>
                <a:spcPts val="0"/>
              </a:spcAft>
              <a:buSzPts val="2100"/>
              <a:buChar char="●"/>
            </a:pPr>
            <a:r>
              <a:rPr lang="en-US"/>
              <a:t>                         x  =  b + c</a:t>
            </a:r>
            <a:endParaRPr/>
          </a:p>
          <a:p>
            <a:pPr marL="342900" lvl="0" indent="-342900" algn="l" rtl="0">
              <a:spcBef>
                <a:spcPts val="560"/>
              </a:spcBef>
              <a:spcAft>
                <a:spcPts val="0"/>
              </a:spcAft>
              <a:buSzPts val="2100"/>
              <a:buChar char="●"/>
            </a:pPr>
            <a:r>
              <a:rPr lang="en-US"/>
              <a:t>                         z = y * ( b + c)   </a:t>
            </a:r>
            <a:endParaRPr/>
          </a:p>
        </p:txBody>
      </p:sp>
      <p:sp>
        <p:nvSpPr>
          <p:cNvPr id="225" name="Google Shape;225;p16"/>
          <p:cNvSpPr/>
          <p:nvPr/>
        </p:nvSpPr>
        <p:spPr>
          <a:xfrm>
            <a:off x="4572000" y="3581400"/>
            <a:ext cx="76200" cy="304800"/>
          </a:xfrm>
          <a:prstGeom prst="downArrow">
            <a:avLst>
              <a:gd name="adj1" fmla="val 50000"/>
              <a:gd name="adj2" fmla="val 100000"/>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95</a:t>
            </a:fld>
            <a:endParaRPr/>
          </a:p>
        </p:txBody>
      </p:sp>
      <p:sp>
        <p:nvSpPr>
          <p:cNvPr id="231" name="Google Shape;231;p17"/>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Dead code elimination</a:t>
            </a:r>
            <a:endParaRPr/>
          </a:p>
        </p:txBody>
      </p:sp>
      <p:sp>
        <p:nvSpPr>
          <p:cNvPr id="232" name="Google Shape;232;p17"/>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A variable is dead at some point if its value is not used on any path from that point to the exit. An instruction is dead if it computes only values that are not used on any path to the exit. Dead code elimination removes dead instructions.</a:t>
            </a:r>
            <a:endParaRPr/>
          </a:p>
          <a:p>
            <a:pPr marL="342900" lvl="0" indent="-342900" algn="l" rtl="0">
              <a:spcBef>
                <a:spcPts val="560"/>
              </a:spcBef>
              <a:spcAft>
                <a:spcPts val="0"/>
              </a:spcAft>
              <a:buSzPts val="2100"/>
              <a:buChar char="●"/>
            </a:pPr>
            <a:r>
              <a:rPr lang="en-US"/>
              <a:t>Dead code often arises from other optimizations. </a:t>
            </a:r>
            <a:endParaRPr sz="3200"/>
          </a:p>
          <a:p>
            <a:pPr marL="342900" lvl="0" indent="-171450" algn="l" rtl="0">
              <a:spcBef>
                <a:spcPts val="720"/>
              </a:spcBef>
              <a:spcAft>
                <a:spcPts val="0"/>
              </a:spcAft>
              <a:buSzPts val="2700"/>
              <a:buNone/>
            </a:pPr>
            <a:endParaRPr sz="3600"/>
          </a:p>
          <a:p>
            <a:pPr marL="342900" lvl="0" indent="-209550" algn="l" rtl="0">
              <a:spcBef>
                <a:spcPts val="560"/>
              </a:spcBef>
              <a:spcAft>
                <a:spcPts val="0"/>
              </a:spcAft>
              <a:buSzPts val="2100"/>
              <a:buNone/>
            </a:pP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8"/>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96</a:t>
            </a:fld>
            <a:endParaRPr/>
          </a:p>
        </p:txBody>
      </p:sp>
      <p:sp>
        <p:nvSpPr>
          <p:cNvPr id="238" name="Google Shape;238;p18"/>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Example_1</a:t>
            </a:r>
            <a:endParaRPr/>
          </a:p>
        </p:txBody>
      </p:sp>
      <p:sp>
        <p:nvSpPr>
          <p:cNvPr id="239" name="Google Shape;239;p18"/>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None/>
            </a:pPr>
            <a:r>
              <a:rPr lang="en-US"/>
              <a:t>  Dead code Elimination is merely the removal of code that is never used. </a:t>
            </a:r>
            <a:endParaRPr/>
          </a:p>
          <a:p>
            <a:pPr marL="342900" lvl="0" indent="-342900" algn="l" rtl="0">
              <a:spcBef>
                <a:spcPts val="560"/>
              </a:spcBef>
              <a:spcAft>
                <a:spcPts val="0"/>
              </a:spcAft>
              <a:buSzPts val="2100"/>
              <a:buFont typeface="Noto Sans Symbols"/>
              <a:buNone/>
            </a:pPr>
            <a:endParaRPr/>
          </a:p>
          <a:p>
            <a:pPr marL="342900" lvl="0" indent="-342900" algn="ctr" rtl="0">
              <a:spcBef>
                <a:spcPts val="560"/>
              </a:spcBef>
              <a:spcAft>
                <a:spcPts val="0"/>
              </a:spcAft>
              <a:buSzPts val="2100"/>
              <a:buFont typeface="Noto Sans Symbols"/>
              <a:buNone/>
            </a:pPr>
            <a:r>
              <a:rPr lang="en-US"/>
              <a:t>i=0</a:t>
            </a:r>
            <a:endParaRPr/>
          </a:p>
          <a:p>
            <a:pPr marL="342900" lvl="0" indent="-342900" algn="ctr" rtl="0">
              <a:spcBef>
                <a:spcPts val="560"/>
              </a:spcBef>
              <a:spcAft>
                <a:spcPts val="0"/>
              </a:spcAft>
              <a:buSzPts val="2100"/>
              <a:buFont typeface="Noto Sans Symbols"/>
              <a:buNone/>
            </a:pPr>
            <a:r>
              <a:rPr lang="en-US"/>
              <a:t>If (i!=0) deadcode(i); </a:t>
            </a:r>
            <a:endParaRPr/>
          </a:p>
          <a:p>
            <a:pPr marL="342900" lvl="0" indent="-342900" algn="l" rtl="0">
              <a:spcBef>
                <a:spcPts val="560"/>
              </a:spcBef>
              <a:spcAft>
                <a:spcPts val="0"/>
              </a:spcAft>
              <a:buSzPts val="2100"/>
              <a:buFont typeface="Noto Sans Symbols"/>
              <a:buNone/>
            </a:pPr>
            <a:endParaRPr/>
          </a:p>
          <a:p>
            <a:pPr marL="342900" lvl="0" indent="-209550" algn="l" rtl="0">
              <a:spcBef>
                <a:spcPts val="560"/>
              </a:spcBef>
              <a:spcAft>
                <a:spcPts val="0"/>
              </a:spcAft>
              <a:buSzPts val="2100"/>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9"/>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97</a:t>
            </a:fld>
            <a:endParaRPr/>
          </a:p>
        </p:txBody>
      </p:sp>
      <p:sp>
        <p:nvSpPr>
          <p:cNvPr id="245" name="Google Shape;245;p19"/>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Example_2</a:t>
            </a:r>
            <a:endParaRPr/>
          </a:p>
        </p:txBody>
      </p:sp>
      <p:sp>
        <p:nvSpPr>
          <p:cNvPr id="246" name="Google Shape;246;p19"/>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Font typeface="Noto Sans Symbols"/>
              <a:buChar char="⮚"/>
            </a:pPr>
            <a:r>
              <a:rPr lang="en-US"/>
              <a:t>An other example of unreachable code is a procedure that is never called  (or is only called from code that is itself unreachable)</a:t>
            </a:r>
            <a:endParaRPr/>
          </a:p>
          <a:p>
            <a:pPr marL="342900" lvl="0" indent="-342900" algn="l" rtl="0">
              <a:spcBef>
                <a:spcPts val="560"/>
              </a:spcBef>
              <a:spcAft>
                <a:spcPts val="0"/>
              </a:spcAft>
              <a:buSzPts val="2100"/>
              <a:buFont typeface="Noto Sans Symbols"/>
              <a:buChar char="⮚"/>
            </a:pPr>
            <a:r>
              <a:rPr lang="en-US"/>
              <a:t>The elimination of unreachable code does not usually affect execution speed significantly ,but  it can substantially reduce the size of the target code.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98</a:t>
            </a:fld>
            <a:endParaRPr/>
          </a:p>
        </p:txBody>
      </p:sp>
      <p:sp>
        <p:nvSpPr>
          <p:cNvPr id="252" name="Google Shape;252;p20"/>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Constant Folding</a:t>
            </a:r>
            <a:endParaRPr/>
          </a:p>
        </p:txBody>
      </p:sp>
      <p:sp>
        <p:nvSpPr>
          <p:cNvPr id="253" name="Google Shape;253;p20"/>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742950" lvl="1" indent="-285750" algn="l" rtl="0">
              <a:spcBef>
                <a:spcPts val="0"/>
              </a:spcBef>
              <a:spcAft>
                <a:spcPts val="0"/>
              </a:spcAft>
              <a:buSzPts val="1800"/>
              <a:buFont typeface="Noto Sans Symbols"/>
              <a:buChar char="⮚"/>
            </a:pPr>
            <a:r>
              <a:rPr lang="en-US"/>
              <a:t>The evaluation at compile time of expressions whose values are known to be constant.</a:t>
            </a:r>
            <a:endParaRPr/>
          </a:p>
          <a:p>
            <a:pPr marL="342900" lvl="0" indent="-342900" algn="l" rtl="0">
              <a:spcBef>
                <a:spcPts val="560"/>
              </a:spcBef>
              <a:spcAft>
                <a:spcPts val="0"/>
              </a:spcAft>
              <a:buSzPts val="2100"/>
              <a:buChar char="●"/>
            </a:pPr>
            <a:r>
              <a:rPr lang="en-US"/>
              <a:t>Many operations on constants can be computed at compile time</a:t>
            </a:r>
            <a:endParaRPr/>
          </a:p>
          <a:p>
            <a:pPr marL="342900" lvl="0" indent="-342900" algn="l" rtl="0">
              <a:spcBef>
                <a:spcPts val="560"/>
              </a:spcBef>
              <a:spcAft>
                <a:spcPts val="0"/>
              </a:spcAft>
              <a:buSzPts val="2100"/>
              <a:buChar char="●"/>
            </a:pPr>
            <a:r>
              <a:rPr lang="en-US"/>
              <a:t>In general, if there is a statement</a:t>
            </a:r>
            <a:endParaRPr/>
          </a:p>
          <a:p>
            <a:pPr marL="742950" lvl="1" indent="-285750" algn="l" rtl="0">
              <a:spcBef>
                <a:spcPts val="480"/>
              </a:spcBef>
              <a:spcAft>
                <a:spcPts val="0"/>
              </a:spcAft>
              <a:buSzPts val="1800"/>
              <a:buFont typeface="Arial"/>
              <a:buNone/>
            </a:pPr>
            <a:r>
              <a:rPr lang="en-US">
                <a:solidFill>
                  <a:schemeClr val="accent2"/>
                </a:solidFill>
              </a:rPr>
              <a:t>                     x = y op z</a:t>
            </a:r>
            <a:endParaRPr/>
          </a:p>
          <a:p>
            <a:pPr marL="742950" lvl="1" indent="-285750" algn="l" rtl="0">
              <a:spcBef>
                <a:spcPts val="480"/>
              </a:spcBef>
              <a:spcAft>
                <a:spcPts val="0"/>
              </a:spcAft>
              <a:buSzPts val="1800"/>
              <a:buFont typeface="Arial"/>
              <a:buNone/>
            </a:pPr>
            <a:r>
              <a:rPr lang="en-US"/>
              <a:t>…and </a:t>
            </a:r>
            <a:r>
              <a:rPr lang="en-US">
                <a:solidFill>
                  <a:schemeClr val="accent2"/>
                </a:solidFill>
              </a:rPr>
              <a:t>y</a:t>
            </a:r>
            <a:r>
              <a:rPr lang="en-US"/>
              <a:t> and </a:t>
            </a:r>
            <a:r>
              <a:rPr lang="en-US">
                <a:solidFill>
                  <a:schemeClr val="accent2"/>
                </a:solidFill>
              </a:rPr>
              <a:t>z</a:t>
            </a:r>
            <a:r>
              <a:rPr lang="en-US"/>
              <a:t> are constants (or set to constants)</a:t>
            </a:r>
            <a:endParaRPr/>
          </a:p>
          <a:p>
            <a:pPr marL="742950" lvl="1" indent="-285750" algn="l" rtl="0">
              <a:spcBef>
                <a:spcPts val="480"/>
              </a:spcBef>
              <a:spcAft>
                <a:spcPts val="0"/>
              </a:spcAft>
              <a:buSzPts val="1800"/>
              <a:buFont typeface="Arial"/>
              <a:buNone/>
            </a:pPr>
            <a:r>
              <a:rPr lang="en-US"/>
              <a:t>…then </a:t>
            </a:r>
            <a:r>
              <a:rPr lang="en-US">
                <a:solidFill>
                  <a:schemeClr val="accent2"/>
                </a:solidFill>
              </a:rPr>
              <a:t>y</a:t>
            </a:r>
            <a:r>
              <a:rPr lang="en-US"/>
              <a:t> </a:t>
            </a:r>
            <a:r>
              <a:rPr lang="en-US">
                <a:solidFill>
                  <a:schemeClr val="accent2"/>
                </a:solidFill>
              </a:rPr>
              <a:t>op</a:t>
            </a:r>
            <a:r>
              <a:rPr lang="en-US"/>
              <a:t> </a:t>
            </a:r>
            <a:r>
              <a:rPr lang="en-US">
                <a:solidFill>
                  <a:schemeClr val="accent2"/>
                </a:solidFill>
              </a:rPr>
              <a:t>z</a:t>
            </a:r>
            <a:r>
              <a:rPr lang="en-US"/>
              <a:t> can be computed at compile time</a:t>
            </a:r>
            <a:endParaRPr/>
          </a:p>
          <a:p>
            <a:pPr marL="342900" lvl="0" indent="-209550" algn="l" rtl="0">
              <a:spcBef>
                <a:spcPts val="560"/>
              </a:spcBef>
              <a:spcAft>
                <a:spcPts val="0"/>
              </a:spcAft>
              <a:buSzPts val="2100"/>
              <a:buNone/>
            </a:pPr>
            <a:endParaRPr/>
          </a:p>
          <a:p>
            <a:pPr marL="742950" lvl="1" indent="-171450" algn="l" rtl="0">
              <a:spcBef>
                <a:spcPts val="480"/>
              </a:spcBef>
              <a:spcAft>
                <a:spcPts val="0"/>
              </a:spcAft>
              <a:buSzPts val="1800"/>
              <a:buFont typeface="Noto Sans Symbols"/>
              <a:buNone/>
            </a:pPr>
            <a:endParaRPr/>
          </a:p>
          <a:p>
            <a:pPr marL="342900" lvl="0" indent="-209550" algn="l" rtl="0">
              <a:spcBef>
                <a:spcPts val="560"/>
              </a:spcBef>
              <a:spcAft>
                <a:spcPts val="0"/>
              </a:spcAft>
              <a:buSzPts val="2100"/>
              <a:buNone/>
            </a:pP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1"/>
          <p:cNvSpPr txBox="1">
            <a:spLocks noGrp="1"/>
          </p:cNvSpPr>
          <p:nvPr>
            <p:ph type="sldNum" idx="12"/>
          </p:nvPr>
        </p:nvSpPr>
        <p:spPr>
          <a:xfrm>
            <a:off x="84138" y="6343650"/>
            <a:ext cx="587375" cy="488950"/>
          </a:xfrm>
          <a:prstGeom prst="rect">
            <a:avLst/>
          </a:prstGeom>
          <a:noFill/>
          <a:ln>
            <a:noFill/>
          </a:ln>
        </p:spPr>
        <p:txBody>
          <a:bodyPr spcFirstLastPara="1" wrap="square" lIns="91425" tIns="45700" rIns="91425" bIns="45700" anchor="b" anchorCtr="1">
            <a:sp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99</a:t>
            </a:fld>
            <a:endParaRPr/>
          </a:p>
        </p:txBody>
      </p:sp>
      <p:sp>
        <p:nvSpPr>
          <p:cNvPr id="259" name="Google Shape;259;p21"/>
          <p:cNvSpPr txBox="1">
            <a:spLocks noGrp="1"/>
          </p:cNvSpPr>
          <p:nvPr>
            <p:ph type="title"/>
          </p:nvPr>
        </p:nvSpPr>
        <p:spPr>
          <a:xfrm>
            <a:off x="914400" y="762000"/>
            <a:ext cx="8001000" cy="1143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US"/>
              <a:t>example</a:t>
            </a:r>
            <a:endParaRPr/>
          </a:p>
        </p:txBody>
      </p:sp>
      <p:sp>
        <p:nvSpPr>
          <p:cNvPr id="260" name="Google Shape;260;p21"/>
          <p:cNvSpPr txBox="1">
            <a:spLocks noGrp="1"/>
          </p:cNvSpPr>
          <p:nvPr>
            <p:ph type="body" idx="1"/>
          </p:nvPr>
        </p:nvSpPr>
        <p:spPr>
          <a:xfrm>
            <a:off x="914400" y="2362200"/>
            <a:ext cx="8001000" cy="3733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00"/>
              <a:buChar char="●"/>
            </a:pPr>
            <a:r>
              <a:rPr lang="en-US"/>
              <a:t>Example: </a:t>
            </a:r>
            <a:r>
              <a:rPr lang="en-US">
                <a:solidFill>
                  <a:schemeClr val="accent2"/>
                </a:solidFill>
              </a:rPr>
              <a:t>x = 2 + 2</a:t>
            </a:r>
            <a:r>
              <a:rPr lang="en-US"/>
              <a:t>  </a:t>
            </a:r>
            <a:r>
              <a:rPr lang="en-US">
                <a:latin typeface="Noto Sans Symbols"/>
                <a:ea typeface="Noto Sans Symbols"/>
                <a:cs typeface="Noto Sans Symbols"/>
                <a:sym typeface="Noto Sans Symbols"/>
              </a:rPr>
              <a:t>⇒</a:t>
            </a:r>
            <a:r>
              <a:rPr lang="en-US"/>
              <a:t> </a:t>
            </a:r>
            <a:r>
              <a:rPr lang="en-US">
                <a:solidFill>
                  <a:schemeClr val="accent2"/>
                </a:solidFill>
              </a:rPr>
              <a:t>x = 4</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8333</Words>
  <PresentationFormat>On-screen Show (4:3)</PresentationFormat>
  <Paragraphs>1202</Paragraphs>
  <Slides>168</Slides>
  <Notes>167</Notes>
  <HiddenSlides>0</HiddenSlides>
  <MMClips>0</MMClips>
  <ScaleCrop>false</ScaleCrop>
  <HeadingPairs>
    <vt:vector size="4" baseType="variant">
      <vt:variant>
        <vt:lpstr>Theme</vt:lpstr>
      </vt:variant>
      <vt:variant>
        <vt:i4>1</vt:i4>
      </vt:variant>
      <vt:variant>
        <vt:lpstr>Slide Titles</vt:lpstr>
      </vt:variant>
      <vt:variant>
        <vt:i4>168</vt:i4>
      </vt:variant>
    </vt:vector>
  </HeadingPairs>
  <TitlesOfParts>
    <vt:vector size="169" baseType="lpstr">
      <vt:lpstr>Office Theme</vt:lpstr>
      <vt:lpstr>Slide 1</vt:lpstr>
      <vt:lpstr>Code Generation</vt:lpstr>
      <vt:lpstr>Slide 3</vt:lpstr>
      <vt:lpstr>5.1 Issues in the Design of a Code Generator</vt:lpstr>
      <vt:lpstr>5.1.1 Input to the Code Generator</vt:lpstr>
      <vt:lpstr>Slide 6</vt:lpstr>
      <vt:lpstr>5.1.2.TARGET PROGRAMS</vt:lpstr>
      <vt:lpstr>Slide 8</vt:lpstr>
      <vt:lpstr>5.13 INSTRUCTION SELECTION</vt:lpstr>
      <vt:lpstr>Slide 10</vt:lpstr>
      <vt:lpstr>Slide 11</vt:lpstr>
      <vt:lpstr>Slide 12</vt:lpstr>
      <vt:lpstr>Slide 13</vt:lpstr>
      <vt:lpstr>5.1.4 Register Allocation</vt:lpstr>
      <vt:lpstr>Slide 15</vt:lpstr>
      <vt:lpstr>5.1.5 Evaluation Order</vt:lpstr>
      <vt:lpstr>5.2 The Target Language</vt:lpstr>
      <vt:lpstr>Slide 18</vt:lpstr>
      <vt:lpstr>Slide 19</vt:lpstr>
      <vt:lpstr>Slide 20</vt:lpstr>
      <vt:lpstr>Slide 21</vt:lpstr>
      <vt:lpstr>5.2.2 Program and Instruction Costs</vt:lpstr>
      <vt:lpstr>5.3 Addresses in the Target Code</vt:lpstr>
      <vt:lpstr>5.3.1: Static Allocation</vt:lpstr>
      <vt:lpstr>Slide 25</vt:lpstr>
      <vt:lpstr>Slide 26</vt:lpstr>
      <vt:lpstr>Slide 27</vt:lpstr>
      <vt:lpstr>Slide 28</vt:lpstr>
      <vt:lpstr>5.3.2 Stack Allocation</vt:lpstr>
      <vt:lpstr>Slide 30</vt:lpstr>
      <vt:lpstr>Slide 31</vt:lpstr>
      <vt:lpstr>Slide 32</vt:lpstr>
      <vt:lpstr>5.3.3 Run-Time Addresses for Names</vt:lpstr>
      <vt:lpstr>5.4 Basic Blocks and Flow Graphs</vt:lpstr>
      <vt:lpstr>Slide 35</vt:lpstr>
      <vt:lpstr>Slide 36</vt:lpstr>
      <vt:lpstr>Slide 37</vt:lpstr>
      <vt:lpstr>Flow Graphs</vt:lpstr>
      <vt:lpstr>Slide 39</vt:lpstr>
      <vt:lpstr>Code Optimization</vt:lpstr>
      <vt:lpstr>5.5 Optimization of Basic Blocks </vt:lpstr>
      <vt:lpstr>Slide 42</vt:lpstr>
      <vt:lpstr>5.5.2 Finding Local Common Subexpressions</vt:lpstr>
      <vt:lpstr>5.5.3 Dead Code Elimination</vt:lpstr>
      <vt:lpstr>Slide 45</vt:lpstr>
      <vt:lpstr>5.5.4 The Use of Algebraic Identities</vt:lpstr>
      <vt:lpstr>5.5.5 Representation of Array References</vt:lpstr>
      <vt:lpstr>Slide 48</vt:lpstr>
      <vt:lpstr>5.5.6 Pointer Assignments and Procedure Calls</vt:lpstr>
      <vt:lpstr>5.6 Peephole Optimization</vt:lpstr>
      <vt:lpstr>5.6.1 Eliminating Redundant Loads and Stores</vt:lpstr>
      <vt:lpstr>5.6.2 Eliminating Unreachable Code</vt:lpstr>
      <vt:lpstr>5.6.3 Flow-of-Control Optimizations</vt:lpstr>
      <vt:lpstr>Slide 54</vt:lpstr>
      <vt:lpstr>5.6.4 Algebraic Simplification and Reduction in Strength</vt:lpstr>
      <vt:lpstr>5.7 Register Allocation and Assignment</vt:lpstr>
      <vt:lpstr>5.7.1 Global Register Allocation</vt:lpstr>
      <vt:lpstr>5.7.2 Usage Counts</vt:lpstr>
      <vt:lpstr>5.7.3 Register Assignment for Outer Loops</vt:lpstr>
      <vt:lpstr>5.7.4 Register Allocation by Graph Coloring</vt:lpstr>
      <vt:lpstr>Slide 61</vt:lpstr>
      <vt:lpstr>5.8 Machine-Independent Optimizations</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Code optimization</vt:lpstr>
      <vt:lpstr>Machine Independent Optimization</vt:lpstr>
      <vt:lpstr>Machine Dependent Optmization</vt:lpstr>
      <vt:lpstr>    CRITERIA</vt:lpstr>
      <vt:lpstr>Local vs Global Optimization</vt:lpstr>
      <vt:lpstr>Local Optimizations</vt:lpstr>
      <vt:lpstr>Algebraic Simplification</vt:lpstr>
      <vt:lpstr>Algebraic Simplification</vt:lpstr>
      <vt:lpstr>Algebraic Simplification</vt:lpstr>
      <vt:lpstr>Strength Reductions</vt:lpstr>
      <vt:lpstr>Structure-Preserving Transformations</vt:lpstr>
      <vt:lpstr>Common Subexpression elimination</vt:lpstr>
      <vt:lpstr>Common subexpression elimination</vt:lpstr>
      <vt:lpstr>Another example</vt:lpstr>
      <vt:lpstr>     Copy propagation</vt:lpstr>
      <vt:lpstr>example</vt:lpstr>
      <vt:lpstr>Dead code elimination</vt:lpstr>
      <vt:lpstr>Example_1</vt:lpstr>
      <vt:lpstr>Example_2</vt:lpstr>
      <vt:lpstr>Constant Folding</vt:lpstr>
      <vt:lpstr>example</vt:lpstr>
      <vt:lpstr>Another example</vt:lpstr>
      <vt:lpstr>Procedure inlining </vt:lpstr>
      <vt:lpstr>Slide 102</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Slide 125</vt:lpstr>
      <vt:lpstr>Loop optmization</vt:lpstr>
      <vt:lpstr>Slide 127</vt:lpstr>
      <vt:lpstr>Code motion(Loop invariant computation)</vt:lpstr>
      <vt:lpstr>Slide 129</vt:lpstr>
      <vt:lpstr>Slide 130</vt:lpstr>
      <vt:lpstr>Example</vt:lpstr>
      <vt:lpstr>Another example</vt:lpstr>
      <vt:lpstr>Reduction in strength</vt:lpstr>
      <vt:lpstr>example</vt:lpstr>
      <vt:lpstr>Induction variable</vt:lpstr>
      <vt:lpstr>Slide 136</vt:lpstr>
      <vt:lpstr>Slide 137</vt:lpstr>
      <vt:lpstr>Loop unrolling</vt:lpstr>
      <vt:lpstr>Slide 139</vt:lpstr>
      <vt:lpstr>Slide 140</vt:lpstr>
      <vt:lpstr>Slide 141</vt:lpstr>
      <vt:lpstr>Slide 142</vt:lpstr>
      <vt:lpstr>Loop jamming</vt:lpstr>
      <vt:lpstr>Slide 144</vt:lpstr>
      <vt:lpstr>Slide 145</vt:lpstr>
      <vt:lpstr>Slide 146</vt:lpstr>
      <vt:lpstr>Lets Optimize...</vt:lpstr>
      <vt:lpstr>Constant Propagation</vt:lpstr>
      <vt:lpstr>Constant Propagation</vt:lpstr>
      <vt:lpstr>Constant Propagation</vt:lpstr>
      <vt:lpstr>Algebraic Simplification</vt:lpstr>
      <vt:lpstr>Algebraic Simplification</vt:lpstr>
      <vt:lpstr>Algebraic Simplification</vt:lpstr>
      <vt:lpstr>Copy Propagation</vt:lpstr>
      <vt:lpstr>Copy Propagation</vt:lpstr>
      <vt:lpstr>Copy Propagation</vt:lpstr>
      <vt:lpstr>Common Subexpression Elimination</vt:lpstr>
      <vt:lpstr>Common Subexpression Elimination</vt:lpstr>
      <vt:lpstr>Common Subexpression Elimination</vt:lpstr>
      <vt:lpstr>Dead Code Elimination</vt:lpstr>
      <vt:lpstr>Dead Code Elimination</vt:lpstr>
      <vt:lpstr>Dead Code Elimination</vt:lpstr>
      <vt:lpstr>Loop Invariant Removal</vt:lpstr>
      <vt:lpstr>Loop Invariant Removal</vt:lpstr>
      <vt:lpstr>Loop Invariant Removal</vt:lpstr>
      <vt:lpstr>Strength Reduction</vt:lpstr>
      <vt:lpstr>Strength Reduction</vt:lpstr>
      <vt:lpstr>Strength Reduction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Run Time Environment</dc:title>
  <dc:creator>admin</dc:creator>
  <cp:lastModifiedBy>Bhargavi</cp:lastModifiedBy>
  <cp:revision>9</cp:revision>
  <dcterms:created xsi:type="dcterms:W3CDTF">2006-08-16T00:00:00Z</dcterms:created>
  <dcterms:modified xsi:type="dcterms:W3CDTF">2024-04-24T06:01:46Z</dcterms:modified>
</cp:coreProperties>
</file>