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07.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5"/>
  </p:notesMasterIdLst>
  <p:sldIdLst>
    <p:sldId id="256" r:id="rId2"/>
    <p:sldId id="322" r:id="rId3"/>
    <p:sldId id="257" r:id="rId4"/>
    <p:sldId id="324" r:id="rId5"/>
    <p:sldId id="323" r:id="rId6"/>
    <p:sldId id="441" r:id="rId7"/>
    <p:sldId id="442" r:id="rId8"/>
    <p:sldId id="444" r:id="rId9"/>
    <p:sldId id="445" r:id="rId10"/>
    <p:sldId id="656" r:id="rId11"/>
    <p:sldId id="657" r:id="rId12"/>
    <p:sldId id="658" r:id="rId13"/>
    <p:sldId id="659" r:id="rId14"/>
    <p:sldId id="660" r:id="rId15"/>
    <p:sldId id="661"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662" r:id="rId34"/>
    <p:sldId id="590" r:id="rId35"/>
    <p:sldId id="591" r:id="rId36"/>
    <p:sldId id="663" r:id="rId37"/>
    <p:sldId id="664" r:id="rId38"/>
    <p:sldId id="665" r:id="rId39"/>
    <p:sldId id="667" r:id="rId40"/>
    <p:sldId id="666" r:id="rId41"/>
    <p:sldId id="668" r:id="rId42"/>
    <p:sldId id="669" r:id="rId43"/>
    <p:sldId id="670" r:id="rId44"/>
    <p:sldId id="592" r:id="rId45"/>
    <p:sldId id="593" r:id="rId46"/>
    <p:sldId id="556"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70" r:id="rId61"/>
    <p:sldId id="571" r:id="rId62"/>
    <p:sldId id="572" r:id="rId63"/>
    <p:sldId id="573" r:id="rId64"/>
    <p:sldId id="574" r:id="rId65"/>
    <p:sldId id="575" r:id="rId66"/>
    <p:sldId id="576" r:id="rId67"/>
    <p:sldId id="577" r:id="rId68"/>
    <p:sldId id="578" r:id="rId69"/>
    <p:sldId id="579" r:id="rId70"/>
    <p:sldId id="580" r:id="rId71"/>
    <p:sldId id="581" r:id="rId72"/>
    <p:sldId id="582" r:id="rId73"/>
    <p:sldId id="583" r:id="rId74"/>
    <p:sldId id="594" r:id="rId75"/>
    <p:sldId id="595" r:id="rId76"/>
    <p:sldId id="596" r:id="rId77"/>
    <p:sldId id="597" r:id="rId78"/>
    <p:sldId id="598" r:id="rId79"/>
    <p:sldId id="599" r:id="rId80"/>
    <p:sldId id="600" r:id="rId81"/>
    <p:sldId id="601" r:id="rId82"/>
    <p:sldId id="602" r:id="rId83"/>
    <p:sldId id="603" r:id="rId84"/>
    <p:sldId id="604" r:id="rId85"/>
    <p:sldId id="605" r:id="rId86"/>
    <p:sldId id="606" r:id="rId87"/>
    <p:sldId id="607" r:id="rId88"/>
    <p:sldId id="608" r:id="rId89"/>
    <p:sldId id="609" r:id="rId90"/>
    <p:sldId id="610" r:id="rId91"/>
    <p:sldId id="611" r:id="rId92"/>
    <p:sldId id="612" r:id="rId93"/>
    <p:sldId id="613" r:id="rId94"/>
    <p:sldId id="614" r:id="rId95"/>
    <p:sldId id="615" r:id="rId96"/>
    <p:sldId id="616" r:id="rId97"/>
    <p:sldId id="617" r:id="rId98"/>
    <p:sldId id="618" r:id="rId99"/>
    <p:sldId id="619" r:id="rId100"/>
    <p:sldId id="620" r:id="rId101"/>
    <p:sldId id="621" r:id="rId102"/>
    <p:sldId id="622" r:id="rId103"/>
    <p:sldId id="623" r:id="rId104"/>
    <p:sldId id="624" r:id="rId105"/>
    <p:sldId id="625" r:id="rId106"/>
    <p:sldId id="626" r:id="rId107"/>
    <p:sldId id="627" r:id="rId108"/>
    <p:sldId id="628" r:id="rId109"/>
    <p:sldId id="629" r:id="rId110"/>
    <p:sldId id="630" r:id="rId111"/>
    <p:sldId id="631" r:id="rId112"/>
    <p:sldId id="632" r:id="rId113"/>
    <p:sldId id="633" r:id="rId114"/>
    <p:sldId id="634" r:id="rId115"/>
    <p:sldId id="635" r:id="rId116"/>
    <p:sldId id="636" r:id="rId117"/>
    <p:sldId id="637" r:id="rId118"/>
    <p:sldId id="638" r:id="rId119"/>
    <p:sldId id="639" r:id="rId120"/>
    <p:sldId id="640" r:id="rId121"/>
    <p:sldId id="641" r:id="rId122"/>
    <p:sldId id="642" r:id="rId123"/>
    <p:sldId id="643" r:id="rId124"/>
    <p:sldId id="644" r:id="rId125"/>
    <p:sldId id="645" r:id="rId126"/>
    <p:sldId id="646" r:id="rId127"/>
    <p:sldId id="647" r:id="rId128"/>
    <p:sldId id="648" r:id="rId129"/>
    <p:sldId id="649" r:id="rId130"/>
    <p:sldId id="650" r:id="rId131"/>
    <p:sldId id="651" r:id="rId132"/>
    <p:sldId id="652" r:id="rId133"/>
    <p:sldId id="653" r:id="rId134"/>
    <p:sldId id="654" r:id="rId135"/>
    <p:sldId id="655" r:id="rId136"/>
    <p:sldId id="476" r:id="rId137"/>
    <p:sldId id="477" r:id="rId138"/>
    <p:sldId id="478" r:id="rId139"/>
    <p:sldId id="479" r:id="rId140"/>
    <p:sldId id="480" r:id="rId141"/>
    <p:sldId id="481" r:id="rId142"/>
    <p:sldId id="482" r:id="rId143"/>
    <p:sldId id="483" r:id="rId144"/>
    <p:sldId id="484" r:id="rId145"/>
    <p:sldId id="485" r:id="rId146"/>
    <p:sldId id="486" r:id="rId147"/>
    <p:sldId id="487" r:id="rId148"/>
    <p:sldId id="488" r:id="rId149"/>
    <p:sldId id="489" r:id="rId150"/>
    <p:sldId id="490" r:id="rId151"/>
    <p:sldId id="491" r:id="rId152"/>
    <p:sldId id="492" r:id="rId153"/>
    <p:sldId id="493" r:id="rId154"/>
    <p:sldId id="494" r:id="rId155"/>
    <p:sldId id="495" r:id="rId156"/>
    <p:sldId id="496" r:id="rId157"/>
    <p:sldId id="497" r:id="rId158"/>
    <p:sldId id="498" r:id="rId159"/>
    <p:sldId id="499" r:id="rId160"/>
    <p:sldId id="500" r:id="rId161"/>
    <p:sldId id="501" r:id="rId162"/>
    <p:sldId id="502" r:id="rId163"/>
    <p:sldId id="503" r:id="rId164"/>
    <p:sldId id="504" r:id="rId165"/>
    <p:sldId id="505" r:id="rId166"/>
    <p:sldId id="506" r:id="rId167"/>
    <p:sldId id="507" r:id="rId168"/>
    <p:sldId id="508" r:id="rId169"/>
    <p:sldId id="509" r:id="rId170"/>
    <p:sldId id="510" r:id="rId171"/>
    <p:sldId id="511" r:id="rId172"/>
    <p:sldId id="512" r:id="rId173"/>
    <p:sldId id="513" r:id="rId174"/>
    <p:sldId id="514" r:id="rId175"/>
    <p:sldId id="515" r:id="rId176"/>
    <p:sldId id="516" r:id="rId177"/>
    <p:sldId id="517" r:id="rId178"/>
    <p:sldId id="518" r:id="rId179"/>
    <p:sldId id="519" r:id="rId180"/>
    <p:sldId id="520" r:id="rId181"/>
    <p:sldId id="521" r:id="rId182"/>
    <p:sldId id="522" r:id="rId183"/>
    <p:sldId id="523" r:id="rId184"/>
    <p:sldId id="524" r:id="rId185"/>
    <p:sldId id="525" r:id="rId186"/>
    <p:sldId id="526" r:id="rId187"/>
    <p:sldId id="527" r:id="rId188"/>
    <p:sldId id="528" r:id="rId189"/>
    <p:sldId id="529" r:id="rId190"/>
    <p:sldId id="530" r:id="rId191"/>
    <p:sldId id="531" r:id="rId192"/>
    <p:sldId id="532" r:id="rId193"/>
    <p:sldId id="533" r:id="rId194"/>
    <p:sldId id="534" r:id="rId195"/>
    <p:sldId id="535" r:id="rId196"/>
    <p:sldId id="536" r:id="rId197"/>
    <p:sldId id="537" r:id="rId198"/>
    <p:sldId id="538" r:id="rId199"/>
    <p:sldId id="539" r:id="rId200"/>
    <p:sldId id="540" r:id="rId201"/>
    <p:sldId id="541" r:id="rId202"/>
    <p:sldId id="542" r:id="rId203"/>
    <p:sldId id="543" r:id="rId204"/>
    <p:sldId id="544" r:id="rId205"/>
    <p:sldId id="545" r:id="rId206"/>
    <p:sldId id="546" r:id="rId207"/>
    <p:sldId id="547" r:id="rId208"/>
    <p:sldId id="548" r:id="rId209"/>
    <p:sldId id="549" r:id="rId210"/>
    <p:sldId id="550" r:id="rId211"/>
    <p:sldId id="551" r:id="rId212"/>
    <p:sldId id="552" r:id="rId213"/>
    <p:sldId id="553" r:id="rId2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7" roundtripDataSignature="AMtx7mi7DJZ7UJZbD8SdoMf/+CBTZ1soA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31" d="100"/>
          <a:sy n="131" d="100"/>
        </p:scale>
        <p:origin x="-102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54acbc1b1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54acbc1b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0610A091-C647-48EB-BF7D-6A2F2C27A272}" type="slidenum">
              <a:rPr lang="en-US" smtClean="0"/>
              <a:pPr/>
              <a:t>10</a:t>
            </a:fld>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145030CB-583B-42EC-B2B5-B10440870EB3}" type="slidenum">
              <a:rPr lang="en-US" smtClean="0"/>
              <a:pPr/>
              <a:t>11</a:t>
            </a:fld>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3" name="Google Shape;623;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7" name="Google Shape;667;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4" name="Google Shape;674;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6" name="Google Shape;706;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A51F5D0C-DC1F-4725-9373-6B90CD281362}" type="slidenum">
              <a:rPr lang="en-US" smtClean="0"/>
              <a:pPr/>
              <a:t>12</a:t>
            </a:fld>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7" name="Google Shape;747;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4" name="Google Shape;754;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1" name="Google Shape;761;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8" name="Google Shape;768;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3" name="Google Shape;783;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0" name="Google Shape;790;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871CED90-BFA0-4BD9-9839-61256396F3F4}" type="slidenum">
              <a:rPr lang="en-US" smtClean="0"/>
              <a:pPr/>
              <a:t>13</a:t>
            </a:fld>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0" name="Google Shape;900;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2" name="Google Shape;912;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1" name="Google Shape;921;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7" name="Google Shape;927;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3" name="Google Shape;933;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9" name="Google Shape;939;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5" name="Google Shape;945;p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1" name="Google Shape;951;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A9BB3281-EFF2-42D1-9993-2C19232605AE}" type="slidenum">
              <a:rPr lang="en-US" smtClean="0"/>
              <a:pPr/>
              <a:t>14</a:t>
            </a:fld>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9" name="Google Shape;1039;p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1" name="Google Shape;1051;p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 name="Google Shape;1057;p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 name="Google Shape;1063;p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p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8" name="Google Shape;1088;p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4" name="Google Shape;1094;p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0" name="Google Shape;1100;p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6" name="Google Shape;1106;p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46A812E5-1468-4BC9-8DBA-5F078E0233D1}" type="slidenum">
              <a:rPr lang="en-US" smtClean="0"/>
              <a:pPr/>
              <a:t>15</a:t>
            </a:fld>
            <a:endParaRPr 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2" name="Google Shape;1112;p9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9" name="Google Shape;1119;p10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6" name="Google Shape;1126;p10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2" name="Google Shape;1132;p10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8" name="Google Shape;1138;p10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p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8" name="Google Shape;1178;p10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5" name="Google Shape;1225;p10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1" name="Google Shape;1231;p1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7" name="Google Shape;1237;p10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3" name="Google Shape;1243;p10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p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9" name="Google Shape;1249;p10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p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8" name="Google Shape;1258;p1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8" name="Google Shape;1268;p1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4" name="Google Shape;1274;p1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54acbc1b1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54acbc1b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54acbc1b1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54acbc1b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0F3C26D9-3F49-4656-BAD3-08854CFBAE3D}" type="slidenum">
              <a:rPr lang="en-US"/>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419C1480-63E8-4983-B668-13AD2610056B}" type="slidenum">
              <a:rPr lang="en-US"/>
              <a:pPr/>
              <a:t>47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317472A5-B095-4933-ADDB-02D7512EDE63}" type="slidenum">
              <a:rPr lang="en-US"/>
              <a:pPr/>
              <a:t>48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67F470D9-C9FA-446F-97A2-A66AC9318836}" type="slidenum">
              <a:rPr lang="en-US"/>
              <a:pPr/>
              <a:t>49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B74C9766-111E-478F-94A2-C97782B49BEC}" type="slidenum">
              <a:rPr lang="en-US"/>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54acbc1b1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54acbc1b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53C6DBB9-6F0B-411F-B7F7-6F5481FF1B1D}" type="slidenum">
              <a:rPr lang="en-US"/>
              <a:pPr/>
              <a:t>51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BB2956DF-8C9F-4E79-9574-F15680DAD1F2}" type="slidenum">
              <a:rPr lang="en-US"/>
              <a:pPr/>
              <a:t>52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FC169B0C-EBB0-46DB-BBE1-1C6D256D7C17}" type="slidenum">
              <a:rPr lang="en-US"/>
              <a:pPr/>
              <a:t>53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7EAF05C1-6A2F-4B95-A7E8-DF824C9BAA1A}" type="slidenum">
              <a:rPr lang="en-US"/>
              <a:pPr/>
              <a:t>54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80D8DF7A-A60D-47E6-A9C4-964C2FDEF0BD}" type="slidenum">
              <a:rPr lang="en-US"/>
              <a:pPr/>
              <a:t>55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A84220D7-E092-4319-80F4-A13EEE3B144D}" type="slidenum">
              <a:rPr lang="en-US"/>
              <a:pPr/>
              <a:t>56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171FB118-A1AF-4883-8A7C-F09DDCDA2001}" type="slidenum">
              <a:rPr lang="en-US"/>
              <a:pPr/>
              <a:t>57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3EB60725-2B23-4A8C-B5F3-CD049D8965F5}" type="slidenum">
              <a:rPr lang="en-US"/>
              <a:pPr/>
              <a:t>58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B154893A-3EE1-40A9-9E21-EC1415044387}" type="slidenum">
              <a:rPr lang="en-US"/>
              <a:pPr/>
              <a:t>59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62F52D23-04D4-45D1-959E-103CB8037891}" type="slidenum">
              <a:rPr lang="en-US"/>
              <a:pPr/>
              <a:t>60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54acbc1b1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54acbc1b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C4352DDB-2AFB-48A7-8F3B-433BB67CB6B5}" type="slidenum">
              <a:rPr lang="en-US"/>
              <a:pPr/>
              <a:t>61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EC3E7C54-3756-4D50-B1C8-31EED3517BB6}" type="slidenum">
              <a:rPr lang="en-US"/>
              <a:pPr/>
              <a:t>62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A5F2540A-D8D6-4A12-A43E-0AB40462F769}" type="slidenum">
              <a:rPr lang="en-US"/>
              <a:pPr/>
              <a:t>63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793DCC1B-99D5-4489-8ABD-18184E1005A8}" type="slidenum">
              <a:rPr lang="en-US"/>
              <a:pPr/>
              <a:t>64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7C6636BE-380A-4833-8217-0F895DA2011B}" type="slidenum">
              <a:rPr lang="en-US"/>
              <a:pPr/>
              <a:t>65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9D5C61C1-97D1-42F0-A7CA-C59F956CB452}" type="slidenum">
              <a:rPr lang="en-US"/>
              <a:pPr/>
              <a:t>66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D0EA04BA-92F4-401C-B4EF-77C54B22BF90}" type="slidenum">
              <a:rPr lang="en-US"/>
              <a:pPr/>
              <a:t>67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FFA29F6B-7027-4E47-80FA-FCFB59C3EE1E}" type="slidenum">
              <a:rPr lang="en-US"/>
              <a:pPr/>
              <a:t>68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BD720388-8118-4464-B9B6-EDC2377466F6}" type="slidenum">
              <a:rPr lang="en-US"/>
              <a:pPr/>
              <a:t>69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93555BCD-4D02-41E9-8EBE-FDEA05718339}" type="slidenum">
              <a:rPr lang="en-US"/>
              <a:pPr/>
              <a:t>70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E96FEE21-58D0-419D-A9B9-C9FBF63B090F}" type="slidenum">
              <a:rPr lang="en-US"/>
              <a:pPr/>
              <a:t>71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E2BB4E29-9FE1-436F-884A-FFD5F9C3657A}" type="slidenum">
              <a:rPr lang="en-US"/>
              <a:pPr/>
              <a:t>72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884027" y="8685071"/>
            <a:ext cx="2972421" cy="457358"/>
          </a:xfrm>
          <a:prstGeom prst="rect">
            <a:avLst/>
          </a:prstGeom>
          <a:noFill/>
        </p:spPr>
        <p:txBody>
          <a:bodyPr lIns="90059" tIns="45030" rIns="90059" bIns="45030"/>
          <a:lstStyle/>
          <a:p>
            <a:fld id="{2A5D82C3-5EFD-4FAD-8D2C-731E485C6544}" type="slidenum">
              <a:rPr lang="en-US"/>
              <a:pPr/>
              <a:t>73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E0F8B079-4145-48DA-A524-839C451B2E46}" type="slidenum">
              <a:rPr lang="en-US" altLang="zh-CN"/>
              <a:pPr/>
              <a:t>74</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37344EEA-F868-48AC-B23F-AEF642621888}" type="slidenum">
              <a:rPr lang="en-US" altLang="zh-CN"/>
              <a:pPr/>
              <a:t>78</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79CC3308-621D-4772-8C4C-3918A8F56BD8}" type="slidenum">
              <a:rPr lang="en-US"/>
              <a:pPr/>
              <a:t>101</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idx="4294967295"/>
          </p:nvPr>
        </p:nvSpPr>
        <p:spPr>
          <a:xfrm>
            <a:off x="1143000" y="685800"/>
            <a:ext cx="4572000" cy="3429000"/>
          </a:xfrm>
          <a:ln/>
        </p:spPr>
      </p:sp>
      <p:sp>
        <p:nvSpPr>
          <p:cNvPr id="55299"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55300"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F3193694-78ED-45F8-B6B2-965646C68372}" type="slidenum">
              <a:rPr lang="en-US" altLang="zh-CN"/>
              <a:pPr/>
              <a:t>111</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ChangeArrowheads="1" noTextEdit="1"/>
          </p:cNvSpPr>
          <p:nvPr>
            <p:ph type="sldImg" idx="4294967295"/>
          </p:nvPr>
        </p:nvSpPr>
        <p:spPr>
          <a:xfrm>
            <a:off x="1143000" y="685800"/>
            <a:ext cx="4572000" cy="3429000"/>
          </a:xfrm>
          <a:ln/>
        </p:spPr>
      </p:sp>
      <p:sp>
        <p:nvSpPr>
          <p:cNvPr id="58371"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58372"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027412DC-5778-430B-BF1B-BCFCD07A1203}" type="slidenum">
              <a:rPr lang="en-US" altLang="zh-CN"/>
              <a:pPr/>
              <a:t>113</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ChangeArrowheads="1" noTextEdit="1"/>
          </p:cNvSpPr>
          <p:nvPr>
            <p:ph type="sldImg" idx="4294967295"/>
          </p:nvPr>
        </p:nvSpPr>
        <p:spPr>
          <a:xfrm>
            <a:off x="1143000" y="685800"/>
            <a:ext cx="4572000" cy="3429000"/>
          </a:xfrm>
          <a:ln/>
        </p:spPr>
      </p:sp>
      <p:sp>
        <p:nvSpPr>
          <p:cNvPr id="60419"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60420"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3E4F525A-8D19-4FC2-A0C3-A122297B700F}" type="slidenum">
              <a:rPr lang="en-US" altLang="zh-CN"/>
              <a:pPr/>
              <a:t>114</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ChangeArrowheads="1" noTextEdit="1"/>
          </p:cNvSpPr>
          <p:nvPr>
            <p:ph type="sldImg" idx="4294967295"/>
          </p:nvPr>
        </p:nvSpPr>
        <p:spPr>
          <a:xfrm>
            <a:off x="1143000" y="685800"/>
            <a:ext cx="4572000" cy="3429000"/>
          </a:xfrm>
          <a:ln/>
        </p:spPr>
      </p:sp>
      <p:sp>
        <p:nvSpPr>
          <p:cNvPr id="62467"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62468"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3805C1E6-E2E7-4E68-B03B-11FF039557DC}" type="slidenum">
              <a:rPr lang="en-US" altLang="zh-CN"/>
              <a:pPr/>
              <a:t>115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39" name="Google Shape;13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0" name="Google Shape;140;p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ChangeArrowheads="1" noTextEdit="1"/>
          </p:cNvSpPr>
          <p:nvPr>
            <p:ph type="sldImg" idx="4294967295"/>
          </p:nvPr>
        </p:nvSpPr>
        <p:spPr>
          <a:xfrm>
            <a:off x="1143000" y="685800"/>
            <a:ext cx="4572000" cy="3429000"/>
          </a:xfrm>
          <a:ln/>
        </p:spPr>
      </p:sp>
      <p:sp>
        <p:nvSpPr>
          <p:cNvPr id="64515"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64516"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E621572C-1ABD-4DE4-A0A4-A682399441CA}" type="slidenum">
              <a:rPr lang="en-US" altLang="zh-CN"/>
              <a:pPr/>
              <a:t>116</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ChangeArrowheads="1" noTextEdit="1"/>
          </p:cNvSpPr>
          <p:nvPr>
            <p:ph type="sldImg" idx="4294967295"/>
          </p:nvPr>
        </p:nvSpPr>
        <p:spPr>
          <a:xfrm>
            <a:off x="1143000" y="685800"/>
            <a:ext cx="4572000" cy="3429000"/>
          </a:xfrm>
          <a:ln/>
        </p:spPr>
      </p:sp>
      <p:sp>
        <p:nvSpPr>
          <p:cNvPr id="66563"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66564"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E74091AD-84B1-4041-9D43-2CB965DF5CCD}" type="slidenum">
              <a:rPr lang="en-US" altLang="zh-CN"/>
              <a:pPr/>
              <a:t>117</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ChangeArrowheads="1" noTextEdit="1"/>
          </p:cNvSpPr>
          <p:nvPr>
            <p:ph type="sldImg" idx="4294967295"/>
          </p:nvPr>
        </p:nvSpPr>
        <p:spPr>
          <a:xfrm>
            <a:off x="1143000" y="685800"/>
            <a:ext cx="4572000" cy="3429000"/>
          </a:xfrm>
          <a:ln/>
        </p:spPr>
      </p:sp>
      <p:sp>
        <p:nvSpPr>
          <p:cNvPr id="68611"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68612"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2A2DF054-1E74-4A49-B612-1DAACCF2B3B4}" type="slidenum">
              <a:rPr lang="en-US" altLang="zh-CN"/>
              <a:pPr/>
              <a:t>118</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143000" y="685800"/>
            <a:ext cx="4572000" cy="3429000"/>
          </a:xfrm>
          <a:ln/>
        </p:spPr>
      </p:sp>
      <p:sp>
        <p:nvSpPr>
          <p:cNvPr id="70659"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70660"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43DFEC7A-5F15-427A-A093-FC7CC1CDE536}" type="slidenum">
              <a:rPr lang="en-US" altLang="zh-CN"/>
              <a:pPr/>
              <a:t>119</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ChangeArrowheads="1" noTextEdit="1"/>
          </p:cNvSpPr>
          <p:nvPr>
            <p:ph type="sldImg" idx="4294967295"/>
          </p:nvPr>
        </p:nvSpPr>
        <p:spPr>
          <a:xfrm>
            <a:off x="1143000" y="685800"/>
            <a:ext cx="4572000" cy="3429000"/>
          </a:xfrm>
          <a:ln/>
        </p:spPr>
      </p:sp>
      <p:sp>
        <p:nvSpPr>
          <p:cNvPr id="72707" name="Notes Placeholder 2"/>
          <p:cNvSpPr>
            <a:spLocks noGrp="1" noChangeArrowheads="1"/>
          </p:cNvSpPr>
          <p:nvPr>
            <p:ph type="body" idx="4294967295"/>
          </p:nvPr>
        </p:nvSpPr>
        <p:spPr/>
        <p:txBody>
          <a:bodyPr>
            <a:prstTxWarp prst="textNoShape">
              <a:avLst/>
            </a:prstTxWarp>
          </a:bodyPr>
          <a:lstStyle/>
          <a:p>
            <a:endParaRPr lang="en-IN" smtClean="0"/>
          </a:p>
        </p:txBody>
      </p:sp>
      <p:sp>
        <p:nvSpPr>
          <p:cNvPr id="72708"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4948269B-68B7-4711-8C1C-D8571293F9A5}" type="slidenum">
              <a:rPr lang="en-US" altLang="zh-CN"/>
              <a:pPr/>
              <a:t>120</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idx="4294967295"/>
          </p:nvPr>
        </p:nvSpPr>
        <p:spPr>
          <a:xfrm>
            <a:off x="1143000" y="685800"/>
            <a:ext cx="4572000" cy="3429000"/>
          </a:xfrm>
          <a:ln/>
        </p:spPr>
      </p:sp>
      <p:sp>
        <p:nvSpPr>
          <p:cNvPr id="74755"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74756"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8514BCB0-0AC0-44B4-80E4-F90F672D40FA}" type="slidenum">
              <a:rPr lang="en-US" altLang="zh-CN"/>
              <a:pPr/>
              <a:t>121</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idx="4294967295"/>
          </p:nvPr>
        </p:nvSpPr>
        <p:spPr>
          <a:xfrm>
            <a:off x="1143000" y="685800"/>
            <a:ext cx="4572000" cy="3429000"/>
          </a:xfrm>
          <a:ln/>
        </p:spPr>
      </p:sp>
      <p:sp>
        <p:nvSpPr>
          <p:cNvPr id="76803"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76804"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B686E997-75EB-48AF-A77D-810968B8FAF4}" type="slidenum">
              <a:rPr lang="en-US" altLang="zh-CN"/>
              <a:pPr/>
              <a:t>122</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idx="4294967295"/>
          </p:nvPr>
        </p:nvSpPr>
        <p:spPr>
          <a:xfrm>
            <a:off x="1143000" y="685800"/>
            <a:ext cx="4572000" cy="3429000"/>
          </a:xfrm>
          <a:ln/>
        </p:spPr>
      </p:sp>
      <p:sp>
        <p:nvSpPr>
          <p:cNvPr id="78851"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78852"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A71F18B8-01F7-46D2-B8E6-944C3A49F96F}" type="slidenum">
              <a:rPr lang="en-US" altLang="zh-CN"/>
              <a:pPr/>
              <a:t>123</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ChangeArrowheads="1" noTextEdit="1"/>
          </p:cNvSpPr>
          <p:nvPr>
            <p:ph type="sldImg" idx="4294967295"/>
          </p:nvPr>
        </p:nvSpPr>
        <p:spPr>
          <a:xfrm>
            <a:off x="1143000" y="685800"/>
            <a:ext cx="4572000" cy="3429000"/>
          </a:xfrm>
          <a:ln/>
        </p:spPr>
      </p:sp>
      <p:sp>
        <p:nvSpPr>
          <p:cNvPr id="80899"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80900"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24DDD0DE-015F-49EA-9906-3121AE5EE3A5}" type="slidenum">
              <a:rPr lang="en-US" altLang="zh-CN"/>
              <a:pPr/>
              <a:t>124</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ChangeArrowheads="1" noTextEdit="1"/>
          </p:cNvSpPr>
          <p:nvPr>
            <p:ph type="sldImg" idx="4294967295"/>
          </p:nvPr>
        </p:nvSpPr>
        <p:spPr>
          <a:xfrm>
            <a:off x="1143000" y="685800"/>
            <a:ext cx="4572000" cy="3429000"/>
          </a:xfrm>
          <a:ln/>
        </p:spPr>
      </p:sp>
      <p:sp>
        <p:nvSpPr>
          <p:cNvPr id="82947"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82948"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3ABEF661-5F2D-4649-91A1-13746E9C29B0}" type="slidenum">
              <a:rPr lang="en-US" altLang="zh-CN"/>
              <a:pPr/>
              <a:t>125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ChangeArrowheads="1" noTextEdit="1"/>
          </p:cNvSpPr>
          <p:nvPr>
            <p:ph type="sldImg" idx="4294967295"/>
          </p:nvPr>
        </p:nvSpPr>
        <p:spPr>
          <a:xfrm>
            <a:off x="1143000" y="685800"/>
            <a:ext cx="4572000" cy="3429000"/>
          </a:xfrm>
          <a:ln/>
        </p:spPr>
      </p:sp>
      <p:sp>
        <p:nvSpPr>
          <p:cNvPr id="84995"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84996"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88B32DA8-26C7-4761-833C-230C3A6AE6CC}" type="slidenum">
              <a:rPr lang="en-US" altLang="zh-CN"/>
              <a:pPr/>
              <a:t>126</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ChangeArrowheads="1" noTextEdit="1"/>
          </p:cNvSpPr>
          <p:nvPr>
            <p:ph type="sldImg" idx="4294967295"/>
          </p:nvPr>
        </p:nvSpPr>
        <p:spPr>
          <a:xfrm>
            <a:off x="1143000" y="685800"/>
            <a:ext cx="4572000" cy="3429000"/>
          </a:xfrm>
          <a:ln/>
        </p:spPr>
      </p:sp>
      <p:sp>
        <p:nvSpPr>
          <p:cNvPr id="87043"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87044"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EF5D1702-A7EA-409C-8D41-83F11757E576}" type="slidenum">
              <a:rPr lang="en-US" altLang="zh-CN"/>
              <a:pPr/>
              <a:t>127</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xfrm>
            <a:off x="1143000" y="685800"/>
            <a:ext cx="4572000" cy="3429000"/>
          </a:xfrm>
          <a:ln/>
        </p:spPr>
      </p:sp>
      <p:sp>
        <p:nvSpPr>
          <p:cNvPr id="89091"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89092"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D583C6AA-4F6F-4FA7-B21B-5DA10B960530}" type="slidenum">
              <a:rPr lang="en-US" altLang="zh-CN"/>
              <a:pPr/>
              <a:t>128</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ChangeArrowheads="1" noTextEdit="1"/>
          </p:cNvSpPr>
          <p:nvPr>
            <p:ph type="sldImg" idx="4294967295"/>
          </p:nvPr>
        </p:nvSpPr>
        <p:spPr>
          <a:xfrm>
            <a:off x="1143000" y="685800"/>
            <a:ext cx="4572000" cy="3429000"/>
          </a:xfrm>
          <a:ln/>
        </p:spPr>
      </p:sp>
      <p:sp>
        <p:nvSpPr>
          <p:cNvPr id="91139"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91140"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E656FC4D-1BFD-415C-A1D1-959E19A7CD2A}" type="slidenum">
              <a:rPr lang="en-US" altLang="zh-CN"/>
              <a:pPr/>
              <a:t>129</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ChangeArrowheads="1" noTextEdit="1"/>
          </p:cNvSpPr>
          <p:nvPr>
            <p:ph type="sldImg" idx="4294967295"/>
          </p:nvPr>
        </p:nvSpPr>
        <p:spPr>
          <a:xfrm>
            <a:off x="1143000" y="685800"/>
            <a:ext cx="4572000" cy="3429000"/>
          </a:xfrm>
          <a:ln/>
        </p:spPr>
      </p:sp>
      <p:sp>
        <p:nvSpPr>
          <p:cNvPr id="93187"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93188"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D95EDF39-CDA5-4E56-AA54-22E2687A963E}" type="slidenum">
              <a:rPr lang="en-US" altLang="zh-CN"/>
              <a:pPr/>
              <a:t>130</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ChangeArrowheads="1" noTextEdit="1"/>
          </p:cNvSpPr>
          <p:nvPr>
            <p:ph type="sldImg" idx="4294967295"/>
          </p:nvPr>
        </p:nvSpPr>
        <p:spPr>
          <a:xfrm>
            <a:off x="1143000" y="685800"/>
            <a:ext cx="4572000" cy="3429000"/>
          </a:xfrm>
          <a:ln/>
        </p:spPr>
      </p:sp>
      <p:sp>
        <p:nvSpPr>
          <p:cNvPr id="95235" name="Notes Placeholder 2"/>
          <p:cNvSpPr>
            <a:spLocks noGrp="1" noChangeArrowheads="1"/>
          </p:cNvSpPr>
          <p:nvPr>
            <p:ph type="body" idx="4294967295"/>
          </p:nvPr>
        </p:nvSpPr>
        <p:spPr>
          <a:noFill/>
          <a:ln/>
        </p:spPr>
        <p:txBody>
          <a:bodyPr>
            <a:prstTxWarp prst="textNoShape">
              <a:avLst/>
            </a:prstTxWarp>
          </a:bodyPr>
          <a:lstStyle/>
          <a:p>
            <a:endParaRPr lang="en-IN" smtClean="0"/>
          </a:p>
        </p:txBody>
      </p:sp>
      <p:sp>
        <p:nvSpPr>
          <p:cNvPr id="95236" name="Slide Number Placeholder 3"/>
          <p:cNvSpPr>
            <a:spLocks noGrp="1" noChangeArrowheads="1"/>
          </p:cNvSpPr>
          <p:nvPr>
            <p:ph type="sldNum" sz="quarter" idx="5"/>
          </p:nvPr>
        </p:nvSpPr>
        <p:spPr>
          <a:xfrm>
            <a:off x="3884027" y="8685071"/>
            <a:ext cx="2972421" cy="457358"/>
          </a:xfrm>
          <a:prstGeom prst="rect">
            <a:avLst/>
          </a:prstGeom>
          <a:noFill/>
          <a:ln>
            <a:headEnd/>
            <a:tailEnd/>
          </a:ln>
        </p:spPr>
        <p:txBody>
          <a:bodyPr lIns="90059" tIns="45030" rIns="90059" bIns="45030"/>
          <a:lstStyle/>
          <a:p>
            <a:fld id="{A608A293-C865-4BBF-95C7-0DC675E4483E}" type="slidenum">
              <a:rPr lang="en-US" altLang="zh-CN"/>
              <a:pPr/>
              <a:t>131</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
        <p:cNvGrpSpPr/>
        <p:nvPr/>
      </p:nvGrpSpPr>
      <p:grpSpPr>
        <a:xfrm>
          <a:off x="0" y="0"/>
          <a:ext cx="0" cy="0"/>
          <a:chOff x="0" y="0"/>
          <a:chExt cx="0" cy="0"/>
        </a:xfrm>
      </p:grpSpPr>
      <p:sp>
        <p:nvSpPr>
          <p:cNvPr id="9" name="Google Shape;9;p6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10;p6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7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3"/>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 name="Google Shape;45;p7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6" name="Google Shape;46;p73"/>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7" name="Google Shape;47;p73"/>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7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1" name="Google Shape;51;p74"/>
          <p:cNvSpPr txBox="1">
            <a:spLocks noGrp="1"/>
          </p:cNvSpPr>
          <p:nvPr>
            <p:ph type="body" idx="2"/>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pic>
        <p:nvPicPr>
          <p:cNvPr id="52" name="Google Shape;52;p74"/>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53" name="Google Shape;53;p74"/>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xfrm>
            <a:off x="152400" y="6324600"/>
            <a:ext cx="1905000" cy="533400"/>
          </a:xfrm>
          <a:prstGeom prst="rect">
            <a:avLst/>
          </a:prstGeom>
          <a:ln/>
        </p:spPr>
        <p:txBody>
          <a:bodyPr/>
          <a:lstStyle>
            <a:lvl1pPr>
              <a:defRPr/>
            </a:lvl1pPr>
          </a:lstStyle>
          <a:p>
            <a:pPr>
              <a:defRPr/>
            </a:pPr>
            <a:fld id="{F1B0F38B-AFC7-4908-8E3A-2579885CDCFC}" type="datetime4">
              <a:rPr lang="en-US"/>
              <a:pPr>
                <a:defRPr/>
              </a:pPr>
              <a:t>February 27, 2024</a:t>
            </a:fld>
            <a:endParaRPr lang="en-US"/>
          </a:p>
        </p:txBody>
      </p:sp>
      <p:sp>
        <p:nvSpPr>
          <p:cNvPr id="5" name="Rectangle 2060"/>
          <p:cNvSpPr>
            <a:spLocks noGrp="1" noChangeArrowheads="1"/>
          </p:cNvSpPr>
          <p:nvPr>
            <p:ph type="ftr" sz="quarter" idx="11"/>
          </p:nvPr>
        </p:nvSpPr>
        <p:spPr>
          <a:xfrm>
            <a:off x="3200400" y="6324600"/>
            <a:ext cx="2895600" cy="533400"/>
          </a:xfrm>
          <a:prstGeom prst="rect">
            <a:avLst/>
          </a:prstGeom>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pPr>
              <a:defRPr/>
            </a:pPr>
            <a:fld id="{639526D8-9682-4A26-B768-23B44AC3AB79}"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
        <p:cNvGrpSpPr/>
        <p:nvPr/>
      </p:nvGrpSpPr>
      <p:grpSpPr>
        <a:xfrm>
          <a:off x="0" y="0"/>
          <a:ext cx="0" cy="0"/>
          <a:chOff x="0" y="0"/>
          <a:chExt cx="0" cy="0"/>
        </a:xfrm>
      </p:grpSpPr>
      <p:sp>
        <p:nvSpPr>
          <p:cNvPr id="21" name="Google Shape;21;p115"/>
          <p:cNvSpPr txBox="1">
            <a:spLocks noGrp="1"/>
          </p:cNvSpPr>
          <p:nvPr>
            <p:ph type="title"/>
          </p:nvPr>
        </p:nvSpPr>
        <p:spPr>
          <a:xfrm>
            <a:off x="630250" y="1286636"/>
            <a:ext cx="7883499"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00666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5"/>
          <p:cNvSpPr txBox="1">
            <a:spLocks noGrp="1"/>
          </p:cNvSpPr>
          <p:nvPr>
            <p:ph type="body" idx="1"/>
          </p:nvPr>
        </p:nvSpPr>
        <p:spPr>
          <a:xfrm>
            <a:off x="926795" y="2502865"/>
            <a:ext cx="2599690" cy="36849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rgbClr val="003366"/>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115"/>
          <p:cNvSpPr txBox="1">
            <a:spLocks noGrp="1"/>
          </p:cNvSpPr>
          <p:nvPr>
            <p:ph type="body" idx="2"/>
          </p:nvPr>
        </p:nvSpPr>
        <p:spPr>
          <a:xfrm>
            <a:off x="4881117" y="2463241"/>
            <a:ext cx="2413000" cy="36849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rgbClr val="003366"/>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6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6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 name="Google Shape;20;p6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68"/>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6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6" name="Google Shape;26;p69"/>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7" name="Google Shape;27;p69"/>
          <p:cNvSpPr txBox="1">
            <a:spLocks noGrp="1"/>
          </p:cNvSpPr>
          <p:nvPr>
            <p:ph type="body" idx="3"/>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7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0"/>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1" name="Google Shape;31;p7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2" name="Google Shape;32;p70"/>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7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6" name="Google Shape;36;p7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7" name="Google Shape;37;p7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7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2"/>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1" name="Google Shape;41;p72"/>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6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1.png"/><Relationship Id="rId4" Type="http://schemas.openxmlformats.org/officeDocument/2006/relationships/oleObject" Target="../embeddings/oleObject1.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1.xml"/><Relationship Id="rId1" Type="http://schemas.openxmlformats.org/officeDocument/2006/relationships/slideLayout" Target="../slideLayouts/slideLayout12.xml"/><Relationship Id="rId4" Type="http://schemas.openxmlformats.org/officeDocument/2006/relationships/image" Target="../media/image64.png"/></Relationships>
</file>

<file path=ppt/slides/_rels/slide1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1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6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6.xml"/><Relationship Id="rId1" Type="http://schemas.openxmlformats.org/officeDocument/2006/relationships/slideLayout" Target="../slideLayouts/slideLayout12.xml"/><Relationship Id="rId5" Type="http://schemas.openxmlformats.org/officeDocument/2006/relationships/image" Target="../media/image73.png"/><Relationship Id="rId4" Type="http://schemas.openxmlformats.org/officeDocument/2006/relationships/image" Target="../media/image72.png"/></Relationships>
</file>

<file path=ppt/slides/_rels/slide1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7.xml"/><Relationship Id="rId1" Type="http://schemas.openxmlformats.org/officeDocument/2006/relationships/slideLayout" Target="../slideLayouts/slideLayout12.xml"/><Relationship Id="rId4" Type="http://schemas.openxmlformats.org/officeDocument/2006/relationships/image" Target="../media/image75.png"/></Relationships>
</file>

<file path=ppt/slides/_rels/slide1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8.xml"/><Relationship Id="rId1" Type="http://schemas.openxmlformats.org/officeDocument/2006/relationships/slideLayout" Target="../slideLayouts/slideLayout12.xml"/><Relationship Id="rId4" Type="http://schemas.openxmlformats.org/officeDocument/2006/relationships/image" Target="../media/image77.png"/></Relationships>
</file>

<file path=ppt/slides/_rels/slide1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9.xml"/><Relationship Id="rId1" Type="http://schemas.openxmlformats.org/officeDocument/2006/relationships/slideLayout" Target="../slideLayouts/slideLayout12.xml"/><Relationship Id="rId4" Type="http://schemas.openxmlformats.org/officeDocument/2006/relationships/image" Target="../media/image79.png"/></Relationships>
</file>

<file path=ppt/slides/_rels/slide1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0.xml"/><Relationship Id="rId1" Type="http://schemas.openxmlformats.org/officeDocument/2006/relationships/slideLayout" Target="../slideLayouts/slideLayout12.xml"/><Relationship Id="rId4" Type="http://schemas.openxmlformats.org/officeDocument/2006/relationships/image" Target="../media/image71.png"/></Relationships>
</file>

<file path=ppt/slides/_rels/slide12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1.xml"/><Relationship Id="rId1" Type="http://schemas.openxmlformats.org/officeDocument/2006/relationships/slideLayout" Target="../slideLayouts/slideLayout12.xml"/><Relationship Id="rId4" Type="http://schemas.openxmlformats.org/officeDocument/2006/relationships/image" Target="../media/image82.png"/></Relationships>
</file>

<file path=ppt/slides/_rels/slide12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2.xml"/><Relationship Id="rId1" Type="http://schemas.openxmlformats.org/officeDocument/2006/relationships/slideLayout" Target="../slideLayouts/slideLayout12.xml"/><Relationship Id="rId5" Type="http://schemas.openxmlformats.org/officeDocument/2006/relationships/image" Target="../media/image85.png"/><Relationship Id="rId4" Type="http://schemas.openxmlformats.org/officeDocument/2006/relationships/image" Target="../media/image84.png"/></Relationships>
</file>

<file path=ppt/slides/_rels/slide1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3.xml"/><Relationship Id="rId1" Type="http://schemas.openxmlformats.org/officeDocument/2006/relationships/slideLayout" Target="../slideLayouts/slideLayout12.xml"/><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4.xml"/><Relationship Id="rId1" Type="http://schemas.openxmlformats.org/officeDocument/2006/relationships/slideLayout" Target="../slideLayouts/slideLayout12.xml"/><Relationship Id="rId4" Type="http://schemas.openxmlformats.org/officeDocument/2006/relationships/image" Target="../media/image87.png"/></Relationships>
</file>

<file path=ppt/slides/_rels/slide13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5.xml"/><Relationship Id="rId1" Type="http://schemas.openxmlformats.org/officeDocument/2006/relationships/slideLayout" Target="../slideLayouts/slideLayout12.xml"/><Relationship Id="rId4" Type="http://schemas.openxmlformats.org/officeDocument/2006/relationships/image" Target="../media/image89.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2.xml"/><Relationship Id="rId1" Type="http://schemas.openxmlformats.org/officeDocument/2006/relationships/slideLayout" Target="../slideLayouts/slideLayout12.xml"/><Relationship Id="rId5" Type="http://schemas.openxmlformats.org/officeDocument/2006/relationships/image" Target="../media/image93.png"/><Relationship Id="rId4" Type="http://schemas.openxmlformats.org/officeDocument/2006/relationships/image" Target="../media/image92.png"/></Relationships>
</file>

<file path=ppt/slides/_rels/slide16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5.xml"/><Relationship Id="rId1" Type="http://schemas.openxmlformats.org/officeDocument/2006/relationships/slideLayout" Target="../slideLayouts/slideLayout12.xml"/><Relationship Id="rId5" Type="http://schemas.openxmlformats.org/officeDocument/2006/relationships/image" Target="../media/image98.png"/><Relationship Id="rId4" Type="http://schemas.openxmlformats.org/officeDocument/2006/relationships/image" Target="../media/image97.png"/></Relationships>
</file>

<file path=ppt/slides/_rels/slide16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6.xml"/><Relationship Id="rId1" Type="http://schemas.openxmlformats.org/officeDocument/2006/relationships/slideLayout" Target="../slideLayouts/slideLayout13.xml"/><Relationship Id="rId5" Type="http://schemas.openxmlformats.org/officeDocument/2006/relationships/image" Target="../media/image101.png"/><Relationship Id="rId4" Type="http://schemas.openxmlformats.org/officeDocument/2006/relationships/image" Target="../media/image100.png"/></Relationships>
</file>

<file path=ppt/slides/_rels/slide1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7.xml"/><Relationship Id="rId1" Type="http://schemas.openxmlformats.org/officeDocument/2006/relationships/slideLayout" Target="../slideLayouts/slideLayout12.xml"/><Relationship Id="rId5" Type="http://schemas.openxmlformats.org/officeDocument/2006/relationships/image" Target="../media/image102.png"/><Relationship Id="rId4" Type="http://schemas.openxmlformats.org/officeDocument/2006/relationships/image" Target="../media/image100.png"/></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hyperlink" Target="https://www.gatevidyalay.com/left-recursion-left-recursion-elimination/"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754acbc1b1_0_84"/>
          <p:cNvSpPr txBox="1"/>
          <p:nvPr/>
        </p:nvSpPr>
        <p:spPr>
          <a:xfrm>
            <a:off x="450300" y="2797791"/>
            <a:ext cx="86937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b="1" dirty="0">
                <a:latin typeface="Cambria" pitchFamily="18" charset="0"/>
                <a:ea typeface="Cambria" pitchFamily="18" charset="0"/>
                <a:cs typeface="Times New Roman"/>
                <a:sym typeface="Times New Roman"/>
              </a:rPr>
              <a:t>COMPILER CONSTRUCTION</a:t>
            </a:r>
            <a:endParaRPr sz="3200" b="1">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5"/>
          <p:cNvSpPr>
            <a:spLocks noGrp="1"/>
          </p:cNvSpPr>
          <p:nvPr>
            <p:ph idx="1"/>
          </p:nvPr>
        </p:nvSpPr>
        <p:spPr>
          <a:xfrm>
            <a:off x="381000" y="1219200"/>
            <a:ext cx="8229600" cy="5410200"/>
          </a:xfrm>
        </p:spPr>
        <p:txBody>
          <a:bodyPr/>
          <a:lstStyle/>
          <a:p>
            <a:pPr>
              <a:buFont typeface="Wingdings" pitchFamily="2" charset="2"/>
              <a:buNone/>
            </a:pPr>
            <a:r>
              <a:rPr lang="en-US" sz="1800" b="1" dirty="0" smtClean="0"/>
              <a:t>SYNTAX ANALYSIS</a:t>
            </a:r>
          </a:p>
          <a:p>
            <a:pPr algn="just">
              <a:buFont typeface="Wingdings" pitchFamily="2" charset="2"/>
              <a:buNone/>
            </a:pPr>
            <a:r>
              <a:rPr lang="en-US" sz="1800" dirty="0" smtClean="0"/>
              <a:t>Syntax analysis is the second phase of the compiler. It gets the input from the </a:t>
            </a:r>
          </a:p>
          <a:p>
            <a:pPr algn="just">
              <a:buFont typeface="Wingdings" pitchFamily="2" charset="2"/>
              <a:buNone/>
            </a:pPr>
            <a:r>
              <a:rPr lang="en-US" sz="1800" dirty="0" smtClean="0"/>
              <a:t>tokens and generates a syntax tree or parse tree. Advantages of grammar for</a:t>
            </a:r>
          </a:p>
          <a:p>
            <a:pPr algn="just">
              <a:buFont typeface="Wingdings" pitchFamily="2" charset="2"/>
              <a:buNone/>
            </a:pPr>
            <a:r>
              <a:rPr lang="en-US" sz="1800" dirty="0" smtClean="0"/>
              <a:t>syntactic specification </a:t>
            </a:r>
          </a:p>
          <a:p>
            <a:pPr algn="just">
              <a:buFont typeface="Wingdings" pitchFamily="2" charset="2"/>
              <a:buNone/>
            </a:pPr>
            <a:r>
              <a:rPr lang="en-US" sz="1800" dirty="0" smtClean="0"/>
              <a:t> </a:t>
            </a:r>
          </a:p>
          <a:p>
            <a:pPr algn="just">
              <a:buFont typeface="Wingdings" pitchFamily="2" charset="2"/>
              <a:buNone/>
            </a:pPr>
            <a:r>
              <a:rPr lang="en-US" sz="1800" dirty="0" smtClean="0"/>
              <a:t>1.  A grammar gives a precise and easy-to-understand syntactic specification of a programming language.</a:t>
            </a:r>
          </a:p>
          <a:p>
            <a:pPr algn="just">
              <a:buFont typeface="Wingdings" pitchFamily="2" charset="2"/>
              <a:buNone/>
            </a:pPr>
            <a:endParaRPr lang="en-US" sz="1800" dirty="0" smtClean="0"/>
          </a:p>
          <a:p>
            <a:pPr algn="just">
              <a:buFont typeface="Wingdings" pitchFamily="2" charset="2"/>
              <a:buNone/>
            </a:pPr>
            <a:r>
              <a:rPr lang="en-US" sz="1800" dirty="0" smtClean="0"/>
              <a:t>2. An efficient parser can be constructed automatically from a properly designed grammar.</a:t>
            </a:r>
          </a:p>
          <a:p>
            <a:pPr algn="just">
              <a:buFont typeface="Wingdings" pitchFamily="2" charset="2"/>
              <a:buNone/>
            </a:pPr>
            <a:endParaRPr lang="en-US" sz="1800" dirty="0" smtClean="0"/>
          </a:p>
          <a:p>
            <a:pPr algn="just">
              <a:buFont typeface="Wingdings" pitchFamily="2" charset="2"/>
              <a:buNone/>
            </a:pPr>
            <a:r>
              <a:rPr lang="en-US" sz="1800" dirty="0" smtClean="0"/>
              <a:t>3.  A grammar imparts a structure to a source program that is useful for its translation into object code and for the detection of errors.</a:t>
            </a:r>
          </a:p>
          <a:p>
            <a:pPr algn="just">
              <a:buFont typeface="Wingdings" pitchFamily="2" charset="2"/>
              <a:buNone/>
            </a:pPr>
            <a:endParaRPr lang="en-US" sz="1800" dirty="0" smtClean="0"/>
          </a:p>
          <a:p>
            <a:pPr algn="just">
              <a:buFont typeface="Wingdings" pitchFamily="2" charset="2"/>
              <a:buNone/>
            </a:pPr>
            <a:r>
              <a:rPr lang="en-US" sz="1800" dirty="0" smtClean="0"/>
              <a:t>4. New constructs can be added to a language more easily when there is a grammatical description of the language.</a:t>
            </a:r>
          </a:p>
          <a:p>
            <a:pPr algn="just">
              <a:buFont typeface="Wingdings" pitchFamily="2" charset="2"/>
              <a:buNone/>
            </a:pPr>
            <a:endParaRPr lang="en-US" sz="1800" dirty="0" smtClean="0"/>
          </a:p>
        </p:txBody>
      </p:sp>
      <p:sp>
        <p:nvSpPr>
          <p:cNvPr id="4099" name="Slide Number Placeholder 5"/>
          <p:cNvSpPr>
            <a:spLocks noGrp="1"/>
          </p:cNvSpPr>
          <p:nvPr>
            <p:ph type="sldNum" sz="quarter" idx="12"/>
          </p:nvPr>
        </p:nvSpPr>
        <p:spPr>
          <a:noFill/>
        </p:spPr>
        <p:txBody>
          <a:bodyPr/>
          <a:lstStyle/>
          <a:p>
            <a:fld id="{09FCB648-1720-46A4-BAF4-397ECFAF5026}" type="slidenum">
              <a:rPr lang="en-US" smtClean="0"/>
              <a:pPr/>
              <a:t>10</a:t>
            </a:fld>
            <a:endParaRPr lang="en-US" smtClean="0"/>
          </a:p>
        </p:txBody>
      </p:sp>
    </p:spTree>
  </p:cSld>
  <p:clrMapOvr>
    <a:masterClrMapping/>
  </p:clrMapOvr>
  <p:transition>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noChangeArrowheads="1"/>
          </p:cNvSpPr>
          <p:nvPr>
            <p:ph type="sldNum" sz="quarter" idx="12"/>
          </p:nvPr>
        </p:nvSpPr>
        <p:spPr>
          <a:noFill/>
          <a:ln>
            <a:headEnd/>
            <a:tailEnd/>
          </a:ln>
        </p:spPr>
        <p:txBody>
          <a:bodyPr/>
          <a:lstStyle/>
          <a:p>
            <a:fld id="{CDD3996F-BE46-4B8F-B3F3-32D8946A30ED}" type="slidenum">
              <a:rPr lang="en-US" altLang="zh-CN">
                <a:ea typeface="SimSun" pitchFamily="2" charset="-122"/>
              </a:rPr>
              <a:pPr/>
              <a:t>100</a:t>
            </a:fld>
            <a:endParaRPr lang="en-US" altLang="zh-CN">
              <a:ea typeface="SimSun" pitchFamily="2" charset="-122"/>
            </a:endParaRPr>
          </a:p>
        </p:txBody>
      </p:sp>
      <p:pic>
        <p:nvPicPr>
          <p:cNvPr id="41987" name="Picture 3"/>
          <p:cNvPicPr>
            <a:picLocks noChangeAspect="1" noChangeArrowheads="1"/>
          </p:cNvPicPr>
          <p:nvPr/>
        </p:nvPicPr>
        <p:blipFill>
          <a:blip r:embed="rId2"/>
          <a:srcRect/>
          <a:stretch>
            <a:fillRect/>
          </a:stretch>
        </p:blipFill>
        <p:spPr bwMode="auto">
          <a:xfrm>
            <a:off x="914400" y="1238250"/>
            <a:ext cx="6324600" cy="5314950"/>
          </a:xfrm>
          <a:prstGeom prst="rect">
            <a:avLst/>
          </a:prstGeom>
          <a:noFill/>
          <a:ln w="9525">
            <a:noFill/>
            <a:miter lim="800000"/>
            <a:headEnd/>
            <a:tailEnd/>
          </a:ln>
        </p:spPr>
      </p:pic>
      <p:pic>
        <p:nvPicPr>
          <p:cNvPr id="41988" name="Picture 3"/>
          <p:cNvPicPr>
            <a:picLocks noChangeAspect="1" noChangeArrowheads="1"/>
          </p:cNvPicPr>
          <p:nvPr/>
        </p:nvPicPr>
        <p:blipFill>
          <a:blip r:embed="rId3"/>
          <a:srcRect/>
          <a:stretch>
            <a:fillRect/>
          </a:stretch>
        </p:blipFill>
        <p:spPr bwMode="auto">
          <a:xfrm>
            <a:off x="6629400" y="5181600"/>
            <a:ext cx="2133600" cy="1143000"/>
          </a:xfrm>
          <a:prstGeom prst="rect">
            <a:avLst/>
          </a:prstGeom>
          <a:noFill/>
          <a:ln w="9525">
            <a:noFill/>
            <a:miter lim="800000"/>
            <a:headEnd/>
            <a:tailEnd/>
          </a:ln>
        </p:spPr>
      </p:pic>
    </p:spTree>
  </p:cSld>
  <p:clrMapOvr>
    <a:masterClrMapping/>
  </p:clrMapOvr>
  <p:transition>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headEnd/>
            <a:tailEnd/>
          </a:ln>
        </p:spPr>
        <p:txBody>
          <a:bodyPr/>
          <a:lstStyle/>
          <a:p>
            <a:fld id="{569277FC-84F5-4AED-8CBF-D9DE62635D85}" type="slidenum">
              <a:rPr lang="en-US"/>
              <a:pPr/>
              <a:t>101</a:t>
            </a:fld>
            <a:endParaRPr lang="en-US"/>
          </a:p>
        </p:txBody>
      </p:sp>
      <p:sp>
        <p:nvSpPr>
          <p:cNvPr id="43011" name="Content Placeholder 5"/>
          <p:cNvSpPr>
            <a:spLocks noGrp="1"/>
          </p:cNvSpPr>
          <p:nvPr>
            <p:ph idx="1"/>
          </p:nvPr>
        </p:nvSpPr>
        <p:spPr>
          <a:xfrm>
            <a:off x="304800" y="1143000"/>
            <a:ext cx="8458200" cy="4724400"/>
          </a:xfrm>
        </p:spPr>
        <p:txBody>
          <a:bodyPr/>
          <a:lstStyle/>
          <a:p>
            <a:pPr marL="0" indent="0" algn="just">
              <a:buFont typeface="Wingdings" pitchFamily="2" charset="2"/>
              <a:buNone/>
            </a:pPr>
            <a:r>
              <a:rPr lang="en-US" sz="1800" b="1" u="sng" smtClean="0"/>
              <a:t>First Functions-</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First(E) = First(T) = First(F) = { ( , id }</a:t>
            </a:r>
          </a:p>
          <a:p>
            <a:pPr marL="0" indent="0" algn="just">
              <a:buFont typeface="Wingdings" pitchFamily="2" charset="2"/>
              <a:buNone/>
            </a:pPr>
            <a:endParaRPr lang="en-US" sz="1800" smtClean="0"/>
          </a:p>
          <a:p>
            <a:pPr marL="0" indent="0" algn="just">
              <a:buFont typeface="Wingdings" pitchFamily="2" charset="2"/>
              <a:buNone/>
            </a:pPr>
            <a:r>
              <a:rPr lang="en-US" sz="1800" smtClean="0"/>
              <a:t>First(T) = First(F) = { ( , id }</a:t>
            </a:r>
          </a:p>
          <a:p>
            <a:pPr marL="0" indent="0" algn="just">
              <a:buFont typeface="Wingdings" pitchFamily="2" charset="2"/>
              <a:buNone/>
            </a:pPr>
            <a:endParaRPr lang="en-US" sz="1800" smtClean="0"/>
          </a:p>
          <a:p>
            <a:pPr marL="0" indent="0" algn="just">
              <a:buFont typeface="Wingdings" pitchFamily="2" charset="2"/>
              <a:buNone/>
            </a:pPr>
            <a:r>
              <a:rPr lang="en-US" sz="1800" smtClean="0"/>
              <a:t>First(F) = { ( , id }</a:t>
            </a:r>
          </a:p>
          <a:p>
            <a:pPr marL="0" indent="0" algn="just">
              <a:buFont typeface="Wingdings" pitchFamily="2" charset="2"/>
              <a:buNone/>
            </a:pPr>
            <a:r>
              <a:rPr lang="en-US" sz="1800" smtClean="0"/>
              <a:t> </a:t>
            </a:r>
          </a:p>
          <a:p>
            <a:pPr marL="0" indent="0" algn="just">
              <a:buFont typeface="Wingdings" pitchFamily="2" charset="2"/>
              <a:buNone/>
            </a:pPr>
            <a:r>
              <a:rPr lang="en-US" sz="1800" b="1" u="sng" smtClean="0"/>
              <a:t>Follow Functions-</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Follow(E) = { $ ,+, ) }</a:t>
            </a:r>
          </a:p>
          <a:p>
            <a:pPr marL="0" indent="0" algn="just">
              <a:buFont typeface="Wingdings" pitchFamily="2" charset="2"/>
              <a:buNone/>
            </a:pPr>
            <a:endParaRPr lang="en-US" sz="1800" smtClean="0"/>
          </a:p>
          <a:p>
            <a:pPr marL="0" indent="0" algn="just">
              <a:buFont typeface="Wingdings" pitchFamily="2" charset="2"/>
              <a:buNone/>
            </a:pPr>
            <a:r>
              <a:rPr lang="en-US" sz="1800" smtClean="0"/>
              <a:t>Follow(T) = { + , $ , ) , * }</a:t>
            </a:r>
          </a:p>
          <a:p>
            <a:pPr marL="0" indent="0" algn="just">
              <a:buFont typeface="Wingdings" pitchFamily="2" charset="2"/>
              <a:buNone/>
            </a:pPr>
            <a:endParaRPr lang="en-US" sz="1800" smtClean="0"/>
          </a:p>
          <a:p>
            <a:pPr marL="0" indent="0" algn="just">
              <a:buFont typeface="Wingdings" pitchFamily="2" charset="2"/>
              <a:buNone/>
            </a:pPr>
            <a:r>
              <a:rPr lang="en-US" sz="1800" smtClean="0"/>
              <a:t>Follow(F) =  { + , $ , ),* }</a:t>
            </a:r>
          </a:p>
          <a:p>
            <a:pPr marL="0" indent="0" algn="just">
              <a:buFont typeface="Wingdings" pitchFamily="2" charset="2"/>
              <a:buNone/>
            </a:pPr>
            <a:r>
              <a:rPr lang="en-US" sz="1800" smtClean="0"/>
              <a:t/>
            </a:r>
            <a:br>
              <a:rPr lang="en-US" sz="1800" smtClean="0"/>
            </a:br>
            <a:endParaRPr lang="en-US" sz="1800" smtClean="0"/>
          </a:p>
        </p:txBody>
      </p:sp>
      <p:pic>
        <p:nvPicPr>
          <p:cNvPr id="43012" name="Picture 3"/>
          <p:cNvPicPr>
            <a:picLocks noChangeAspect="1" noChangeArrowheads="1"/>
          </p:cNvPicPr>
          <p:nvPr/>
        </p:nvPicPr>
        <p:blipFill>
          <a:blip r:embed="rId3"/>
          <a:srcRect/>
          <a:stretch>
            <a:fillRect/>
          </a:stretch>
        </p:blipFill>
        <p:spPr bwMode="auto">
          <a:xfrm>
            <a:off x="6172200" y="1752600"/>
            <a:ext cx="2133600" cy="1143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noChangeArrowheads="1"/>
          </p:cNvSpPr>
          <p:nvPr>
            <p:ph type="sldNum" sz="quarter" idx="12"/>
          </p:nvPr>
        </p:nvSpPr>
        <p:spPr>
          <a:noFill/>
          <a:ln>
            <a:headEnd/>
            <a:tailEnd/>
          </a:ln>
        </p:spPr>
        <p:txBody>
          <a:bodyPr/>
          <a:lstStyle/>
          <a:p>
            <a:fld id="{70637BF3-0764-4F3F-B69E-40415A807EEF}" type="slidenum">
              <a:rPr lang="en-US" altLang="zh-CN">
                <a:ea typeface="SimSun" pitchFamily="2" charset="-122"/>
              </a:rPr>
              <a:pPr/>
              <a:t>102</a:t>
            </a:fld>
            <a:endParaRPr lang="en-US" altLang="zh-CN">
              <a:ea typeface="SimSun" pitchFamily="2" charset="-122"/>
            </a:endParaRPr>
          </a:p>
        </p:txBody>
      </p:sp>
      <p:pic>
        <p:nvPicPr>
          <p:cNvPr id="45059" name="Picture 1"/>
          <p:cNvPicPr>
            <a:picLocks noChangeAspect="1" noChangeArrowheads="1"/>
          </p:cNvPicPr>
          <p:nvPr/>
        </p:nvPicPr>
        <p:blipFill>
          <a:blip r:embed="rId2"/>
          <a:srcRect/>
          <a:stretch>
            <a:fillRect/>
          </a:stretch>
        </p:blipFill>
        <p:spPr bwMode="auto">
          <a:xfrm>
            <a:off x="962025" y="2466975"/>
            <a:ext cx="5514975" cy="4086225"/>
          </a:xfrm>
          <a:prstGeom prst="rect">
            <a:avLst/>
          </a:prstGeom>
          <a:noFill/>
          <a:ln w="9525">
            <a:noFill/>
            <a:miter lim="800000"/>
            <a:headEnd/>
            <a:tailEnd/>
          </a:ln>
        </p:spPr>
      </p:pic>
      <p:pic>
        <p:nvPicPr>
          <p:cNvPr id="45060" name="Picture 3"/>
          <p:cNvPicPr>
            <a:picLocks noChangeAspect="1" noChangeArrowheads="1"/>
          </p:cNvPicPr>
          <p:nvPr/>
        </p:nvPicPr>
        <p:blipFill>
          <a:blip r:embed="rId3"/>
          <a:srcRect/>
          <a:stretch>
            <a:fillRect/>
          </a:stretch>
        </p:blipFill>
        <p:spPr bwMode="auto">
          <a:xfrm>
            <a:off x="533400" y="1409700"/>
            <a:ext cx="4314825" cy="876300"/>
          </a:xfrm>
          <a:prstGeom prst="rect">
            <a:avLst/>
          </a:prstGeom>
          <a:noFill/>
          <a:ln w="9525">
            <a:noFill/>
            <a:miter lim="800000"/>
            <a:headEnd/>
            <a:tailEnd/>
          </a:ln>
        </p:spPr>
      </p:pic>
    </p:spTree>
  </p:cSld>
  <p:clrMapOvr>
    <a:masterClrMapping/>
  </p:clrMapOvr>
  <p:transition>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noChangeArrowheads="1"/>
          </p:cNvSpPr>
          <p:nvPr>
            <p:ph type="sldNum" sz="quarter" idx="12"/>
          </p:nvPr>
        </p:nvSpPr>
        <p:spPr>
          <a:noFill/>
          <a:ln>
            <a:headEnd/>
            <a:tailEnd/>
          </a:ln>
        </p:spPr>
        <p:txBody>
          <a:bodyPr/>
          <a:lstStyle/>
          <a:p>
            <a:fld id="{12853F79-A051-4590-A8E7-341D700DF659}" type="slidenum">
              <a:rPr lang="en-US" altLang="zh-CN">
                <a:ea typeface="SimSun" pitchFamily="2" charset="-122"/>
              </a:rPr>
              <a:pPr/>
              <a:t>103</a:t>
            </a:fld>
            <a:endParaRPr lang="en-US" altLang="zh-CN">
              <a:ea typeface="SimSun" pitchFamily="2" charset="-122"/>
            </a:endParaRPr>
          </a:p>
        </p:txBody>
      </p:sp>
      <p:pic>
        <p:nvPicPr>
          <p:cNvPr id="46083" name="Picture 2"/>
          <p:cNvPicPr>
            <a:picLocks noChangeAspect="1" noChangeArrowheads="1"/>
          </p:cNvPicPr>
          <p:nvPr/>
        </p:nvPicPr>
        <p:blipFill>
          <a:blip r:embed="rId2"/>
          <a:srcRect/>
          <a:stretch>
            <a:fillRect/>
          </a:stretch>
        </p:blipFill>
        <p:spPr bwMode="auto">
          <a:xfrm>
            <a:off x="1376363" y="1357313"/>
            <a:ext cx="6929437" cy="4586287"/>
          </a:xfrm>
          <a:prstGeom prst="rect">
            <a:avLst/>
          </a:prstGeom>
          <a:noFill/>
          <a:ln w="9525">
            <a:noFill/>
            <a:miter lim="800000"/>
            <a:headEnd/>
            <a:tailEnd/>
          </a:ln>
        </p:spPr>
      </p:pic>
    </p:spTree>
  </p:cSld>
  <p:clrMapOvr>
    <a:masterClrMapping/>
  </p:clrMapOvr>
  <p:transition>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noChangeArrowheads="1"/>
          </p:cNvSpPr>
          <p:nvPr>
            <p:ph type="sldNum" sz="quarter" idx="12"/>
          </p:nvPr>
        </p:nvSpPr>
        <p:spPr>
          <a:noFill/>
          <a:ln>
            <a:headEnd/>
            <a:tailEnd/>
          </a:ln>
        </p:spPr>
        <p:txBody>
          <a:bodyPr/>
          <a:lstStyle/>
          <a:p>
            <a:fld id="{F1A3D104-3F55-4EAE-B800-197263683C34}" type="slidenum">
              <a:rPr lang="en-US" altLang="zh-CN">
                <a:ea typeface="SimSun" pitchFamily="2" charset="-122"/>
              </a:rPr>
              <a:pPr/>
              <a:t>104</a:t>
            </a:fld>
            <a:endParaRPr lang="en-US" altLang="zh-CN">
              <a:ea typeface="SimSun" pitchFamily="2" charset="-122"/>
            </a:endParaRPr>
          </a:p>
        </p:txBody>
      </p:sp>
      <p:sp>
        <p:nvSpPr>
          <p:cNvPr id="47107" name="Rectangle 1"/>
          <p:cNvSpPr>
            <a:spLocks noChangeArrowheads="1"/>
          </p:cNvSpPr>
          <p:nvPr/>
        </p:nvSpPr>
        <p:spPr bwMode="auto">
          <a:xfrm>
            <a:off x="533400" y="1289050"/>
            <a:ext cx="8610600" cy="4800600"/>
          </a:xfrm>
          <a:prstGeom prst="rect">
            <a:avLst/>
          </a:prstGeom>
          <a:noFill/>
          <a:ln w="9525">
            <a:noFill/>
            <a:miter lim="800000"/>
            <a:headEnd/>
            <a:tailEnd/>
          </a:ln>
        </p:spPr>
        <p:txBody>
          <a:bodyPr>
            <a:spAutoFit/>
          </a:bodyPr>
          <a:lstStyle/>
          <a:p>
            <a:r>
              <a:rPr lang="en-US" altLang="zh-CN" sz="1800" b="1">
                <a:solidFill>
                  <a:srgbClr val="610B4B"/>
                </a:solidFill>
                <a:ea typeface="SimSun" pitchFamily="2" charset="-122"/>
              </a:rPr>
              <a:t>SLR ( 1 ) Grammar</a:t>
            </a:r>
          </a:p>
          <a:p>
            <a:endParaRPr lang="en-US" altLang="zh-CN" sz="1800" b="1">
              <a:solidFill>
                <a:srgbClr val="610B4B"/>
              </a:solidFill>
              <a:ea typeface="SimSun" pitchFamily="2" charset="-122"/>
            </a:endParaRPr>
          </a:p>
          <a:p>
            <a:r>
              <a:rPr lang="en-US" altLang="zh-CN" sz="1800">
                <a:solidFill>
                  <a:srgbClr val="000000"/>
                </a:solidFill>
                <a:ea typeface="SimSun" pitchFamily="2" charset="-122"/>
              </a:rPr>
              <a:t>S → E</a:t>
            </a:r>
            <a:br>
              <a:rPr lang="en-US" altLang="zh-CN" sz="1800">
                <a:solidFill>
                  <a:srgbClr val="000000"/>
                </a:solidFill>
                <a:ea typeface="SimSun" pitchFamily="2" charset="-122"/>
              </a:rPr>
            </a:br>
            <a:r>
              <a:rPr lang="en-US" altLang="zh-CN" sz="1800">
                <a:solidFill>
                  <a:srgbClr val="000000"/>
                </a:solidFill>
                <a:ea typeface="SimSun" pitchFamily="2" charset="-122"/>
              </a:rPr>
              <a:t>E → E + T | T</a:t>
            </a:r>
            <a:br>
              <a:rPr lang="en-US" altLang="zh-CN" sz="1800">
                <a:solidFill>
                  <a:srgbClr val="000000"/>
                </a:solidFill>
                <a:ea typeface="SimSun" pitchFamily="2" charset="-122"/>
              </a:rPr>
            </a:br>
            <a:r>
              <a:rPr lang="en-US" altLang="zh-CN" sz="1800">
                <a:solidFill>
                  <a:srgbClr val="000000"/>
                </a:solidFill>
                <a:ea typeface="SimSun" pitchFamily="2" charset="-122"/>
              </a:rPr>
              <a:t>T → T * F | F</a:t>
            </a:r>
            <a:br>
              <a:rPr lang="en-US" altLang="zh-CN" sz="1800">
                <a:solidFill>
                  <a:srgbClr val="000000"/>
                </a:solidFill>
                <a:ea typeface="SimSun" pitchFamily="2" charset="-122"/>
              </a:rPr>
            </a:br>
            <a:r>
              <a:rPr lang="en-US" altLang="zh-CN" sz="1800">
                <a:solidFill>
                  <a:srgbClr val="000000"/>
                </a:solidFill>
                <a:ea typeface="SimSun" pitchFamily="2" charset="-122"/>
              </a:rPr>
              <a:t>F → id</a:t>
            </a:r>
          </a:p>
          <a:p>
            <a:endParaRPr lang="en-US" altLang="zh-CN" sz="1800">
              <a:solidFill>
                <a:srgbClr val="000000"/>
              </a:solidFill>
              <a:ea typeface="SimSun" pitchFamily="2" charset="-122"/>
            </a:endParaRPr>
          </a:p>
          <a:p>
            <a:r>
              <a:rPr lang="en-US" altLang="zh-CN" sz="1800">
                <a:solidFill>
                  <a:srgbClr val="000000"/>
                </a:solidFill>
                <a:ea typeface="SimSun" pitchFamily="2" charset="-122"/>
              </a:rPr>
              <a:t>Add Augment Production and insert '•' symbol at the first position for every production in G</a:t>
            </a:r>
          </a:p>
          <a:p>
            <a:endParaRPr lang="en-US" altLang="zh-CN" sz="1800">
              <a:solidFill>
                <a:srgbClr val="000000"/>
              </a:solidFill>
              <a:ea typeface="SimSun" pitchFamily="2" charset="-122"/>
            </a:endParaRPr>
          </a:p>
          <a:p>
            <a:r>
              <a:rPr lang="en-US" altLang="zh-CN" sz="1800">
                <a:solidFill>
                  <a:srgbClr val="000000"/>
                </a:solidFill>
                <a:ea typeface="SimSun" pitchFamily="2" charset="-122"/>
              </a:rPr>
              <a:t>S` → •E</a:t>
            </a:r>
            <a:br>
              <a:rPr lang="en-US" altLang="zh-CN" sz="1800">
                <a:solidFill>
                  <a:srgbClr val="000000"/>
                </a:solidFill>
                <a:ea typeface="SimSun" pitchFamily="2" charset="-122"/>
              </a:rPr>
            </a:br>
            <a:r>
              <a:rPr lang="en-US" altLang="zh-CN" sz="1800">
                <a:solidFill>
                  <a:srgbClr val="000000"/>
                </a:solidFill>
                <a:ea typeface="SimSun" pitchFamily="2" charset="-122"/>
              </a:rPr>
              <a:t>E → •E + T</a:t>
            </a:r>
            <a:br>
              <a:rPr lang="en-US" altLang="zh-CN" sz="1800">
                <a:solidFill>
                  <a:srgbClr val="000000"/>
                </a:solidFill>
                <a:ea typeface="SimSun" pitchFamily="2" charset="-122"/>
              </a:rPr>
            </a:br>
            <a:r>
              <a:rPr lang="en-US" altLang="zh-CN" sz="1800">
                <a:solidFill>
                  <a:srgbClr val="000000"/>
                </a:solidFill>
                <a:ea typeface="SimSun" pitchFamily="2" charset="-122"/>
              </a:rPr>
              <a:t>E → •T</a:t>
            </a:r>
            <a:br>
              <a:rPr lang="en-US" altLang="zh-CN" sz="1800">
                <a:solidFill>
                  <a:srgbClr val="000000"/>
                </a:solidFill>
                <a:ea typeface="SimSun" pitchFamily="2" charset="-122"/>
              </a:rPr>
            </a:br>
            <a:r>
              <a:rPr lang="en-US" altLang="zh-CN" sz="1800">
                <a:solidFill>
                  <a:srgbClr val="000000"/>
                </a:solidFill>
                <a:ea typeface="SimSun" pitchFamily="2" charset="-122"/>
              </a:rPr>
              <a:t>T → •T * F</a:t>
            </a:r>
            <a:br>
              <a:rPr lang="en-US" altLang="zh-CN" sz="1800">
                <a:solidFill>
                  <a:srgbClr val="000000"/>
                </a:solidFill>
                <a:ea typeface="SimSun" pitchFamily="2" charset="-122"/>
              </a:rPr>
            </a:br>
            <a:r>
              <a:rPr lang="en-US" altLang="zh-CN" sz="1800">
                <a:solidFill>
                  <a:srgbClr val="000000"/>
                </a:solidFill>
                <a:ea typeface="SimSun" pitchFamily="2" charset="-122"/>
              </a:rPr>
              <a:t>T → •F</a:t>
            </a:r>
            <a:br>
              <a:rPr lang="en-US" altLang="zh-CN" sz="1800">
                <a:solidFill>
                  <a:srgbClr val="000000"/>
                </a:solidFill>
                <a:ea typeface="SimSun" pitchFamily="2" charset="-122"/>
              </a:rPr>
            </a:br>
            <a:r>
              <a:rPr lang="en-US" altLang="zh-CN" sz="1800">
                <a:solidFill>
                  <a:srgbClr val="000000"/>
                </a:solidFill>
                <a:ea typeface="SimSun" pitchFamily="2" charset="-122"/>
              </a:rPr>
              <a:t>F → •id</a:t>
            </a:r>
          </a:p>
          <a:p>
            <a:endParaRPr lang="en-US" altLang="zh-CN" sz="1800">
              <a:solidFill>
                <a:srgbClr val="000000"/>
              </a:solidFill>
              <a:ea typeface="SimSun" pitchFamily="2" charset="-122"/>
            </a:endParaRPr>
          </a:p>
        </p:txBody>
      </p:sp>
    </p:spTree>
  </p:cSld>
  <p:clrMapOvr>
    <a:masterClrMapping/>
  </p:clrMapOvr>
  <p:transition>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noChangeArrowheads="1"/>
          </p:cNvSpPr>
          <p:nvPr>
            <p:ph type="sldNum" sz="quarter" idx="12"/>
          </p:nvPr>
        </p:nvSpPr>
        <p:spPr>
          <a:noFill/>
          <a:ln>
            <a:headEnd/>
            <a:tailEnd/>
          </a:ln>
        </p:spPr>
        <p:txBody>
          <a:bodyPr/>
          <a:lstStyle/>
          <a:p>
            <a:fld id="{2D6B58EC-B523-4744-A06B-C9F0986B2402}" type="slidenum">
              <a:rPr lang="en-US" altLang="zh-CN">
                <a:ea typeface="SimSun" pitchFamily="2" charset="-122"/>
              </a:rPr>
              <a:pPr/>
              <a:t>105</a:t>
            </a:fld>
            <a:endParaRPr lang="en-US" altLang="zh-CN">
              <a:ea typeface="SimSun" pitchFamily="2" charset="-122"/>
            </a:endParaRPr>
          </a:p>
        </p:txBody>
      </p:sp>
      <p:sp>
        <p:nvSpPr>
          <p:cNvPr id="48131" name="Rectangle 1"/>
          <p:cNvSpPr>
            <a:spLocks noChangeArrowheads="1"/>
          </p:cNvSpPr>
          <p:nvPr/>
        </p:nvSpPr>
        <p:spPr bwMode="auto">
          <a:xfrm>
            <a:off x="533400" y="1289050"/>
            <a:ext cx="8610600" cy="5078413"/>
          </a:xfrm>
          <a:prstGeom prst="rect">
            <a:avLst/>
          </a:prstGeom>
          <a:noFill/>
          <a:ln w="9525">
            <a:noFill/>
            <a:miter lim="800000"/>
            <a:headEnd/>
            <a:tailEnd/>
          </a:ln>
        </p:spPr>
        <p:txBody>
          <a:bodyPr>
            <a:spAutoFit/>
          </a:bodyPr>
          <a:lstStyle/>
          <a:p>
            <a:r>
              <a:rPr lang="en-US" altLang="zh-CN" sz="1800" b="1">
                <a:solidFill>
                  <a:srgbClr val="000000"/>
                </a:solidFill>
                <a:ea typeface="SimSun" pitchFamily="2" charset="-122"/>
              </a:rPr>
              <a:t>I0 State:</a:t>
            </a:r>
          </a:p>
          <a:p>
            <a:endParaRPr lang="en-US" altLang="zh-CN" sz="1800">
              <a:solidFill>
                <a:srgbClr val="000000"/>
              </a:solidFill>
              <a:ea typeface="SimSun" pitchFamily="2" charset="-122"/>
            </a:endParaRPr>
          </a:p>
          <a:p>
            <a:r>
              <a:rPr lang="en-US" altLang="zh-CN" sz="1800">
                <a:solidFill>
                  <a:srgbClr val="000000"/>
                </a:solidFill>
                <a:ea typeface="SimSun" pitchFamily="2" charset="-122"/>
              </a:rPr>
              <a:t>Add Augment production to the I0 State and Compute the Closure</a:t>
            </a:r>
          </a:p>
          <a:p>
            <a:endParaRPr lang="en-US" altLang="zh-CN" sz="1800" b="1">
              <a:solidFill>
                <a:srgbClr val="000000"/>
              </a:solidFill>
              <a:ea typeface="SimSun" pitchFamily="2" charset="-122"/>
            </a:endParaRPr>
          </a:p>
          <a:p>
            <a:r>
              <a:rPr lang="en-US" altLang="zh-CN" sz="1800" b="1">
                <a:solidFill>
                  <a:srgbClr val="000000"/>
                </a:solidFill>
                <a:ea typeface="SimSun" pitchFamily="2" charset="-122"/>
              </a:rPr>
              <a:t>I0 =</a:t>
            </a:r>
            <a:r>
              <a:rPr lang="en-US" altLang="zh-CN" sz="1800">
                <a:solidFill>
                  <a:srgbClr val="000000"/>
                </a:solidFill>
                <a:ea typeface="SimSun" pitchFamily="2" charset="-122"/>
              </a:rPr>
              <a:t> Closure (S` → •E)</a:t>
            </a:r>
          </a:p>
          <a:p>
            <a:endParaRPr lang="en-US" altLang="zh-CN" sz="1800">
              <a:solidFill>
                <a:srgbClr val="000000"/>
              </a:solidFill>
              <a:ea typeface="SimSun" pitchFamily="2" charset="-122"/>
            </a:endParaRPr>
          </a:p>
          <a:p>
            <a:r>
              <a:rPr lang="en-US" altLang="zh-CN" sz="1800">
                <a:solidFill>
                  <a:srgbClr val="000000"/>
                </a:solidFill>
                <a:ea typeface="SimSun" pitchFamily="2" charset="-122"/>
              </a:rPr>
              <a:t>Add all productions starting with E in to I0 State because "." is followed by the non-terminal. So, the I0 State becomes</a:t>
            </a:r>
          </a:p>
          <a:p>
            <a:endParaRPr lang="en-US" altLang="zh-CN" sz="1800">
              <a:solidFill>
                <a:srgbClr val="000000"/>
              </a:solidFill>
              <a:ea typeface="SimSun" pitchFamily="2" charset="-122"/>
            </a:endParaRPr>
          </a:p>
          <a:p>
            <a:r>
              <a:rPr lang="en-US" altLang="zh-CN" sz="1800" b="1">
                <a:solidFill>
                  <a:srgbClr val="000000"/>
                </a:solidFill>
                <a:ea typeface="SimSun" pitchFamily="2" charset="-122"/>
              </a:rPr>
              <a:t>I0 =</a:t>
            </a:r>
            <a:r>
              <a:rPr lang="en-US" altLang="zh-CN" sz="1800">
                <a:solidFill>
                  <a:srgbClr val="000000"/>
                </a:solidFill>
                <a:ea typeface="SimSun" pitchFamily="2" charset="-122"/>
              </a:rPr>
              <a:t> S` → •E</a:t>
            </a:r>
            <a:br>
              <a:rPr lang="en-US" altLang="zh-CN" sz="1800">
                <a:solidFill>
                  <a:srgbClr val="000000"/>
                </a:solidFill>
                <a:ea typeface="SimSun" pitchFamily="2" charset="-122"/>
              </a:rPr>
            </a:br>
            <a:r>
              <a:rPr lang="en-US" altLang="zh-CN" sz="1800">
                <a:solidFill>
                  <a:srgbClr val="000000"/>
                </a:solidFill>
                <a:ea typeface="SimSun" pitchFamily="2" charset="-122"/>
              </a:rPr>
              <a:t>        E → •E + T</a:t>
            </a:r>
            <a:br>
              <a:rPr lang="en-US" altLang="zh-CN" sz="1800">
                <a:solidFill>
                  <a:srgbClr val="000000"/>
                </a:solidFill>
                <a:ea typeface="SimSun" pitchFamily="2" charset="-122"/>
              </a:rPr>
            </a:br>
            <a:r>
              <a:rPr lang="en-US" altLang="zh-CN" sz="1800">
                <a:solidFill>
                  <a:srgbClr val="000000"/>
                </a:solidFill>
                <a:ea typeface="SimSun" pitchFamily="2" charset="-122"/>
              </a:rPr>
              <a:t>        E → •T</a:t>
            </a:r>
          </a:p>
          <a:p>
            <a:endParaRPr lang="en-US" altLang="zh-CN" sz="1800">
              <a:solidFill>
                <a:srgbClr val="000000"/>
              </a:solidFill>
              <a:ea typeface="SimSun" pitchFamily="2" charset="-122"/>
            </a:endParaRPr>
          </a:p>
          <a:p>
            <a:r>
              <a:rPr lang="en-US" altLang="zh-CN" sz="1800">
                <a:solidFill>
                  <a:srgbClr val="000000"/>
                </a:solidFill>
                <a:ea typeface="SimSun" pitchFamily="2" charset="-122"/>
              </a:rPr>
              <a:t>Add all productions starting with T and F in modified I0 State because "." is followed by the non-terminal. So, the I0 State becomes.</a:t>
            </a:r>
          </a:p>
          <a:p>
            <a:r>
              <a:rPr lang="en-US" altLang="zh-CN" sz="1800">
                <a:solidFill>
                  <a:srgbClr val="000000"/>
                </a:solidFill>
                <a:ea typeface="SimSun" pitchFamily="2" charset="-122"/>
              </a:rPr>
              <a:t/>
            </a:r>
            <a:br>
              <a:rPr lang="en-US" altLang="zh-CN" sz="1800">
                <a:solidFill>
                  <a:srgbClr val="000000"/>
                </a:solidFill>
                <a:ea typeface="SimSun" pitchFamily="2" charset="-122"/>
              </a:rPr>
            </a:br>
            <a:endParaRPr lang="en-IN" altLang="en-US" sz="1800"/>
          </a:p>
          <a:p>
            <a:endParaRPr lang="en-US" altLang="zh-CN" sz="1800">
              <a:solidFill>
                <a:srgbClr val="000000"/>
              </a:solidFill>
              <a:ea typeface="SimSun" pitchFamily="2" charset="-122"/>
            </a:endParaRPr>
          </a:p>
        </p:txBody>
      </p:sp>
    </p:spTree>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noChangeArrowheads="1"/>
          </p:cNvSpPr>
          <p:nvPr>
            <p:ph type="sldNum" sz="quarter" idx="12"/>
          </p:nvPr>
        </p:nvSpPr>
        <p:spPr>
          <a:noFill/>
          <a:ln>
            <a:headEnd/>
            <a:tailEnd/>
          </a:ln>
        </p:spPr>
        <p:txBody>
          <a:bodyPr/>
          <a:lstStyle/>
          <a:p>
            <a:fld id="{34B90F44-5124-482A-9738-B6649393BD42}" type="slidenum">
              <a:rPr lang="en-US" altLang="zh-CN">
                <a:ea typeface="SimSun" pitchFamily="2" charset="-122"/>
              </a:rPr>
              <a:pPr/>
              <a:t>106</a:t>
            </a:fld>
            <a:endParaRPr lang="en-US" altLang="zh-CN">
              <a:ea typeface="SimSun" pitchFamily="2" charset="-122"/>
            </a:endParaRPr>
          </a:p>
        </p:txBody>
      </p:sp>
      <p:sp>
        <p:nvSpPr>
          <p:cNvPr id="49155" name="Rectangle 1"/>
          <p:cNvSpPr>
            <a:spLocks noChangeArrowheads="1"/>
          </p:cNvSpPr>
          <p:nvPr/>
        </p:nvSpPr>
        <p:spPr bwMode="auto">
          <a:xfrm>
            <a:off x="533400" y="1289050"/>
            <a:ext cx="8610600" cy="4246563"/>
          </a:xfrm>
          <a:prstGeom prst="rect">
            <a:avLst/>
          </a:prstGeom>
          <a:noFill/>
          <a:ln w="9525">
            <a:noFill/>
            <a:miter lim="800000"/>
            <a:headEnd/>
            <a:tailEnd/>
          </a:ln>
        </p:spPr>
        <p:txBody>
          <a:bodyPr>
            <a:spAutoFit/>
          </a:bodyPr>
          <a:lstStyle/>
          <a:p>
            <a:r>
              <a:rPr lang="en-IN" sz="1800" b="1"/>
              <a:t>I0=</a:t>
            </a:r>
            <a:r>
              <a:rPr lang="en-IN" sz="1800"/>
              <a:t> S` → •E</a:t>
            </a:r>
            <a:br>
              <a:rPr lang="en-IN" sz="1800"/>
            </a:br>
            <a:r>
              <a:rPr lang="en-IN" sz="1800"/>
              <a:t>       E → •E + T</a:t>
            </a:r>
            <a:br>
              <a:rPr lang="en-IN" sz="1800"/>
            </a:br>
            <a:r>
              <a:rPr lang="en-IN" sz="1800"/>
              <a:t>       E → •T</a:t>
            </a:r>
            <a:br>
              <a:rPr lang="en-IN" sz="1800"/>
            </a:br>
            <a:r>
              <a:rPr lang="en-IN" sz="1800"/>
              <a:t>       T → •T * F</a:t>
            </a:r>
            <a:br>
              <a:rPr lang="en-IN" sz="1800"/>
            </a:br>
            <a:r>
              <a:rPr lang="en-IN" sz="1800"/>
              <a:t>       T → •F</a:t>
            </a:r>
            <a:br>
              <a:rPr lang="en-IN" sz="1800"/>
            </a:br>
            <a:r>
              <a:rPr lang="en-IN" sz="1800"/>
              <a:t>       F → •id</a:t>
            </a:r>
          </a:p>
          <a:p>
            <a:endParaRPr lang="en-IN" sz="1800"/>
          </a:p>
          <a:p>
            <a:r>
              <a:rPr lang="en-IN" sz="1800" b="1"/>
              <a:t>I1=</a:t>
            </a:r>
            <a:r>
              <a:rPr lang="en-IN" sz="1800"/>
              <a:t> Go to (I0, E) = closure (S` → E•, E → E• + T)</a:t>
            </a:r>
            <a:br>
              <a:rPr lang="en-IN" sz="1800"/>
            </a:br>
            <a:endParaRPr lang="en-IN" sz="1800"/>
          </a:p>
          <a:p>
            <a:r>
              <a:rPr lang="en-IN" sz="1800" b="1"/>
              <a:t>I2=</a:t>
            </a:r>
            <a:r>
              <a:rPr lang="en-IN" sz="1800"/>
              <a:t> Go to (I0, T) = closure (E → T•, T →T. * F)</a:t>
            </a:r>
            <a:br>
              <a:rPr lang="en-IN" sz="1800"/>
            </a:br>
            <a:endParaRPr lang="en-IN" sz="1800"/>
          </a:p>
          <a:p>
            <a:r>
              <a:rPr lang="en-IN" sz="1800" b="1"/>
              <a:t>I3=</a:t>
            </a:r>
            <a:r>
              <a:rPr lang="en-IN" sz="1800"/>
              <a:t> Go to (I0, F) = Closure ( T → F• ) = T → F•</a:t>
            </a:r>
            <a:br>
              <a:rPr lang="en-IN" sz="1800"/>
            </a:br>
            <a:endParaRPr lang="en-IN" sz="1800"/>
          </a:p>
          <a:p>
            <a:r>
              <a:rPr lang="en-IN" sz="1800" b="1"/>
              <a:t>I4=</a:t>
            </a:r>
            <a:r>
              <a:rPr lang="en-IN" sz="1800"/>
              <a:t> Go to (I0, id) = closure ( F → id•) = F → id•</a:t>
            </a:r>
            <a:br>
              <a:rPr lang="en-IN" sz="1800"/>
            </a:br>
            <a:endParaRPr lang="en-IN" sz="1800"/>
          </a:p>
        </p:txBody>
      </p:sp>
    </p:spTree>
  </p:cSld>
  <p:clrMapOvr>
    <a:masterClrMapping/>
  </p:clrMapOvr>
  <p:transition>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noChangeArrowheads="1"/>
          </p:cNvSpPr>
          <p:nvPr>
            <p:ph type="sldNum" sz="quarter" idx="12"/>
          </p:nvPr>
        </p:nvSpPr>
        <p:spPr>
          <a:noFill/>
          <a:ln>
            <a:headEnd/>
            <a:tailEnd/>
          </a:ln>
        </p:spPr>
        <p:txBody>
          <a:bodyPr/>
          <a:lstStyle/>
          <a:p>
            <a:fld id="{BF02E9F7-B570-4952-878B-463747537822}" type="slidenum">
              <a:rPr lang="en-US" altLang="zh-CN">
                <a:ea typeface="SimSun" pitchFamily="2" charset="-122"/>
              </a:rPr>
              <a:pPr/>
              <a:t>107</a:t>
            </a:fld>
            <a:endParaRPr lang="en-US" altLang="zh-CN">
              <a:ea typeface="SimSun" pitchFamily="2" charset="-122"/>
            </a:endParaRPr>
          </a:p>
        </p:txBody>
      </p:sp>
      <p:sp>
        <p:nvSpPr>
          <p:cNvPr id="50179" name="Rectangle 1"/>
          <p:cNvSpPr>
            <a:spLocks noChangeArrowheads="1"/>
          </p:cNvSpPr>
          <p:nvPr/>
        </p:nvSpPr>
        <p:spPr bwMode="auto">
          <a:xfrm>
            <a:off x="533400" y="1289050"/>
            <a:ext cx="8610600" cy="4246563"/>
          </a:xfrm>
          <a:prstGeom prst="rect">
            <a:avLst/>
          </a:prstGeom>
          <a:noFill/>
          <a:ln w="9525">
            <a:noFill/>
            <a:miter lim="800000"/>
            <a:headEnd/>
            <a:tailEnd/>
          </a:ln>
        </p:spPr>
        <p:txBody>
          <a:bodyPr>
            <a:spAutoFit/>
          </a:bodyPr>
          <a:lstStyle/>
          <a:p>
            <a:endParaRPr lang="en-IN" sz="1800" b="1"/>
          </a:p>
          <a:p>
            <a:r>
              <a:rPr lang="en-IN" sz="1800" b="1"/>
              <a:t>I5=</a:t>
            </a:r>
            <a:r>
              <a:rPr lang="en-IN" sz="1800"/>
              <a:t> Go to (I1, +) = Closure (E → E +•T)</a:t>
            </a:r>
          </a:p>
          <a:p>
            <a:endParaRPr lang="en-IN" sz="1800"/>
          </a:p>
          <a:p>
            <a:r>
              <a:rPr lang="en-IN" sz="1800"/>
              <a:t>Add all productions starting with T and F in I5 State because "." is followed by the non-terminal. So, the I5 State becomes</a:t>
            </a:r>
          </a:p>
          <a:p>
            <a:endParaRPr lang="en-IN" sz="1800"/>
          </a:p>
          <a:p>
            <a:r>
              <a:rPr lang="en-IN" sz="1800" b="1"/>
              <a:t>I5 =</a:t>
            </a:r>
            <a:r>
              <a:rPr lang="en-IN" sz="1800"/>
              <a:t> E → E +•T</a:t>
            </a:r>
            <a:br>
              <a:rPr lang="en-IN" sz="1800"/>
            </a:br>
            <a:r>
              <a:rPr lang="en-IN" sz="1800"/>
              <a:t>       T → •T * F</a:t>
            </a:r>
            <a:br>
              <a:rPr lang="en-IN" sz="1800"/>
            </a:br>
            <a:r>
              <a:rPr lang="en-IN" sz="1800"/>
              <a:t>       T → •F</a:t>
            </a:r>
            <a:br>
              <a:rPr lang="en-IN" sz="1800"/>
            </a:br>
            <a:r>
              <a:rPr lang="en-IN" sz="1800"/>
              <a:t>       F → •id</a:t>
            </a:r>
          </a:p>
          <a:p>
            <a:endParaRPr lang="en-IN" sz="1800"/>
          </a:p>
          <a:p>
            <a:r>
              <a:rPr lang="en-IN" sz="1800"/>
              <a:t>Go to (I5, F) = Closure (T → F•) = (same as I3)</a:t>
            </a:r>
            <a:br>
              <a:rPr lang="en-IN" sz="1800"/>
            </a:br>
            <a:endParaRPr lang="en-IN" sz="1800"/>
          </a:p>
          <a:p>
            <a:r>
              <a:rPr lang="en-IN" sz="1800"/>
              <a:t>Go to (I5, id) = Closure (F → id•) = (same as I4)</a:t>
            </a:r>
          </a:p>
          <a:p>
            <a:endParaRPr lang="en-IN" sz="1800"/>
          </a:p>
        </p:txBody>
      </p:sp>
    </p:spTree>
  </p:cSld>
  <p:clrMapOvr>
    <a:masterClrMapping/>
  </p:clrMapOvr>
  <p:transition>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noChangeArrowheads="1"/>
          </p:cNvSpPr>
          <p:nvPr>
            <p:ph type="sldNum" sz="quarter" idx="12"/>
          </p:nvPr>
        </p:nvSpPr>
        <p:spPr>
          <a:noFill/>
          <a:ln>
            <a:headEnd/>
            <a:tailEnd/>
          </a:ln>
        </p:spPr>
        <p:txBody>
          <a:bodyPr/>
          <a:lstStyle/>
          <a:p>
            <a:fld id="{101734F5-DF5C-4C2B-A206-69DE09CFFE9D}" type="slidenum">
              <a:rPr lang="en-US" altLang="zh-CN">
                <a:ea typeface="SimSun" pitchFamily="2" charset="-122"/>
              </a:rPr>
              <a:pPr/>
              <a:t>108</a:t>
            </a:fld>
            <a:endParaRPr lang="en-US" altLang="zh-CN">
              <a:ea typeface="SimSun" pitchFamily="2" charset="-122"/>
            </a:endParaRPr>
          </a:p>
        </p:txBody>
      </p:sp>
      <p:sp>
        <p:nvSpPr>
          <p:cNvPr id="51203" name="Rectangle 1"/>
          <p:cNvSpPr>
            <a:spLocks noChangeArrowheads="1"/>
          </p:cNvSpPr>
          <p:nvPr/>
        </p:nvSpPr>
        <p:spPr bwMode="auto">
          <a:xfrm>
            <a:off x="533400" y="1289050"/>
            <a:ext cx="8610600" cy="3970338"/>
          </a:xfrm>
          <a:prstGeom prst="rect">
            <a:avLst/>
          </a:prstGeom>
          <a:noFill/>
          <a:ln w="9525">
            <a:noFill/>
            <a:miter lim="800000"/>
            <a:headEnd/>
            <a:tailEnd/>
          </a:ln>
        </p:spPr>
        <p:txBody>
          <a:bodyPr>
            <a:spAutoFit/>
          </a:bodyPr>
          <a:lstStyle/>
          <a:p>
            <a:endParaRPr lang="en-IN" sz="1800" b="1"/>
          </a:p>
          <a:p>
            <a:r>
              <a:rPr lang="en-IN" sz="1800" b="1"/>
              <a:t>I6=</a:t>
            </a:r>
            <a:r>
              <a:rPr lang="en-IN" sz="1800"/>
              <a:t> Go to (I2, *) = Closure (T → T * •F)</a:t>
            </a:r>
          </a:p>
          <a:p>
            <a:endParaRPr lang="en-IN" sz="1800"/>
          </a:p>
          <a:p>
            <a:r>
              <a:rPr lang="en-IN" sz="1800"/>
              <a:t>Add all productions starting with F in I6 State because "." is followed by the non-terminal. So, the I6 State becomes</a:t>
            </a:r>
          </a:p>
          <a:p>
            <a:endParaRPr lang="en-IN" sz="1800" b="1"/>
          </a:p>
          <a:p>
            <a:r>
              <a:rPr lang="en-IN" sz="1800" b="1"/>
              <a:t>I6 =</a:t>
            </a:r>
            <a:r>
              <a:rPr lang="en-IN" sz="1800"/>
              <a:t> T → T * •F</a:t>
            </a:r>
            <a:br>
              <a:rPr lang="en-IN" sz="1800"/>
            </a:br>
            <a:r>
              <a:rPr lang="en-IN" sz="1800"/>
              <a:t>         F → •id</a:t>
            </a:r>
          </a:p>
          <a:p>
            <a:endParaRPr lang="en-IN" sz="1800"/>
          </a:p>
          <a:p>
            <a:r>
              <a:rPr lang="en-IN" sz="1800"/>
              <a:t>Go to (I6, id) = Closure (F → id•) = (same as I4)</a:t>
            </a:r>
          </a:p>
          <a:p>
            <a:endParaRPr lang="en-IN" sz="1800" b="1"/>
          </a:p>
          <a:p>
            <a:r>
              <a:rPr lang="en-IN" sz="1800" b="1"/>
              <a:t>I7=</a:t>
            </a:r>
            <a:r>
              <a:rPr lang="en-IN" sz="1800"/>
              <a:t> Go to (I5, T) = Closure (E → E + T•) = E → E + T•</a:t>
            </a:r>
            <a:br>
              <a:rPr lang="en-IN" sz="1800"/>
            </a:br>
            <a:endParaRPr lang="en-IN" sz="1800"/>
          </a:p>
          <a:p>
            <a:r>
              <a:rPr lang="en-IN" sz="1800" b="1"/>
              <a:t>I8=</a:t>
            </a:r>
            <a:r>
              <a:rPr lang="en-IN" sz="1800"/>
              <a:t> Go to (I6, F) = Closure (T → T * F•) = T → T * F•</a:t>
            </a:r>
          </a:p>
        </p:txBody>
      </p:sp>
    </p:spTree>
  </p:cSld>
  <p:clrMapOvr>
    <a:masterClrMapping/>
  </p:clrMapOvr>
  <p:transition>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noChangeArrowheads="1"/>
          </p:cNvSpPr>
          <p:nvPr>
            <p:ph type="sldNum" sz="quarter" idx="12"/>
          </p:nvPr>
        </p:nvSpPr>
        <p:spPr>
          <a:noFill/>
          <a:ln>
            <a:headEnd/>
            <a:tailEnd/>
          </a:ln>
        </p:spPr>
        <p:txBody>
          <a:bodyPr/>
          <a:lstStyle/>
          <a:p>
            <a:fld id="{6D72B6D8-9E16-4CC8-B4B5-4E599EF0C165}" type="slidenum">
              <a:rPr lang="en-US" altLang="zh-CN">
                <a:ea typeface="SimSun" pitchFamily="2" charset="-122"/>
              </a:rPr>
              <a:pPr/>
              <a:t>109</a:t>
            </a:fld>
            <a:endParaRPr lang="en-US" altLang="zh-CN">
              <a:ea typeface="SimSun" pitchFamily="2" charset="-122"/>
            </a:endParaRPr>
          </a:p>
        </p:txBody>
      </p:sp>
      <p:pic>
        <p:nvPicPr>
          <p:cNvPr id="52227" name="Picture 2"/>
          <p:cNvPicPr>
            <a:picLocks noChangeAspect="1" noChangeArrowheads="1"/>
          </p:cNvPicPr>
          <p:nvPr/>
        </p:nvPicPr>
        <p:blipFill>
          <a:blip r:embed="rId2"/>
          <a:srcRect/>
          <a:stretch>
            <a:fillRect/>
          </a:stretch>
        </p:blipFill>
        <p:spPr bwMode="auto">
          <a:xfrm>
            <a:off x="1066800" y="1289050"/>
            <a:ext cx="6724650" cy="4883150"/>
          </a:xfrm>
          <a:prstGeom prst="rect">
            <a:avLst/>
          </a:prstGeom>
          <a:noFill/>
          <a:ln w="9525">
            <a:noFill/>
            <a:miter lim="800000"/>
            <a:headEnd/>
            <a:tailEnd/>
          </a:ln>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5"/>
          <p:cNvSpPr>
            <a:spLocks noGrp="1"/>
          </p:cNvSpPr>
          <p:nvPr>
            <p:ph idx="1"/>
          </p:nvPr>
        </p:nvSpPr>
        <p:spPr>
          <a:xfrm>
            <a:off x="381000" y="1219200"/>
            <a:ext cx="8534400" cy="2057400"/>
          </a:xfrm>
        </p:spPr>
        <p:txBody>
          <a:bodyPr/>
          <a:lstStyle/>
          <a:p>
            <a:pPr>
              <a:buFont typeface="Wingdings" pitchFamily="2" charset="2"/>
              <a:buNone/>
            </a:pPr>
            <a:r>
              <a:rPr lang="en-US" sz="1800" b="1" smtClean="0"/>
              <a:t>THE ROLE OF PARSER</a:t>
            </a:r>
            <a:endParaRPr lang="en-US" sz="1800" smtClean="0"/>
          </a:p>
          <a:p>
            <a:pPr>
              <a:buFont typeface="Wingdings" pitchFamily="2" charset="2"/>
              <a:buNone/>
            </a:pPr>
            <a:r>
              <a:rPr lang="en-US" sz="1800" smtClean="0"/>
              <a:t> </a:t>
            </a:r>
          </a:p>
          <a:p>
            <a:pPr algn="just">
              <a:buFont typeface="Wingdings" pitchFamily="2" charset="2"/>
              <a:buNone/>
            </a:pPr>
            <a:r>
              <a:rPr lang="en-US" sz="1800" smtClean="0"/>
              <a:t>The parser or syntactic analyzer obtains a string of tokens from the lexical </a:t>
            </a:r>
          </a:p>
          <a:p>
            <a:pPr algn="just">
              <a:buFont typeface="Wingdings" pitchFamily="2" charset="2"/>
              <a:buNone/>
            </a:pPr>
            <a:r>
              <a:rPr lang="en-US" sz="1800" smtClean="0"/>
              <a:t>analyzer and verifies that the string can be generated by the grammar for the</a:t>
            </a:r>
          </a:p>
          <a:p>
            <a:pPr algn="just">
              <a:buFont typeface="Wingdings" pitchFamily="2" charset="2"/>
              <a:buNone/>
            </a:pPr>
            <a:r>
              <a:rPr lang="en-US" sz="1800" smtClean="0"/>
              <a:t>source language. It reports any syntax errors in the program. It also recovers </a:t>
            </a:r>
          </a:p>
          <a:p>
            <a:pPr algn="just">
              <a:buFont typeface="Wingdings" pitchFamily="2" charset="2"/>
              <a:buNone/>
            </a:pPr>
            <a:r>
              <a:rPr lang="en-US" sz="1800" smtClean="0"/>
              <a:t>from commonly occurring errors so that it can continue processing its input.</a:t>
            </a:r>
          </a:p>
          <a:p>
            <a:pPr>
              <a:buFont typeface="Wingdings" pitchFamily="2" charset="2"/>
              <a:buNone/>
            </a:pPr>
            <a:r>
              <a:rPr lang="en-US" sz="1800" smtClean="0"/>
              <a:t/>
            </a:r>
            <a:br>
              <a:rPr lang="en-US" sz="1800" smtClean="0"/>
            </a:br>
            <a:endParaRPr lang="en-US" sz="1800" smtClean="0"/>
          </a:p>
        </p:txBody>
      </p:sp>
      <p:sp>
        <p:nvSpPr>
          <p:cNvPr id="5123" name="Slide Number Placeholder 5"/>
          <p:cNvSpPr>
            <a:spLocks noGrp="1"/>
          </p:cNvSpPr>
          <p:nvPr>
            <p:ph type="sldNum" sz="quarter" idx="12"/>
          </p:nvPr>
        </p:nvSpPr>
        <p:spPr>
          <a:noFill/>
        </p:spPr>
        <p:txBody>
          <a:bodyPr/>
          <a:lstStyle/>
          <a:p>
            <a:fld id="{5D1FF077-3C6D-4FC9-BA6F-7C178935F068}" type="slidenum">
              <a:rPr lang="en-US" smtClean="0"/>
              <a:pPr/>
              <a:t>11</a:t>
            </a:fld>
            <a:endParaRPr lang="en-US" smtClean="0"/>
          </a:p>
        </p:txBody>
      </p:sp>
      <p:pic>
        <p:nvPicPr>
          <p:cNvPr id="5124" name="Picture 3"/>
          <p:cNvPicPr>
            <a:picLocks noChangeAspect="1" noChangeArrowheads="1"/>
          </p:cNvPicPr>
          <p:nvPr/>
        </p:nvPicPr>
        <p:blipFill>
          <a:blip r:embed="rId3"/>
          <a:srcRect/>
          <a:stretch>
            <a:fillRect/>
          </a:stretch>
        </p:blipFill>
        <p:spPr bwMode="auto">
          <a:xfrm>
            <a:off x="1600200" y="3505200"/>
            <a:ext cx="6076950" cy="26193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noChangeArrowheads="1"/>
          </p:cNvSpPr>
          <p:nvPr>
            <p:ph type="sldNum" sz="quarter" idx="12"/>
          </p:nvPr>
        </p:nvSpPr>
        <p:spPr>
          <a:noFill/>
          <a:ln>
            <a:headEnd/>
            <a:tailEnd/>
          </a:ln>
        </p:spPr>
        <p:txBody>
          <a:bodyPr/>
          <a:lstStyle/>
          <a:p>
            <a:fld id="{5E2FBE51-0717-44C9-969A-CBB91DCAD0CB}" type="slidenum">
              <a:rPr lang="en-US" altLang="zh-CN">
                <a:ea typeface="SimSun" pitchFamily="2" charset="-122"/>
              </a:rPr>
              <a:pPr/>
              <a:t>110</a:t>
            </a:fld>
            <a:endParaRPr lang="en-US" altLang="zh-CN">
              <a:ea typeface="SimSun" pitchFamily="2" charset="-122"/>
            </a:endParaRPr>
          </a:p>
        </p:txBody>
      </p:sp>
      <p:sp>
        <p:nvSpPr>
          <p:cNvPr id="3" name="Rectangle 2"/>
          <p:cNvSpPr/>
          <p:nvPr/>
        </p:nvSpPr>
        <p:spPr>
          <a:xfrm>
            <a:off x="457200" y="1330325"/>
            <a:ext cx="8305800" cy="4802188"/>
          </a:xfrm>
          <a:prstGeom prst="rect">
            <a:avLst/>
          </a:prstGeom>
        </p:spPr>
        <p:txBody>
          <a:bodyPr>
            <a:spAutoFit/>
          </a:bodyPr>
          <a:lstStyle/>
          <a:p>
            <a:pPr>
              <a:defRPr/>
            </a:pPr>
            <a:r>
              <a:rPr lang="en-IN" sz="1800" dirty="0">
                <a:solidFill>
                  <a:srgbClr val="000000"/>
                </a:solidFill>
                <a:latin typeface="+mn-lt"/>
              </a:rPr>
              <a:t>First (E) = First (E + T) ∪ First (T)</a:t>
            </a:r>
          </a:p>
          <a:p>
            <a:pPr>
              <a:defRPr/>
            </a:pPr>
            <a:r>
              <a:rPr lang="en-IN" sz="1800" dirty="0">
                <a:solidFill>
                  <a:srgbClr val="000000"/>
                </a:solidFill>
                <a:latin typeface="+mn-lt"/>
              </a:rPr>
              <a:t/>
            </a:r>
            <a:br>
              <a:rPr lang="en-IN" sz="1800" dirty="0">
                <a:solidFill>
                  <a:srgbClr val="000000"/>
                </a:solidFill>
                <a:latin typeface="+mn-lt"/>
              </a:rPr>
            </a:br>
            <a:r>
              <a:rPr lang="en-IN" sz="1800" dirty="0">
                <a:solidFill>
                  <a:srgbClr val="000000"/>
                </a:solidFill>
                <a:latin typeface="+mn-lt"/>
              </a:rPr>
              <a:t>First (T) = First (T * F) ∪ First (F)</a:t>
            </a:r>
            <a:br>
              <a:rPr lang="en-IN" sz="1800" dirty="0">
                <a:solidFill>
                  <a:srgbClr val="000000"/>
                </a:solidFill>
                <a:latin typeface="+mn-lt"/>
              </a:rPr>
            </a:br>
            <a:endParaRPr lang="en-IN" sz="1800" dirty="0">
              <a:solidFill>
                <a:srgbClr val="000000"/>
              </a:solidFill>
              <a:latin typeface="+mn-lt"/>
            </a:endParaRPr>
          </a:p>
          <a:p>
            <a:pPr>
              <a:defRPr/>
            </a:pPr>
            <a:r>
              <a:rPr lang="en-IN" sz="1800" dirty="0">
                <a:solidFill>
                  <a:srgbClr val="000000"/>
                </a:solidFill>
                <a:latin typeface="+mn-lt"/>
              </a:rPr>
              <a:t>First (F) = {id}</a:t>
            </a:r>
            <a:br>
              <a:rPr lang="en-IN" sz="1800" dirty="0">
                <a:solidFill>
                  <a:srgbClr val="000000"/>
                </a:solidFill>
                <a:latin typeface="+mn-lt"/>
              </a:rPr>
            </a:br>
            <a:endParaRPr lang="en-IN" sz="1800" dirty="0">
              <a:solidFill>
                <a:srgbClr val="000000"/>
              </a:solidFill>
              <a:latin typeface="+mn-lt"/>
            </a:endParaRPr>
          </a:p>
          <a:p>
            <a:pPr>
              <a:defRPr/>
            </a:pPr>
            <a:r>
              <a:rPr lang="en-IN" sz="1800" dirty="0">
                <a:solidFill>
                  <a:srgbClr val="000000"/>
                </a:solidFill>
                <a:latin typeface="+mn-lt"/>
              </a:rPr>
              <a:t>First (T) = {id}</a:t>
            </a:r>
            <a:br>
              <a:rPr lang="en-IN" sz="1800" dirty="0">
                <a:solidFill>
                  <a:srgbClr val="000000"/>
                </a:solidFill>
                <a:latin typeface="+mn-lt"/>
              </a:rPr>
            </a:br>
            <a:endParaRPr lang="en-IN" sz="1800" dirty="0">
              <a:solidFill>
                <a:srgbClr val="000000"/>
              </a:solidFill>
              <a:latin typeface="+mn-lt"/>
            </a:endParaRPr>
          </a:p>
          <a:p>
            <a:pPr>
              <a:defRPr/>
            </a:pPr>
            <a:r>
              <a:rPr lang="en-IN" sz="1800" dirty="0">
                <a:solidFill>
                  <a:srgbClr val="000000"/>
                </a:solidFill>
                <a:latin typeface="+mn-lt"/>
              </a:rPr>
              <a:t>First (E) = {id}</a:t>
            </a:r>
          </a:p>
          <a:p>
            <a:pPr>
              <a:defRPr/>
            </a:pPr>
            <a:endParaRPr lang="en-IN" sz="1800" dirty="0">
              <a:solidFill>
                <a:srgbClr val="000000"/>
              </a:solidFill>
              <a:latin typeface="+mn-lt"/>
            </a:endParaRPr>
          </a:p>
          <a:p>
            <a:pPr>
              <a:defRPr/>
            </a:pPr>
            <a:r>
              <a:rPr lang="en-IN" sz="1800" dirty="0">
                <a:solidFill>
                  <a:srgbClr val="000000"/>
                </a:solidFill>
                <a:latin typeface="+mn-lt"/>
              </a:rPr>
              <a:t/>
            </a:r>
            <a:br>
              <a:rPr lang="en-IN" sz="1800" dirty="0">
                <a:solidFill>
                  <a:srgbClr val="000000"/>
                </a:solidFill>
                <a:latin typeface="+mn-lt"/>
              </a:rPr>
            </a:br>
            <a:r>
              <a:rPr lang="en-IN" sz="1800" dirty="0">
                <a:solidFill>
                  <a:srgbClr val="000000"/>
                </a:solidFill>
                <a:latin typeface="+mn-lt"/>
              </a:rPr>
              <a:t>Follow (E) = First (+T) ∪ {$} = {+, $}</a:t>
            </a:r>
            <a:br>
              <a:rPr lang="en-IN" sz="1800" dirty="0">
                <a:solidFill>
                  <a:srgbClr val="000000"/>
                </a:solidFill>
                <a:latin typeface="+mn-lt"/>
              </a:rPr>
            </a:br>
            <a:endParaRPr lang="en-IN" sz="1800" dirty="0">
              <a:solidFill>
                <a:srgbClr val="000000"/>
              </a:solidFill>
              <a:latin typeface="+mn-lt"/>
            </a:endParaRPr>
          </a:p>
          <a:p>
            <a:pPr>
              <a:defRPr/>
            </a:pPr>
            <a:r>
              <a:rPr lang="en-IN" sz="1800" dirty="0">
                <a:solidFill>
                  <a:srgbClr val="000000"/>
                </a:solidFill>
                <a:latin typeface="+mn-lt"/>
              </a:rPr>
              <a:t>Follow (T) = First (*F) ∪ First (F)</a:t>
            </a:r>
            <a:br>
              <a:rPr lang="en-IN" sz="1800" dirty="0">
                <a:solidFill>
                  <a:srgbClr val="000000"/>
                </a:solidFill>
                <a:latin typeface="+mn-lt"/>
              </a:rPr>
            </a:br>
            <a:r>
              <a:rPr lang="en-IN" sz="1800" dirty="0">
                <a:solidFill>
                  <a:srgbClr val="000000"/>
                </a:solidFill>
                <a:latin typeface="+mn-lt"/>
              </a:rPr>
              <a:t>               = {*, +, $}</a:t>
            </a:r>
            <a:br>
              <a:rPr lang="en-IN" sz="1800" dirty="0">
                <a:solidFill>
                  <a:srgbClr val="000000"/>
                </a:solidFill>
                <a:latin typeface="+mn-lt"/>
              </a:rPr>
            </a:br>
            <a:endParaRPr lang="en-IN" sz="1800" dirty="0">
              <a:solidFill>
                <a:srgbClr val="000000"/>
              </a:solidFill>
              <a:latin typeface="+mn-lt"/>
            </a:endParaRPr>
          </a:p>
          <a:p>
            <a:pPr>
              <a:defRPr/>
            </a:pPr>
            <a:r>
              <a:rPr lang="en-IN" sz="1800" dirty="0">
                <a:solidFill>
                  <a:srgbClr val="000000"/>
                </a:solidFill>
                <a:latin typeface="+mn-lt"/>
              </a:rPr>
              <a:t>Follow (F) = {*, +, $}</a:t>
            </a:r>
          </a:p>
        </p:txBody>
      </p:sp>
    </p:spTree>
  </p:cSld>
  <p:clrMapOvr>
    <a:masterClrMapping/>
  </p:clrMapOvr>
  <p:transition>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noChangeArrowheads="1"/>
          </p:cNvSpPr>
          <p:nvPr>
            <p:ph type="sldNum" sz="quarter" idx="12"/>
          </p:nvPr>
        </p:nvSpPr>
        <p:spPr>
          <a:noFill/>
          <a:ln>
            <a:headEnd/>
            <a:tailEnd/>
          </a:ln>
        </p:spPr>
        <p:txBody>
          <a:bodyPr/>
          <a:lstStyle/>
          <a:p>
            <a:fld id="{A67DA3CF-15C5-43C1-BC6F-77D2692FF6F7}" type="slidenum">
              <a:rPr lang="en-US" altLang="zh-CN">
                <a:ea typeface="SimSun" pitchFamily="2" charset="-122"/>
              </a:rPr>
              <a:pPr/>
              <a:t>111</a:t>
            </a:fld>
            <a:endParaRPr lang="en-US" altLang="zh-CN">
              <a:ea typeface="SimSun" pitchFamily="2" charset="-122"/>
            </a:endParaRPr>
          </a:p>
        </p:txBody>
      </p:sp>
      <p:sp>
        <p:nvSpPr>
          <p:cNvPr id="3" name="Rectangle 2"/>
          <p:cNvSpPr/>
          <p:nvPr/>
        </p:nvSpPr>
        <p:spPr>
          <a:xfrm>
            <a:off x="457200" y="1330325"/>
            <a:ext cx="8305800" cy="5356225"/>
          </a:xfrm>
          <a:prstGeom prst="rect">
            <a:avLst/>
          </a:prstGeom>
        </p:spPr>
        <p:txBody>
          <a:bodyPr>
            <a:spAutoFit/>
          </a:bodyPr>
          <a:lstStyle/>
          <a:p>
            <a:pPr>
              <a:buFont typeface="Arial" panose="020B0604020202020204" pitchFamily="34" charset="0"/>
              <a:buChar char="•"/>
              <a:defRPr/>
            </a:pPr>
            <a:r>
              <a:rPr lang="en-IN" sz="1800" dirty="0">
                <a:solidFill>
                  <a:srgbClr val="000000"/>
                </a:solidFill>
                <a:latin typeface="+mn-lt"/>
              </a:rPr>
              <a:t>I1 contains the final item which drives </a:t>
            </a:r>
            <a:r>
              <a:rPr lang="en-IN" sz="1800" b="1" dirty="0">
                <a:solidFill>
                  <a:srgbClr val="000000"/>
                </a:solidFill>
                <a:latin typeface="+mn-lt"/>
              </a:rPr>
              <a:t>S</a:t>
            </a:r>
            <a:r>
              <a:rPr lang="en-IN" sz="1800" dirty="0">
                <a:solidFill>
                  <a:srgbClr val="000000"/>
                </a:solidFill>
                <a:latin typeface="+mn-lt"/>
              </a:rPr>
              <a:t> → E• and </a:t>
            </a:r>
            <a:r>
              <a:rPr lang="en-IN" sz="1800" b="1" dirty="0">
                <a:solidFill>
                  <a:srgbClr val="000000"/>
                </a:solidFill>
                <a:latin typeface="+mn-lt"/>
              </a:rPr>
              <a:t>follow (S)</a:t>
            </a:r>
            <a:r>
              <a:rPr lang="en-IN" sz="1800" dirty="0">
                <a:solidFill>
                  <a:srgbClr val="000000"/>
                </a:solidFill>
                <a:latin typeface="+mn-lt"/>
              </a:rPr>
              <a:t> = {$}, so action {I1, $} = </a:t>
            </a:r>
            <a:r>
              <a:rPr lang="en-IN" sz="1800" b="1" dirty="0">
                <a:solidFill>
                  <a:srgbClr val="000000"/>
                </a:solidFill>
                <a:latin typeface="+mn-lt"/>
              </a:rPr>
              <a:t>Accept</a:t>
            </a:r>
          </a:p>
          <a:p>
            <a:pPr>
              <a:buFont typeface="Arial" panose="020B0604020202020204" pitchFamily="34" charset="0"/>
              <a:buChar char="•"/>
              <a:defRPr/>
            </a:pPr>
            <a:endParaRPr lang="en-IN" sz="1800" dirty="0">
              <a:solidFill>
                <a:srgbClr val="000000"/>
              </a:solidFill>
              <a:latin typeface="+mn-lt"/>
            </a:endParaRPr>
          </a:p>
          <a:p>
            <a:pPr>
              <a:buFont typeface="Arial" panose="020B0604020202020204" pitchFamily="34" charset="0"/>
              <a:buChar char="•"/>
              <a:defRPr/>
            </a:pPr>
            <a:r>
              <a:rPr lang="en-IN" sz="1800" dirty="0">
                <a:solidFill>
                  <a:srgbClr val="000000"/>
                </a:solidFill>
                <a:latin typeface="+mn-lt"/>
              </a:rPr>
              <a:t>I2 contains the final item which drives </a:t>
            </a:r>
            <a:r>
              <a:rPr lang="en-IN" sz="1800" b="1" dirty="0">
                <a:solidFill>
                  <a:srgbClr val="000000"/>
                </a:solidFill>
                <a:latin typeface="+mn-lt"/>
              </a:rPr>
              <a:t>E</a:t>
            </a:r>
            <a:r>
              <a:rPr lang="en-IN" sz="1800" dirty="0">
                <a:solidFill>
                  <a:srgbClr val="000000"/>
                </a:solidFill>
                <a:latin typeface="+mn-lt"/>
              </a:rPr>
              <a:t> → T• and </a:t>
            </a:r>
            <a:r>
              <a:rPr lang="en-IN" sz="1800" b="1" dirty="0">
                <a:solidFill>
                  <a:srgbClr val="000000"/>
                </a:solidFill>
                <a:latin typeface="+mn-lt"/>
              </a:rPr>
              <a:t>follow (E)</a:t>
            </a:r>
            <a:r>
              <a:rPr lang="en-IN" sz="1800" dirty="0">
                <a:solidFill>
                  <a:srgbClr val="000000"/>
                </a:solidFill>
                <a:latin typeface="+mn-lt"/>
              </a:rPr>
              <a:t> = {+, $}, so action {I2, +} = R2, action {I2, $} = </a:t>
            </a:r>
            <a:r>
              <a:rPr lang="en-IN" sz="1800" b="1" dirty="0">
                <a:solidFill>
                  <a:srgbClr val="000000"/>
                </a:solidFill>
                <a:latin typeface="+mn-lt"/>
              </a:rPr>
              <a:t>R2</a:t>
            </a:r>
          </a:p>
          <a:p>
            <a:pPr>
              <a:buFont typeface="Arial" panose="020B0604020202020204" pitchFamily="34" charset="0"/>
              <a:buChar char="•"/>
              <a:defRPr/>
            </a:pPr>
            <a:endParaRPr lang="en-IN" sz="1800" dirty="0">
              <a:solidFill>
                <a:srgbClr val="000000"/>
              </a:solidFill>
              <a:latin typeface="+mn-lt"/>
            </a:endParaRPr>
          </a:p>
          <a:p>
            <a:pPr>
              <a:buFont typeface="Arial" panose="020B0604020202020204" pitchFamily="34" charset="0"/>
              <a:buChar char="•"/>
              <a:defRPr/>
            </a:pPr>
            <a:r>
              <a:rPr lang="en-IN" sz="1800" dirty="0">
                <a:solidFill>
                  <a:srgbClr val="000000"/>
                </a:solidFill>
                <a:latin typeface="+mn-lt"/>
              </a:rPr>
              <a:t>I3 contains the final item which drives </a:t>
            </a:r>
            <a:r>
              <a:rPr lang="en-IN" sz="1800" b="1" dirty="0">
                <a:solidFill>
                  <a:srgbClr val="000000"/>
                </a:solidFill>
                <a:latin typeface="+mn-lt"/>
              </a:rPr>
              <a:t>T</a:t>
            </a:r>
            <a:r>
              <a:rPr lang="en-IN" sz="1800" dirty="0">
                <a:solidFill>
                  <a:srgbClr val="000000"/>
                </a:solidFill>
                <a:latin typeface="+mn-lt"/>
              </a:rPr>
              <a:t> → F• and </a:t>
            </a:r>
            <a:r>
              <a:rPr lang="en-IN" sz="1800" b="1" dirty="0">
                <a:solidFill>
                  <a:srgbClr val="000000"/>
                </a:solidFill>
                <a:latin typeface="+mn-lt"/>
              </a:rPr>
              <a:t>follow (T)</a:t>
            </a:r>
            <a:r>
              <a:rPr lang="en-IN" sz="1800" dirty="0">
                <a:solidFill>
                  <a:srgbClr val="000000"/>
                </a:solidFill>
                <a:latin typeface="+mn-lt"/>
              </a:rPr>
              <a:t> = {+, *, $}, so action {I3, +} = R4, action {I3, *} = R4, action {I3, $} = </a:t>
            </a:r>
            <a:r>
              <a:rPr lang="en-IN" sz="1800" b="1" dirty="0">
                <a:solidFill>
                  <a:srgbClr val="000000"/>
                </a:solidFill>
                <a:latin typeface="+mn-lt"/>
              </a:rPr>
              <a:t>R4</a:t>
            </a:r>
          </a:p>
          <a:p>
            <a:pPr>
              <a:buFont typeface="Arial" panose="020B0604020202020204" pitchFamily="34" charset="0"/>
              <a:buChar char="•"/>
              <a:defRPr/>
            </a:pPr>
            <a:endParaRPr lang="en-IN" sz="1800" dirty="0">
              <a:solidFill>
                <a:srgbClr val="000000"/>
              </a:solidFill>
              <a:latin typeface="+mn-lt"/>
            </a:endParaRPr>
          </a:p>
          <a:p>
            <a:pPr>
              <a:buFont typeface="Arial" panose="020B0604020202020204" pitchFamily="34" charset="0"/>
              <a:buChar char="•"/>
              <a:defRPr/>
            </a:pPr>
            <a:r>
              <a:rPr lang="en-IN" sz="1800" dirty="0">
                <a:solidFill>
                  <a:srgbClr val="000000"/>
                </a:solidFill>
                <a:latin typeface="+mn-lt"/>
              </a:rPr>
              <a:t>I4 contains the final item which drives </a:t>
            </a:r>
            <a:r>
              <a:rPr lang="en-IN" sz="1800" b="1" dirty="0">
                <a:solidFill>
                  <a:srgbClr val="000000"/>
                </a:solidFill>
                <a:latin typeface="+mn-lt"/>
              </a:rPr>
              <a:t>F</a:t>
            </a:r>
            <a:r>
              <a:rPr lang="en-IN" sz="1800" dirty="0">
                <a:solidFill>
                  <a:srgbClr val="000000"/>
                </a:solidFill>
                <a:latin typeface="+mn-lt"/>
              </a:rPr>
              <a:t> → id• and </a:t>
            </a:r>
            <a:r>
              <a:rPr lang="en-IN" sz="1800" b="1" dirty="0">
                <a:solidFill>
                  <a:srgbClr val="000000"/>
                </a:solidFill>
                <a:latin typeface="+mn-lt"/>
              </a:rPr>
              <a:t>follow (F)</a:t>
            </a:r>
            <a:r>
              <a:rPr lang="en-IN" sz="1800" dirty="0">
                <a:solidFill>
                  <a:srgbClr val="000000"/>
                </a:solidFill>
                <a:latin typeface="+mn-lt"/>
              </a:rPr>
              <a:t> = {+, *, $}, so action {I4, +} = R5, action {I4, *} = R5, action {I4, $} = </a:t>
            </a:r>
            <a:r>
              <a:rPr lang="en-IN" sz="1800" b="1" dirty="0">
                <a:solidFill>
                  <a:srgbClr val="000000"/>
                </a:solidFill>
                <a:latin typeface="+mn-lt"/>
              </a:rPr>
              <a:t>R5</a:t>
            </a:r>
          </a:p>
          <a:p>
            <a:pPr>
              <a:buFont typeface="Arial" panose="020B0604020202020204" pitchFamily="34" charset="0"/>
              <a:buChar char="•"/>
              <a:defRPr/>
            </a:pPr>
            <a:endParaRPr lang="en-IN" sz="1800" dirty="0">
              <a:solidFill>
                <a:srgbClr val="000000"/>
              </a:solidFill>
              <a:latin typeface="+mn-lt"/>
            </a:endParaRPr>
          </a:p>
          <a:p>
            <a:pPr>
              <a:buFont typeface="Arial" panose="020B0604020202020204" pitchFamily="34" charset="0"/>
              <a:buChar char="•"/>
              <a:defRPr/>
            </a:pPr>
            <a:r>
              <a:rPr lang="en-IN" sz="1800" dirty="0">
                <a:solidFill>
                  <a:srgbClr val="000000"/>
                </a:solidFill>
                <a:latin typeface="+mn-lt"/>
              </a:rPr>
              <a:t>I7 contains the final item which drives </a:t>
            </a:r>
            <a:r>
              <a:rPr lang="en-IN" sz="1800" b="1" dirty="0">
                <a:solidFill>
                  <a:srgbClr val="000000"/>
                </a:solidFill>
                <a:latin typeface="+mn-lt"/>
              </a:rPr>
              <a:t>E</a:t>
            </a:r>
            <a:r>
              <a:rPr lang="en-IN" sz="1800" dirty="0">
                <a:solidFill>
                  <a:srgbClr val="000000"/>
                </a:solidFill>
                <a:latin typeface="+mn-lt"/>
              </a:rPr>
              <a:t> → E + T• and </a:t>
            </a:r>
            <a:r>
              <a:rPr lang="en-IN" sz="1800" b="1" dirty="0">
                <a:solidFill>
                  <a:srgbClr val="000000"/>
                </a:solidFill>
                <a:latin typeface="+mn-lt"/>
              </a:rPr>
              <a:t>follow (E)</a:t>
            </a:r>
            <a:r>
              <a:rPr lang="en-IN" sz="1800" dirty="0">
                <a:solidFill>
                  <a:srgbClr val="000000"/>
                </a:solidFill>
                <a:latin typeface="+mn-lt"/>
              </a:rPr>
              <a:t> = {+, $}, so action {I7, +} = R1, action {I7, $} = </a:t>
            </a:r>
            <a:r>
              <a:rPr lang="en-IN" sz="1800" b="1" dirty="0">
                <a:solidFill>
                  <a:srgbClr val="000000"/>
                </a:solidFill>
                <a:latin typeface="+mn-lt"/>
              </a:rPr>
              <a:t>R1</a:t>
            </a:r>
          </a:p>
          <a:p>
            <a:pPr>
              <a:buFont typeface="Arial" panose="020B0604020202020204" pitchFamily="34" charset="0"/>
              <a:buChar char="•"/>
              <a:defRPr/>
            </a:pPr>
            <a:endParaRPr lang="en-IN" sz="1800" dirty="0">
              <a:solidFill>
                <a:srgbClr val="000000"/>
              </a:solidFill>
              <a:latin typeface="+mn-lt"/>
            </a:endParaRPr>
          </a:p>
          <a:p>
            <a:pPr>
              <a:buFont typeface="Arial" panose="020B0604020202020204" pitchFamily="34" charset="0"/>
              <a:buChar char="•"/>
              <a:defRPr/>
            </a:pPr>
            <a:r>
              <a:rPr lang="en-IN" sz="1800" dirty="0">
                <a:solidFill>
                  <a:srgbClr val="000000"/>
                </a:solidFill>
                <a:latin typeface="+mn-lt"/>
              </a:rPr>
              <a:t>I8 contains the final item which drives </a:t>
            </a:r>
            <a:r>
              <a:rPr lang="en-IN" sz="1800" b="1" dirty="0">
                <a:solidFill>
                  <a:srgbClr val="000000"/>
                </a:solidFill>
                <a:latin typeface="+mn-lt"/>
              </a:rPr>
              <a:t>T</a:t>
            </a:r>
            <a:r>
              <a:rPr lang="en-IN" sz="1800" dirty="0">
                <a:solidFill>
                  <a:srgbClr val="000000"/>
                </a:solidFill>
                <a:latin typeface="+mn-lt"/>
              </a:rPr>
              <a:t> → T * F• and </a:t>
            </a:r>
            <a:r>
              <a:rPr lang="en-IN" sz="1800" b="1" dirty="0">
                <a:solidFill>
                  <a:srgbClr val="000000"/>
                </a:solidFill>
                <a:latin typeface="+mn-lt"/>
              </a:rPr>
              <a:t>follow (T</a:t>
            </a:r>
            <a:r>
              <a:rPr lang="en-IN" sz="1800" dirty="0">
                <a:solidFill>
                  <a:srgbClr val="000000"/>
                </a:solidFill>
                <a:latin typeface="+mn-lt"/>
              </a:rPr>
              <a:t>) = {+, *, $}, so action {I8, +} = R3, action {I8, *} = R3, action {I8, $} = </a:t>
            </a:r>
            <a:r>
              <a:rPr lang="en-IN" sz="1800" b="1" dirty="0">
                <a:solidFill>
                  <a:srgbClr val="000000"/>
                </a:solidFill>
                <a:latin typeface="+mn-lt"/>
              </a:rPr>
              <a:t>R3.</a:t>
            </a:r>
          </a:p>
          <a:p>
            <a:pPr>
              <a:defRPr/>
            </a:pPr>
            <a:r>
              <a:rPr lang="en-IN" sz="1800" dirty="0">
                <a:latin typeface="+mn-lt"/>
              </a:rPr>
              <a:t/>
            </a:r>
            <a:br>
              <a:rPr lang="en-IN" sz="1800" dirty="0">
                <a:latin typeface="+mn-lt"/>
              </a:rPr>
            </a:br>
            <a:endParaRPr lang="en-IN" sz="1800" dirty="0">
              <a:latin typeface="+mn-lt"/>
            </a:endParaRPr>
          </a:p>
        </p:txBody>
      </p:sp>
    </p:spTree>
  </p:cSld>
  <p:clrMapOvr>
    <a:masterClrMapping/>
  </p:clrMapOvr>
  <p:transition>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noChangeArrowheads="1"/>
          </p:cNvSpPr>
          <p:nvPr>
            <p:ph type="sldNum" sz="quarter" idx="12"/>
          </p:nvPr>
        </p:nvSpPr>
        <p:spPr>
          <a:noFill/>
          <a:ln>
            <a:headEnd/>
            <a:tailEnd/>
          </a:ln>
        </p:spPr>
        <p:txBody>
          <a:bodyPr/>
          <a:lstStyle/>
          <a:p>
            <a:fld id="{40564A95-2CA5-4348-93BA-B122B3201992}" type="slidenum">
              <a:rPr lang="en-US" altLang="zh-CN">
                <a:ea typeface="SimSun" pitchFamily="2" charset="-122"/>
              </a:rPr>
              <a:pPr/>
              <a:t>112</a:t>
            </a:fld>
            <a:endParaRPr lang="en-US" altLang="zh-CN">
              <a:ea typeface="SimSun" pitchFamily="2" charset="-122"/>
            </a:endParaRPr>
          </a:p>
        </p:txBody>
      </p:sp>
      <p:pic>
        <p:nvPicPr>
          <p:cNvPr id="56323" name="Picture 1"/>
          <p:cNvPicPr>
            <a:picLocks noChangeAspect="1" noChangeArrowheads="1"/>
          </p:cNvPicPr>
          <p:nvPr/>
        </p:nvPicPr>
        <p:blipFill>
          <a:blip r:embed="rId2"/>
          <a:srcRect/>
          <a:stretch>
            <a:fillRect/>
          </a:stretch>
        </p:blipFill>
        <p:spPr bwMode="auto">
          <a:xfrm>
            <a:off x="914400" y="1828800"/>
            <a:ext cx="6796088" cy="4343400"/>
          </a:xfrm>
          <a:prstGeom prst="rect">
            <a:avLst/>
          </a:prstGeom>
          <a:noFill/>
          <a:ln w="9525">
            <a:noFill/>
            <a:miter lim="800000"/>
            <a:headEnd/>
            <a:tailEnd/>
          </a:ln>
        </p:spPr>
      </p:pic>
    </p:spTree>
  </p:cSld>
  <p:clrMapOvr>
    <a:masterClrMapping/>
  </p:clrMapOvr>
  <p:transition>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noChangeArrowheads="1"/>
          </p:cNvSpPr>
          <p:nvPr>
            <p:ph type="sldNum" sz="quarter" idx="12"/>
          </p:nvPr>
        </p:nvSpPr>
        <p:spPr>
          <a:noFill/>
          <a:ln>
            <a:headEnd/>
            <a:tailEnd/>
          </a:ln>
        </p:spPr>
        <p:txBody>
          <a:bodyPr/>
          <a:lstStyle/>
          <a:p>
            <a:fld id="{49698E84-0094-4B78-BFA6-8CFB1030B17C}" type="slidenum">
              <a:rPr lang="en-US" altLang="zh-CN">
                <a:ea typeface="SimSun" pitchFamily="2" charset="-122"/>
              </a:rPr>
              <a:pPr/>
              <a:t>113</a:t>
            </a:fld>
            <a:endParaRPr lang="en-US" altLang="zh-CN">
              <a:ea typeface="SimSun" pitchFamily="2" charset="-122"/>
            </a:endParaRPr>
          </a:p>
        </p:txBody>
      </p:sp>
      <p:sp>
        <p:nvSpPr>
          <p:cNvPr id="3" name="Rectangle 2"/>
          <p:cNvSpPr/>
          <p:nvPr/>
        </p:nvSpPr>
        <p:spPr>
          <a:xfrm>
            <a:off x="457200" y="1330325"/>
            <a:ext cx="8305800" cy="644525"/>
          </a:xfrm>
          <a:prstGeom prst="rect">
            <a:avLst/>
          </a:prstGeom>
        </p:spPr>
        <p:txBody>
          <a:bodyPr>
            <a:spAutoFit/>
          </a:bodyPr>
          <a:lstStyle/>
          <a:p>
            <a:pPr algn="just">
              <a:buFont typeface="Arial" panose="020B0604020202020204" pitchFamily="34" charset="0"/>
              <a:buNone/>
              <a:defRPr/>
            </a:pPr>
            <a:r>
              <a:rPr lang="en-IN" sz="1800" dirty="0">
                <a:latin typeface="+mn-lt"/>
              </a:rPr>
              <a:t>Every </a:t>
            </a:r>
            <a:r>
              <a:rPr lang="en-IN" sz="1800" b="1" dirty="0">
                <a:latin typeface="+mn-lt"/>
              </a:rPr>
              <a:t>SLR(l)</a:t>
            </a:r>
            <a:r>
              <a:rPr lang="en-IN" sz="1800" dirty="0">
                <a:latin typeface="+mn-lt"/>
              </a:rPr>
              <a:t> grammar is </a:t>
            </a:r>
            <a:r>
              <a:rPr lang="en-IN" sz="1800" b="1" dirty="0">
                <a:latin typeface="+mn-lt"/>
              </a:rPr>
              <a:t>unambiguous</a:t>
            </a:r>
            <a:r>
              <a:rPr lang="en-IN" sz="1800" dirty="0">
                <a:latin typeface="+mn-lt"/>
              </a:rPr>
              <a:t>, but there are many unambiguous grammars that are not SLR(l) . Consider the grammar with productions</a:t>
            </a:r>
          </a:p>
        </p:txBody>
      </p:sp>
      <p:graphicFrame>
        <p:nvGraphicFramePr>
          <p:cNvPr id="57348" name="Content Placeholder 1"/>
          <p:cNvGraphicFramePr>
            <a:graphicFrameLocks/>
          </p:cNvGraphicFramePr>
          <p:nvPr>
            <p:ph idx="1"/>
          </p:nvPr>
        </p:nvGraphicFramePr>
        <p:xfrm>
          <a:off x="3025775" y="2238375"/>
          <a:ext cx="2308225" cy="1038225"/>
        </p:xfrm>
        <a:graphic>
          <a:graphicData uri="http://schemas.openxmlformats.org/presentationml/2006/ole">
            <p:oleObj spid="_x0000_s1026" r:id="rId4" imgW="2305372" imgH="857143" progId="PBrush">
              <p:embed/>
            </p:oleObj>
          </a:graphicData>
        </a:graphic>
      </p:graphicFrame>
      <p:pic>
        <p:nvPicPr>
          <p:cNvPr id="57349" name="Picture 3"/>
          <p:cNvPicPr>
            <a:picLocks noChangeAspect="1"/>
          </p:cNvPicPr>
          <p:nvPr/>
        </p:nvPicPr>
        <p:blipFill>
          <a:blip r:embed="rId5"/>
          <a:srcRect/>
          <a:stretch>
            <a:fillRect/>
          </a:stretch>
        </p:blipFill>
        <p:spPr bwMode="auto">
          <a:xfrm>
            <a:off x="228600" y="3829050"/>
            <a:ext cx="7772400" cy="18859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noChangeArrowheads="1"/>
          </p:cNvSpPr>
          <p:nvPr>
            <p:ph type="sldNum" sz="quarter" idx="12"/>
          </p:nvPr>
        </p:nvSpPr>
        <p:spPr>
          <a:noFill/>
          <a:ln>
            <a:headEnd/>
            <a:tailEnd/>
          </a:ln>
        </p:spPr>
        <p:txBody>
          <a:bodyPr/>
          <a:lstStyle/>
          <a:p>
            <a:fld id="{6D2DB566-FE97-4F97-8F65-4F5A17D772A6}" type="slidenum">
              <a:rPr lang="en-US" altLang="zh-CN">
                <a:ea typeface="SimSun" pitchFamily="2" charset="-122"/>
              </a:rPr>
              <a:pPr/>
              <a:t>114</a:t>
            </a:fld>
            <a:endParaRPr lang="en-US" altLang="zh-CN">
              <a:ea typeface="SimSun" pitchFamily="2" charset="-122"/>
            </a:endParaRPr>
          </a:p>
        </p:txBody>
      </p:sp>
      <p:graphicFrame>
        <p:nvGraphicFramePr>
          <p:cNvPr id="59395" name="Content Placeholder 1"/>
          <p:cNvGraphicFramePr>
            <a:graphicFrameLocks/>
          </p:cNvGraphicFramePr>
          <p:nvPr>
            <p:ph idx="1"/>
          </p:nvPr>
        </p:nvGraphicFramePr>
        <p:xfrm>
          <a:off x="5334000" y="1476375"/>
          <a:ext cx="2308225" cy="1038225"/>
        </p:xfrm>
        <a:graphic>
          <a:graphicData uri="http://schemas.openxmlformats.org/presentationml/2006/ole">
            <p:oleObj spid="_x0000_s2050" r:id="rId4" imgW="2305372" imgH="857143" progId="PBrush">
              <p:embed/>
            </p:oleObj>
          </a:graphicData>
        </a:graphic>
      </p:graphicFrame>
      <p:sp>
        <p:nvSpPr>
          <p:cNvPr id="2" name="Rectangle 1"/>
          <p:cNvSpPr>
            <a:spLocks noChangeArrowheads="1"/>
          </p:cNvSpPr>
          <p:nvPr/>
        </p:nvSpPr>
        <p:spPr bwMode="auto">
          <a:xfrm>
            <a:off x="228600" y="1400175"/>
            <a:ext cx="8915400" cy="4894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sz="1800" dirty="0">
                <a:solidFill>
                  <a:srgbClr val="000000"/>
                </a:solidFill>
                <a:latin typeface="+mn-lt"/>
                <a:cs typeface="Times New Roman" panose="02020603050405020304" pitchFamily="18" charset="0"/>
              </a:rPr>
              <a:t>The FIRST and FOLLOW sets are as follows</a:t>
            </a:r>
          </a:p>
          <a:p>
            <a:pPr>
              <a:defRPr/>
            </a:pPr>
            <a:endParaRPr lang="en-US" sz="1800" b="1" dirty="0">
              <a:solidFill>
                <a:srgbClr val="000000"/>
              </a:solidFill>
              <a:latin typeface="+mn-lt"/>
              <a:cs typeface="Courier New" panose="02070309020205020404" pitchFamily="49" charset="0"/>
            </a:endParaRPr>
          </a:p>
          <a:p>
            <a:pPr>
              <a:defRPr/>
            </a:pPr>
            <a:r>
              <a:rPr lang="en-US" sz="1400" b="1" dirty="0">
                <a:solidFill>
                  <a:srgbClr val="000000"/>
                </a:solidFill>
                <a:latin typeface="+mn-lt"/>
                <a:cs typeface="Courier New" panose="02070309020205020404" pitchFamily="49" charset="0"/>
              </a:rPr>
              <a:t>FIRST(S) = {*, id}</a:t>
            </a:r>
          </a:p>
          <a:p>
            <a:pPr>
              <a:defRPr/>
            </a:pPr>
            <a:endParaRPr lang="en-US" sz="1400" b="1" dirty="0">
              <a:solidFill>
                <a:srgbClr val="000000"/>
              </a:solidFill>
              <a:latin typeface="+mn-lt"/>
              <a:cs typeface="Courier New" panose="02070309020205020404" pitchFamily="49" charset="0"/>
            </a:endParaRPr>
          </a:p>
          <a:p>
            <a:pPr>
              <a:defRPr/>
            </a:pPr>
            <a:r>
              <a:rPr lang="en-US" sz="1400" b="1" dirty="0">
                <a:solidFill>
                  <a:srgbClr val="000000"/>
                </a:solidFill>
                <a:latin typeface="+mn-lt"/>
                <a:cs typeface="Courier New" panose="02070309020205020404" pitchFamily="49" charset="0"/>
              </a:rPr>
              <a:t>FIRST(L) = {*, id} </a:t>
            </a:r>
          </a:p>
          <a:p>
            <a:pPr>
              <a:defRPr/>
            </a:pPr>
            <a:endParaRPr lang="en-US" sz="1400" b="1" dirty="0">
              <a:solidFill>
                <a:srgbClr val="000000"/>
              </a:solidFill>
              <a:latin typeface="+mn-lt"/>
              <a:cs typeface="Courier New" panose="02070309020205020404" pitchFamily="49" charset="0"/>
            </a:endParaRPr>
          </a:p>
          <a:p>
            <a:pPr>
              <a:defRPr/>
            </a:pPr>
            <a:r>
              <a:rPr lang="en-US" sz="1400" b="1" dirty="0">
                <a:solidFill>
                  <a:srgbClr val="000000"/>
                </a:solidFill>
                <a:latin typeface="+mn-lt"/>
                <a:cs typeface="Courier New" panose="02070309020205020404" pitchFamily="49" charset="0"/>
              </a:rPr>
              <a:t>FIRST(R) = {*, id} </a:t>
            </a:r>
          </a:p>
          <a:p>
            <a:pPr>
              <a:defRPr/>
            </a:pPr>
            <a:r>
              <a:rPr lang="en-US" sz="1400" b="1" dirty="0">
                <a:solidFill>
                  <a:srgbClr val="000000"/>
                </a:solidFill>
                <a:latin typeface="+mn-lt"/>
                <a:cs typeface="Courier New" panose="02070309020205020404" pitchFamily="49" charset="0"/>
              </a:rPr>
              <a:t>			FOLLOW(S) = {$} </a:t>
            </a:r>
          </a:p>
          <a:p>
            <a:pPr>
              <a:defRPr/>
            </a:pPr>
            <a:endParaRPr lang="en-US" sz="1400" b="1" dirty="0">
              <a:solidFill>
                <a:srgbClr val="000000"/>
              </a:solidFill>
              <a:latin typeface="+mn-lt"/>
              <a:cs typeface="Courier New" panose="02070309020205020404" pitchFamily="49" charset="0"/>
            </a:endParaRPr>
          </a:p>
          <a:p>
            <a:pPr>
              <a:defRPr/>
            </a:pPr>
            <a:r>
              <a:rPr lang="en-US" sz="1400" b="1" dirty="0">
                <a:solidFill>
                  <a:srgbClr val="000000"/>
                </a:solidFill>
                <a:latin typeface="+mn-lt"/>
                <a:cs typeface="Courier New" panose="02070309020205020404" pitchFamily="49" charset="0"/>
              </a:rPr>
              <a:t>			FOLLOW(L) = {$, =}</a:t>
            </a:r>
          </a:p>
          <a:p>
            <a:pPr>
              <a:defRPr/>
            </a:pPr>
            <a:endParaRPr lang="en-US" sz="1400" b="1" dirty="0">
              <a:solidFill>
                <a:srgbClr val="000000"/>
              </a:solidFill>
              <a:latin typeface="+mn-lt"/>
              <a:cs typeface="Courier New" panose="02070309020205020404" pitchFamily="49" charset="0"/>
            </a:endParaRPr>
          </a:p>
          <a:p>
            <a:pPr>
              <a:defRPr/>
            </a:pPr>
            <a:r>
              <a:rPr lang="en-US" sz="1400" b="1" dirty="0">
                <a:solidFill>
                  <a:srgbClr val="000000"/>
                </a:solidFill>
                <a:latin typeface="+mn-lt"/>
                <a:cs typeface="Courier New" panose="02070309020205020404" pitchFamily="49" charset="0"/>
              </a:rPr>
              <a:t> 			FOLLOW(R) = {$, =} </a:t>
            </a:r>
          </a:p>
          <a:p>
            <a:pPr>
              <a:defRPr/>
            </a:pPr>
            <a:endParaRPr lang="en-US" sz="1400" b="1" dirty="0">
              <a:solidFill>
                <a:srgbClr val="000000"/>
              </a:solidFill>
              <a:latin typeface="+mn-lt"/>
              <a:cs typeface="Courier New" panose="02070309020205020404" pitchFamily="49" charset="0"/>
            </a:endParaRPr>
          </a:p>
          <a:p>
            <a:pPr>
              <a:defRPr/>
            </a:pPr>
            <a:endParaRPr lang="en-US" sz="1400" b="1" dirty="0">
              <a:solidFill>
                <a:srgbClr val="000000"/>
              </a:solidFill>
              <a:latin typeface="+mn-lt"/>
              <a:cs typeface="Courier New" panose="02070309020205020404" pitchFamily="49" charset="0"/>
            </a:endParaRPr>
          </a:p>
          <a:p>
            <a:pPr marL="285750" indent="-285750" eaLnBrk="1" hangingPunct="1">
              <a:buFont typeface="Arial" panose="020B0604020202020204" pitchFamily="34" charset="0"/>
              <a:buChar char="•"/>
              <a:defRPr/>
            </a:pPr>
            <a:r>
              <a:rPr lang="en-US" sz="1800" dirty="0"/>
              <a:t>But, in reality, </a:t>
            </a:r>
            <a:r>
              <a:rPr lang="en-US" sz="1800" b="1" dirty="0"/>
              <a:t>=</a:t>
            </a:r>
            <a:r>
              <a:rPr lang="en-US" sz="1800" dirty="0"/>
              <a:t> can only follow L when L occurs in the context of production S → L </a:t>
            </a:r>
            <a:r>
              <a:rPr lang="en-US" sz="1800" b="1" dirty="0"/>
              <a:t>=</a:t>
            </a:r>
            <a:r>
              <a:rPr lang="en-US" sz="1800" dirty="0"/>
              <a:t> R, never when L is derived using production R → L.</a:t>
            </a:r>
          </a:p>
          <a:p>
            <a:pPr marL="285750" indent="-285750" eaLnBrk="1" hangingPunct="1">
              <a:buFont typeface="Arial" panose="020B0604020202020204" pitchFamily="34" charset="0"/>
              <a:buChar char="•"/>
              <a:defRPr/>
            </a:pPr>
            <a:endParaRPr lang="en-US" sz="1800" dirty="0"/>
          </a:p>
          <a:p>
            <a:pPr marL="285750" indent="-285750" eaLnBrk="1" hangingPunct="1">
              <a:buFont typeface="Arial" panose="020B0604020202020204" pitchFamily="34" charset="0"/>
              <a:buChar char="•"/>
              <a:defRPr/>
            </a:pPr>
            <a:r>
              <a:rPr lang="en-US" sz="1800" dirty="0"/>
              <a:t>So the shift reduce conflict in state 2 can be resolved by choosing the shift action without affecting any parses.</a:t>
            </a:r>
          </a:p>
          <a:p>
            <a:pPr>
              <a:defRPr/>
            </a:pPr>
            <a:endParaRPr lang="en-US" sz="1800" dirty="0">
              <a:latin typeface="+mn-lt"/>
            </a:endParaRPr>
          </a:p>
        </p:txBody>
      </p:sp>
    </p:spTree>
  </p:cSld>
  <p:clrMapOvr>
    <a:masterClrMapping/>
  </p:clrMapOvr>
  <p:transition>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noChangeArrowheads="1"/>
          </p:cNvSpPr>
          <p:nvPr>
            <p:ph type="sldNum" sz="quarter" idx="12"/>
          </p:nvPr>
        </p:nvSpPr>
        <p:spPr>
          <a:noFill/>
          <a:ln>
            <a:headEnd/>
            <a:tailEnd/>
          </a:ln>
        </p:spPr>
        <p:txBody>
          <a:bodyPr/>
          <a:lstStyle/>
          <a:p>
            <a:fld id="{C8C6A01E-70F1-431A-8E4B-D00627A1BE71}" type="slidenum">
              <a:rPr lang="en-US" altLang="zh-CN">
                <a:ea typeface="SimSun" pitchFamily="2" charset="-122"/>
              </a:rPr>
              <a:pPr/>
              <a:t>115</a:t>
            </a:fld>
            <a:endParaRPr lang="en-US" altLang="zh-CN">
              <a:ea typeface="SimSun" pitchFamily="2" charset="-122"/>
            </a:endParaRPr>
          </a:p>
        </p:txBody>
      </p:sp>
      <p:pic>
        <p:nvPicPr>
          <p:cNvPr id="61443" name="Picture 2"/>
          <p:cNvPicPr>
            <a:picLocks noChangeAspect="1"/>
          </p:cNvPicPr>
          <p:nvPr/>
        </p:nvPicPr>
        <p:blipFill>
          <a:blip r:embed="rId3"/>
          <a:srcRect/>
          <a:stretch>
            <a:fillRect/>
          </a:stretch>
        </p:blipFill>
        <p:spPr bwMode="auto">
          <a:xfrm>
            <a:off x="809625" y="1352550"/>
            <a:ext cx="7800975" cy="52006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noChangeArrowheads="1"/>
          </p:cNvSpPr>
          <p:nvPr>
            <p:ph type="sldNum" sz="quarter" idx="12"/>
          </p:nvPr>
        </p:nvSpPr>
        <p:spPr>
          <a:noFill/>
          <a:ln>
            <a:headEnd/>
            <a:tailEnd/>
          </a:ln>
        </p:spPr>
        <p:txBody>
          <a:bodyPr/>
          <a:lstStyle/>
          <a:p>
            <a:fld id="{47E26239-FF80-40E6-8E2D-842FC7F6E934}" type="slidenum">
              <a:rPr lang="en-US" altLang="zh-CN">
                <a:ea typeface="SimSun" pitchFamily="2" charset="-122"/>
              </a:rPr>
              <a:pPr/>
              <a:t>116</a:t>
            </a:fld>
            <a:endParaRPr lang="en-US" altLang="zh-CN">
              <a:ea typeface="SimSun" pitchFamily="2" charset="-122"/>
            </a:endParaRPr>
          </a:p>
        </p:txBody>
      </p:sp>
      <p:sp>
        <p:nvSpPr>
          <p:cNvPr id="2" name="Rectangle 1"/>
          <p:cNvSpPr>
            <a:spLocks noChangeArrowheads="1"/>
          </p:cNvSpPr>
          <p:nvPr/>
        </p:nvSpPr>
        <p:spPr bwMode="auto">
          <a:xfrm>
            <a:off x="304800" y="1276350"/>
            <a:ext cx="3179763" cy="6477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eaLnBrk="0" hangingPunct="0">
              <a:defRPr sz="2400">
                <a:solidFill>
                  <a:schemeClr val="tx1"/>
                </a:solidFill>
                <a:latin typeface="Tahoma" panose="020B0604030504040204" pitchFamily="34" charset="0"/>
              </a:defRPr>
            </a:lvl3pPr>
            <a:lvl4pPr eaLnBrk="0" hangingPunct="0">
              <a:defRPr sz="2400">
                <a:solidFill>
                  <a:schemeClr val="tx1"/>
                </a:solidFill>
                <a:latin typeface="Tahoma" panose="020B0604030504040204" pitchFamily="34" charset="0"/>
              </a:defRPr>
            </a:lvl4pPr>
            <a:lvl5pPr eaLnBrk="0" hangingPunct="0">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defRPr/>
            </a:pPr>
            <a:r>
              <a:rPr lang="en-US" sz="1800" b="1" dirty="0" smtClean="0">
                <a:solidFill>
                  <a:srgbClr val="333333"/>
                </a:solidFill>
                <a:latin typeface="+mn-lt"/>
                <a:cs typeface="Times New Roman" panose="02020603050405020304" pitchFamily="18" charset="0"/>
              </a:rPr>
              <a:t>More Powerful LR Parsers</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p:txBody>
      </p:sp>
      <p:sp>
        <p:nvSpPr>
          <p:cNvPr id="4" name="Rectangle 2"/>
          <p:cNvSpPr>
            <a:spLocks noChangeArrowheads="1"/>
          </p:cNvSpPr>
          <p:nvPr/>
        </p:nvSpPr>
        <p:spPr bwMode="auto">
          <a:xfrm>
            <a:off x="304800" y="1744663"/>
            <a:ext cx="8458200" cy="3970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eaLnBrk="0" hangingPunct="0">
              <a:defRPr sz="2400">
                <a:solidFill>
                  <a:schemeClr val="tx1"/>
                </a:solidFill>
                <a:latin typeface="Tahoma" panose="020B0604030504040204" pitchFamily="34" charset="0"/>
              </a:defRPr>
            </a:lvl3pPr>
            <a:lvl4pPr eaLnBrk="0" hangingPunct="0">
              <a:defRPr sz="2400">
                <a:solidFill>
                  <a:schemeClr val="tx1"/>
                </a:solidFill>
                <a:latin typeface="Tahoma" panose="020B0604030504040204" pitchFamily="34" charset="0"/>
              </a:defRPr>
            </a:lvl4pPr>
            <a:lvl5pPr eaLnBrk="0" hangingPunct="0">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marL="342900" indent="-342900" algn="just">
              <a:buFont typeface="+mj-lt"/>
              <a:buAutoNum type="arabicPeriod"/>
              <a:defRPr/>
            </a:pPr>
            <a:r>
              <a:rPr lang="en-US" sz="1800" dirty="0" smtClean="0">
                <a:solidFill>
                  <a:srgbClr val="333333"/>
                </a:solidFill>
                <a:latin typeface="+mn-lt"/>
                <a:cs typeface="Times New Roman" panose="02020603050405020304" pitchFamily="18" charset="0"/>
              </a:rPr>
              <a:t>The "canonical-LR" or just "LR" method, which makes full use of the </a:t>
            </a:r>
            <a:r>
              <a:rPr lang="en-US" sz="1800" dirty="0" err="1" smtClean="0">
                <a:solidFill>
                  <a:srgbClr val="333333"/>
                </a:solidFill>
                <a:latin typeface="+mn-lt"/>
                <a:cs typeface="Times New Roman" panose="02020603050405020304" pitchFamily="18" charset="0"/>
              </a:rPr>
              <a:t>lookahead</a:t>
            </a:r>
            <a:r>
              <a:rPr lang="en-US" sz="1800" dirty="0" smtClean="0">
                <a:solidFill>
                  <a:srgbClr val="333333"/>
                </a:solidFill>
                <a:latin typeface="+mn-lt"/>
                <a:cs typeface="Times New Roman" panose="02020603050405020304" pitchFamily="18" charset="0"/>
              </a:rPr>
              <a:t> symbol(s). This method uses a large set of items, called the LR(1) items.</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2. The "</a:t>
            </a:r>
            <a:r>
              <a:rPr lang="en-US" sz="1800" dirty="0" err="1" smtClean="0">
                <a:solidFill>
                  <a:srgbClr val="333333"/>
                </a:solidFill>
                <a:latin typeface="+mn-lt"/>
                <a:cs typeface="Times New Roman" panose="02020603050405020304" pitchFamily="18" charset="0"/>
              </a:rPr>
              <a:t>lookahead</a:t>
            </a:r>
            <a:r>
              <a:rPr lang="en-US" sz="1800" dirty="0" smtClean="0">
                <a:solidFill>
                  <a:srgbClr val="333333"/>
                </a:solidFill>
                <a:latin typeface="+mn-lt"/>
                <a:cs typeface="Times New Roman" panose="02020603050405020304" pitchFamily="18" charset="0"/>
              </a:rPr>
              <a:t>-LR" or "LALR" method, which is based on the LR(0) sets of </a:t>
            </a:r>
          </a:p>
          <a:p>
            <a:pPr algn="just">
              <a:defRPr/>
            </a:pPr>
            <a:r>
              <a:rPr lang="en-US" sz="1800" dirty="0" smtClean="0">
                <a:solidFill>
                  <a:srgbClr val="333333"/>
                </a:solidFill>
                <a:latin typeface="+mn-lt"/>
                <a:cs typeface="Times New Roman" panose="02020603050405020304" pitchFamily="18" charset="0"/>
              </a:rPr>
              <a:t>     items, and has many fewer states than typical parsers based on the LR(1) </a:t>
            </a:r>
          </a:p>
          <a:p>
            <a:pPr algn="just">
              <a:defRPr/>
            </a:pPr>
            <a:r>
              <a:rPr lang="en-US" sz="1800" dirty="0" smtClean="0">
                <a:solidFill>
                  <a:srgbClr val="333333"/>
                </a:solidFill>
                <a:latin typeface="+mn-lt"/>
                <a:cs typeface="Times New Roman" panose="02020603050405020304" pitchFamily="18" charset="0"/>
              </a:rPr>
              <a:t>     items.</a:t>
            </a:r>
          </a:p>
          <a:p>
            <a:pPr marL="342900" indent="-342900" algn="just">
              <a:buFont typeface="+mj-lt"/>
              <a:buAutoNum type="arabicPeriod"/>
              <a:defRPr/>
            </a:pPr>
            <a:endParaRPr lang="en-US" sz="1800" dirty="0" smtClean="0">
              <a:solidFill>
                <a:srgbClr val="333333"/>
              </a:solidFill>
              <a:latin typeface="+mn-lt"/>
              <a:cs typeface="Times New Roman" panose="02020603050405020304" pitchFamily="18" charset="0"/>
            </a:endParaRPr>
          </a:p>
          <a:p>
            <a:pPr algn="just">
              <a:defRPr/>
            </a:pPr>
            <a:r>
              <a:rPr lang="en-US" sz="1800" dirty="0" smtClean="0">
                <a:solidFill>
                  <a:srgbClr val="333333"/>
                </a:solidFill>
                <a:latin typeface="+mn-lt"/>
                <a:cs typeface="Times New Roman" panose="02020603050405020304" pitchFamily="18" charset="0"/>
              </a:rPr>
              <a:t>3. By carefully introducing </a:t>
            </a:r>
            <a:r>
              <a:rPr lang="en-US" sz="1800" dirty="0" err="1" smtClean="0">
                <a:solidFill>
                  <a:srgbClr val="333333"/>
                </a:solidFill>
                <a:latin typeface="+mn-lt"/>
                <a:cs typeface="Times New Roman" panose="02020603050405020304" pitchFamily="18" charset="0"/>
              </a:rPr>
              <a:t>lookaheads</a:t>
            </a:r>
            <a:r>
              <a:rPr lang="en-US" sz="1800" dirty="0" smtClean="0">
                <a:solidFill>
                  <a:srgbClr val="333333"/>
                </a:solidFill>
                <a:latin typeface="+mn-lt"/>
                <a:cs typeface="Times New Roman" panose="02020603050405020304" pitchFamily="18" charset="0"/>
              </a:rPr>
              <a:t> into the LR(0) </a:t>
            </a:r>
            <a:r>
              <a:rPr lang="en-US" sz="1800" dirty="0" err="1" smtClean="0">
                <a:solidFill>
                  <a:srgbClr val="333333"/>
                </a:solidFill>
                <a:latin typeface="+mn-lt"/>
                <a:cs typeface="Times New Roman" panose="02020603050405020304" pitchFamily="18" charset="0"/>
              </a:rPr>
              <a:t>items,we</a:t>
            </a:r>
            <a:r>
              <a:rPr lang="en-US" sz="1800" dirty="0" smtClean="0">
                <a:solidFill>
                  <a:srgbClr val="333333"/>
                </a:solidFill>
                <a:latin typeface="+mn-lt"/>
                <a:cs typeface="Times New Roman" panose="02020603050405020304" pitchFamily="18" charset="0"/>
              </a:rPr>
              <a:t> can handle many </a:t>
            </a:r>
          </a:p>
          <a:p>
            <a:pPr algn="just">
              <a:defRPr/>
            </a:pPr>
            <a:r>
              <a:rPr lang="en-US" sz="1800" dirty="0" smtClean="0">
                <a:solidFill>
                  <a:srgbClr val="333333"/>
                </a:solidFill>
                <a:latin typeface="+mn-lt"/>
                <a:cs typeface="Times New Roman" panose="02020603050405020304" pitchFamily="18" charset="0"/>
              </a:rPr>
              <a:t>    more grammars with the LALR method than with the SLR method, and build </a:t>
            </a:r>
          </a:p>
          <a:p>
            <a:pPr algn="just">
              <a:defRPr/>
            </a:pPr>
            <a:r>
              <a:rPr lang="en-US" sz="1800" dirty="0" smtClean="0">
                <a:solidFill>
                  <a:srgbClr val="333333"/>
                </a:solidFill>
                <a:latin typeface="+mn-lt"/>
                <a:cs typeface="Times New Roman" panose="02020603050405020304" pitchFamily="18" charset="0"/>
              </a:rPr>
              <a:t>    parsing tables that are no bigger than the SLR tables. </a:t>
            </a:r>
          </a:p>
          <a:p>
            <a:pPr algn="just">
              <a:defRPr/>
            </a:pPr>
            <a:endParaRPr lang="en-US" sz="1800" dirty="0" smtClean="0">
              <a:solidFill>
                <a:srgbClr val="333333"/>
              </a:solidFill>
              <a:latin typeface="+mn-lt"/>
              <a:cs typeface="Times New Roman" panose="02020603050405020304" pitchFamily="18" charset="0"/>
            </a:endParaRPr>
          </a:p>
          <a:p>
            <a:pPr algn="just">
              <a:defRPr/>
            </a:pPr>
            <a:r>
              <a:rPr lang="en-US" sz="1800" dirty="0" smtClean="0">
                <a:solidFill>
                  <a:srgbClr val="333333"/>
                </a:solidFill>
                <a:latin typeface="+mn-lt"/>
                <a:cs typeface="Times New Roman" panose="02020603050405020304" pitchFamily="18" charset="0"/>
              </a:rPr>
              <a:t>4. LALR is the method of choice in most situations.</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p:txBody>
      </p:sp>
    </p:spTree>
  </p:cSld>
  <p:clrMapOvr>
    <a:masterClrMapping/>
  </p:clrMapOvr>
  <p:transition>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noChangeArrowheads="1"/>
          </p:cNvSpPr>
          <p:nvPr>
            <p:ph type="sldNum" sz="quarter" idx="12"/>
          </p:nvPr>
        </p:nvSpPr>
        <p:spPr>
          <a:noFill/>
          <a:ln>
            <a:headEnd/>
            <a:tailEnd/>
          </a:ln>
        </p:spPr>
        <p:txBody>
          <a:bodyPr/>
          <a:lstStyle/>
          <a:p>
            <a:fld id="{898CFAFC-C728-44C1-9B14-6D8F9243ACFE}" type="slidenum">
              <a:rPr lang="en-US" altLang="zh-CN">
                <a:ea typeface="SimSun" pitchFamily="2" charset="-122"/>
              </a:rPr>
              <a:pPr/>
              <a:t>117</a:t>
            </a:fld>
            <a:endParaRPr lang="en-US" altLang="zh-CN">
              <a:ea typeface="SimSun" pitchFamily="2" charset="-122"/>
            </a:endParaRPr>
          </a:p>
        </p:txBody>
      </p:sp>
      <p:sp>
        <p:nvSpPr>
          <p:cNvPr id="2" name="Rectangle 1"/>
          <p:cNvSpPr>
            <a:spLocks noChangeArrowheads="1"/>
          </p:cNvSpPr>
          <p:nvPr/>
        </p:nvSpPr>
        <p:spPr bwMode="auto">
          <a:xfrm>
            <a:off x="304800" y="1276350"/>
            <a:ext cx="1838325" cy="6477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eaLnBrk="0" hangingPunct="0">
              <a:defRPr sz="2400">
                <a:solidFill>
                  <a:schemeClr val="tx1"/>
                </a:solidFill>
                <a:latin typeface="Tahoma" panose="020B0604030504040204" pitchFamily="34" charset="0"/>
              </a:defRPr>
            </a:lvl3pPr>
            <a:lvl4pPr eaLnBrk="0" hangingPunct="0">
              <a:defRPr sz="2400">
                <a:solidFill>
                  <a:schemeClr val="tx1"/>
                </a:solidFill>
                <a:latin typeface="Tahoma" panose="020B0604030504040204" pitchFamily="34" charset="0"/>
              </a:defRPr>
            </a:lvl4pPr>
            <a:lvl5pPr eaLnBrk="0" hangingPunct="0">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defRPr/>
            </a:pPr>
            <a:r>
              <a:rPr lang="en-US" sz="1800" b="1" dirty="0" smtClean="0">
                <a:solidFill>
                  <a:srgbClr val="333333"/>
                </a:solidFill>
                <a:latin typeface="+mn-lt"/>
                <a:cs typeface="Times New Roman" panose="02020603050405020304" pitchFamily="18" charset="0"/>
              </a:rPr>
              <a:t> LR(0) Parsers</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p:txBody>
      </p:sp>
      <p:pic>
        <p:nvPicPr>
          <p:cNvPr id="65540" name="Picture 2"/>
          <p:cNvPicPr>
            <a:picLocks noChangeAspect="1"/>
          </p:cNvPicPr>
          <p:nvPr/>
        </p:nvPicPr>
        <p:blipFill>
          <a:blip r:embed="rId3"/>
          <a:srcRect/>
          <a:stretch>
            <a:fillRect/>
          </a:stretch>
        </p:blipFill>
        <p:spPr bwMode="auto">
          <a:xfrm>
            <a:off x="381000" y="3571875"/>
            <a:ext cx="5867400" cy="2905125"/>
          </a:xfrm>
          <a:prstGeom prst="rect">
            <a:avLst/>
          </a:prstGeom>
          <a:noFill/>
          <a:ln w="9525">
            <a:noFill/>
            <a:miter lim="800000"/>
            <a:headEnd/>
            <a:tailEnd/>
          </a:ln>
        </p:spPr>
      </p:pic>
      <p:pic>
        <p:nvPicPr>
          <p:cNvPr id="65541" name="Picture 4"/>
          <p:cNvPicPr>
            <a:picLocks noChangeAspect="1"/>
          </p:cNvPicPr>
          <p:nvPr/>
        </p:nvPicPr>
        <p:blipFill>
          <a:blip r:embed="rId4"/>
          <a:srcRect/>
          <a:stretch>
            <a:fillRect/>
          </a:stretch>
        </p:blipFill>
        <p:spPr bwMode="auto">
          <a:xfrm>
            <a:off x="4419600" y="1247775"/>
            <a:ext cx="4191000" cy="30956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noChangeArrowheads="1"/>
          </p:cNvSpPr>
          <p:nvPr>
            <p:ph type="sldNum" sz="quarter" idx="12"/>
          </p:nvPr>
        </p:nvSpPr>
        <p:spPr>
          <a:noFill/>
          <a:ln>
            <a:headEnd/>
            <a:tailEnd/>
          </a:ln>
        </p:spPr>
        <p:txBody>
          <a:bodyPr/>
          <a:lstStyle/>
          <a:p>
            <a:fld id="{A9D63BCE-1FB5-470D-8326-2CF10C4C96EA}" type="slidenum">
              <a:rPr lang="en-US" altLang="zh-CN">
                <a:ea typeface="SimSun" pitchFamily="2" charset="-122"/>
              </a:rPr>
              <a:pPr/>
              <a:t>118</a:t>
            </a:fld>
            <a:endParaRPr lang="en-US" altLang="zh-CN">
              <a:ea typeface="SimSun" pitchFamily="2" charset="-122"/>
            </a:endParaRPr>
          </a:p>
        </p:txBody>
      </p:sp>
      <p:pic>
        <p:nvPicPr>
          <p:cNvPr id="67587" name="Picture 3"/>
          <p:cNvPicPr>
            <a:picLocks noChangeAspect="1"/>
          </p:cNvPicPr>
          <p:nvPr/>
        </p:nvPicPr>
        <p:blipFill>
          <a:blip r:embed="rId3"/>
          <a:srcRect/>
          <a:stretch>
            <a:fillRect/>
          </a:stretch>
        </p:blipFill>
        <p:spPr bwMode="auto">
          <a:xfrm>
            <a:off x="533400" y="1295400"/>
            <a:ext cx="6543675" cy="5048250"/>
          </a:xfrm>
          <a:prstGeom prst="rect">
            <a:avLst/>
          </a:prstGeom>
          <a:noFill/>
          <a:ln w="9525">
            <a:noFill/>
            <a:miter lim="800000"/>
            <a:headEnd/>
            <a:tailEnd/>
          </a:ln>
        </p:spPr>
      </p:pic>
      <p:pic>
        <p:nvPicPr>
          <p:cNvPr id="67588" name="Picture 5"/>
          <p:cNvPicPr>
            <a:picLocks noChangeAspect="1"/>
          </p:cNvPicPr>
          <p:nvPr/>
        </p:nvPicPr>
        <p:blipFill>
          <a:blip r:embed="rId4"/>
          <a:srcRect/>
          <a:stretch>
            <a:fillRect/>
          </a:stretch>
        </p:blipFill>
        <p:spPr bwMode="auto">
          <a:xfrm>
            <a:off x="3429000" y="6248400"/>
            <a:ext cx="4619625" cy="3524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noChangeArrowheads="1"/>
          </p:cNvSpPr>
          <p:nvPr>
            <p:ph type="sldNum" sz="quarter" idx="12"/>
          </p:nvPr>
        </p:nvSpPr>
        <p:spPr>
          <a:noFill/>
          <a:ln>
            <a:headEnd/>
            <a:tailEnd/>
          </a:ln>
        </p:spPr>
        <p:txBody>
          <a:bodyPr/>
          <a:lstStyle/>
          <a:p>
            <a:fld id="{CFA93BAC-D623-4F95-8599-0041ED597FB1}" type="slidenum">
              <a:rPr lang="en-US" altLang="zh-CN">
                <a:ea typeface="SimSun" pitchFamily="2" charset="-122"/>
              </a:rPr>
              <a:pPr/>
              <a:t>119</a:t>
            </a:fld>
            <a:endParaRPr lang="en-US" altLang="zh-CN">
              <a:ea typeface="SimSun" pitchFamily="2" charset="-122"/>
            </a:endParaRPr>
          </a:p>
        </p:txBody>
      </p:sp>
      <p:pic>
        <p:nvPicPr>
          <p:cNvPr id="69635" name="Picture 2"/>
          <p:cNvPicPr>
            <a:picLocks noChangeAspect="1"/>
          </p:cNvPicPr>
          <p:nvPr/>
        </p:nvPicPr>
        <p:blipFill>
          <a:blip r:embed="rId3"/>
          <a:srcRect/>
          <a:stretch>
            <a:fillRect/>
          </a:stretch>
        </p:blipFill>
        <p:spPr bwMode="auto">
          <a:xfrm>
            <a:off x="361950" y="1447800"/>
            <a:ext cx="7258050" cy="2362200"/>
          </a:xfrm>
          <a:prstGeom prst="rect">
            <a:avLst/>
          </a:prstGeom>
          <a:noFill/>
          <a:ln w="9525">
            <a:noFill/>
            <a:miter lim="800000"/>
            <a:headEnd/>
            <a:tailEnd/>
          </a:ln>
        </p:spPr>
      </p:pic>
      <p:pic>
        <p:nvPicPr>
          <p:cNvPr id="69636" name="Picture 3"/>
          <p:cNvPicPr>
            <a:picLocks noChangeAspect="1"/>
          </p:cNvPicPr>
          <p:nvPr/>
        </p:nvPicPr>
        <p:blipFill>
          <a:blip r:embed="rId4"/>
          <a:srcRect/>
          <a:stretch>
            <a:fillRect/>
          </a:stretch>
        </p:blipFill>
        <p:spPr bwMode="auto">
          <a:xfrm>
            <a:off x="381000" y="3524250"/>
            <a:ext cx="7543800" cy="7429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5"/>
          <p:cNvSpPr>
            <a:spLocks noGrp="1"/>
          </p:cNvSpPr>
          <p:nvPr>
            <p:ph idx="1"/>
          </p:nvPr>
        </p:nvSpPr>
        <p:spPr>
          <a:xfrm>
            <a:off x="381000" y="1219200"/>
            <a:ext cx="8229600" cy="5410200"/>
          </a:xfrm>
        </p:spPr>
        <p:txBody>
          <a:bodyPr/>
          <a:lstStyle/>
          <a:p>
            <a:pPr>
              <a:buFont typeface="Wingdings" pitchFamily="2" charset="2"/>
              <a:buNone/>
            </a:pPr>
            <a:r>
              <a:rPr lang="en-US" sz="1800" b="1" smtClean="0"/>
              <a:t>Syntax error handling </a:t>
            </a:r>
            <a:endParaRPr lang="en-US" sz="1800" smtClean="0"/>
          </a:p>
          <a:p>
            <a:pPr algn="just">
              <a:buFont typeface="Wingdings" pitchFamily="2" charset="2"/>
              <a:buNone/>
            </a:pPr>
            <a:r>
              <a:rPr lang="en-US" sz="1800" smtClean="0"/>
              <a:t>Programs can contain errors at many different levels. For example </a:t>
            </a:r>
          </a:p>
          <a:p>
            <a:pPr algn="just">
              <a:buFont typeface="Wingdings" pitchFamily="2" charset="2"/>
              <a:buNone/>
            </a:pPr>
            <a:endParaRPr lang="en-US" sz="1800" smtClean="0"/>
          </a:p>
          <a:p>
            <a:pPr algn="just">
              <a:buFont typeface="Wingdings" pitchFamily="2" charset="2"/>
              <a:buNone/>
            </a:pPr>
            <a:r>
              <a:rPr lang="en-US" sz="1800" smtClean="0"/>
              <a:t>1. Lexical, such as misspelling an identifier, keyword or operator.</a:t>
            </a:r>
          </a:p>
          <a:p>
            <a:pPr algn="just">
              <a:buFont typeface="Wingdings" pitchFamily="2" charset="2"/>
              <a:buNone/>
            </a:pPr>
            <a:r>
              <a:rPr lang="en-US" sz="1800" smtClean="0"/>
              <a:t>2. Syntactic, such as an arithmetic expression with unbalanced parentheses.</a:t>
            </a:r>
          </a:p>
          <a:p>
            <a:pPr algn="just">
              <a:buFont typeface="Wingdings" pitchFamily="2" charset="2"/>
              <a:buNone/>
            </a:pPr>
            <a:r>
              <a:rPr lang="en-US" sz="1800" smtClean="0"/>
              <a:t>3. Semantic, such as an operator applied to an incompatible operand.</a:t>
            </a:r>
          </a:p>
          <a:p>
            <a:pPr algn="just">
              <a:buFont typeface="Wingdings" pitchFamily="2" charset="2"/>
              <a:buNone/>
            </a:pPr>
            <a:r>
              <a:rPr lang="en-US" sz="1800" smtClean="0"/>
              <a:t>4. Logical, such as an infinitely recursive call.</a:t>
            </a:r>
          </a:p>
          <a:p>
            <a:pPr algn="just">
              <a:buFont typeface="Wingdings" pitchFamily="2" charset="2"/>
              <a:buNone/>
            </a:pPr>
            <a:r>
              <a:rPr lang="en-US" sz="1800" smtClean="0"/>
              <a:t> </a:t>
            </a:r>
          </a:p>
          <a:p>
            <a:pPr algn="just">
              <a:buFont typeface="Wingdings" pitchFamily="2" charset="2"/>
              <a:buNone/>
            </a:pPr>
            <a:r>
              <a:rPr lang="en-US" sz="1800" b="1" smtClean="0"/>
              <a:t>Functions of error handler </a:t>
            </a:r>
          </a:p>
          <a:p>
            <a:pPr algn="just">
              <a:buFont typeface="Wingdings" pitchFamily="2" charset="2"/>
              <a:buNone/>
            </a:pPr>
            <a:endParaRPr lang="en-US" sz="1800" smtClean="0"/>
          </a:p>
          <a:p>
            <a:pPr algn="just">
              <a:buFont typeface="Wingdings" pitchFamily="2" charset="2"/>
              <a:buNone/>
            </a:pPr>
            <a:r>
              <a:rPr lang="en-US" sz="1800" smtClean="0"/>
              <a:t>1. It should report the presence of errors clearly and accurately.</a:t>
            </a:r>
          </a:p>
          <a:p>
            <a:pPr algn="just">
              <a:buFont typeface="Wingdings" pitchFamily="2" charset="2"/>
              <a:buNone/>
            </a:pPr>
            <a:r>
              <a:rPr lang="en-US" sz="1800" smtClean="0"/>
              <a:t>2. It should recover from each error quickly enough to be able to detect</a:t>
            </a:r>
          </a:p>
          <a:p>
            <a:pPr algn="just">
              <a:buFont typeface="Wingdings" pitchFamily="2" charset="2"/>
              <a:buNone/>
            </a:pPr>
            <a:r>
              <a:rPr lang="en-US" sz="1800" smtClean="0"/>
              <a:t>    subsequent errors.</a:t>
            </a:r>
          </a:p>
          <a:p>
            <a:pPr algn="just">
              <a:buFont typeface="Wingdings" pitchFamily="2" charset="2"/>
              <a:buNone/>
            </a:pPr>
            <a:r>
              <a:rPr lang="en-US" sz="1800" smtClean="0"/>
              <a:t>3. It should not significantly slow down the processing of correct programs.</a:t>
            </a:r>
          </a:p>
          <a:p>
            <a:pPr algn="just">
              <a:buFont typeface="Wingdings" pitchFamily="2" charset="2"/>
              <a:buNone/>
            </a:pPr>
            <a:r>
              <a:rPr lang="en-US" sz="1800" smtClean="0"/>
              <a:t> </a:t>
            </a:r>
          </a:p>
        </p:txBody>
      </p:sp>
      <p:sp>
        <p:nvSpPr>
          <p:cNvPr id="6147" name="Slide Number Placeholder 5"/>
          <p:cNvSpPr>
            <a:spLocks noGrp="1"/>
          </p:cNvSpPr>
          <p:nvPr>
            <p:ph type="sldNum" sz="quarter" idx="12"/>
          </p:nvPr>
        </p:nvSpPr>
        <p:spPr>
          <a:noFill/>
        </p:spPr>
        <p:txBody>
          <a:bodyPr/>
          <a:lstStyle/>
          <a:p>
            <a:fld id="{D89AEA40-E2C6-4F45-8570-8B0893BA3191}" type="slidenum">
              <a:rPr lang="en-US" smtClean="0"/>
              <a:pPr/>
              <a:t>12</a:t>
            </a:fld>
            <a:endParaRPr lang="en-US" smtClean="0"/>
          </a:p>
        </p:txBody>
      </p:sp>
    </p:spTree>
  </p:cSld>
  <p:clrMapOvr>
    <a:masterClrMapping/>
  </p:clrMapOvr>
  <p:transition>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noChangeArrowheads="1"/>
          </p:cNvSpPr>
          <p:nvPr>
            <p:ph type="sldNum" sz="quarter" idx="12"/>
          </p:nvPr>
        </p:nvSpPr>
        <p:spPr>
          <a:noFill/>
          <a:ln>
            <a:headEnd/>
            <a:tailEnd/>
          </a:ln>
        </p:spPr>
        <p:txBody>
          <a:bodyPr/>
          <a:lstStyle/>
          <a:p>
            <a:fld id="{5A615B67-0FB2-4221-8CCA-AAABE02BAFF5}" type="slidenum">
              <a:rPr lang="en-US" altLang="zh-CN">
                <a:ea typeface="SimSun" pitchFamily="2" charset="-122"/>
              </a:rPr>
              <a:pPr/>
              <a:t>120</a:t>
            </a:fld>
            <a:endParaRPr lang="en-US" altLang="zh-CN">
              <a:ea typeface="SimSun" pitchFamily="2" charset="-122"/>
            </a:endParaRPr>
          </a:p>
        </p:txBody>
      </p:sp>
      <p:sp>
        <p:nvSpPr>
          <p:cNvPr id="2" name="Rectangle 1"/>
          <p:cNvSpPr/>
          <p:nvPr/>
        </p:nvSpPr>
        <p:spPr>
          <a:xfrm>
            <a:off x="1752600" y="542925"/>
            <a:ext cx="5105400" cy="523875"/>
          </a:xfrm>
          <a:prstGeom prst="rect">
            <a:avLst/>
          </a:prstGeom>
        </p:spPr>
        <p:txBody>
          <a:bodyPr>
            <a:spAutoFit/>
          </a:bodyPr>
          <a:lstStyle/>
          <a:p>
            <a:pPr algn="ctr">
              <a:defRPr/>
            </a:pPr>
            <a:r>
              <a:rPr lang="en-US" sz="2800" dirty="0">
                <a:latin typeface="+mj-lt"/>
              </a:rPr>
              <a:t>canonical LR(1) parsing tables</a:t>
            </a:r>
            <a:endParaRPr lang="en-IN" sz="2800" dirty="0">
              <a:latin typeface="+mj-lt"/>
            </a:endParaRPr>
          </a:p>
        </p:txBody>
      </p:sp>
      <p:pic>
        <p:nvPicPr>
          <p:cNvPr id="71684" name="Picture 2"/>
          <p:cNvPicPr>
            <a:picLocks noChangeAspect="1"/>
          </p:cNvPicPr>
          <p:nvPr/>
        </p:nvPicPr>
        <p:blipFill>
          <a:blip r:embed="rId3"/>
          <a:srcRect/>
          <a:stretch>
            <a:fillRect/>
          </a:stretch>
        </p:blipFill>
        <p:spPr bwMode="auto">
          <a:xfrm>
            <a:off x="457200" y="1609725"/>
            <a:ext cx="7543800" cy="26574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noChangeArrowheads="1"/>
          </p:cNvSpPr>
          <p:nvPr>
            <p:ph type="sldNum" sz="quarter" idx="12"/>
          </p:nvPr>
        </p:nvSpPr>
        <p:spPr>
          <a:noFill/>
          <a:ln>
            <a:headEnd/>
            <a:tailEnd/>
          </a:ln>
        </p:spPr>
        <p:txBody>
          <a:bodyPr/>
          <a:lstStyle/>
          <a:p>
            <a:fld id="{E5111BEF-0C67-468F-9ECE-DB28EB1C52CA}" type="slidenum">
              <a:rPr lang="en-US" altLang="zh-CN">
                <a:ea typeface="SimSun" pitchFamily="2" charset="-122"/>
              </a:rPr>
              <a:pPr/>
              <a:t>121</a:t>
            </a:fld>
            <a:endParaRPr lang="en-US" altLang="zh-CN">
              <a:ea typeface="SimSun" pitchFamily="2" charset="-122"/>
            </a:endParaRPr>
          </a:p>
        </p:txBody>
      </p:sp>
      <p:sp>
        <p:nvSpPr>
          <p:cNvPr id="2" name="Rectangle 1"/>
          <p:cNvSpPr/>
          <p:nvPr/>
        </p:nvSpPr>
        <p:spPr>
          <a:xfrm>
            <a:off x="1752600" y="542925"/>
            <a:ext cx="5105400" cy="523875"/>
          </a:xfrm>
          <a:prstGeom prst="rect">
            <a:avLst/>
          </a:prstGeom>
        </p:spPr>
        <p:txBody>
          <a:bodyPr>
            <a:spAutoFit/>
          </a:bodyPr>
          <a:lstStyle/>
          <a:p>
            <a:pPr algn="ctr">
              <a:defRPr/>
            </a:pPr>
            <a:r>
              <a:rPr lang="en-US" sz="2800" dirty="0">
                <a:latin typeface="+mj-lt"/>
              </a:rPr>
              <a:t>canonical LR(1) parsing tables</a:t>
            </a:r>
            <a:endParaRPr lang="en-IN" sz="2800" dirty="0">
              <a:latin typeface="+mj-lt"/>
            </a:endParaRPr>
          </a:p>
        </p:txBody>
      </p:sp>
      <p:pic>
        <p:nvPicPr>
          <p:cNvPr id="73732" name="Picture 3"/>
          <p:cNvPicPr>
            <a:picLocks noChangeAspect="1"/>
          </p:cNvPicPr>
          <p:nvPr/>
        </p:nvPicPr>
        <p:blipFill>
          <a:blip r:embed="rId3"/>
          <a:srcRect/>
          <a:stretch>
            <a:fillRect/>
          </a:stretch>
        </p:blipFill>
        <p:spPr bwMode="auto">
          <a:xfrm>
            <a:off x="381000" y="1524000"/>
            <a:ext cx="8305800" cy="4876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noChangeArrowheads="1"/>
          </p:cNvSpPr>
          <p:nvPr>
            <p:ph type="sldNum" sz="quarter" idx="12"/>
          </p:nvPr>
        </p:nvSpPr>
        <p:spPr>
          <a:noFill/>
          <a:ln>
            <a:headEnd/>
            <a:tailEnd/>
          </a:ln>
        </p:spPr>
        <p:txBody>
          <a:bodyPr/>
          <a:lstStyle/>
          <a:p>
            <a:fld id="{8E78447A-7DEB-4D45-9432-275E99786A6F}" type="slidenum">
              <a:rPr lang="en-US" altLang="zh-CN">
                <a:ea typeface="SimSun" pitchFamily="2" charset="-122"/>
              </a:rPr>
              <a:pPr/>
              <a:t>122</a:t>
            </a:fld>
            <a:endParaRPr lang="en-US" altLang="zh-CN">
              <a:ea typeface="SimSun" pitchFamily="2" charset="-122"/>
            </a:endParaRPr>
          </a:p>
        </p:txBody>
      </p:sp>
      <p:pic>
        <p:nvPicPr>
          <p:cNvPr id="75779" name="Picture 1"/>
          <p:cNvPicPr>
            <a:picLocks noChangeAspect="1"/>
          </p:cNvPicPr>
          <p:nvPr/>
        </p:nvPicPr>
        <p:blipFill>
          <a:blip r:embed="rId3"/>
          <a:srcRect/>
          <a:stretch>
            <a:fillRect/>
          </a:stretch>
        </p:blipFill>
        <p:spPr bwMode="auto">
          <a:xfrm>
            <a:off x="533400" y="1447800"/>
            <a:ext cx="1733550" cy="809625"/>
          </a:xfrm>
          <a:prstGeom prst="rect">
            <a:avLst/>
          </a:prstGeom>
          <a:noFill/>
          <a:ln w="9525">
            <a:noFill/>
            <a:miter lim="800000"/>
            <a:headEnd/>
            <a:tailEnd/>
          </a:ln>
        </p:spPr>
      </p:pic>
      <p:pic>
        <p:nvPicPr>
          <p:cNvPr id="75780" name="Picture 3"/>
          <p:cNvPicPr>
            <a:picLocks noChangeAspect="1"/>
          </p:cNvPicPr>
          <p:nvPr/>
        </p:nvPicPr>
        <p:blipFill>
          <a:blip r:embed="rId4"/>
          <a:srcRect/>
          <a:stretch>
            <a:fillRect/>
          </a:stretch>
        </p:blipFill>
        <p:spPr bwMode="auto">
          <a:xfrm>
            <a:off x="504825" y="2438400"/>
            <a:ext cx="7496175" cy="1495425"/>
          </a:xfrm>
          <a:prstGeom prst="rect">
            <a:avLst/>
          </a:prstGeom>
          <a:noFill/>
          <a:ln w="9525">
            <a:noFill/>
            <a:miter lim="800000"/>
            <a:headEnd/>
            <a:tailEnd/>
          </a:ln>
        </p:spPr>
      </p:pic>
      <p:pic>
        <p:nvPicPr>
          <p:cNvPr id="75781" name="Picture 5"/>
          <p:cNvPicPr>
            <a:picLocks noChangeAspect="1"/>
          </p:cNvPicPr>
          <p:nvPr/>
        </p:nvPicPr>
        <p:blipFill>
          <a:blip r:embed="rId5"/>
          <a:srcRect/>
          <a:stretch>
            <a:fillRect/>
          </a:stretch>
        </p:blipFill>
        <p:spPr bwMode="auto">
          <a:xfrm>
            <a:off x="371475" y="4572000"/>
            <a:ext cx="6943725" cy="16192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noChangeArrowheads="1"/>
          </p:cNvSpPr>
          <p:nvPr>
            <p:ph type="sldNum" sz="quarter" idx="12"/>
          </p:nvPr>
        </p:nvSpPr>
        <p:spPr>
          <a:noFill/>
          <a:ln>
            <a:headEnd/>
            <a:tailEnd/>
          </a:ln>
        </p:spPr>
        <p:txBody>
          <a:bodyPr/>
          <a:lstStyle/>
          <a:p>
            <a:fld id="{9E07C65C-D6A3-4548-9DB8-B3B43B628FEE}" type="slidenum">
              <a:rPr lang="en-US" altLang="zh-CN">
                <a:ea typeface="SimSun" pitchFamily="2" charset="-122"/>
              </a:rPr>
              <a:pPr/>
              <a:t>123</a:t>
            </a:fld>
            <a:endParaRPr lang="en-US" altLang="zh-CN">
              <a:ea typeface="SimSun" pitchFamily="2" charset="-122"/>
            </a:endParaRPr>
          </a:p>
        </p:txBody>
      </p:sp>
      <p:pic>
        <p:nvPicPr>
          <p:cNvPr id="77827" name="Picture 2"/>
          <p:cNvPicPr>
            <a:picLocks noChangeAspect="1"/>
          </p:cNvPicPr>
          <p:nvPr/>
        </p:nvPicPr>
        <p:blipFill>
          <a:blip r:embed="rId3"/>
          <a:srcRect/>
          <a:stretch>
            <a:fillRect/>
          </a:stretch>
        </p:blipFill>
        <p:spPr bwMode="auto">
          <a:xfrm>
            <a:off x="304800" y="1295400"/>
            <a:ext cx="2247900" cy="1085850"/>
          </a:xfrm>
          <a:prstGeom prst="rect">
            <a:avLst/>
          </a:prstGeom>
          <a:noFill/>
          <a:ln w="9525">
            <a:noFill/>
            <a:miter lim="800000"/>
            <a:headEnd/>
            <a:tailEnd/>
          </a:ln>
        </p:spPr>
      </p:pic>
      <p:pic>
        <p:nvPicPr>
          <p:cNvPr id="77828" name="Picture 4"/>
          <p:cNvPicPr>
            <a:picLocks noChangeAspect="1"/>
          </p:cNvPicPr>
          <p:nvPr/>
        </p:nvPicPr>
        <p:blipFill>
          <a:blip r:embed="rId4"/>
          <a:srcRect/>
          <a:stretch>
            <a:fillRect/>
          </a:stretch>
        </p:blipFill>
        <p:spPr bwMode="auto">
          <a:xfrm>
            <a:off x="381000" y="2590800"/>
            <a:ext cx="7239000" cy="40957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noChangeArrowheads="1"/>
          </p:cNvSpPr>
          <p:nvPr>
            <p:ph type="sldNum" sz="quarter" idx="12"/>
          </p:nvPr>
        </p:nvSpPr>
        <p:spPr>
          <a:noFill/>
          <a:ln>
            <a:headEnd/>
            <a:tailEnd/>
          </a:ln>
        </p:spPr>
        <p:txBody>
          <a:bodyPr/>
          <a:lstStyle/>
          <a:p>
            <a:fld id="{495E5AA1-FC38-4C3C-A46D-91C778C67C1E}" type="slidenum">
              <a:rPr lang="en-US" altLang="zh-CN">
                <a:ea typeface="SimSun" pitchFamily="2" charset="-122"/>
              </a:rPr>
              <a:pPr/>
              <a:t>124</a:t>
            </a:fld>
            <a:endParaRPr lang="en-US" altLang="zh-CN">
              <a:ea typeface="SimSun" pitchFamily="2" charset="-122"/>
            </a:endParaRPr>
          </a:p>
        </p:txBody>
      </p:sp>
      <p:pic>
        <p:nvPicPr>
          <p:cNvPr id="79875" name="Picture 1"/>
          <p:cNvPicPr>
            <a:picLocks noChangeAspect="1"/>
          </p:cNvPicPr>
          <p:nvPr/>
        </p:nvPicPr>
        <p:blipFill>
          <a:blip r:embed="rId3"/>
          <a:srcRect/>
          <a:stretch>
            <a:fillRect/>
          </a:stretch>
        </p:blipFill>
        <p:spPr bwMode="auto">
          <a:xfrm>
            <a:off x="485775" y="1304925"/>
            <a:ext cx="6829425" cy="3038475"/>
          </a:xfrm>
          <a:prstGeom prst="rect">
            <a:avLst/>
          </a:prstGeom>
          <a:noFill/>
          <a:ln w="9525">
            <a:noFill/>
            <a:miter lim="800000"/>
            <a:headEnd/>
            <a:tailEnd/>
          </a:ln>
        </p:spPr>
      </p:pic>
      <p:pic>
        <p:nvPicPr>
          <p:cNvPr id="79876" name="Picture 3"/>
          <p:cNvPicPr>
            <a:picLocks noChangeAspect="1"/>
          </p:cNvPicPr>
          <p:nvPr/>
        </p:nvPicPr>
        <p:blipFill>
          <a:blip r:embed="rId4"/>
          <a:srcRect/>
          <a:stretch>
            <a:fillRect/>
          </a:stretch>
        </p:blipFill>
        <p:spPr bwMode="auto">
          <a:xfrm>
            <a:off x="533400" y="4648200"/>
            <a:ext cx="6858000" cy="14954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noChangeArrowheads="1"/>
          </p:cNvSpPr>
          <p:nvPr>
            <p:ph type="sldNum" sz="quarter" idx="12"/>
          </p:nvPr>
        </p:nvSpPr>
        <p:spPr>
          <a:noFill/>
          <a:ln>
            <a:headEnd/>
            <a:tailEnd/>
          </a:ln>
        </p:spPr>
        <p:txBody>
          <a:bodyPr/>
          <a:lstStyle/>
          <a:p>
            <a:fld id="{C0F4316E-D030-46B9-ACA0-2B4458A3B95A}" type="slidenum">
              <a:rPr lang="en-US" altLang="zh-CN">
                <a:ea typeface="SimSun" pitchFamily="2" charset="-122"/>
              </a:rPr>
              <a:pPr/>
              <a:t>125</a:t>
            </a:fld>
            <a:endParaRPr lang="en-US" altLang="zh-CN">
              <a:ea typeface="SimSun" pitchFamily="2" charset="-122"/>
            </a:endParaRPr>
          </a:p>
        </p:txBody>
      </p:sp>
      <p:pic>
        <p:nvPicPr>
          <p:cNvPr id="81923" name="Picture 2"/>
          <p:cNvPicPr>
            <a:picLocks noChangeAspect="1"/>
          </p:cNvPicPr>
          <p:nvPr/>
        </p:nvPicPr>
        <p:blipFill>
          <a:blip r:embed="rId3"/>
          <a:srcRect/>
          <a:stretch>
            <a:fillRect/>
          </a:stretch>
        </p:blipFill>
        <p:spPr bwMode="auto">
          <a:xfrm>
            <a:off x="304800" y="1333500"/>
            <a:ext cx="6934200" cy="2781300"/>
          </a:xfrm>
          <a:prstGeom prst="rect">
            <a:avLst/>
          </a:prstGeom>
          <a:noFill/>
          <a:ln w="9525">
            <a:noFill/>
            <a:miter lim="800000"/>
            <a:headEnd/>
            <a:tailEnd/>
          </a:ln>
        </p:spPr>
      </p:pic>
      <p:pic>
        <p:nvPicPr>
          <p:cNvPr id="81924" name="Picture 4"/>
          <p:cNvPicPr>
            <a:picLocks noChangeAspect="1"/>
          </p:cNvPicPr>
          <p:nvPr/>
        </p:nvPicPr>
        <p:blipFill>
          <a:blip r:embed="rId4"/>
          <a:srcRect/>
          <a:stretch>
            <a:fillRect/>
          </a:stretch>
        </p:blipFill>
        <p:spPr bwMode="auto">
          <a:xfrm>
            <a:off x="2971800" y="4229100"/>
            <a:ext cx="1743075" cy="3429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noChangeArrowheads="1"/>
          </p:cNvSpPr>
          <p:nvPr>
            <p:ph type="sldNum" sz="quarter" idx="12"/>
          </p:nvPr>
        </p:nvSpPr>
        <p:spPr>
          <a:noFill/>
          <a:ln>
            <a:headEnd/>
            <a:tailEnd/>
          </a:ln>
        </p:spPr>
        <p:txBody>
          <a:bodyPr/>
          <a:lstStyle/>
          <a:p>
            <a:fld id="{C7A40FD2-5163-4071-BCC3-F8633995880C}" type="slidenum">
              <a:rPr lang="en-US" altLang="zh-CN">
                <a:ea typeface="SimSun" pitchFamily="2" charset="-122"/>
              </a:rPr>
              <a:pPr/>
              <a:t>126</a:t>
            </a:fld>
            <a:endParaRPr lang="en-US" altLang="zh-CN">
              <a:ea typeface="SimSun" pitchFamily="2" charset="-122"/>
            </a:endParaRPr>
          </a:p>
        </p:txBody>
      </p:sp>
      <p:pic>
        <p:nvPicPr>
          <p:cNvPr id="83971" name="Picture 4"/>
          <p:cNvPicPr>
            <a:picLocks noChangeAspect="1"/>
          </p:cNvPicPr>
          <p:nvPr/>
        </p:nvPicPr>
        <p:blipFill>
          <a:blip r:embed="rId3"/>
          <a:srcRect/>
          <a:stretch>
            <a:fillRect/>
          </a:stretch>
        </p:blipFill>
        <p:spPr bwMode="auto">
          <a:xfrm>
            <a:off x="1143000" y="1552575"/>
            <a:ext cx="6800850" cy="5153025"/>
          </a:xfrm>
          <a:prstGeom prst="rect">
            <a:avLst/>
          </a:prstGeom>
          <a:noFill/>
          <a:ln w="9525">
            <a:noFill/>
            <a:miter lim="800000"/>
            <a:headEnd/>
            <a:tailEnd/>
          </a:ln>
        </p:spPr>
      </p:pic>
      <p:pic>
        <p:nvPicPr>
          <p:cNvPr id="83972" name="Picture 1"/>
          <p:cNvPicPr>
            <a:picLocks noChangeAspect="1"/>
          </p:cNvPicPr>
          <p:nvPr/>
        </p:nvPicPr>
        <p:blipFill>
          <a:blip r:embed="rId4"/>
          <a:srcRect/>
          <a:stretch>
            <a:fillRect/>
          </a:stretch>
        </p:blipFill>
        <p:spPr bwMode="auto">
          <a:xfrm>
            <a:off x="7200900" y="1400175"/>
            <a:ext cx="1733550" cy="8096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noChangeArrowheads="1"/>
          </p:cNvSpPr>
          <p:nvPr>
            <p:ph type="sldNum" sz="quarter" idx="12"/>
          </p:nvPr>
        </p:nvSpPr>
        <p:spPr>
          <a:noFill/>
          <a:ln>
            <a:headEnd/>
            <a:tailEnd/>
          </a:ln>
        </p:spPr>
        <p:txBody>
          <a:bodyPr/>
          <a:lstStyle/>
          <a:p>
            <a:fld id="{303E695E-1231-4169-AAAD-635C84891F58}" type="slidenum">
              <a:rPr lang="en-US" altLang="zh-CN">
                <a:ea typeface="SimSun" pitchFamily="2" charset="-122"/>
              </a:rPr>
              <a:pPr/>
              <a:t>127</a:t>
            </a:fld>
            <a:endParaRPr lang="en-US" altLang="zh-CN">
              <a:ea typeface="SimSun" pitchFamily="2" charset="-122"/>
            </a:endParaRPr>
          </a:p>
        </p:txBody>
      </p:sp>
      <p:pic>
        <p:nvPicPr>
          <p:cNvPr id="86019" name="Picture 1"/>
          <p:cNvPicPr>
            <a:picLocks noChangeAspect="1"/>
          </p:cNvPicPr>
          <p:nvPr/>
        </p:nvPicPr>
        <p:blipFill>
          <a:blip r:embed="rId3"/>
          <a:srcRect/>
          <a:stretch>
            <a:fillRect/>
          </a:stretch>
        </p:blipFill>
        <p:spPr bwMode="auto">
          <a:xfrm>
            <a:off x="2376488" y="1219200"/>
            <a:ext cx="4391025" cy="4114800"/>
          </a:xfrm>
          <a:prstGeom prst="rect">
            <a:avLst/>
          </a:prstGeom>
          <a:noFill/>
          <a:ln w="9525">
            <a:noFill/>
            <a:miter lim="800000"/>
            <a:headEnd/>
            <a:tailEnd/>
          </a:ln>
        </p:spPr>
      </p:pic>
      <p:pic>
        <p:nvPicPr>
          <p:cNvPr id="86020" name="Picture 2"/>
          <p:cNvPicPr>
            <a:picLocks noChangeAspect="1"/>
          </p:cNvPicPr>
          <p:nvPr/>
        </p:nvPicPr>
        <p:blipFill>
          <a:blip r:embed="rId4"/>
          <a:srcRect/>
          <a:stretch>
            <a:fillRect/>
          </a:stretch>
        </p:blipFill>
        <p:spPr bwMode="auto">
          <a:xfrm>
            <a:off x="2057400" y="5353050"/>
            <a:ext cx="5486400" cy="4381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noChangeArrowheads="1"/>
          </p:cNvSpPr>
          <p:nvPr>
            <p:ph type="sldNum" sz="quarter" idx="12"/>
          </p:nvPr>
        </p:nvSpPr>
        <p:spPr>
          <a:noFill/>
          <a:ln>
            <a:headEnd/>
            <a:tailEnd/>
          </a:ln>
        </p:spPr>
        <p:txBody>
          <a:bodyPr/>
          <a:lstStyle/>
          <a:p>
            <a:fld id="{045C2125-1620-43CE-9934-303310BAB501}" type="slidenum">
              <a:rPr lang="en-US" altLang="zh-CN">
                <a:ea typeface="SimSun" pitchFamily="2" charset="-122"/>
              </a:rPr>
              <a:pPr/>
              <a:t>128</a:t>
            </a:fld>
            <a:endParaRPr lang="en-US" altLang="zh-CN">
              <a:ea typeface="SimSun" pitchFamily="2" charset="-122"/>
            </a:endParaRPr>
          </a:p>
        </p:txBody>
      </p:sp>
      <p:pic>
        <p:nvPicPr>
          <p:cNvPr id="88067" name="Picture 3"/>
          <p:cNvPicPr>
            <a:picLocks noChangeAspect="1"/>
          </p:cNvPicPr>
          <p:nvPr/>
        </p:nvPicPr>
        <p:blipFill>
          <a:blip r:embed="rId3"/>
          <a:srcRect/>
          <a:stretch>
            <a:fillRect/>
          </a:stretch>
        </p:blipFill>
        <p:spPr bwMode="auto">
          <a:xfrm>
            <a:off x="285750" y="1219200"/>
            <a:ext cx="8572500" cy="3114675"/>
          </a:xfrm>
          <a:prstGeom prst="rect">
            <a:avLst/>
          </a:prstGeom>
          <a:noFill/>
          <a:ln w="9525">
            <a:noFill/>
            <a:miter lim="800000"/>
            <a:headEnd/>
            <a:tailEnd/>
          </a:ln>
        </p:spPr>
      </p:pic>
      <p:pic>
        <p:nvPicPr>
          <p:cNvPr id="88068" name="Picture 4"/>
          <p:cNvPicPr>
            <a:picLocks noChangeAspect="1"/>
          </p:cNvPicPr>
          <p:nvPr/>
        </p:nvPicPr>
        <p:blipFill>
          <a:blip r:embed="rId4"/>
          <a:srcRect/>
          <a:stretch>
            <a:fillRect/>
          </a:stretch>
        </p:blipFill>
        <p:spPr bwMode="auto">
          <a:xfrm>
            <a:off x="762000" y="4343400"/>
            <a:ext cx="7419975" cy="352425"/>
          </a:xfrm>
          <a:prstGeom prst="rect">
            <a:avLst/>
          </a:prstGeom>
          <a:noFill/>
          <a:ln w="9525">
            <a:noFill/>
            <a:miter lim="800000"/>
            <a:headEnd/>
            <a:tailEnd/>
          </a:ln>
        </p:spPr>
      </p:pic>
      <p:pic>
        <p:nvPicPr>
          <p:cNvPr id="88069" name="Picture 5"/>
          <p:cNvPicPr>
            <a:picLocks noChangeAspect="1"/>
          </p:cNvPicPr>
          <p:nvPr/>
        </p:nvPicPr>
        <p:blipFill>
          <a:blip r:embed="rId5"/>
          <a:srcRect/>
          <a:stretch>
            <a:fillRect/>
          </a:stretch>
        </p:blipFill>
        <p:spPr bwMode="auto">
          <a:xfrm>
            <a:off x="762000" y="4800600"/>
            <a:ext cx="8277225" cy="15144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noChangeArrowheads="1"/>
          </p:cNvSpPr>
          <p:nvPr>
            <p:ph type="sldNum" sz="quarter" idx="12"/>
          </p:nvPr>
        </p:nvSpPr>
        <p:spPr>
          <a:noFill/>
          <a:ln>
            <a:headEnd/>
            <a:tailEnd/>
          </a:ln>
        </p:spPr>
        <p:txBody>
          <a:bodyPr/>
          <a:lstStyle/>
          <a:p>
            <a:fld id="{CCF6BAF5-A372-42DE-B1A2-8E68528A7AC2}" type="slidenum">
              <a:rPr lang="en-US" altLang="zh-CN">
                <a:ea typeface="SimSun" pitchFamily="2" charset="-122"/>
              </a:rPr>
              <a:pPr/>
              <a:t>129</a:t>
            </a:fld>
            <a:endParaRPr lang="en-US" altLang="zh-CN">
              <a:ea typeface="SimSun" pitchFamily="2" charset="-122"/>
            </a:endParaRPr>
          </a:p>
        </p:txBody>
      </p:sp>
      <p:pic>
        <p:nvPicPr>
          <p:cNvPr id="90115" name="Picture 4"/>
          <p:cNvPicPr>
            <a:picLocks noChangeAspect="1"/>
          </p:cNvPicPr>
          <p:nvPr/>
        </p:nvPicPr>
        <p:blipFill>
          <a:blip r:embed="rId3"/>
          <a:srcRect/>
          <a:stretch>
            <a:fillRect/>
          </a:stretch>
        </p:blipFill>
        <p:spPr bwMode="auto">
          <a:xfrm>
            <a:off x="609600" y="1400175"/>
            <a:ext cx="6800850" cy="5153025"/>
          </a:xfrm>
          <a:prstGeom prst="rect">
            <a:avLst/>
          </a:prstGeom>
          <a:noFill/>
          <a:ln w="9525">
            <a:noFill/>
            <a:miter lim="800000"/>
            <a:headEnd/>
            <a:tailEnd/>
          </a:ln>
        </p:spPr>
      </p:pic>
      <p:pic>
        <p:nvPicPr>
          <p:cNvPr id="90116" name="Picture 1"/>
          <p:cNvPicPr>
            <a:picLocks noChangeAspect="1"/>
          </p:cNvPicPr>
          <p:nvPr/>
        </p:nvPicPr>
        <p:blipFill>
          <a:blip r:embed="rId4"/>
          <a:srcRect/>
          <a:stretch>
            <a:fillRect/>
          </a:stretch>
        </p:blipFill>
        <p:spPr bwMode="auto">
          <a:xfrm>
            <a:off x="7105650" y="1371600"/>
            <a:ext cx="1733550" cy="8096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5"/>
          <p:cNvSpPr>
            <a:spLocks noGrp="1"/>
          </p:cNvSpPr>
          <p:nvPr>
            <p:ph idx="1"/>
          </p:nvPr>
        </p:nvSpPr>
        <p:spPr>
          <a:xfrm>
            <a:off x="381000" y="1219200"/>
            <a:ext cx="8229600" cy="5410200"/>
          </a:xfrm>
        </p:spPr>
        <p:txBody>
          <a:bodyPr/>
          <a:lstStyle/>
          <a:p>
            <a:pPr>
              <a:buFont typeface="Wingdings" pitchFamily="2" charset="2"/>
              <a:buNone/>
            </a:pPr>
            <a:r>
              <a:rPr lang="en-US" sz="1800" b="1" smtClean="0"/>
              <a:t>Error recovery strategies </a:t>
            </a:r>
            <a:endParaRPr lang="en-US" sz="1800" smtClean="0"/>
          </a:p>
          <a:p>
            <a:pPr>
              <a:buFont typeface="Wingdings" pitchFamily="2" charset="2"/>
              <a:buNone/>
            </a:pPr>
            <a:r>
              <a:rPr lang="en-US" sz="1800" smtClean="0"/>
              <a:t>The different strategies that a parse uses to recover from a syntactic error are</a:t>
            </a:r>
          </a:p>
          <a:p>
            <a:pPr>
              <a:buFont typeface="Wingdings" pitchFamily="2" charset="2"/>
              <a:buNone/>
            </a:pPr>
            <a:endParaRPr lang="en-US" sz="1800" smtClean="0"/>
          </a:p>
          <a:p>
            <a:pPr>
              <a:buFont typeface="Wingdings" pitchFamily="2" charset="2"/>
              <a:buNone/>
            </a:pPr>
            <a:r>
              <a:rPr lang="en-US" sz="1800" smtClean="0"/>
              <a:t>1. Panic mode</a:t>
            </a:r>
          </a:p>
          <a:p>
            <a:pPr>
              <a:buFont typeface="Wingdings" pitchFamily="2" charset="2"/>
              <a:buNone/>
            </a:pPr>
            <a:r>
              <a:rPr lang="en-US" sz="1800" smtClean="0"/>
              <a:t>2. Phrase level</a:t>
            </a:r>
          </a:p>
          <a:p>
            <a:pPr>
              <a:buFont typeface="Wingdings" pitchFamily="2" charset="2"/>
              <a:buNone/>
            </a:pPr>
            <a:r>
              <a:rPr lang="en-US" sz="1800" smtClean="0"/>
              <a:t>3. Error productions</a:t>
            </a:r>
          </a:p>
          <a:p>
            <a:pPr>
              <a:buFont typeface="Wingdings" pitchFamily="2" charset="2"/>
              <a:buNone/>
            </a:pPr>
            <a:r>
              <a:rPr lang="en-US" sz="1800" smtClean="0"/>
              <a:t>4. Global correction</a:t>
            </a:r>
          </a:p>
          <a:p>
            <a:pPr>
              <a:buFont typeface="Wingdings" pitchFamily="2" charset="2"/>
              <a:buNone/>
            </a:pPr>
            <a:r>
              <a:rPr lang="en-US" sz="1800" smtClean="0"/>
              <a:t> </a:t>
            </a:r>
          </a:p>
          <a:p>
            <a:pPr>
              <a:buFont typeface="Wingdings" pitchFamily="2" charset="2"/>
              <a:buNone/>
            </a:pPr>
            <a:r>
              <a:rPr lang="en-US" sz="1800" b="1" smtClean="0"/>
              <a:t>Panic mode recovery</a:t>
            </a:r>
            <a:endParaRPr lang="en-US" sz="1800" smtClean="0"/>
          </a:p>
          <a:p>
            <a:pPr>
              <a:buFont typeface="Wingdings" pitchFamily="2" charset="2"/>
              <a:buNone/>
            </a:pPr>
            <a:r>
              <a:rPr lang="en-US" sz="1800" smtClean="0"/>
              <a:t> </a:t>
            </a:r>
          </a:p>
          <a:p>
            <a:pPr algn="just">
              <a:buFont typeface="Wingdings" pitchFamily="2" charset="2"/>
              <a:buNone/>
            </a:pPr>
            <a:r>
              <a:rPr lang="en-US" sz="1800" smtClean="0"/>
              <a:t>On discovering an error, the parser discards input symbols one at a time until a </a:t>
            </a:r>
          </a:p>
          <a:p>
            <a:pPr algn="just">
              <a:buFont typeface="Wingdings" pitchFamily="2" charset="2"/>
              <a:buNone/>
            </a:pPr>
            <a:r>
              <a:rPr lang="en-US" sz="1800" smtClean="0"/>
              <a:t>synchronizing token is found. The synchronizing tokens are usually delimiters, </a:t>
            </a:r>
          </a:p>
          <a:p>
            <a:pPr algn="just">
              <a:buFont typeface="Wingdings" pitchFamily="2" charset="2"/>
              <a:buNone/>
            </a:pPr>
            <a:r>
              <a:rPr lang="en-US" sz="1800" smtClean="0"/>
              <a:t>such as semicolon or end. It has the advantage of simplicity and does not go </a:t>
            </a:r>
          </a:p>
          <a:p>
            <a:pPr algn="just">
              <a:buFont typeface="Wingdings" pitchFamily="2" charset="2"/>
              <a:buNone/>
            </a:pPr>
            <a:r>
              <a:rPr lang="en-US" sz="1800" smtClean="0"/>
              <a:t>into an infinite loop. When multiple errors in the same statement are rare, this </a:t>
            </a:r>
          </a:p>
          <a:p>
            <a:pPr algn="just">
              <a:buFont typeface="Wingdings" pitchFamily="2" charset="2"/>
              <a:buNone/>
            </a:pPr>
            <a:r>
              <a:rPr lang="en-US" sz="1800" smtClean="0"/>
              <a:t>method is quite useful.</a:t>
            </a:r>
          </a:p>
          <a:p>
            <a:pPr algn="just">
              <a:buFont typeface="Wingdings" pitchFamily="2" charset="2"/>
              <a:buNone/>
            </a:pPr>
            <a:r>
              <a:rPr lang="en-US" sz="1800" smtClean="0"/>
              <a:t> </a:t>
            </a:r>
          </a:p>
        </p:txBody>
      </p:sp>
      <p:sp>
        <p:nvSpPr>
          <p:cNvPr id="7171" name="Slide Number Placeholder 5"/>
          <p:cNvSpPr>
            <a:spLocks noGrp="1"/>
          </p:cNvSpPr>
          <p:nvPr>
            <p:ph type="sldNum" sz="quarter" idx="12"/>
          </p:nvPr>
        </p:nvSpPr>
        <p:spPr>
          <a:noFill/>
        </p:spPr>
        <p:txBody>
          <a:bodyPr/>
          <a:lstStyle/>
          <a:p>
            <a:fld id="{A49D730F-3E19-4532-93DA-597A72198987}" type="slidenum">
              <a:rPr lang="en-US" smtClean="0"/>
              <a:pPr/>
              <a:t>13</a:t>
            </a:fld>
            <a:endParaRPr lang="en-US" smtClean="0"/>
          </a:p>
        </p:txBody>
      </p:sp>
    </p:spTree>
  </p:cSld>
  <p:clrMapOvr>
    <a:masterClrMapping/>
  </p:clrMapOvr>
  <p:transition>
    <p:zo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noChangeArrowheads="1"/>
          </p:cNvSpPr>
          <p:nvPr>
            <p:ph type="sldNum" sz="quarter" idx="12"/>
          </p:nvPr>
        </p:nvSpPr>
        <p:spPr>
          <a:noFill/>
          <a:ln>
            <a:headEnd/>
            <a:tailEnd/>
          </a:ln>
        </p:spPr>
        <p:txBody>
          <a:bodyPr/>
          <a:lstStyle/>
          <a:p>
            <a:fld id="{7EA20051-F999-454C-B323-6B17EA5C462E}" type="slidenum">
              <a:rPr lang="en-US" altLang="zh-CN">
                <a:ea typeface="SimSun" pitchFamily="2" charset="-122"/>
              </a:rPr>
              <a:pPr/>
              <a:t>130</a:t>
            </a:fld>
            <a:endParaRPr lang="en-US" altLang="zh-CN">
              <a:ea typeface="SimSun" pitchFamily="2" charset="-122"/>
            </a:endParaRPr>
          </a:p>
        </p:txBody>
      </p:sp>
      <p:pic>
        <p:nvPicPr>
          <p:cNvPr id="92163" name="Picture 1"/>
          <p:cNvPicPr>
            <a:picLocks noChangeAspect="1"/>
          </p:cNvPicPr>
          <p:nvPr/>
        </p:nvPicPr>
        <p:blipFill>
          <a:blip r:embed="rId3"/>
          <a:srcRect/>
          <a:stretch>
            <a:fillRect/>
          </a:stretch>
        </p:blipFill>
        <p:spPr bwMode="auto">
          <a:xfrm>
            <a:off x="642938" y="1314450"/>
            <a:ext cx="5986462" cy="2724150"/>
          </a:xfrm>
          <a:prstGeom prst="rect">
            <a:avLst/>
          </a:prstGeom>
          <a:noFill/>
          <a:ln w="9525">
            <a:noFill/>
            <a:miter lim="800000"/>
            <a:headEnd/>
            <a:tailEnd/>
          </a:ln>
        </p:spPr>
      </p:pic>
      <p:pic>
        <p:nvPicPr>
          <p:cNvPr id="92164" name="Picture 3"/>
          <p:cNvPicPr>
            <a:picLocks noChangeAspect="1"/>
          </p:cNvPicPr>
          <p:nvPr/>
        </p:nvPicPr>
        <p:blipFill>
          <a:blip r:embed="rId4"/>
          <a:srcRect/>
          <a:stretch>
            <a:fillRect/>
          </a:stretch>
        </p:blipFill>
        <p:spPr bwMode="auto">
          <a:xfrm>
            <a:off x="357188" y="4267200"/>
            <a:ext cx="8429625" cy="20669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noChangeArrowheads="1"/>
          </p:cNvSpPr>
          <p:nvPr>
            <p:ph type="sldNum" sz="quarter" idx="12"/>
          </p:nvPr>
        </p:nvSpPr>
        <p:spPr>
          <a:noFill/>
          <a:ln>
            <a:headEnd/>
            <a:tailEnd/>
          </a:ln>
        </p:spPr>
        <p:txBody>
          <a:bodyPr/>
          <a:lstStyle/>
          <a:p>
            <a:fld id="{DD1A6EA4-F0AD-4F46-8A66-304F011D2CA7}" type="slidenum">
              <a:rPr lang="en-US" altLang="zh-CN">
                <a:ea typeface="SimSun" pitchFamily="2" charset="-122"/>
              </a:rPr>
              <a:pPr/>
              <a:t>131</a:t>
            </a:fld>
            <a:endParaRPr lang="en-US" altLang="zh-CN">
              <a:ea typeface="SimSun" pitchFamily="2" charset="-122"/>
            </a:endParaRPr>
          </a:p>
        </p:txBody>
      </p:sp>
      <p:pic>
        <p:nvPicPr>
          <p:cNvPr id="94211" name="Picture 3"/>
          <p:cNvPicPr>
            <a:picLocks noChangeAspect="1"/>
          </p:cNvPicPr>
          <p:nvPr/>
        </p:nvPicPr>
        <p:blipFill>
          <a:blip r:embed="rId3"/>
          <a:srcRect/>
          <a:stretch>
            <a:fillRect/>
          </a:stretch>
        </p:blipFill>
        <p:spPr bwMode="auto">
          <a:xfrm>
            <a:off x="2209800" y="1371600"/>
            <a:ext cx="4486275" cy="3181350"/>
          </a:xfrm>
          <a:prstGeom prst="rect">
            <a:avLst/>
          </a:prstGeom>
          <a:noFill/>
          <a:ln w="9525">
            <a:noFill/>
            <a:miter lim="800000"/>
            <a:headEnd/>
            <a:tailEnd/>
          </a:ln>
        </p:spPr>
      </p:pic>
      <p:pic>
        <p:nvPicPr>
          <p:cNvPr id="94212" name="Picture 2"/>
          <p:cNvPicPr>
            <a:picLocks noChangeAspect="1"/>
          </p:cNvPicPr>
          <p:nvPr/>
        </p:nvPicPr>
        <p:blipFill>
          <a:blip r:embed="rId4"/>
          <a:srcRect/>
          <a:stretch>
            <a:fillRect/>
          </a:stretch>
        </p:blipFill>
        <p:spPr bwMode="auto">
          <a:xfrm>
            <a:off x="1828800" y="4648200"/>
            <a:ext cx="5486400" cy="381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noChangeArrowheads="1"/>
          </p:cNvSpPr>
          <p:nvPr>
            <p:ph type="sldNum" sz="quarter" idx="12"/>
          </p:nvPr>
        </p:nvSpPr>
        <p:spPr>
          <a:noFill/>
          <a:ln>
            <a:headEnd/>
            <a:tailEnd/>
          </a:ln>
        </p:spPr>
        <p:txBody>
          <a:bodyPr/>
          <a:lstStyle/>
          <a:p>
            <a:fld id="{0AAD58B5-C8ED-4926-B6E3-09E2C043D536}" type="slidenum">
              <a:rPr lang="en-US" altLang="zh-CN">
                <a:ea typeface="SimSun" pitchFamily="2" charset="-122"/>
              </a:rPr>
              <a:pPr/>
              <a:t>132</a:t>
            </a:fld>
            <a:endParaRPr lang="en-US" altLang="zh-CN">
              <a:ea typeface="SimSun" pitchFamily="2" charset="-122"/>
            </a:endParaRPr>
          </a:p>
        </p:txBody>
      </p:sp>
      <p:graphicFrame>
        <p:nvGraphicFramePr>
          <p:cNvPr id="3" name="Table 2"/>
          <p:cNvGraphicFramePr>
            <a:graphicFrameLocks noGrp="1"/>
          </p:cNvGraphicFramePr>
          <p:nvPr/>
        </p:nvGraphicFramePr>
        <p:xfrm>
          <a:off x="533400" y="1295400"/>
          <a:ext cx="8305582" cy="5118100"/>
        </p:xfrm>
        <a:graphic>
          <a:graphicData uri="http://schemas.openxmlformats.org/drawingml/2006/table">
            <a:tbl>
              <a:tblPr firstRow="1" bandRow="1">
                <a:tableStyleId>{5C22544A-7EE6-4342-B048-85BDC9FD1C3A}</a:tableStyleId>
              </a:tblPr>
              <a:tblGrid>
                <a:gridCol w="922922"/>
                <a:gridCol w="4278557"/>
                <a:gridCol w="3104103"/>
              </a:tblGrid>
              <a:tr h="370840">
                <a:tc>
                  <a:txBody>
                    <a:bodyPr/>
                    <a:lstStyle/>
                    <a:p>
                      <a:pPr algn="l" fontAlgn="base"/>
                      <a:r>
                        <a:rPr lang="en-IN" sz="1400" b="1" dirty="0" err="1">
                          <a:effectLst/>
                        </a:rPr>
                        <a:t>S.No</a:t>
                      </a:r>
                      <a:endParaRPr lang="en-IN" sz="1400" b="1" dirty="0">
                        <a:effectLst/>
                      </a:endParaRPr>
                    </a:p>
                  </a:txBody>
                  <a:tcPr anchor="ctr"/>
                </a:tc>
                <a:tc>
                  <a:txBody>
                    <a:bodyPr/>
                    <a:lstStyle/>
                    <a:p>
                      <a:pPr algn="l" fontAlgn="base"/>
                      <a:r>
                        <a:rPr lang="en-IN" sz="1400" b="1" dirty="0">
                          <a:effectLst/>
                        </a:rPr>
                        <a:t>Top Down Parsing</a:t>
                      </a:r>
                    </a:p>
                  </a:txBody>
                  <a:tcPr anchor="ctr"/>
                </a:tc>
                <a:tc>
                  <a:txBody>
                    <a:bodyPr/>
                    <a:lstStyle/>
                    <a:p>
                      <a:pPr algn="l" fontAlgn="base"/>
                      <a:r>
                        <a:rPr lang="en-IN" sz="1400" b="1" dirty="0">
                          <a:effectLst/>
                        </a:rPr>
                        <a:t>Bottom Up Parsing</a:t>
                      </a:r>
                    </a:p>
                  </a:txBody>
                  <a:tcPr anchor="ctr"/>
                </a:tc>
              </a:tr>
              <a:tr h="370840">
                <a:tc>
                  <a:txBody>
                    <a:bodyPr/>
                    <a:lstStyle/>
                    <a:p>
                      <a:pPr algn="l" fontAlgn="base"/>
                      <a:r>
                        <a:rPr lang="en-IN" sz="1400" b="0">
                          <a:effectLst/>
                        </a:rPr>
                        <a:t>1.</a:t>
                      </a:r>
                    </a:p>
                  </a:txBody>
                  <a:tcPr marL="95250" marR="95250" marT="133350" marB="133350" anchor="ctr"/>
                </a:tc>
                <a:tc>
                  <a:txBody>
                    <a:bodyPr/>
                    <a:lstStyle/>
                    <a:p>
                      <a:pPr algn="l" fontAlgn="base"/>
                      <a:r>
                        <a:rPr lang="en-US" sz="1400" b="0">
                          <a:effectLst/>
                        </a:rPr>
                        <a:t>It is a parsing strategy that first looks at the highest level of the parse tree and works down the parse tree by using the rules of grammar.</a:t>
                      </a:r>
                    </a:p>
                  </a:txBody>
                  <a:tcPr marL="95250" marR="95250" marT="133350" marB="133350" anchor="ctr"/>
                </a:tc>
                <a:tc>
                  <a:txBody>
                    <a:bodyPr/>
                    <a:lstStyle/>
                    <a:p>
                      <a:pPr algn="l" fontAlgn="base"/>
                      <a:r>
                        <a:rPr lang="en-US" sz="1400" b="0">
                          <a:effectLst/>
                        </a:rPr>
                        <a:t>It is a parsing strategy that first looks at the lowest level of the parse tree and works up the parse tree by using the rules of grammar.</a:t>
                      </a:r>
                    </a:p>
                  </a:txBody>
                  <a:tcPr marL="95250" marR="95250" marT="133350" marB="133350" anchor="ctr"/>
                </a:tc>
              </a:tr>
              <a:tr h="370840">
                <a:tc>
                  <a:txBody>
                    <a:bodyPr/>
                    <a:lstStyle/>
                    <a:p>
                      <a:pPr algn="l" fontAlgn="base"/>
                      <a:r>
                        <a:rPr lang="en-IN" sz="1400" b="0">
                          <a:effectLst/>
                        </a:rPr>
                        <a:t>2.</a:t>
                      </a:r>
                    </a:p>
                  </a:txBody>
                  <a:tcPr marL="95250" marR="95250" marT="133350" marB="133350" anchor="ctr"/>
                </a:tc>
                <a:tc>
                  <a:txBody>
                    <a:bodyPr/>
                    <a:lstStyle/>
                    <a:p>
                      <a:pPr algn="l" fontAlgn="base"/>
                      <a:r>
                        <a:rPr lang="en-US" sz="1400" b="0" dirty="0">
                          <a:effectLst/>
                        </a:rPr>
                        <a:t>Top-down parsing attempts to find the left most derivations for an input string.</a:t>
                      </a:r>
                    </a:p>
                  </a:txBody>
                  <a:tcPr marL="95250" marR="95250" marT="133350" marB="133350" anchor="ctr"/>
                </a:tc>
                <a:tc>
                  <a:txBody>
                    <a:bodyPr/>
                    <a:lstStyle/>
                    <a:p>
                      <a:pPr algn="l" fontAlgn="base"/>
                      <a:r>
                        <a:rPr lang="en-US" sz="1400" b="0">
                          <a:effectLst/>
                        </a:rPr>
                        <a:t>Bottom-up parsing can be defined as an attempts to reduce the input string to start symbol of a grammar.</a:t>
                      </a:r>
                    </a:p>
                  </a:txBody>
                  <a:tcPr marL="95250" marR="95250" marT="133350" marB="133350" anchor="ctr"/>
                </a:tc>
              </a:tr>
              <a:tr h="370840">
                <a:tc>
                  <a:txBody>
                    <a:bodyPr/>
                    <a:lstStyle/>
                    <a:p>
                      <a:pPr algn="l" fontAlgn="base"/>
                      <a:r>
                        <a:rPr lang="en-IN" sz="1400" b="0">
                          <a:effectLst/>
                        </a:rPr>
                        <a:t>3.</a:t>
                      </a:r>
                    </a:p>
                  </a:txBody>
                  <a:tcPr marL="95250" marR="95250" marT="133350" marB="133350" anchor="ctr"/>
                </a:tc>
                <a:tc>
                  <a:txBody>
                    <a:bodyPr/>
                    <a:lstStyle/>
                    <a:p>
                      <a:pPr algn="l" fontAlgn="base"/>
                      <a:r>
                        <a:rPr lang="en-US" sz="1400" b="0" dirty="0">
                          <a:effectLst/>
                        </a:rPr>
                        <a:t>In this parsing technique we start parsing from top (start symbol of parse tree) to down (the leaf node of parse tree) in top-down manner.</a:t>
                      </a:r>
                    </a:p>
                  </a:txBody>
                  <a:tcPr marL="95250" marR="95250" marT="133350" marB="133350" anchor="ctr"/>
                </a:tc>
                <a:tc>
                  <a:txBody>
                    <a:bodyPr/>
                    <a:lstStyle/>
                    <a:p>
                      <a:pPr algn="l" fontAlgn="base"/>
                      <a:r>
                        <a:rPr lang="en-US" sz="1400" b="0">
                          <a:effectLst/>
                        </a:rPr>
                        <a:t>In this parsing technique we start parsing from bottom (leaf node of parse tree) to up (the start symbol of parse tree) in bottom-up manner.</a:t>
                      </a:r>
                    </a:p>
                  </a:txBody>
                  <a:tcPr marL="95250" marR="95250" marT="133350" marB="133350" anchor="ctr"/>
                </a:tc>
              </a:tr>
              <a:tr h="370840">
                <a:tc>
                  <a:txBody>
                    <a:bodyPr/>
                    <a:lstStyle/>
                    <a:p>
                      <a:pPr algn="l" fontAlgn="base"/>
                      <a:r>
                        <a:rPr lang="en-IN" sz="1400" b="0">
                          <a:effectLst/>
                        </a:rPr>
                        <a:t>4.</a:t>
                      </a:r>
                    </a:p>
                  </a:txBody>
                  <a:tcPr marL="95250" marR="95250" marT="133350" marB="133350" anchor="ctr"/>
                </a:tc>
                <a:tc>
                  <a:txBody>
                    <a:bodyPr/>
                    <a:lstStyle/>
                    <a:p>
                      <a:pPr algn="l" fontAlgn="base"/>
                      <a:r>
                        <a:rPr lang="en-US" sz="1400" b="0">
                          <a:effectLst/>
                        </a:rPr>
                        <a:t>This parsing technique uses Left Most Derivation.</a:t>
                      </a:r>
                    </a:p>
                  </a:txBody>
                  <a:tcPr marL="95250" marR="95250" marT="133350" marB="133350" anchor="ctr"/>
                </a:tc>
                <a:tc>
                  <a:txBody>
                    <a:bodyPr/>
                    <a:lstStyle/>
                    <a:p>
                      <a:pPr algn="l" fontAlgn="base"/>
                      <a:r>
                        <a:rPr lang="en-US" sz="1400" b="0">
                          <a:effectLst/>
                        </a:rPr>
                        <a:t>This parsing technique uses Right Most Derivation.</a:t>
                      </a:r>
                    </a:p>
                  </a:txBody>
                  <a:tcPr marL="95250" marR="95250" marT="133350" marB="133350" anchor="ctr"/>
                </a:tc>
              </a:tr>
              <a:tr h="370840">
                <a:tc>
                  <a:txBody>
                    <a:bodyPr/>
                    <a:lstStyle/>
                    <a:p>
                      <a:pPr algn="l" fontAlgn="base"/>
                      <a:r>
                        <a:rPr lang="en-IN" sz="1400" b="0">
                          <a:effectLst/>
                        </a:rPr>
                        <a:t>5.</a:t>
                      </a:r>
                    </a:p>
                  </a:txBody>
                  <a:tcPr marL="95250" marR="95250" marT="133350" marB="133350" anchor="ctr"/>
                </a:tc>
                <a:tc>
                  <a:txBody>
                    <a:bodyPr/>
                    <a:lstStyle/>
                    <a:p>
                      <a:pPr algn="l" fontAlgn="base"/>
                      <a:r>
                        <a:rPr lang="en-US" sz="1400" b="0">
                          <a:effectLst/>
                        </a:rPr>
                        <a:t>It’s main decision is to select what production rule to use in order to construct the string.</a:t>
                      </a:r>
                    </a:p>
                  </a:txBody>
                  <a:tcPr marL="95250" marR="95250" marT="133350" marB="133350" anchor="ctr"/>
                </a:tc>
                <a:tc>
                  <a:txBody>
                    <a:bodyPr/>
                    <a:lstStyle/>
                    <a:p>
                      <a:pPr algn="l" fontAlgn="base"/>
                      <a:r>
                        <a:rPr lang="en-US" sz="1400" b="0" dirty="0">
                          <a:effectLst/>
                        </a:rPr>
                        <a:t>It’s main decision is to select when to use a production rule to reduce the string to get the starting symbol.</a:t>
                      </a:r>
                    </a:p>
                  </a:txBody>
                  <a:tcPr marL="95250" marR="95250" marT="133350" marB="133350" anchor="ctr"/>
                </a:tc>
              </a:tr>
            </a:tbl>
          </a:graphicData>
        </a:graphic>
      </p:graphicFrame>
    </p:spTree>
  </p:cSld>
  <p:clrMapOvr>
    <a:masterClrMapping/>
  </p:clrMapOvr>
  <p:transition>
    <p:zo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noChangeArrowheads="1"/>
          </p:cNvSpPr>
          <p:nvPr>
            <p:ph type="sldNum" sz="quarter" idx="12"/>
          </p:nvPr>
        </p:nvSpPr>
        <p:spPr>
          <a:noFill/>
          <a:ln>
            <a:headEnd/>
            <a:tailEnd/>
          </a:ln>
        </p:spPr>
        <p:txBody>
          <a:bodyPr/>
          <a:lstStyle/>
          <a:p>
            <a:fld id="{8E0E449D-F63D-4BDE-BB6C-8AECD54EF1C0}" type="slidenum">
              <a:rPr lang="en-US" altLang="zh-CN">
                <a:ea typeface="SimSun" pitchFamily="2" charset="-122"/>
              </a:rPr>
              <a:pPr/>
              <a:t>133</a:t>
            </a:fld>
            <a:endParaRPr lang="en-US" altLang="zh-CN">
              <a:ea typeface="SimSun" pitchFamily="2" charset="-122"/>
            </a:endParaRPr>
          </a:p>
        </p:txBody>
      </p:sp>
      <p:graphicFrame>
        <p:nvGraphicFramePr>
          <p:cNvPr id="2" name="Table 1"/>
          <p:cNvGraphicFramePr>
            <a:graphicFrameLocks noGrp="1"/>
          </p:cNvGraphicFramePr>
          <p:nvPr/>
        </p:nvGraphicFramePr>
        <p:xfrm>
          <a:off x="838200" y="1365250"/>
          <a:ext cx="8001000" cy="5264151"/>
        </p:xfrm>
        <a:graphic>
          <a:graphicData uri="http://schemas.openxmlformats.org/drawingml/2006/table">
            <a:tbl>
              <a:tblPr firstRow="1" bandRow="1">
                <a:tableStyleId>{5C22544A-7EE6-4342-B048-85BDC9FD1C3A}</a:tableStyleId>
              </a:tblPr>
              <a:tblGrid>
                <a:gridCol w="4000500"/>
                <a:gridCol w="4000500"/>
              </a:tblGrid>
              <a:tr h="326492">
                <a:tc>
                  <a:txBody>
                    <a:bodyPr/>
                    <a:lstStyle/>
                    <a:p>
                      <a:pPr algn="ctr"/>
                      <a:r>
                        <a:rPr lang="en-IN" sz="1400" dirty="0" smtClean="0"/>
                        <a:t>LL</a:t>
                      </a:r>
                      <a:endParaRPr lang="en-IN" sz="1400" dirty="0"/>
                    </a:p>
                  </a:txBody>
                  <a:tcPr marT="45723" marB="45723"/>
                </a:tc>
                <a:tc>
                  <a:txBody>
                    <a:bodyPr/>
                    <a:lstStyle/>
                    <a:p>
                      <a:pPr algn="ctr"/>
                      <a:r>
                        <a:rPr lang="en-IN" sz="1400" dirty="0" smtClean="0"/>
                        <a:t>LR</a:t>
                      </a:r>
                      <a:endParaRPr lang="en-IN" sz="1400" dirty="0"/>
                    </a:p>
                  </a:txBody>
                  <a:tcPr marT="45723" marB="45723"/>
                </a:tc>
              </a:tr>
              <a:tr h="625775">
                <a:tc>
                  <a:txBody>
                    <a:bodyPr/>
                    <a:lstStyle/>
                    <a:p>
                      <a:pPr fontAlgn="t"/>
                      <a:r>
                        <a:rPr lang="en-IN" sz="1400" dirty="0">
                          <a:effectLst/>
                        </a:rPr>
                        <a:t>Does a leftmost derivation.</a:t>
                      </a:r>
                    </a:p>
                  </a:txBody>
                  <a:tcPr marL="76200" marR="76200" marT="76205" marB="76205"/>
                </a:tc>
                <a:tc>
                  <a:txBody>
                    <a:bodyPr/>
                    <a:lstStyle/>
                    <a:p>
                      <a:pPr fontAlgn="t"/>
                      <a:r>
                        <a:rPr lang="en-US" sz="1400">
                          <a:effectLst/>
                        </a:rPr>
                        <a:t>Does a rightmost derivation in reverse.</a:t>
                      </a:r>
                    </a:p>
                  </a:txBody>
                  <a:tcPr marL="76200" marR="76200" marT="76205" marB="76205"/>
                </a:tc>
              </a:tr>
              <a:tr h="625775">
                <a:tc>
                  <a:txBody>
                    <a:bodyPr/>
                    <a:lstStyle/>
                    <a:p>
                      <a:pPr fontAlgn="t"/>
                      <a:r>
                        <a:rPr lang="en-US" sz="1400">
                          <a:effectLst/>
                        </a:rPr>
                        <a:t>Starts with the root nonterminal on the stack.</a:t>
                      </a:r>
                    </a:p>
                  </a:txBody>
                  <a:tcPr marL="76200" marR="76200" marT="76205" marB="76205"/>
                </a:tc>
                <a:tc>
                  <a:txBody>
                    <a:bodyPr/>
                    <a:lstStyle/>
                    <a:p>
                      <a:pPr fontAlgn="t"/>
                      <a:r>
                        <a:rPr lang="en-US" sz="1400">
                          <a:effectLst/>
                        </a:rPr>
                        <a:t>Ends with the root nonterminal on the stack.</a:t>
                      </a:r>
                    </a:p>
                  </a:txBody>
                  <a:tcPr marL="76200" marR="76200" marT="76205" marB="76205"/>
                </a:tc>
              </a:tr>
              <a:tr h="380907">
                <a:tc>
                  <a:txBody>
                    <a:bodyPr/>
                    <a:lstStyle/>
                    <a:p>
                      <a:pPr fontAlgn="t"/>
                      <a:r>
                        <a:rPr lang="en-US" sz="1400">
                          <a:effectLst/>
                        </a:rPr>
                        <a:t>Ends when the stack is empty.</a:t>
                      </a:r>
                    </a:p>
                  </a:txBody>
                  <a:tcPr marL="76200" marR="76200" marT="76205" marB="76205"/>
                </a:tc>
                <a:tc>
                  <a:txBody>
                    <a:bodyPr/>
                    <a:lstStyle/>
                    <a:p>
                      <a:pPr fontAlgn="t"/>
                      <a:r>
                        <a:rPr lang="en-US" sz="1400">
                          <a:effectLst/>
                        </a:rPr>
                        <a:t>Starts with an empty stack.</a:t>
                      </a:r>
                    </a:p>
                  </a:txBody>
                  <a:tcPr marL="76200" marR="76200" marT="76205" marB="76205"/>
                </a:tc>
              </a:tr>
              <a:tr h="625775">
                <a:tc>
                  <a:txBody>
                    <a:bodyPr/>
                    <a:lstStyle/>
                    <a:p>
                      <a:pPr fontAlgn="t"/>
                      <a:r>
                        <a:rPr lang="en-US" sz="1400">
                          <a:effectLst/>
                        </a:rPr>
                        <a:t>Uses the stack for designating what is still to be expected.</a:t>
                      </a:r>
                    </a:p>
                  </a:txBody>
                  <a:tcPr marL="76200" marR="76200" marT="76205" marB="76205"/>
                </a:tc>
                <a:tc>
                  <a:txBody>
                    <a:bodyPr/>
                    <a:lstStyle/>
                    <a:p>
                      <a:pPr fontAlgn="t"/>
                      <a:r>
                        <a:rPr lang="en-US" sz="1400">
                          <a:effectLst/>
                        </a:rPr>
                        <a:t>Uses the stack for designating what is already seen.</a:t>
                      </a:r>
                    </a:p>
                  </a:txBody>
                  <a:tcPr marL="76200" marR="76200" marT="76205" marB="76205"/>
                </a:tc>
              </a:tr>
              <a:tr h="380907">
                <a:tc>
                  <a:txBody>
                    <a:bodyPr/>
                    <a:lstStyle/>
                    <a:p>
                      <a:pPr fontAlgn="t"/>
                      <a:r>
                        <a:rPr lang="en-US" sz="1400">
                          <a:effectLst/>
                        </a:rPr>
                        <a:t>Builds the parse tree top-down.</a:t>
                      </a:r>
                    </a:p>
                  </a:txBody>
                  <a:tcPr marL="76200" marR="76200" marT="76205" marB="76205"/>
                </a:tc>
                <a:tc>
                  <a:txBody>
                    <a:bodyPr/>
                    <a:lstStyle/>
                    <a:p>
                      <a:pPr fontAlgn="t"/>
                      <a:r>
                        <a:rPr lang="en-US" sz="1400">
                          <a:effectLst/>
                        </a:rPr>
                        <a:t>Builds the parse tree bottom-up.</a:t>
                      </a:r>
                    </a:p>
                  </a:txBody>
                  <a:tcPr marL="76200" marR="76200" marT="76205" marB="76205"/>
                </a:tc>
              </a:tr>
              <a:tr h="870644">
                <a:tc>
                  <a:txBody>
                    <a:bodyPr/>
                    <a:lstStyle/>
                    <a:p>
                      <a:pPr fontAlgn="t"/>
                      <a:r>
                        <a:rPr lang="en-US" sz="1400" dirty="0">
                          <a:effectLst/>
                        </a:rPr>
                        <a:t>Continuously pops a nonterminal off the stack, and pushes the corresponding right hand side.</a:t>
                      </a:r>
                    </a:p>
                  </a:txBody>
                  <a:tcPr marL="76200" marR="76200" marT="76205" marB="76205"/>
                </a:tc>
                <a:tc>
                  <a:txBody>
                    <a:bodyPr/>
                    <a:lstStyle/>
                    <a:p>
                      <a:pPr fontAlgn="t"/>
                      <a:r>
                        <a:rPr lang="en-US" sz="1400">
                          <a:effectLst/>
                        </a:rPr>
                        <a:t>Tries to recognize a right hand side on the stack, pops it, and pushes the corresponding nonterminal.</a:t>
                      </a:r>
                    </a:p>
                  </a:txBody>
                  <a:tcPr marL="76200" marR="76200" marT="76205" marB="76205"/>
                </a:tc>
              </a:tr>
              <a:tr h="380907">
                <a:tc>
                  <a:txBody>
                    <a:bodyPr/>
                    <a:lstStyle/>
                    <a:p>
                      <a:pPr fontAlgn="t"/>
                      <a:r>
                        <a:rPr lang="en-IN" sz="1400">
                          <a:effectLst/>
                        </a:rPr>
                        <a:t>Expands the non-terminals.</a:t>
                      </a:r>
                    </a:p>
                  </a:txBody>
                  <a:tcPr marL="76200" marR="76200" marT="76205" marB="76205"/>
                </a:tc>
                <a:tc>
                  <a:txBody>
                    <a:bodyPr/>
                    <a:lstStyle/>
                    <a:p>
                      <a:pPr fontAlgn="t"/>
                      <a:r>
                        <a:rPr lang="en-IN" sz="1400">
                          <a:effectLst/>
                        </a:rPr>
                        <a:t>Reduces the non-terminals.</a:t>
                      </a:r>
                    </a:p>
                  </a:txBody>
                  <a:tcPr marL="76200" marR="76200" marT="76205" marB="76205"/>
                </a:tc>
              </a:tr>
              <a:tr h="625775">
                <a:tc>
                  <a:txBody>
                    <a:bodyPr/>
                    <a:lstStyle/>
                    <a:p>
                      <a:pPr fontAlgn="t"/>
                      <a:r>
                        <a:rPr lang="en-US" sz="1400">
                          <a:effectLst/>
                        </a:rPr>
                        <a:t>Reads the terminals when it pops one off the stack.</a:t>
                      </a:r>
                    </a:p>
                  </a:txBody>
                  <a:tcPr marL="76200" marR="76200" marT="76205" marB="76205"/>
                </a:tc>
                <a:tc>
                  <a:txBody>
                    <a:bodyPr/>
                    <a:lstStyle/>
                    <a:p>
                      <a:pPr fontAlgn="t"/>
                      <a:r>
                        <a:rPr lang="en-US" sz="1400">
                          <a:effectLst/>
                        </a:rPr>
                        <a:t>Reads the terminals while it pushes them on the stack.</a:t>
                      </a:r>
                    </a:p>
                  </a:txBody>
                  <a:tcPr marL="76200" marR="76200" marT="76205" marB="76205"/>
                </a:tc>
              </a:tr>
              <a:tr h="421194">
                <a:tc>
                  <a:txBody>
                    <a:bodyPr/>
                    <a:lstStyle/>
                    <a:p>
                      <a:pPr fontAlgn="t"/>
                      <a:r>
                        <a:rPr lang="en-US" sz="1400">
                          <a:effectLst/>
                        </a:rPr>
                        <a:t>Pre-order traversal of the parse tree.</a:t>
                      </a:r>
                    </a:p>
                  </a:txBody>
                  <a:tcPr marL="76200" marR="76200" marT="76205" marB="76205"/>
                </a:tc>
                <a:tc>
                  <a:txBody>
                    <a:bodyPr/>
                    <a:lstStyle/>
                    <a:p>
                      <a:pPr fontAlgn="t"/>
                      <a:r>
                        <a:rPr lang="en-US" sz="1400" dirty="0">
                          <a:effectLst/>
                        </a:rPr>
                        <a:t>Post-order traversal of the parse tree.</a:t>
                      </a:r>
                    </a:p>
                  </a:txBody>
                  <a:tcPr marL="76200" marR="76200" marT="76205" marB="76205"/>
                </a:tc>
              </a:tr>
            </a:tbl>
          </a:graphicData>
        </a:graphic>
      </p:graphicFrame>
    </p:spTree>
  </p:cSld>
  <p:clrMapOvr>
    <a:masterClrMapping/>
  </p:clrMapOvr>
  <p:transition>
    <p:zo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noChangeArrowheads="1"/>
          </p:cNvSpPr>
          <p:nvPr>
            <p:ph type="sldNum" sz="quarter" idx="12"/>
          </p:nvPr>
        </p:nvSpPr>
        <p:spPr>
          <a:noFill/>
          <a:ln>
            <a:headEnd/>
            <a:tailEnd/>
          </a:ln>
        </p:spPr>
        <p:txBody>
          <a:bodyPr/>
          <a:lstStyle/>
          <a:p>
            <a:fld id="{721089A0-6EE6-457D-9120-0C1EE47F714D}" type="slidenum">
              <a:rPr lang="en-US" altLang="zh-CN">
                <a:ea typeface="SimSun" pitchFamily="2" charset="-122"/>
              </a:rPr>
              <a:pPr/>
              <a:t>134</a:t>
            </a:fld>
            <a:endParaRPr lang="en-US" altLang="zh-CN">
              <a:ea typeface="SimSun" pitchFamily="2" charset="-122"/>
            </a:endParaRPr>
          </a:p>
        </p:txBody>
      </p:sp>
      <p:sp>
        <p:nvSpPr>
          <p:cNvPr id="4" name="Rectangle 2"/>
          <p:cNvSpPr>
            <a:spLocks noChangeArrowheads="1"/>
          </p:cNvSpPr>
          <p:nvPr/>
        </p:nvSpPr>
        <p:spPr bwMode="auto">
          <a:xfrm>
            <a:off x="457200" y="1246188"/>
            <a:ext cx="7848600" cy="5078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gn="just">
              <a:defRPr/>
            </a:pPr>
            <a:endParaRPr lang="en-US" sz="1800" dirty="0" smtClean="0">
              <a:latin typeface="+mn-lt"/>
            </a:endParaRPr>
          </a:p>
          <a:p>
            <a:pPr algn="just">
              <a:buFontTx/>
              <a:buAutoNum type="arabicPeriod"/>
              <a:defRPr/>
            </a:pPr>
            <a:r>
              <a:rPr lang="en-US" sz="1800" dirty="0" smtClean="0">
                <a:solidFill>
                  <a:srgbClr val="212121"/>
                </a:solidFill>
                <a:latin typeface="+mn-lt"/>
              </a:rPr>
              <a:t>LR(0)⊂SLR(1)⊂LALR(1)⊂CLR(1)LR(0)⊂SLR(1)⊂LALR(1)⊂CLR(1)</a:t>
            </a:r>
          </a:p>
          <a:p>
            <a:pPr algn="just">
              <a:buFontTx/>
              <a:buAutoNum type="arabicPeriod"/>
              <a:defRPr/>
            </a:pPr>
            <a:endParaRPr lang="en-US" sz="1800" dirty="0" smtClean="0">
              <a:solidFill>
                <a:srgbClr val="212121"/>
              </a:solidFill>
              <a:latin typeface="+mn-lt"/>
            </a:endParaRPr>
          </a:p>
          <a:p>
            <a:pPr algn="just">
              <a:buFontTx/>
              <a:buAutoNum type="arabicPeriod" startAt="2"/>
              <a:defRPr/>
            </a:pPr>
            <a:r>
              <a:rPr lang="en-US" sz="1800" b="1" dirty="0" smtClean="0">
                <a:solidFill>
                  <a:srgbClr val="212121"/>
                </a:solidFill>
                <a:latin typeface="+mn-lt"/>
              </a:rPr>
              <a:t>If there is no RR conflict in CLR(1) then there may or may not be RR conflict in LALR(1)</a:t>
            </a:r>
          </a:p>
          <a:p>
            <a:pPr algn="just">
              <a:buFontTx/>
              <a:buAutoNum type="arabicPeriod" startAt="2"/>
              <a:defRPr/>
            </a:pPr>
            <a:endParaRPr lang="en-US" sz="1800" dirty="0" smtClean="0">
              <a:solidFill>
                <a:srgbClr val="212121"/>
              </a:solidFill>
              <a:latin typeface="+mn-lt"/>
            </a:endParaRPr>
          </a:p>
          <a:p>
            <a:pPr algn="just">
              <a:buFontTx/>
              <a:buAutoNum type="arabicPeriod" startAt="3"/>
              <a:defRPr/>
            </a:pPr>
            <a:r>
              <a:rPr lang="en-US" sz="1800" b="1" dirty="0" smtClean="0">
                <a:solidFill>
                  <a:srgbClr val="212121"/>
                </a:solidFill>
                <a:latin typeface="+mn-lt"/>
              </a:rPr>
              <a:t>If there is no SR conflict in CLR(1) then there is no SR conflicts in LALR(1)</a:t>
            </a:r>
          </a:p>
          <a:p>
            <a:pPr algn="just">
              <a:buFontTx/>
              <a:buAutoNum type="arabicPeriod" startAt="3"/>
              <a:defRPr/>
            </a:pPr>
            <a:endParaRPr lang="en-US" sz="1800" dirty="0" smtClean="0">
              <a:solidFill>
                <a:srgbClr val="212121"/>
              </a:solidFill>
              <a:latin typeface="+mn-lt"/>
            </a:endParaRPr>
          </a:p>
          <a:p>
            <a:pPr algn="just">
              <a:buFontTx/>
              <a:buAutoNum type="arabicPeriod" startAt="4"/>
              <a:defRPr/>
            </a:pPr>
            <a:r>
              <a:rPr lang="en-US" sz="1800" dirty="0" smtClean="0">
                <a:solidFill>
                  <a:srgbClr val="212121"/>
                </a:solidFill>
                <a:latin typeface="+mn-lt"/>
              </a:rPr>
              <a:t>Number of states in SLR(1) and LALR(1) are same, </a:t>
            </a:r>
            <a:r>
              <a:rPr lang="en-US" sz="1800" dirty="0" err="1" smtClean="0">
                <a:solidFill>
                  <a:srgbClr val="212121"/>
                </a:solidFill>
                <a:latin typeface="+mn-lt"/>
              </a:rPr>
              <a:t>goto</a:t>
            </a:r>
            <a:r>
              <a:rPr lang="en-US" sz="1800" dirty="0" smtClean="0">
                <a:solidFill>
                  <a:srgbClr val="212121"/>
                </a:solidFill>
                <a:latin typeface="+mn-lt"/>
              </a:rPr>
              <a:t> moves are identical ,shift moves are identical, </a:t>
            </a:r>
          </a:p>
          <a:p>
            <a:pPr algn="just">
              <a:buFontTx/>
              <a:buAutoNum type="arabicPeriod" startAt="4"/>
              <a:defRPr/>
            </a:pPr>
            <a:endParaRPr lang="en-US" sz="1800" dirty="0" smtClean="0">
              <a:solidFill>
                <a:srgbClr val="212121"/>
              </a:solidFill>
              <a:latin typeface="+mn-lt"/>
            </a:endParaRPr>
          </a:p>
          <a:p>
            <a:pPr algn="just">
              <a:buFontTx/>
              <a:buAutoNum type="arabicPeriod" startAt="4"/>
              <a:defRPr/>
            </a:pPr>
            <a:r>
              <a:rPr lang="en-US" sz="1800" dirty="0" smtClean="0">
                <a:solidFill>
                  <a:srgbClr val="212121"/>
                </a:solidFill>
                <a:latin typeface="+mn-lt"/>
              </a:rPr>
              <a:t>reduce moves may different else point 1 will never be satisfied.</a:t>
            </a:r>
          </a:p>
          <a:p>
            <a:pPr algn="just">
              <a:buFontTx/>
              <a:buAutoNum type="arabicPeriod" startAt="4"/>
              <a:defRPr/>
            </a:pPr>
            <a:endParaRPr lang="en-US" sz="1800" dirty="0" smtClean="0">
              <a:solidFill>
                <a:srgbClr val="212121"/>
              </a:solidFill>
              <a:latin typeface="+mn-lt"/>
            </a:endParaRPr>
          </a:p>
          <a:p>
            <a:pPr algn="just">
              <a:buFontTx/>
              <a:buAutoNum type="arabicPeriod" startAt="5"/>
              <a:defRPr/>
            </a:pPr>
            <a:r>
              <a:rPr lang="en-US" sz="1800" dirty="0" smtClean="0">
                <a:solidFill>
                  <a:srgbClr val="212121"/>
                </a:solidFill>
                <a:latin typeface="+mn-lt"/>
              </a:rPr>
              <a:t>LALR(1) and CLR(1) both uses LR(1) items.</a:t>
            </a:r>
          </a:p>
          <a:p>
            <a:pPr algn="just">
              <a:buFontTx/>
              <a:buAutoNum type="arabicPeriod" startAt="5"/>
              <a:defRPr/>
            </a:pPr>
            <a:endParaRPr lang="en-US" sz="1800" dirty="0" smtClean="0">
              <a:solidFill>
                <a:srgbClr val="212121"/>
              </a:solidFill>
              <a:latin typeface="+mn-lt"/>
            </a:endParaRPr>
          </a:p>
          <a:p>
            <a:pPr algn="just">
              <a:buFontTx/>
              <a:buAutoNum type="arabicPeriod" startAt="6"/>
              <a:defRPr/>
            </a:pPr>
            <a:r>
              <a:rPr lang="en-US" sz="1800" dirty="0" smtClean="0">
                <a:solidFill>
                  <a:srgbClr val="212121"/>
                </a:solidFill>
                <a:latin typeface="+mn-lt"/>
              </a:rPr>
              <a:t>LR(0) and SLR(1) both uses LR(0) items.</a:t>
            </a:r>
          </a:p>
          <a:p>
            <a:pPr algn="just">
              <a:defRPr/>
            </a:pPr>
            <a:endParaRPr lang="en-US" sz="1800" dirty="0" smtClean="0">
              <a:latin typeface="+mn-lt"/>
            </a:endParaRPr>
          </a:p>
        </p:txBody>
      </p:sp>
    </p:spTree>
  </p:cSld>
  <p:clrMapOvr>
    <a:masterClrMapping/>
  </p:clrMapOvr>
  <p:transition>
    <p:zo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noChangeArrowheads="1"/>
          </p:cNvSpPr>
          <p:nvPr>
            <p:ph type="sldNum" sz="quarter" idx="12"/>
          </p:nvPr>
        </p:nvSpPr>
        <p:spPr>
          <a:noFill/>
          <a:ln>
            <a:headEnd/>
            <a:tailEnd/>
          </a:ln>
        </p:spPr>
        <p:txBody>
          <a:bodyPr/>
          <a:lstStyle/>
          <a:p>
            <a:fld id="{7BA7E66F-9C74-41AE-9F8D-25939BECBA72}" type="slidenum">
              <a:rPr lang="en-US" altLang="zh-CN">
                <a:ea typeface="SimSun" pitchFamily="2" charset="-122"/>
              </a:rPr>
              <a:pPr/>
              <a:t>135</a:t>
            </a:fld>
            <a:endParaRPr lang="en-US" altLang="zh-CN">
              <a:ea typeface="SimSun" pitchFamily="2" charset="-122"/>
            </a:endParaRPr>
          </a:p>
        </p:txBody>
      </p:sp>
      <p:pic>
        <p:nvPicPr>
          <p:cNvPr id="99331" name="Picture 2"/>
          <p:cNvPicPr>
            <a:picLocks noChangeAspect="1" noChangeArrowheads="1"/>
          </p:cNvPicPr>
          <p:nvPr/>
        </p:nvPicPr>
        <p:blipFill>
          <a:blip r:embed="rId2"/>
          <a:srcRect/>
          <a:stretch>
            <a:fillRect/>
          </a:stretch>
        </p:blipFill>
        <p:spPr bwMode="auto">
          <a:xfrm>
            <a:off x="685800" y="1447800"/>
            <a:ext cx="7696200" cy="50292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5"/>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401" name="Google Shape;401;p35"/>
          <p:cNvSpPr txBox="1"/>
          <p:nvPr/>
        </p:nvSpPr>
        <p:spPr>
          <a:xfrm>
            <a:off x="1069644" y="2533029"/>
            <a:ext cx="7355840" cy="3582035"/>
          </a:xfrm>
          <a:prstGeom prst="rect">
            <a:avLst/>
          </a:prstGeom>
          <a:noFill/>
          <a:ln>
            <a:noFill/>
          </a:ln>
        </p:spPr>
        <p:txBody>
          <a:bodyPr spcFirstLastPara="1" wrap="square" lIns="0" tIns="12700" rIns="0" bIns="0" anchor="t" anchorCtr="0">
            <a:spAutoFit/>
          </a:bodyPr>
          <a:lstStyle/>
          <a:p>
            <a:pPr marL="12700" marR="5080" lvl="0" indent="0" algn="l" rtl="0">
              <a:lnSpc>
                <a:spcPct val="120100"/>
              </a:lnSpc>
              <a:spcBef>
                <a:spcPts val="0"/>
              </a:spcBef>
              <a:spcAft>
                <a:spcPts val="0"/>
              </a:spcAft>
              <a:buNone/>
            </a:pPr>
            <a:r>
              <a:rPr lang="en-US" sz="2800" i="1">
                <a:solidFill>
                  <a:srgbClr val="FF3300"/>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if </a:t>
            </a:r>
            <a:r>
              <a:rPr lang="en-US" sz="2800" i="1">
                <a:solidFill>
                  <a:srgbClr val="FF3300"/>
                </a:solidFill>
                <a:latin typeface="Arial"/>
                <a:ea typeface="Arial"/>
                <a:cs typeface="Arial"/>
                <a:sym typeface="Arial"/>
              </a:rPr>
              <a:t>E </a:t>
            </a:r>
            <a:r>
              <a:rPr lang="en-US" sz="2800" b="1">
                <a:solidFill>
                  <a:srgbClr val="003366"/>
                </a:solidFill>
                <a:latin typeface="Arial"/>
                <a:ea typeface="Arial"/>
                <a:cs typeface="Arial"/>
                <a:sym typeface="Arial"/>
              </a:rPr>
              <a:t>then </a:t>
            </a:r>
            <a:r>
              <a:rPr lang="en-US" sz="2800" i="1">
                <a:solidFill>
                  <a:srgbClr val="FF3300"/>
                </a:solidFill>
                <a:latin typeface="Arial"/>
                <a:ea typeface="Arial"/>
                <a:cs typeface="Arial"/>
                <a:sym typeface="Arial"/>
              </a:rPr>
              <a:t>S </a:t>
            </a:r>
            <a:r>
              <a:rPr lang="en-US" sz="2800" b="1">
                <a:solidFill>
                  <a:srgbClr val="003366"/>
                </a:solidFill>
                <a:latin typeface="Arial"/>
                <a:ea typeface="Arial"/>
                <a:cs typeface="Arial"/>
                <a:sym typeface="Arial"/>
              </a:rPr>
              <a:t>else </a:t>
            </a:r>
            <a:r>
              <a:rPr lang="en-US" sz="2800" i="1">
                <a:solidFill>
                  <a:srgbClr val="FF3300"/>
                </a:solidFill>
                <a:latin typeface="Arial"/>
                <a:ea typeface="Arial"/>
                <a:cs typeface="Arial"/>
                <a:sym typeface="Arial"/>
              </a:rPr>
              <a:t>S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begin </a:t>
            </a:r>
            <a:r>
              <a:rPr lang="en-US" sz="2800" i="1">
                <a:solidFill>
                  <a:srgbClr val="FF3300"/>
                </a:solidFill>
                <a:latin typeface="Arial"/>
                <a:ea typeface="Arial"/>
                <a:cs typeface="Arial"/>
                <a:sym typeface="Arial"/>
              </a:rPr>
              <a:t>L </a:t>
            </a:r>
            <a:r>
              <a:rPr lang="en-US" sz="2800" b="1">
                <a:solidFill>
                  <a:srgbClr val="003366"/>
                </a:solidFill>
                <a:latin typeface="Arial"/>
                <a:ea typeface="Arial"/>
                <a:cs typeface="Arial"/>
                <a:sym typeface="Arial"/>
              </a:rPr>
              <a:t>end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print </a:t>
            </a:r>
            <a:r>
              <a:rPr lang="en-US" sz="2800" i="1">
                <a:solidFill>
                  <a:srgbClr val="FF3300"/>
                </a:solidFill>
                <a:latin typeface="Arial"/>
                <a:ea typeface="Arial"/>
                <a:cs typeface="Arial"/>
                <a:sym typeface="Arial"/>
              </a:rPr>
              <a:t>E  L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FF3300"/>
                </a:solidFill>
                <a:latin typeface="Arial"/>
                <a:ea typeface="Arial"/>
                <a:cs typeface="Arial"/>
                <a:sym typeface="Arial"/>
              </a:rPr>
              <a:t>S </a:t>
            </a:r>
            <a:r>
              <a:rPr lang="en-US" sz="2800" b="1">
                <a:solidFill>
                  <a:srgbClr val="003366"/>
                </a:solidFill>
                <a:latin typeface="Arial"/>
                <a:ea typeface="Arial"/>
                <a:cs typeface="Arial"/>
                <a:sym typeface="Arial"/>
              </a:rPr>
              <a:t>; </a:t>
            </a:r>
            <a:r>
              <a:rPr lang="en-US" sz="2800" i="1">
                <a:solidFill>
                  <a:srgbClr val="FF3300"/>
                </a:solidFill>
                <a:latin typeface="Arial"/>
                <a:ea typeface="Arial"/>
                <a:cs typeface="Arial"/>
                <a:sym typeface="Arial"/>
              </a:rPr>
              <a:t>L </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12700" marR="0" lvl="0" indent="0" algn="l" rtl="0">
              <a:lnSpc>
                <a:spcPct val="100000"/>
              </a:lnSpc>
              <a:spcBef>
                <a:spcPts val="670"/>
              </a:spcBef>
              <a:spcAft>
                <a:spcPts val="0"/>
              </a:spcAft>
              <a:buNone/>
            </a:pPr>
            <a:r>
              <a:rPr lang="en-US" sz="2800" i="1">
                <a:solidFill>
                  <a:srgbClr val="FF3300"/>
                </a:solidFill>
                <a:latin typeface="Arial"/>
                <a:ea typeface="Arial"/>
                <a:cs typeface="Arial"/>
                <a:sym typeface="Arial"/>
              </a:rPr>
              <a:t>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num = num</a:t>
            </a:r>
            <a:endParaRPr sz="2800">
              <a:latin typeface="Arial"/>
              <a:ea typeface="Arial"/>
              <a:cs typeface="Arial"/>
              <a:sym typeface="Arial"/>
            </a:endParaRPr>
          </a:p>
          <a:p>
            <a:pPr marL="0" marR="0" lvl="0" indent="0" algn="l" rtl="0">
              <a:lnSpc>
                <a:spcPct val="100000"/>
              </a:lnSpc>
              <a:spcBef>
                <a:spcPts val="30"/>
              </a:spcBef>
              <a:spcAft>
                <a:spcPts val="0"/>
              </a:spcAft>
              <a:buNone/>
            </a:pPr>
            <a:endParaRPr sz="4150">
              <a:latin typeface="Arial"/>
              <a:ea typeface="Arial"/>
              <a:cs typeface="Arial"/>
              <a:sym typeface="Arial"/>
            </a:endParaRPr>
          </a:p>
          <a:p>
            <a:pPr marL="12700" marR="2227580" lvl="0" indent="0" algn="l" rtl="0">
              <a:lnSpc>
                <a:spcPct val="110100"/>
              </a:lnSpc>
              <a:spcBef>
                <a:spcPts val="0"/>
              </a:spcBef>
              <a:spcAft>
                <a:spcPts val="0"/>
              </a:spcAft>
              <a:buNone/>
            </a:pPr>
            <a:r>
              <a:rPr lang="en-US" sz="2800">
                <a:solidFill>
                  <a:srgbClr val="003366"/>
                </a:solidFill>
                <a:latin typeface="Arial"/>
                <a:ea typeface="Arial"/>
                <a:cs typeface="Arial"/>
                <a:sym typeface="Arial"/>
              </a:rPr>
              <a:t>FIRST(</a:t>
            </a:r>
            <a:r>
              <a:rPr lang="en-US" sz="2800" i="1">
                <a:solidFill>
                  <a:srgbClr val="FF3300"/>
                </a:solidFill>
                <a:latin typeface="Arial"/>
                <a:ea typeface="Arial"/>
                <a:cs typeface="Arial"/>
                <a:sym typeface="Arial"/>
              </a:rPr>
              <a:t>S</a:t>
            </a: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if</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begin</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print </a:t>
            </a:r>
            <a:r>
              <a:rPr lang="en-US" sz="2800">
                <a:solidFill>
                  <a:srgbClr val="003366"/>
                </a:solidFill>
                <a:latin typeface="Arial"/>
                <a:ea typeface="Arial"/>
                <a:cs typeface="Arial"/>
                <a:sym typeface="Arial"/>
              </a:rPr>
              <a:t>}  FIRST(</a:t>
            </a:r>
            <a:r>
              <a:rPr lang="en-US" sz="2800" i="1">
                <a:solidFill>
                  <a:srgbClr val="FF3300"/>
                </a:solidFill>
                <a:latin typeface="Arial"/>
                <a:ea typeface="Arial"/>
                <a:cs typeface="Arial"/>
                <a:sym typeface="Arial"/>
              </a:rPr>
              <a:t>L</a:t>
            </a: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if</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begin</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print </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ε</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FIRST(</a:t>
            </a:r>
            <a:r>
              <a:rPr lang="en-US" sz="2800" i="1">
                <a:solidFill>
                  <a:srgbClr val="FF3300"/>
                </a:solidFill>
                <a:latin typeface="Arial"/>
                <a:ea typeface="Arial"/>
                <a:cs typeface="Arial"/>
                <a:sym typeface="Arial"/>
              </a:rPr>
              <a:t>E</a:t>
            </a: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num </a:t>
            </a: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Tree>
  </p:cSld>
  <p:clrMapOvr>
    <a:masterClrMapping/>
  </p:clrMapOvr>
  <p:transition>
    <p:zoom/>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6"/>
          <p:cNvSpPr txBox="1">
            <a:spLocks noGrp="1"/>
          </p:cNvSpPr>
          <p:nvPr>
            <p:ph type="title"/>
          </p:nvPr>
        </p:nvSpPr>
        <p:spPr>
          <a:xfrm>
            <a:off x="993444" y="1286636"/>
            <a:ext cx="51047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Computing Follow Sets</a:t>
            </a:r>
            <a:endParaRPr/>
          </a:p>
        </p:txBody>
      </p:sp>
      <p:sp>
        <p:nvSpPr>
          <p:cNvPr id="407" name="Google Shape;407;p36"/>
          <p:cNvSpPr txBox="1"/>
          <p:nvPr/>
        </p:nvSpPr>
        <p:spPr>
          <a:xfrm>
            <a:off x="993444" y="2351456"/>
            <a:ext cx="7786370" cy="3953510"/>
          </a:xfrm>
          <a:prstGeom prst="rect">
            <a:avLst/>
          </a:prstGeom>
          <a:noFill/>
          <a:ln>
            <a:noFill/>
          </a:ln>
        </p:spPr>
        <p:txBody>
          <a:bodyPr spcFirstLastPara="1" wrap="square" lIns="0" tIns="12700" rIns="0" bIns="0" anchor="t" anchorCtr="0">
            <a:spAutoFit/>
          </a:bodyPr>
          <a:lstStyle/>
          <a:p>
            <a:pPr marL="356870" marR="531495" lvl="0" indent="-344805" algn="l" rtl="0">
              <a:lnSpc>
                <a:spcPct val="1101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Place </a:t>
            </a:r>
            <a:r>
              <a:rPr lang="en-US" sz="2800">
                <a:solidFill>
                  <a:srgbClr val="FF3300"/>
                </a:solidFill>
                <a:latin typeface="Arial"/>
                <a:ea typeface="Arial"/>
                <a:cs typeface="Arial"/>
                <a:sym typeface="Arial"/>
              </a:rPr>
              <a:t>$ </a:t>
            </a:r>
            <a:r>
              <a:rPr lang="en-US" sz="2800">
                <a:solidFill>
                  <a:srgbClr val="003366"/>
                </a:solidFill>
                <a:latin typeface="Arial"/>
                <a:ea typeface="Arial"/>
                <a:cs typeface="Arial"/>
                <a:sym typeface="Arial"/>
              </a:rPr>
              <a:t>in FOLLOW(</a:t>
            </a:r>
            <a:r>
              <a:rPr lang="en-US" sz="2800" i="1">
                <a:solidFill>
                  <a:srgbClr val="FF3300"/>
                </a:solidFill>
                <a:latin typeface="Arial"/>
                <a:ea typeface="Arial"/>
                <a:cs typeface="Arial"/>
                <a:sym typeface="Arial"/>
              </a:rPr>
              <a:t>S</a:t>
            </a:r>
            <a:r>
              <a:rPr lang="en-US" sz="2800">
                <a:solidFill>
                  <a:srgbClr val="003366"/>
                </a:solidFill>
                <a:latin typeface="Arial"/>
                <a:ea typeface="Arial"/>
                <a:cs typeface="Arial"/>
                <a:sym typeface="Arial"/>
              </a:rPr>
              <a:t>), where </a:t>
            </a:r>
            <a:r>
              <a:rPr lang="en-US" sz="2800" i="1">
                <a:solidFill>
                  <a:srgbClr val="FF3300"/>
                </a:solidFill>
                <a:latin typeface="Arial"/>
                <a:ea typeface="Arial"/>
                <a:cs typeface="Arial"/>
                <a:sym typeface="Arial"/>
              </a:rPr>
              <a:t>S </a:t>
            </a:r>
            <a:r>
              <a:rPr lang="en-US" sz="2800">
                <a:solidFill>
                  <a:srgbClr val="003366"/>
                </a:solidFill>
                <a:latin typeface="Arial"/>
                <a:ea typeface="Arial"/>
                <a:cs typeface="Arial"/>
                <a:sym typeface="Arial"/>
              </a:rPr>
              <a:t>is the </a:t>
            </a:r>
            <a:r>
              <a:rPr lang="en-US" sz="2800">
                <a:solidFill>
                  <a:srgbClr val="FF3300"/>
                </a:solidFill>
                <a:latin typeface="Arial"/>
                <a:ea typeface="Arial"/>
                <a:cs typeface="Arial"/>
                <a:sym typeface="Arial"/>
              </a:rPr>
              <a:t>start  symbol </a:t>
            </a:r>
            <a:r>
              <a:rPr lang="en-US" sz="2800">
                <a:solidFill>
                  <a:srgbClr val="003366"/>
                </a:solidFill>
                <a:latin typeface="Arial"/>
                <a:ea typeface="Arial"/>
                <a:cs typeface="Arial"/>
                <a:sym typeface="Arial"/>
              </a:rPr>
              <a:t>and </a:t>
            </a:r>
            <a:r>
              <a:rPr lang="en-US" sz="2800">
                <a:solidFill>
                  <a:srgbClr val="FF3300"/>
                </a:solidFill>
                <a:latin typeface="Arial"/>
                <a:ea typeface="Arial"/>
                <a:cs typeface="Arial"/>
                <a:sym typeface="Arial"/>
              </a:rPr>
              <a:t>$ </a:t>
            </a:r>
            <a:r>
              <a:rPr lang="en-US" sz="2800">
                <a:solidFill>
                  <a:srgbClr val="003366"/>
                </a:solidFill>
                <a:latin typeface="Arial"/>
                <a:ea typeface="Arial"/>
                <a:cs typeface="Arial"/>
                <a:sym typeface="Arial"/>
              </a:rPr>
              <a:t>is the </a:t>
            </a:r>
            <a:r>
              <a:rPr lang="en-US" sz="2800">
                <a:solidFill>
                  <a:srgbClr val="FF3300"/>
                </a:solidFill>
                <a:latin typeface="Arial"/>
                <a:ea typeface="Arial"/>
                <a:cs typeface="Arial"/>
                <a:sym typeface="Arial"/>
              </a:rPr>
              <a:t>end-of-file marker</a:t>
            </a:r>
            <a:endParaRPr sz="2800">
              <a:latin typeface="Arial"/>
              <a:ea typeface="Arial"/>
              <a:cs typeface="Arial"/>
              <a:sym typeface="Arial"/>
            </a:endParaRPr>
          </a:p>
          <a:p>
            <a:pPr marL="356870" marR="43180" lvl="0" indent="-344805" algn="l" rtl="0">
              <a:lnSpc>
                <a:spcPct val="106600"/>
              </a:lnSpc>
              <a:spcBef>
                <a:spcPts val="62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If there is a production </a:t>
            </a:r>
            <a:r>
              <a:rPr lang="en-US" sz="2800" i="1">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950">
                <a:solidFill>
                  <a:srgbClr val="FF3300"/>
                </a:solidFill>
                <a:latin typeface="Noto Sans Symbols"/>
                <a:ea typeface="Noto Sans Symbols"/>
                <a:cs typeface="Noto Sans Symbols"/>
                <a:sym typeface="Noto Sans Symbols"/>
              </a:rPr>
              <a:t>α</a:t>
            </a:r>
            <a:r>
              <a:rPr lang="en-US" sz="2950">
                <a:solidFill>
                  <a:srgbClr val="FF3300"/>
                </a:solidFill>
                <a:latin typeface="Times New Roman"/>
                <a:ea typeface="Times New Roman"/>
                <a:cs typeface="Times New Roman"/>
                <a:sym typeface="Times New Roman"/>
              </a:rPr>
              <a:t> </a:t>
            </a:r>
            <a:r>
              <a:rPr lang="en-US" sz="2800" i="1">
                <a:solidFill>
                  <a:srgbClr val="FF3300"/>
                </a:solidFill>
                <a:latin typeface="Arial"/>
                <a:ea typeface="Arial"/>
                <a:cs typeface="Arial"/>
                <a:sym typeface="Arial"/>
              </a:rPr>
              <a:t>B</a:t>
            </a:r>
            <a:r>
              <a:rPr lang="en-US" sz="2950">
                <a:solidFill>
                  <a:srgbClr val="FF3300"/>
                </a:solidFill>
                <a:latin typeface="Noto Sans Symbols"/>
                <a:ea typeface="Noto Sans Symbols"/>
                <a:cs typeface="Noto Sans Symbols"/>
                <a:sym typeface="Noto Sans Symbols"/>
              </a:rPr>
              <a:t>β</a:t>
            </a:r>
            <a:r>
              <a:rPr lang="en-US" sz="295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then  everything in FIRST(</a:t>
            </a:r>
            <a:r>
              <a:rPr lang="en-US" sz="2950">
                <a:solidFill>
                  <a:srgbClr val="FF3300"/>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except for </a:t>
            </a:r>
            <a:r>
              <a:rPr lang="en-US" sz="2800">
                <a:solidFill>
                  <a:srgbClr val="FF3300"/>
                </a:solidFill>
                <a:latin typeface="Noto Sans Symbols"/>
                <a:ea typeface="Noto Sans Symbols"/>
                <a:cs typeface="Noto Sans Symbols"/>
                <a:sym typeface="Noto Sans Symbols"/>
              </a:rPr>
              <a:t>ε</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is placed in  FOLLOW(</a:t>
            </a:r>
            <a:r>
              <a:rPr lang="en-US" sz="2800" i="1">
                <a:solidFill>
                  <a:srgbClr val="FF3300"/>
                </a:solidFill>
                <a:latin typeface="Arial"/>
                <a:ea typeface="Arial"/>
                <a:cs typeface="Arial"/>
                <a:sym typeface="Arial"/>
              </a:rPr>
              <a:t>B</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356870" marR="5080" lvl="0" indent="-344805" algn="l" rtl="0">
              <a:lnSpc>
                <a:spcPct val="106600"/>
              </a:lnSpc>
              <a:spcBef>
                <a:spcPts val="62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If there is a production </a:t>
            </a:r>
            <a:r>
              <a:rPr lang="en-US" sz="2800" i="1">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950">
                <a:solidFill>
                  <a:srgbClr val="FF3300"/>
                </a:solidFill>
                <a:latin typeface="Noto Sans Symbols"/>
                <a:ea typeface="Noto Sans Symbols"/>
                <a:cs typeface="Noto Sans Symbols"/>
                <a:sym typeface="Noto Sans Symbols"/>
              </a:rPr>
              <a:t>α</a:t>
            </a:r>
            <a:r>
              <a:rPr lang="en-US" sz="2950">
                <a:solidFill>
                  <a:srgbClr val="FF3300"/>
                </a:solidFill>
                <a:latin typeface="Times New Roman"/>
                <a:ea typeface="Times New Roman"/>
                <a:cs typeface="Times New Roman"/>
                <a:sym typeface="Times New Roman"/>
              </a:rPr>
              <a:t> </a:t>
            </a:r>
            <a:r>
              <a:rPr lang="en-US" sz="2800" i="1">
                <a:solidFill>
                  <a:srgbClr val="FF3300"/>
                </a:solidFill>
                <a:latin typeface="Arial"/>
                <a:ea typeface="Arial"/>
                <a:cs typeface="Arial"/>
                <a:sym typeface="Arial"/>
              </a:rPr>
              <a:t>B </a:t>
            </a:r>
            <a:r>
              <a:rPr lang="en-US" sz="2800">
                <a:solidFill>
                  <a:srgbClr val="003366"/>
                </a:solidFill>
                <a:latin typeface="Arial"/>
                <a:ea typeface="Arial"/>
                <a:cs typeface="Arial"/>
                <a:sym typeface="Arial"/>
              </a:rPr>
              <a:t>or </a:t>
            </a:r>
            <a:r>
              <a:rPr lang="en-US" sz="2800" i="1">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950">
                <a:solidFill>
                  <a:srgbClr val="FF3300"/>
                </a:solidFill>
                <a:latin typeface="Noto Sans Symbols"/>
                <a:ea typeface="Noto Sans Symbols"/>
                <a:cs typeface="Noto Sans Symbols"/>
                <a:sym typeface="Noto Sans Symbols"/>
              </a:rPr>
              <a:t>α</a:t>
            </a:r>
            <a:r>
              <a:rPr lang="en-US" sz="2950">
                <a:solidFill>
                  <a:srgbClr val="FF3300"/>
                </a:solidFill>
                <a:latin typeface="Times New Roman"/>
                <a:ea typeface="Times New Roman"/>
                <a:cs typeface="Times New Roman"/>
                <a:sym typeface="Times New Roman"/>
              </a:rPr>
              <a:t> </a:t>
            </a:r>
            <a:r>
              <a:rPr lang="en-US" sz="2800" i="1">
                <a:solidFill>
                  <a:srgbClr val="FF3300"/>
                </a:solidFill>
                <a:latin typeface="Arial"/>
                <a:ea typeface="Arial"/>
                <a:cs typeface="Arial"/>
                <a:sym typeface="Arial"/>
              </a:rPr>
              <a:t>B</a:t>
            </a:r>
            <a:r>
              <a:rPr lang="en-US" sz="2950">
                <a:solidFill>
                  <a:srgbClr val="FF3300"/>
                </a:solidFill>
                <a:latin typeface="Noto Sans Symbols"/>
                <a:ea typeface="Noto Sans Symbols"/>
                <a:cs typeface="Noto Sans Symbols"/>
                <a:sym typeface="Noto Sans Symbols"/>
              </a:rPr>
              <a:t>β</a:t>
            </a:r>
            <a:r>
              <a:rPr lang="en-US" sz="295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where	FIRST(</a:t>
            </a:r>
            <a:r>
              <a:rPr lang="en-US" sz="2950">
                <a:solidFill>
                  <a:srgbClr val="FF3300"/>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contains </a:t>
            </a:r>
            <a:r>
              <a:rPr lang="en-US" sz="2800">
                <a:solidFill>
                  <a:srgbClr val="FF3300"/>
                </a:solidFill>
                <a:latin typeface="Noto Sans Symbols"/>
                <a:ea typeface="Noto Sans Symbols"/>
                <a:cs typeface="Noto Sans Symbols"/>
                <a:sym typeface="Noto Sans Symbols"/>
              </a:rPr>
              <a:t>ε</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then everything in  FOLLOW(</a:t>
            </a:r>
            <a:r>
              <a:rPr lang="en-US" sz="2800" i="1">
                <a:solidFill>
                  <a:srgbClr val="FF3300"/>
                </a:solidFill>
                <a:latin typeface="Arial"/>
                <a:ea typeface="Arial"/>
                <a:cs typeface="Arial"/>
                <a:sym typeface="Arial"/>
              </a:rPr>
              <a:t>A</a:t>
            </a:r>
            <a:r>
              <a:rPr lang="en-US" sz="2800">
                <a:solidFill>
                  <a:srgbClr val="003366"/>
                </a:solidFill>
                <a:latin typeface="Arial"/>
                <a:ea typeface="Arial"/>
                <a:cs typeface="Arial"/>
                <a:sym typeface="Arial"/>
              </a:rPr>
              <a:t>) is in FOLLOW(</a:t>
            </a:r>
            <a:r>
              <a:rPr lang="en-US" sz="2800" i="1">
                <a:solidFill>
                  <a:srgbClr val="FF3300"/>
                </a:solidFill>
                <a:latin typeface="Arial"/>
                <a:ea typeface="Arial"/>
                <a:cs typeface="Arial"/>
                <a:sym typeface="Arial"/>
              </a:rPr>
              <a:t>B</a:t>
            </a: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Tree>
  </p:cSld>
  <p:clrMapOvr>
    <a:masterClrMapping/>
  </p:clrMapOvr>
  <p:transition>
    <p:zoom/>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413" name="Google Shape;413;p37"/>
          <p:cNvSpPr txBox="1"/>
          <p:nvPr/>
        </p:nvSpPr>
        <p:spPr>
          <a:xfrm>
            <a:off x="1069644" y="2533029"/>
            <a:ext cx="7355840" cy="3582035"/>
          </a:xfrm>
          <a:prstGeom prst="rect">
            <a:avLst/>
          </a:prstGeom>
          <a:noFill/>
          <a:ln>
            <a:noFill/>
          </a:ln>
        </p:spPr>
        <p:txBody>
          <a:bodyPr spcFirstLastPara="1" wrap="square" lIns="0" tIns="12700" rIns="0" bIns="0" anchor="t" anchorCtr="0">
            <a:spAutoFit/>
          </a:bodyPr>
          <a:lstStyle/>
          <a:p>
            <a:pPr marL="12700" marR="5080" lvl="0" indent="0" algn="l" rtl="0">
              <a:lnSpc>
                <a:spcPct val="120100"/>
              </a:lnSpc>
              <a:spcBef>
                <a:spcPts val="0"/>
              </a:spcBef>
              <a:spcAft>
                <a:spcPts val="0"/>
              </a:spcAft>
              <a:buNone/>
            </a:pPr>
            <a:r>
              <a:rPr lang="en-US" sz="2800" i="1">
                <a:solidFill>
                  <a:srgbClr val="FF3300"/>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if </a:t>
            </a:r>
            <a:r>
              <a:rPr lang="en-US" sz="2800" i="1">
                <a:solidFill>
                  <a:srgbClr val="FF3300"/>
                </a:solidFill>
                <a:latin typeface="Arial"/>
                <a:ea typeface="Arial"/>
                <a:cs typeface="Arial"/>
                <a:sym typeface="Arial"/>
              </a:rPr>
              <a:t>E </a:t>
            </a:r>
            <a:r>
              <a:rPr lang="en-US" sz="2800" b="1">
                <a:solidFill>
                  <a:srgbClr val="003366"/>
                </a:solidFill>
                <a:latin typeface="Arial"/>
                <a:ea typeface="Arial"/>
                <a:cs typeface="Arial"/>
                <a:sym typeface="Arial"/>
              </a:rPr>
              <a:t>then </a:t>
            </a:r>
            <a:r>
              <a:rPr lang="en-US" sz="2800" i="1">
                <a:solidFill>
                  <a:srgbClr val="FF3300"/>
                </a:solidFill>
                <a:latin typeface="Arial"/>
                <a:ea typeface="Arial"/>
                <a:cs typeface="Arial"/>
                <a:sym typeface="Arial"/>
              </a:rPr>
              <a:t>S </a:t>
            </a:r>
            <a:r>
              <a:rPr lang="en-US" sz="2800" b="1">
                <a:solidFill>
                  <a:srgbClr val="003366"/>
                </a:solidFill>
                <a:latin typeface="Arial"/>
                <a:ea typeface="Arial"/>
                <a:cs typeface="Arial"/>
                <a:sym typeface="Arial"/>
              </a:rPr>
              <a:t>else </a:t>
            </a:r>
            <a:r>
              <a:rPr lang="en-US" sz="2800" i="1">
                <a:solidFill>
                  <a:srgbClr val="FF3300"/>
                </a:solidFill>
                <a:latin typeface="Arial"/>
                <a:ea typeface="Arial"/>
                <a:cs typeface="Arial"/>
                <a:sym typeface="Arial"/>
              </a:rPr>
              <a:t>S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begin </a:t>
            </a:r>
            <a:r>
              <a:rPr lang="en-US" sz="2800" i="1">
                <a:solidFill>
                  <a:srgbClr val="FF3300"/>
                </a:solidFill>
                <a:latin typeface="Arial"/>
                <a:ea typeface="Arial"/>
                <a:cs typeface="Arial"/>
                <a:sym typeface="Arial"/>
              </a:rPr>
              <a:t>L </a:t>
            </a:r>
            <a:r>
              <a:rPr lang="en-US" sz="2800" b="1">
                <a:solidFill>
                  <a:srgbClr val="003366"/>
                </a:solidFill>
                <a:latin typeface="Arial"/>
                <a:ea typeface="Arial"/>
                <a:cs typeface="Arial"/>
                <a:sym typeface="Arial"/>
              </a:rPr>
              <a:t>end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print </a:t>
            </a:r>
            <a:r>
              <a:rPr lang="en-US" sz="2800" i="1">
                <a:solidFill>
                  <a:srgbClr val="FF3300"/>
                </a:solidFill>
                <a:latin typeface="Arial"/>
                <a:ea typeface="Arial"/>
                <a:cs typeface="Arial"/>
                <a:sym typeface="Arial"/>
              </a:rPr>
              <a:t>E  L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FF3300"/>
                </a:solidFill>
                <a:latin typeface="Arial"/>
                <a:ea typeface="Arial"/>
                <a:cs typeface="Arial"/>
                <a:sym typeface="Arial"/>
              </a:rPr>
              <a:t>S </a:t>
            </a:r>
            <a:r>
              <a:rPr lang="en-US" sz="2800" b="1">
                <a:solidFill>
                  <a:srgbClr val="003366"/>
                </a:solidFill>
                <a:latin typeface="Arial"/>
                <a:ea typeface="Arial"/>
                <a:cs typeface="Arial"/>
                <a:sym typeface="Arial"/>
              </a:rPr>
              <a:t>; </a:t>
            </a:r>
            <a:r>
              <a:rPr lang="en-US" sz="2800" i="1">
                <a:solidFill>
                  <a:srgbClr val="FF3300"/>
                </a:solidFill>
                <a:latin typeface="Arial"/>
                <a:ea typeface="Arial"/>
                <a:cs typeface="Arial"/>
                <a:sym typeface="Arial"/>
              </a:rPr>
              <a:t>L </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12700" marR="0" lvl="0" indent="0" algn="l" rtl="0">
              <a:lnSpc>
                <a:spcPct val="100000"/>
              </a:lnSpc>
              <a:spcBef>
                <a:spcPts val="670"/>
              </a:spcBef>
              <a:spcAft>
                <a:spcPts val="0"/>
              </a:spcAft>
              <a:buNone/>
            </a:pPr>
            <a:r>
              <a:rPr lang="en-US" sz="2800" i="1">
                <a:solidFill>
                  <a:srgbClr val="FF3300"/>
                </a:solidFill>
                <a:latin typeface="Arial"/>
                <a:ea typeface="Arial"/>
                <a:cs typeface="Arial"/>
                <a:sym typeface="Arial"/>
              </a:rPr>
              <a:t>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num = num</a:t>
            </a:r>
            <a:endParaRPr sz="2800">
              <a:latin typeface="Arial"/>
              <a:ea typeface="Arial"/>
              <a:cs typeface="Arial"/>
              <a:sym typeface="Arial"/>
            </a:endParaRPr>
          </a:p>
          <a:p>
            <a:pPr marL="0" marR="0" lvl="0" indent="0" algn="l" rtl="0">
              <a:lnSpc>
                <a:spcPct val="100000"/>
              </a:lnSpc>
              <a:spcBef>
                <a:spcPts val="30"/>
              </a:spcBef>
              <a:spcAft>
                <a:spcPts val="0"/>
              </a:spcAft>
              <a:buNone/>
            </a:pPr>
            <a:endParaRPr sz="4150">
              <a:latin typeface="Arial"/>
              <a:ea typeface="Arial"/>
              <a:cs typeface="Arial"/>
              <a:sym typeface="Arial"/>
            </a:endParaRPr>
          </a:p>
          <a:p>
            <a:pPr marL="12700" marR="3132455" lvl="0" indent="0" algn="l" rtl="0">
              <a:lnSpc>
                <a:spcPct val="110100"/>
              </a:lnSpc>
              <a:spcBef>
                <a:spcPts val="0"/>
              </a:spcBef>
              <a:spcAft>
                <a:spcPts val="0"/>
              </a:spcAft>
              <a:buNone/>
            </a:pPr>
            <a:r>
              <a:rPr lang="en-US" sz="2800">
                <a:solidFill>
                  <a:srgbClr val="003366"/>
                </a:solidFill>
                <a:latin typeface="Arial"/>
                <a:ea typeface="Arial"/>
                <a:cs typeface="Arial"/>
                <a:sym typeface="Arial"/>
              </a:rPr>
              <a:t>FOLLOW(</a:t>
            </a:r>
            <a:r>
              <a:rPr lang="en-US" sz="2800" i="1">
                <a:solidFill>
                  <a:srgbClr val="FF3300"/>
                </a:solidFill>
                <a:latin typeface="Arial"/>
                <a:ea typeface="Arial"/>
                <a:cs typeface="Arial"/>
                <a:sym typeface="Arial"/>
              </a:rPr>
              <a:t>S</a:t>
            </a: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else</a:t>
            </a:r>
            <a:r>
              <a:rPr lang="en-US" sz="2800">
                <a:solidFill>
                  <a:srgbClr val="003366"/>
                </a:solidFill>
                <a:latin typeface="Arial"/>
                <a:ea typeface="Arial"/>
                <a:cs typeface="Arial"/>
                <a:sym typeface="Arial"/>
              </a:rPr>
              <a:t>, ; }  FOLLOW(</a:t>
            </a:r>
            <a:r>
              <a:rPr lang="en-US" sz="2800" i="1">
                <a:solidFill>
                  <a:srgbClr val="FF3300"/>
                </a:solidFill>
                <a:latin typeface="Arial"/>
                <a:ea typeface="Arial"/>
                <a:cs typeface="Arial"/>
                <a:sym typeface="Arial"/>
              </a:rPr>
              <a:t>L</a:t>
            </a: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end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340"/>
              </a:spcBef>
              <a:spcAft>
                <a:spcPts val="0"/>
              </a:spcAft>
              <a:buNone/>
            </a:pPr>
            <a:r>
              <a:rPr lang="en-US" sz="2800">
                <a:solidFill>
                  <a:srgbClr val="003366"/>
                </a:solidFill>
                <a:latin typeface="Arial"/>
                <a:ea typeface="Arial"/>
                <a:cs typeface="Arial"/>
                <a:sym typeface="Arial"/>
              </a:rPr>
              <a:t>FOLLOW(</a:t>
            </a:r>
            <a:r>
              <a:rPr lang="en-US" sz="2800" i="1">
                <a:solidFill>
                  <a:srgbClr val="FF3300"/>
                </a:solidFill>
                <a:latin typeface="Arial"/>
                <a:ea typeface="Arial"/>
                <a:cs typeface="Arial"/>
                <a:sym typeface="Arial"/>
              </a:rPr>
              <a:t>E</a:t>
            </a: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then</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else</a:t>
            </a:r>
            <a:r>
              <a:rPr lang="en-US" sz="2800">
                <a:solidFill>
                  <a:srgbClr val="003366"/>
                </a:solidFill>
                <a:latin typeface="Arial"/>
                <a:ea typeface="Arial"/>
                <a:cs typeface="Arial"/>
                <a:sym typeface="Arial"/>
              </a:rPr>
              <a:t>, ; }</a:t>
            </a:r>
            <a:endParaRPr sz="2800">
              <a:latin typeface="Arial"/>
              <a:ea typeface="Arial"/>
              <a:cs typeface="Arial"/>
              <a:sym typeface="Arial"/>
            </a:endParaRPr>
          </a:p>
        </p:txBody>
      </p:sp>
    </p:spTree>
  </p:cSld>
  <p:clrMapOvr>
    <a:masterClrMapping/>
  </p:clrMapOvr>
  <p:transition>
    <p:zo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title"/>
          </p:nvPr>
        </p:nvSpPr>
        <p:spPr>
          <a:xfrm>
            <a:off x="993444" y="1286636"/>
            <a:ext cx="687197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Table-Driven Predictive Parsing</a:t>
            </a:r>
            <a:endParaRPr/>
          </a:p>
        </p:txBody>
      </p:sp>
      <p:sp>
        <p:nvSpPr>
          <p:cNvPr id="419" name="Google Shape;419;p38"/>
          <p:cNvSpPr txBox="1"/>
          <p:nvPr/>
        </p:nvSpPr>
        <p:spPr>
          <a:xfrm>
            <a:off x="917854" y="2262023"/>
            <a:ext cx="7987030" cy="4307840"/>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Input</a:t>
            </a:r>
            <a:r>
              <a:rPr lang="en-US" sz="2400">
                <a:solidFill>
                  <a:srgbClr val="003366"/>
                </a:solidFill>
                <a:latin typeface="Arial"/>
                <a:ea typeface="Arial"/>
                <a:cs typeface="Arial"/>
                <a:sym typeface="Arial"/>
              </a:rPr>
              <a:t>. Grammar </a:t>
            </a:r>
            <a:r>
              <a:rPr lang="en-US" sz="2400" i="1">
                <a:solidFill>
                  <a:srgbClr val="003366"/>
                </a:solidFill>
                <a:latin typeface="Arial"/>
                <a:ea typeface="Arial"/>
                <a:cs typeface="Arial"/>
                <a:sym typeface="Arial"/>
              </a:rPr>
              <a:t>G</a:t>
            </a:r>
            <a:r>
              <a:rPr lang="en-US" sz="2400">
                <a:solidFill>
                  <a:srgbClr val="003366"/>
                </a:solidFill>
                <a:latin typeface="Arial"/>
                <a:ea typeface="Arial"/>
                <a:cs typeface="Arial"/>
                <a:sym typeface="Arial"/>
              </a:rPr>
              <a:t>.	</a:t>
            </a:r>
            <a:r>
              <a:rPr lang="en-US" sz="2400">
                <a:solidFill>
                  <a:srgbClr val="FF3300"/>
                </a:solidFill>
                <a:latin typeface="Arial"/>
                <a:ea typeface="Arial"/>
                <a:cs typeface="Arial"/>
                <a:sym typeface="Arial"/>
              </a:rPr>
              <a:t>Output</a:t>
            </a:r>
            <a:r>
              <a:rPr lang="en-US" sz="2400">
                <a:solidFill>
                  <a:srgbClr val="003366"/>
                </a:solidFill>
                <a:latin typeface="Arial"/>
                <a:ea typeface="Arial"/>
                <a:cs typeface="Arial"/>
                <a:sym typeface="Arial"/>
              </a:rPr>
              <a:t>. Parsing Table </a:t>
            </a:r>
            <a:r>
              <a:rPr lang="en-US" sz="2400" i="1">
                <a:solidFill>
                  <a:srgbClr val="003366"/>
                </a:solidFill>
                <a:latin typeface="Arial"/>
                <a:ea typeface="Arial"/>
                <a:cs typeface="Arial"/>
                <a:sym typeface="Arial"/>
              </a:rPr>
              <a:t>M</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870"/>
              </a:spcBef>
              <a:spcAft>
                <a:spcPts val="0"/>
              </a:spcAft>
              <a:buNone/>
            </a:pPr>
            <a:r>
              <a:rPr lang="en-US" sz="2400">
                <a:solidFill>
                  <a:srgbClr val="FF3300"/>
                </a:solidFill>
                <a:latin typeface="Arial"/>
                <a:ea typeface="Arial"/>
                <a:cs typeface="Arial"/>
                <a:sym typeface="Arial"/>
              </a:rPr>
              <a:t>Method</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351155" marR="1749425" lvl="0" indent="-351155" algn="l" rtl="0">
              <a:lnSpc>
                <a:spcPct val="130000"/>
              </a:lnSpc>
              <a:spcBef>
                <a:spcPts val="0"/>
              </a:spcBef>
              <a:spcAft>
                <a:spcPts val="0"/>
              </a:spcAft>
              <a:buClr>
                <a:srgbClr val="003366"/>
              </a:buClr>
              <a:buSzPts val="2400"/>
              <a:buFont typeface="Arial"/>
              <a:buAutoNum type="arabicPeriod"/>
            </a:pPr>
            <a:r>
              <a:rPr lang="en-US" sz="2400">
                <a:solidFill>
                  <a:srgbClr val="003366"/>
                </a:solidFill>
                <a:latin typeface="Arial"/>
                <a:ea typeface="Arial"/>
                <a:cs typeface="Arial"/>
                <a:sym typeface="Arial"/>
              </a:rPr>
              <a:t>For each production </a:t>
            </a:r>
            <a:r>
              <a:rPr lang="en-US" sz="2400" i="1">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of the grammar,  do steps 2 and 3.</a:t>
            </a:r>
            <a:endParaRPr sz="2400">
              <a:latin typeface="Arial"/>
              <a:ea typeface="Arial"/>
              <a:cs typeface="Arial"/>
              <a:sym typeface="Arial"/>
            </a:endParaRPr>
          </a:p>
          <a:p>
            <a:pPr marL="350520" marR="0" lvl="0" indent="-338455" algn="l" rtl="0">
              <a:lnSpc>
                <a:spcPct val="100000"/>
              </a:lnSpc>
              <a:spcBef>
                <a:spcPts val="865"/>
              </a:spcBef>
              <a:spcAft>
                <a:spcPts val="0"/>
              </a:spcAft>
              <a:buClr>
                <a:srgbClr val="003366"/>
              </a:buClr>
              <a:buSzPts val="2400"/>
              <a:buFont typeface="Arial"/>
              <a:buAutoNum type="arabicPeriod"/>
            </a:pPr>
            <a:r>
              <a:rPr lang="en-US" sz="2400">
                <a:solidFill>
                  <a:srgbClr val="003366"/>
                </a:solidFill>
                <a:latin typeface="Arial"/>
                <a:ea typeface="Arial"/>
                <a:cs typeface="Arial"/>
                <a:sym typeface="Arial"/>
              </a:rPr>
              <a:t>For each terminal </a:t>
            </a:r>
            <a:r>
              <a:rPr lang="en-US" sz="2400" i="1">
                <a:solidFill>
                  <a:srgbClr val="003366"/>
                </a:solidFill>
                <a:latin typeface="Arial"/>
                <a:ea typeface="Arial"/>
                <a:cs typeface="Arial"/>
                <a:sym typeface="Arial"/>
              </a:rPr>
              <a:t>a </a:t>
            </a:r>
            <a:r>
              <a:rPr lang="en-US" sz="2400">
                <a:solidFill>
                  <a:srgbClr val="003366"/>
                </a:solidFill>
                <a:latin typeface="Arial"/>
                <a:ea typeface="Arial"/>
                <a:cs typeface="Arial"/>
                <a:sym typeface="Arial"/>
              </a:rPr>
              <a:t>in FIRST(</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add </a:t>
            </a:r>
            <a:r>
              <a:rPr lang="en-US" sz="2400" i="1">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to </a:t>
            </a:r>
            <a:r>
              <a:rPr lang="en-US" sz="2400" i="1">
                <a:solidFill>
                  <a:srgbClr val="003366"/>
                </a:solidFill>
                <a:latin typeface="Arial"/>
                <a:ea typeface="Arial"/>
                <a:cs typeface="Arial"/>
                <a:sym typeface="Arial"/>
              </a:rPr>
              <a:t>M</a:t>
            </a:r>
            <a:r>
              <a:rPr lang="en-US" sz="2400">
                <a:solidFill>
                  <a:srgbClr val="003366"/>
                </a:solidFill>
                <a:latin typeface="Arial"/>
                <a:ea typeface="Arial"/>
                <a:cs typeface="Arial"/>
                <a:sym typeface="Arial"/>
              </a:rPr>
              <a:t>[</a:t>
            </a:r>
            <a:r>
              <a:rPr lang="en-US" sz="2400" i="1">
                <a:solidFill>
                  <a:srgbClr val="003366"/>
                </a:solidFill>
                <a:latin typeface="Arial"/>
                <a:ea typeface="Arial"/>
                <a:cs typeface="Arial"/>
                <a:sym typeface="Arial"/>
              </a:rPr>
              <a:t>A</a:t>
            </a:r>
            <a:r>
              <a:rPr lang="en-US" sz="2400">
                <a:solidFill>
                  <a:srgbClr val="003366"/>
                </a:solidFill>
                <a:latin typeface="Arial"/>
                <a:ea typeface="Arial"/>
                <a:cs typeface="Arial"/>
                <a:sym typeface="Arial"/>
              </a:rPr>
              <a:t>, </a:t>
            </a:r>
            <a:r>
              <a:rPr lang="en-US" sz="2400" i="1">
                <a:solidFill>
                  <a:srgbClr val="003366"/>
                </a:solidFill>
                <a:latin typeface="Arial"/>
                <a:ea typeface="Arial"/>
                <a:cs typeface="Arial"/>
                <a:sym typeface="Arial"/>
              </a:rPr>
              <a:t>a</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347980" marR="5080" lvl="0" indent="-335915" algn="l" rtl="0">
              <a:lnSpc>
                <a:spcPct val="130000"/>
              </a:lnSpc>
              <a:spcBef>
                <a:spcPts val="5"/>
              </a:spcBef>
              <a:spcAft>
                <a:spcPts val="0"/>
              </a:spcAft>
              <a:buClr>
                <a:srgbClr val="003366"/>
              </a:buClr>
              <a:buSzPts val="2400"/>
              <a:buFont typeface="Arial"/>
              <a:buAutoNum type="arabicPeriod"/>
            </a:pPr>
            <a:r>
              <a:rPr lang="en-US" sz="2400">
                <a:solidFill>
                  <a:srgbClr val="003366"/>
                </a:solidFill>
                <a:latin typeface="Arial"/>
                <a:ea typeface="Arial"/>
                <a:cs typeface="Arial"/>
                <a:sym typeface="Arial"/>
              </a:rPr>
              <a:t>If </a:t>
            </a:r>
            <a:r>
              <a:rPr lang="en-US" sz="2400">
                <a:solidFill>
                  <a:srgbClr val="003366"/>
                </a:solidFill>
                <a:latin typeface="Noto Sans Symbols"/>
                <a:ea typeface="Noto Sans Symbols"/>
                <a:cs typeface="Noto Sans Symbols"/>
                <a:sym typeface="Noto Sans Symbols"/>
              </a:rPr>
              <a:t>ε</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is in FIRST(</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add </a:t>
            </a:r>
            <a:r>
              <a:rPr lang="en-US" sz="2400" i="1">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to </a:t>
            </a:r>
            <a:r>
              <a:rPr lang="en-US" sz="2400" i="1">
                <a:solidFill>
                  <a:srgbClr val="003366"/>
                </a:solidFill>
                <a:latin typeface="Arial"/>
                <a:ea typeface="Arial"/>
                <a:cs typeface="Arial"/>
                <a:sym typeface="Arial"/>
              </a:rPr>
              <a:t>M</a:t>
            </a:r>
            <a:r>
              <a:rPr lang="en-US" sz="2400">
                <a:solidFill>
                  <a:srgbClr val="003366"/>
                </a:solidFill>
                <a:latin typeface="Arial"/>
                <a:ea typeface="Arial"/>
                <a:cs typeface="Arial"/>
                <a:sym typeface="Arial"/>
              </a:rPr>
              <a:t>[</a:t>
            </a:r>
            <a:r>
              <a:rPr lang="en-US" sz="2400" i="1">
                <a:solidFill>
                  <a:srgbClr val="003366"/>
                </a:solidFill>
                <a:latin typeface="Arial"/>
                <a:ea typeface="Arial"/>
                <a:cs typeface="Arial"/>
                <a:sym typeface="Arial"/>
              </a:rPr>
              <a:t>A</a:t>
            </a:r>
            <a:r>
              <a:rPr lang="en-US" sz="2400">
                <a:solidFill>
                  <a:srgbClr val="003366"/>
                </a:solidFill>
                <a:latin typeface="Arial"/>
                <a:ea typeface="Arial"/>
                <a:cs typeface="Arial"/>
                <a:sym typeface="Arial"/>
              </a:rPr>
              <a:t>, </a:t>
            </a:r>
            <a:r>
              <a:rPr lang="en-US" sz="2400" i="1">
                <a:solidFill>
                  <a:srgbClr val="003366"/>
                </a:solidFill>
                <a:latin typeface="Arial"/>
                <a:ea typeface="Arial"/>
                <a:cs typeface="Arial"/>
                <a:sym typeface="Arial"/>
              </a:rPr>
              <a:t>b</a:t>
            </a:r>
            <a:r>
              <a:rPr lang="en-US" sz="2400">
                <a:solidFill>
                  <a:srgbClr val="003366"/>
                </a:solidFill>
                <a:latin typeface="Arial"/>
                <a:ea typeface="Arial"/>
                <a:cs typeface="Arial"/>
                <a:sym typeface="Arial"/>
              </a:rPr>
              <a:t>] for each  terminal </a:t>
            </a:r>
            <a:r>
              <a:rPr lang="en-US" sz="2400" i="1">
                <a:solidFill>
                  <a:srgbClr val="003366"/>
                </a:solidFill>
                <a:latin typeface="Arial"/>
                <a:ea typeface="Arial"/>
                <a:cs typeface="Arial"/>
                <a:sym typeface="Arial"/>
              </a:rPr>
              <a:t>b </a:t>
            </a:r>
            <a:r>
              <a:rPr lang="en-US" sz="2400">
                <a:solidFill>
                  <a:srgbClr val="003366"/>
                </a:solidFill>
                <a:latin typeface="Arial"/>
                <a:ea typeface="Arial"/>
                <a:cs typeface="Arial"/>
                <a:sym typeface="Arial"/>
              </a:rPr>
              <a:t>in FOLLOW(</a:t>
            </a:r>
            <a:r>
              <a:rPr lang="en-US" sz="2400" i="1">
                <a:solidFill>
                  <a:srgbClr val="003366"/>
                </a:solidFill>
                <a:latin typeface="Arial"/>
                <a:ea typeface="Arial"/>
                <a:cs typeface="Arial"/>
                <a:sym typeface="Arial"/>
              </a:rPr>
              <a:t>A</a:t>
            </a:r>
            <a:r>
              <a:rPr lang="en-US" sz="2400">
                <a:solidFill>
                  <a:srgbClr val="003366"/>
                </a:solidFill>
                <a:latin typeface="Arial"/>
                <a:ea typeface="Arial"/>
                <a:cs typeface="Arial"/>
                <a:sym typeface="Arial"/>
              </a:rPr>
              <a:t>). If </a:t>
            </a:r>
            <a:r>
              <a:rPr lang="en-US" sz="2400">
                <a:solidFill>
                  <a:srgbClr val="003366"/>
                </a:solidFill>
                <a:latin typeface="Noto Sans Symbols"/>
                <a:ea typeface="Noto Sans Symbols"/>
                <a:cs typeface="Noto Sans Symbols"/>
                <a:sym typeface="Noto Sans Symbols"/>
              </a:rPr>
              <a:t>ε</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is in FIRST(</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and $ is in  FOLLOW(</a:t>
            </a:r>
            <a:r>
              <a:rPr lang="en-US" sz="2400" i="1">
                <a:solidFill>
                  <a:srgbClr val="003366"/>
                </a:solidFill>
                <a:latin typeface="Arial"/>
                <a:ea typeface="Arial"/>
                <a:cs typeface="Arial"/>
                <a:sym typeface="Arial"/>
              </a:rPr>
              <a:t>A</a:t>
            </a:r>
            <a:r>
              <a:rPr lang="en-US" sz="2400">
                <a:solidFill>
                  <a:srgbClr val="003366"/>
                </a:solidFill>
                <a:latin typeface="Arial"/>
                <a:ea typeface="Arial"/>
                <a:cs typeface="Arial"/>
                <a:sym typeface="Arial"/>
              </a:rPr>
              <a:t>), add </a:t>
            </a:r>
            <a:r>
              <a:rPr lang="en-US" sz="2400" i="1">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to </a:t>
            </a:r>
            <a:r>
              <a:rPr lang="en-US" sz="2400" i="1">
                <a:solidFill>
                  <a:srgbClr val="003366"/>
                </a:solidFill>
                <a:latin typeface="Arial"/>
                <a:ea typeface="Arial"/>
                <a:cs typeface="Arial"/>
                <a:sym typeface="Arial"/>
              </a:rPr>
              <a:t>M</a:t>
            </a:r>
            <a:r>
              <a:rPr lang="en-US" sz="2400">
                <a:solidFill>
                  <a:srgbClr val="003366"/>
                </a:solidFill>
                <a:latin typeface="Arial"/>
                <a:ea typeface="Arial"/>
                <a:cs typeface="Arial"/>
                <a:sym typeface="Arial"/>
              </a:rPr>
              <a:t>[</a:t>
            </a:r>
            <a:r>
              <a:rPr lang="en-US" sz="2400" i="1">
                <a:solidFill>
                  <a:srgbClr val="003366"/>
                </a:solidFill>
                <a:latin typeface="Arial"/>
                <a:ea typeface="Arial"/>
                <a:cs typeface="Arial"/>
                <a:sym typeface="Arial"/>
              </a:rPr>
              <a:t>A</a:t>
            </a:r>
            <a:r>
              <a:rPr lang="en-US" sz="2400">
                <a:solidFill>
                  <a:srgbClr val="003366"/>
                </a:solidFill>
                <a:latin typeface="Arial"/>
                <a:ea typeface="Arial"/>
                <a:cs typeface="Arial"/>
                <a:sym typeface="Arial"/>
              </a:rPr>
              <a:t>, $].</a:t>
            </a:r>
            <a:endParaRPr sz="2400">
              <a:latin typeface="Arial"/>
              <a:ea typeface="Arial"/>
              <a:cs typeface="Arial"/>
              <a:sym typeface="Arial"/>
            </a:endParaRPr>
          </a:p>
          <a:p>
            <a:pPr marL="350520" marR="0" lvl="0" indent="-338455" algn="l" rtl="0">
              <a:lnSpc>
                <a:spcPct val="100000"/>
              </a:lnSpc>
              <a:spcBef>
                <a:spcPts val="865"/>
              </a:spcBef>
              <a:spcAft>
                <a:spcPts val="0"/>
              </a:spcAft>
              <a:buClr>
                <a:srgbClr val="003366"/>
              </a:buClr>
              <a:buSzPts val="2400"/>
              <a:buFont typeface="Arial"/>
              <a:buAutoNum type="arabicPeriod"/>
            </a:pPr>
            <a:r>
              <a:rPr lang="en-US" sz="2400">
                <a:solidFill>
                  <a:srgbClr val="003366"/>
                </a:solidFill>
                <a:latin typeface="Arial"/>
                <a:ea typeface="Arial"/>
                <a:cs typeface="Arial"/>
                <a:sym typeface="Arial"/>
              </a:rPr>
              <a:t>Make each undefined entry of </a:t>
            </a:r>
            <a:r>
              <a:rPr lang="en-US" sz="2400" i="1">
                <a:solidFill>
                  <a:srgbClr val="003366"/>
                </a:solidFill>
                <a:latin typeface="Arial"/>
                <a:ea typeface="Arial"/>
                <a:cs typeface="Arial"/>
                <a:sym typeface="Arial"/>
              </a:rPr>
              <a:t>M </a:t>
            </a:r>
            <a:r>
              <a:rPr lang="en-US" sz="2400">
                <a:solidFill>
                  <a:srgbClr val="003366"/>
                </a:solidFill>
                <a:latin typeface="Arial"/>
                <a:ea typeface="Arial"/>
                <a:cs typeface="Arial"/>
                <a:sym typeface="Arial"/>
              </a:rPr>
              <a:t>be </a:t>
            </a:r>
            <a:r>
              <a:rPr lang="en-US" sz="2400">
                <a:solidFill>
                  <a:srgbClr val="FF3300"/>
                </a:solidFill>
                <a:latin typeface="Arial"/>
                <a:ea typeface="Arial"/>
                <a:cs typeface="Arial"/>
                <a:sym typeface="Arial"/>
              </a:rPr>
              <a:t>error</a:t>
            </a: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5"/>
          <p:cNvSpPr>
            <a:spLocks noGrp="1"/>
          </p:cNvSpPr>
          <p:nvPr>
            <p:ph idx="1"/>
          </p:nvPr>
        </p:nvSpPr>
        <p:spPr>
          <a:xfrm>
            <a:off x="381000" y="1219200"/>
            <a:ext cx="8229600" cy="5410200"/>
          </a:xfrm>
        </p:spPr>
        <p:txBody>
          <a:bodyPr/>
          <a:lstStyle/>
          <a:p>
            <a:pPr algn="just">
              <a:buFont typeface="Wingdings" pitchFamily="2" charset="2"/>
              <a:buNone/>
            </a:pPr>
            <a:r>
              <a:rPr lang="en-US" sz="1800" b="1" smtClean="0"/>
              <a:t>Phrase level recovery</a:t>
            </a:r>
            <a:endParaRPr lang="en-US" sz="1800" smtClean="0"/>
          </a:p>
          <a:p>
            <a:pPr algn="just">
              <a:buFont typeface="Wingdings" pitchFamily="2" charset="2"/>
              <a:buNone/>
            </a:pPr>
            <a:r>
              <a:rPr lang="en-US" sz="1800" smtClean="0"/>
              <a:t>On discovering an error, the parser performs local correction on the remaining </a:t>
            </a:r>
          </a:p>
          <a:p>
            <a:pPr algn="just">
              <a:buFont typeface="Wingdings" pitchFamily="2" charset="2"/>
              <a:buNone/>
            </a:pPr>
            <a:r>
              <a:rPr lang="en-US" sz="1800" smtClean="0"/>
              <a:t>input that allows it to continue. Example: Insert a missing semicolon or delete </a:t>
            </a:r>
          </a:p>
          <a:p>
            <a:pPr algn="just">
              <a:buFont typeface="Wingdings" pitchFamily="2" charset="2"/>
              <a:buNone/>
            </a:pPr>
            <a:r>
              <a:rPr lang="en-US" sz="1800" smtClean="0"/>
              <a:t>an extraneous semicolon etc.</a:t>
            </a:r>
          </a:p>
          <a:p>
            <a:pPr algn="just">
              <a:buFont typeface="Wingdings" pitchFamily="2" charset="2"/>
              <a:buNone/>
            </a:pPr>
            <a:r>
              <a:rPr lang="en-US" sz="1800" smtClean="0"/>
              <a:t> </a:t>
            </a:r>
          </a:p>
          <a:p>
            <a:pPr algn="just">
              <a:buFont typeface="Wingdings" pitchFamily="2" charset="2"/>
              <a:buNone/>
            </a:pPr>
            <a:r>
              <a:rPr lang="en-US" sz="1800" b="1" smtClean="0"/>
              <a:t>Error productions</a:t>
            </a:r>
            <a:endParaRPr lang="en-US" sz="1800" smtClean="0"/>
          </a:p>
          <a:p>
            <a:pPr algn="just">
              <a:buFont typeface="Wingdings" pitchFamily="2" charset="2"/>
              <a:buNone/>
            </a:pPr>
            <a:r>
              <a:rPr lang="en-US" sz="1800" smtClean="0"/>
              <a:t>The parser is constructed using augmented grammar with error productions. If </a:t>
            </a:r>
          </a:p>
          <a:p>
            <a:pPr algn="just">
              <a:buFont typeface="Wingdings" pitchFamily="2" charset="2"/>
              <a:buNone/>
            </a:pPr>
            <a:r>
              <a:rPr lang="en-US" sz="1800" smtClean="0"/>
              <a:t>an error production is used by the parser, appropriate error diagnostics can be </a:t>
            </a:r>
          </a:p>
          <a:p>
            <a:pPr algn="just">
              <a:buFont typeface="Wingdings" pitchFamily="2" charset="2"/>
              <a:buNone/>
            </a:pPr>
            <a:r>
              <a:rPr lang="en-US" sz="1800" smtClean="0"/>
              <a:t>generated to indicate the erroneous constructs recognized by the input.</a:t>
            </a:r>
          </a:p>
          <a:p>
            <a:pPr algn="just">
              <a:buFont typeface="Wingdings" pitchFamily="2" charset="2"/>
              <a:buNone/>
            </a:pPr>
            <a:r>
              <a:rPr lang="en-US" sz="1800" smtClean="0"/>
              <a:t> </a:t>
            </a:r>
          </a:p>
          <a:p>
            <a:pPr algn="just">
              <a:buFont typeface="Wingdings" pitchFamily="2" charset="2"/>
              <a:buNone/>
            </a:pPr>
            <a:r>
              <a:rPr lang="en-US" sz="1800" b="1" smtClean="0"/>
              <a:t>Global correction</a:t>
            </a:r>
            <a:endParaRPr lang="en-US" sz="1800" smtClean="0"/>
          </a:p>
          <a:p>
            <a:pPr algn="just">
              <a:buFont typeface="Wingdings" pitchFamily="2" charset="2"/>
              <a:buNone/>
            </a:pPr>
            <a:r>
              <a:rPr lang="en-US" sz="1800" smtClean="0"/>
              <a:t>Given an incorrect input string x and grammar G, certain algorithms can be </a:t>
            </a:r>
          </a:p>
          <a:p>
            <a:pPr algn="just">
              <a:buFont typeface="Wingdings" pitchFamily="2" charset="2"/>
              <a:buNone/>
            </a:pPr>
            <a:r>
              <a:rPr lang="en-US" sz="1800" smtClean="0"/>
              <a:t>used to find a parse tree for a string y, such that the number of insertions, </a:t>
            </a:r>
          </a:p>
          <a:p>
            <a:pPr algn="just">
              <a:buFont typeface="Wingdings" pitchFamily="2" charset="2"/>
              <a:buNone/>
            </a:pPr>
            <a:r>
              <a:rPr lang="en-US" sz="1800" smtClean="0"/>
              <a:t>deletions and changes of tokens is as small as possible. However, these </a:t>
            </a:r>
          </a:p>
          <a:p>
            <a:pPr algn="just">
              <a:buFont typeface="Wingdings" pitchFamily="2" charset="2"/>
              <a:buNone/>
            </a:pPr>
            <a:r>
              <a:rPr lang="en-US" sz="1800" smtClean="0"/>
              <a:t>methods are in general too costly in terms of time and space.</a:t>
            </a:r>
          </a:p>
          <a:p>
            <a:pPr algn="just">
              <a:buFont typeface="Wingdings" pitchFamily="2" charset="2"/>
              <a:buNone/>
            </a:pPr>
            <a:r>
              <a:rPr lang="en-US" sz="1800" smtClean="0"/>
              <a:t/>
            </a:r>
            <a:br>
              <a:rPr lang="en-US" sz="1800" smtClean="0"/>
            </a:br>
            <a:endParaRPr lang="en-US" sz="1800" smtClean="0"/>
          </a:p>
        </p:txBody>
      </p:sp>
      <p:sp>
        <p:nvSpPr>
          <p:cNvPr id="8195" name="Slide Number Placeholder 5"/>
          <p:cNvSpPr>
            <a:spLocks noGrp="1"/>
          </p:cNvSpPr>
          <p:nvPr>
            <p:ph type="sldNum" sz="quarter" idx="12"/>
          </p:nvPr>
        </p:nvSpPr>
        <p:spPr>
          <a:noFill/>
        </p:spPr>
        <p:txBody>
          <a:bodyPr/>
          <a:lstStyle/>
          <a:p>
            <a:fld id="{3D8EE492-B525-48FC-8809-CC4C54C38195}" type="slidenum">
              <a:rPr lang="en-US" smtClean="0"/>
              <a:pPr/>
              <a:t>14</a:t>
            </a:fld>
            <a:endParaRPr lang="en-US" smtClean="0"/>
          </a:p>
        </p:txBody>
      </p:sp>
    </p:spTree>
  </p:cSld>
  <p:clrMapOvr>
    <a:masterClrMapping/>
  </p:clrMapOvr>
  <p:transition>
    <p:zoom/>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9"/>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425" name="Google Shape;425;p39"/>
          <p:cNvGraphicFramePr/>
          <p:nvPr/>
        </p:nvGraphicFramePr>
        <p:xfrm>
          <a:off x="749808" y="2578607"/>
          <a:ext cx="8162925" cy="4350229"/>
        </p:xfrm>
        <a:graphic>
          <a:graphicData uri="http://schemas.openxmlformats.org/drawingml/2006/table">
            <a:tbl>
              <a:tblPr firstRow="1" bandRow="1">
                <a:noFill/>
              </a:tblPr>
              <a:tblGrid>
                <a:gridCol w="914400"/>
                <a:gridCol w="3200400"/>
                <a:gridCol w="1600200"/>
                <a:gridCol w="2447925"/>
              </a:tblGrid>
              <a:tr h="533400">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59689" lvl="0" indent="0" algn="ctr"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S</a:t>
                      </a:r>
                      <a:endParaRPr sz="2400" u="none" strike="noStrike" cap="none">
                        <a:latin typeface="Arial"/>
                        <a:ea typeface="Arial"/>
                        <a:cs typeface="Arial"/>
                        <a:sym typeface="Arial"/>
                      </a:endParaRPr>
                    </a:p>
                  </a:txBody>
                  <a:tcPr marL="0" marR="0" marT="1143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320675" lvl="0" indent="0" algn="ctr"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L</a:t>
                      </a:r>
                      <a:endParaRPr sz="2400" u="none" strike="noStrike" cap="none">
                        <a:latin typeface="Arial"/>
                        <a:ea typeface="Arial"/>
                        <a:cs typeface="Arial"/>
                        <a:sym typeface="Arial"/>
                      </a:endParaRPr>
                    </a:p>
                  </a:txBody>
                  <a:tcPr marL="0" marR="0" marT="1143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240029" marR="3175" lvl="0" indent="0" algn="ctr"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E</a:t>
                      </a:r>
                      <a:endParaRPr sz="2400" u="none" strike="noStrike" cap="none">
                        <a:latin typeface="Arial"/>
                        <a:ea typeface="Arial"/>
                        <a:cs typeface="Arial"/>
                        <a:sym typeface="Arial"/>
                      </a:endParaRPr>
                    </a:p>
                  </a:txBody>
                  <a:tcPr marL="0" marR="0" marT="1143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85200">
                <a:tc>
                  <a:txBody>
                    <a:bodyPr/>
                    <a:lstStyle/>
                    <a:p>
                      <a:pPr marL="92075" marR="0" lvl="0" indent="0" algn="l" rtl="0">
                        <a:lnSpc>
                          <a:spcPct val="118541"/>
                        </a:lnSpc>
                        <a:spcBef>
                          <a:spcPts val="0"/>
                        </a:spcBef>
                        <a:spcAft>
                          <a:spcPts val="0"/>
                        </a:spcAft>
                        <a:buNone/>
                      </a:pPr>
                      <a:r>
                        <a:rPr lang="en-US" sz="2400" b="1" u="none" strike="noStrike" cap="none">
                          <a:solidFill>
                            <a:srgbClr val="003366"/>
                          </a:solidFill>
                          <a:latin typeface="Arial"/>
                          <a:ea typeface="Arial"/>
                          <a:cs typeface="Arial"/>
                          <a:sym typeface="Arial"/>
                        </a:rPr>
                        <a:t>if</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c rowSpan="9">
                  <a:txBody>
                    <a:bodyPr/>
                    <a:lstStyle/>
                    <a:p>
                      <a:pPr marL="25400" marR="0" lvl="0" indent="0" algn="l" rtl="0">
                        <a:lnSpc>
                          <a:spcPct val="118541"/>
                        </a:lnSpc>
                        <a:spcBef>
                          <a:spcPts val="0"/>
                        </a:spcBef>
                        <a:spcAft>
                          <a:spcPts val="0"/>
                        </a:spcAft>
                        <a:buNone/>
                      </a:pPr>
                      <a:r>
                        <a:rPr lang="en-US" sz="2400" i="1" u="none" strike="noStrike" cap="none">
                          <a:solidFill>
                            <a:srgbClr val="FF3300"/>
                          </a:solidFill>
                          <a:latin typeface="Arial"/>
                          <a:ea typeface="Arial"/>
                          <a:cs typeface="Arial"/>
                          <a:sym typeface="Arial"/>
                        </a:rPr>
                        <a:t>S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if </a:t>
                      </a:r>
                      <a:r>
                        <a:rPr lang="en-US" sz="2400" i="1" u="none" strike="noStrike" cap="none">
                          <a:solidFill>
                            <a:srgbClr val="FF3300"/>
                          </a:solidFill>
                          <a:latin typeface="Arial"/>
                          <a:ea typeface="Arial"/>
                          <a:cs typeface="Arial"/>
                          <a:sym typeface="Arial"/>
                        </a:rPr>
                        <a:t>E </a:t>
                      </a:r>
                      <a:r>
                        <a:rPr lang="en-US" sz="2400" b="1" u="none" strike="noStrike" cap="none">
                          <a:solidFill>
                            <a:srgbClr val="003366"/>
                          </a:solidFill>
                          <a:latin typeface="Arial"/>
                          <a:ea typeface="Arial"/>
                          <a:cs typeface="Arial"/>
                          <a:sym typeface="Arial"/>
                        </a:rPr>
                        <a:t>then </a:t>
                      </a:r>
                      <a:r>
                        <a:rPr lang="en-US" sz="2400" i="1" u="none" strike="noStrike" cap="none">
                          <a:solidFill>
                            <a:srgbClr val="FF3300"/>
                          </a:solidFill>
                          <a:latin typeface="Arial"/>
                          <a:ea typeface="Arial"/>
                          <a:cs typeface="Arial"/>
                          <a:sym typeface="Arial"/>
                        </a:rPr>
                        <a:t>S </a:t>
                      </a:r>
                      <a:r>
                        <a:rPr lang="en-US" sz="2400" b="1" u="none" strike="noStrike" cap="none">
                          <a:solidFill>
                            <a:srgbClr val="003366"/>
                          </a:solidFill>
                          <a:latin typeface="Arial"/>
                          <a:ea typeface="Arial"/>
                          <a:cs typeface="Arial"/>
                          <a:sym typeface="Arial"/>
                        </a:rPr>
                        <a:t>else </a:t>
                      </a:r>
                      <a:r>
                        <a:rPr lang="en-US" sz="2400" i="1" u="none" strike="noStrike" cap="none">
                          <a:solidFill>
                            <a:srgbClr val="FF3300"/>
                          </a:solidFill>
                          <a:latin typeface="Arial"/>
                          <a:ea typeface="Arial"/>
                          <a:cs typeface="Arial"/>
                          <a:sym typeface="Arial"/>
                        </a:rPr>
                        <a:t>S</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900" u="none" strike="noStrike" cap="none">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500" u="none" strike="noStrike" cap="none">
                        <a:latin typeface="Times New Roman"/>
                        <a:ea typeface="Times New Roman"/>
                        <a:cs typeface="Times New Roman"/>
                        <a:sym typeface="Times New Roman"/>
                      </a:endParaRPr>
                    </a:p>
                    <a:p>
                      <a:pPr marL="74295" marR="0" lvl="0" indent="0" algn="l"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S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begin </a:t>
                      </a:r>
                      <a:r>
                        <a:rPr lang="en-US" sz="2400" i="1" u="none" strike="noStrike" cap="none">
                          <a:solidFill>
                            <a:srgbClr val="FF3300"/>
                          </a:solidFill>
                          <a:latin typeface="Arial"/>
                          <a:ea typeface="Arial"/>
                          <a:cs typeface="Arial"/>
                          <a:sym typeface="Arial"/>
                        </a:rPr>
                        <a:t>L </a:t>
                      </a:r>
                      <a:r>
                        <a:rPr lang="en-US" sz="2400" b="1" u="none" strike="noStrike" cap="none">
                          <a:solidFill>
                            <a:srgbClr val="003366"/>
                          </a:solidFill>
                          <a:latin typeface="Arial"/>
                          <a:ea typeface="Arial"/>
                          <a:cs typeface="Arial"/>
                          <a:sym typeface="Arial"/>
                        </a:rPr>
                        <a:t>end</a:t>
                      </a:r>
                      <a:endParaRPr sz="2400" u="none" strike="noStrike" cap="none">
                        <a:latin typeface="Arial"/>
                        <a:ea typeface="Arial"/>
                        <a:cs typeface="Arial"/>
                        <a:sym typeface="Arial"/>
                      </a:endParaRPr>
                    </a:p>
                    <a:p>
                      <a:pPr marL="0" marR="0" lvl="0" indent="0" algn="l" rtl="0">
                        <a:lnSpc>
                          <a:spcPct val="100000"/>
                        </a:lnSpc>
                        <a:spcBef>
                          <a:spcPts val="45"/>
                        </a:spcBef>
                        <a:spcAft>
                          <a:spcPts val="0"/>
                        </a:spcAft>
                        <a:buNone/>
                      </a:pPr>
                      <a:endParaRPr sz="3300" u="none" strike="noStrike" cap="none">
                        <a:latin typeface="Times New Roman"/>
                        <a:ea typeface="Times New Roman"/>
                        <a:cs typeface="Times New Roman"/>
                        <a:sym typeface="Times New Roman"/>
                      </a:endParaRPr>
                    </a:p>
                    <a:p>
                      <a:pPr marL="25400" marR="0" lvl="0" indent="0" algn="l"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S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print </a:t>
                      </a:r>
                      <a:r>
                        <a:rPr lang="en-US" sz="2400" i="1" u="none" strike="noStrike" cap="none">
                          <a:solidFill>
                            <a:srgbClr val="FF3300"/>
                          </a:solidFill>
                          <a:latin typeface="Arial"/>
                          <a:ea typeface="Arial"/>
                          <a:cs typeface="Arial"/>
                          <a:sym typeface="Arial"/>
                        </a:rPr>
                        <a:t>E</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48590" marR="0" lvl="0" indent="0" algn="l" rtl="0">
                        <a:lnSpc>
                          <a:spcPct val="118541"/>
                        </a:lnSpc>
                        <a:spcBef>
                          <a:spcPts val="0"/>
                        </a:spcBef>
                        <a:spcAft>
                          <a:spcPts val="0"/>
                        </a:spcAft>
                        <a:buNone/>
                      </a:pPr>
                      <a:r>
                        <a:rPr lang="en-US" sz="2400" i="1" u="none" strike="noStrike" cap="none">
                          <a:solidFill>
                            <a:srgbClr val="FF3300"/>
                          </a:solidFill>
                          <a:latin typeface="Arial"/>
                          <a:ea typeface="Arial"/>
                          <a:cs typeface="Arial"/>
                          <a:sym typeface="Arial"/>
                        </a:rPr>
                        <a:t>L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i="1" u="none" strike="noStrike" cap="none">
                          <a:solidFill>
                            <a:srgbClr val="FF3300"/>
                          </a:solidFill>
                          <a:latin typeface="Arial"/>
                          <a:ea typeface="Arial"/>
                          <a:cs typeface="Arial"/>
                          <a:sym typeface="Arial"/>
                        </a:rPr>
                        <a:t>S </a:t>
                      </a:r>
                      <a:r>
                        <a:rPr lang="en-US" sz="2400" b="1" u="none" strike="noStrike" cap="none">
                          <a:solidFill>
                            <a:srgbClr val="003366"/>
                          </a:solidFill>
                          <a:latin typeface="Arial"/>
                          <a:ea typeface="Arial"/>
                          <a:cs typeface="Arial"/>
                          <a:sym typeface="Arial"/>
                        </a:rPr>
                        <a:t>; </a:t>
                      </a:r>
                      <a:r>
                        <a:rPr lang="en-US" sz="2400" i="1" u="none" strike="noStrike" cap="none">
                          <a:solidFill>
                            <a:srgbClr val="FF3300"/>
                          </a:solidFill>
                          <a:latin typeface="Arial"/>
                          <a:ea typeface="Arial"/>
                          <a:cs typeface="Arial"/>
                          <a:sym typeface="Arial"/>
                        </a:rPr>
                        <a:t>L</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c>
                  <a:txBody>
                    <a:bodyPr/>
                    <a:lstStyle/>
                    <a:p>
                      <a:pPr marL="0" marR="3175"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r>
              <a:tr h="370675">
                <a:tc>
                  <a:txBody>
                    <a:bodyPr/>
                    <a:lstStyle/>
                    <a:p>
                      <a:pPr marL="92075" marR="0" lvl="0" indent="0" algn="l" rtl="0">
                        <a:lnSpc>
                          <a:spcPct val="116250"/>
                        </a:lnSpc>
                        <a:spcBef>
                          <a:spcPts val="0"/>
                        </a:spcBef>
                        <a:spcAft>
                          <a:spcPts val="0"/>
                        </a:spcAft>
                        <a:buNone/>
                      </a:pPr>
                      <a:r>
                        <a:rPr lang="en-US" sz="2400" b="1" u="none" strike="noStrike" cap="none">
                          <a:solidFill>
                            <a:srgbClr val="003366"/>
                          </a:solidFill>
                          <a:latin typeface="Arial"/>
                          <a:ea typeface="Arial"/>
                          <a:cs typeface="Arial"/>
                          <a:sym typeface="Arial"/>
                        </a:rPr>
                        <a:t>then</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3175"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75175">
                <a:tc>
                  <a:txBody>
                    <a:bodyPr/>
                    <a:lstStyle/>
                    <a:p>
                      <a:pPr marL="92075" marR="0" lvl="0" indent="0" algn="l" rtl="0">
                        <a:lnSpc>
                          <a:spcPct val="114791"/>
                        </a:lnSpc>
                        <a:spcBef>
                          <a:spcPts val="0"/>
                        </a:spcBef>
                        <a:spcAft>
                          <a:spcPts val="0"/>
                        </a:spcAft>
                        <a:buNone/>
                      </a:pPr>
                      <a:r>
                        <a:rPr lang="en-US" sz="2400" b="1" u="none" strike="noStrike" cap="none">
                          <a:solidFill>
                            <a:srgbClr val="003366"/>
                          </a:solidFill>
                          <a:latin typeface="Arial"/>
                          <a:ea typeface="Arial"/>
                          <a:cs typeface="Arial"/>
                          <a:sym typeface="Arial"/>
                        </a:rPr>
                        <a:t>else</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3175"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422100">
                <a:tc>
                  <a:txBody>
                    <a:bodyPr/>
                    <a:lstStyle/>
                    <a:p>
                      <a:pPr marL="92075" marR="0" lvl="0" indent="0" algn="l" rtl="0">
                        <a:lnSpc>
                          <a:spcPct val="100000"/>
                        </a:lnSpc>
                        <a:spcBef>
                          <a:spcPts val="0"/>
                        </a:spcBef>
                        <a:spcAft>
                          <a:spcPts val="0"/>
                        </a:spcAft>
                        <a:buNone/>
                      </a:pPr>
                      <a:r>
                        <a:rPr lang="en-US" sz="2400" b="1" u="none" strike="noStrike" cap="none">
                          <a:solidFill>
                            <a:srgbClr val="003366"/>
                          </a:solidFill>
                          <a:latin typeface="Arial"/>
                          <a:ea typeface="Arial"/>
                          <a:cs typeface="Arial"/>
                          <a:sym typeface="Arial"/>
                        </a:rPr>
                        <a:t>begin</a:t>
                      </a:r>
                      <a:endParaRPr sz="2400" u="none" strike="noStrike" cap="none">
                        <a:latin typeface="Arial"/>
                        <a:ea typeface="Arial"/>
                        <a:cs typeface="Arial"/>
                        <a:sym typeface="Arial"/>
                      </a:endParaRPr>
                    </a:p>
                  </a:txBody>
                  <a:tcPr marL="0" marR="0" marT="235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0" marR="133985" lvl="0" indent="0" algn="r"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L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i="1" u="none" strike="noStrike" cap="none">
                          <a:solidFill>
                            <a:srgbClr val="FF3300"/>
                          </a:solidFill>
                          <a:latin typeface="Arial"/>
                          <a:ea typeface="Arial"/>
                          <a:cs typeface="Arial"/>
                          <a:sym typeface="Arial"/>
                        </a:rPr>
                        <a:t>S </a:t>
                      </a:r>
                      <a:r>
                        <a:rPr lang="en-US" sz="2400" b="1" u="none" strike="noStrike" cap="none">
                          <a:solidFill>
                            <a:srgbClr val="003366"/>
                          </a:solidFill>
                          <a:latin typeface="Arial"/>
                          <a:ea typeface="Arial"/>
                          <a:cs typeface="Arial"/>
                          <a:sym typeface="Arial"/>
                        </a:rPr>
                        <a:t>; </a:t>
                      </a:r>
                      <a:r>
                        <a:rPr lang="en-US" sz="2400" i="1" u="none" strike="noStrike" cap="none">
                          <a:solidFill>
                            <a:srgbClr val="FF3300"/>
                          </a:solidFill>
                          <a:latin typeface="Arial"/>
                          <a:ea typeface="Arial"/>
                          <a:cs typeface="Arial"/>
                          <a:sym typeface="Arial"/>
                        </a:rPr>
                        <a:t>L</a:t>
                      </a:r>
                      <a:endParaRPr sz="2400" u="none" strike="noStrike" cap="none">
                        <a:latin typeface="Arial"/>
                        <a:ea typeface="Arial"/>
                        <a:cs typeface="Arial"/>
                        <a:sym typeface="Arial"/>
                      </a:endParaRPr>
                    </a:p>
                  </a:txBody>
                  <a:tcPr marL="0" marR="0" marT="235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3175"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426750">
                <a:tc>
                  <a:txBody>
                    <a:bodyPr/>
                    <a:lstStyle/>
                    <a:p>
                      <a:pPr marL="92075" marR="0" lvl="0" indent="0" algn="l" rtl="0">
                        <a:lnSpc>
                          <a:spcPct val="100000"/>
                        </a:lnSpc>
                        <a:spcBef>
                          <a:spcPts val="0"/>
                        </a:spcBef>
                        <a:spcAft>
                          <a:spcPts val="0"/>
                        </a:spcAft>
                        <a:buNone/>
                      </a:pPr>
                      <a:r>
                        <a:rPr lang="en-US" sz="2400" b="1" u="none" strike="noStrike" cap="none">
                          <a:solidFill>
                            <a:srgbClr val="003366"/>
                          </a:solidFill>
                          <a:latin typeface="Arial"/>
                          <a:ea typeface="Arial"/>
                          <a:cs typeface="Arial"/>
                          <a:sym typeface="Arial"/>
                        </a:rPr>
                        <a:t>end</a:t>
                      </a:r>
                      <a:endParaRPr sz="2400" u="none" strike="noStrike" cap="none">
                        <a:latin typeface="Arial"/>
                        <a:ea typeface="Arial"/>
                        <a:cs typeface="Arial"/>
                        <a:sym typeface="Arial"/>
                      </a:endParaRPr>
                    </a:p>
                  </a:txBody>
                  <a:tcPr marL="0" marR="0" marT="28575"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184785" marR="0" lvl="0" indent="0" algn="l"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L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u="none" strike="noStrike" cap="none">
                          <a:solidFill>
                            <a:srgbClr val="003366"/>
                          </a:solidFill>
                          <a:latin typeface="Noto Sans Symbols"/>
                          <a:ea typeface="Noto Sans Symbols"/>
                          <a:cs typeface="Noto Sans Symbols"/>
                          <a:sym typeface="Noto Sans Symbols"/>
                        </a:rPr>
                        <a:t>ε</a:t>
                      </a:r>
                      <a:endParaRPr sz="2400" u="none" strike="noStrike" cap="none">
                        <a:latin typeface="Noto Sans Symbols"/>
                        <a:ea typeface="Noto Sans Symbols"/>
                        <a:cs typeface="Noto Sans Symbols"/>
                        <a:sym typeface="Noto Sans Symbols"/>
                      </a:endParaRPr>
                    </a:p>
                  </a:txBody>
                  <a:tcPr marL="0" marR="0" marT="28575"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3175"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402650">
                <a:tc>
                  <a:txBody>
                    <a:bodyPr/>
                    <a:lstStyle/>
                    <a:p>
                      <a:pPr marL="92075" marR="0" lvl="0" indent="0" algn="l" rtl="0">
                        <a:lnSpc>
                          <a:spcPct val="118541"/>
                        </a:lnSpc>
                        <a:spcBef>
                          <a:spcPts val="0"/>
                        </a:spcBef>
                        <a:spcAft>
                          <a:spcPts val="0"/>
                        </a:spcAft>
                        <a:buNone/>
                      </a:pPr>
                      <a:r>
                        <a:rPr lang="en-US" sz="2400" b="1" u="none" strike="noStrike" cap="none">
                          <a:solidFill>
                            <a:srgbClr val="003366"/>
                          </a:solidFill>
                          <a:latin typeface="Arial"/>
                          <a:ea typeface="Arial"/>
                          <a:cs typeface="Arial"/>
                          <a:sym typeface="Arial"/>
                        </a:rPr>
                        <a:t>print</a:t>
                      </a:r>
                      <a:endParaRPr sz="2400" u="none" strike="noStrike" cap="none">
                        <a:latin typeface="Arial"/>
                        <a:ea typeface="Arial"/>
                        <a:cs typeface="Arial"/>
                        <a:sym typeface="Arial"/>
                      </a:endParaRPr>
                    </a:p>
                  </a:txBody>
                  <a:tcPr marL="0" marR="0" marT="2795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0" marR="133350" lvl="0" indent="0" algn="r" rtl="0">
                        <a:lnSpc>
                          <a:spcPct val="118541"/>
                        </a:lnSpc>
                        <a:spcBef>
                          <a:spcPts val="0"/>
                        </a:spcBef>
                        <a:spcAft>
                          <a:spcPts val="0"/>
                        </a:spcAft>
                        <a:buNone/>
                      </a:pPr>
                      <a:r>
                        <a:rPr lang="en-US" sz="2400" i="1" u="none" strike="noStrike" cap="none">
                          <a:solidFill>
                            <a:srgbClr val="FF3300"/>
                          </a:solidFill>
                          <a:latin typeface="Arial"/>
                          <a:ea typeface="Arial"/>
                          <a:cs typeface="Arial"/>
                          <a:sym typeface="Arial"/>
                        </a:rPr>
                        <a:t>L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i="1" u="none" strike="noStrike" cap="none">
                          <a:solidFill>
                            <a:srgbClr val="FF3300"/>
                          </a:solidFill>
                          <a:latin typeface="Arial"/>
                          <a:ea typeface="Arial"/>
                          <a:cs typeface="Arial"/>
                          <a:sym typeface="Arial"/>
                        </a:rPr>
                        <a:t>S </a:t>
                      </a:r>
                      <a:r>
                        <a:rPr lang="en-US" sz="2400" b="1" u="none" strike="noStrike" cap="none">
                          <a:solidFill>
                            <a:srgbClr val="003366"/>
                          </a:solidFill>
                          <a:latin typeface="Arial"/>
                          <a:ea typeface="Arial"/>
                          <a:cs typeface="Arial"/>
                          <a:sym typeface="Arial"/>
                        </a:rPr>
                        <a:t>; </a:t>
                      </a:r>
                      <a:r>
                        <a:rPr lang="en-US" sz="2400" i="1" u="none" strike="noStrike" cap="none">
                          <a:solidFill>
                            <a:srgbClr val="FF3300"/>
                          </a:solidFill>
                          <a:latin typeface="Arial"/>
                          <a:ea typeface="Arial"/>
                          <a:cs typeface="Arial"/>
                          <a:sym typeface="Arial"/>
                        </a:rPr>
                        <a:t>L</a:t>
                      </a:r>
                      <a:endParaRPr sz="2400" u="none" strike="noStrike" cap="none">
                        <a:latin typeface="Arial"/>
                        <a:ea typeface="Arial"/>
                        <a:cs typeface="Arial"/>
                        <a:sym typeface="Arial"/>
                      </a:endParaRPr>
                    </a:p>
                  </a:txBody>
                  <a:tcPr marL="0" marR="0" marT="2795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3175"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87075">
                <a:tc>
                  <a:txBody>
                    <a:bodyPr/>
                    <a:lstStyle/>
                    <a:p>
                      <a:pPr marL="92075" marR="0" lvl="0" indent="0" algn="l" rtl="0">
                        <a:lnSpc>
                          <a:spcPct val="100000"/>
                        </a:lnSpc>
                        <a:spcBef>
                          <a:spcPts val="0"/>
                        </a:spcBef>
                        <a:spcAft>
                          <a:spcPts val="0"/>
                        </a:spcAft>
                        <a:buNone/>
                      </a:pPr>
                      <a:r>
                        <a:rPr lang="en-US" sz="2400" b="1" u="none" strike="noStrike" cap="none">
                          <a:solidFill>
                            <a:srgbClr val="003366"/>
                          </a:solidFill>
                          <a:latin typeface="Arial"/>
                          <a:ea typeface="Arial"/>
                          <a:cs typeface="Arial"/>
                          <a:sym typeface="Arial"/>
                        </a:rPr>
                        <a:t>num</a:t>
                      </a:r>
                      <a:endParaRPr sz="2400" u="none" strike="noStrike" cap="none">
                        <a:latin typeface="Arial"/>
                        <a:ea typeface="Arial"/>
                        <a:cs typeface="Arial"/>
                        <a:sym typeface="Arial"/>
                      </a:endParaRPr>
                    </a:p>
                  </a:txBody>
                  <a:tcPr marL="0" marR="0" marT="3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33985" marR="0" lvl="0" indent="0" algn="l" rtl="0">
                        <a:lnSpc>
                          <a:spcPct val="100000"/>
                        </a:lnSpc>
                        <a:spcBef>
                          <a:spcPts val="0"/>
                        </a:spcBef>
                        <a:spcAft>
                          <a:spcPts val="0"/>
                        </a:spcAft>
                        <a:buNone/>
                      </a:pPr>
                      <a:r>
                        <a:rPr lang="en-US" sz="2400" i="1" u="none" strike="noStrike" cap="none">
                          <a:solidFill>
                            <a:srgbClr val="FF3300"/>
                          </a:solidFill>
                          <a:latin typeface="Arial"/>
                          <a:ea typeface="Arial"/>
                          <a:cs typeface="Arial"/>
                          <a:sym typeface="Arial"/>
                        </a:rPr>
                        <a:t>E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num = num</a:t>
                      </a:r>
                      <a:endParaRPr sz="2400" u="none" strike="noStrike" cap="none">
                        <a:latin typeface="Arial"/>
                        <a:ea typeface="Arial"/>
                        <a:cs typeface="Arial"/>
                        <a:sym typeface="Arial"/>
                      </a:endParaRPr>
                    </a:p>
                  </a:txBody>
                  <a:tcPr marL="0" marR="0" marT="3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4900">
                <a:tc>
                  <a:txBody>
                    <a:bodyPr/>
                    <a:lstStyle/>
                    <a:p>
                      <a:pPr marL="92075" marR="0" lvl="0" indent="0" algn="l" rtl="0">
                        <a:lnSpc>
                          <a:spcPct val="114374"/>
                        </a:lnSpc>
                        <a:spcBef>
                          <a:spcPts val="0"/>
                        </a:spcBef>
                        <a:spcAft>
                          <a:spcPts val="0"/>
                        </a:spcAft>
                        <a:buNone/>
                      </a:pPr>
                      <a:r>
                        <a:rPr lang="en-US" sz="2400" b="1"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vMerge="1">
                  <a:txBody>
                    <a:bodyPr/>
                    <a:lstStyle/>
                    <a:p>
                      <a:endParaRPr lang="en-US"/>
                    </a:p>
                  </a:txBody>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3175"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70650">
                <a:tc>
                  <a:txBody>
                    <a:bodyPr/>
                    <a:lstStyle/>
                    <a:p>
                      <a:pPr marL="92075"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c vMerge="1">
                  <a:txBody>
                    <a:bodyPr/>
                    <a:lstStyle/>
                    <a:p>
                      <a:endParaRPr lang="en-US"/>
                    </a:p>
                  </a:txBody>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c>
                  <a:txBody>
                    <a:bodyPr/>
                    <a:lstStyle/>
                    <a:p>
                      <a:pPr marL="0" marR="3175"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r>
            </a:tbl>
          </a:graphicData>
        </a:graphic>
      </p:graphicFrame>
    </p:spTree>
  </p:cSld>
  <p:clrMapOvr>
    <a:masterClrMapping/>
  </p:clrMapOvr>
  <p:transition>
    <p:zo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0"/>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431" name="Google Shape;431;p40"/>
          <p:cNvGraphicFramePr/>
          <p:nvPr/>
        </p:nvGraphicFramePr>
        <p:xfrm>
          <a:off x="749808" y="2273807"/>
          <a:ext cx="7924800" cy="4970654"/>
        </p:xfrm>
        <a:graphic>
          <a:graphicData uri="http://schemas.openxmlformats.org/drawingml/2006/table">
            <a:tbl>
              <a:tblPr firstRow="1" bandRow="1">
                <a:noFill/>
              </a:tblPr>
              <a:tblGrid>
                <a:gridCol w="3352800"/>
                <a:gridCol w="4572000"/>
              </a:tblGrid>
              <a:tr h="381000">
                <a:tc>
                  <a:txBody>
                    <a:bodyPr/>
                    <a:lstStyle/>
                    <a:p>
                      <a:pPr marL="1004569" marR="0" lvl="0" indent="0" algn="l" rtl="0">
                        <a:lnSpc>
                          <a:spcPct val="106875"/>
                        </a:lnSpc>
                        <a:spcBef>
                          <a:spcPts val="0"/>
                        </a:spcBef>
                        <a:spcAft>
                          <a:spcPts val="0"/>
                        </a:spcAft>
                        <a:buNone/>
                      </a:pPr>
                      <a:r>
                        <a:rPr lang="en-US" sz="2400" b="1" u="none" strike="noStrike" cap="none">
                          <a:solidFill>
                            <a:srgbClr val="003366"/>
                          </a:solidFill>
                          <a:latin typeface="Arial"/>
                          <a:ea typeface="Arial"/>
                          <a:cs typeface="Arial"/>
                          <a:sym typeface="Arial"/>
                        </a:rPr>
                        <a:t>Stack</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731520" marR="0" lvl="0" indent="0" algn="l" rtl="0">
                        <a:lnSpc>
                          <a:spcPct val="106875"/>
                        </a:lnSpc>
                        <a:spcBef>
                          <a:spcPts val="0"/>
                        </a:spcBef>
                        <a:spcAft>
                          <a:spcPts val="0"/>
                        </a:spcAft>
                        <a:buNone/>
                      </a:pPr>
                      <a:r>
                        <a:rPr lang="en-US" sz="2400" b="1" u="none" strike="noStrike" cap="none">
                          <a:solidFill>
                            <a:srgbClr val="003366"/>
                          </a:solidFill>
                          <a:latin typeface="Arial"/>
                          <a:ea typeface="Arial"/>
                          <a:cs typeface="Arial"/>
                          <a:sym typeface="Arial"/>
                        </a:rPr>
                        <a:t>Input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27050">
                <a:tc>
                  <a:txBody>
                    <a:bodyPr/>
                    <a:lstStyle/>
                    <a:p>
                      <a:pPr marL="90170" marR="0" lvl="0" indent="0" algn="l" rtl="0">
                        <a:lnSpc>
                          <a:spcPct val="101874"/>
                        </a:lnSpc>
                        <a:spcBef>
                          <a:spcPts val="0"/>
                        </a:spcBef>
                        <a:spcAft>
                          <a:spcPts val="0"/>
                        </a:spcAft>
                        <a:buNone/>
                      </a:pPr>
                      <a:r>
                        <a:rPr lang="en-US" sz="2400" u="none" strike="noStrike" cap="none">
                          <a:solidFill>
                            <a:srgbClr val="003366"/>
                          </a:solidFill>
                          <a:latin typeface="Arial"/>
                          <a:ea typeface="Arial"/>
                          <a:cs typeface="Arial"/>
                          <a:sym typeface="Arial"/>
                        </a:rPr>
                        <a:t>$ S</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c>
                  <a:txBody>
                    <a:bodyPr/>
                    <a:lstStyle/>
                    <a:p>
                      <a:pPr marL="395605" marR="0" lvl="0" indent="0" algn="l" rtl="0">
                        <a:lnSpc>
                          <a:spcPct val="101874"/>
                        </a:lnSpc>
                        <a:spcBef>
                          <a:spcPts val="0"/>
                        </a:spcBef>
                        <a:spcAft>
                          <a:spcPts val="0"/>
                        </a:spcAft>
                        <a:buNone/>
                      </a:pPr>
                      <a:r>
                        <a:rPr lang="en-US" sz="2400" u="none" strike="noStrike" cap="none">
                          <a:solidFill>
                            <a:srgbClr val="003366"/>
                          </a:solidFill>
                          <a:latin typeface="Arial"/>
                          <a:ea typeface="Arial"/>
                          <a:cs typeface="Arial"/>
                          <a:sym typeface="Arial"/>
                        </a:rPr>
                        <a:t>begin print num = num ;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r>
              <a:tr h="365975">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 </a:t>
                      </a:r>
                      <a:r>
                        <a:rPr lang="en-US" sz="2400" u="none" strike="noStrike" cap="none">
                          <a:solidFill>
                            <a:srgbClr val="FF3300"/>
                          </a:solidFill>
                          <a:latin typeface="Arial"/>
                          <a:ea typeface="Arial"/>
                          <a:cs typeface="Arial"/>
                          <a:sym typeface="Arial"/>
                        </a:rPr>
                        <a:t>begin</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begin </a:t>
                      </a:r>
                      <a:r>
                        <a:rPr lang="en-US" sz="2400" u="none" strike="noStrike" cap="none">
                          <a:solidFill>
                            <a:srgbClr val="003366"/>
                          </a:solidFill>
                          <a:latin typeface="Arial"/>
                          <a:ea typeface="Arial"/>
                          <a:cs typeface="Arial"/>
                          <a:sym typeface="Arial"/>
                        </a:rPr>
                        <a:t>print num = num ;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5750">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print num = num ;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6125">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 ; S</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print num = num ;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5775">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 ; E </a:t>
                      </a:r>
                      <a:r>
                        <a:rPr lang="en-US" sz="2400" u="none" strike="noStrike" cap="none">
                          <a:solidFill>
                            <a:srgbClr val="FF3300"/>
                          </a:solidFill>
                          <a:latin typeface="Arial"/>
                          <a:ea typeface="Arial"/>
                          <a:cs typeface="Arial"/>
                          <a:sym typeface="Arial"/>
                        </a:rPr>
                        <a:t>print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print </a:t>
                      </a:r>
                      <a:r>
                        <a:rPr lang="en-US" sz="2400" u="none" strike="noStrike" cap="none">
                          <a:solidFill>
                            <a:srgbClr val="003366"/>
                          </a:solidFill>
                          <a:latin typeface="Arial"/>
                          <a:ea typeface="Arial"/>
                          <a:cs typeface="Arial"/>
                          <a:sym typeface="Arial"/>
                        </a:rPr>
                        <a:t>num = num ;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6050">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 ; E</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num = num ;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5725">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 ; </a:t>
                      </a:r>
                      <a:r>
                        <a:rPr lang="en-US" sz="2400" u="none" strike="noStrike" cap="none">
                          <a:solidFill>
                            <a:srgbClr val="FF3300"/>
                          </a:solidFill>
                          <a:latin typeface="Arial"/>
                          <a:ea typeface="Arial"/>
                          <a:cs typeface="Arial"/>
                          <a:sym typeface="Arial"/>
                        </a:rPr>
                        <a:t>num = num</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num = num </a:t>
                      </a:r>
                      <a:r>
                        <a:rPr lang="en-US" sz="2400" u="none" strike="noStrike" cap="none">
                          <a:solidFill>
                            <a:srgbClr val="003366"/>
                          </a:solidFill>
                          <a:latin typeface="Arial"/>
                          <a:ea typeface="Arial"/>
                          <a:cs typeface="Arial"/>
                          <a:sym typeface="Arial"/>
                        </a:rPr>
                        <a:t>; 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6100">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 </a:t>
                      </a: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 </a:t>
                      </a:r>
                      <a:r>
                        <a:rPr lang="en-US" sz="2400" u="none" strike="noStrike" cap="none">
                          <a:solidFill>
                            <a:srgbClr val="003366"/>
                          </a:solidFill>
                          <a:latin typeface="Arial"/>
                          <a:ea typeface="Arial"/>
                          <a:cs typeface="Arial"/>
                          <a:sym typeface="Arial"/>
                        </a:rPr>
                        <a:t>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5750">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end L</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end $</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66075">
                <a:tc>
                  <a:txBody>
                    <a:bodyPr/>
                    <a:lstStyle/>
                    <a:p>
                      <a:pPr marL="90170"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 </a:t>
                      </a:r>
                      <a:r>
                        <a:rPr lang="en-US" sz="2400" u="none" strike="noStrike" cap="none">
                          <a:solidFill>
                            <a:srgbClr val="FF3300"/>
                          </a:solidFill>
                          <a:latin typeface="Arial"/>
                          <a:ea typeface="Arial"/>
                          <a:cs typeface="Arial"/>
                          <a:sym typeface="Arial"/>
                        </a:rPr>
                        <a:t>end</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3956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end </a:t>
                      </a: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418200">
                <a:tc>
                  <a:txBody>
                    <a:bodyPr/>
                    <a:lstStyle/>
                    <a:p>
                      <a:pPr marL="90170"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c>
                  <a:txBody>
                    <a:bodyPr/>
                    <a:lstStyle/>
                    <a:p>
                      <a:pPr marL="3956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r>
            </a:tbl>
          </a:graphicData>
        </a:graphic>
      </p:graphicFrame>
    </p:spTree>
  </p:cSld>
  <p:clrMapOvr>
    <a:masterClrMapping/>
  </p:clrMapOvr>
  <p:transition>
    <p:zo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1"/>
          <p:cNvSpPr txBox="1">
            <a:spLocks noGrp="1"/>
          </p:cNvSpPr>
          <p:nvPr>
            <p:ph type="title"/>
          </p:nvPr>
        </p:nvSpPr>
        <p:spPr>
          <a:xfrm>
            <a:off x="993444" y="1286636"/>
            <a:ext cx="35521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LL(1) Grammars</a:t>
            </a:r>
            <a:endParaRPr/>
          </a:p>
        </p:txBody>
      </p:sp>
      <p:sp>
        <p:nvSpPr>
          <p:cNvPr id="437" name="Google Shape;437;p41"/>
          <p:cNvSpPr txBox="1"/>
          <p:nvPr/>
        </p:nvSpPr>
        <p:spPr>
          <a:xfrm>
            <a:off x="993444" y="2351456"/>
            <a:ext cx="8003540" cy="3868420"/>
          </a:xfrm>
          <a:prstGeom prst="rect">
            <a:avLst/>
          </a:prstGeom>
          <a:noFill/>
          <a:ln>
            <a:noFill/>
          </a:ln>
        </p:spPr>
        <p:txBody>
          <a:bodyPr spcFirstLastPara="1" wrap="square" lIns="0" tIns="12700" rIns="0" bIns="0" anchor="t" anchorCtr="0">
            <a:spAutoFit/>
          </a:bodyPr>
          <a:lstStyle/>
          <a:p>
            <a:pPr marL="356870" marR="22225" lvl="0" indent="-344805" algn="l" rtl="0">
              <a:lnSpc>
                <a:spcPct val="1101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is LL(1) iff its predictive parsing table  has </a:t>
            </a:r>
            <a:r>
              <a:rPr lang="en-US" sz="2800">
                <a:solidFill>
                  <a:srgbClr val="FF3300"/>
                </a:solidFill>
                <a:latin typeface="Arial"/>
                <a:ea typeface="Arial"/>
                <a:cs typeface="Arial"/>
                <a:sym typeface="Arial"/>
              </a:rPr>
              <a:t>no multiply-defined entries</a:t>
            </a:r>
            <a:endParaRPr sz="2800">
              <a:latin typeface="Arial"/>
              <a:ea typeface="Arial"/>
              <a:cs typeface="Arial"/>
              <a:sym typeface="Arial"/>
            </a:endParaRPr>
          </a:p>
          <a:p>
            <a:pPr marL="356870" marR="374650" lvl="0" indent="-344805" algn="l" rtl="0">
              <a:lnSpc>
                <a:spcPct val="110000"/>
              </a:lnSpc>
              <a:spcBef>
                <a:spcPts val="67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a:t>
            </a:r>
            <a:r>
              <a:rPr lang="en-US" sz="2800">
                <a:solidFill>
                  <a:srgbClr val="FF3300"/>
                </a:solidFill>
                <a:latin typeface="Arial"/>
                <a:ea typeface="Arial"/>
                <a:cs typeface="Arial"/>
                <a:sym typeface="Arial"/>
              </a:rPr>
              <a:t>G </a:t>
            </a:r>
            <a:r>
              <a:rPr lang="en-US" sz="2800">
                <a:solidFill>
                  <a:srgbClr val="003366"/>
                </a:solidFill>
                <a:latin typeface="Arial"/>
                <a:ea typeface="Arial"/>
                <a:cs typeface="Arial"/>
                <a:sym typeface="Arial"/>
              </a:rPr>
              <a:t>is LL(1) iff whenever </a:t>
            </a:r>
            <a:r>
              <a:rPr lang="en-US" sz="2800" i="1">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 </a:t>
            </a:r>
            <a:r>
              <a:rPr lang="en-US" sz="2800">
                <a:solidFill>
                  <a:srgbClr val="FF3300"/>
                </a:solidFill>
                <a:latin typeface="Noto Sans Symbols"/>
                <a:ea typeface="Noto Sans Symbols"/>
                <a:cs typeface="Noto Sans Symbols"/>
                <a:sym typeface="Noto Sans Symbols"/>
              </a:rPr>
              <a:t>β</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are two distinct productions of </a:t>
            </a:r>
            <a:r>
              <a:rPr lang="en-US" sz="2800">
                <a:solidFill>
                  <a:srgbClr val="FF3300"/>
                </a:solidFill>
                <a:latin typeface="Arial"/>
                <a:ea typeface="Arial"/>
                <a:cs typeface="Arial"/>
                <a:sym typeface="Arial"/>
              </a:rPr>
              <a:t>G</a:t>
            </a:r>
            <a:r>
              <a:rPr lang="en-US" sz="2800">
                <a:solidFill>
                  <a:srgbClr val="003366"/>
                </a:solidFill>
                <a:latin typeface="Arial"/>
                <a:ea typeface="Arial"/>
                <a:cs typeface="Arial"/>
                <a:sym typeface="Arial"/>
              </a:rPr>
              <a:t>, the following  conditions hold:</a:t>
            </a:r>
            <a:endParaRPr sz="2800">
              <a:latin typeface="Arial"/>
              <a:ea typeface="Arial"/>
              <a:cs typeface="Arial"/>
              <a:sym typeface="Arial"/>
            </a:endParaRPr>
          </a:p>
          <a:p>
            <a:pPr marL="793750" marR="0" lvl="1" indent="-437515" algn="l" rtl="0">
              <a:lnSpc>
                <a:spcPct val="100000"/>
              </a:lnSpc>
              <a:spcBef>
                <a:spcPts val="340"/>
              </a:spcBef>
              <a:spcAft>
                <a:spcPts val="0"/>
              </a:spcAft>
              <a:buClr>
                <a:srgbClr val="003366"/>
              </a:buClr>
              <a:buSzPts val="2700"/>
              <a:buFont typeface="Arial"/>
              <a:buAutoNum type="arabicParenBoth"/>
            </a:pPr>
            <a:r>
              <a:rPr lang="en-US" sz="2800" b="0" i="0" u="none" strike="noStrike" cap="none">
                <a:solidFill>
                  <a:srgbClr val="003366"/>
                </a:solidFill>
                <a:latin typeface="Arial"/>
                <a:ea typeface="Arial"/>
                <a:cs typeface="Arial"/>
                <a:sym typeface="Arial"/>
              </a:rPr>
              <a:t>FIRST(</a:t>
            </a:r>
            <a:r>
              <a:rPr lang="en-US" sz="2800" b="0" i="0" u="none" strike="noStrike" cap="none">
                <a:solidFill>
                  <a:srgbClr val="FF3300"/>
                </a:solidFill>
                <a:latin typeface="Noto Sans Symbols"/>
                <a:ea typeface="Noto Sans Symbols"/>
                <a:cs typeface="Noto Sans Symbols"/>
                <a:sym typeface="Noto Sans Symbols"/>
              </a:rPr>
              <a:t>α</a:t>
            </a:r>
            <a:r>
              <a:rPr lang="en-US" sz="2800" b="0" i="0" u="none" strike="noStrike" cap="none">
                <a:solidFill>
                  <a:srgbClr val="003366"/>
                </a:solidFill>
                <a:latin typeface="Arial"/>
                <a:ea typeface="Arial"/>
                <a:cs typeface="Arial"/>
                <a:sym typeface="Arial"/>
              </a:rPr>
              <a:t>)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Times New Roman"/>
                <a:ea typeface="Times New Roman"/>
                <a:cs typeface="Times New Roman"/>
                <a:sym typeface="Times New Roman"/>
              </a:rPr>
              <a:t> </a:t>
            </a:r>
            <a:r>
              <a:rPr lang="en-US" sz="2800" b="0" i="0" u="none" strike="noStrike" cap="none">
                <a:solidFill>
                  <a:srgbClr val="003366"/>
                </a:solidFill>
                <a:latin typeface="Arial"/>
                <a:ea typeface="Arial"/>
                <a:cs typeface="Arial"/>
                <a:sym typeface="Arial"/>
              </a:rPr>
              <a:t>FIRST(</a:t>
            </a:r>
            <a:r>
              <a:rPr lang="en-US" sz="2800" b="0" i="0" u="none" strike="noStrike" cap="none">
                <a:solidFill>
                  <a:srgbClr val="FF3300"/>
                </a:solidFill>
                <a:latin typeface="Noto Sans Symbols"/>
                <a:ea typeface="Noto Sans Symbols"/>
                <a:cs typeface="Noto Sans Symbols"/>
                <a:sym typeface="Noto Sans Symbols"/>
              </a:rPr>
              <a:t>β</a:t>
            </a:r>
            <a:r>
              <a:rPr lang="en-US" sz="2800" b="0" i="0" u="none" strike="noStrike" cap="none">
                <a:solidFill>
                  <a:srgbClr val="003366"/>
                </a:solidFill>
                <a:latin typeface="Arial"/>
                <a:ea typeface="Arial"/>
                <a:cs typeface="Arial"/>
                <a:sym typeface="Arial"/>
              </a:rPr>
              <a:t>) =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Arial"/>
                <a:ea typeface="Arial"/>
                <a:cs typeface="Arial"/>
                <a:sym typeface="Arial"/>
              </a:rPr>
              <a:t>,</a:t>
            </a:r>
            <a:endParaRPr sz="2800" b="0" i="0" u="none" strike="noStrike" cap="none">
              <a:latin typeface="Arial"/>
              <a:ea typeface="Arial"/>
              <a:cs typeface="Arial"/>
              <a:sym typeface="Arial"/>
            </a:endParaRPr>
          </a:p>
          <a:p>
            <a:pPr marL="356870" marR="5080" lvl="1" indent="-171448" algn="l" rtl="0">
              <a:lnSpc>
                <a:spcPct val="110000"/>
              </a:lnSpc>
              <a:spcBef>
                <a:spcPts val="0"/>
              </a:spcBef>
              <a:spcAft>
                <a:spcPts val="0"/>
              </a:spcAft>
              <a:buClr>
                <a:srgbClr val="003366"/>
              </a:buClr>
              <a:buSzPts val="2700"/>
              <a:buFont typeface="Arial"/>
              <a:buAutoNum type="arabicParenBoth"/>
            </a:pPr>
            <a:r>
              <a:rPr lang="en-US" sz="2800" b="0" i="0" u="none" strike="noStrike" cap="none">
                <a:solidFill>
                  <a:srgbClr val="003366"/>
                </a:solidFill>
                <a:latin typeface="Arial"/>
                <a:ea typeface="Arial"/>
                <a:cs typeface="Arial"/>
                <a:sym typeface="Arial"/>
              </a:rPr>
              <a:t>If </a:t>
            </a:r>
            <a:r>
              <a:rPr lang="en-US" sz="2800" b="0" i="0" u="none" strike="noStrike" cap="none">
                <a:solidFill>
                  <a:srgbClr val="003366"/>
                </a:solidFill>
                <a:latin typeface="Noto Sans Symbols"/>
                <a:ea typeface="Noto Sans Symbols"/>
                <a:cs typeface="Noto Sans Symbols"/>
                <a:sym typeface="Noto Sans Symbols"/>
              </a:rPr>
              <a:t>ε</a:t>
            </a:r>
            <a:r>
              <a:rPr lang="en-US" sz="2800" b="0" i="0" u="none" strike="noStrike" cap="none">
                <a:solidFill>
                  <a:srgbClr val="003366"/>
                </a:solidFill>
                <a:latin typeface="Times New Roman"/>
                <a:ea typeface="Times New Roman"/>
                <a:cs typeface="Times New Roman"/>
                <a:sym typeface="Times New Roman"/>
              </a:rPr>
              <a:t>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Arial"/>
                <a:ea typeface="Arial"/>
                <a:cs typeface="Arial"/>
                <a:sym typeface="Arial"/>
              </a:rPr>
              <a:t>FIRST(</a:t>
            </a:r>
            <a:r>
              <a:rPr lang="en-US" sz="2800" b="0" i="0" u="none" strike="noStrike" cap="none">
                <a:solidFill>
                  <a:srgbClr val="FF3300"/>
                </a:solidFill>
                <a:latin typeface="Noto Sans Symbols"/>
                <a:ea typeface="Noto Sans Symbols"/>
                <a:cs typeface="Noto Sans Symbols"/>
                <a:sym typeface="Noto Sans Symbols"/>
              </a:rPr>
              <a:t>α</a:t>
            </a:r>
            <a:r>
              <a:rPr lang="en-US" sz="2800" b="0" i="0" u="none" strike="noStrike" cap="none">
                <a:solidFill>
                  <a:srgbClr val="003366"/>
                </a:solidFill>
                <a:latin typeface="Arial"/>
                <a:ea typeface="Arial"/>
                <a:cs typeface="Arial"/>
                <a:sym typeface="Arial"/>
              </a:rPr>
              <a:t>), FOLLOW(</a:t>
            </a:r>
            <a:r>
              <a:rPr lang="en-US" sz="2800" b="0" i="1" u="none" strike="noStrike" cap="none">
                <a:solidFill>
                  <a:srgbClr val="FF3300"/>
                </a:solidFill>
                <a:latin typeface="Arial"/>
                <a:ea typeface="Arial"/>
                <a:cs typeface="Arial"/>
                <a:sym typeface="Arial"/>
              </a:rPr>
              <a:t>A</a:t>
            </a:r>
            <a:r>
              <a:rPr lang="en-US" sz="2800" b="0" i="0" u="none" strike="noStrike" cap="none">
                <a:solidFill>
                  <a:srgbClr val="003366"/>
                </a:solidFill>
                <a:latin typeface="Arial"/>
                <a:ea typeface="Arial"/>
                <a:cs typeface="Arial"/>
                <a:sym typeface="Arial"/>
              </a:rPr>
              <a:t>)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Times New Roman"/>
                <a:ea typeface="Times New Roman"/>
                <a:cs typeface="Times New Roman"/>
                <a:sym typeface="Times New Roman"/>
              </a:rPr>
              <a:t> </a:t>
            </a:r>
            <a:r>
              <a:rPr lang="en-US" sz="2800" b="0" i="0" u="none" strike="noStrike" cap="none">
                <a:solidFill>
                  <a:srgbClr val="003366"/>
                </a:solidFill>
                <a:latin typeface="Arial"/>
                <a:ea typeface="Arial"/>
                <a:cs typeface="Arial"/>
                <a:sym typeface="Arial"/>
              </a:rPr>
              <a:t>FIRST(</a:t>
            </a:r>
            <a:r>
              <a:rPr lang="en-US" sz="2800" b="0" i="0" u="none" strike="noStrike" cap="none">
                <a:solidFill>
                  <a:srgbClr val="FF3300"/>
                </a:solidFill>
                <a:latin typeface="Noto Sans Symbols"/>
                <a:ea typeface="Noto Sans Symbols"/>
                <a:cs typeface="Noto Sans Symbols"/>
                <a:sym typeface="Noto Sans Symbols"/>
              </a:rPr>
              <a:t>β</a:t>
            </a:r>
            <a:r>
              <a:rPr lang="en-US" sz="2800" b="0" i="0" u="none" strike="noStrike" cap="none">
                <a:solidFill>
                  <a:srgbClr val="003366"/>
                </a:solidFill>
                <a:latin typeface="Arial"/>
                <a:ea typeface="Arial"/>
                <a:cs typeface="Arial"/>
                <a:sym typeface="Arial"/>
              </a:rPr>
              <a:t>) =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Arial"/>
                <a:ea typeface="Arial"/>
                <a:cs typeface="Arial"/>
                <a:sym typeface="Arial"/>
              </a:rPr>
              <a:t>,  (3)If </a:t>
            </a:r>
            <a:r>
              <a:rPr lang="en-US" sz="2800" b="0" i="0" u="none" strike="noStrike" cap="none">
                <a:solidFill>
                  <a:srgbClr val="003366"/>
                </a:solidFill>
                <a:latin typeface="Noto Sans Symbols"/>
                <a:ea typeface="Noto Sans Symbols"/>
                <a:cs typeface="Noto Sans Symbols"/>
                <a:sym typeface="Noto Sans Symbols"/>
              </a:rPr>
              <a:t>ε</a:t>
            </a:r>
            <a:r>
              <a:rPr lang="en-US" sz="2800" b="0" i="0" u="none" strike="noStrike" cap="none">
                <a:solidFill>
                  <a:srgbClr val="003366"/>
                </a:solidFill>
                <a:latin typeface="Times New Roman"/>
                <a:ea typeface="Times New Roman"/>
                <a:cs typeface="Times New Roman"/>
                <a:sym typeface="Times New Roman"/>
              </a:rPr>
              <a:t>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Arial"/>
                <a:ea typeface="Arial"/>
                <a:cs typeface="Arial"/>
                <a:sym typeface="Arial"/>
              </a:rPr>
              <a:t>FIRST(</a:t>
            </a:r>
            <a:r>
              <a:rPr lang="en-US" sz="2800" b="0" i="0" u="none" strike="noStrike" cap="none">
                <a:solidFill>
                  <a:srgbClr val="FF3300"/>
                </a:solidFill>
                <a:latin typeface="Noto Sans Symbols"/>
                <a:ea typeface="Noto Sans Symbols"/>
                <a:cs typeface="Noto Sans Symbols"/>
                <a:sym typeface="Noto Sans Symbols"/>
              </a:rPr>
              <a:t>β</a:t>
            </a:r>
            <a:r>
              <a:rPr lang="en-US" sz="2800" b="0" i="0" u="none" strike="noStrike" cap="none">
                <a:solidFill>
                  <a:srgbClr val="003366"/>
                </a:solidFill>
                <a:latin typeface="Arial"/>
                <a:ea typeface="Arial"/>
                <a:cs typeface="Arial"/>
                <a:sym typeface="Arial"/>
              </a:rPr>
              <a:t>), FOLLOW(</a:t>
            </a:r>
            <a:r>
              <a:rPr lang="en-US" sz="2800" b="0" i="1" u="none" strike="noStrike" cap="none">
                <a:solidFill>
                  <a:srgbClr val="FF3300"/>
                </a:solidFill>
                <a:latin typeface="Arial"/>
                <a:ea typeface="Arial"/>
                <a:cs typeface="Arial"/>
                <a:sym typeface="Arial"/>
              </a:rPr>
              <a:t>A</a:t>
            </a:r>
            <a:r>
              <a:rPr lang="en-US" sz="2800" b="0" i="0" u="none" strike="noStrike" cap="none">
                <a:solidFill>
                  <a:srgbClr val="003366"/>
                </a:solidFill>
                <a:latin typeface="Arial"/>
                <a:ea typeface="Arial"/>
                <a:cs typeface="Arial"/>
                <a:sym typeface="Arial"/>
              </a:rPr>
              <a:t>)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Times New Roman"/>
                <a:ea typeface="Times New Roman"/>
                <a:cs typeface="Times New Roman"/>
                <a:sym typeface="Times New Roman"/>
              </a:rPr>
              <a:t> </a:t>
            </a:r>
            <a:r>
              <a:rPr lang="en-US" sz="2800" b="0" i="0" u="none" strike="noStrike" cap="none">
                <a:solidFill>
                  <a:srgbClr val="003366"/>
                </a:solidFill>
                <a:latin typeface="Arial"/>
                <a:ea typeface="Arial"/>
                <a:cs typeface="Arial"/>
                <a:sym typeface="Arial"/>
              </a:rPr>
              <a:t>FIRST(</a:t>
            </a:r>
            <a:r>
              <a:rPr lang="en-US" sz="2800" b="0" i="0" u="none" strike="noStrike" cap="none">
                <a:solidFill>
                  <a:srgbClr val="FF3300"/>
                </a:solidFill>
                <a:latin typeface="Noto Sans Symbols"/>
                <a:ea typeface="Noto Sans Symbols"/>
                <a:cs typeface="Noto Sans Symbols"/>
                <a:sym typeface="Noto Sans Symbols"/>
              </a:rPr>
              <a:t>α</a:t>
            </a:r>
            <a:r>
              <a:rPr lang="en-US" sz="2800" b="0" i="0" u="none" strike="noStrike" cap="none">
                <a:solidFill>
                  <a:srgbClr val="003366"/>
                </a:solidFill>
                <a:latin typeface="Arial"/>
                <a:ea typeface="Arial"/>
                <a:cs typeface="Arial"/>
                <a:sym typeface="Arial"/>
              </a:rPr>
              <a:t>) = </a:t>
            </a:r>
            <a:r>
              <a:rPr lang="en-US" sz="2800" b="0" i="0" u="none" strike="noStrike" cap="none">
                <a:solidFill>
                  <a:srgbClr val="003366"/>
                </a:solidFill>
                <a:latin typeface="Noto Sans Symbols"/>
                <a:ea typeface="Noto Sans Symbols"/>
                <a:cs typeface="Noto Sans Symbols"/>
                <a:sym typeface="Noto Sans Symbols"/>
              </a:rPr>
              <a:t>∅</a:t>
            </a:r>
            <a:r>
              <a:rPr lang="en-US" sz="2800" b="0" i="0" u="none" strike="noStrike" cap="none">
                <a:solidFill>
                  <a:srgbClr val="003366"/>
                </a:solidFill>
                <a:latin typeface="Arial"/>
                <a:ea typeface="Arial"/>
                <a:cs typeface="Arial"/>
                <a:sym typeface="Arial"/>
              </a:rPr>
              <a:t>.</a:t>
            </a:r>
            <a:endParaRPr sz="2800" b="0" i="0" u="none" strike="noStrike" cap="none">
              <a:latin typeface="Arial"/>
              <a:ea typeface="Arial"/>
              <a:cs typeface="Arial"/>
              <a:sym typeface="Arial"/>
            </a:endParaRPr>
          </a:p>
        </p:txBody>
      </p:sp>
    </p:spTree>
  </p:cSld>
  <p:clrMapOvr>
    <a:masterClrMapping/>
  </p:clrMapOvr>
  <p:transition>
    <p:zoom/>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title"/>
          </p:nvPr>
        </p:nvSpPr>
        <p:spPr>
          <a:xfrm>
            <a:off x="993444" y="1286636"/>
            <a:ext cx="422275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 Counter Example</a:t>
            </a:r>
            <a:endParaRPr/>
          </a:p>
        </p:txBody>
      </p:sp>
      <p:sp>
        <p:nvSpPr>
          <p:cNvPr id="443" name="Google Shape;443;p42"/>
          <p:cNvSpPr txBox="1"/>
          <p:nvPr/>
        </p:nvSpPr>
        <p:spPr>
          <a:xfrm>
            <a:off x="3204717" y="2463495"/>
            <a:ext cx="2305050" cy="11233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S </a:t>
            </a:r>
            <a:r>
              <a:rPr lang="en-US" sz="2400">
                <a:solidFill>
                  <a:srgbClr val="FF3300"/>
                </a:solidFill>
                <a:latin typeface="Noto Sans Symbols"/>
                <a:ea typeface="Noto Sans Symbols"/>
                <a:cs typeface="Noto Sans Symbols"/>
                <a:sym typeface="Noto Sans Symbols"/>
              </a:rPr>
              <a:t>→</a:t>
            </a:r>
            <a:r>
              <a:rPr lang="en-US" sz="2400">
                <a:solidFill>
                  <a:srgbClr val="FF3300"/>
                </a:solidFill>
                <a:latin typeface="Times New Roman"/>
                <a:ea typeface="Times New Roman"/>
                <a:cs typeface="Times New Roman"/>
                <a:sym typeface="Times New Roman"/>
              </a:rPr>
              <a:t> </a:t>
            </a:r>
            <a:r>
              <a:rPr lang="en-US" sz="2400" b="1">
                <a:solidFill>
                  <a:srgbClr val="FF3300"/>
                </a:solidFill>
                <a:latin typeface="Arial"/>
                <a:ea typeface="Arial"/>
                <a:cs typeface="Arial"/>
                <a:sym typeface="Arial"/>
              </a:rPr>
              <a:t>i </a:t>
            </a:r>
            <a:r>
              <a:rPr lang="en-US" sz="2400">
                <a:solidFill>
                  <a:srgbClr val="FF3300"/>
                </a:solidFill>
                <a:latin typeface="Arial"/>
                <a:ea typeface="Arial"/>
                <a:cs typeface="Arial"/>
                <a:sym typeface="Arial"/>
              </a:rPr>
              <a:t>E </a:t>
            </a:r>
            <a:r>
              <a:rPr lang="en-US" sz="2400" b="1">
                <a:solidFill>
                  <a:srgbClr val="FF3300"/>
                </a:solidFill>
                <a:latin typeface="Arial"/>
                <a:ea typeface="Arial"/>
                <a:cs typeface="Arial"/>
                <a:sym typeface="Arial"/>
              </a:rPr>
              <a:t>t </a:t>
            </a:r>
            <a:r>
              <a:rPr lang="en-US" sz="2400">
                <a:solidFill>
                  <a:srgbClr val="FF3300"/>
                </a:solidFill>
                <a:latin typeface="Arial"/>
                <a:ea typeface="Arial"/>
                <a:cs typeface="Arial"/>
                <a:sym typeface="Arial"/>
              </a:rPr>
              <a:t>S S' | </a:t>
            </a:r>
            <a:r>
              <a:rPr lang="en-US" sz="2400" b="1">
                <a:solidFill>
                  <a:srgbClr val="FF3300"/>
                </a:solidFill>
                <a:latin typeface="Arial"/>
                <a:ea typeface="Arial"/>
                <a:cs typeface="Arial"/>
                <a:sym typeface="Arial"/>
              </a:rPr>
              <a:t>a</a:t>
            </a:r>
            <a:endParaRPr sz="2400">
              <a:latin typeface="Arial"/>
              <a:ea typeface="Arial"/>
              <a:cs typeface="Arial"/>
              <a:sym typeface="Arial"/>
            </a:endParaRPr>
          </a:p>
          <a:p>
            <a:pPr marL="127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S' </a:t>
            </a:r>
            <a:r>
              <a:rPr lang="en-US" sz="2400">
                <a:solidFill>
                  <a:srgbClr val="FF3300"/>
                </a:solidFill>
                <a:latin typeface="Noto Sans Symbols"/>
                <a:ea typeface="Noto Sans Symbols"/>
                <a:cs typeface="Noto Sans Symbols"/>
                <a:sym typeface="Noto Sans Symbols"/>
              </a:rPr>
              <a:t>→</a:t>
            </a:r>
            <a:r>
              <a:rPr lang="en-US" sz="2400">
                <a:solidFill>
                  <a:srgbClr val="FF3300"/>
                </a:solidFill>
                <a:latin typeface="Times New Roman"/>
                <a:ea typeface="Times New Roman"/>
                <a:cs typeface="Times New Roman"/>
                <a:sym typeface="Times New Roman"/>
              </a:rPr>
              <a:t> </a:t>
            </a:r>
            <a:r>
              <a:rPr lang="en-US" sz="2400" b="1">
                <a:solidFill>
                  <a:srgbClr val="FF3300"/>
                </a:solidFill>
                <a:latin typeface="Arial"/>
                <a:ea typeface="Arial"/>
                <a:cs typeface="Arial"/>
                <a:sym typeface="Arial"/>
              </a:rPr>
              <a:t>e </a:t>
            </a:r>
            <a:r>
              <a:rPr lang="en-US" sz="2400">
                <a:solidFill>
                  <a:srgbClr val="FF3300"/>
                </a:solidFill>
                <a:latin typeface="Arial"/>
                <a:ea typeface="Arial"/>
                <a:cs typeface="Arial"/>
                <a:sym typeface="Arial"/>
              </a:rPr>
              <a:t>S | </a:t>
            </a:r>
            <a:r>
              <a:rPr lang="en-US" sz="2400">
                <a:solidFill>
                  <a:srgbClr val="FF3300"/>
                </a:solidFill>
                <a:latin typeface="Noto Sans Symbols"/>
                <a:ea typeface="Noto Sans Symbols"/>
                <a:cs typeface="Noto Sans Symbols"/>
                <a:sym typeface="Noto Sans Symbols"/>
              </a:rPr>
              <a:t>ε</a:t>
            </a:r>
            <a:endParaRPr sz="2400">
              <a:latin typeface="Noto Sans Symbols"/>
              <a:ea typeface="Noto Sans Symbols"/>
              <a:cs typeface="Noto Sans Symbols"/>
              <a:sym typeface="Noto Sans Symbols"/>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E </a:t>
            </a:r>
            <a:r>
              <a:rPr lang="en-US" sz="2400">
                <a:solidFill>
                  <a:srgbClr val="FF3300"/>
                </a:solidFill>
                <a:latin typeface="Noto Sans Symbols"/>
                <a:ea typeface="Noto Sans Symbols"/>
                <a:cs typeface="Noto Sans Symbols"/>
                <a:sym typeface="Noto Sans Symbols"/>
              </a:rPr>
              <a:t>→</a:t>
            </a:r>
            <a:r>
              <a:rPr lang="en-US" sz="2400">
                <a:solidFill>
                  <a:srgbClr val="FF3300"/>
                </a:solidFill>
                <a:latin typeface="Times New Roman"/>
                <a:ea typeface="Times New Roman"/>
                <a:cs typeface="Times New Roman"/>
                <a:sym typeface="Times New Roman"/>
              </a:rPr>
              <a:t> </a:t>
            </a:r>
            <a:r>
              <a:rPr lang="en-US" sz="2400" b="1">
                <a:solidFill>
                  <a:srgbClr val="FF3300"/>
                </a:solidFill>
                <a:latin typeface="Arial"/>
                <a:ea typeface="Arial"/>
                <a:cs typeface="Arial"/>
                <a:sym typeface="Arial"/>
              </a:rPr>
              <a:t>b</a:t>
            </a:r>
            <a:endParaRPr sz="2400">
              <a:latin typeface="Arial"/>
              <a:ea typeface="Arial"/>
              <a:cs typeface="Arial"/>
              <a:sym typeface="Arial"/>
            </a:endParaRPr>
          </a:p>
        </p:txBody>
      </p:sp>
      <p:graphicFrame>
        <p:nvGraphicFramePr>
          <p:cNvPr id="444" name="Google Shape;444;p42"/>
          <p:cNvGraphicFramePr/>
          <p:nvPr/>
        </p:nvGraphicFramePr>
        <p:xfrm>
          <a:off x="1005839" y="3883152"/>
          <a:ext cx="7211675" cy="2041272"/>
        </p:xfrm>
        <a:graphic>
          <a:graphicData uri="http://schemas.openxmlformats.org/drawingml/2006/table">
            <a:tbl>
              <a:tblPr firstRow="1" bandRow="1">
                <a:noFill/>
              </a:tblPr>
              <a:tblGrid>
                <a:gridCol w="445125"/>
                <a:gridCol w="990600"/>
                <a:gridCol w="990600"/>
                <a:gridCol w="1356350"/>
                <a:gridCol w="1996450"/>
                <a:gridCol w="365750"/>
                <a:gridCol w="1066800"/>
              </a:tblGrid>
              <a:tr h="370325">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83185" marR="0" lvl="0" indent="0" algn="ctr" rtl="0">
                        <a:lnSpc>
                          <a:spcPct val="107708"/>
                        </a:lnSpc>
                        <a:spcBef>
                          <a:spcPts val="0"/>
                        </a:spcBef>
                        <a:spcAft>
                          <a:spcPts val="0"/>
                        </a:spcAft>
                        <a:buNone/>
                      </a:pPr>
                      <a:r>
                        <a:rPr lang="en-US" sz="2400" b="1"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292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635" lvl="0" indent="0" algn="ctr" rtl="0">
                        <a:lnSpc>
                          <a:spcPct val="107708"/>
                        </a:lnSpc>
                        <a:spcBef>
                          <a:spcPts val="0"/>
                        </a:spcBef>
                        <a:spcAft>
                          <a:spcPts val="0"/>
                        </a:spcAft>
                        <a:buNone/>
                      </a:pPr>
                      <a:r>
                        <a:rPr lang="en-US" sz="2400" b="1" u="none" strike="noStrike" cap="none">
                          <a:solidFill>
                            <a:srgbClr val="003366"/>
                          </a:solidFill>
                          <a:latin typeface="Arial"/>
                          <a:ea typeface="Arial"/>
                          <a:cs typeface="Arial"/>
                          <a:sym typeface="Arial"/>
                        </a:rPr>
                        <a:t>b</a:t>
                      </a:r>
                      <a:endParaRPr sz="2400" u="none" strike="noStrike" cap="none">
                        <a:latin typeface="Arial"/>
                        <a:ea typeface="Arial"/>
                        <a:cs typeface="Arial"/>
                        <a:sym typeface="Arial"/>
                      </a:endParaRPr>
                    </a:p>
                  </a:txBody>
                  <a:tcPr marL="0" marR="0" marT="292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162560" lvl="0" indent="0" algn="ctr" rtl="0">
                        <a:lnSpc>
                          <a:spcPct val="107708"/>
                        </a:lnSpc>
                        <a:spcBef>
                          <a:spcPts val="0"/>
                        </a:spcBef>
                        <a:spcAft>
                          <a:spcPts val="0"/>
                        </a:spcAft>
                        <a:buNone/>
                      </a:pPr>
                      <a:r>
                        <a:rPr lang="en-US" sz="2400" b="1" u="none" strike="noStrike" cap="none">
                          <a:solidFill>
                            <a:srgbClr val="003366"/>
                          </a:solidFill>
                          <a:latin typeface="Arial"/>
                          <a:ea typeface="Arial"/>
                          <a:cs typeface="Arial"/>
                          <a:sym typeface="Arial"/>
                        </a:rPr>
                        <a:t>e</a:t>
                      </a:r>
                      <a:endParaRPr sz="2400" u="none" strike="noStrike" cap="none">
                        <a:latin typeface="Arial"/>
                        <a:ea typeface="Arial"/>
                        <a:cs typeface="Arial"/>
                        <a:sym typeface="Arial"/>
                      </a:endParaRPr>
                    </a:p>
                  </a:txBody>
                  <a:tcPr marL="0" marR="0" marT="292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228600" lvl="0" indent="0" algn="ctr" rtl="0">
                        <a:lnSpc>
                          <a:spcPct val="107708"/>
                        </a:lnSpc>
                        <a:spcBef>
                          <a:spcPts val="0"/>
                        </a:spcBef>
                        <a:spcAft>
                          <a:spcPts val="0"/>
                        </a:spcAft>
                        <a:buNone/>
                      </a:pPr>
                      <a:r>
                        <a:rPr lang="en-US" sz="2400" b="1" u="none" strike="noStrike" cap="none">
                          <a:solidFill>
                            <a:srgbClr val="003366"/>
                          </a:solidFill>
                          <a:latin typeface="Arial"/>
                          <a:ea typeface="Arial"/>
                          <a:cs typeface="Arial"/>
                          <a:sym typeface="Arial"/>
                        </a:rPr>
                        <a:t>i</a:t>
                      </a:r>
                      <a:endParaRPr sz="2400" u="none" strike="noStrike" cap="none">
                        <a:latin typeface="Arial"/>
                        <a:ea typeface="Arial"/>
                        <a:cs typeface="Arial"/>
                        <a:sym typeface="Arial"/>
                      </a:endParaRPr>
                    </a:p>
                  </a:txBody>
                  <a:tcPr marL="0" marR="0" marT="292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12395" marR="0" lvl="0" indent="0" algn="l" rtl="0">
                        <a:lnSpc>
                          <a:spcPct val="107708"/>
                        </a:lnSpc>
                        <a:spcBef>
                          <a:spcPts val="0"/>
                        </a:spcBef>
                        <a:spcAft>
                          <a:spcPts val="0"/>
                        </a:spcAft>
                        <a:buNone/>
                      </a:pPr>
                      <a:r>
                        <a:rPr lang="en-US" sz="2400" b="1" u="none" strike="noStrike" cap="none">
                          <a:solidFill>
                            <a:srgbClr val="003366"/>
                          </a:solidFill>
                          <a:latin typeface="Arial"/>
                          <a:ea typeface="Arial"/>
                          <a:cs typeface="Arial"/>
                          <a:sym typeface="Arial"/>
                        </a:rPr>
                        <a:t>t</a:t>
                      </a:r>
                      <a:endParaRPr sz="2400" u="none" strike="noStrike" cap="none">
                        <a:latin typeface="Arial"/>
                        <a:ea typeface="Arial"/>
                        <a:cs typeface="Arial"/>
                        <a:sym typeface="Arial"/>
                      </a:endParaRPr>
                    </a:p>
                  </a:txBody>
                  <a:tcPr marL="0" marR="0" marT="292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51765" marR="0" lvl="0" indent="0" algn="ctr" rtl="0">
                        <a:lnSpc>
                          <a:spcPct val="10770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292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81000">
                <a:tc>
                  <a:txBody>
                    <a:bodyPr/>
                    <a:lstStyle/>
                    <a:p>
                      <a:pPr marL="140970"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S</a:t>
                      </a:r>
                      <a:endParaRPr sz="2400" u="none" strike="noStrike" cap="none">
                        <a:latin typeface="Arial"/>
                        <a:ea typeface="Arial"/>
                        <a:cs typeface="Arial"/>
                        <a:sym typeface="Arial"/>
                      </a:endParaRPr>
                    </a:p>
                  </a:txBody>
                  <a:tcPr marL="0" marR="0" marT="24775"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67310"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S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24775"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1430"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S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i </a:t>
                      </a:r>
                      <a:r>
                        <a:rPr lang="en-US" sz="2400" u="none" strike="noStrike" cap="none">
                          <a:solidFill>
                            <a:srgbClr val="003366"/>
                          </a:solidFill>
                          <a:latin typeface="Arial"/>
                          <a:ea typeface="Arial"/>
                          <a:cs typeface="Arial"/>
                          <a:sym typeface="Arial"/>
                        </a:rPr>
                        <a:t>E </a:t>
                      </a:r>
                      <a:r>
                        <a:rPr lang="en-US" sz="2400" b="1" u="none" strike="noStrike" cap="none">
                          <a:solidFill>
                            <a:srgbClr val="003366"/>
                          </a:solidFill>
                          <a:latin typeface="Arial"/>
                          <a:ea typeface="Arial"/>
                          <a:cs typeface="Arial"/>
                          <a:sym typeface="Arial"/>
                        </a:rPr>
                        <a:t>t </a:t>
                      </a:r>
                      <a:r>
                        <a:rPr lang="en-US" sz="2400" u="none" strike="noStrike" cap="none">
                          <a:solidFill>
                            <a:srgbClr val="003366"/>
                          </a:solidFill>
                          <a:latin typeface="Arial"/>
                          <a:ea typeface="Arial"/>
                          <a:cs typeface="Arial"/>
                          <a:sym typeface="Arial"/>
                        </a:rPr>
                        <a:t>S S'</a:t>
                      </a:r>
                      <a:endParaRPr sz="2400" u="none" strike="noStrike" cap="none">
                        <a:latin typeface="Arial"/>
                        <a:ea typeface="Arial"/>
                        <a:cs typeface="Arial"/>
                        <a:sym typeface="Arial"/>
                      </a:endParaRPr>
                    </a:p>
                  </a:txBody>
                  <a:tcPr marL="0" marR="0" marT="24775"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762000">
                <a:tc>
                  <a:txBody>
                    <a:bodyPr/>
                    <a:lstStyle/>
                    <a:p>
                      <a:pPr marL="140970" marR="0" lvl="0" indent="0" algn="l"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S'</a:t>
                      </a:r>
                      <a:endParaRPr sz="2400" u="none" strike="noStrike" cap="none">
                        <a:latin typeface="Arial"/>
                        <a:ea typeface="Arial"/>
                        <a:cs typeface="Arial"/>
                        <a:sym typeface="Arial"/>
                      </a:endParaRPr>
                    </a:p>
                  </a:txBody>
                  <a:tcPr marL="0" marR="0" marT="1015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80645" marR="0" lvl="0" indent="0" algn="l" rtl="0">
                        <a:lnSpc>
                          <a:spcPct val="100000"/>
                        </a:lnSpc>
                        <a:spcBef>
                          <a:spcPts val="0"/>
                        </a:spcBef>
                        <a:spcAft>
                          <a:spcPts val="0"/>
                        </a:spcAft>
                        <a:buNone/>
                      </a:pPr>
                      <a:r>
                        <a:rPr lang="en-US" sz="2400" u="none" strike="noStrike" cap="none">
                          <a:solidFill>
                            <a:srgbClr val="FF3300"/>
                          </a:solidFill>
                          <a:latin typeface="Arial"/>
                          <a:ea typeface="Arial"/>
                          <a:cs typeface="Arial"/>
                          <a:sym typeface="Arial"/>
                        </a:rPr>
                        <a:t>S' </a:t>
                      </a:r>
                      <a:r>
                        <a:rPr lang="en-US" sz="2400" u="none" strike="noStrike" cap="none">
                          <a:solidFill>
                            <a:srgbClr val="FF3300"/>
                          </a:solidFill>
                          <a:latin typeface="Noto Sans Symbols"/>
                          <a:ea typeface="Noto Sans Symbols"/>
                          <a:cs typeface="Noto Sans Symbols"/>
                          <a:sym typeface="Noto Sans Symbols"/>
                        </a:rPr>
                        <a:t>→</a:t>
                      </a:r>
                      <a:r>
                        <a:rPr lang="en-US" sz="2400" u="none" strike="noStrike" cap="none">
                          <a:solidFill>
                            <a:srgbClr val="FF3300"/>
                          </a:solidFill>
                          <a:latin typeface="Times New Roman"/>
                          <a:ea typeface="Times New Roman"/>
                          <a:cs typeface="Times New Roman"/>
                          <a:sym typeface="Times New Roman"/>
                        </a:rPr>
                        <a:t> </a:t>
                      </a:r>
                      <a:r>
                        <a:rPr lang="en-US" sz="2400" u="none" strike="noStrike" cap="none">
                          <a:solidFill>
                            <a:srgbClr val="FF3300"/>
                          </a:solidFill>
                          <a:latin typeface="Noto Sans Symbols"/>
                          <a:ea typeface="Noto Sans Symbols"/>
                          <a:cs typeface="Noto Sans Symbols"/>
                          <a:sym typeface="Noto Sans Symbols"/>
                        </a:rPr>
                        <a:t>ε</a:t>
                      </a:r>
                      <a:endParaRPr sz="2400" u="none" strike="noStrike" cap="none">
                        <a:latin typeface="Noto Sans Symbols"/>
                        <a:ea typeface="Noto Sans Symbols"/>
                        <a:cs typeface="Noto Sans Symbols"/>
                        <a:sym typeface="Noto Sans Symbols"/>
                      </a:endParaRPr>
                    </a:p>
                    <a:p>
                      <a:pPr marL="71755" marR="0" lvl="0" indent="0" algn="l" rtl="0">
                        <a:lnSpc>
                          <a:spcPct val="100000"/>
                        </a:lnSpc>
                        <a:spcBef>
                          <a:spcPts val="0"/>
                        </a:spcBef>
                        <a:spcAft>
                          <a:spcPts val="0"/>
                        </a:spcAft>
                        <a:buNone/>
                      </a:pPr>
                      <a:r>
                        <a:rPr lang="en-US" sz="2400" u="none" strike="noStrike" cap="none">
                          <a:solidFill>
                            <a:srgbClr val="FF3300"/>
                          </a:solidFill>
                          <a:latin typeface="Arial"/>
                          <a:ea typeface="Arial"/>
                          <a:cs typeface="Arial"/>
                          <a:sym typeface="Arial"/>
                        </a:rPr>
                        <a:t>S' </a:t>
                      </a:r>
                      <a:r>
                        <a:rPr lang="en-US" sz="2400" u="none" strike="noStrike" cap="none">
                          <a:solidFill>
                            <a:srgbClr val="FF3300"/>
                          </a:solidFill>
                          <a:latin typeface="Noto Sans Symbols"/>
                          <a:ea typeface="Noto Sans Symbols"/>
                          <a:cs typeface="Noto Sans Symbols"/>
                          <a:sym typeface="Noto Sans Symbols"/>
                        </a:rPr>
                        <a:t>→</a:t>
                      </a:r>
                      <a:r>
                        <a:rPr lang="en-US" sz="2400" u="none" strike="noStrike" cap="none">
                          <a:solidFill>
                            <a:srgbClr val="FF3300"/>
                          </a:solidFill>
                          <a:latin typeface="Times New Roman"/>
                          <a:ea typeface="Times New Roman"/>
                          <a:cs typeface="Times New Roman"/>
                          <a:sym typeface="Times New Roman"/>
                        </a:rPr>
                        <a:t> </a:t>
                      </a:r>
                      <a:r>
                        <a:rPr lang="en-US" sz="2400" b="1" u="none" strike="noStrike" cap="none">
                          <a:solidFill>
                            <a:srgbClr val="FF3300"/>
                          </a:solidFill>
                          <a:latin typeface="Arial"/>
                          <a:ea typeface="Arial"/>
                          <a:cs typeface="Arial"/>
                          <a:sym typeface="Arial"/>
                        </a:rPr>
                        <a:t>e </a:t>
                      </a:r>
                      <a:r>
                        <a:rPr lang="en-US" sz="2400" u="none" strike="noStrike" cap="none">
                          <a:solidFill>
                            <a:srgbClr val="FF3300"/>
                          </a:solidFill>
                          <a:latin typeface="Arial"/>
                          <a:ea typeface="Arial"/>
                          <a:cs typeface="Arial"/>
                          <a:sym typeface="Arial"/>
                        </a:rPr>
                        <a:t>S</a:t>
                      </a:r>
                      <a:endParaRPr sz="2400" u="none" strike="noStrike" cap="none">
                        <a:latin typeface="Arial"/>
                        <a:ea typeface="Arial"/>
                        <a:cs typeface="Arial"/>
                        <a:sym typeface="Arial"/>
                      </a:endParaRPr>
                    </a:p>
                  </a:txBody>
                  <a:tcPr marL="0" marR="0" marT="1015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88265" marR="0" lvl="0" indent="0" algn="l"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S'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u="none" strike="noStrike" cap="none">
                          <a:solidFill>
                            <a:srgbClr val="003366"/>
                          </a:solidFill>
                          <a:latin typeface="Noto Sans Symbols"/>
                          <a:ea typeface="Noto Sans Symbols"/>
                          <a:cs typeface="Noto Sans Symbols"/>
                          <a:sym typeface="Noto Sans Symbols"/>
                        </a:rPr>
                        <a:t>ε</a:t>
                      </a:r>
                      <a:endParaRPr sz="2400" u="none" strike="noStrike" cap="none">
                        <a:latin typeface="Noto Sans Symbols"/>
                        <a:ea typeface="Noto Sans Symbols"/>
                        <a:cs typeface="Noto Sans Symbols"/>
                        <a:sym typeface="Noto Sans Symbols"/>
                      </a:endParaRPr>
                    </a:p>
                  </a:txBody>
                  <a:tcPr marL="0" marR="0" marT="1015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67275">
                <a:tc>
                  <a:txBody>
                    <a:bodyPr/>
                    <a:lstStyle/>
                    <a:p>
                      <a:pPr marL="140970"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E</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10795" lvl="0" indent="0" algn="ct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E </a:t>
                      </a:r>
                      <a:r>
                        <a:rPr lang="en-US" sz="2400" u="none" strike="noStrike" cap="none">
                          <a:solidFill>
                            <a:srgbClr val="003366"/>
                          </a:solidFill>
                          <a:latin typeface="Noto Sans Symbols"/>
                          <a:ea typeface="Noto Sans Symbols"/>
                          <a:cs typeface="Noto Sans Symbols"/>
                          <a:sym typeface="Noto Sans Symbols"/>
                        </a:rPr>
                        <a:t>→</a:t>
                      </a:r>
                      <a:r>
                        <a:rPr lang="en-US" sz="2400" u="none" strike="noStrike" cap="none">
                          <a:solidFill>
                            <a:srgbClr val="003366"/>
                          </a:solidFill>
                          <a:latin typeface="Times New Roman"/>
                          <a:ea typeface="Times New Roman"/>
                          <a:cs typeface="Times New Roman"/>
                          <a:sym typeface="Times New Roman"/>
                        </a:rPr>
                        <a:t> </a:t>
                      </a:r>
                      <a:r>
                        <a:rPr lang="en-US" sz="2400" b="1" u="none" strike="noStrike" cap="none">
                          <a:solidFill>
                            <a:srgbClr val="003366"/>
                          </a:solidFill>
                          <a:latin typeface="Arial"/>
                          <a:ea typeface="Arial"/>
                          <a:cs typeface="Arial"/>
                          <a:sym typeface="Arial"/>
                        </a:rPr>
                        <a:t>b</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bl>
          </a:graphicData>
        </a:graphic>
      </p:graphicFrame>
      <p:sp>
        <p:nvSpPr>
          <p:cNvPr id="445" name="Google Shape;445;p42"/>
          <p:cNvSpPr txBox="1"/>
          <p:nvPr/>
        </p:nvSpPr>
        <p:spPr>
          <a:xfrm>
            <a:off x="1145844" y="6046723"/>
            <a:ext cx="7030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Noto Sans Symbols"/>
                <a:ea typeface="Noto Sans Symbols"/>
                <a:cs typeface="Noto Sans Symbols"/>
                <a:sym typeface="Noto Sans Symbols"/>
              </a:rPr>
              <a:t>ε</a:t>
            </a:r>
            <a:r>
              <a:rPr lang="en-US" sz="2400">
                <a:solidFill>
                  <a:srgbClr val="FF3300"/>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FIRST(</a:t>
            </a:r>
            <a:r>
              <a:rPr lang="en-US" sz="2400">
                <a:solidFill>
                  <a:srgbClr val="FF3300"/>
                </a:solidFill>
                <a:latin typeface="Noto Sans Symbols"/>
                <a:ea typeface="Noto Sans Symbols"/>
                <a:cs typeface="Noto Sans Symbols"/>
                <a:sym typeface="Noto Sans Symbols"/>
              </a:rPr>
              <a:t>ε</a:t>
            </a:r>
            <a:r>
              <a:rPr lang="en-US" sz="2400">
                <a:solidFill>
                  <a:srgbClr val="003366"/>
                </a:solidFill>
                <a:latin typeface="Arial"/>
                <a:ea typeface="Arial"/>
                <a:cs typeface="Arial"/>
                <a:sym typeface="Arial"/>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FOLLOW(</a:t>
            </a:r>
            <a:r>
              <a:rPr lang="en-US" sz="2400">
                <a:solidFill>
                  <a:srgbClr val="FF3300"/>
                </a:solidFill>
                <a:latin typeface="Arial"/>
                <a:ea typeface="Arial"/>
                <a:cs typeface="Arial"/>
                <a:sym typeface="Arial"/>
              </a:rPr>
              <a:t>S'</a:t>
            </a:r>
            <a:r>
              <a:rPr lang="en-US" sz="2400">
                <a:solidFill>
                  <a:srgbClr val="003366"/>
                </a:solidFill>
                <a:latin typeface="Arial"/>
                <a:ea typeface="Arial"/>
                <a:cs typeface="Arial"/>
                <a:sym typeface="Arial"/>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FIRST(</a:t>
            </a:r>
            <a:r>
              <a:rPr lang="en-US" sz="2400" b="1">
                <a:solidFill>
                  <a:srgbClr val="FF3300"/>
                </a:solidFill>
                <a:latin typeface="Arial"/>
                <a:ea typeface="Arial"/>
                <a:cs typeface="Arial"/>
                <a:sym typeface="Arial"/>
              </a:rPr>
              <a:t>e </a:t>
            </a:r>
            <a:r>
              <a:rPr lang="en-US" sz="2400">
                <a:solidFill>
                  <a:srgbClr val="FF3300"/>
                </a:solidFill>
                <a:latin typeface="Arial"/>
                <a:ea typeface="Arial"/>
                <a:cs typeface="Arial"/>
                <a:sym typeface="Arial"/>
              </a:rPr>
              <a:t>S</a:t>
            </a:r>
            <a:r>
              <a:rPr lang="en-US" sz="2400">
                <a:solidFill>
                  <a:srgbClr val="003366"/>
                </a:solidFill>
                <a:latin typeface="Arial"/>
                <a:ea typeface="Arial"/>
                <a:cs typeface="Arial"/>
                <a:sym typeface="Arial"/>
              </a:rPr>
              <a:t>) = {</a:t>
            </a:r>
            <a:r>
              <a:rPr lang="en-US" sz="2400" b="1">
                <a:solidFill>
                  <a:srgbClr val="FF3300"/>
                </a:solidFill>
                <a:latin typeface="Arial"/>
                <a:ea typeface="Arial"/>
                <a:cs typeface="Arial"/>
                <a:sym typeface="Arial"/>
              </a:rPr>
              <a:t>e</a:t>
            </a:r>
            <a:r>
              <a:rPr lang="en-US" sz="2400">
                <a:solidFill>
                  <a:srgbClr val="003366"/>
                </a:solidFill>
                <a:latin typeface="Arial"/>
                <a:ea typeface="Arial"/>
                <a:cs typeface="Arial"/>
                <a:sym typeface="Arial"/>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endParaRPr sz="2400">
              <a:latin typeface="Noto Sans Symbols"/>
              <a:ea typeface="Noto Sans Symbols"/>
              <a:cs typeface="Noto Sans Symbols"/>
              <a:sym typeface="Noto Sans Symbols"/>
            </a:endParaRPr>
          </a:p>
        </p:txBody>
      </p:sp>
    </p:spTree>
  </p:cSld>
  <p:clrMapOvr>
    <a:masterClrMapping/>
  </p:clrMapOvr>
  <p:transition>
    <p:zoom/>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3"/>
          <p:cNvSpPr txBox="1">
            <a:spLocks noGrp="1"/>
          </p:cNvSpPr>
          <p:nvPr>
            <p:ph type="title"/>
          </p:nvPr>
        </p:nvSpPr>
        <p:spPr>
          <a:xfrm>
            <a:off x="993444" y="1286636"/>
            <a:ext cx="558609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Left Recursive Grammars</a:t>
            </a:r>
            <a:endParaRPr/>
          </a:p>
        </p:txBody>
      </p:sp>
      <p:sp>
        <p:nvSpPr>
          <p:cNvPr id="451" name="Google Shape;451;p43"/>
          <p:cNvSpPr txBox="1"/>
          <p:nvPr/>
        </p:nvSpPr>
        <p:spPr>
          <a:xfrm>
            <a:off x="968044" y="2383993"/>
            <a:ext cx="7847965" cy="3613150"/>
          </a:xfrm>
          <a:prstGeom prst="rect">
            <a:avLst/>
          </a:prstGeom>
          <a:noFill/>
          <a:ln>
            <a:noFill/>
          </a:ln>
        </p:spPr>
        <p:txBody>
          <a:bodyPr spcFirstLastPara="1" wrap="square" lIns="0" tIns="24750" rIns="0" bIns="0" anchor="t" anchorCtr="0">
            <a:spAutoFit/>
          </a:bodyPr>
          <a:lstStyle/>
          <a:p>
            <a:pPr marL="382270" marR="1713864" lvl="0" indent="-344805" algn="l" rtl="0">
              <a:lnSpc>
                <a:spcPct val="114915"/>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is </a:t>
            </a:r>
            <a:r>
              <a:rPr lang="en-US" sz="2800">
                <a:solidFill>
                  <a:srgbClr val="FF3300"/>
                </a:solidFill>
                <a:latin typeface="Arial"/>
                <a:ea typeface="Arial"/>
                <a:cs typeface="Arial"/>
                <a:sym typeface="Arial"/>
              </a:rPr>
              <a:t>left recursive </a:t>
            </a:r>
            <a:r>
              <a:rPr lang="en-US" sz="2800">
                <a:solidFill>
                  <a:srgbClr val="003366"/>
                </a:solidFill>
                <a:latin typeface="Arial"/>
                <a:ea typeface="Arial"/>
                <a:cs typeface="Arial"/>
                <a:sym typeface="Arial"/>
              </a:rPr>
              <a:t>if it has a  nonterminal </a:t>
            </a:r>
            <a:r>
              <a:rPr lang="en-US" sz="2800">
                <a:solidFill>
                  <a:srgbClr val="FF3300"/>
                </a:solidFill>
                <a:latin typeface="Arial"/>
                <a:ea typeface="Arial"/>
                <a:cs typeface="Arial"/>
                <a:sym typeface="Arial"/>
              </a:rPr>
              <a:t>A </a:t>
            </a:r>
            <a:r>
              <a:rPr lang="en-US" sz="2800">
                <a:solidFill>
                  <a:srgbClr val="003366"/>
                </a:solidFill>
                <a:latin typeface="Arial"/>
                <a:ea typeface="Arial"/>
                <a:cs typeface="Arial"/>
                <a:sym typeface="Arial"/>
              </a:rPr>
              <a:t>such that A </a:t>
            </a:r>
            <a:r>
              <a:rPr lang="en-US" sz="2800">
                <a:solidFill>
                  <a:srgbClr val="003366"/>
                </a:solidFill>
                <a:latin typeface="Noto Sans Symbols"/>
                <a:ea typeface="Noto Sans Symbols"/>
                <a:cs typeface="Noto Sans Symbols"/>
                <a:sym typeface="Noto Sans Symbols"/>
              </a:rPr>
              <a:t>⇒</a:t>
            </a:r>
            <a:r>
              <a:rPr lang="en-US" sz="2775" baseline="30000">
                <a:solidFill>
                  <a:srgbClr val="003366"/>
                </a:solidFill>
                <a:latin typeface="Arial"/>
                <a:ea typeface="Arial"/>
                <a:cs typeface="Arial"/>
                <a:sym typeface="Arial"/>
              </a:rPr>
              <a:t>* </a:t>
            </a:r>
            <a:r>
              <a:rPr lang="en-US" sz="2800">
                <a:solidFill>
                  <a:srgbClr val="003366"/>
                </a:solidFill>
                <a:latin typeface="Arial"/>
                <a:ea typeface="Arial"/>
                <a:cs typeface="Arial"/>
                <a:sym typeface="Arial"/>
              </a:rPr>
              <a:t>A </a:t>
            </a:r>
            <a:r>
              <a:rPr lang="en-US" sz="2950">
                <a:solidFill>
                  <a:srgbClr val="003366"/>
                </a:solidFill>
                <a:latin typeface="Noto Sans Symbols"/>
                <a:ea typeface="Noto Sans Symbols"/>
                <a:cs typeface="Noto Sans Symbols"/>
                <a:sym typeface="Noto Sans Symbols"/>
              </a:rPr>
              <a:t>α</a:t>
            </a:r>
            <a:endParaRPr sz="2950">
              <a:latin typeface="Noto Sans Symbols"/>
              <a:ea typeface="Noto Sans Symbols"/>
              <a:cs typeface="Noto Sans Symbols"/>
              <a:sym typeface="Noto Sans Symbols"/>
            </a:endParaRPr>
          </a:p>
          <a:p>
            <a:pPr marL="382270" marR="30480" lvl="0" indent="-382270" algn="l" rtl="0">
              <a:lnSpc>
                <a:spcPct val="114542"/>
              </a:lnSpc>
              <a:spcBef>
                <a:spcPts val="62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Left recursive grammars are not LL(1) because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A </a:t>
            </a:r>
            <a:r>
              <a:rPr lang="en-US" sz="2950">
                <a:solidFill>
                  <a:srgbClr val="FF3300"/>
                </a:solidFill>
                <a:latin typeface="Noto Sans Symbols"/>
                <a:ea typeface="Noto Sans Symbols"/>
                <a:cs typeface="Noto Sans Symbols"/>
                <a:sym typeface="Noto Sans Symbols"/>
              </a:rPr>
              <a:t>α</a:t>
            </a:r>
            <a:endParaRPr sz="2950">
              <a:latin typeface="Noto Sans Symbols"/>
              <a:ea typeface="Noto Sans Symbols"/>
              <a:cs typeface="Noto Sans Symbols"/>
              <a:sym typeface="Noto Sans Symbols"/>
            </a:endParaRPr>
          </a:p>
          <a:p>
            <a:pPr marL="952500" marR="0" lvl="0" indent="0" algn="l" rtl="0">
              <a:lnSpc>
                <a:spcPct val="116071"/>
              </a:lnSpc>
              <a:spcBef>
                <a:spcPts val="0"/>
              </a:spcBef>
              <a:spcAft>
                <a:spcPts val="0"/>
              </a:spcAft>
              <a:buNone/>
            </a:pP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endParaRPr sz="2800">
              <a:latin typeface="Noto Sans Symbols"/>
              <a:ea typeface="Noto Sans Symbols"/>
              <a:cs typeface="Noto Sans Symbols"/>
              <a:sym typeface="Noto Sans Symbols"/>
            </a:endParaRPr>
          </a:p>
          <a:p>
            <a:pPr marL="382270"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will cause FIRST(</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α</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FIRST(</a:t>
            </a:r>
            <a:r>
              <a:rPr lang="en-US" sz="2800">
                <a:solidFill>
                  <a:srgbClr val="FF3300"/>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endParaRPr sz="2800">
              <a:latin typeface="Noto Sans Symbols"/>
              <a:ea typeface="Noto Sans Symbols"/>
              <a:cs typeface="Noto Sans Symbols"/>
              <a:sym typeface="Noto Sans Symbols"/>
            </a:endParaRPr>
          </a:p>
          <a:p>
            <a:pPr marL="382270" marR="1684654" lvl="0" indent="-344805" algn="l" rtl="0">
              <a:lnSpc>
                <a:spcPct val="100000"/>
              </a:lnSpc>
              <a:spcBef>
                <a:spcPts val="64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We can transform them into LL(1) by  </a:t>
            </a:r>
            <a:r>
              <a:rPr lang="en-US" sz="2800">
                <a:solidFill>
                  <a:srgbClr val="FF3300"/>
                </a:solidFill>
                <a:latin typeface="Arial"/>
                <a:ea typeface="Arial"/>
                <a:cs typeface="Arial"/>
                <a:sym typeface="Arial"/>
              </a:rPr>
              <a:t>eliminating left recursion</a:t>
            </a:r>
            <a:endParaRPr sz="2800">
              <a:latin typeface="Arial"/>
              <a:ea typeface="Arial"/>
              <a:cs typeface="Arial"/>
              <a:sym typeface="Arial"/>
            </a:endParaRPr>
          </a:p>
        </p:txBody>
      </p:sp>
    </p:spTree>
  </p:cSld>
  <p:clrMapOvr>
    <a:masterClrMapping/>
  </p:clrMapOvr>
  <p:transition>
    <p:zoom/>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title"/>
          </p:nvPr>
        </p:nvSpPr>
        <p:spPr>
          <a:xfrm>
            <a:off x="993444" y="1286636"/>
            <a:ext cx="581469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Eliminating Left Recursion</a:t>
            </a:r>
            <a:endParaRPr/>
          </a:p>
        </p:txBody>
      </p:sp>
      <p:sp>
        <p:nvSpPr>
          <p:cNvPr id="457" name="Google Shape;457;p44"/>
          <p:cNvSpPr txBox="1"/>
          <p:nvPr/>
        </p:nvSpPr>
        <p:spPr>
          <a:xfrm>
            <a:off x="1451610" y="2845054"/>
            <a:ext cx="189230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β</a:t>
            </a:r>
            <a:endParaRPr sz="2800">
              <a:latin typeface="Noto Sans Symbols"/>
              <a:ea typeface="Noto Sans Symbols"/>
              <a:cs typeface="Noto Sans Symbols"/>
              <a:sym typeface="Noto Sans Symbols"/>
            </a:endParaRPr>
          </a:p>
        </p:txBody>
      </p:sp>
      <p:sp>
        <p:nvSpPr>
          <p:cNvPr id="458" name="Google Shape;458;p44"/>
          <p:cNvSpPr txBox="1"/>
          <p:nvPr/>
        </p:nvSpPr>
        <p:spPr>
          <a:xfrm>
            <a:off x="4348098" y="2616454"/>
            <a:ext cx="1856105" cy="88074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R</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R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R |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p:txBody>
      </p:sp>
      <p:sp>
        <p:nvSpPr>
          <p:cNvPr id="459" name="Google Shape;459;p44"/>
          <p:cNvSpPr txBox="1"/>
          <p:nvPr/>
        </p:nvSpPr>
        <p:spPr>
          <a:xfrm>
            <a:off x="2883789" y="3836289"/>
            <a:ext cx="26352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a:t>
            </a:r>
            <a:endParaRPr sz="2800">
              <a:latin typeface="Arial"/>
              <a:ea typeface="Arial"/>
              <a:cs typeface="Arial"/>
              <a:sym typeface="Arial"/>
            </a:endParaRPr>
          </a:p>
        </p:txBody>
      </p:sp>
      <p:sp>
        <p:nvSpPr>
          <p:cNvPr id="460" name="Google Shape;460;p44"/>
          <p:cNvSpPr txBox="1"/>
          <p:nvPr/>
        </p:nvSpPr>
        <p:spPr>
          <a:xfrm>
            <a:off x="2350389" y="4293870"/>
            <a:ext cx="26352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a:t>
            </a:r>
            <a:endParaRPr sz="2800">
              <a:latin typeface="Arial"/>
              <a:ea typeface="Arial"/>
              <a:cs typeface="Arial"/>
              <a:sym typeface="Arial"/>
            </a:endParaRPr>
          </a:p>
        </p:txBody>
      </p:sp>
      <p:sp>
        <p:nvSpPr>
          <p:cNvPr id="461" name="Google Shape;461;p44"/>
          <p:cNvSpPr txBox="1"/>
          <p:nvPr/>
        </p:nvSpPr>
        <p:spPr>
          <a:xfrm>
            <a:off x="1816735" y="4750765"/>
            <a:ext cx="26352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a:t>
            </a:r>
            <a:endParaRPr sz="2800">
              <a:latin typeface="Arial"/>
              <a:ea typeface="Arial"/>
              <a:cs typeface="Arial"/>
              <a:sym typeface="Arial"/>
            </a:endParaRPr>
          </a:p>
        </p:txBody>
      </p:sp>
      <p:sp>
        <p:nvSpPr>
          <p:cNvPr id="462" name="Google Shape;462;p44"/>
          <p:cNvSpPr txBox="1"/>
          <p:nvPr/>
        </p:nvSpPr>
        <p:spPr>
          <a:xfrm>
            <a:off x="1282953" y="5208523"/>
            <a:ext cx="26352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a:t>
            </a:r>
            <a:endParaRPr sz="2800">
              <a:latin typeface="Arial"/>
              <a:ea typeface="Arial"/>
              <a:cs typeface="Arial"/>
              <a:sym typeface="Arial"/>
            </a:endParaRPr>
          </a:p>
        </p:txBody>
      </p:sp>
      <p:sp>
        <p:nvSpPr>
          <p:cNvPr id="463" name="Google Shape;463;p44"/>
          <p:cNvSpPr/>
          <p:nvPr/>
        </p:nvSpPr>
        <p:spPr>
          <a:xfrm>
            <a:off x="2590800" y="4114800"/>
            <a:ext cx="228600" cy="228600"/>
          </a:xfrm>
          <a:custGeom>
            <a:avLst/>
            <a:gdLst/>
            <a:ahLst/>
            <a:cxnLst/>
            <a:rect l="l" t="t" r="r" b="b"/>
            <a:pathLst>
              <a:path w="228600" h="228600" extrusionOk="0">
                <a:moveTo>
                  <a:pt x="22860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4" name="Google Shape;464;p44"/>
          <p:cNvSpPr/>
          <p:nvPr/>
        </p:nvSpPr>
        <p:spPr>
          <a:xfrm>
            <a:off x="2057400" y="4572000"/>
            <a:ext cx="228600" cy="228600"/>
          </a:xfrm>
          <a:custGeom>
            <a:avLst/>
            <a:gdLst/>
            <a:ahLst/>
            <a:cxnLst/>
            <a:rect l="l" t="t" r="r" b="b"/>
            <a:pathLst>
              <a:path w="228600" h="228600" extrusionOk="0">
                <a:moveTo>
                  <a:pt x="22860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5" name="Google Shape;465;p44"/>
          <p:cNvSpPr/>
          <p:nvPr/>
        </p:nvSpPr>
        <p:spPr>
          <a:xfrm>
            <a:off x="1524000" y="5029200"/>
            <a:ext cx="228600" cy="228600"/>
          </a:xfrm>
          <a:custGeom>
            <a:avLst/>
            <a:gdLst/>
            <a:ahLst/>
            <a:cxnLst/>
            <a:rect l="l" t="t" r="r" b="b"/>
            <a:pathLst>
              <a:path w="228600" h="228600" extrusionOk="0">
                <a:moveTo>
                  <a:pt x="22860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6" name="Google Shape;466;p44"/>
          <p:cNvSpPr/>
          <p:nvPr/>
        </p:nvSpPr>
        <p:spPr>
          <a:xfrm>
            <a:off x="1371600" y="5562600"/>
            <a:ext cx="0" cy="304800"/>
          </a:xfrm>
          <a:custGeom>
            <a:avLst/>
            <a:gdLst/>
            <a:ahLst/>
            <a:cxnLst/>
            <a:rect l="l" t="t" r="r" b="b"/>
            <a:pathLst>
              <a:path w="120000" h="304800" extrusionOk="0">
                <a:moveTo>
                  <a:pt x="0" y="0"/>
                </a:moveTo>
                <a:lnTo>
                  <a:pt x="0" y="3048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7" name="Google Shape;467;p44"/>
          <p:cNvSpPr/>
          <p:nvPr/>
        </p:nvSpPr>
        <p:spPr>
          <a:xfrm>
            <a:off x="1905000" y="5105400"/>
            <a:ext cx="0" cy="762000"/>
          </a:xfrm>
          <a:custGeom>
            <a:avLst/>
            <a:gdLst/>
            <a:ahLst/>
            <a:cxnLst/>
            <a:rect l="l" t="t" r="r" b="b"/>
            <a:pathLst>
              <a:path w="120000" h="762000" extrusionOk="0">
                <a:moveTo>
                  <a:pt x="0" y="0"/>
                </a:moveTo>
                <a:lnTo>
                  <a:pt x="0" y="762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8" name="Google Shape;468;p44"/>
          <p:cNvSpPr/>
          <p:nvPr/>
        </p:nvSpPr>
        <p:spPr>
          <a:xfrm>
            <a:off x="2438400" y="4648200"/>
            <a:ext cx="0" cy="1219200"/>
          </a:xfrm>
          <a:custGeom>
            <a:avLst/>
            <a:gdLst/>
            <a:ahLst/>
            <a:cxnLst/>
            <a:rect l="l" t="t" r="r" b="b"/>
            <a:pathLst>
              <a:path w="120000" h="1219200" extrusionOk="0">
                <a:moveTo>
                  <a:pt x="0" y="0"/>
                </a:moveTo>
                <a:lnTo>
                  <a:pt x="0" y="12192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9" name="Google Shape;469;p44"/>
          <p:cNvSpPr/>
          <p:nvPr/>
        </p:nvSpPr>
        <p:spPr>
          <a:xfrm>
            <a:off x="2971800" y="4191000"/>
            <a:ext cx="0" cy="1676400"/>
          </a:xfrm>
          <a:custGeom>
            <a:avLst/>
            <a:gdLst/>
            <a:ahLst/>
            <a:cxnLst/>
            <a:rect l="l" t="t" r="r" b="b"/>
            <a:pathLst>
              <a:path w="120000" h="1676400" extrusionOk="0">
                <a:moveTo>
                  <a:pt x="0" y="0"/>
                </a:moveTo>
                <a:lnTo>
                  <a:pt x="0" y="16764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0" name="Google Shape;470;p44"/>
          <p:cNvSpPr txBox="1"/>
          <p:nvPr/>
        </p:nvSpPr>
        <p:spPr>
          <a:xfrm>
            <a:off x="1750946" y="5809673"/>
            <a:ext cx="1297305" cy="42862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650">
                <a:latin typeface="Noto Sans Symbols"/>
                <a:ea typeface="Noto Sans Symbols"/>
                <a:cs typeface="Noto Sans Symbols"/>
                <a:sym typeface="Noto Sans Symbols"/>
              </a:rPr>
              <a:t>α</a:t>
            </a:r>
            <a:r>
              <a:rPr lang="en-US" sz="2650">
                <a:latin typeface="Times New Roman"/>
                <a:ea typeface="Times New Roman"/>
                <a:cs typeface="Times New Roman"/>
                <a:sym typeface="Times New Roman"/>
              </a:rPr>
              <a:t>	</a:t>
            </a:r>
            <a:r>
              <a:rPr lang="en-US" sz="2650">
                <a:latin typeface="Noto Sans Symbols"/>
                <a:ea typeface="Noto Sans Symbols"/>
                <a:cs typeface="Noto Sans Symbols"/>
                <a:sym typeface="Noto Sans Symbols"/>
              </a:rPr>
              <a:t>α</a:t>
            </a:r>
            <a:r>
              <a:rPr lang="en-US" sz="2650">
                <a:latin typeface="Times New Roman"/>
                <a:ea typeface="Times New Roman"/>
                <a:cs typeface="Times New Roman"/>
                <a:sym typeface="Times New Roman"/>
              </a:rPr>
              <a:t>	</a:t>
            </a:r>
            <a:r>
              <a:rPr lang="en-US" sz="2650">
                <a:latin typeface="Noto Sans Symbols"/>
                <a:ea typeface="Noto Sans Symbols"/>
                <a:cs typeface="Noto Sans Symbols"/>
                <a:sym typeface="Noto Sans Symbols"/>
              </a:rPr>
              <a:t>α</a:t>
            </a:r>
            <a:endParaRPr sz="2650">
              <a:latin typeface="Noto Sans Symbols"/>
              <a:ea typeface="Noto Sans Symbols"/>
              <a:cs typeface="Noto Sans Symbols"/>
              <a:sym typeface="Noto Sans Symbols"/>
            </a:endParaRPr>
          </a:p>
        </p:txBody>
      </p:sp>
      <p:sp>
        <p:nvSpPr>
          <p:cNvPr id="471" name="Google Shape;471;p44"/>
          <p:cNvSpPr txBox="1"/>
          <p:nvPr/>
        </p:nvSpPr>
        <p:spPr>
          <a:xfrm>
            <a:off x="1247500" y="5863247"/>
            <a:ext cx="188595" cy="3467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100">
                <a:latin typeface="Noto Sans Symbols"/>
                <a:ea typeface="Noto Sans Symbols"/>
                <a:cs typeface="Noto Sans Symbols"/>
                <a:sym typeface="Noto Sans Symbols"/>
              </a:rPr>
              <a:t>β</a:t>
            </a:r>
            <a:endParaRPr sz="2100">
              <a:latin typeface="Noto Sans Symbols"/>
              <a:ea typeface="Noto Sans Symbols"/>
              <a:cs typeface="Noto Sans Symbols"/>
              <a:sym typeface="Noto Sans Symbols"/>
            </a:endParaRPr>
          </a:p>
        </p:txBody>
      </p:sp>
      <p:sp>
        <p:nvSpPr>
          <p:cNvPr id="472" name="Google Shape;472;p44"/>
          <p:cNvSpPr txBox="1"/>
          <p:nvPr/>
        </p:nvSpPr>
        <p:spPr>
          <a:xfrm>
            <a:off x="4484623" y="3836289"/>
            <a:ext cx="26352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a:t>
            </a:r>
            <a:endParaRPr sz="2800">
              <a:latin typeface="Arial"/>
              <a:ea typeface="Arial"/>
              <a:cs typeface="Arial"/>
              <a:sym typeface="Arial"/>
            </a:endParaRPr>
          </a:p>
        </p:txBody>
      </p:sp>
      <p:sp>
        <p:nvSpPr>
          <p:cNvPr id="473" name="Google Shape;473;p44"/>
          <p:cNvSpPr txBox="1"/>
          <p:nvPr/>
        </p:nvSpPr>
        <p:spPr>
          <a:xfrm>
            <a:off x="5094478" y="3988384"/>
            <a:ext cx="28321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R</a:t>
            </a:r>
            <a:endParaRPr sz="2800">
              <a:latin typeface="Arial"/>
              <a:ea typeface="Arial"/>
              <a:cs typeface="Arial"/>
              <a:sym typeface="Arial"/>
            </a:endParaRPr>
          </a:p>
        </p:txBody>
      </p:sp>
      <p:sp>
        <p:nvSpPr>
          <p:cNvPr id="474" name="Google Shape;474;p44"/>
          <p:cNvSpPr/>
          <p:nvPr/>
        </p:nvSpPr>
        <p:spPr>
          <a:xfrm>
            <a:off x="4724400" y="4038600"/>
            <a:ext cx="304800" cy="76200"/>
          </a:xfrm>
          <a:custGeom>
            <a:avLst/>
            <a:gdLst/>
            <a:ahLst/>
            <a:cxnLst/>
            <a:rect l="l" t="t" r="r" b="b"/>
            <a:pathLst>
              <a:path w="304800" h="76200" extrusionOk="0">
                <a:moveTo>
                  <a:pt x="304800" y="76200"/>
                </a:moveTo>
                <a:lnTo>
                  <a:pt x="0" y="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5" name="Google Shape;475;p44"/>
          <p:cNvSpPr/>
          <p:nvPr/>
        </p:nvSpPr>
        <p:spPr>
          <a:xfrm>
            <a:off x="7010400" y="4800600"/>
            <a:ext cx="0" cy="1066800"/>
          </a:xfrm>
          <a:custGeom>
            <a:avLst/>
            <a:gdLst/>
            <a:ahLst/>
            <a:cxnLst/>
            <a:rect l="l" t="t" r="r" b="b"/>
            <a:pathLst>
              <a:path w="120000" h="1066800" extrusionOk="0">
                <a:moveTo>
                  <a:pt x="0" y="0"/>
                </a:moveTo>
                <a:lnTo>
                  <a:pt x="0" y="10668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6" name="Google Shape;476;p44"/>
          <p:cNvSpPr/>
          <p:nvPr/>
        </p:nvSpPr>
        <p:spPr>
          <a:xfrm>
            <a:off x="5791200" y="4495800"/>
            <a:ext cx="0" cy="1371600"/>
          </a:xfrm>
          <a:custGeom>
            <a:avLst/>
            <a:gdLst/>
            <a:ahLst/>
            <a:cxnLst/>
            <a:rect l="l" t="t" r="r" b="b"/>
            <a:pathLst>
              <a:path w="120000" h="1371600" extrusionOk="0">
                <a:moveTo>
                  <a:pt x="0" y="0"/>
                </a:moveTo>
                <a:lnTo>
                  <a:pt x="0" y="1371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7" name="Google Shape;477;p44"/>
          <p:cNvSpPr/>
          <p:nvPr/>
        </p:nvSpPr>
        <p:spPr>
          <a:xfrm>
            <a:off x="5181600" y="4343400"/>
            <a:ext cx="0" cy="1524000"/>
          </a:xfrm>
          <a:custGeom>
            <a:avLst/>
            <a:gdLst/>
            <a:ahLst/>
            <a:cxnLst/>
            <a:rect l="l" t="t" r="r" b="b"/>
            <a:pathLst>
              <a:path w="120000" h="1524000" extrusionOk="0">
                <a:moveTo>
                  <a:pt x="0" y="0"/>
                </a:moveTo>
                <a:lnTo>
                  <a:pt x="0" y="1524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8" name="Google Shape;478;p44"/>
          <p:cNvSpPr/>
          <p:nvPr/>
        </p:nvSpPr>
        <p:spPr>
          <a:xfrm>
            <a:off x="4572000" y="4191000"/>
            <a:ext cx="0" cy="1676400"/>
          </a:xfrm>
          <a:custGeom>
            <a:avLst/>
            <a:gdLst/>
            <a:ahLst/>
            <a:cxnLst/>
            <a:rect l="l" t="t" r="r" b="b"/>
            <a:pathLst>
              <a:path w="120000" h="1676400" extrusionOk="0">
                <a:moveTo>
                  <a:pt x="0" y="0"/>
                </a:moveTo>
                <a:lnTo>
                  <a:pt x="0" y="16764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9" name="Google Shape;479;p44"/>
          <p:cNvSpPr txBox="1"/>
          <p:nvPr/>
        </p:nvSpPr>
        <p:spPr>
          <a:xfrm>
            <a:off x="5027546" y="5809674"/>
            <a:ext cx="1449705" cy="42862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650">
                <a:latin typeface="Noto Sans Symbols"/>
                <a:ea typeface="Noto Sans Symbols"/>
                <a:cs typeface="Noto Sans Symbols"/>
                <a:sym typeface="Noto Sans Symbols"/>
              </a:rPr>
              <a:t>α</a:t>
            </a:r>
            <a:r>
              <a:rPr lang="en-US" sz="2650">
                <a:latin typeface="Times New Roman"/>
                <a:ea typeface="Times New Roman"/>
                <a:cs typeface="Times New Roman"/>
                <a:sym typeface="Times New Roman"/>
              </a:rPr>
              <a:t>	</a:t>
            </a:r>
            <a:r>
              <a:rPr lang="en-US" sz="2650">
                <a:latin typeface="Noto Sans Symbols"/>
                <a:ea typeface="Noto Sans Symbols"/>
                <a:cs typeface="Noto Sans Symbols"/>
                <a:sym typeface="Noto Sans Symbols"/>
              </a:rPr>
              <a:t>α</a:t>
            </a:r>
            <a:r>
              <a:rPr lang="en-US" sz="2650">
                <a:latin typeface="Times New Roman"/>
                <a:ea typeface="Times New Roman"/>
                <a:cs typeface="Times New Roman"/>
                <a:sym typeface="Times New Roman"/>
              </a:rPr>
              <a:t>	</a:t>
            </a:r>
            <a:r>
              <a:rPr lang="en-US" sz="2650">
                <a:latin typeface="Noto Sans Symbols"/>
                <a:ea typeface="Noto Sans Symbols"/>
                <a:cs typeface="Noto Sans Symbols"/>
                <a:sym typeface="Noto Sans Symbols"/>
              </a:rPr>
              <a:t>α</a:t>
            </a:r>
            <a:endParaRPr sz="2650">
              <a:latin typeface="Noto Sans Symbols"/>
              <a:ea typeface="Noto Sans Symbols"/>
              <a:cs typeface="Noto Sans Symbols"/>
              <a:sym typeface="Noto Sans Symbols"/>
            </a:endParaRPr>
          </a:p>
        </p:txBody>
      </p:sp>
      <p:sp>
        <p:nvSpPr>
          <p:cNvPr id="480" name="Google Shape;480;p44"/>
          <p:cNvSpPr txBox="1"/>
          <p:nvPr/>
        </p:nvSpPr>
        <p:spPr>
          <a:xfrm>
            <a:off x="4447900" y="5863247"/>
            <a:ext cx="188595" cy="3467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100">
                <a:latin typeface="Noto Sans Symbols"/>
                <a:ea typeface="Noto Sans Symbols"/>
                <a:cs typeface="Noto Sans Symbols"/>
                <a:sym typeface="Noto Sans Symbols"/>
              </a:rPr>
              <a:t>β</a:t>
            </a:r>
            <a:endParaRPr sz="2100">
              <a:latin typeface="Noto Sans Symbols"/>
              <a:ea typeface="Noto Sans Symbols"/>
              <a:cs typeface="Noto Sans Symbols"/>
              <a:sym typeface="Noto Sans Symbols"/>
            </a:endParaRPr>
          </a:p>
        </p:txBody>
      </p:sp>
      <p:sp>
        <p:nvSpPr>
          <p:cNvPr id="481" name="Google Shape;481;p44"/>
          <p:cNvSpPr/>
          <p:nvPr/>
        </p:nvSpPr>
        <p:spPr>
          <a:xfrm>
            <a:off x="5334000" y="4191000"/>
            <a:ext cx="304800" cy="76200"/>
          </a:xfrm>
          <a:custGeom>
            <a:avLst/>
            <a:gdLst/>
            <a:ahLst/>
            <a:cxnLst/>
            <a:rect l="l" t="t" r="r" b="b"/>
            <a:pathLst>
              <a:path w="304800" h="76200" extrusionOk="0">
                <a:moveTo>
                  <a:pt x="304800" y="76200"/>
                </a:moveTo>
                <a:lnTo>
                  <a:pt x="0" y="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2" name="Google Shape;482;p44"/>
          <p:cNvSpPr txBox="1"/>
          <p:nvPr/>
        </p:nvSpPr>
        <p:spPr>
          <a:xfrm>
            <a:off x="6923913" y="4446270"/>
            <a:ext cx="28321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R</a:t>
            </a:r>
            <a:endParaRPr sz="2800">
              <a:latin typeface="Arial"/>
              <a:ea typeface="Arial"/>
              <a:cs typeface="Arial"/>
              <a:sym typeface="Arial"/>
            </a:endParaRPr>
          </a:p>
        </p:txBody>
      </p:sp>
      <p:sp>
        <p:nvSpPr>
          <p:cNvPr id="483" name="Google Shape;483;p44"/>
          <p:cNvSpPr txBox="1"/>
          <p:nvPr/>
        </p:nvSpPr>
        <p:spPr>
          <a:xfrm>
            <a:off x="6314059" y="4293870"/>
            <a:ext cx="28321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R</a:t>
            </a:r>
            <a:endParaRPr sz="2800">
              <a:latin typeface="Arial"/>
              <a:ea typeface="Arial"/>
              <a:cs typeface="Arial"/>
              <a:sym typeface="Arial"/>
            </a:endParaRPr>
          </a:p>
        </p:txBody>
      </p:sp>
      <p:sp>
        <p:nvSpPr>
          <p:cNvPr id="484" name="Google Shape;484;p44"/>
          <p:cNvSpPr txBox="1"/>
          <p:nvPr/>
        </p:nvSpPr>
        <p:spPr>
          <a:xfrm>
            <a:off x="5704459" y="4140784"/>
            <a:ext cx="28321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R</a:t>
            </a:r>
            <a:endParaRPr sz="2800">
              <a:latin typeface="Arial"/>
              <a:ea typeface="Arial"/>
              <a:cs typeface="Arial"/>
              <a:sym typeface="Arial"/>
            </a:endParaRPr>
          </a:p>
        </p:txBody>
      </p:sp>
      <p:sp>
        <p:nvSpPr>
          <p:cNvPr id="485" name="Google Shape;485;p44"/>
          <p:cNvSpPr/>
          <p:nvPr/>
        </p:nvSpPr>
        <p:spPr>
          <a:xfrm>
            <a:off x="6553200" y="4495800"/>
            <a:ext cx="304800" cy="76200"/>
          </a:xfrm>
          <a:custGeom>
            <a:avLst/>
            <a:gdLst/>
            <a:ahLst/>
            <a:cxnLst/>
            <a:rect l="l" t="t" r="r" b="b"/>
            <a:pathLst>
              <a:path w="304800" h="76200" extrusionOk="0">
                <a:moveTo>
                  <a:pt x="304800" y="76200"/>
                </a:moveTo>
                <a:lnTo>
                  <a:pt x="0" y="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6" name="Google Shape;486;p44"/>
          <p:cNvSpPr/>
          <p:nvPr/>
        </p:nvSpPr>
        <p:spPr>
          <a:xfrm>
            <a:off x="5943600" y="4343400"/>
            <a:ext cx="304800" cy="76200"/>
          </a:xfrm>
          <a:custGeom>
            <a:avLst/>
            <a:gdLst/>
            <a:ahLst/>
            <a:cxnLst/>
            <a:rect l="l" t="t" r="r" b="b"/>
            <a:pathLst>
              <a:path w="304800" h="76200" extrusionOk="0">
                <a:moveTo>
                  <a:pt x="304800" y="76200"/>
                </a:moveTo>
                <a:lnTo>
                  <a:pt x="0" y="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7" name="Google Shape;487;p44"/>
          <p:cNvSpPr/>
          <p:nvPr/>
        </p:nvSpPr>
        <p:spPr>
          <a:xfrm>
            <a:off x="6400800" y="4648200"/>
            <a:ext cx="0" cy="1219200"/>
          </a:xfrm>
          <a:custGeom>
            <a:avLst/>
            <a:gdLst/>
            <a:ahLst/>
            <a:cxnLst/>
            <a:rect l="l" t="t" r="r" b="b"/>
            <a:pathLst>
              <a:path w="120000" h="1219200" extrusionOk="0">
                <a:moveTo>
                  <a:pt x="0" y="0"/>
                </a:moveTo>
                <a:lnTo>
                  <a:pt x="0" y="12192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8" name="Google Shape;488;p44"/>
          <p:cNvSpPr txBox="1"/>
          <p:nvPr/>
        </p:nvSpPr>
        <p:spPr>
          <a:xfrm>
            <a:off x="6949803" y="5826852"/>
            <a:ext cx="148590" cy="3727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250">
                <a:latin typeface="Noto Sans Symbols"/>
                <a:ea typeface="Noto Sans Symbols"/>
                <a:cs typeface="Noto Sans Symbols"/>
                <a:sym typeface="Noto Sans Symbols"/>
              </a:rPr>
              <a:t>ε</a:t>
            </a:r>
            <a:endParaRPr sz="2250">
              <a:latin typeface="Noto Sans Symbols"/>
              <a:ea typeface="Noto Sans Symbols"/>
              <a:cs typeface="Noto Sans Symbols"/>
              <a:sym typeface="Noto Sans Symbols"/>
            </a:endParaRPr>
          </a:p>
        </p:txBody>
      </p:sp>
      <p:sp>
        <p:nvSpPr>
          <p:cNvPr id="489" name="Google Shape;489;p44"/>
          <p:cNvSpPr txBox="1"/>
          <p:nvPr/>
        </p:nvSpPr>
        <p:spPr>
          <a:xfrm>
            <a:off x="3585209" y="2866719"/>
            <a:ext cx="37782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FF3300"/>
                </a:solidFill>
                <a:latin typeface="Noto Sans Symbols"/>
                <a:ea typeface="Noto Sans Symbols"/>
                <a:cs typeface="Noto Sans Symbols"/>
                <a:sym typeface="Noto Sans Symbols"/>
              </a:rPr>
              <a:t>⇒</a:t>
            </a:r>
            <a:endParaRPr sz="2800">
              <a:latin typeface="Noto Sans Symbols"/>
              <a:ea typeface="Noto Sans Symbols"/>
              <a:cs typeface="Noto Sans Symbols"/>
              <a:sym typeface="Noto Sans Symbol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5"/>
          <p:cNvSpPr txBox="1">
            <a:spLocks noGrp="1"/>
          </p:cNvSpPr>
          <p:nvPr>
            <p:ph type="title"/>
          </p:nvPr>
        </p:nvSpPr>
        <p:spPr>
          <a:xfrm>
            <a:off x="993444" y="1286636"/>
            <a:ext cx="464502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Direct Left Recursion</a:t>
            </a:r>
            <a:endParaRPr/>
          </a:p>
        </p:txBody>
      </p:sp>
      <p:sp>
        <p:nvSpPr>
          <p:cNvPr id="495" name="Google Shape;495;p45"/>
          <p:cNvSpPr txBox="1"/>
          <p:nvPr/>
        </p:nvSpPr>
        <p:spPr>
          <a:xfrm>
            <a:off x="1244853" y="2923997"/>
            <a:ext cx="6482080" cy="2509520"/>
          </a:xfrm>
          <a:prstGeom prst="rect">
            <a:avLst/>
          </a:prstGeom>
          <a:noFill/>
          <a:ln>
            <a:noFill/>
          </a:ln>
        </p:spPr>
        <p:txBody>
          <a:bodyPr spcFirstLastPara="1" wrap="square" lIns="0" tIns="13950" rIns="0" bIns="0" anchor="t" anchorCtr="0">
            <a:spAutoFit/>
          </a:bodyPr>
          <a:lstStyle/>
          <a:p>
            <a:pPr marL="508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α</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A </a:t>
            </a:r>
            <a:r>
              <a:rPr lang="en-US" sz="2800">
                <a:solidFill>
                  <a:srgbClr val="003366"/>
                </a:solidFill>
                <a:latin typeface="Noto Sans Symbols"/>
                <a:ea typeface="Noto Sans Symbols"/>
                <a:cs typeface="Noto Sans Symbols"/>
                <a:sym typeface="Noto Sans Symbols"/>
              </a:rPr>
              <a:t>α</a:t>
            </a:r>
            <a:r>
              <a:rPr lang="en-US" sz="2775" baseline="-25000">
                <a:solidFill>
                  <a:srgbClr val="003366"/>
                </a:solidFill>
                <a:latin typeface="Arial"/>
                <a:ea typeface="Arial"/>
                <a:cs typeface="Arial"/>
                <a:sym typeface="Arial"/>
              </a:rPr>
              <a:t>2 </a:t>
            </a:r>
            <a:r>
              <a:rPr lang="en-US" sz="2800">
                <a:solidFill>
                  <a:srgbClr val="003366"/>
                </a:solidFill>
                <a:latin typeface="Arial"/>
                <a:ea typeface="Arial"/>
                <a:cs typeface="Arial"/>
                <a:sym typeface="Arial"/>
              </a:rPr>
              <a:t>| ... | A </a:t>
            </a:r>
            <a:r>
              <a:rPr lang="en-US" sz="2800">
                <a:solidFill>
                  <a:srgbClr val="003366"/>
                </a:solidFill>
                <a:latin typeface="Noto Sans Symbols"/>
                <a:ea typeface="Noto Sans Symbols"/>
                <a:cs typeface="Noto Sans Symbols"/>
                <a:sym typeface="Noto Sans Symbols"/>
              </a:rPr>
              <a:t>α</a:t>
            </a:r>
            <a:r>
              <a:rPr lang="en-US" sz="2775" baseline="-25000">
                <a:solidFill>
                  <a:srgbClr val="003366"/>
                </a:solidFill>
                <a:latin typeface="Arial"/>
                <a:ea typeface="Arial"/>
                <a:cs typeface="Arial"/>
                <a:sym typeface="Arial"/>
              </a:rPr>
              <a:t>m </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β</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β</a:t>
            </a:r>
            <a:r>
              <a:rPr lang="en-US" sz="2775" baseline="-25000">
                <a:solidFill>
                  <a:srgbClr val="003366"/>
                </a:solidFill>
                <a:latin typeface="Arial"/>
                <a:ea typeface="Arial"/>
                <a:cs typeface="Arial"/>
                <a:sym typeface="Arial"/>
              </a:rPr>
              <a:t>2 </a:t>
            </a:r>
            <a:r>
              <a:rPr lang="en-US" sz="2800">
                <a:solidFill>
                  <a:srgbClr val="003366"/>
                </a:solidFill>
                <a:latin typeface="Arial"/>
                <a:ea typeface="Arial"/>
                <a:cs typeface="Arial"/>
                <a:sym typeface="Arial"/>
              </a:rPr>
              <a:t>| ... | </a:t>
            </a:r>
            <a:r>
              <a:rPr lang="en-US" sz="2800">
                <a:solidFill>
                  <a:srgbClr val="003366"/>
                </a:solidFill>
                <a:latin typeface="Noto Sans Symbols"/>
                <a:ea typeface="Noto Sans Symbols"/>
                <a:cs typeface="Noto Sans Symbols"/>
                <a:sym typeface="Noto Sans Symbols"/>
              </a:rPr>
              <a:t>β</a:t>
            </a:r>
            <a:r>
              <a:rPr lang="en-US" sz="2775" baseline="-25000">
                <a:solidFill>
                  <a:srgbClr val="003366"/>
                </a:solidFill>
                <a:latin typeface="Arial"/>
                <a:ea typeface="Arial"/>
                <a:cs typeface="Arial"/>
                <a:sym typeface="Arial"/>
              </a:rPr>
              <a:t>n</a:t>
            </a:r>
            <a:endParaRPr sz="2775" baseline="-25000">
              <a:latin typeface="Arial"/>
              <a:ea typeface="Arial"/>
              <a:cs typeface="Arial"/>
              <a:sym typeface="Arial"/>
            </a:endParaRPr>
          </a:p>
          <a:p>
            <a:pPr marL="0" marR="0" lvl="0" indent="0" algn="l" rtl="0">
              <a:lnSpc>
                <a:spcPct val="100000"/>
              </a:lnSpc>
              <a:spcBef>
                <a:spcPts val="0"/>
              </a:spcBef>
              <a:spcAft>
                <a:spcPts val="0"/>
              </a:spcAft>
              <a:buNone/>
            </a:pPr>
            <a:endParaRPr sz="3900">
              <a:latin typeface="Arial"/>
              <a:ea typeface="Arial"/>
              <a:cs typeface="Arial"/>
              <a:sym typeface="Arial"/>
            </a:endParaRPr>
          </a:p>
          <a:p>
            <a:pPr marL="82550" marR="0" lvl="0" indent="0" algn="l" rtl="0">
              <a:lnSpc>
                <a:spcPct val="100000"/>
              </a:lnSpc>
              <a:spcBef>
                <a:spcPts val="231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β</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A' | </a:t>
            </a:r>
            <a:r>
              <a:rPr lang="en-US" sz="2800">
                <a:solidFill>
                  <a:srgbClr val="003366"/>
                </a:solidFill>
                <a:latin typeface="Noto Sans Symbols"/>
                <a:ea typeface="Noto Sans Symbols"/>
                <a:cs typeface="Noto Sans Symbols"/>
                <a:sym typeface="Noto Sans Symbols"/>
              </a:rPr>
              <a:t>β</a:t>
            </a:r>
            <a:r>
              <a:rPr lang="en-US" sz="2775" baseline="-25000">
                <a:solidFill>
                  <a:srgbClr val="003366"/>
                </a:solidFill>
                <a:latin typeface="Arial"/>
                <a:ea typeface="Arial"/>
                <a:cs typeface="Arial"/>
                <a:sym typeface="Arial"/>
              </a:rPr>
              <a:t>2 </a:t>
            </a:r>
            <a:r>
              <a:rPr lang="en-US" sz="2800">
                <a:solidFill>
                  <a:srgbClr val="003366"/>
                </a:solidFill>
                <a:latin typeface="Arial"/>
                <a:ea typeface="Arial"/>
                <a:cs typeface="Arial"/>
                <a:sym typeface="Arial"/>
              </a:rPr>
              <a:t>A' | ... | </a:t>
            </a:r>
            <a:r>
              <a:rPr lang="en-US" sz="2800">
                <a:solidFill>
                  <a:srgbClr val="003366"/>
                </a:solidFill>
                <a:latin typeface="Noto Sans Symbols"/>
                <a:ea typeface="Noto Sans Symbols"/>
                <a:cs typeface="Noto Sans Symbols"/>
                <a:sym typeface="Noto Sans Symbols"/>
              </a:rPr>
              <a:t>β</a:t>
            </a:r>
            <a:r>
              <a:rPr lang="en-US" sz="2775" baseline="-25000">
                <a:solidFill>
                  <a:srgbClr val="003366"/>
                </a:solidFill>
                <a:latin typeface="Arial"/>
                <a:ea typeface="Arial"/>
                <a:cs typeface="Arial"/>
                <a:sym typeface="Arial"/>
              </a:rPr>
              <a:t>n </a:t>
            </a:r>
            <a:r>
              <a:rPr lang="en-US" sz="2800">
                <a:solidFill>
                  <a:srgbClr val="003366"/>
                </a:solidFill>
                <a:latin typeface="Arial"/>
                <a:ea typeface="Arial"/>
                <a:cs typeface="Arial"/>
                <a:sym typeface="Arial"/>
              </a:rPr>
              <a:t>A'</a:t>
            </a:r>
            <a:endParaRPr sz="2800">
              <a:latin typeface="Arial"/>
              <a:ea typeface="Arial"/>
              <a:cs typeface="Arial"/>
              <a:sym typeface="Arial"/>
            </a:endParaRPr>
          </a:p>
          <a:p>
            <a:pPr marL="66675" marR="0" lvl="0" indent="0" algn="l" rtl="0">
              <a:lnSpc>
                <a:spcPct val="100000"/>
              </a:lnSpc>
              <a:spcBef>
                <a:spcPts val="267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α</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A' | </a:t>
            </a:r>
            <a:r>
              <a:rPr lang="en-US" sz="2800">
                <a:solidFill>
                  <a:srgbClr val="003366"/>
                </a:solidFill>
                <a:latin typeface="Noto Sans Symbols"/>
                <a:ea typeface="Noto Sans Symbols"/>
                <a:cs typeface="Noto Sans Symbols"/>
                <a:sym typeface="Noto Sans Symbols"/>
              </a:rPr>
              <a:t>α</a:t>
            </a:r>
            <a:r>
              <a:rPr lang="en-US" sz="2775" baseline="-25000">
                <a:solidFill>
                  <a:srgbClr val="003366"/>
                </a:solidFill>
                <a:latin typeface="Arial"/>
                <a:ea typeface="Arial"/>
                <a:cs typeface="Arial"/>
                <a:sym typeface="Arial"/>
              </a:rPr>
              <a:t>2 </a:t>
            </a:r>
            <a:r>
              <a:rPr lang="en-US" sz="2800">
                <a:solidFill>
                  <a:srgbClr val="003366"/>
                </a:solidFill>
                <a:latin typeface="Arial"/>
                <a:ea typeface="Arial"/>
                <a:cs typeface="Arial"/>
                <a:sym typeface="Arial"/>
              </a:rPr>
              <a:t>A' | ... | </a:t>
            </a:r>
            <a:r>
              <a:rPr lang="en-US" sz="2800">
                <a:solidFill>
                  <a:srgbClr val="003366"/>
                </a:solidFill>
                <a:latin typeface="Noto Sans Symbols"/>
                <a:ea typeface="Noto Sans Symbols"/>
                <a:cs typeface="Noto Sans Symbols"/>
                <a:sym typeface="Noto Sans Symbols"/>
              </a:rPr>
              <a:t>α</a:t>
            </a:r>
            <a:r>
              <a:rPr lang="en-US" sz="2775" baseline="-25000">
                <a:solidFill>
                  <a:srgbClr val="003366"/>
                </a:solidFill>
                <a:latin typeface="Arial"/>
                <a:ea typeface="Arial"/>
                <a:cs typeface="Arial"/>
                <a:sym typeface="Arial"/>
              </a:rPr>
              <a:t>m </a:t>
            </a:r>
            <a:r>
              <a:rPr lang="en-US" sz="2800">
                <a:solidFill>
                  <a:srgbClr val="003366"/>
                </a:solidFill>
                <a:latin typeface="Arial"/>
                <a:ea typeface="Arial"/>
                <a:cs typeface="Arial"/>
                <a:sym typeface="Arial"/>
              </a:rPr>
              <a:t>A' |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p:txBody>
      </p:sp>
      <p:sp>
        <p:nvSpPr>
          <p:cNvPr id="496" name="Google Shape;496;p45"/>
          <p:cNvSpPr/>
          <p:nvPr/>
        </p:nvSpPr>
        <p:spPr>
          <a:xfrm>
            <a:off x="2363723" y="3659123"/>
            <a:ext cx="228600" cy="304800"/>
          </a:xfrm>
          <a:custGeom>
            <a:avLst/>
            <a:gdLst/>
            <a:ahLst/>
            <a:cxnLst/>
            <a:rect l="l" t="t" r="r" b="b"/>
            <a:pathLst>
              <a:path w="228600" h="304800" extrusionOk="0">
                <a:moveTo>
                  <a:pt x="0" y="228600"/>
                </a:moveTo>
                <a:lnTo>
                  <a:pt x="57150" y="228600"/>
                </a:lnTo>
                <a:lnTo>
                  <a:pt x="57150" y="0"/>
                </a:lnTo>
                <a:lnTo>
                  <a:pt x="171450" y="0"/>
                </a:lnTo>
                <a:lnTo>
                  <a:pt x="171450" y="228600"/>
                </a:lnTo>
                <a:lnTo>
                  <a:pt x="228600" y="228600"/>
                </a:lnTo>
                <a:lnTo>
                  <a:pt x="114300" y="304800"/>
                </a:lnTo>
                <a:lnTo>
                  <a:pt x="0" y="228600"/>
                </a:lnTo>
                <a:close/>
              </a:path>
            </a:pathLst>
          </a:custGeom>
          <a:noFill/>
          <a:ln w="274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6"/>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502" name="Google Shape;502;p46"/>
          <p:cNvGraphicFramePr/>
          <p:nvPr/>
        </p:nvGraphicFramePr>
        <p:xfrm>
          <a:off x="2423414" y="2357605"/>
          <a:ext cx="2703825" cy="3375406"/>
        </p:xfrm>
        <a:graphic>
          <a:graphicData uri="http://schemas.openxmlformats.org/drawingml/2006/table">
            <a:tbl>
              <a:tblPr firstRow="1" bandRow="1">
                <a:noFill/>
              </a:tblPr>
              <a:tblGrid>
                <a:gridCol w="1557025"/>
                <a:gridCol w="1146800"/>
              </a:tblGrid>
              <a:tr h="413000">
                <a:tc>
                  <a:txBody>
                    <a:bodyPr/>
                    <a:lstStyle/>
                    <a:p>
                      <a:pPr marL="31750" marR="0" lvl="0" indent="0" algn="l" rtl="0">
                        <a:lnSpc>
                          <a:spcPct val="110892"/>
                        </a:lnSpc>
                        <a:spcBef>
                          <a:spcPts val="0"/>
                        </a:spcBef>
                        <a:spcAft>
                          <a:spcPts val="0"/>
                        </a:spcAft>
                        <a:buNone/>
                      </a:pPr>
                      <a:r>
                        <a:rPr lang="en-US" sz="2800" u="none" strike="noStrike" cap="none">
                          <a:solidFill>
                            <a:srgbClr val="003366"/>
                          </a:solidFill>
                          <a:latin typeface="Arial"/>
                          <a:ea typeface="Arial"/>
                          <a:cs typeface="Arial"/>
                          <a:sym typeface="Arial"/>
                        </a:rPr>
                        <a:t>E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E	+</a:t>
                      </a:r>
                      <a:endParaRPr sz="2800" u="none" strike="noStrike" cap="none">
                        <a:latin typeface="Arial"/>
                        <a:ea typeface="Arial"/>
                        <a:cs typeface="Arial"/>
                        <a:sym typeface="Arial"/>
                      </a:endParaRPr>
                    </a:p>
                  </a:txBody>
                  <a:tcPr marL="0" marR="0" marT="0" marB="0"/>
                </a:tc>
                <a:tc>
                  <a:txBody>
                    <a:bodyPr/>
                    <a:lstStyle/>
                    <a:p>
                      <a:pPr marL="208915" marR="0" lvl="0" indent="0" algn="l" rtl="0">
                        <a:lnSpc>
                          <a:spcPct val="110892"/>
                        </a:lnSpc>
                        <a:spcBef>
                          <a:spcPts val="0"/>
                        </a:spcBef>
                        <a:spcAft>
                          <a:spcPts val="0"/>
                        </a:spcAft>
                        <a:buNone/>
                      </a:pPr>
                      <a:r>
                        <a:rPr lang="en-US" sz="2800" u="none" strike="noStrike" cap="none">
                          <a:solidFill>
                            <a:srgbClr val="003366"/>
                          </a:solidFill>
                          <a:latin typeface="Arial"/>
                          <a:ea typeface="Arial"/>
                          <a:cs typeface="Arial"/>
                          <a:sym typeface="Arial"/>
                        </a:rPr>
                        <a:t>T	|	T</a:t>
                      </a:r>
                      <a:endParaRPr sz="2800" u="none" strike="noStrike" cap="none">
                        <a:latin typeface="Arial"/>
                        <a:ea typeface="Arial"/>
                        <a:cs typeface="Arial"/>
                        <a:sym typeface="Arial"/>
                      </a:endParaRPr>
                    </a:p>
                  </a:txBody>
                  <a:tcPr marL="0" marR="0" marT="0" marB="0"/>
                </a:tc>
              </a:tr>
              <a:tr h="426675">
                <a:tc>
                  <a:txBody>
                    <a:bodyPr/>
                    <a:lstStyle/>
                    <a:p>
                      <a:pPr marL="31750" marR="12065" lvl="0" indent="0" algn="l" rtl="0">
                        <a:lnSpc>
                          <a:spcPct val="114821"/>
                        </a:lnSpc>
                        <a:spcBef>
                          <a:spcPts val="0"/>
                        </a:spcBef>
                        <a:spcAft>
                          <a:spcPts val="0"/>
                        </a:spcAft>
                        <a:buNone/>
                      </a:pPr>
                      <a:r>
                        <a:rPr lang="en-US" sz="2800" u="none" strike="noStrike" cap="none">
                          <a:solidFill>
                            <a:srgbClr val="003366"/>
                          </a:solidFill>
                          <a:latin typeface="Arial"/>
                          <a:ea typeface="Arial"/>
                          <a:cs typeface="Arial"/>
                          <a:sym typeface="Arial"/>
                        </a:rPr>
                        <a:t>T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	*</a:t>
                      </a:r>
                      <a:endParaRPr sz="2800" u="none" strike="noStrike" cap="none">
                        <a:latin typeface="Arial"/>
                        <a:ea typeface="Arial"/>
                        <a:cs typeface="Arial"/>
                        <a:sym typeface="Arial"/>
                      </a:endParaRPr>
                    </a:p>
                  </a:txBody>
                  <a:tcPr marL="0" marR="0" marT="0" marB="0"/>
                </a:tc>
                <a:tc>
                  <a:txBody>
                    <a:bodyPr/>
                    <a:lstStyle/>
                    <a:p>
                      <a:pPr marL="89535" marR="0" lvl="0" indent="0" algn="l" rtl="0">
                        <a:lnSpc>
                          <a:spcPct val="114821"/>
                        </a:lnSpc>
                        <a:spcBef>
                          <a:spcPts val="0"/>
                        </a:spcBef>
                        <a:spcAft>
                          <a:spcPts val="0"/>
                        </a:spcAft>
                        <a:buNone/>
                      </a:pPr>
                      <a:r>
                        <a:rPr lang="en-US" sz="2800" u="none" strike="noStrike" cap="none">
                          <a:solidFill>
                            <a:srgbClr val="003366"/>
                          </a:solidFill>
                          <a:latin typeface="Arial"/>
                          <a:ea typeface="Arial"/>
                          <a:cs typeface="Arial"/>
                          <a:sym typeface="Arial"/>
                        </a:rPr>
                        <a:t>F	|	F</a:t>
                      </a:r>
                      <a:endParaRPr sz="2800" u="none" strike="noStrike" cap="none">
                        <a:latin typeface="Arial"/>
                        <a:ea typeface="Arial"/>
                        <a:cs typeface="Arial"/>
                        <a:sym typeface="Arial"/>
                      </a:endParaRPr>
                    </a:p>
                  </a:txBody>
                  <a:tcPr marL="0" marR="0" marT="0" marB="0"/>
                </a:tc>
              </a:tr>
              <a:tr h="412775">
                <a:tc>
                  <a:txBody>
                    <a:bodyPr/>
                    <a:lstStyle/>
                    <a:p>
                      <a:pPr marL="31750" marR="12065" lvl="0" indent="0" algn="l" rtl="0">
                        <a:lnSpc>
                          <a:spcPct val="112500"/>
                        </a:lnSpc>
                        <a:spcBef>
                          <a:spcPts val="0"/>
                        </a:spcBef>
                        <a:spcAft>
                          <a:spcPts val="0"/>
                        </a:spcAft>
                        <a:buNone/>
                      </a:pPr>
                      <a:r>
                        <a:rPr lang="en-US" sz="2800" u="none" strike="noStrike" cap="none">
                          <a:solidFill>
                            <a:srgbClr val="003366"/>
                          </a:solidFill>
                          <a:latin typeface="Arial"/>
                          <a:ea typeface="Arial"/>
                          <a:cs typeface="Arial"/>
                          <a:sym typeface="Arial"/>
                        </a:rPr>
                        <a:t>F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	E</a:t>
                      </a:r>
                      <a:endParaRPr sz="2800" u="none" strike="noStrike" cap="none">
                        <a:latin typeface="Arial"/>
                        <a:ea typeface="Arial"/>
                        <a:cs typeface="Arial"/>
                        <a:sym typeface="Arial"/>
                      </a:endParaRPr>
                    </a:p>
                  </a:txBody>
                  <a:tcPr marL="0" marR="0" marT="0" marB="0"/>
                </a:tc>
                <a:tc>
                  <a:txBody>
                    <a:bodyPr/>
                    <a:lstStyle/>
                    <a:p>
                      <a:pPr marL="107314" marR="0" lvl="0" indent="0" algn="l" rtl="0">
                        <a:lnSpc>
                          <a:spcPct val="112500"/>
                        </a:lnSpc>
                        <a:spcBef>
                          <a:spcPts val="0"/>
                        </a:spcBef>
                        <a:spcAft>
                          <a:spcPts val="0"/>
                        </a:spcAft>
                        <a:buNone/>
                      </a:pPr>
                      <a:r>
                        <a:rPr lang="en-US" sz="2800" u="none" strike="noStrike" cap="none">
                          <a:solidFill>
                            <a:srgbClr val="003366"/>
                          </a:solidFill>
                          <a:latin typeface="Arial"/>
                          <a:ea typeface="Arial"/>
                          <a:cs typeface="Arial"/>
                          <a:sym typeface="Arial"/>
                        </a:rPr>
                        <a:t>)	|	</a:t>
                      </a:r>
                      <a:r>
                        <a:rPr lang="en-US" sz="2800" b="1" u="none" strike="noStrike" cap="none">
                          <a:solidFill>
                            <a:srgbClr val="003366"/>
                          </a:solidFill>
                          <a:latin typeface="Arial"/>
                          <a:ea typeface="Arial"/>
                          <a:cs typeface="Arial"/>
                          <a:sym typeface="Arial"/>
                        </a:rPr>
                        <a:t>id</a:t>
                      </a:r>
                      <a:endParaRPr sz="2800" u="none" strike="noStrike" cap="none">
                        <a:latin typeface="Arial"/>
                        <a:ea typeface="Arial"/>
                        <a:cs typeface="Arial"/>
                        <a:sym typeface="Arial"/>
                      </a:endParaRPr>
                    </a:p>
                  </a:txBody>
                  <a:tcPr marL="0" marR="0" marT="0" marB="0"/>
                </a:tc>
              </a:tr>
            </a:tbl>
          </a:graphicData>
        </a:graphic>
      </p:graphicFrame>
      <p:graphicFrame>
        <p:nvGraphicFramePr>
          <p:cNvPr id="503" name="Google Shape;503;p46"/>
          <p:cNvGraphicFramePr/>
          <p:nvPr/>
        </p:nvGraphicFramePr>
        <p:xfrm>
          <a:off x="2423414" y="4492094"/>
          <a:ext cx="2611750" cy="7376986"/>
        </p:xfrm>
        <a:graphic>
          <a:graphicData uri="http://schemas.openxmlformats.org/drawingml/2006/table">
            <a:tbl>
              <a:tblPr firstRow="1" bandRow="1">
                <a:noFill/>
              </a:tblPr>
              <a:tblGrid>
                <a:gridCol w="1153800"/>
                <a:gridCol w="470525"/>
                <a:gridCol w="481325"/>
                <a:gridCol w="506100"/>
              </a:tblGrid>
              <a:tr h="1255550">
                <a:tc>
                  <a:txBody>
                    <a:bodyPr/>
                    <a:lstStyle/>
                    <a:p>
                      <a:pPr marL="31750" marR="0" lvl="0" indent="0" algn="l" rtl="0">
                        <a:lnSpc>
                          <a:spcPct val="110892"/>
                        </a:lnSpc>
                        <a:spcBef>
                          <a:spcPts val="0"/>
                        </a:spcBef>
                        <a:spcAft>
                          <a:spcPts val="0"/>
                        </a:spcAft>
                        <a:buNone/>
                      </a:pPr>
                      <a:r>
                        <a:rPr lang="en-US" sz="2800" u="none" strike="noStrike" cap="none">
                          <a:solidFill>
                            <a:srgbClr val="003366"/>
                          </a:solidFill>
                          <a:latin typeface="Arial"/>
                          <a:ea typeface="Arial"/>
                          <a:cs typeface="Arial"/>
                          <a:sym typeface="Arial"/>
                        </a:rPr>
                        <a:t>E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p>
                      <a:pPr marL="31750" marR="0" lvl="0" indent="0" algn="l" rtl="0">
                        <a:lnSpc>
                          <a:spcPct val="100000"/>
                        </a:lnSpc>
                        <a:spcBef>
                          <a:spcPts val="0"/>
                        </a:spcBef>
                        <a:spcAft>
                          <a:spcPts val="0"/>
                        </a:spcAft>
                        <a:buNone/>
                      </a:pPr>
                      <a:r>
                        <a:rPr lang="en-US" sz="2800" u="none" strike="noStrike" cap="none">
                          <a:solidFill>
                            <a:srgbClr val="003366"/>
                          </a:solidFill>
                          <a:latin typeface="Arial"/>
                          <a:ea typeface="Arial"/>
                          <a:cs typeface="Arial"/>
                          <a:sym typeface="Arial"/>
                        </a:rPr>
                        <a:t>E'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p>
                      <a:pPr marL="31750" marR="0" lvl="0" indent="0" algn="l" rtl="0">
                        <a:lnSpc>
                          <a:spcPct val="118392"/>
                        </a:lnSpc>
                        <a:spcBef>
                          <a:spcPts val="5"/>
                        </a:spcBef>
                        <a:spcAft>
                          <a:spcPts val="0"/>
                        </a:spcAft>
                        <a:buNone/>
                      </a:pPr>
                      <a:r>
                        <a:rPr lang="en-US" sz="2800" u="none" strike="noStrike" cap="none">
                          <a:solidFill>
                            <a:srgbClr val="003366"/>
                          </a:solidFill>
                          <a:latin typeface="Arial"/>
                          <a:ea typeface="Arial"/>
                          <a:cs typeface="Arial"/>
                          <a:sym typeface="Arial"/>
                        </a:rPr>
                        <a:t>T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c>
                  <a:txBody>
                    <a:bodyPr/>
                    <a:lstStyle/>
                    <a:p>
                      <a:pPr marL="160655" marR="0" lvl="0" indent="0" algn="l" rtl="0">
                        <a:lnSpc>
                          <a:spcPct val="110892"/>
                        </a:lnSpc>
                        <a:spcBef>
                          <a:spcPts val="0"/>
                        </a:spcBef>
                        <a:spcAft>
                          <a:spcPts val="0"/>
                        </a:spcAft>
                        <a:buNone/>
                      </a:pPr>
                      <a:r>
                        <a:rPr lang="en-US" sz="2800" u="none" strike="noStrike" cap="none">
                          <a:solidFill>
                            <a:srgbClr val="003366"/>
                          </a:solidFill>
                          <a:latin typeface="Arial"/>
                          <a:ea typeface="Arial"/>
                          <a:cs typeface="Arial"/>
                          <a:sym typeface="Arial"/>
                        </a:rPr>
                        <a:t>E'</a:t>
                      </a:r>
                      <a:endParaRPr sz="2800" u="none" strike="noStrike" cap="none">
                        <a:latin typeface="Arial"/>
                        <a:ea typeface="Arial"/>
                        <a:cs typeface="Arial"/>
                        <a:sym typeface="Arial"/>
                      </a:endParaRPr>
                    </a:p>
                    <a:p>
                      <a:pPr marL="142240" marR="36195" lvl="0" indent="-12064" algn="l" rtl="0">
                        <a:lnSpc>
                          <a:spcPct val="100000"/>
                        </a:lnSpc>
                        <a:spcBef>
                          <a:spcPts val="0"/>
                        </a:spcBef>
                        <a:spcAft>
                          <a:spcPts val="0"/>
                        </a:spcAft>
                        <a:buNone/>
                      </a:pPr>
                      <a:r>
                        <a:rPr lang="en-US" sz="2800" u="none" strike="noStrike" cap="none">
                          <a:solidFill>
                            <a:srgbClr val="003366"/>
                          </a:solidFill>
                          <a:latin typeface="Arial"/>
                          <a:ea typeface="Arial"/>
                          <a:cs typeface="Arial"/>
                          <a:sym typeface="Arial"/>
                        </a:rPr>
                        <a:t>T  T'</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76835" marR="0" lvl="0" indent="0" algn="l" rtl="0">
                        <a:lnSpc>
                          <a:spcPct val="100000"/>
                        </a:lnSpc>
                        <a:spcBef>
                          <a:spcPts val="0"/>
                        </a:spcBef>
                        <a:spcAft>
                          <a:spcPts val="0"/>
                        </a:spcAft>
                        <a:buNone/>
                      </a:pPr>
                      <a:r>
                        <a:rPr lang="en-US" sz="2800" u="none" strike="noStrike" cap="none">
                          <a:solidFill>
                            <a:srgbClr val="003366"/>
                          </a:solidFill>
                          <a:latin typeface="Arial"/>
                          <a:ea typeface="Arial"/>
                          <a:cs typeface="Arial"/>
                          <a:sym typeface="Arial"/>
                        </a:rPr>
                        <a:t>E'</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97790" marR="0" lvl="0" indent="0" algn="l" rtl="0">
                        <a:lnSpc>
                          <a:spcPct val="100000"/>
                        </a:lnSpc>
                        <a:spcBef>
                          <a:spcPts val="0"/>
                        </a:spcBef>
                        <a:spcAft>
                          <a:spcPts val="0"/>
                        </a:spcAft>
                        <a:buNone/>
                      </a:pPr>
                      <a:r>
                        <a:rPr lang="en-US" sz="2800" u="none" strike="noStrike" cap="none">
                          <a:solidFill>
                            <a:srgbClr val="003366"/>
                          </a:solidFill>
                          <a:latin typeface="Arial"/>
                          <a:ea typeface="Arial"/>
                          <a:cs typeface="Arial"/>
                          <a:sym typeface="Arial"/>
                        </a:rPr>
                        <a:t>| </a:t>
                      </a:r>
                      <a:r>
                        <a:rPr lang="en-US" sz="2800" u="none" strike="noStrike" cap="none">
                          <a:solidFill>
                            <a:srgbClr val="003366"/>
                          </a:solidFill>
                          <a:latin typeface="Noto Sans Symbols"/>
                          <a:ea typeface="Noto Sans Symbols"/>
                          <a:cs typeface="Noto Sans Symbols"/>
                          <a:sym typeface="Noto Sans Symbols"/>
                        </a:rPr>
                        <a:t>ε</a:t>
                      </a:r>
                      <a:endParaRPr sz="2800" u="none" strike="noStrike" cap="none">
                        <a:latin typeface="Noto Sans Symbols"/>
                        <a:ea typeface="Noto Sans Symbols"/>
                        <a:cs typeface="Noto Sans Symbols"/>
                        <a:sym typeface="Noto Sans Symbols"/>
                      </a:endParaRPr>
                    </a:p>
                  </a:txBody>
                  <a:tcPr marL="0" marR="0" marT="0" marB="0"/>
                </a:tc>
              </a:tr>
              <a:tr h="421825">
                <a:tc>
                  <a:txBody>
                    <a:bodyPr/>
                    <a:lstStyle/>
                    <a:p>
                      <a:pPr marL="31750" marR="0"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T'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txBody>
                  <a:tcPr marL="0" marR="0" marT="3175" marB="0"/>
                </a:tc>
                <a:tc>
                  <a:txBody>
                    <a:bodyPr/>
                    <a:lstStyle/>
                    <a:p>
                      <a:pPr marL="47625" marR="3175"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3175" marB="0"/>
                </a:tc>
                <a:tc gridSpan="2">
                  <a:txBody>
                    <a:bodyPr/>
                    <a:lstStyle/>
                    <a:p>
                      <a:pPr marL="0" marR="0"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T'	| </a:t>
                      </a:r>
                      <a:r>
                        <a:rPr lang="en-US" sz="2800" u="none" strike="noStrike" cap="none">
                          <a:solidFill>
                            <a:srgbClr val="003366"/>
                          </a:solidFill>
                          <a:latin typeface="Noto Sans Symbols"/>
                          <a:ea typeface="Noto Sans Symbols"/>
                          <a:cs typeface="Noto Sans Symbols"/>
                          <a:sym typeface="Noto Sans Symbols"/>
                        </a:rPr>
                        <a:t>ε</a:t>
                      </a:r>
                      <a:endParaRPr sz="2800" u="none" strike="noStrike" cap="none">
                        <a:latin typeface="Noto Sans Symbols"/>
                        <a:ea typeface="Noto Sans Symbols"/>
                        <a:cs typeface="Noto Sans Symbols"/>
                        <a:sym typeface="Noto Sans Symbols"/>
                      </a:endParaRPr>
                    </a:p>
                  </a:txBody>
                  <a:tcPr marL="0" marR="0" marT="3175" marB="0"/>
                </a:tc>
                <a:tc hMerge="1">
                  <a:txBody>
                    <a:bodyPr/>
                    <a:lstStyle/>
                    <a:p>
                      <a:endParaRPr lang="en-US"/>
                    </a:p>
                  </a:txBody>
                  <a:tcPr/>
                </a:tc>
              </a:tr>
              <a:tr h="431925">
                <a:tc>
                  <a:txBody>
                    <a:bodyPr/>
                    <a:lstStyle/>
                    <a:p>
                      <a:pPr marL="31750" marR="0" lvl="0" indent="0" algn="l" rtl="0">
                        <a:lnSpc>
                          <a:spcPct val="117857"/>
                        </a:lnSpc>
                        <a:spcBef>
                          <a:spcPts val="0"/>
                        </a:spcBef>
                        <a:spcAft>
                          <a:spcPts val="0"/>
                        </a:spcAft>
                        <a:buNone/>
                      </a:pPr>
                      <a:r>
                        <a:rPr lang="en-US" sz="2800" u="none" strike="noStrike" cap="none">
                          <a:solidFill>
                            <a:srgbClr val="003366"/>
                          </a:solidFill>
                          <a:latin typeface="Arial"/>
                          <a:ea typeface="Arial"/>
                          <a:cs typeface="Arial"/>
                          <a:sym typeface="Arial"/>
                        </a:rPr>
                        <a:t>F	</a:t>
                      </a: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txBody>
                  <a:tcPr marL="0" marR="0" marT="0" marB="0"/>
                </a:tc>
                <a:tc>
                  <a:txBody>
                    <a:bodyPr/>
                    <a:lstStyle/>
                    <a:p>
                      <a:pPr marL="57150" marR="3175" lvl="0" indent="0" algn="l" rtl="0">
                        <a:lnSpc>
                          <a:spcPct val="117857"/>
                        </a:lnSpc>
                        <a:spcBef>
                          <a:spcPts val="0"/>
                        </a:spcBef>
                        <a:spcAft>
                          <a:spcPts val="0"/>
                        </a:spcAft>
                        <a:buNone/>
                      </a:pPr>
                      <a:r>
                        <a:rPr lang="en-US" sz="2800" u="none" strike="noStrike" cap="none">
                          <a:solidFill>
                            <a:srgbClr val="003366"/>
                          </a:solidFill>
                          <a:latin typeface="Arial"/>
                          <a:ea typeface="Arial"/>
                          <a:cs typeface="Arial"/>
                          <a:sym typeface="Arial"/>
                        </a:rPr>
                        <a:t>E</a:t>
                      </a:r>
                      <a:endParaRPr sz="2800" u="none" strike="noStrike" cap="none">
                        <a:latin typeface="Arial"/>
                        <a:ea typeface="Arial"/>
                        <a:cs typeface="Arial"/>
                        <a:sym typeface="Arial"/>
                      </a:endParaRPr>
                    </a:p>
                  </a:txBody>
                  <a:tcPr marL="0" marR="0" marT="0" marB="0"/>
                </a:tc>
                <a:tc gridSpan="2">
                  <a:txBody>
                    <a:bodyPr/>
                    <a:lstStyle/>
                    <a:p>
                      <a:pPr marL="31115" marR="0" lvl="0" indent="0" algn="l" rtl="0">
                        <a:lnSpc>
                          <a:spcPct val="117857"/>
                        </a:lnSpc>
                        <a:spcBef>
                          <a:spcPts val="0"/>
                        </a:spcBef>
                        <a:spcAft>
                          <a:spcPts val="0"/>
                        </a:spcAft>
                        <a:buNone/>
                      </a:pPr>
                      <a:r>
                        <a:rPr lang="en-US" sz="2800" u="none" strike="noStrike" cap="none">
                          <a:solidFill>
                            <a:srgbClr val="003366"/>
                          </a:solidFill>
                          <a:latin typeface="Arial"/>
                          <a:ea typeface="Arial"/>
                          <a:cs typeface="Arial"/>
                          <a:sym typeface="Arial"/>
                        </a:rPr>
                        <a:t>)	|	</a:t>
                      </a:r>
                      <a:r>
                        <a:rPr lang="en-US" sz="2800" b="1" u="none" strike="noStrike" cap="none">
                          <a:solidFill>
                            <a:srgbClr val="003366"/>
                          </a:solidFill>
                          <a:latin typeface="Arial"/>
                          <a:ea typeface="Arial"/>
                          <a:cs typeface="Arial"/>
                          <a:sym typeface="Arial"/>
                        </a:rPr>
                        <a:t>id</a:t>
                      </a:r>
                      <a:endParaRPr sz="2800" u="none" strike="noStrike" cap="none">
                        <a:latin typeface="Arial"/>
                        <a:ea typeface="Arial"/>
                        <a:cs typeface="Arial"/>
                        <a:sym typeface="Arial"/>
                      </a:endParaRPr>
                    </a:p>
                  </a:txBody>
                  <a:tcPr marL="0" marR="0" marT="0" marB="0"/>
                </a:tc>
                <a:tc hMerge="1">
                  <a:txBody>
                    <a:bodyPr/>
                    <a:lstStyle/>
                    <a:p>
                      <a:endParaRPr lang="en-US"/>
                    </a:p>
                  </a:txBody>
                  <a:tcPr/>
                </a:tc>
              </a:tr>
            </a:tbl>
          </a:graphicData>
        </a:graphic>
      </p:graphicFrame>
      <p:sp>
        <p:nvSpPr>
          <p:cNvPr id="504" name="Google Shape;504;p46"/>
          <p:cNvSpPr/>
          <p:nvPr/>
        </p:nvSpPr>
        <p:spPr>
          <a:xfrm>
            <a:off x="3201923" y="3887723"/>
            <a:ext cx="228600" cy="304800"/>
          </a:xfrm>
          <a:custGeom>
            <a:avLst/>
            <a:gdLst/>
            <a:ahLst/>
            <a:cxnLst/>
            <a:rect l="l" t="t" r="r" b="b"/>
            <a:pathLst>
              <a:path w="228600" h="304800" extrusionOk="0">
                <a:moveTo>
                  <a:pt x="0" y="228600"/>
                </a:moveTo>
                <a:lnTo>
                  <a:pt x="57150" y="228600"/>
                </a:lnTo>
                <a:lnTo>
                  <a:pt x="57150" y="0"/>
                </a:lnTo>
                <a:lnTo>
                  <a:pt x="171450" y="0"/>
                </a:lnTo>
                <a:lnTo>
                  <a:pt x="171450" y="228600"/>
                </a:lnTo>
                <a:lnTo>
                  <a:pt x="228600" y="228600"/>
                </a:lnTo>
                <a:lnTo>
                  <a:pt x="114300" y="304800"/>
                </a:lnTo>
                <a:lnTo>
                  <a:pt x="0" y="228600"/>
                </a:lnTo>
                <a:close/>
              </a:path>
            </a:pathLst>
          </a:custGeom>
          <a:noFill/>
          <a:ln w="274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7"/>
          <p:cNvSpPr txBox="1">
            <a:spLocks noGrp="1"/>
          </p:cNvSpPr>
          <p:nvPr>
            <p:ph type="title"/>
          </p:nvPr>
        </p:nvSpPr>
        <p:spPr>
          <a:xfrm>
            <a:off x="993444" y="1286636"/>
            <a:ext cx="500062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Indirect Left Recursion</a:t>
            </a:r>
            <a:endParaRPr/>
          </a:p>
        </p:txBody>
      </p:sp>
      <p:sp>
        <p:nvSpPr>
          <p:cNvPr id="510" name="Google Shape;510;p47"/>
          <p:cNvSpPr txBox="1"/>
          <p:nvPr/>
        </p:nvSpPr>
        <p:spPr>
          <a:xfrm>
            <a:off x="1832610" y="2311094"/>
            <a:ext cx="3673475" cy="429641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a | b</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c | S d |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0" marR="0" lvl="0" indent="0" algn="l" rtl="0">
              <a:lnSpc>
                <a:spcPct val="100000"/>
              </a:lnSpc>
              <a:spcBef>
                <a:spcPts val="55"/>
              </a:spcBef>
              <a:spcAft>
                <a:spcPts val="0"/>
              </a:spcAft>
              <a:buNone/>
            </a:pPr>
            <a:endParaRPr sz="2700">
              <a:latin typeface="Noto Sans Symbols"/>
              <a:ea typeface="Noto Sans Symbols"/>
              <a:cs typeface="Noto Sans Symbols"/>
              <a:sym typeface="Noto Sans Symbols"/>
            </a:endParaRPr>
          </a:p>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S </a:t>
            </a:r>
            <a:r>
              <a:rPr lang="en-US" sz="2800">
                <a:solidFill>
                  <a:srgbClr val="003366"/>
                </a:solidFill>
                <a:latin typeface="Arial"/>
                <a:ea typeface="Arial"/>
                <a:cs typeface="Arial"/>
                <a:sym typeface="Arial"/>
              </a:rPr>
              <a:t>d a</a:t>
            </a:r>
            <a:endParaRPr sz="2800">
              <a:latin typeface="Arial"/>
              <a:ea typeface="Arial"/>
              <a:cs typeface="Arial"/>
              <a:sym typeface="Arial"/>
            </a:endParaRPr>
          </a:p>
          <a:p>
            <a:pPr marL="0" marR="0" lvl="0" indent="0" algn="l" rtl="0">
              <a:lnSpc>
                <a:spcPct val="100000"/>
              </a:lnSpc>
              <a:spcBef>
                <a:spcPts val="25"/>
              </a:spcBef>
              <a:spcAft>
                <a:spcPts val="0"/>
              </a:spcAft>
              <a:buNone/>
            </a:pPr>
            <a:endParaRPr sz="29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c | A a d | b d |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0" marR="0" lvl="0" indent="0" algn="l" rtl="0">
              <a:lnSpc>
                <a:spcPct val="100000"/>
              </a:lnSpc>
              <a:spcBef>
                <a:spcPts val="55"/>
              </a:spcBef>
              <a:spcAft>
                <a:spcPts val="0"/>
              </a:spcAft>
              <a:buNone/>
            </a:pPr>
            <a:endParaRPr sz="2700">
              <a:latin typeface="Noto Sans Symbols"/>
              <a:ea typeface="Noto Sans Symbols"/>
              <a:cs typeface="Noto Sans Symbols"/>
              <a:sym typeface="Noto Sans Symbols"/>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 a | b</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b d A' | A'</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A' | a d A' | </a:t>
            </a:r>
            <a:r>
              <a:rPr lang="en-US" sz="2800">
                <a:solidFill>
                  <a:srgbClr val="003366"/>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p:txBody>
      </p:sp>
      <p:sp>
        <p:nvSpPr>
          <p:cNvPr id="511" name="Google Shape;511;p47"/>
          <p:cNvSpPr/>
          <p:nvPr/>
        </p:nvSpPr>
        <p:spPr>
          <a:xfrm>
            <a:off x="2668523" y="5030723"/>
            <a:ext cx="228600" cy="304800"/>
          </a:xfrm>
          <a:custGeom>
            <a:avLst/>
            <a:gdLst/>
            <a:ahLst/>
            <a:cxnLst/>
            <a:rect l="l" t="t" r="r" b="b"/>
            <a:pathLst>
              <a:path w="228600" h="304800" extrusionOk="0">
                <a:moveTo>
                  <a:pt x="0" y="228600"/>
                </a:moveTo>
                <a:lnTo>
                  <a:pt x="57150" y="228600"/>
                </a:lnTo>
                <a:lnTo>
                  <a:pt x="57150" y="0"/>
                </a:lnTo>
                <a:lnTo>
                  <a:pt x="171450" y="0"/>
                </a:lnTo>
                <a:lnTo>
                  <a:pt x="171450" y="228600"/>
                </a:lnTo>
                <a:lnTo>
                  <a:pt x="228600" y="228600"/>
                </a:lnTo>
                <a:lnTo>
                  <a:pt x="114300" y="304800"/>
                </a:lnTo>
                <a:lnTo>
                  <a:pt x="0" y="228600"/>
                </a:lnTo>
                <a:close/>
              </a:path>
            </a:pathLst>
          </a:custGeom>
          <a:noFill/>
          <a:ln w="274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8"/>
          <p:cNvSpPr txBox="1">
            <a:spLocks noGrp="1"/>
          </p:cNvSpPr>
          <p:nvPr>
            <p:ph type="title"/>
          </p:nvPr>
        </p:nvSpPr>
        <p:spPr>
          <a:xfrm>
            <a:off x="993444" y="1286636"/>
            <a:ext cx="29464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Left factoring</a:t>
            </a:r>
            <a:endParaRPr/>
          </a:p>
        </p:txBody>
      </p:sp>
      <p:sp>
        <p:nvSpPr>
          <p:cNvPr id="517" name="Google Shape;517;p48"/>
          <p:cNvSpPr txBox="1"/>
          <p:nvPr/>
        </p:nvSpPr>
        <p:spPr>
          <a:xfrm>
            <a:off x="968044" y="2383993"/>
            <a:ext cx="7807325" cy="3770629"/>
          </a:xfrm>
          <a:prstGeom prst="rect">
            <a:avLst/>
          </a:prstGeom>
          <a:noFill/>
          <a:ln>
            <a:noFill/>
          </a:ln>
        </p:spPr>
        <p:txBody>
          <a:bodyPr spcFirstLastPara="1" wrap="square" lIns="0" tIns="12700" rIns="0" bIns="0" anchor="t" anchorCtr="0">
            <a:spAutoFit/>
          </a:bodyPr>
          <a:lstStyle/>
          <a:p>
            <a:pPr marL="382270" marR="30480" lvl="0" indent="-344805" algn="l" rtl="0">
              <a:lnSpc>
                <a:spcPct val="100299"/>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is not LL(1) if two productions of a  nonterminal </a:t>
            </a:r>
            <a:r>
              <a:rPr lang="en-US" sz="2800">
                <a:solidFill>
                  <a:srgbClr val="FF3300"/>
                </a:solidFill>
                <a:latin typeface="Arial"/>
                <a:ea typeface="Arial"/>
                <a:cs typeface="Arial"/>
                <a:sym typeface="Arial"/>
              </a:rPr>
              <a:t>A </a:t>
            </a:r>
            <a:r>
              <a:rPr lang="en-US" sz="2800">
                <a:solidFill>
                  <a:srgbClr val="003366"/>
                </a:solidFill>
                <a:latin typeface="Arial"/>
                <a:ea typeface="Arial"/>
                <a:cs typeface="Arial"/>
                <a:sym typeface="Arial"/>
              </a:rPr>
              <a:t>have a </a:t>
            </a:r>
            <a:r>
              <a:rPr lang="en-US" sz="2800">
                <a:solidFill>
                  <a:srgbClr val="FF3300"/>
                </a:solidFill>
                <a:latin typeface="Arial"/>
                <a:ea typeface="Arial"/>
                <a:cs typeface="Arial"/>
                <a:sym typeface="Arial"/>
              </a:rPr>
              <a:t>nontrivial common prefix</a:t>
            </a:r>
            <a:r>
              <a:rPr lang="en-US" sz="2800">
                <a:solidFill>
                  <a:srgbClr val="003366"/>
                </a:solidFill>
                <a:latin typeface="Arial"/>
                <a:ea typeface="Arial"/>
                <a:cs typeface="Arial"/>
                <a:sym typeface="Arial"/>
              </a:rPr>
              <a:t>.  For example, if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ε</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and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775" baseline="-25000">
                <a:solidFill>
                  <a:srgbClr val="FF3300"/>
                </a:solidFill>
                <a:latin typeface="Arial"/>
                <a:ea typeface="Arial"/>
                <a:cs typeface="Arial"/>
                <a:sym typeface="Arial"/>
              </a:rPr>
              <a:t>1 </a:t>
            </a:r>
            <a:r>
              <a:rPr lang="en-US" sz="2800">
                <a:solidFill>
                  <a:srgbClr val="FF3300"/>
                </a:solidFill>
                <a:latin typeface="Arial"/>
                <a:ea typeface="Arial"/>
                <a:cs typeface="Arial"/>
                <a:sym typeface="Arial"/>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775" baseline="-25000">
                <a:solidFill>
                  <a:srgbClr val="FF3300"/>
                </a:solidFill>
                <a:latin typeface="Arial"/>
                <a:ea typeface="Arial"/>
                <a:cs typeface="Arial"/>
                <a:sym typeface="Arial"/>
              </a:rPr>
              <a:t>2</a:t>
            </a:r>
            <a:r>
              <a:rPr lang="en-US" sz="2800">
                <a:solidFill>
                  <a:srgbClr val="003366"/>
                </a:solidFill>
                <a:latin typeface="Arial"/>
                <a:ea typeface="Arial"/>
                <a:cs typeface="Arial"/>
                <a:sym typeface="Arial"/>
              </a:rPr>
              <a:t>,  then FIRST(</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775" baseline="-25000">
                <a:solidFill>
                  <a:srgbClr val="FF3300"/>
                </a:solidFill>
                <a:latin typeface="Arial"/>
                <a:ea typeface="Arial"/>
                <a:cs typeface="Arial"/>
                <a:sym typeface="Arial"/>
              </a:rPr>
              <a:t>1</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FIRST(</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775" baseline="-25000">
                <a:solidFill>
                  <a:srgbClr val="FF3300"/>
                </a:solidFill>
                <a:latin typeface="Arial"/>
                <a:ea typeface="Arial"/>
                <a:cs typeface="Arial"/>
                <a:sym typeface="Arial"/>
              </a:rPr>
              <a:t>2</a:t>
            </a:r>
            <a:r>
              <a:rPr lang="en-US" sz="2800">
                <a:solidFill>
                  <a:srgbClr val="003366"/>
                </a:solidFill>
                <a:latin typeface="Arial"/>
                <a:ea typeface="Arial"/>
                <a:cs typeface="Arial"/>
                <a:sym typeface="Arial"/>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endParaRPr sz="2800">
              <a:latin typeface="Noto Sans Symbols"/>
              <a:ea typeface="Noto Sans Symbols"/>
              <a:cs typeface="Noto Sans Symbols"/>
              <a:sym typeface="Noto Sans Symbols"/>
            </a:endParaRPr>
          </a:p>
          <a:p>
            <a:pPr marL="382270" marR="1644014" lvl="0" indent="-344805" algn="l" rtl="0">
              <a:lnSpc>
                <a:spcPct val="100000"/>
              </a:lnSpc>
              <a:spcBef>
                <a:spcPts val="65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We can transform them into LL(1) by  </a:t>
            </a:r>
            <a:r>
              <a:rPr lang="en-US" sz="2800">
                <a:solidFill>
                  <a:srgbClr val="FF3300"/>
                </a:solidFill>
                <a:latin typeface="Arial"/>
                <a:ea typeface="Arial"/>
                <a:cs typeface="Arial"/>
                <a:sym typeface="Arial"/>
              </a:rPr>
              <a:t>performing left factoring</a:t>
            </a:r>
            <a:endParaRPr sz="2800">
              <a:latin typeface="Arial"/>
              <a:ea typeface="Arial"/>
              <a:cs typeface="Arial"/>
              <a:sym typeface="Arial"/>
            </a:endParaRPr>
          </a:p>
          <a:p>
            <a:pPr marL="952500" marR="5031105" lvl="0" indent="0" algn="l" rtl="0">
              <a:lnSpc>
                <a:spcPct val="120000"/>
              </a:lnSpc>
              <a:spcBef>
                <a:spcPts val="95"/>
              </a:spcBef>
              <a:spcAft>
                <a:spcPts val="0"/>
              </a:spcAft>
              <a:buNone/>
            </a:pP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A</a:t>
            </a:r>
            <a:r>
              <a:rPr lang="en-US" sz="3600">
                <a:solidFill>
                  <a:srgbClr val="FF3300"/>
                </a:solidFill>
                <a:latin typeface="Arial"/>
                <a:ea typeface="Arial"/>
                <a:cs typeface="Arial"/>
                <a:sym typeface="Arial"/>
              </a:rPr>
              <a:t>'  </a:t>
            </a:r>
            <a:r>
              <a:rPr lang="en-US" sz="2800">
                <a:solidFill>
                  <a:srgbClr val="FF3300"/>
                </a:solidFill>
                <a:latin typeface="Arial"/>
                <a:ea typeface="Arial"/>
                <a:cs typeface="Arial"/>
                <a:sym typeface="Arial"/>
              </a:rPr>
              <a:t>A</a:t>
            </a:r>
            <a:r>
              <a:rPr lang="en-US" sz="3600">
                <a:solidFill>
                  <a:srgbClr val="FF3300"/>
                </a:solidFill>
                <a:latin typeface="Arial"/>
                <a:ea typeface="Arial"/>
                <a:cs typeface="Arial"/>
                <a:sym typeface="Arial"/>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775" baseline="-25000">
                <a:solidFill>
                  <a:srgbClr val="FF3300"/>
                </a:solidFill>
                <a:latin typeface="Arial"/>
                <a:ea typeface="Arial"/>
                <a:cs typeface="Arial"/>
                <a:sym typeface="Arial"/>
              </a:rPr>
              <a:t>1 </a:t>
            </a:r>
            <a:r>
              <a:rPr lang="en-US" sz="2800">
                <a:solidFill>
                  <a:srgbClr val="FF3300"/>
                </a:solidFill>
                <a:latin typeface="Arial"/>
                <a:ea typeface="Arial"/>
                <a:cs typeface="Arial"/>
                <a:sym typeface="Arial"/>
              </a:rPr>
              <a:t>| </a:t>
            </a:r>
            <a:r>
              <a:rPr lang="en-US" sz="2800">
                <a:solidFill>
                  <a:srgbClr val="FF3300"/>
                </a:solidFill>
                <a:latin typeface="Noto Sans Symbols"/>
                <a:ea typeface="Noto Sans Symbols"/>
                <a:cs typeface="Noto Sans Symbols"/>
                <a:sym typeface="Noto Sans Symbols"/>
              </a:rPr>
              <a:t>β</a:t>
            </a:r>
            <a:r>
              <a:rPr lang="en-US" sz="2775" baseline="-25000">
                <a:solidFill>
                  <a:srgbClr val="FF3300"/>
                </a:solidFill>
                <a:latin typeface="Arial"/>
                <a:ea typeface="Arial"/>
                <a:cs typeface="Arial"/>
                <a:sym typeface="Arial"/>
              </a:rPr>
              <a:t>2</a:t>
            </a:r>
            <a:endParaRPr sz="2775" baseline="-25000">
              <a:latin typeface="Arial"/>
              <a:ea typeface="Arial"/>
              <a:cs typeface="Arial"/>
              <a:sym typeface="Arial"/>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5"/>
          <p:cNvSpPr>
            <a:spLocks noGrp="1"/>
          </p:cNvSpPr>
          <p:nvPr>
            <p:ph idx="1"/>
          </p:nvPr>
        </p:nvSpPr>
        <p:spPr>
          <a:xfrm>
            <a:off x="247185" y="851209"/>
            <a:ext cx="8229600" cy="5410200"/>
          </a:xfrm>
        </p:spPr>
        <p:txBody>
          <a:bodyPr/>
          <a:lstStyle/>
          <a:p>
            <a:pPr algn="just"/>
            <a:r>
              <a:rPr lang="en-US" sz="1800" dirty="0" smtClean="0">
                <a:latin typeface="Cambria" pitchFamily="18" charset="0"/>
                <a:ea typeface="Cambria" pitchFamily="18" charset="0"/>
              </a:rPr>
              <a:t>    Parser can not detect errors and these i</a:t>
            </a:r>
            <a:r>
              <a:rPr lang="en-US" dirty="0" smtClean="0">
                <a:latin typeface="Cambria" pitchFamily="18" charset="0"/>
                <a:ea typeface="Cambria" pitchFamily="18" charset="0"/>
              </a:rPr>
              <a:t>ssues are handled by Semantic Analysis phase.</a:t>
            </a:r>
          </a:p>
          <a:p>
            <a:pPr algn="just">
              <a:buFont typeface="Wingdings" pitchFamily="2" charset="2"/>
              <a:buNone/>
            </a:pPr>
            <a:endParaRPr lang="en-US" sz="1800" dirty="0" smtClean="0">
              <a:latin typeface="Cambria" pitchFamily="18" charset="0"/>
              <a:ea typeface="Cambria" pitchFamily="18" charset="0"/>
            </a:endParaRPr>
          </a:p>
          <a:p>
            <a:pPr lvl="1" algn="just">
              <a:buFont typeface="Wingdings" pitchFamily="2" charset="2"/>
              <a:buNone/>
            </a:pPr>
            <a:r>
              <a:rPr lang="en-US" dirty="0" smtClean="0">
                <a:latin typeface="Cambria" pitchFamily="18" charset="0"/>
                <a:ea typeface="Cambria" pitchFamily="18" charset="0"/>
              </a:rPr>
              <a:t>1. Variable re-declaration</a:t>
            </a:r>
          </a:p>
          <a:p>
            <a:pPr lvl="1" algn="just">
              <a:buFont typeface="Wingdings" pitchFamily="2" charset="2"/>
              <a:buNone/>
            </a:pPr>
            <a:r>
              <a:rPr lang="en-US" dirty="0" smtClean="0">
                <a:latin typeface="Cambria" pitchFamily="18" charset="0"/>
                <a:ea typeface="Cambria" pitchFamily="18" charset="0"/>
              </a:rPr>
              <a:t>2. Variable initialization before use</a:t>
            </a:r>
          </a:p>
          <a:p>
            <a:pPr lvl="1" algn="just">
              <a:buFont typeface="Wingdings" pitchFamily="2" charset="2"/>
              <a:buNone/>
            </a:pPr>
            <a:r>
              <a:rPr lang="en-US" dirty="0" smtClean="0">
                <a:latin typeface="Cambria" pitchFamily="18" charset="0"/>
                <a:ea typeface="Cambria" pitchFamily="18" charset="0"/>
              </a:rPr>
              <a:t>3. Data type mismatch for an operation.</a:t>
            </a:r>
          </a:p>
          <a:p>
            <a:pPr algn="just">
              <a:buFont typeface="Wingdings" pitchFamily="2" charset="2"/>
              <a:buNone/>
            </a:pPr>
            <a:endParaRPr lang="en-US" sz="1800" dirty="0" smtClean="0">
              <a:latin typeface="Cambria" pitchFamily="18" charset="0"/>
              <a:ea typeface="Cambria" pitchFamily="18" charset="0"/>
            </a:endParaRPr>
          </a:p>
          <a:p>
            <a:pPr algn="just"/>
            <a:r>
              <a:rPr lang="en-US" b="1" dirty="0" smtClean="0">
                <a:latin typeface="Cambria" pitchFamily="18" charset="0"/>
                <a:ea typeface="Cambria" pitchFamily="18" charset="0"/>
              </a:rPr>
              <a:t>Why Parsers Can’t Detect It</a:t>
            </a:r>
            <a:r>
              <a:rPr lang="en-US" dirty="0" smtClean="0">
                <a:latin typeface="Cambria" pitchFamily="18" charset="0"/>
                <a:ea typeface="Cambria" pitchFamily="18" charset="0"/>
              </a:rPr>
              <a:t>:</a:t>
            </a:r>
          </a:p>
          <a:p>
            <a:pPr algn="just"/>
            <a:endParaRPr lang="en-US" dirty="0" smtClean="0">
              <a:latin typeface="Cambria" pitchFamily="18" charset="0"/>
              <a:ea typeface="Cambria" pitchFamily="18" charset="0"/>
            </a:endParaRPr>
          </a:p>
          <a:p>
            <a:pPr lvl="1" algn="just">
              <a:buFont typeface="Arial" pitchFamily="34" charset="0"/>
              <a:buChar char="•"/>
            </a:pPr>
            <a:r>
              <a:rPr lang="en-US" dirty="0" smtClean="0">
                <a:latin typeface="Cambria" pitchFamily="18" charset="0"/>
                <a:ea typeface="Cambria" pitchFamily="18" charset="0"/>
              </a:rPr>
              <a:t>Parsers focus on </a:t>
            </a:r>
            <a:r>
              <a:rPr lang="en-US" b="1" dirty="0" smtClean="0">
                <a:latin typeface="Cambria" pitchFamily="18" charset="0"/>
                <a:ea typeface="Cambria" pitchFamily="18" charset="0"/>
              </a:rPr>
              <a:t>grammar rules</a:t>
            </a:r>
            <a:r>
              <a:rPr lang="en-US" dirty="0" smtClean="0">
                <a:latin typeface="Cambria" pitchFamily="18" charset="0"/>
                <a:ea typeface="Cambria" pitchFamily="18" charset="0"/>
              </a:rPr>
              <a:t> and </a:t>
            </a:r>
            <a:r>
              <a:rPr lang="en-US" b="1" dirty="0" smtClean="0">
                <a:latin typeface="Cambria" pitchFamily="18" charset="0"/>
                <a:ea typeface="Cambria" pitchFamily="18" charset="0"/>
              </a:rPr>
              <a:t>syntax trees</a:t>
            </a:r>
            <a:r>
              <a:rPr lang="en-US" dirty="0" smtClean="0">
                <a:latin typeface="Cambria" pitchFamily="18" charset="0"/>
                <a:ea typeface="Cambria" pitchFamily="18" charset="0"/>
              </a:rPr>
              <a:t>.</a:t>
            </a:r>
          </a:p>
          <a:p>
            <a:pPr lvl="1" algn="just">
              <a:buFont typeface="Arial" pitchFamily="34" charset="0"/>
              <a:buChar char="•"/>
            </a:pPr>
            <a:r>
              <a:rPr lang="en-US" dirty="0" smtClean="0">
                <a:latin typeface="Cambria" pitchFamily="18" charset="0"/>
                <a:ea typeface="Cambria" pitchFamily="18" charset="0"/>
              </a:rPr>
              <a:t>Variable initialization is a </a:t>
            </a:r>
            <a:r>
              <a:rPr lang="en-US" b="1" dirty="0" smtClean="0">
                <a:latin typeface="Cambria" pitchFamily="18" charset="0"/>
                <a:ea typeface="Cambria" pitchFamily="18" charset="0"/>
              </a:rPr>
              <a:t>semantic constraint</a:t>
            </a:r>
            <a:r>
              <a:rPr lang="en-US" dirty="0" smtClean="0">
                <a:latin typeface="Cambria" pitchFamily="18" charset="0"/>
                <a:ea typeface="Cambria" pitchFamily="18" charset="0"/>
              </a:rPr>
              <a:t> that requires analyzing the </a:t>
            </a:r>
            <a:r>
              <a:rPr lang="en-US" b="1" dirty="0" smtClean="0">
                <a:latin typeface="Cambria" pitchFamily="18" charset="0"/>
                <a:ea typeface="Cambria" pitchFamily="18" charset="0"/>
              </a:rPr>
              <a:t>control flow</a:t>
            </a:r>
            <a:r>
              <a:rPr lang="en-US" dirty="0" smtClean="0">
                <a:latin typeface="Cambria" pitchFamily="18" charset="0"/>
                <a:ea typeface="Cambria" pitchFamily="18" charset="0"/>
              </a:rPr>
              <a:t> to ensure proper order of variable usage.</a:t>
            </a:r>
          </a:p>
          <a:p>
            <a:pPr lvl="1" algn="just">
              <a:buFont typeface="Arial" pitchFamily="34" charset="0"/>
              <a:buChar char="•"/>
            </a:pPr>
            <a:r>
              <a:rPr lang="en-US" dirty="0" smtClean="0">
                <a:latin typeface="Cambria" pitchFamily="18" charset="0"/>
                <a:ea typeface="Cambria" pitchFamily="18" charset="0"/>
              </a:rPr>
              <a:t>Variable re-declaration is a semantic issue related to the symbol table (which tracks variable names and their properties).</a:t>
            </a:r>
          </a:p>
          <a:p>
            <a:pPr lvl="1" algn="just">
              <a:buFont typeface="Arial" pitchFamily="34" charset="0"/>
              <a:buChar char="•"/>
            </a:pPr>
            <a:r>
              <a:rPr lang="en-US" dirty="0" smtClean="0">
                <a:latin typeface="Cambria" pitchFamily="18" charset="0"/>
                <a:ea typeface="Cambria" pitchFamily="18" charset="0"/>
              </a:rPr>
              <a:t>Semantic analysis, performed after parsing, handles such issues by checking the </a:t>
            </a:r>
            <a:r>
              <a:rPr lang="en-US" dirty="0" smtClean="0">
                <a:solidFill>
                  <a:srgbClr val="FF0000"/>
                </a:solidFill>
                <a:latin typeface="Cambria" pitchFamily="18" charset="0"/>
                <a:ea typeface="Cambria" pitchFamily="18" charset="0"/>
              </a:rPr>
              <a:t>symbol table for duplicate declarations,</a:t>
            </a:r>
            <a:r>
              <a:rPr lang="en-US" dirty="0" smtClean="0">
                <a:solidFill>
                  <a:srgbClr val="FF0000"/>
                </a:solidFill>
              </a:rPr>
              <a:t> </a:t>
            </a:r>
            <a:r>
              <a:rPr lang="en-US" dirty="0" smtClean="0">
                <a:solidFill>
                  <a:srgbClr val="FF0000"/>
                </a:solidFill>
                <a:latin typeface="Cambria" pitchFamily="18" charset="0"/>
                <a:ea typeface="Cambria" pitchFamily="18" charset="0"/>
              </a:rPr>
              <a:t>type checking, and scope rules.</a:t>
            </a:r>
          </a:p>
          <a:p>
            <a:pPr lvl="1" algn="just">
              <a:buFont typeface="Arial" pitchFamily="34" charset="0"/>
              <a:buChar char="•"/>
            </a:pPr>
            <a:endParaRPr lang="en-US" dirty="0" smtClean="0">
              <a:latin typeface="Cambria" pitchFamily="18" charset="0"/>
              <a:ea typeface="Cambria" pitchFamily="18" charset="0"/>
            </a:endParaRPr>
          </a:p>
          <a:p>
            <a:pPr algn="just">
              <a:buFont typeface="Wingdings" pitchFamily="2" charset="2"/>
              <a:buNone/>
            </a:pPr>
            <a:endParaRPr lang="en-US" sz="1800" dirty="0" smtClean="0">
              <a:latin typeface="Cambria" pitchFamily="18" charset="0"/>
              <a:ea typeface="Cambria" pitchFamily="18" charset="0"/>
            </a:endParaRPr>
          </a:p>
        </p:txBody>
      </p:sp>
      <p:sp>
        <p:nvSpPr>
          <p:cNvPr id="9219" name="Slide Number Placeholder 5"/>
          <p:cNvSpPr>
            <a:spLocks noGrp="1"/>
          </p:cNvSpPr>
          <p:nvPr>
            <p:ph type="sldNum" sz="quarter" idx="12"/>
          </p:nvPr>
        </p:nvSpPr>
        <p:spPr>
          <a:noFill/>
        </p:spPr>
        <p:txBody>
          <a:bodyPr/>
          <a:lstStyle/>
          <a:p>
            <a:fld id="{96E74813-A249-400D-B8E8-6610CD47AD70}" type="slidenum">
              <a:rPr lang="en-US" smtClean="0"/>
              <a:pPr/>
              <a:t>15</a:t>
            </a:fld>
            <a:endParaRPr lang="en-US" smtClean="0"/>
          </a:p>
        </p:txBody>
      </p:sp>
    </p:spTree>
  </p:cSld>
  <p:clrMapOvr>
    <a:masterClrMapping/>
  </p:clrMapOvr>
  <p:transition>
    <p:zoom/>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9"/>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523" name="Google Shape;523;p49"/>
          <p:cNvSpPr txBox="1"/>
          <p:nvPr/>
        </p:nvSpPr>
        <p:spPr>
          <a:xfrm>
            <a:off x="2061210" y="2692654"/>
            <a:ext cx="4907280" cy="343979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3200">
                <a:solidFill>
                  <a:srgbClr val="003366"/>
                </a:solidFill>
                <a:latin typeface="Arial"/>
                <a:ea typeface="Arial"/>
                <a:cs typeface="Arial"/>
                <a:sym typeface="Arial"/>
              </a:rPr>
              <a:t>S	</a:t>
            </a:r>
            <a:r>
              <a:rPr lang="en-US" sz="3200">
                <a:solidFill>
                  <a:srgbClr val="003366"/>
                </a:solidFill>
                <a:latin typeface="Noto Sans Symbols"/>
                <a:ea typeface="Noto Sans Symbols"/>
                <a:cs typeface="Noto Sans Symbols"/>
                <a:sym typeface="Noto Sans Symbols"/>
              </a:rPr>
              <a:t>→</a:t>
            </a:r>
            <a:r>
              <a:rPr lang="en-US" sz="3200">
                <a:solidFill>
                  <a:srgbClr val="003366"/>
                </a:solidFill>
                <a:latin typeface="Times New Roman"/>
                <a:ea typeface="Times New Roman"/>
                <a:cs typeface="Times New Roman"/>
                <a:sym typeface="Times New Roman"/>
              </a:rPr>
              <a:t> </a:t>
            </a:r>
            <a:r>
              <a:rPr lang="en-US" sz="3200" b="1">
                <a:solidFill>
                  <a:srgbClr val="003366"/>
                </a:solidFill>
                <a:latin typeface="Arial"/>
                <a:ea typeface="Arial"/>
                <a:cs typeface="Arial"/>
                <a:sym typeface="Arial"/>
              </a:rPr>
              <a:t>i </a:t>
            </a:r>
            <a:r>
              <a:rPr lang="en-US" sz="3200">
                <a:solidFill>
                  <a:srgbClr val="003366"/>
                </a:solidFill>
                <a:latin typeface="Arial"/>
                <a:ea typeface="Arial"/>
                <a:cs typeface="Arial"/>
                <a:sym typeface="Arial"/>
              </a:rPr>
              <a:t>E </a:t>
            </a:r>
            <a:r>
              <a:rPr lang="en-US" sz="3200" b="1">
                <a:solidFill>
                  <a:srgbClr val="003366"/>
                </a:solidFill>
                <a:latin typeface="Arial"/>
                <a:ea typeface="Arial"/>
                <a:cs typeface="Arial"/>
                <a:sym typeface="Arial"/>
              </a:rPr>
              <a:t>t </a:t>
            </a:r>
            <a:r>
              <a:rPr lang="en-US" sz="3200">
                <a:solidFill>
                  <a:srgbClr val="003366"/>
                </a:solidFill>
                <a:latin typeface="Arial"/>
                <a:ea typeface="Arial"/>
                <a:cs typeface="Arial"/>
                <a:sym typeface="Arial"/>
              </a:rPr>
              <a:t>S | </a:t>
            </a:r>
            <a:r>
              <a:rPr lang="en-US" sz="3200" b="1">
                <a:solidFill>
                  <a:srgbClr val="003366"/>
                </a:solidFill>
                <a:latin typeface="Arial"/>
                <a:ea typeface="Arial"/>
                <a:cs typeface="Arial"/>
                <a:sym typeface="Arial"/>
              </a:rPr>
              <a:t>i </a:t>
            </a:r>
            <a:r>
              <a:rPr lang="en-US" sz="3200">
                <a:solidFill>
                  <a:srgbClr val="003366"/>
                </a:solidFill>
                <a:latin typeface="Arial"/>
                <a:ea typeface="Arial"/>
                <a:cs typeface="Arial"/>
                <a:sym typeface="Arial"/>
              </a:rPr>
              <a:t>E </a:t>
            </a:r>
            <a:r>
              <a:rPr lang="en-US" sz="3200" b="1">
                <a:solidFill>
                  <a:srgbClr val="003366"/>
                </a:solidFill>
                <a:latin typeface="Arial"/>
                <a:ea typeface="Arial"/>
                <a:cs typeface="Arial"/>
                <a:sym typeface="Arial"/>
              </a:rPr>
              <a:t>t </a:t>
            </a:r>
            <a:r>
              <a:rPr lang="en-US" sz="3200">
                <a:solidFill>
                  <a:srgbClr val="003366"/>
                </a:solidFill>
                <a:latin typeface="Arial"/>
                <a:ea typeface="Arial"/>
                <a:cs typeface="Arial"/>
                <a:sym typeface="Arial"/>
              </a:rPr>
              <a:t>S </a:t>
            </a:r>
            <a:r>
              <a:rPr lang="en-US" sz="3200" b="1">
                <a:solidFill>
                  <a:srgbClr val="003366"/>
                </a:solidFill>
                <a:latin typeface="Arial"/>
                <a:ea typeface="Arial"/>
                <a:cs typeface="Arial"/>
                <a:sym typeface="Arial"/>
              </a:rPr>
              <a:t>e </a:t>
            </a:r>
            <a:r>
              <a:rPr lang="en-US" sz="3200">
                <a:solidFill>
                  <a:srgbClr val="003366"/>
                </a:solidFill>
                <a:latin typeface="Arial"/>
                <a:ea typeface="Arial"/>
                <a:cs typeface="Arial"/>
                <a:sym typeface="Arial"/>
              </a:rPr>
              <a:t>S | </a:t>
            </a:r>
            <a:r>
              <a:rPr lang="en-US" sz="3200" b="1">
                <a:solidFill>
                  <a:srgbClr val="003366"/>
                </a:solidFill>
                <a:latin typeface="Arial"/>
                <a:ea typeface="Arial"/>
                <a:cs typeface="Arial"/>
                <a:sym typeface="Arial"/>
              </a:rPr>
              <a:t>a</a:t>
            </a:r>
            <a:endParaRPr sz="3200">
              <a:latin typeface="Arial"/>
              <a:ea typeface="Arial"/>
              <a:cs typeface="Arial"/>
              <a:sym typeface="Arial"/>
            </a:endParaRPr>
          </a:p>
          <a:p>
            <a:pPr marL="12700" marR="0" lvl="0" indent="0" algn="l" rtl="0">
              <a:lnSpc>
                <a:spcPct val="100000"/>
              </a:lnSpc>
              <a:spcBef>
                <a:spcPts val="0"/>
              </a:spcBef>
              <a:spcAft>
                <a:spcPts val="0"/>
              </a:spcAft>
              <a:buNone/>
            </a:pPr>
            <a:r>
              <a:rPr lang="en-US" sz="3200">
                <a:solidFill>
                  <a:srgbClr val="003366"/>
                </a:solidFill>
                <a:latin typeface="Arial"/>
                <a:ea typeface="Arial"/>
                <a:cs typeface="Arial"/>
                <a:sym typeface="Arial"/>
              </a:rPr>
              <a:t>E	</a:t>
            </a:r>
            <a:r>
              <a:rPr lang="en-US" sz="3200">
                <a:solidFill>
                  <a:srgbClr val="003366"/>
                </a:solidFill>
                <a:latin typeface="Noto Sans Symbols"/>
                <a:ea typeface="Noto Sans Symbols"/>
                <a:cs typeface="Noto Sans Symbols"/>
                <a:sym typeface="Noto Sans Symbols"/>
              </a:rPr>
              <a:t>→</a:t>
            </a:r>
            <a:r>
              <a:rPr lang="en-US" sz="3200">
                <a:solidFill>
                  <a:srgbClr val="003366"/>
                </a:solidFill>
                <a:latin typeface="Times New Roman"/>
                <a:ea typeface="Times New Roman"/>
                <a:cs typeface="Times New Roman"/>
                <a:sym typeface="Times New Roman"/>
              </a:rPr>
              <a:t> </a:t>
            </a:r>
            <a:r>
              <a:rPr lang="en-US" sz="3200" b="1">
                <a:solidFill>
                  <a:srgbClr val="003366"/>
                </a:solidFill>
                <a:latin typeface="Arial"/>
                <a:ea typeface="Arial"/>
                <a:cs typeface="Arial"/>
                <a:sym typeface="Arial"/>
              </a:rPr>
              <a:t>b</a:t>
            </a:r>
            <a:endParaRPr sz="3200">
              <a:latin typeface="Arial"/>
              <a:ea typeface="Arial"/>
              <a:cs typeface="Arial"/>
              <a:sym typeface="Arial"/>
            </a:endParaRPr>
          </a:p>
          <a:p>
            <a:pPr marL="0" marR="0" lvl="0" indent="0" algn="l" rtl="0">
              <a:lnSpc>
                <a:spcPct val="100000"/>
              </a:lnSpc>
              <a:spcBef>
                <a:spcPts val="0"/>
              </a:spcBef>
              <a:spcAft>
                <a:spcPts val="0"/>
              </a:spcAft>
              <a:buNone/>
            </a:pPr>
            <a:endParaRPr sz="3900">
              <a:latin typeface="Arial"/>
              <a:ea typeface="Arial"/>
              <a:cs typeface="Arial"/>
              <a:sym typeface="Arial"/>
            </a:endParaRPr>
          </a:p>
          <a:p>
            <a:pPr marL="12700" marR="0" lvl="0" indent="0" algn="l" rtl="0">
              <a:lnSpc>
                <a:spcPct val="100000"/>
              </a:lnSpc>
              <a:spcBef>
                <a:spcPts val="3204"/>
              </a:spcBef>
              <a:spcAft>
                <a:spcPts val="0"/>
              </a:spcAft>
              <a:buNone/>
            </a:pPr>
            <a:r>
              <a:rPr lang="en-US" sz="3200">
                <a:solidFill>
                  <a:srgbClr val="003366"/>
                </a:solidFill>
                <a:latin typeface="Arial"/>
                <a:ea typeface="Arial"/>
                <a:cs typeface="Arial"/>
                <a:sym typeface="Arial"/>
              </a:rPr>
              <a:t>S	</a:t>
            </a:r>
            <a:r>
              <a:rPr lang="en-US" sz="3200">
                <a:solidFill>
                  <a:srgbClr val="003366"/>
                </a:solidFill>
                <a:latin typeface="Noto Sans Symbols"/>
                <a:ea typeface="Noto Sans Symbols"/>
                <a:cs typeface="Noto Sans Symbols"/>
                <a:sym typeface="Noto Sans Symbols"/>
              </a:rPr>
              <a:t>→</a:t>
            </a:r>
            <a:r>
              <a:rPr lang="en-US" sz="3200">
                <a:solidFill>
                  <a:srgbClr val="003366"/>
                </a:solidFill>
                <a:latin typeface="Times New Roman"/>
                <a:ea typeface="Times New Roman"/>
                <a:cs typeface="Times New Roman"/>
                <a:sym typeface="Times New Roman"/>
              </a:rPr>
              <a:t> </a:t>
            </a:r>
            <a:r>
              <a:rPr lang="en-US" sz="3200" b="1">
                <a:solidFill>
                  <a:srgbClr val="003366"/>
                </a:solidFill>
                <a:latin typeface="Arial"/>
                <a:ea typeface="Arial"/>
                <a:cs typeface="Arial"/>
                <a:sym typeface="Arial"/>
              </a:rPr>
              <a:t>i </a:t>
            </a:r>
            <a:r>
              <a:rPr lang="en-US" sz="3200">
                <a:solidFill>
                  <a:srgbClr val="003366"/>
                </a:solidFill>
                <a:latin typeface="Arial"/>
                <a:ea typeface="Arial"/>
                <a:cs typeface="Arial"/>
                <a:sym typeface="Arial"/>
              </a:rPr>
              <a:t>E </a:t>
            </a:r>
            <a:r>
              <a:rPr lang="en-US" sz="3200" b="1">
                <a:solidFill>
                  <a:srgbClr val="003366"/>
                </a:solidFill>
                <a:latin typeface="Arial"/>
                <a:ea typeface="Arial"/>
                <a:cs typeface="Arial"/>
                <a:sym typeface="Arial"/>
              </a:rPr>
              <a:t>t </a:t>
            </a:r>
            <a:r>
              <a:rPr lang="en-US" sz="3200">
                <a:solidFill>
                  <a:srgbClr val="003366"/>
                </a:solidFill>
                <a:latin typeface="Arial"/>
                <a:ea typeface="Arial"/>
                <a:cs typeface="Arial"/>
                <a:sym typeface="Arial"/>
              </a:rPr>
              <a:t>S S' | </a:t>
            </a:r>
            <a:r>
              <a:rPr lang="en-US" sz="3200" b="1">
                <a:solidFill>
                  <a:srgbClr val="003366"/>
                </a:solidFill>
                <a:latin typeface="Arial"/>
                <a:ea typeface="Arial"/>
                <a:cs typeface="Arial"/>
                <a:sym typeface="Arial"/>
              </a:rPr>
              <a:t>a</a:t>
            </a:r>
            <a:endParaRPr sz="3200">
              <a:latin typeface="Arial"/>
              <a:ea typeface="Arial"/>
              <a:cs typeface="Arial"/>
              <a:sym typeface="Arial"/>
            </a:endParaRPr>
          </a:p>
          <a:p>
            <a:pPr marL="12700" marR="0" lvl="0" indent="0" algn="l" rtl="0">
              <a:lnSpc>
                <a:spcPct val="100000"/>
              </a:lnSpc>
              <a:spcBef>
                <a:spcPts val="0"/>
              </a:spcBef>
              <a:spcAft>
                <a:spcPts val="0"/>
              </a:spcAft>
              <a:buNone/>
            </a:pPr>
            <a:r>
              <a:rPr lang="en-US" sz="3200">
                <a:solidFill>
                  <a:srgbClr val="003366"/>
                </a:solidFill>
                <a:latin typeface="Arial"/>
                <a:ea typeface="Arial"/>
                <a:cs typeface="Arial"/>
                <a:sym typeface="Arial"/>
              </a:rPr>
              <a:t>S' </a:t>
            </a:r>
            <a:r>
              <a:rPr lang="en-US" sz="3200">
                <a:solidFill>
                  <a:srgbClr val="003366"/>
                </a:solidFill>
                <a:latin typeface="Noto Sans Symbols"/>
                <a:ea typeface="Noto Sans Symbols"/>
                <a:cs typeface="Noto Sans Symbols"/>
                <a:sym typeface="Noto Sans Symbols"/>
              </a:rPr>
              <a:t>→</a:t>
            </a:r>
            <a:r>
              <a:rPr lang="en-US" sz="3200">
                <a:solidFill>
                  <a:srgbClr val="003366"/>
                </a:solidFill>
                <a:latin typeface="Times New Roman"/>
                <a:ea typeface="Times New Roman"/>
                <a:cs typeface="Times New Roman"/>
                <a:sym typeface="Times New Roman"/>
              </a:rPr>
              <a:t> </a:t>
            </a:r>
            <a:r>
              <a:rPr lang="en-US" sz="3200" b="1">
                <a:solidFill>
                  <a:srgbClr val="003366"/>
                </a:solidFill>
                <a:latin typeface="Arial"/>
                <a:ea typeface="Arial"/>
                <a:cs typeface="Arial"/>
                <a:sym typeface="Arial"/>
              </a:rPr>
              <a:t>e </a:t>
            </a:r>
            <a:r>
              <a:rPr lang="en-US" sz="3200">
                <a:solidFill>
                  <a:srgbClr val="003366"/>
                </a:solidFill>
                <a:latin typeface="Arial"/>
                <a:ea typeface="Arial"/>
                <a:cs typeface="Arial"/>
                <a:sym typeface="Arial"/>
              </a:rPr>
              <a:t>S | </a:t>
            </a:r>
            <a:r>
              <a:rPr lang="en-US" sz="3200">
                <a:solidFill>
                  <a:srgbClr val="003366"/>
                </a:solidFill>
                <a:latin typeface="Noto Sans Symbols"/>
                <a:ea typeface="Noto Sans Symbols"/>
                <a:cs typeface="Noto Sans Symbols"/>
                <a:sym typeface="Noto Sans Symbols"/>
              </a:rPr>
              <a:t>ε</a:t>
            </a:r>
            <a:endParaRPr sz="3200">
              <a:latin typeface="Noto Sans Symbols"/>
              <a:ea typeface="Noto Sans Symbols"/>
              <a:cs typeface="Noto Sans Symbols"/>
              <a:sym typeface="Noto Sans Symbols"/>
            </a:endParaRPr>
          </a:p>
          <a:p>
            <a:pPr marL="12700" marR="0" lvl="0" indent="0" algn="l" rtl="0">
              <a:lnSpc>
                <a:spcPct val="100000"/>
              </a:lnSpc>
              <a:spcBef>
                <a:spcPts val="0"/>
              </a:spcBef>
              <a:spcAft>
                <a:spcPts val="0"/>
              </a:spcAft>
              <a:buNone/>
            </a:pPr>
            <a:r>
              <a:rPr lang="en-US" sz="3200">
                <a:solidFill>
                  <a:srgbClr val="003366"/>
                </a:solidFill>
                <a:latin typeface="Arial"/>
                <a:ea typeface="Arial"/>
                <a:cs typeface="Arial"/>
                <a:sym typeface="Arial"/>
              </a:rPr>
              <a:t>E	</a:t>
            </a:r>
            <a:r>
              <a:rPr lang="en-US" sz="3200">
                <a:solidFill>
                  <a:srgbClr val="003366"/>
                </a:solidFill>
                <a:latin typeface="Noto Sans Symbols"/>
                <a:ea typeface="Noto Sans Symbols"/>
                <a:cs typeface="Noto Sans Symbols"/>
                <a:sym typeface="Noto Sans Symbols"/>
              </a:rPr>
              <a:t>→</a:t>
            </a:r>
            <a:r>
              <a:rPr lang="en-US" sz="3200">
                <a:solidFill>
                  <a:srgbClr val="003366"/>
                </a:solidFill>
                <a:latin typeface="Times New Roman"/>
                <a:ea typeface="Times New Roman"/>
                <a:cs typeface="Times New Roman"/>
                <a:sym typeface="Times New Roman"/>
              </a:rPr>
              <a:t> </a:t>
            </a:r>
            <a:r>
              <a:rPr lang="en-US" sz="3200" b="1">
                <a:solidFill>
                  <a:srgbClr val="003366"/>
                </a:solidFill>
                <a:latin typeface="Arial"/>
                <a:ea typeface="Arial"/>
                <a:cs typeface="Arial"/>
                <a:sym typeface="Arial"/>
              </a:rPr>
              <a:t>b</a:t>
            </a:r>
            <a:endParaRPr sz="3200">
              <a:latin typeface="Arial"/>
              <a:ea typeface="Arial"/>
              <a:cs typeface="Arial"/>
              <a:sym typeface="Arial"/>
            </a:endParaRPr>
          </a:p>
        </p:txBody>
      </p:sp>
      <p:sp>
        <p:nvSpPr>
          <p:cNvPr id="524" name="Google Shape;524;p49"/>
          <p:cNvSpPr/>
          <p:nvPr/>
        </p:nvSpPr>
        <p:spPr>
          <a:xfrm>
            <a:off x="2820923" y="4040123"/>
            <a:ext cx="228600" cy="304800"/>
          </a:xfrm>
          <a:custGeom>
            <a:avLst/>
            <a:gdLst/>
            <a:ahLst/>
            <a:cxnLst/>
            <a:rect l="l" t="t" r="r" b="b"/>
            <a:pathLst>
              <a:path w="228600" h="304800" extrusionOk="0">
                <a:moveTo>
                  <a:pt x="0" y="228600"/>
                </a:moveTo>
                <a:lnTo>
                  <a:pt x="57150" y="228600"/>
                </a:lnTo>
                <a:lnTo>
                  <a:pt x="57150" y="0"/>
                </a:lnTo>
                <a:lnTo>
                  <a:pt x="171450" y="0"/>
                </a:lnTo>
                <a:lnTo>
                  <a:pt x="171450" y="228600"/>
                </a:lnTo>
                <a:lnTo>
                  <a:pt x="228600" y="228600"/>
                </a:lnTo>
                <a:lnTo>
                  <a:pt x="114300" y="304800"/>
                </a:lnTo>
                <a:lnTo>
                  <a:pt x="0" y="228600"/>
                </a:lnTo>
                <a:close/>
              </a:path>
            </a:pathLst>
          </a:custGeom>
          <a:noFill/>
          <a:ln w="274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0"/>
          <p:cNvSpPr txBox="1">
            <a:spLocks noGrp="1"/>
          </p:cNvSpPr>
          <p:nvPr>
            <p:ph type="title"/>
          </p:nvPr>
        </p:nvSpPr>
        <p:spPr>
          <a:xfrm>
            <a:off x="993444" y="1286636"/>
            <a:ext cx="41910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Bottom-Up Parsing</a:t>
            </a:r>
            <a:endParaRPr/>
          </a:p>
        </p:txBody>
      </p:sp>
      <p:sp>
        <p:nvSpPr>
          <p:cNvPr id="530" name="Google Shape;530;p50"/>
          <p:cNvSpPr txBox="1"/>
          <p:nvPr/>
        </p:nvSpPr>
        <p:spPr>
          <a:xfrm>
            <a:off x="993444" y="2383993"/>
            <a:ext cx="7419975" cy="880744"/>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Construct a parse tree from the </a:t>
            </a:r>
            <a:r>
              <a:rPr lang="en-US" sz="2800">
                <a:solidFill>
                  <a:srgbClr val="FF3300"/>
                </a:solidFill>
                <a:latin typeface="Arial"/>
                <a:ea typeface="Arial"/>
                <a:cs typeface="Arial"/>
                <a:sym typeface="Arial"/>
              </a:rPr>
              <a:t>leaves </a:t>
            </a:r>
            <a:r>
              <a:rPr lang="en-US" sz="2800">
                <a:solidFill>
                  <a:srgbClr val="003366"/>
                </a:solidFill>
                <a:latin typeface="Arial"/>
                <a:ea typeface="Arial"/>
                <a:cs typeface="Arial"/>
                <a:sym typeface="Arial"/>
              </a:rPr>
              <a:t>to the  </a:t>
            </a:r>
            <a:r>
              <a:rPr lang="en-US" sz="2800">
                <a:solidFill>
                  <a:srgbClr val="FF3300"/>
                </a:solidFill>
                <a:latin typeface="Arial"/>
                <a:ea typeface="Arial"/>
                <a:cs typeface="Arial"/>
                <a:sym typeface="Arial"/>
              </a:rPr>
              <a:t>root </a:t>
            </a:r>
            <a:r>
              <a:rPr lang="en-US" sz="2800">
                <a:solidFill>
                  <a:srgbClr val="003366"/>
                </a:solidFill>
                <a:latin typeface="Arial"/>
                <a:ea typeface="Arial"/>
                <a:cs typeface="Arial"/>
                <a:sym typeface="Arial"/>
              </a:rPr>
              <a:t>using rightmost derivation in reverse</a:t>
            </a:r>
            <a:endParaRPr sz="2800">
              <a:latin typeface="Arial"/>
              <a:ea typeface="Arial"/>
              <a:cs typeface="Arial"/>
              <a:sym typeface="Arial"/>
            </a:endParaRPr>
          </a:p>
        </p:txBody>
      </p:sp>
      <p:sp>
        <p:nvSpPr>
          <p:cNvPr id="531" name="Google Shape;531;p50"/>
          <p:cNvSpPr txBox="1"/>
          <p:nvPr/>
        </p:nvSpPr>
        <p:spPr>
          <a:xfrm>
            <a:off x="5566917" y="3768597"/>
            <a:ext cx="154749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input: </a:t>
            </a:r>
            <a:r>
              <a:rPr lang="en-US" sz="2000" i="1">
                <a:solidFill>
                  <a:srgbClr val="FF3300"/>
                </a:solidFill>
                <a:latin typeface="Arial"/>
                <a:ea typeface="Arial"/>
                <a:cs typeface="Arial"/>
                <a:sym typeface="Arial"/>
              </a:rPr>
              <a:t>abbcde</a:t>
            </a:r>
            <a:endParaRPr sz="2000">
              <a:latin typeface="Arial"/>
              <a:ea typeface="Arial"/>
              <a:cs typeface="Arial"/>
              <a:sym typeface="Arial"/>
            </a:endParaRPr>
          </a:p>
        </p:txBody>
      </p:sp>
      <p:sp>
        <p:nvSpPr>
          <p:cNvPr id="532" name="Google Shape;532;p50"/>
          <p:cNvSpPr txBox="1"/>
          <p:nvPr/>
        </p:nvSpPr>
        <p:spPr>
          <a:xfrm>
            <a:off x="1908175" y="3742613"/>
            <a:ext cx="1553210" cy="989330"/>
          </a:xfrm>
          <a:prstGeom prst="rect">
            <a:avLst/>
          </a:prstGeom>
          <a:noFill/>
          <a:ln>
            <a:noFill/>
          </a:ln>
        </p:spPr>
        <p:txBody>
          <a:bodyPr spcFirstLastPara="1" wrap="square" lIns="0" tIns="24750" rIns="0" bIns="0" anchor="t" anchorCtr="0">
            <a:spAutoFit/>
          </a:bodyPr>
          <a:lstStyle/>
          <a:p>
            <a:pPr marL="12700" marR="5080" lvl="0" indent="0" algn="just" rtl="0">
              <a:lnSpc>
                <a:spcPct val="104099"/>
              </a:lnSpc>
              <a:spcBef>
                <a:spcPts val="0"/>
              </a:spcBef>
              <a:spcAft>
                <a:spcPts val="0"/>
              </a:spcAft>
              <a:buNone/>
            </a:pPr>
            <a:r>
              <a:rPr lang="en-US" sz="2000" i="1">
                <a:solidFill>
                  <a:srgbClr val="FF3300"/>
                </a:solidFill>
                <a:latin typeface="Arial"/>
                <a:ea typeface="Arial"/>
                <a:cs typeface="Arial"/>
                <a:sym typeface="Arial"/>
              </a:rPr>
              <a:t>S </a:t>
            </a:r>
            <a:r>
              <a:rPr lang="en-US" sz="2000">
                <a:solidFill>
                  <a:srgbClr val="FF3300"/>
                </a:solidFill>
                <a:latin typeface="Noto Sans Symbols"/>
                <a:ea typeface="Noto Sans Symbols"/>
                <a:cs typeface="Noto Sans Symbols"/>
                <a:sym typeface="Noto Sans Symbols"/>
              </a:rPr>
              <a:t>→</a:t>
            </a:r>
            <a:r>
              <a:rPr lang="en-US" sz="2000">
                <a:solidFill>
                  <a:srgbClr val="FF3300"/>
                </a:solidFill>
                <a:latin typeface="Times New Roman"/>
                <a:ea typeface="Times New Roman"/>
                <a:cs typeface="Times New Roman"/>
                <a:sym typeface="Times New Roman"/>
              </a:rPr>
              <a:t> </a:t>
            </a:r>
            <a:r>
              <a:rPr lang="en-US" sz="2000" i="1">
                <a:solidFill>
                  <a:srgbClr val="FF3300"/>
                </a:solidFill>
                <a:latin typeface="Arial"/>
                <a:ea typeface="Arial"/>
                <a:cs typeface="Arial"/>
                <a:sym typeface="Arial"/>
              </a:rPr>
              <a:t>a A B e  A </a:t>
            </a:r>
            <a:r>
              <a:rPr lang="en-US" sz="2000">
                <a:solidFill>
                  <a:srgbClr val="FF3300"/>
                </a:solidFill>
                <a:latin typeface="Noto Sans Symbols"/>
                <a:ea typeface="Noto Sans Symbols"/>
                <a:cs typeface="Noto Sans Symbols"/>
                <a:sym typeface="Noto Sans Symbols"/>
              </a:rPr>
              <a:t>→</a:t>
            </a:r>
            <a:r>
              <a:rPr lang="en-US" sz="2000">
                <a:solidFill>
                  <a:srgbClr val="FF3300"/>
                </a:solidFill>
                <a:latin typeface="Times New Roman"/>
                <a:ea typeface="Times New Roman"/>
                <a:cs typeface="Times New Roman"/>
                <a:sym typeface="Times New Roman"/>
              </a:rPr>
              <a:t> </a:t>
            </a:r>
            <a:r>
              <a:rPr lang="en-US" sz="2000" i="1">
                <a:solidFill>
                  <a:srgbClr val="FF3300"/>
                </a:solidFill>
                <a:latin typeface="Arial"/>
                <a:ea typeface="Arial"/>
                <a:cs typeface="Arial"/>
                <a:sym typeface="Arial"/>
              </a:rPr>
              <a:t>A b c | b  B </a:t>
            </a:r>
            <a:r>
              <a:rPr lang="en-US" sz="2000">
                <a:solidFill>
                  <a:srgbClr val="FF3300"/>
                </a:solidFill>
                <a:latin typeface="Noto Sans Symbols"/>
                <a:ea typeface="Noto Sans Symbols"/>
                <a:cs typeface="Noto Sans Symbols"/>
                <a:sym typeface="Noto Sans Symbols"/>
              </a:rPr>
              <a:t>→</a:t>
            </a:r>
            <a:r>
              <a:rPr lang="en-US" sz="2000">
                <a:solidFill>
                  <a:srgbClr val="FF3300"/>
                </a:solidFill>
                <a:latin typeface="Times New Roman"/>
                <a:ea typeface="Times New Roman"/>
                <a:cs typeface="Times New Roman"/>
                <a:sym typeface="Times New Roman"/>
              </a:rPr>
              <a:t> </a:t>
            </a:r>
            <a:r>
              <a:rPr lang="en-US" sz="2000" i="1">
                <a:solidFill>
                  <a:srgbClr val="FF3300"/>
                </a:solidFill>
                <a:latin typeface="Arial"/>
                <a:ea typeface="Arial"/>
                <a:cs typeface="Arial"/>
                <a:sym typeface="Arial"/>
              </a:rPr>
              <a:t>d</a:t>
            </a:r>
            <a:endParaRPr sz="2000">
              <a:latin typeface="Arial"/>
              <a:ea typeface="Arial"/>
              <a:cs typeface="Arial"/>
              <a:sym typeface="Arial"/>
            </a:endParaRPr>
          </a:p>
        </p:txBody>
      </p:sp>
      <p:sp>
        <p:nvSpPr>
          <p:cNvPr id="533" name="Google Shape;533;p50"/>
          <p:cNvSpPr/>
          <p:nvPr/>
        </p:nvSpPr>
        <p:spPr>
          <a:xfrm>
            <a:off x="2819400" y="5562600"/>
            <a:ext cx="0" cy="228600"/>
          </a:xfrm>
          <a:custGeom>
            <a:avLst/>
            <a:gdLst/>
            <a:ahLst/>
            <a:cxnLst/>
            <a:rect l="l" t="t" r="r" b="b"/>
            <a:pathLst>
              <a:path w="120000" h="228600" extrusionOk="0">
                <a:moveTo>
                  <a:pt x="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4" name="Google Shape;534;p50"/>
          <p:cNvSpPr txBox="1"/>
          <p:nvPr/>
        </p:nvSpPr>
        <p:spPr>
          <a:xfrm>
            <a:off x="4576698" y="4674870"/>
            <a:ext cx="2120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a:t>
            </a:r>
            <a:endParaRPr sz="2400">
              <a:latin typeface="Times New Roman"/>
              <a:ea typeface="Times New Roman"/>
              <a:cs typeface="Times New Roman"/>
              <a:sym typeface="Times New Roman"/>
            </a:endParaRPr>
          </a:p>
        </p:txBody>
      </p:sp>
      <p:grpSp>
        <p:nvGrpSpPr>
          <p:cNvPr id="2" name="Google Shape;535;p50"/>
          <p:cNvGrpSpPr/>
          <p:nvPr/>
        </p:nvGrpSpPr>
        <p:grpSpPr>
          <a:xfrm>
            <a:off x="4497324" y="5029200"/>
            <a:ext cx="379476" cy="762000"/>
            <a:chOff x="4497324" y="5029200"/>
            <a:chExt cx="379476" cy="762000"/>
          </a:xfrm>
        </p:grpSpPr>
        <p:sp>
          <p:nvSpPr>
            <p:cNvPr id="536" name="Google Shape;536;p50"/>
            <p:cNvSpPr/>
            <p:nvPr/>
          </p:nvSpPr>
          <p:spPr>
            <a:xfrm>
              <a:off x="4648200" y="5029200"/>
              <a:ext cx="228600" cy="762000"/>
            </a:xfrm>
            <a:custGeom>
              <a:avLst/>
              <a:gdLst/>
              <a:ahLst/>
              <a:cxnLst/>
              <a:rect l="l" t="t" r="r" b="b"/>
              <a:pathLst>
                <a:path w="228600" h="762000" extrusionOk="0">
                  <a:moveTo>
                    <a:pt x="0" y="0"/>
                  </a:moveTo>
                  <a:lnTo>
                    <a:pt x="0" y="762000"/>
                  </a:lnTo>
                </a:path>
                <a:path w="228600" h="762000" extrusionOk="0">
                  <a:moveTo>
                    <a:pt x="0" y="0"/>
                  </a:moveTo>
                  <a:lnTo>
                    <a:pt x="228600" y="762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7" name="Google Shape;537;p50"/>
            <p:cNvSpPr/>
            <p:nvPr/>
          </p:nvSpPr>
          <p:spPr>
            <a:xfrm>
              <a:off x="4497324" y="5030724"/>
              <a:ext cx="137160" cy="228600"/>
            </a:xfrm>
            <a:custGeom>
              <a:avLst/>
              <a:gdLst/>
              <a:ahLst/>
              <a:cxnLst/>
              <a:rect l="l" t="t" r="r" b="b"/>
              <a:pathLst>
                <a:path w="137160" h="228600" extrusionOk="0">
                  <a:moveTo>
                    <a:pt x="137160" y="0"/>
                  </a:moveTo>
                  <a:lnTo>
                    <a:pt x="0" y="2286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38" name="Google Shape;538;p50"/>
          <p:cNvSpPr txBox="1"/>
          <p:nvPr/>
        </p:nvSpPr>
        <p:spPr>
          <a:xfrm>
            <a:off x="4348098" y="5207965"/>
            <a:ext cx="21209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FF3300"/>
                </a:solidFill>
                <a:latin typeface="Times New Roman"/>
                <a:ea typeface="Times New Roman"/>
                <a:cs typeface="Times New Roman"/>
                <a:sym typeface="Times New Roman"/>
              </a:rPr>
              <a:t>A</a:t>
            </a:r>
            <a:endParaRPr sz="2400">
              <a:latin typeface="Times New Roman"/>
              <a:ea typeface="Times New Roman"/>
              <a:cs typeface="Times New Roman"/>
              <a:sym typeface="Times New Roman"/>
            </a:endParaRPr>
          </a:p>
        </p:txBody>
      </p:sp>
      <p:sp>
        <p:nvSpPr>
          <p:cNvPr id="539" name="Google Shape;539;p50"/>
          <p:cNvSpPr/>
          <p:nvPr/>
        </p:nvSpPr>
        <p:spPr>
          <a:xfrm>
            <a:off x="4419600" y="5562600"/>
            <a:ext cx="0" cy="228600"/>
          </a:xfrm>
          <a:custGeom>
            <a:avLst/>
            <a:gdLst/>
            <a:ahLst/>
            <a:cxnLst/>
            <a:rect l="l" t="t" r="r" b="b"/>
            <a:pathLst>
              <a:path w="120000" h="228600" extrusionOk="0">
                <a:moveTo>
                  <a:pt x="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0" name="Google Shape;540;p50"/>
          <p:cNvSpPr/>
          <p:nvPr/>
        </p:nvSpPr>
        <p:spPr>
          <a:xfrm>
            <a:off x="6705600" y="5029200"/>
            <a:ext cx="0" cy="762000"/>
          </a:xfrm>
          <a:custGeom>
            <a:avLst/>
            <a:gdLst/>
            <a:ahLst/>
            <a:cxnLst/>
            <a:rect l="l" t="t" r="r" b="b"/>
            <a:pathLst>
              <a:path w="120000" h="762000" extrusionOk="0">
                <a:moveTo>
                  <a:pt x="0" y="0"/>
                </a:moveTo>
                <a:lnTo>
                  <a:pt x="0" y="762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1" name="Google Shape;541;p50"/>
          <p:cNvSpPr txBox="1"/>
          <p:nvPr/>
        </p:nvSpPr>
        <p:spPr>
          <a:xfrm>
            <a:off x="6177534" y="4674870"/>
            <a:ext cx="5930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	B</a:t>
            </a:r>
            <a:endParaRPr sz="2400">
              <a:latin typeface="Times New Roman"/>
              <a:ea typeface="Times New Roman"/>
              <a:cs typeface="Times New Roman"/>
              <a:sym typeface="Times New Roman"/>
            </a:endParaRPr>
          </a:p>
        </p:txBody>
      </p:sp>
      <p:grpSp>
        <p:nvGrpSpPr>
          <p:cNvPr id="3" name="Google Shape;542;p50"/>
          <p:cNvGrpSpPr/>
          <p:nvPr/>
        </p:nvGrpSpPr>
        <p:grpSpPr>
          <a:xfrm>
            <a:off x="6097524" y="5029200"/>
            <a:ext cx="379476" cy="762000"/>
            <a:chOff x="6097524" y="5029200"/>
            <a:chExt cx="379476" cy="762000"/>
          </a:xfrm>
        </p:grpSpPr>
        <p:sp>
          <p:nvSpPr>
            <p:cNvPr id="543" name="Google Shape;543;p50"/>
            <p:cNvSpPr/>
            <p:nvPr/>
          </p:nvSpPr>
          <p:spPr>
            <a:xfrm>
              <a:off x="6248400" y="5029200"/>
              <a:ext cx="228600" cy="762000"/>
            </a:xfrm>
            <a:custGeom>
              <a:avLst/>
              <a:gdLst/>
              <a:ahLst/>
              <a:cxnLst/>
              <a:rect l="l" t="t" r="r" b="b"/>
              <a:pathLst>
                <a:path w="228600" h="762000" extrusionOk="0">
                  <a:moveTo>
                    <a:pt x="0" y="0"/>
                  </a:moveTo>
                  <a:lnTo>
                    <a:pt x="0" y="762000"/>
                  </a:lnTo>
                </a:path>
                <a:path w="228600" h="762000" extrusionOk="0">
                  <a:moveTo>
                    <a:pt x="0" y="0"/>
                  </a:moveTo>
                  <a:lnTo>
                    <a:pt x="228600" y="762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4" name="Google Shape;544;p50"/>
            <p:cNvSpPr/>
            <p:nvPr/>
          </p:nvSpPr>
          <p:spPr>
            <a:xfrm>
              <a:off x="6097524" y="5030724"/>
              <a:ext cx="137160" cy="228600"/>
            </a:xfrm>
            <a:custGeom>
              <a:avLst/>
              <a:gdLst/>
              <a:ahLst/>
              <a:cxnLst/>
              <a:rect l="l" t="t" r="r" b="b"/>
              <a:pathLst>
                <a:path w="137160" h="228600" extrusionOk="0">
                  <a:moveTo>
                    <a:pt x="137160" y="0"/>
                  </a:moveTo>
                  <a:lnTo>
                    <a:pt x="0" y="2286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45" name="Google Shape;545;p50"/>
          <p:cNvSpPr txBox="1"/>
          <p:nvPr/>
        </p:nvSpPr>
        <p:spPr>
          <a:xfrm>
            <a:off x="5948934" y="5207965"/>
            <a:ext cx="21209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a:t>
            </a:r>
            <a:endParaRPr sz="2400">
              <a:latin typeface="Times New Roman"/>
              <a:ea typeface="Times New Roman"/>
              <a:cs typeface="Times New Roman"/>
              <a:sym typeface="Times New Roman"/>
            </a:endParaRPr>
          </a:p>
        </p:txBody>
      </p:sp>
      <p:sp>
        <p:nvSpPr>
          <p:cNvPr id="546" name="Google Shape;546;p50"/>
          <p:cNvSpPr/>
          <p:nvPr/>
        </p:nvSpPr>
        <p:spPr>
          <a:xfrm>
            <a:off x="6019800" y="5562600"/>
            <a:ext cx="0" cy="228600"/>
          </a:xfrm>
          <a:custGeom>
            <a:avLst/>
            <a:gdLst/>
            <a:ahLst/>
            <a:cxnLst/>
            <a:rect l="l" t="t" r="r" b="b"/>
            <a:pathLst>
              <a:path w="120000" h="228600" extrusionOk="0">
                <a:moveTo>
                  <a:pt x="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7" name="Google Shape;547;p50"/>
          <p:cNvSpPr/>
          <p:nvPr/>
        </p:nvSpPr>
        <p:spPr>
          <a:xfrm>
            <a:off x="7467600" y="4492752"/>
            <a:ext cx="1143000" cy="234950"/>
          </a:xfrm>
          <a:custGeom>
            <a:avLst/>
            <a:gdLst/>
            <a:ahLst/>
            <a:cxnLst/>
            <a:rect l="l" t="t" r="r" b="b"/>
            <a:pathLst>
              <a:path w="1143000" h="234950" extrusionOk="0">
                <a:moveTo>
                  <a:pt x="701040" y="0"/>
                </a:moveTo>
                <a:lnTo>
                  <a:pt x="914400" y="231648"/>
                </a:lnTo>
              </a:path>
              <a:path w="1143000" h="234950" extrusionOk="0">
                <a:moveTo>
                  <a:pt x="701040" y="0"/>
                </a:moveTo>
                <a:lnTo>
                  <a:pt x="0" y="231648"/>
                </a:lnTo>
              </a:path>
              <a:path w="1143000" h="234950" extrusionOk="0">
                <a:moveTo>
                  <a:pt x="701040" y="0"/>
                </a:moveTo>
                <a:lnTo>
                  <a:pt x="1143000" y="231648"/>
                </a:lnTo>
              </a:path>
              <a:path w="1143000" h="234950" extrusionOk="0">
                <a:moveTo>
                  <a:pt x="746759" y="3048"/>
                </a:moveTo>
                <a:lnTo>
                  <a:pt x="533400" y="234696"/>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8" name="Google Shape;548;p50"/>
          <p:cNvSpPr/>
          <p:nvPr/>
        </p:nvSpPr>
        <p:spPr>
          <a:xfrm>
            <a:off x="8382000" y="5029200"/>
            <a:ext cx="0" cy="762000"/>
          </a:xfrm>
          <a:custGeom>
            <a:avLst/>
            <a:gdLst/>
            <a:ahLst/>
            <a:cxnLst/>
            <a:rect l="l" t="t" r="r" b="b"/>
            <a:pathLst>
              <a:path w="120000" h="762000" extrusionOk="0">
                <a:moveTo>
                  <a:pt x="0" y="0"/>
                </a:moveTo>
                <a:lnTo>
                  <a:pt x="0" y="762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9" name="Google Shape;549;p50"/>
          <p:cNvSpPr txBox="1"/>
          <p:nvPr/>
        </p:nvSpPr>
        <p:spPr>
          <a:xfrm>
            <a:off x="7854442" y="3973067"/>
            <a:ext cx="593090" cy="1093470"/>
          </a:xfrm>
          <a:prstGeom prst="rect">
            <a:avLst/>
          </a:prstGeom>
          <a:noFill/>
          <a:ln>
            <a:noFill/>
          </a:ln>
        </p:spPr>
        <p:txBody>
          <a:bodyPr spcFirstLastPara="1" wrap="square" lIns="0" tIns="180325" rIns="0" bIns="0" anchor="t" anchorCtr="0">
            <a:spAutoFit/>
          </a:bodyPr>
          <a:lstStyle/>
          <a:p>
            <a:pPr marL="41910" marR="0" lvl="0" indent="0" algn="ctr"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a:p>
            <a:pPr marL="0" marR="0" lvl="0" indent="0" algn="ctr" rtl="0">
              <a:lnSpc>
                <a:spcPct val="100000"/>
              </a:lnSpc>
              <a:spcBef>
                <a:spcPts val="1325"/>
              </a:spcBef>
              <a:spcAft>
                <a:spcPts val="0"/>
              </a:spcAft>
              <a:buNone/>
            </a:pPr>
            <a:r>
              <a:rPr lang="en-US" sz="2400" i="1">
                <a:solidFill>
                  <a:srgbClr val="FF3300"/>
                </a:solidFill>
                <a:latin typeface="Times New Roman"/>
                <a:ea typeface="Times New Roman"/>
                <a:cs typeface="Times New Roman"/>
                <a:sym typeface="Times New Roman"/>
              </a:rPr>
              <a:t>A	B</a:t>
            </a:r>
            <a:endParaRPr sz="2400">
              <a:latin typeface="Times New Roman"/>
              <a:ea typeface="Times New Roman"/>
              <a:cs typeface="Times New Roman"/>
              <a:sym typeface="Times New Roman"/>
            </a:endParaRPr>
          </a:p>
        </p:txBody>
      </p:sp>
      <p:grpSp>
        <p:nvGrpSpPr>
          <p:cNvPr id="4" name="Google Shape;550;p50"/>
          <p:cNvGrpSpPr/>
          <p:nvPr/>
        </p:nvGrpSpPr>
        <p:grpSpPr>
          <a:xfrm>
            <a:off x="7773923" y="5029200"/>
            <a:ext cx="379476" cy="762000"/>
            <a:chOff x="7773923" y="5029200"/>
            <a:chExt cx="379476" cy="762000"/>
          </a:xfrm>
        </p:grpSpPr>
        <p:sp>
          <p:nvSpPr>
            <p:cNvPr id="551" name="Google Shape;551;p50"/>
            <p:cNvSpPr/>
            <p:nvPr/>
          </p:nvSpPr>
          <p:spPr>
            <a:xfrm>
              <a:off x="7924799" y="5029200"/>
              <a:ext cx="228600" cy="762000"/>
            </a:xfrm>
            <a:custGeom>
              <a:avLst/>
              <a:gdLst/>
              <a:ahLst/>
              <a:cxnLst/>
              <a:rect l="l" t="t" r="r" b="b"/>
              <a:pathLst>
                <a:path w="228600" h="762000" extrusionOk="0">
                  <a:moveTo>
                    <a:pt x="0" y="0"/>
                  </a:moveTo>
                  <a:lnTo>
                    <a:pt x="0" y="762000"/>
                  </a:lnTo>
                </a:path>
                <a:path w="228600" h="762000" extrusionOk="0">
                  <a:moveTo>
                    <a:pt x="0" y="0"/>
                  </a:moveTo>
                  <a:lnTo>
                    <a:pt x="228600" y="7620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2" name="Google Shape;552;p50"/>
            <p:cNvSpPr/>
            <p:nvPr/>
          </p:nvSpPr>
          <p:spPr>
            <a:xfrm>
              <a:off x="7773923" y="5030724"/>
              <a:ext cx="137160" cy="228600"/>
            </a:xfrm>
            <a:custGeom>
              <a:avLst/>
              <a:gdLst/>
              <a:ahLst/>
              <a:cxnLst/>
              <a:rect l="l" t="t" r="r" b="b"/>
              <a:pathLst>
                <a:path w="137159" h="228600" extrusionOk="0">
                  <a:moveTo>
                    <a:pt x="137159" y="0"/>
                  </a:moveTo>
                  <a:lnTo>
                    <a:pt x="0" y="2286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53" name="Google Shape;553;p50"/>
          <p:cNvSpPr txBox="1"/>
          <p:nvPr/>
        </p:nvSpPr>
        <p:spPr>
          <a:xfrm>
            <a:off x="7625842" y="5207965"/>
            <a:ext cx="21209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a:t>
            </a:r>
            <a:endParaRPr sz="2400">
              <a:latin typeface="Times New Roman"/>
              <a:ea typeface="Times New Roman"/>
              <a:cs typeface="Times New Roman"/>
              <a:sym typeface="Times New Roman"/>
            </a:endParaRPr>
          </a:p>
        </p:txBody>
      </p:sp>
      <p:sp>
        <p:nvSpPr>
          <p:cNvPr id="554" name="Google Shape;554;p50"/>
          <p:cNvSpPr/>
          <p:nvPr/>
        </p:nvSpPr>
        <p:spPr>
          <a:xfrm>
            <a:off x="7696200" y="5562600"/>
            <a:ext cx="0" cy="228600"/>
          </a:xfrm>
          <a:custGeom>
            <a:avLst/>
            <a:gdLst/>
            <a:ahLst/>
            <a:cxnLst/>
            <a:rect l="l" t="t" r="r" b="b"/>
            <a:pathLst>
              <a:path w="120000" h="228600" extrusionOk="0">
                <a:moveTo>
                  <a:pt x="0" y="0"/>
                </a:moveTo>
                <a:lnTo>
                  <a:pt x="0" y="228600"/>
                </a:lnTo>
              </a:path>
            </a:pathLst>
          </a:custGeom>
          <a:noFill/>
          <a:ln w="243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5" name="Google Shape;555;p50"/>
          <p:cNvSpPr/>
          <p:nvPr/>
        </p:nvSpPr>
        <p:spPr>
          <a:xfrm>
            <a:off x="7469123" y="4725923"/>
            <a:ext cx="1143000" cy="1066800"/>
          </a:xfrm>
          <a:custGeom>
            <a:avLst/>
            <a:gdLst/>
            <a:ahLst/>
            <a:cxnLst/>
            <a:rect l="l" t="t" r="r" b="b"/>
            <a:pathLst>
              <a:path w="1143000" h="1066800" extrusionOk="0">
                <a:moveTo>
                  <a:pt x="1143000" y="0"/>
                </a:moveTo>
                <a:lnTo>
                  <a:pt x="1143000" y="1066800"/>
                </a:lnTo>
              </a:path>
              <a:path w="1143000" h="1066800" extrusionOk="0">
                <a:moveTo>
                  <a:pt x="0" y="0"/>
                </a:moveTo>
                <a:lnTo>
                  <a:pt x="0" y="10668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6" name="Google Shape;556;p50"/>
          <p:cNvSpPr txBox="1"/>
          <p:nvPr/>
        </p:nvSpPr>
        <p:spPr>
          <a:xfrm>
            <a:off x="917854" y="5741619"/>
            <a:ext cx="130429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 b b c d e</a:t>
            </a:r>
            <a:endParaRPr sz="2400">
              <a:latin typeface="Times New Roman"/>
              <a:ea typeface="Times New Roman"/>
              <a:cs typeface="Times New Roman"/>
              <a:sym typeface="Times New Roman"/>
            </a:endParaRPr>
          </a:p>
        </p:txBody>
      </p:sp>
      <p:sp>
        <p:nvSpPr>
          <p:cNvPr id="557" name="Google Shape;557;p50"/>
          <p:cNvSpPr txBox="1"/>
          <p:nvPr/>
        </p:nvSpPr>
        <p:spPr>
          <a:xfrm>
            <a:off x="1145844" y="6199123"/>
            <a:ext cx="23501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a:t>
            </a:r>
            <a:r>
              <a:rPr lang="en-US" sz="2400" i="1">
                <a:solidFill>
                  <a:srgbClr val="FF3300"/>
                </a:solidFill>
                <a:latin typeface="Times New Roman"/>
                <a:ea typeface="Times New Roman"/>
                <a:cs typeface="Times New Roman"/>
                <a:sym typeface="Times New Roman"/>
              </a:rPr>
              <a:t>b</a:t>
            </a:r>
            <a:r>
              <a:rPr lang="en-US" sz="2400" i="1">
                <a:solidFill>
                  <a:srgbClr val="003366"/>
                </a:solidFill>
                <a:latin typeface="Times New Roman"/>
                <a:ea typeface="Times New Roman"/>
                <a:cs typeface="Times New Roman"/>
                <a:sym typeface="Times New Roman"/>
              </a:rPr>
              <a:t>bcde	</a:t>
            </a:r>
            <a:r>
              <a:rPr lang="en-US" sz="1800">
                <a:solidFill>
                  <a:srgbClr val="003366"/>
                </a:solidFill>
                <a:latin typeface="Noto Sans Symbols"/>
                <a:ea typeface="Noto Sans Symbols"/>
                <a:cs typeface="Noto Sans Symbols"/>
                <a:sym typeface="Noto Sans Symbols"/>
              </a:rPr>
              <a:t>⇐</a:t>
            </a:r>
            <a:r>
              <a:rPr lang="en-US" sz="1800">
                <a:solidFill>
                  <a:srgbClr val="003366"/>
                </a:solidFill>
                <a:latin typeface="Times New Roman"/>
                <a:ea typeface="Times New Roman"/>
                <a:cs typeface="Times New Roman"/>
                <a:sym typeface="Times New Roman"/>
              </a:rPr>
              <a:t>	</a:t>
            </a:r>
            <a:r>
              <a:rPr lang="en-US" sz="2400" i="1">
                <a:solidFill>
                  <a:srgbClr val="003366"/>
                </a:solidFill>
                <a:latin typeface="Times New Roman"/>
                <a:ea typeface="Times New Roman"/>
                <a:cs typeface="Times New Roman"/>
                <a:sym typeface="Times New Roman"/>
              </a:rPr>
              <a:t>a</a:t>
            </a:r>
            <a:r>
              <a:rPr lang="en-US" sz="2400" i="1">
                <a:solidFill>
                  <a:srgbClr val="FF3300"/>
                </a:solidFill>
                <a:latin typeface="Times New Roman"/>
                <a:ea typeface="Times New Roman"/>
                <a:cs typeface="Times New Roman"/>
                <a:sym typeface="Times New Roman"/>
              </a:rPr>
              <a:t>Abc</a:t>
            </a:r>
            <a:r>
              <a:rPr lang="en-US" sz="2400" i="1">
                <a:solidFill>
                  <a:srgbClr val="003366"/>
                </a:solidFill>
                <a:latin typeface="Times New Roman"/>
                <a:ea typeface="Times New Roman"/>
                <a:cs typeface="Times New Roman"/>
                <a:sym typeface="Times New Roman"/>
              </a:rPr>
              <a:t>de</a:t>
            </a:r>
            <a:endParaRPr sz="2400">
              <a:latin typeface="Times New Roman"/>
              <a:ea typeface="Times New Roman"/>
              <a:cs typeface="Times New Roman"/>
              <a:sym typeface="Times New Roman"/>
            </a:endParaRPr>
          </a:p>
        </p:txBody>
      </p:sp>
      <p:sp>
        <p:nvSpPr>
          <p:cNvPr id="558" name="Google Shape;558;p50"/>
          <p:cNvSpPr txBox="1"/>
          <p:nvPr/>
        </p:nvSpPr>
        <p:spPr>
          <a:xfrm>
            <a:off x="2518664" y="5040436"/>
            <a:ext cx="2905125" cy="1550035"/>
          </a:xfrm>
          <a:prstGeom prst="rect">
            <a:avLst/>
          </a:prstGeom>
          <a:noFill/>
          <a:ln>
            <a:noFill/>
          </a:ln>
        </p:spPr>
        <p:txBody>
          <a:bodyPr spcFirstLastPara="1" wrap="square" lIns="0" tIns="180325" rIns="0" bIns="0" anchor="t" anchorCtr="0">
            <a:spAutoFit/>
          </a:bodyPr>
          <a:lstStyle/>
          <a:p>
            <a:pPr marL="241300"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a:t>
            </a:r>
            <a:endParaRPr sz="2400">
              <a:latin typeface="Times New Roman"/>
              <a:ea typeface="Times New Roman"/>
              <a:cs typeface="Times New Roman"/>
              <a:sym typeface="Times New Roman"/>
            </a:endParaRPr>
          </a:p>
          <a:p>
            <a:pPr marL="12700" marR="0" lvl="0" indent="0" algn="l" rtl="0">
              <a:lnSpc>
                <a:spcPct val="100000"/>
              </a:lnSpc>
              <a:spcBef>
                <a:spcPts val="1320"/>
              </a:spcBef>
              <a:spcAft>
                <a:spcPts val="0"/>
              </a:spcAft>
              <a:buNone/>
            </a:pPr>
            <a:r>
              <a:rPr lang="en-US" sz="2400" i="1">
                <a:solidFill>
                  <a:srgbClr val="003366"/>
                </a:solidFill>
                <a:latin typeface="Times New Roman"/>
                <a:ea typeface="Times New Roman"/>
                <a:cs typeface="Times New Roman"/>
                <a:sym typeface="Times New Roman"/>
              </a:rPr>
              <a:t>a </a:t>
            </a:r>
            <a:r>
              <a:rPr lang="en-US" sz="2400" i="1">
                <a:solidFill>
                  <a:srgbClr val="FF3300"/>
                </a:solidFill>
                <a:latin typeface="Times New Roman"/>
                <a:ea typeface="Times New Roman"/>
                <a:cs typeface="Times New Roman"/>
                <a:sym typeface="Times New Roman"/>
              </a:rPr>
              <a:t>b </a:t>
            </a:r>
            <a:r>
              <a:rPr lang="en-US" sz="2400" i="1">
                <a:solidFill>
                  <a:srgbClr val="003366"/>
                </a:solidFill>
                <a:latin typeface="Times New Roman"/>
                <a:ea typeface="Times New Roman"/>
                <a:cs typeface="Times New Roman"/>
                <a:sym typeface="Times New Roman"/>
              </a:rPr>
              <a:t>b c d e	a b </a:t>
            </a:r>
            <a:r>
              <a:rPr lang="en-US" sz="2400" i="1">
                <a:solidFill>
                  <a:srgbClr val="FF3300"/>
                </a:solidFill>
                <a:latin typeface="Times New Roman"/>
                <a:ea typeface="Times New Roman"/>
                <a:cs typeface="Times New Roman"/>
                <a:sym typeface="Times New Roman"/>
              </a:rPr>
              <a:t>b c </a:t>
            </a:r>
            <a:r>
              <a:rPr lang="en-US" sz="2400" i="1">
                <a:solidFill>
                  <a:srgbClr val="003366"/>
                </a:solidFill>
                <a:latin typeface="Times New Roman"/>
                <a:ea typeface="Times New Roman"/>
                <a:cs typeface="Times New Roman"/>
                <a:sym typeface="Times New Roman"/>
              </a:rPr>
              <a:t>d e</a:t>
            </a:r>
            <a:endParaRPr sz="2400">
              <a:latin typeface="Times New Roman"/>
              <a:ea typeface="Times New Roman"/>
              <a:cs typeface="Times New Roman"/>
              <a:sym typeface="Times New Roman"/>
            </a:endParaRPr>
          </a:p>
          <a:p>
            <a:pPr marL="1268095" marR="0" lvl="0" indent="0" algn="l" rtl="0">
              <a:lnSpc>
                <a:spcPct val="100000"/>
              </a:lnSpc>
              <a:spcBef>
                <a:spcPts val="720"/>
              </a:spcBef>
              <a:spcAft>
                <a:spcPts val="0"/>
              </a:spcAft>
              <a:buNone/>
            </a:pPr>
            <a:r>
              <a:rPr lang="en-US" sz="1800">
                <a:solidFill>
                  <a:srgbClr val="003366"/>
                </a:solidFill>
                <a:latin typeface="Noto Sans Symbols"/>
                <a:ea typeface="Noto Sans Symbols"/>
                <a:cs typeface="Noto Sans Symbols"/>
                <a:sym typeface="Noto Sans Symbols"/>
              </a:rPr>
              <a:t>⇐</a:t>
            </a:r>
            <a:r>
              <a:rPr lang="en-US" sz="1800">
                <a:solidFill>
                  <a:srgbClr val="003366"/>
                </a:solidFill>
                <a:latin typeface="Times New Roman"/>
                <a:ea typeface="Times New Roman"/>
                <a:cs typeface="Times New Roman"/>
                <a:sym typeface="Times New Roman"/>
              </a:rPr>
              <a:t>	</a:t>
            </a:r>
            <a:r>
              <a:rPr lang="en-US" sz="2400" i="1">
                <a:solidFill>
                  <a:srgbClr val="003366"/>
                </a:solidFill>
                <a:latin typeface="Times New Roman"/>
                <a:ea typeface="Times New Roman"/>
                <a:cs typeface="Times New Roman"/>
                <a:sym typeface="Times New Roman"/>
              </a:rPr>
              <a:t>aA</a:t>
            </a:r>
            <a:r>
              <a:rPr lang="en-US" sz="2400" i="1">
                <a:solidFill>
                  <a:srgbClr val="FF3300"/>
                </a:solidFill>
                <a:latin typeface="Times New Roman"/>
                <a:ea typeface="Times New Roman"/>
                <a:cs typeface="Times New Roman"/>
                <a:sym typeface="Times New Roman"/>
              </a:rPr>
              <a:t>d</a:t>
            </a:r>
            <a:r>
              <a:rPr lang="en-US" sz="2400" i="1">
                <a:solidFill>
                  <a:srgbClr val="003366"/>
                </a:solidFill>
                <a:latin typeface="Times New Roman"/>
                <a:ea typeface="Times New Roman"/>
                <a:cs typeface="Times New Roman"/>
                <a:sym typeface="Times New Roman"/>
              </a:rPr>
              <a:t>e</a:t>
            </a:r>
            <a:endParaRPr sz="2400">
              <a:latin typeface="Times New Roman"/>
              <a:ea typeface="Times New Roman"/>
              <a:cs typeface="Times New Roman"/>
              <a:sym typeface="Times New Roman"/>
            </a:endParaRPr>
          </a:p>
        </p:txBody>
      </p:sp>
      <p:sp>
        <p:nvSpPr>
          <p:cNvPr id="559" name="Google Shape;559;p50"/>
          <p:cNvSpPr txBox="1"/>
          <p:nvPr/>
        </p:nvSpPr>
        <p:spPr>
          <a:xfrm>
            <a:off x="5444997" y="5650148"/>
            <a:ext cx="3256915" cy="940435"/>
          </a:xfrm>
          <a:prstGeom prst="rect">
            <a:avLst/>
          </a:prstGeom>
          <a:noFill/>
          <a:ln>
            <a:noFill/>
          </a:ln>
        </p:spPr>
        <p:txBody>
          <a:bodyPr spcFirstLastPara="1" wrap="square" lIns="0" tIns="104125" rIns="0" bIns="0" anchor="t" anchorCtr="0">
            <a:spAutoFit/>
          </a:bodyPr>
          <a:lstStyle/>
          <a:p>
            <a:pPr marL="287655" marR="0" lvl="0" indent="0" algn="l" rtl="0">
              <a:lnSpc>
                <a:spcPct val="100000"/>
              </a:lnSpc>
              <a:spcBef>
                <a:spcPts val="0"/>
              </a:spcBef>
              <a:spcAft>
                <a:spcPts val="0"/>
              </a:spcAft>
              <a:buNone/>
            </a:pPr>
            <a:r>
              <a:rPr lang="en-US" sz="2400" i="1">
                <a:solidFill>
                  <a:srgbClr val="003366"/>
                </a:solidFill>
                <a:latin typeface="Times New Roman"/>
                <a:ea typeface="Times New Roman"/>
                <a:cs typeface="Times New Roman"/>
                <a:sym typeface="Times New Roman"/>
              </a:rPr>
              <a:t>a b b c </a:t>
            </a:r>
            <a:r>
              <a:rPr lang="en-US" sz="2400" i="1">
                <a:solidFill>
                  <a:srgbClr val="FF3300"/>
                </a:solidFill>
                <a:latin typeface="Times New Roman"/>
                <a:ea typeface="Times New Roman"/>
                <a:cs typeface="Times New Roman"/>
                <a:sym typeface="Times New Roman"/>
              </a:rPr>
              <a:t>d </a:t>
            </a:r>
            <a:r>
              <a:rPr lang="en-US" sz="2400" i="1">
                <a:solidFill>
                  <a:srgbClr val="003366"/>
                </a:solidFill>
                <a:latin typeface="Times New Roman"/>
                <a:ea typeface="Times New Roman"/>
                <a:cs typeface="Times New Roman"/>
                <a:sym typeface="Times New Roman"/>
              </a:rPr>
              <a:t>e	</a:t>
            </a:r>
            <a:r>
              <a:rPr lang="en-US" sz="2400" i="1">
                <a:solidFill>
                  <a:srgbClr val="FF3300"/>
                </a:solidFill>
                <a:latin typeface="Times New Roman"/>
                <a:ea typeface="Times New Roman"/>
                <a:cs typeface="Times New Roman"/>
                <a:sym typeface="Times New Roman"/>
              </a:rPr>
              <a:t>a </a:t>
            </a:r>
            <a:r>
              <a:rPr lang="en-US" sz="2400" i="1">
                <a:solidFill>
                  <a:srgbClr val="003366"/>
                </a:solidFill>
                <a:latin typeface="Times New Roman"/>
                <a:ea typeface="Times New Roman"/>
                <a:cs typeface="Times New Roman"/>
                <a:sym typeface="Times New Roman"/>
              </a:rPr>
              <a:t>b b c d </a:t>
            </a:r>
            <a:r>
              <a:rPr lang="en-US" sz="2400" i="1">
                <a:solidFill>
                  <a:srgbClr val="FF3300"/>
                </a:solidFill>
                <a:latin typeface="Times New Roman"/>
                <a:ea typeface="Times New Roman"/>
                <a:cs typeface="Times New Roman"/>
                <a:sym typeface="Times New Roman"/>
              </a:rPr>
              <a:t>e</a:t>
            </a:r>
            <a:endParaRPr sz="2400">
              <a:latin typeface="Times New Roman"/>
              <a:ea typeface="Times New Roman"/>
              <a:cs typeface="Times New Roman"/>
              <a:sym typeface="Times New Roman"/>
            </a:endParaRPr>
          </a:p>
          <a:p>
            <a:pPr marL="12700" marR="0" lvl="0" indent="0" algn="l" rtl="0">
              <a:lnSpc>
                <a:spcPct val="100000"/>
              </a:lnSpc>
              <a:spcBef>
                <a:spcPts val="720"/>
              </a:spcBef>
              <a:spcAft>
                <a:spcPts val="0"/>
              </a:spcAft>
              <a:buNone/>
            </a:pPr>
            <a:r>
              <a:rPr lang="en-US" sz="1800">
                <a:solidFill>
                  <a:srgbClr val="003366"/>
                </a:solidFill>
                <a:latin typeface="Noto Sans Symbols"/>
                <a:ea typeface="Noto Sans Symbols"/>
                <a:cs typeface="Noto Sans Symbols"/>
                <a:sym typeface="Noto Sans Symbols"/>
              </a:rPr>
              <a:t>⇐</a:t>
            </a:r>
            <a:r>
              <a:rPr lang="en-US" sz="1800">
                <a:solidFill>
                  <a:srgbClr val="003366"/>
                </a:solidFill>
                <a:latin typeface="Times New Roman"/>
                <a:ea typeface="Times New Roman"/>
                <a:cs typeface="Times New Roman"/>
                <a:sym typeface="Times New Roman"/>
              </a:rPr>
              <a:t>	</a:t>
            </a:r>
            <a:r>
              <a:rPr lang="en-US" sz="2400" i="1">
                <a:solidFill>
                  <a:srgbClr val="FF3300"/>
                </a:solidFill>
                <a:latin typeface="Times New Roman"/>
                <a:ea typeface="Times New Roman"/>
                <a:cs typeface="Times New Roman"/>
                <a:sym typeface="Times New Roman"/>
              </a:rPr>
              <a:t>aABe	</a:t>
            </a:r>
            <a:r>
              <a:rPr lang="en-US" sz="1800">
                <a:solidFill>
                  <a:srgbClr val="003366"/>
                </a:solidFill>
                <a:latin typeface="Noto Sans Symbols"/>
                <a:ea typeface="Noto Sans Symbols"/>
                <a:cs typeface="Noto Sans Symbols"/>
                <a:sym typeface="Noto Sans Symbols"/>
              </a:rPr>
              <a:t>⇐</a:t>
            </a:r>
            <a:r>
              <a:rPr lang="en-US" sz="1800">
                <a:solidFill>
                  <a:srgbClr val="003366"/>
                </a:solidFill>
                <a:latin typeface="Times New Roman"/>
                <a:ea typeface="Times New Roman"/>
                <a:cs typeface="Times New Roman"/>
                <a:sym typeface="Times New Roman"/>
              </a:rPr>
              <a:t>	</a:t>
            </a:r>
            <a:r>
              <a:rPr lang="en-US" sz="2400" i="1">
                <a:solidFill>
                  <a:srgbClr val="003366"/>
                </a:solidFill>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spTree>
  </p:cSld>
  <p:clrMapOvr>
    <a:masterClrMapping/>
  </p:clrMapOvr>
  <p:transition>
    <p:zo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1"/>
          <p:cNvSpPr txBox="1">
            <a:spLocks noGrp="1"/>
          </p:cNvSpPr>
          <p:nvPr>
            <p:ph type="title"/>
          </p:nvPr>
        </p:nvSpPr>
        <p:spPr>
          <a:xfrm>
            <a:off x="993444" y="1286636"/>
            <a:ext cx="29959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LR(k) Parsing</a:t>
            </a:r>
            <a:endParaRPr/>
          </a:p>
        </p:txBody>
      </p:sp>
      <p:sp>
        <p:nvSpPr>
          <p:cNvPr id="565" name="Google Shape;565;p51"/>
          <p:cNvSpPr txBox="1"/>
          <p:nvPr/>
        </p:nvSpPr>
        <p:spPr>
          <a:xfrm>
            <a:off x="993444" y="2383993"/>
            <a:ext cx="7706359" cy="3186430"/>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a:t>
            </a:r>
            <a:r>
              <a:rPr lang="en-US" sz="2800">
                <a:solidFill>
                  <a:srgbClr val="FF3300"/>
                </a:solidFill>
                <a:latin typeface="Arial"/>
                <a:ea typeface="Arial"/>
                <a:cs typeface="Arial"/>
                <a:sym typeface="Arial"/>
              </a:rPr>
              <a:t>L </a:t>
            </a:r>
            <a:r>
              <a:rPr lang="en-US" sz="2800">
                <a:solidFill>
                  <a:srgbClr val="003366"/>
                </a:solidFill>
                <a:latin typeface="Arial"/>
                <a:ea typeface="Arial"/>
                <a:cs typeface="Arial"/>
                <a:sym typeface="Arial"/>
              </a:rPr>
              <a:t>stands for scanning the input from </a:t>
            </a:r>
            <a:r>
              <a:rPr lang="en-US" sz="2800">
                <a:solidFill>
                  <a:srgbClr val="FF3300"/>
                </a:solidFill>
                <a:latin typeface="Arial"/>
                <a:ea typeface="Arial"/>
                <a:cs typeface="Arial"/>
                <a:sym typeface="Arial"/>
              </a:rPr>
              <a:t>left </a:t>
            </a:r>
            <a:r>
              <a:rPr lang="en-US" sz="2800">
                <a:solidFill>
                  <a:srgbClr val="003366"/>
                </a:solidFill>
                <a:latin typeface="Arial"/>
                <a:ea typeface="Arial"/>
                <a:cs typeface="Arial"/>
                <a:sym typeface="Arial"/>
              </a:rPr>
              <a:t>to  right</a:t>
            </a:r>
            <a:endParaRPr sz="2800">
              <a:latin typeface="Arial"/>
              <a:ea typeface="Arial"/>
              <a:cs typeface="Arial"/>
              <a:sym typeface="Arial"/>
            </a:endParaRPr>
          </a:p>
          <a:p>
            <a:pPr marL="356870" marR="1177925"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a:t>
            </a:r>
            <a:r>
              <a:rPr lang="en-US" sz="2800">
                <a:solidFill>
                  <a:srgbClr val="FF3300"/>
                </a:solidFill>
                <a:latin typeface="Arial"/>
                <a:ea typeface="Arial"/>
                <a:cs typeface="Arial"/>
                <a:sym typeface="Arial"/>
              </a:rPr>
              <a:t>R </a:t>
            </a:r>
            <a:r>
              <a:rPr lang="en-US" sz="2800">
                <a:solidFill>
                  <a:srgbClr val="003366"/>
                </a:solidFill>
                <a:latin typeface="Arial"/>
                <a:ea typeface="Arial"/>
                <a:cs typeface="Arial"/>
                <a:sym typeface="Arial"/>
              </a:rPr>
              <a:t>stands for producing a </a:t>
            </a:r>
            <a:r>
              <a:rPr lang="en-US" sz="2800">
                <a:solidFill>
                  <a:srgbClr val="FF3300"/>
                </a:solidFill>
                <a:latin typeface="Arial"/>
                <a:ea typeface="Arial"/>
                <a:cs typeface="Arial"/>
                <a:sym typeface="Arial"/>
              </a:rPr>
              <a:t>rightmost  </a:t>
            </a:r>
            <a:r>
              <a:rPr lang="en-US" sz="2800">
                <a:solidFill>
                  <a:srgbClr val="003366"/>
                </a:solidFill>
                <a:latin typeface="Arial"/>
                <a:ea typeface="Arial"/>
                <a:cs typeface="Arial"/>
                <a:sym typeface="Arial"/>
              </a:rPr>
              <a:t>derivation</a:t>
            </a:r>
            <a:endParaRPr sz="2800">
              <a:latin typeface="Arial"/>
              <a:ea typeface="Arial"/>
              <a:cs typeface="Arial"/>
              <a:sym typeface="Arial"/>
            </a:endParaRPr>
          </a:p>
          <a:p>
            <a:pPr marL="356870" marR="489584"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a:t>
            </a:r>
            <a:r>
              <a:rPr lang="en-US" sz="2800">
                <a:solidFill>
                  <a:srgbClr val="FF3300"/>
                </a:solidFill>
                <a:latin typeface="Arial"/>
                <a:ea typeface="Arial"/>
                <a:cs typeface="Arial"/>
                <a:sym typeface="Arial"/>
              </a:rPr>
              <a:t>k </a:t>
            </a:r>
            <a:r>
              <a:rPr lang="en-US" sz="2800">
                <a:solidFill>
                  <a:srgbClr val="003366"/>
                </a:solidFill>
                <a:latin typeface="Arial"/>
                <a:ea typeface="Arial"/>
                <a:cs typeface="Arial"/>
                <a:sym typeface="Arial"/>
              </a:rPr>
              <a:t>stands for using </a:t>
            </a:r>
            <a:r>
              <a:rPr lang="en-US" sz="2800">
                <a:solidFill>
                  <a:srgbClr val="FF3300"/>
                </a:solidFill>
                <a:latin typeface="Arial"/>
                <a:ea typeface="Arial"/>
                <a:cs typeface="Arial"/>
                <a:sym typeface="Arial"/>
              </a:rPr>
              <a:t>k lookahead </a:t>
            </a:r>
            <a:r>
              <a:rPr lang="en-US" sz="2800">
                <a:solidFill>
                  <a:srgbClr val="003366"/>
                </a:solidFill>
                <a:latin typeface="Arial"/>
                <a:ea typeface="Arial"/>
                <a:cs typeface="Arial"/>
                <a:sym typeface="Arial"/>
              </a:rPr>
              <a:t>input  symbol to choose alternative productions at  each derivation step</a:t>
            </a:r>
            <a:endParaRPr sz="2800">
              <a:latin typeface="Arial"/>
              <a:ea typeface="Arial"/>
              <a:cs typeface="Arial"/>
              <a:sym typeface="Arial"/>
            </a:endParaRPr>
          </a:p>
        </p:txBody>
      </p:sp>
    </p:spTree>
  </p:cSld>
  <p:clrMapOvr>
    <a:masterClrMapping/>
  </p:clrMapOvr>
  <p:transition>
    <p:zoom/>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2"/>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571" name="Google Shape;571;p52"/>
          <p:cNvSpPr txBox="1"/>
          <p:nvPr/>
        </p:nvSpPr>
        <p:spPr>
          <a:xfrm>
            <a:off x="1435100" y="2605734"/>
            <a:ext cx="4071620" cy="3313429"/>
          </a:xfrm>
          <a:prstGeom prst="rect">
            <a:avLst/>
          </a:prstGeom>
          <a:noFill/>
          <a:ln>
            <a:noFill/>
          </a:ln>
        </p:spPr>
        <p:txBody>
          <a:bodyPr spcFirstLastPara="1" wrap="square" lIns="0" tIns="55225" rIns="0" bIns="0" anchor="t" anchorCtr="0">
            <a:spAutoFit/>
          </a:bodyPr>
          <a:lstStyle/>
          <a:p>
            <a:pPr marL="408940" marR="0" lvl="0" indent="-396240" algn="l" rtl="0">
              <a:lnSpc>
                <a:spcPct val="100000"/>
              </a:lnSpc>
              <a:spcBef>
                <a:spcPts val="0"/>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a:t>
            </a:r>
            <a:r>
              <a:rPr lang="en-US" sz="2800" i="1">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003366"/>
                </a:solidFill>
                <a:latin typeface="Arial"/>
                <a:ea typeface="Arial"/>
                <a:cs typeface="Arial"/>
                <a:sym typeface="Arial"/>
              </a:rPr>
              <a:t>S</a:t>
            </a:r>
            <a:endParaRPr sz="2800">
              <a:latin typeface="Arial"/>
              <a:ea typeface="Arial"/>
              <a:cs typeface="Arial"/>
              <a:sym typeface="Arial"/>
            </a:endParaRPr>
          </a:p>
          <a:p>
            <a:pPr marL="408940" marR="0" lvl="0" indent="-396240" algn="l" rtl="0">
              <a:lnSpc>
                <a:spcPct val="100000"/>
              </a:lnSpc>
              <a:spcBef>
                <a:spcPts val="340"/>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if </a:t>
            </a:r>
            <a:r>
              <a:rPr lang="en-US" sz="2800" i="1">
                <a:solidFill>
                  <a:srgbClr val="003366"/>
                </a:solidFill>
                <a:latin typeface="Arial"/>
                <a:ea typeface="Arial"/>
                <a:cs typeface="Arial"/>
                <a:sym typeface="Arial"/>
              </a:rPr>
              <a:t>E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 </a:t>
            </a:r>
            <a:r>
              <a:rPr lang="en-US" sz="2800" b="1">
                <a:solidFill>
                  <a:srgbClr val="003366"/>
                </a:solidFill>
                <a:latin typeface="Arial"/>
                <a:ea typeface="Arial"/>
                <a:cs typeface="Arial"/>
                <a:sym typeface="Arial"/>
              </a:rPr>
              <a:t>else </a:t>
            </a:r>
            <a:r>
              <a:rPr lang="en-US" sz="2800" i="1">
                <a:solidFill>
                  <a:srgbClr val="003366"/>
                </a:solidFill>
                <a:latin typeface="Arial"/>
                <a:ea typeface="Arial"/>
                <a:cs typeface="Arial"/>
                <a:sym typeface="Arial"/>
              </a:rPr>
              <a:t>S</a:t>
            </a:r>
            <a:endParaRPr sz="2800">
              <a:latin typeface="Arial"/>
              <a:ea typeface="Arial"/>
              <a:cs typeface="Arial"/>
              <a:sym typeface="Arial"/>
            </a:endParaRPr>
          </a:p>
          <a:p>
            <a:pPr marL="408940" marR="0" lvl="0" indent="-396240" algn="l" rtl="0">
              <a:lnSpc>
                <a:spcPct val="100000"/>
              </a:lnSpc>
              <a:spcBef>
                <a:spcPts val="335"/>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begin </a:t>
            </a:r>
            <a:r>
              <a:rPr lang="en-US" sz="2800" i="1">
                <a:solidFill>
                  <a:srgbClr val="003366"/>
                </a:solidFill>
                <a:latin typeface="Arial"/>
                <a:ea typeface="Arial"/>
                <a:cs typeface="Arial"/>
                <a:sym typeface="Arial"/>
              </a:rPr>
              <a:t>L </a:t>
            </a:r>
            <a:r>
              <a:rPr lang="en-US" sz="2800" b="1">
                <a:solidFill>
                  <a:srgbClr val="FF3300"/>
                </a:solidFill>
                <a:latin typeface="Arial"/>
                <a:ea typeface="Arial"/>
                <a:cs typeface="Arial"/>
                <a:sym typeface="Arial"/>
              </a:rPr>
              <a:t>end</a:t>
            </a:r>
            <a:endParaRPr sz="2800">
              <a:latin typeface="Arial"/>
              <a:ea typeface="Arial"/>
              <a:cs typeface="Arial"/>
              <a:sym typeface="Arial"/>
            </a:endParaRPr>
          </a:p>
          <a:p>
            <a:pPr marL="408940" marR="0" lvl="0" indent="-396240" algn="l" rtl="0">
              <a:lnSpc>
                <a:spcPct val="100000"/>
              </a:lnSpc>
              <a:spcBef>
                <a:spcPts val="340"/>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print </a:t>
            </a:r>
            <a:r>
              <a:rPr lang="en-US" sz="2800" i="1">
                <a:solidFill>
                  <a:srgbClr val="003366"/>
                </a:solidFill>
                <a:latin typeface="Arial"/>
                <a:ea typeface="Arial"/>
                <a:cs typeface="Arial"/>
                <a:sym typeface="Arial"/>
              </a:rPr>
              <a:t>E</a:t>
            </a:r>
            <a:endParaRPr sz="2800">
              <a:latin typeface="Arial"/>
              <a:ea typeface="Arial"/>
              <a:cs typeface="Arial"/>
              <a:sym typeface="Arial"/>
            </a:endParaRPr>
          </a:p>
          <a:p>
            <a:pPr marL="12700" marR="0" lvl="0" indent="0" algn="l" rtl="0">
              <a:lnSpc>
                <a:spcPct val="100000"/>
              </a:lnSpc>
              <a:spcBef>
                <a:spcPts val="335"/>
              </a:spcBef>
              <a:spcAft>
                <a:spcPts val="0"/>
              </a:spcAft>
              <a:buNone/>
            </a:pPr>
            <a:r>
              <a:rPr lang="en-US" sz="2800">
                <a:solidFill>
                  <a:srgbClr val="003366"/>
                </a:solidFill>
                <a:latin typeface="Arial"/>
                <a:ea typeface="Arial"/>
                <a:cs typeface="Arial"/>
                <a:sym typeface="Arial"/>
              </a:rPr>
              <a:t>5. </a:t>
            </a:r>
            <a:r>
              <a:rPr lang="en-US" sz="2800" i="1">
                <a:solidFill>
                  <a:srgbClr val="003366"/>
                </a:solidFill>
                <a:latin typeface="Arial"/>
                <a:ea typeface="Arial"/>
                <a:cs typeface="Arial"/>
                <a:sym typeface="Arial"/>
              </a:rPr>
              <a:t>L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408940" marR="0" lvl="0" indent="-396240" algn="l" rtl="0">
              <a:lnSpc>
                <a:spcPct val="100000"/>
              </a:lnSpc>
              <a:spcBef>
                <a:spcPts val="340"/>
              </a:spcBef>
              <a:spcAft>
                <a:spcPts val="0"/>
              </a:spcAft>
              <a:buClr>
                <a:srgbClr val="003366"/>
              </a:buClr>
              <a:buSzPts val="2800"/>
              <a:buFont typeface="Arial"/>
              <a:buAutoNum type="arabicPeriod" startAt="6"/>
            </a:pPr>
            <a:r>
              <a:rPr lang="en-US" sz="2800" i="1">
                <a:solidFill>
                  <a:srgbClr val="003366"/>
                </a:solidFill>
                <a:latin typeface="Arial"/>
                <a:ea typeface="Arial"/>
                <a:cs typeface="Arial"/>
                <a:sym typeface="Arial"/>
              </a:rPr>
              <a:t>L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003366"/>
                </a:solidFill>
                <a:latin typeface="Arial"/>
                <a:ea typeface="Arial"/>
                <a:cs typeface="Arial"/>
                <a:sym typeface="Arial"/>
              </a:rPr>
              <a:t>S </a:t>
            </a:r>
            <a:r>
              <a:rPr lang="en-US" sz="2800" b="1">
                <a:solidFill>
                  <a:srgbClr val="FF3300"/>
                </a:solidFill>
                <a:latin typeface="Arial"/>
                <a:ea typeface="Arial"/>
                <a:cs typeface="Arial"/>
                <a:sym typeface="Arial"/>
              </a:rPr>
              <a:t>; </a:t>
            </a:r>
            <a:r>
              <a:rPr lang="en-US" sz="2800" i="1">
                <a:solidFill>
                  <a:srgbClr val="003366"/>
                </a:solidFill>
                <a:latin typeface="Arial"/>
                <a:ea typeface="Arial"/>
                <a:cs typeface="Arial"/>
                <a:sym typeface="Arial"/>
              </a:rPr>
              <a:t>L</a:t>
            </a:r>
            <a:endParaRPr sz="2800">
              <a:latin typeface="Arial"/>
              <a:ea typeface="Arial"/>
              <a:cs typeface="Arial"/>
              <a:sym typeface="Arial"/>
            </a:endParaRPr>
          </a:p>
          <a:p>
            <a:pPr marL="408940" marR="0" lvl="0" indent="-396240" algn="l" rtl="0">
              <a:lnSpc>
                <a:spcPct val="100000"/>
              </a:lnSpc>
              <a:spcBef>
                <a:spcPts val="335"/>
              </a:spcBef>
              <a:spcAft>
                <a:spcPts val="0"/>
              </a:spcAft>
              <a:buClr>
                <a:srgbClr val="003366"/>
              </a:buClr>
              <a:buSzPts val="2800"/>
              <a:buFont typeface="Arial"/>
              <a:buAutoNum type="arabicPeriod" startAt="6"/>
            </a:pPr>
            <a:r>
              <a:rPr lang="en-US" sz="2800" i="1">
                <a:solidFill>
                  <a:srgbClr val="003366"/>
                </a:solidFill>
                <a:latin typeface="Arial"/>
                <a:ea typeface="Arial"/>
                <a:cs typeface="Arial"/>
                <a:sym typeface="Arial"/>
              </a:rPr>
              <a:t>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num </a:t>
            </a:r>
            <a:r>
              <a:rPr lang="en-US" sz="2800" b="1">
                <a:solidFill>
                  <a:srgbClr val="003366"/>
                </a:solidFill>
                <a:latin typeface="Arial"/>
                <a:ea typeface="Arial"/>
                <a:cs typeface="Arial"/>
                <a:sym typeface="Arial"/>
              </a:rPr>
              <a:t>= num</a:t>
            </a:r>
            <a:endParaRPr sz="2800">
              <a:latin typeface="Arial"/>
              <a:ea typeface="Arial"/>
              <a:cs typeface="Arial"/>
              <a:sym typeface="Arial"/>
            </a:endParaRPr>
          </a:p>
        </p:txBody>
      </p:sp>
    </p:spTree>
  </p:cSld>
  <p:clrMapOvr>
    <a:masterClrMapping/>
  </p:clrMapOvr>
  <p:transition>
    <p:zo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3"/>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577" name="Google Shape;577;p53"/>
          <p:cNvGraphicFramePr/>
          <p:nvPr/>
        </p:nvGraphicFramePr>
        <p:xfrm>
          <a:off x="749808" y="2377439"/>
          <a:ext cx="7924800" cy="4883735"/>
        </p:xfrm>
        <a:graphic>
          <a:graphicData uri="http://schemas.openxmlformats.org/drawingml/2006/table">
            <a:tbl>
              <a:tblPr firstRow="1" bandRow="1">
                <a:noFill/>
              </a:tblPr>
              <a:tblGrid>
                <a:gridCol w="2971800"/>
                <a:gridCol w="3657600"/>
                <a:gridCol w="1295400"/>
              </a:tblGrid>
              <a:tr h="353575">
                <a:tc>
                  <a:txBody>
                    <a:bodyPr/>
                    <a:lstStyle/>
                    <a:p>
                      <a:pPr marL="0" marR="280035" lvl="0" indent="0" algn="ctr" rtl="0">
                        <a:lnSpc>
                          <a:spcPct val="100000"/>
                        </a:lnSpc>
                        <a:spcBef>
                          <a:spcPts val="0"/>
                        </a:spcBef>
                        <a:spcAft>
                          <a:spcPts val="0"/>
                        </a:spcAft>
                        <a:buNone/>
                      </a:pPr>
                      <a:r>
                        <a:rPr lang="en-US" sz="2000" b="1" u="none" strike="noStrike" cap="none">
                          <a:solidFill>
                            <a:srgbClr val="003366"/>
                          </a:solidFill>
                          <a:latin typeface="Arial"/>
                          <a:ea typeface="Arial"/>
                          <a:cs typeface="Arial"/>
                          <a:sym typeface="Arial"/>
                        </a:rPr>
                        <a:t>Stack</a:t>
                      </a:r>
                      <a:endParaRPr sz="2000" u="none" strike="noStrike" cap="none">
                        <a:latin typeface="Arial"/>
                        <a:ea typeface="Arial"/>
                        <a:cs typeface="Arial"/>
                        <a:sym typeface="Arial"/>
                      </a:endParaRPr>
                    </a:p>
                  </a:txBody>
                  <a:tcPr marL="0" marR="0" marT="10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057275" marR="0" lvl="0" indent="0" algn="l" rtl="0">
                        <a:lnSpc>
                          <a:spcPct val="100000"/>
                        </a:lnSpc>
                        <a:spcBef>
                          <a:spcPts val="0"/>
                        </a:spcBef>
                        <a:spcAft>
                          <a:spcPts val="0"/>
                        </a:spcAft>
                        <a:buNone/>
                      </a:pPr>
                      <a:r>
                        <a:rPr lang="en-US" sz="2000" b="1" u="none" strike="noStrike" cap="none">
                          <a:solidFill>
                            <a:srgbClr val="003366"/>
                          </a:solidFill>
                          <a:latin typeface="Arial"/>
                          <a:ea typeface="Arial"/>
                          <a:cs typeface="Arial"/>
                          <a:sym typeface="Arial"/>
                        </a:rPr>
                        <a:t>Input</a:t>
                      </a:r>
                      <a:endParaRPr sz="2000" u="none" strike="noStrike" cap="none">
                        <a:latin typeface="Arial"/>
                        <a:ea typeface="Arial"/>
                        <a:cs typeface="Arial"/>
                        <a:sym typeface="Arial"/>
                      </a:endParaRPr>
                    </a:p>
                  </a:txBody>
                  <a:tcPr marL="0" marR="0" marT="10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35255" marR="0" lvl="0" indent="0" algn="l" rtl="0">
                        <a:lnSpc>
                          <a:spcPct val="100000"/>
                        </a:lnSpc>
                        <a:spcBef>
                          <a:spcPts val="0"/>
                        </a:spcBef>
                        <a:spcAft>
                          <a:spcPts val="0"/>
                        </a:spcAft>
                        <a:buNone/>
                      </a:pPr>
                      <a:r>
                        <a:rPr lang="en-US" sz="2000" b="1" u="none" strike="noStrike" cap="none">
                          <a:solidFill>
                            <a:srgbClr val="003366"/>
                          </a:solidFill>
                          <a:latin typeface="Arial"/>
                          <a:ea typeface="Arial"/>
                          <a:cs typeface="Arial"/>
                          <a:sym typeface="Arial"/>
                        </a:rPr>
                        <a:t>Action</a:t>
                      </a:r>
                      <a:endParaRPr sz="2000" u="none" strike="noStrike" cap="none">
                        <a:latin typeface="Arial"/>
                        <a:ea typeface="Arial"/>
                        <a:cs typeface="Arial"/>
                        <a:sym typeface="Arial"/>
                      </a:endParaRPr>
                    </a:p>
                  </a:txBody>
                  <a:tcPr marL="0" marR="0" marT="10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281000">
                <a:tc>
                  <a:txBody>
                    <a:bodyPr/>
                    <a:lstStyle/>
                    <a:p>
                      <a:pPr marL="90170" marR="0" lvl="0" indent="0" algn="l" rtl="0">
                        <a:lnSpc>
                          <a:spcPct val="104999"/>
                        </a:lnSpc>
                        <a:spcBef>
                          <a:spcPts val="0"/>
                        </a:spcBef>
                        <a:spcAft>
                          <a:spcPts val="0"/>
                        </a:spcAft>
                        <a:buNone/>
                      </a:pPr>
                      <a:r>
                        <a:rPr lang="en-US" sz="2000" u="none" strike="noStrike" cap="none">
                          <a:solidFill>
                            <a:srgbClr val="003366"/>
                          </a:solidFill>
                          <a:latin typeface="Arial"/>
                          <a:ea typeface="Arial"/>
                          <a:cs typeface="Arial"/>
                          <a:sym typeface="Arial"/>
                        </a:rPr>
                        <a: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c>
                  <a:txBody>
                    <a:bodyPr/>
                    <a:lstStyle/>
                    <a:p>
                      <a:pPr marL="142875" marR="0" lvl="0" indent="0" algn="l" rtl="0">
                        <a:lnSpc>
                          <a:spcPct val="104999"/>
                        </a:lnSpc>
                        <a:spcBef>
                          <a:spcPts val="0"/>
                        </a:spcBef>
                        <a:spcAft>
                          <a:spcPts val="0"/>
                        </a:spcAft>
                        <a:buNone/>
                      </a:pPr>
                      <a:r>
                        <a:rPr lang="en-US" sz="2000" u="none" strike="noStrike" cap="none">
                          <a:solidFill>
                            <a:srgbClr val="003366"/>
                          </a:solidFill>
                          <a:latin typeface="Arial"/>
                          <a:ea typeface="Arial"/>
                          <a:cs typeface="Arial"/>
                          <a:sym typeface="Arial"/>
                        </a:rPr>
                        <a:t>begin print num = num ;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c>
                  <a:txBody>
                    <a:bodyPr/>
                    <a:lstStyle/>
                    <a:p>
                      <a:pPr marL="284480" marR="0" lvl="0" indent="0" algn="l" rtl="0">
                        <a:lnSpc>
                          <a:spcPct val="104999"/>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tcPr>
                </a:tc>
              </a:tr>
              <a:tr h="30475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print num = num ;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28448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510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print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num = num ;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28448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475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print num</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num ;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28448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515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print num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num ;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28448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4825">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print </a:t>
                      </a:r>
                      <a:r>
                        <a:rPr lang="en-US" sz="2000" u="none" strike="noStrike" cap="none">
                          <a:solidFill>
                            <a:srgbClr val="FF3300"/>
                          </a:solidFill>
                          <a:latin typeface="Arial"/>
                          <a:ea typeface="Arial"/>
                          <a:cs typeface="Arial"/>
                          <a:sym typeface="Arial"/>
                        </a:rPr>
                        <a:t>num = num</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605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228600" lvl="0" indent="0" algn="r" rtl="0">
                        <a:lnSpc>
                          <a:spcPct val="114500"/>
                        </a:lnSpc>
                        <a:spcBef>
                          <a:spcPts val="0"/>
                        </a:spcBef>
                        <a:spcAft>
                          <a:spcPts val="0"/>
                        </a:spcAft>
                        <a:buNone/>
                      </a:pPr>
                      <a:r>
                        <a:rPr lang="en-US" sz="2000" u="none" strike="noStrike" cap="none">
                          <a:solidFill>
                            <a:srgbClr val="FF3300"/>
                          </a:solidFill>
                          <a:latin typeface="Arial"/>
                          <a:ea typeface="Arial"/>
                          <a:cs typeface="Arial"/>
                          <a:sym typeface="Arial"/>
                        </a:rPr>
                        <a:t>reduce</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510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a:t>
                      </a:r>
                      <a:r>
                        <a:rPr lang="en-US" sz="2000" u="none" strike="noStrike" cap="none">
                          <a:solidFill>
                            <a:srgbClr val="FF3300"/>
                          </a:solidFill>
                          <a:latin typeface="Arial"/>
                          <a:ea typeface="Arial"/>
                          <a:cs typeface="Arial"/>
                          <a:sym typeface="Arial"/>
                        </a:rPr>
                        <a:t>print E</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229234" lvl="0" indent="0" algn="r" rtl="0">
                        <a:lnSpc>
                          <a:spcPct val="114500"/>
                        </a:lnSpc>
                        <a:spcBef>
                          <a:spcPts val="0"/>
                        </a:spcBef>
                        <a:spcAft>
                          <a:spcPts val="0"/>
                        </a:spcAft>
                        <a:buNone/>
                      </a:pPr>
                      <a:r>
                        <a:rPr lang="en-US" sz="2000" u="none" strike="noStrike" cap="none">
                          <a:solidFill>
                            <a:srgbClr val="FF3300"/>
                          </a:solidFill>
                          <a:latin typeface="Arial"/>
                          <a:ea typeface="Arial"/>
                          <a:cs typeface="Arial"/>
                          <a:sym typeface="Arial"/>
                        </a:rPr>
                        <a:t>reduce</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475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S</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28448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5125">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S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229234" lvl="0" indent="0" algn="r" rtl="0">
                        <a:lnSpc>
                          <a:spcPct val="114500"/>
                        </a:lnSpc>
                        <a:spcBef>
                          <a:spcPts val="0"/>
                        </a:spcBef>
                        <a:spcAft>
                          <a:spcPts val="0"/>
                        </a:spcAft>
                        <a:buNone/>
                      </a:pPr>
                      <a:r>
                        <a:rPr lang="en-US" sz="2000" u="none" strike="noStrike" cap="none">
                          <a:solidFill>
                            <a:srgbClr val="FF3300"/>
                          </a:solidFill>
                          <a:latin typeface="Arial"/>
                          <a:ea typeface="Arial"/>
                          <a:cs typeface="Arial"/>
                          <a:sym typeface="Arial"/>
                        </a:rPr>
                        <a:t>reduce</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4925">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a:t>
                      </a:r>
                      <a:r>
                        <a:rPr lang="en-US" sz="2000" u="none" strike="noStrike" cap="none">
                          <a:solidFill>
                            <a:srgbClr val="FF3300"/>
                          </a:solidFill>
                          <a:latin typeface="Arial"/>
                          <a:ea typeface="Arial"/>
                          <a:cs typeface="Arial"/>
                          <a:sym typeface="Arial"/>
                        </a:rPr>
                        <a:t>S ; L</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228600" lvl="0" indent="0" algn="r" rtl="0">
                        <a:lnSpc>
                          <a:spcPct val="114500"/>
                        </a:lnSpc>
                        <a:spcBef>
                          <a:spcPts val="0"/>
                        </a:spcBef>
                        <a:spcAft>
                          <a:spcPts val="0"/>
                        </a:spcAft>
                        <a:buNone/>
                      </a:pPr>
                      <a:r>
                        <a:rPr lang="en-US" sz="2000" u="none" strike="noStrike" cap="none">
                          <a:solidFill>
                            <a:srgbClr val="FF3300"/>
                          </a:solidFill>
                          <a:latin typeface="Arial"/>
                          <a:ea typeface="Arial"/>
                          <a:cs typeface="Arial"/>
                          <a:sym typeface="Arial"/>
                        </a:rPr>
                        <a:t>reduce</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495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begin L</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end $</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28448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shift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0495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a:t>
                      </a:r>
                      <a:r>
                        <a:rPr lang="en-US" sz="2000" u="none" strike="noStrike" cap="none">
                          <a:solidFill>
                            <a:srgbClr val="FF3300"/>
                          </a:solidFill>
                          <a:latin typeface="Arial"/>
                          <a:ea typeface="Arial"/>
                          <a:cs typeface="Arial"/>
                          <a:sym typeface="Arial"/>
                        </a:rPr>
                        <a:t>begin L end</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c>
                  <a:txBody>
                    <a:bodyPr/>
                    <a:lstStyle/>
                    <a:p>
                      <a:pPr marL="0" marR="228600" lvl="0" indent="0" algn="r" rtl="0">
                        <a:lnSpc>
                          <a:spcPct val="114500"/>
                        </a:lnSpc>
                        <a:spcBef>
                          <a:spcPts val="0"/>
                        </a:spcBef>
                        <a:spcAft>
                          <a:spcPts val="0"/>
                        </a:spcAft>
                        <a:buNone/>
                      </a:pPr>
                      <a:r>
                        <a:rPr lang="en-US" sz="2000" u="none" strike="noStrike" cap="none">
                          <a:solidFill>
                            <a:srgbClr val="FF3300"/>
                          </a:solidFill>
                          <a:latin typeface="Arial"/>
                          <a:ea typeface="Arial"/>
                          <a:cs typeface="Arial"/>
                          <a:sym typeface="Arial"/>
                        </a:rPr>
                        <a:t>reduce</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tcPr>
                </a:tc>
              </a:tr>
              <a:tr h="354400">
                <a:tc>
                  <a:txBody>
                    <a:bodyPr/>
                    <a:lstStyle/>
                    <a:p>
                      <a:pPr marL="90170"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 S</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c>
                  <a:txBody>
                    <a:bodyPr/>
                    <a:lstStyle/>
                    <a:p>
                      <a:pPr marL="142875" marR="0" lvl="0" indent="0" algn="l" rtl="0">
                        <a:lnSpc>
                          <a:spcPct val="114500"/>
                        </a:lnSpc>
                        <a:spcBef>
                          <a:spcPts val="0"/>
                        </a:spcBef>
                        <a:spcAft>
                          <a:spcPts val="0"/>
                        </a:spcAft>
                        <a:buNone/>
                      </a:pPr>
                      <a:r>
                        <a:rPr lang="en-US" sz="2000" u="none" strike="noStrike" cap="none">
                          <a:solidFill>
                            <a:srgbClr val="003366"/>
                          </a:solidFill>
                          <a:latin typeface="Arial"/>
                          <a:ea typeface="Arial"/>
                          <a:cs typeface="Arial"/>
                          <a:sym typeface="Arial"/>
                        </a:rPr>
                        <a: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c>
                  <a:txBody>
                    <a:bodyPr/>
                    <a:lstStyle/>
                    <a:p>
                      <a:pPr marL="0" marR="256540" lvl="0" indent="0" algn="r" rtl="0">
                        <a:lnSpc>
                          <a:spcPct val="114500"/>
                        </a:lnSpc>
                        <a:spcBef>
                          <a:spcPts val="0"/>
                        </a:spcBef>
                        <a:spcAft>
                          <a:spcPts val="0"/>
                        </a:spcAft>
                        <a:buNone/>
                      </a:pPr>
                      <a:r>
                        <a:rPr lang="en-US" sz="2000" u="none" strike="noStrike" cap="none">
                          <a:solidFill>
                            <a:srgbClr val="CC0099"/>
                          </a:solidFill>
                          <a:latin typeface="Arial"/>
                          <a:ea typeface="Arial"/>
                          <a:cs typeface="Arial"/>
                          <a:sym typeface="Arial"/>
                        </a:rPr>
                        <a:t>accept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B w="28575" cap="flat" cmpd="sng">
                      <a:solidFill>
                        <a:srgbClr val="003366"/>
                      </a:solidFill>
                      <a:prstDash val="solid"/>
                      <a:round/>
                      <a:headEnd type="none" w="sm" len="sm"/>
                      <a:tailEnd type="none" w="sm" len="sm"/>
                    </a:lnB>
                  </a:tcPr>
                </a:tc>
              </a:tr>
            </a:tbl>
          </a:graphicData>
        </a:graphic>
      </p:graphicFrame>
    </p:spTree>
  </p:cSld>
  <p:clrMapOvr>
    <a:masterClrMapping/>
  </p:clrMapOvr>
  <p:transition>
    <p:zoom/>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4"/>
          <p:cNvSpPr txBox="1">
            <a:spLocks noGrp="1"/>
          </p:cNvSpPr>
          <p:nvPr>
            <p:ph type="title"/>
          </p:nvPr>
        </p:nvSpPr>
        <p:spPr>
          <a:xfrm>
            <a:off x="993444" y="1286636"/>
            <a:ext cx="403669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LL(k) versus LR(k)</a:t>
            </a:r>
            <a:endParaRPr/>
          </a:p>
        </p:txBody>
      </p:sp>
      <p:sp>
        <p:nvSpPr>
          <p:cNvPr id="583" name="Google Shape;583;p54"/>
          <p:cNvSpPr txBox="1"/>
          <p:nvPr/>
        </p:nvSpPr>
        <p:spPr>
          <a:xfrm>
            <a:off x="993444" y="2341321"/>
            <a:ext cx="7734934" cy="3698875"/>
          </a:xfrm>
          <a:prstGeom prst="rect">
            <a:avLst/>
          </a:prstGeom>
          <a:noFill/>
          <a:ln>
            <a:noFill/>
          </a:ln>
        </p:spPr>
        <p:txBody>
          <a:bodyPr spcFirstLastPara="1" wrap="square" lIns="0" tIns="56500" rIns="0" bIns="0" anchor="t" anchorCtr="0">
            <a:spAutoFit/>
          </a:bodyPr>
          <a:lstStyle/>
          <a:p>
            <a:pPr marL="356870" marR="80010" lvl="0" indent="-344805" algn="l" rtl="0">
              <a:lnSpc>
                <a:spcPct val="90000"/>
              </a:lnSpc>
              <a:spcBef>
                <a:spcPts val="0"/>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LL(k) </a:t>
            </a:r>
            <a:r>
              <a:rPr lang="en-US" sz="2800">
                <a:solidFill>
                  <a:srgbClr val="003366"/>
                </a:solidFill>
                <a:latin typeface="Arial"/>
                <a:ea typeface="Arial"/>
                <a:cs typeface="Arial"/>
                <a:sym typeface="Arial"/>
              </a:rPr>
              <a:t>parsing must predict which production to  use after seeing only the </a:t>
            </a:r>
            <a:r>
              <a:rPr lang="en-US" sz="2800">
                <a:solidFill>
                  <a:srgbClr val="FF3300"/>
                </a:solidFill>
                <a:latin typeface="Arial"/>
                <a:ea typeface="Arial"/>
                <a:cs typeface="Arial"/>
                <a:sym typeface="Arial"/>
              </a:rPr>
              <a:t>first k tokens of the  right-hand side</a:t>
            </a:r>
            <a:endParaRPr sz="2800">
              <a:latin typeface="Arial"/>
              <a:ea typeface="Arial"/>
              <a:cs typeface="Arial"/>
              <a:sym typeface="Arial"/>
            </a:endParaRPr>
          </a:p>
          <a:p>
            <a:pPr marL="356870" marR="137160" lvl="0" indent="-344805" algn="l" rtl="0">
              <a:lnSpc>
                <a:spcPct val="90000"/>
              </a:lnSpc>
              <a:spcBef>
                <a:spcPts val="675"/>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LR(k) </a:t>
            </a:r>
            <a:r>
              <a:rPr lang="en-US" sz="2800">
                <a:solidFill>
                  <a:srgbClr val="003366"/>
                </a:solidFill>
                <a:latin typeface="Arial"/>
                <a:ea typeface="Arial"/>
                <a:cs typeface="Arial"/>
                <a:sym typeface="Arial"/>
              </a:rPr>
              <a:t>parsing is able to postpone the decision  until it has seen </a:t>
            </a:r>
            <a:r>
              <a:rPr lang="en-US" sz="2800">
                <a:solidFill>
                  <a:srgbClr val="FF3300"/>
                </a:solidFill>
                <a:latin typeface="Arial"/>
                <a:ea typeface="Arial"/>
                <a:cs typeface="Arial"/>
                <a:sym typeface="Arial"/>
              </a:rPr>
              <a:t>tokens corresponding to the  entire right-hand side </a:t>
            </a:r>
            <a:r>
              <a:rPr lang="en-US" sz="2800">
                <a:solidFill>
                  <a:srgbClr val="003366"/>
                </a:solidFill>
                <a:latin typeface="Arial"/>
                <a:ea typeface="Arial"/>
                <a:cs typeface="Arial"/>
                <a:sym typeface="Arial"/>
              </a:rPr>
              <a:t>and </a:t>
            </a:r>
            <a:r>
              <a:rPr lang="en-US" sz="2800">
                <a:solidFill>
                  <a:srgbClr val="FF3300"/>
                </a:solidFill>
                <a:latin typeface="Arial"/>
                <a:ea typeface="Arial"/>
                <a:cs typeface="Arial"/>
                <a:sym typeface="Arial"/>
              </a:rPr>
              <a:t>k more tokens  beyond</a:t>
            </a:r>
            <a:endParaRPr sz="2800">
              <a:latin typeface="Arial"/>
              <a:ea typeface="Arial"/>
              <a:cs typeface="Arial"/>
              <a:sym typeface="Arial"/>
            </a:endParaRPr>
          </a:p>
          <a:p>
            <a:pPr marL="356870" marR="5080" lvl="0" indent="-344805" algn="l" rtl="0">
              <a:lnSpc>
                <a:spcPct val="108214"/>
              </a:lnSpc>
              <a:spcBef>
                <a:spcPts val="71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LR(k) parsing thus can handle more grammars  than LL(k) parsing</a:t>
            </a:r>
            <a:endParaRPr sz="2800">
              <a:latin typeface="Arial"/>
              <a:ea typeface="Arial"/>
              <a:cs typeface="Arial"/>
              <a:sym typeface="Arial"/>
            </a:endParaRPr>
          </a:p>
        </p:txBody>
      </p:sp>
    </p:spTree>
  </p:cSld>
  <p:clrMapOvr>
    <a:masterClrMapping/>
  </p:clrMapOvr>
  <p:transition>
    <p:zoom/>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title"/>
          </p:nvPr>
        </p:nvSpPr>
        <p:spPr>
          <a:xfrm>
            <a:off x="993444" y="1286636"/>
            <a:ext cx="243586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 Parsers</a:t>
            </a:r>
            <a:endParaRPr/>
          </a:p>
        </p:txBody>
      </p:sp>
      <p:sp>
        <p:nvSpPr>
          <p:cNvPr id="589" name="Google Shape;589;p55"/>
          <p:cNvSpPr txBox="1"/>
          <p:nvPr/>
        </p:nvSpPr>
        <p:spPr>
          <a:xfrm>
            <a:off x="2744723" y="3659123"/>
            <a:ext cx="2234565" cy="710565"/>
          </a:xfrm>
          <a:prstGeom prst="rect">
            <a:avLst/>
          </a:prstGeom>
          <a:noFill/>
          <a:ln w="51800" cap="flat" cmpd="sng">
            <a:solidFill>
              <a:srgbClr val="003366"/>
            </a:solidFill>
            <a:prstDash val="solid"/>
            <a:round/>
            <a:headEnd type="none" w="sm" len="sm"/>
            <a:tailEnd type="none" w="sm" len="sm"/>
          </a:ln>
        </p:spPr>
        <p:txBody>
          <a:bodyPr spcFirstLastPara="1" wrap="square" lIns="0" tIns="189225" rIns="0" bIns="0" anchor="t" anchorCtr="0">
            <a:spAutoFit/>
          </a:bodyPr>
          <a:lstStyle/>
          <a:p>
            <a:pPr marL="243204"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Parsing driver</a:t>
            </a:r>
            <a:endParaRPr sz="2400">
              <a:latin typeface="Arial"/>
              <a:ea typeface="Arial"/>
              <a:cs typeface="Arial"/>
              <a:sym typeface="Arial"/>
            </a:endParaRPr>
          </a:p>
        </p:txBody>
      </p:sp>
      <p:sp>
        <p:nvSpPr>
          <p:cNvPr id="590" name="Google Shape;590;p55"/>
          <p:cNvSpPr txBox="1"/>
          <p:nvPr/>
        </p:nvSpPr>
        <p:spPr>
          <a:xfrm>
            <a:off x="2744723" y="5183123"/>
            <a:ext cx="2234565" cy="634365"/>
          </a:xfrm>
          <a:prstGeom prst="rect">
            <a:avLst/>
          </a:prstGeom>
          <a:noFill/>
          <a:ln w="51800" cap="flat" cmpd="sng">
            <a:solidFill>
              <a:srgbClr val="003366"/>
            </a:solidFill>
            <a:prstDash val="solid"/>
            <a:round/>
            <a:headEnd type="none" w="sm" len="sm"/>
            <a:tailEnd type="none" w="sm" len="sm"/>
          </a:ln>
        </p:spPr>
        <p:txBody>
          <a:bodyPr spcFirstLastPara="1" wrap="square" lIns="0" tIns="168275" rIns="0" bIns="0" anchor="t" anchorCtr="0">
            <a:spAutoFit/>
          </a:bodyPr>
          <a:lstStyle/>
          <a:p>
            <a:pPr marL="278765"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Parsing table</a:t>
            </a:r>
            <a:endParaRPr sz="2400">
              <a:latin typeface="Arial"/>
              <a:ea typeface="Arial"/>
              <a:cs typeface="Arial"/>
              <a:sym typeface="Arial"/>
            </a:endParaRPr>
          </a:p>
        </p:txBody>
      </p:sp>
      <p:sp>
        <p:nvSpPr>
          <p:cNvPr id="591" name="Google Shape;591;p55"/>
          <p:cNvSpPr/>
          <p:nvPr/>
        </p:nvSpPr>
        <p:spPr>
          <a:xfrm>
            <a:off x="1653527" y="2897123"/>
            <a:ext cx="4420235" cy="2261870"/>
          </a:xfrm>
          <a:custGeom>
            <a:avLst/>
            <a:gdLst/>
            <a:ahLst/>
            <a:cxnLst/>
            <a:rect l="l" t="t" r="r" b="b"/>
            <a:pathLst>
              <a:path w="4420235" h="2261870" extrusionOk="0">
                <a:moveTo>
                  <a:pt x="1066812" y="1092708"/>
                </a:moveTo>
                <a:lnTo>
                  <a:pt x="190004" y="1092708"/>
                </a:lnTo>
                <a:lnTo>
                  <a:pt x="259092" y="1040892"/>
                </a:lnTo>
                <a:lnTo>
                  <a:pt x="0" y="1118616"/>
                </a:lnTo>
                <a:lnTo>
                  <a:pt x="259092" y="1196340"/>
                </a:lnTo>
                <a:lnTo>
                  <a:pt x="190004" y="1144524"/>
                </a:lnTo>
                <a:lnTo>
                  <a:pt x="1066812" y="1144524"/>
                </a:lnTo>
                <a:lnTo>
                  <a:pt x="1066812" y="1092708"/>
                </a:lnTo>
                <a:close/>
              </a:path>
              <a:path w="4420235" h="2261870" extrusionOk="0">
                <a:moveTo>
                  <a:pt x="2211336" y="2002536"/>
                </a:moveTo>
                <a:lnTo>
                  <a:pt x="2159520" y="2071636"/>
                </a:lnTo>
                <a:lnTo>
                  <a:pt x="2133612" y="2106168"/>
                </a:lnTo>
                <a:lnTo>
                  <a:pt x="2159508" y="2071636"/>
                </a:lnTo>
                <a:lnTo>
                  <a:pt x="2159520" y="1499616"/>
                </a:lnTo>
                <a:lnTo>
                  <a:pt x="2107704" y="1499616"/>
                </a:lnTo>
                <a:lnTo>
                  <a:pt x="2107704" y="2071636"/>
                </a:lnTo>
                <a:lnTo>
                  <a:pt x="2055888" y="2002536"/>
                </a:lnTo>
                <a:lnTo>
                  <a:pt x="2133612" y="2261616"/>
                </a:lnTo>
                <a:lnTo>
                  <a:pt x="2180247" y="2106168"/>
                </a:lnTo>
                <a:lnTo>
                  <a:pt x="2211336" y="2002536"/>
                </a:lnTo>
                <a:close/>
              </a:path>
              <a:path w="4420235" h="2261870" extrusionOk="0">
                <a:moveTo>
                  <a:pt x="2235720" y="155448"/>
                </a:moveTo>
                <a:lnTo>
                  <a:pt x="2222766" y="129540"/>
                </a:lnTo>
                <a:lnTo>
                  <a:pt x="2157996" y="0"/>
                </a:lnTo>
                <a:lnTo>
                  <a:pt x="2080272" y="155448"/>
                </a:lnTo>
                <a:lnTo>
                  <a:pt x="2132088" y="155448"/>
                </a:lnTo>
                <a:lnTo>
                  <a:pt x="2132088" y="762000"/>
                </a:lnTo>
                <a:lnTo>
                  <a:pt x="2183904" y="762000"/>
                </a:lnTo>
                <a:lnTo>
                  <a:pt x="2183904" y="155448"/>
                </a:lnTo>
                <a:lnTo>
                  <a:pt x="2235720" y="155448"/>
                </a:lnTo>
                <a:close/>
              </a:path>
              <a:path w="4420235" h="2261870" extrusionOk="0">
                <a:moveTo>
                  <a:pt x="4419612" y="1118616"/>
                </a:moveTo>
                <a:lnTo>
                  <a:pt x="4333252" y="1092708"/>
                </a:lnTo>
                <a:lnTo>
                  <a:pt x="4160532" y="1040892"/>
                </a:lnTo>
                <a:lnTo>
                  <a:pt x="4229620" y="1092708"/>
                </a:lnTo>
                <a:lnTo>
                  <a:pt x="3352812" y="1092708"/>
                </a:lnTo>
                <a:lnTo>
                  <a:pt x="3352812" y="1144524"/>
                </a:lnTo>
                <a:lnTo>
                  <a:pt x="4229608" y="1144524"/>
                </a:lnTo>
                <a:lnTo>
                  <a:pt x="4264164" y="1118616"/>
                </a:lnTo>
                <a:lnTo>
                  <a:pt x="4160532" y="1196340"/>
                </a:lnTo>
                <a:lnTo>
                  <a:pt x="4333240" y="1144524"/>
                </a:lnTo>
                <a:lnTo>
                  <a:pt x="4419612" y="111861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2" name="Google Shape;592;p55"/>
          <p:cNvSpPr txBox="1"/>
          <p:nvPr/>
        </p:nvSpPr>
        <p:spPr>
          <a:xfrm>
            <a:off x="5831204" y="2543302"/>
            <a:ext cx="7080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Input</a:t>
            </a:r>
            <a:endParaRPr sz="2400">
              <a:latin typeface="Arial"/>
              <a:ea typeface="Arial"/>
              <a:cs typeface="Arial"/>
              <a:sym typeface="Arial"/>
            </a:endParaRPr>
          </a:p>
        </p:txBody>
      </p:sp>
      <p:sp>
        <p:nvSpPr>
          <p:cNvPr id="593" name="Google Shape;593;p55"/>
          <p:cNvSpPr txBox="1"/>
          <p:nvPr/>
        </p:nvSpPr>
        <p:spPr>
          <a:xfrm>
            <a:off x="6288785" y="3813505"/>
            <a:ext cx="9448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Output</a:t>
            </a:r>
            <a:endParaRPr sz="2400">
              <a:latin typeface="Arial"/>
              <a:ea typeface="Arial"/>
              <a:cs typeface="Arial"/>
              <a:sym typeface="Arial"/>
            </a:endParaRPr>
          </a:p>
        </p:txBody>
      </p:sp>
      <p:sp>
        <p:nvSpPr>
          <p:cNvPr id="594" name="Google Shape;594;p55"/>
          <p:cNvSpPr txBox="1"/>
          <p:nvPr/>
        </p:nvSpPr>
        <p:spPr>
          <a:xfrm>
            <a:off x="1070254" y="6047028"/>
            <a:ext cx="7905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Stack</a:t>
            </a:r>
            <a:endParaRPr sz="2400">
              <a:latin typeface="Arial"/>
              <a:ea typeface="Arial"/>
              <a:cs typeface="Arial"/>
              <a:sym typeface="Arial"/>
            </a:endParaRPr>
          </a:p>
        </p:txBody>
      </p:sp>
      <p:graphicFrame>
        <p:nvGraphicFramePr>
          <p:cNvPr id="595" name="Google Shape;595;p55"/>
          <p:cNvGraphicFramePr/>
          <p:nvPr/>
        </p:nvGraphicFramePr>
        <p:xfrm>
          <a:off x="2185416" y="2514600"/>
          <a:ext cx="3148975" cy="362077"/>
        </p:xfrm>
        <a:graphic>
          <a:graphicData uri="http://schemas.openxmlformats.org/drawingml/2006/table">
            <a:tbl>
              <a:tblPr firstRow="1" bandRow="1">
                <a:noFill/>
              </a:tblPr>
              <a:tblGrid>
                <a:gridCol w="433075"/>
                <a:gridCol w="457200"/>
                <a:gridCol w="457200"/>
                <a:gridCol w="457200"/>
                <a:gridCol w="457200"/>
                <a:gridCol w="457200"/>
                <a:gridCol w="429900"/>
              </a:tblGrid>
              <a:tr h="332225">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115570" marR="0" lvl="0" indent="0" algn="l" rtl="0">
                        <a:lnSpc>
                          <a:spcPct val="98958"/>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bl>
          </a:graphicData>
        </a:graphic>
      </p:graphicFrame>
      <p:graphicFrame>
        <p:nvGraphicFramePr>
          <p:cNvPr id="596" name="Google Shape;596;p55"/>
          <p:cNvGraphicFramePr/>
          <p:nvPr/>
        </p:nvGraphicFramePr>
        <p:xfrm>
          <a:off x="1271016" y="3785615"/>
          <a:ext cx="328925" cy="2225049"/>
        </p:xfrm>
        <a:graphic>
          <a:graphicData uri="http://schemas.openxmlformats.org/drawingml/2006/table">
            <a:tbl>
              <a:tblPr firstRow="1" bandRow="1">
                <a:noFill/>
              </a:tblPr>
              <a:tblGrid>
                <a:gridCol w="328925"/>
              </a:tblGrid>
              <a:tr h="432825">
                <a:tc>
                  <a:txBody>
                    <a:bodyPr/>
                    <a:lstStyle/>
                    <a:p>
                      <a:pPr marL="0" marR="40640" lvl="0" indent="0" algn="r" rtl="0">
                        <a:lnSpc>
                          <a:spcPct val="107083"/>
                        </a:lnSpc>
                        <a:spcBef>
                          <a:spcPts val="0"/>
                        </a:spcBef>
                        <a:spcAft>
                          <a:spcPts val="0"/>
                        </a:spcAft>
                        <a:buNone/>
                      </a:pPr>
                      <a:r>
                        <a:rPr lang="en-US" sz="2400" u="none" strike="noStrike" cap="none">
                          <a:solidFill>
                            <a:srgbClr val="FF3300"/>
                          </a:solidFill>
                          <a:latin typeface="Arial"/>
                          <a:ea typeface="Arial"/>
                          <a:cs typeface="Arial"/>
                          <a:sym typeface="Arial"/>
                        </a:rPr>
                        <a:t>s</a:t>
                      </a:r>
                      <a:r>
                        <a:rPr lang="en-US" sz="2400" u="none" strike="noStrike" cap="none" baseline="-25000">
                          <a:solidFill>
                            <a:srgbClr val="FF3300"/>
                          </a:solidFill>
                          <a:latin typeface="Arial"/>
                          <a:ea typeface="Arial"/>
                          <a:cs typeface="Arial"/>
                          <a:sym typeface="Arial"/>
                        </a:rPr>
                        <a:t>2</a:t>
                      </a:r>
                      <a:endParaRPr sz="2400" u="none" strike="noStrike" cap="none" baseline="-25000">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57200">
                <a:tc>
                  <a:txBody>
                    <a:bodyPr/>
                    <a:lstStyle/>
                    <a:p>
                      <a:pPr marL="0" marR="27305" lvl="0" indent="0" algn="r" rtl="0">
                        <a:lnSpc>
                          <a:spcPct val="115208"/>
                        </a:lnSpc>
                        <a:spcBef>
                          <a:spcPts val="0"/>
                        </a:spcBef>
                        <a:spcAft>
                          <a:spcPts val="0"/>
                        </a:spcAft>
                        <a:buNone/>
                      </a:pPr>
                      <a:r>
                        <a:rPr lang="en-US" sz="2400" u="none" strike="noStrike" cap="none">
                          <a:solidFill>
                            <a:srgbClr val="003366"/>
                          </a:solidFill>
                          <a:latin typeface="Arial"/>
                          <a:ea typeface="Arial"/>
                          <a:cs typeface="Arial"/>
                          <a:sym typeface="Arial"/>
                        </a:rPr>
                        <a:t>Y</a:t>
                      </a:r>
                      <a:endParaRPr sz="2400" u="none" strike="noStrike" cap="none">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57200">
                <a:tc>
                  <a:txBody>
                    <a:bodyPr/>
                    <a:lstStyle/>
                    <a:p>
                      <a:pPr marL="0" marR="41910" lvl="0" indent="0" algn="r" rtl="0">
                        <a:lnSpc>
                          <a:spcPct val="115208"/>
                        </a:lnSpc>
                        <a:spcBef>
                          <a:spcPts val="0"/>
                        </a:spcBef>
                        <a:spcAft>
                          <a:spcPts val="0"/>
                        </a:spcAft>
                        <a:buNone/>
                      </a:pPr>
                      <a:r>
                        <a:rPr lang="en-US" sz="2400" u="none" strike="noStrike" cap="none">
                          <a:solidFill>
                            <a:srgbClr val="FF3300"/>
                          </a:solidFill>
                          <a:latin typeface="Arial"/>
                          <a:ea typeface="Arial"/>
                          <a:cs typeface="Arial"/>
                          <a:sym typeface="Arial"/>
                        </a:rPr>
                        <a:t>s</a:t>
                      </a:r>
                      <a:r>
                        <a:rPr lang="en-US" sz="2400" u="none" strike="noStrike" cap="none" baseline="-25000">
                          <a:solidFill>
                            <a:srgbClr val="FF3300"/>
                          </a:solidFill>
                          <a:latin typeface="Arial"/>
                          <a:ea typeface="Arial"/>
                          <a:cs typeface="Arial"/>
                          <a:sym typeface="Arial"/>
                        </a:rPr>
                        <a:t>1</a:t>
                      </a:r>
                      <a:endParaRPr sz="2400" u="none" strike="noStrike" cap="none" baseline="-25000">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57200">
                <a:tc>
                  <a:txBody>
                    <a:bodyPr/>
                    <a:lstStyle/>
                    <a:p>
                      <a:pPr marL="0" marR="27305" lvl="0" indent="0" algn="r" rtl="0">
                        <a:lnSpc>
                          <a:spcPct val="115208"/>
                        </a:lnSpc>
                        <a:spcBef>
                          <a:spcPts val="0"/>
                        </a:spcBef>
                        <a:spcAft>
                          <a:spcPts val="0"/>
                        </a:spcAft>
                        <a:buNone/>
                      </a:pPr>
                      <a:r>
                        <a:rPr lang="en-US" sz="2400" u="none" strike="noStrike" cap="none">
                          <a:solidFill>
                            <a:srgbClr val="003366"/>
                          </a:solidFill>
                          <a:latin typeface="Arial"/>
                          <a:ea typeface="Arial"/>
                          <a:cs typeface="Arial"/>
                          <a:sym typeface="Arial"/>
                        </a:rPr>
                        <a:t>X</a:t>
                      </a:r>
                      <a:endParaRPr sz="2400" u="none" strike="noStrike" cap="none">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05375">
                <a:tc>
                  <a:txBody>
                    <a:bodyPr/>
                    <a:lstStyle/>
                    <a:p>
                      <a:pPr marL="0" marR="60960" lvl="0" indent="0" algn="r" rtl="0">
                        <a:lnSpc>
                          <a:spcPct val="115416"/>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bl>
          </a:graphicData>
        </a:graphic>
      </p:graphicFrame>
      <p:sp>
        <p:nvSpPr>
          <p:cNvPr id="597" name="Google Shape;597;p55"/>
          <p:cNvSpPr/>
          <p:nvPr/>
        </p:nvSpPr>
        <p:spPr>
          <a:xfrm>
            <a:off x="2516123" y="3430523"/>
            <a:ext cx="2743200" cy="2667000"/>
          </a:xfrm>
          <a:custGeom>
            <a:avLst/>
            <a:gdLst/>
            <a:ahLst/>
            <a:cxnLst/>
            <a:rect l="l" t="t" r="r" b="b"/>
            <a:pathLst>
              <a:path w="2743200" h="2667000" extrusionOk="0">
                <a:moveTo>
                  <a:pt x="0" y="2667000"/>
                </a:moveTo>
                <a:lnTo>
                  <a:pt x="2743200" y="2667000"/>
                </a:lnTo>
                <a:lnTo>
                  <a:pt x="2743200" y="0"/>
                </a:lnTo>
                <a:lnTo>
                  <a:pt x="0" y="0"/>
                </a:lnTo>
                <a:lnTo>
                  <a:pt x="0" y="2667000"/>
                </a:lnTo>
                <a:close/>
              </a:path>
            </a:pathLst>
          </a:custGeom>
          <a:noFill/>
          <a:ln w="27425" cap="flat" cmpd="sng">
            <a:solidFill>
              <a:srgbClr val="0066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8" name="Google Shape;598;p55"/>
          <p:cNvSpPr txBox="1"/>
          <p:nvPr/>
        </p:nvSpPr>
        <p:spPr>
          <a:xfrm>
            <a:off x="5415153" y="5284723"/>
            <a:ext cx="23209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6600"/>
                </a:solidFill>
                <a:latin typeface="Arial"/>
                <a:ea typeface="Arial"/>
                <a:cs typeface="Arial"/>
                <a:sym typeface="Arial"/>
              </a:rPr>
              <a:t>Finite Automaton</a:t>
            </a:r>
            <a:endParaRPr sz="2400">
              <a:latin typeface="Arial"/>
              <a:ea typeface="Arial"/>
              <a:cs typeface="Arial"/>
              <a:sym typeface="Arial"/>
            </a:endParaRPr>
          </a:p>
        </p:txBody>
      </p:sp>
    </p:spTree>
  </p:cSld>
  <p:clrMapOvr>
    <a:masterClrMapping/>
  </p:clrMapOvr>
  <p:transition>
    <p:zoom/>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6"/>
          <p:cNvSpPr txBox="1">
            <a:spLocks noGrp="1"/>
          </p:cNvSpPr>
          <p:nvPr>
            <p:ph type="title"/>
          </p:nvPr>
        </p:nvSpPr>
        <p:spPr>
          <a:xfrm>
            <a:off x="993444" y="1286636"/>
            <a:ext cx="39795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 Parsing Tables</a:t>
            </a:r>
            <a:endParaRPr/>
          </a:p>
        </p:txBody>
      </p:sp>
      <p:graphicFrame>
        <p:nvGraphicFramePr>
          <p:cNvPr id="604" name="Google Shape;604;p56"/>
          <p:cNvGraphicFramePr/>
          <p:nvPr/>
        </p:nvGraphicFramePr>
        <p:xfrm>
          <a:off x="673608" y="2350007"/>
          <a:ext cx="8308350" cy="5080266"/>
        </p:xfrm>
        <a:graphic>
          <a:graphicData uri="http://schemas.openxmlformats.org/drawingml/2006/table">
            <a:tbl>
              <a:tblPr firstRow="1" bandRow="1">
                <a:noFill/>
              </a:tblPr>
              <a:tblGrid>
                <a:gridCol w="381000"/>
                <a:gridCol w="459750"/>
                <a:gridCol w="720100"/>
                <a:gridCol w="643900"/>
                <a:gridCol w="831225"/>
                <a:gridCol w="638175"/>
                <a:gridCol w="759450"/>
                <a:gridCol w="430525"/>
                <a:gridCol w="798825"/>
                <a:gridCol w="469900"/>
                <a:gridCol w="499100"/>
                <a:gridCol w="1676400"/>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0955"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if</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0005"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then</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127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else</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127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begin</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3302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end</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8382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print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7810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num</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2446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6954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780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S	L	E</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1</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18415" lvl="0" indent="0" algn="ct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s3</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1877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s4</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67335"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15240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g2</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159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2</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13335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1156335" lvl="0" indent="0" algn="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s7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1105535"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g6</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1590" lvl="0" indent="0" algn="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17780" lvl="0" indent="0" algn="ct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1813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67310" lvl="0" indent="0" algn="ct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r5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8384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171450"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g9	g8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04800">
                <a:tc>
                  <a:txBody>
                    <a:bodyPr/>
                    <a:lstStyle/>
                    <a:p>
                      <a:pPr marL="0" marR="22225" lvl="0" indent="0" algn="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5</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1156335" lvl="0" indent="0" algn="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s7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1105535"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g10</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1590" lvl="0" indent="0" algn="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6</a:t>
                      </a:r>
                      <a:endParaRPr sz="2400" u="none" strike="noStrike" cap="none">
                        <a:latin typeface="Arial"/>
                        <a:ea typeface="Arial"/>
                        <a:cs typeface="Arial"/>
                        <a:sym typeface="Arial"/>
                      </a:endParaRPr>
                    </a:p>
                  </a:txBody>
                  <a:tcPr marL="0" marR="0" marT="2160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558165"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s11</a:t>
                      </a:r>
                      <a:endParaRPr sz="2400" u="none" strike="noStrike" cap="none">
                        <a:latin typeface="Arial"/>
                        <a:ea typeface="Arial"/>
                        <a:cs typeface="Arial"/>
                        <a:sym typeface="Arial"/>
                      </a:endParaRPr>
                    </a:p>
                  </a:txBody>
                  <a:tcPr marL="0" marR="0" marT="2160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7</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480059" lvl="0" indent="0" algn="r"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s12</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91440" lvl="0" indent="0" algn="ct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s13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4006215"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s14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457200">
                <a:tc>
                  <a:txBody>
                    <a:bodyPr/>
                    <a:lstStyle/>
                    <a:p>
                      <a:pPr marL="0" marR="19050" lvl="0" indent="0" algn="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10</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88900" marR="0" lvl="0" indent="0" algn="ct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55575" marR="0" lvl="0" indent="0" algn="l"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270" marR="0" lvl="0" indent="0" algn="ct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53975" lvl="0" indent="0" algn="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bl>
          </a:graphicData>
        </a:graphic>
      </p:graphicFrame>
    </p:spTree>
  </p:cSld>
  <p:clrMapOvr>
    <a:masterClrMapping/>
  </p:clrMapOvr>
  <p:transition>
    <p:zoom/>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7"/>
          <p:cNvSpPr txBox="1">
            <a:spLocks noGrp="1"/>
          </p:cNvSpPr>
          <p:nvPr>
            <p:ph type="title"/>
          </p:nvPr>
        </p:nvSpPr>
        <p:spPr>
          <a:xfrm>
            <a:off x="993444" y="1286636"/>
            <a:ext cx="39795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 Parsing Tables</a:t>
            </a:r>
            <a:endParaRPr/>
          </a:p>
        </p:txBody>
      </p:sp>
      <p:graphicFrame>
        <p:nvGraphicFramePr>
          <p:cNvPr id="610" name="Google Shape;610;p57"/>
          <p:cNvGraphicFramePr/>
          <p:nvPr/>
        </p:nvGraphicFramePr>
        <p:xfrm>
          <a:off x="673608" y="2350007"/>
          <a:ext cx="8310300" cy="4666944"/>
        </p:xfrm>
        <a:graphic>
          <a:graphicData uri="http://schemas.openxmlformats.org/drawingml/2006/table">
            <a:tbl>
              <a:tblPr firstRow="1" bandRow="1">
                <a:noFill/>
              </a:tblPr>
              <a:tblGrid>
                <a:gridCol w="381000"/>
                <a:gridCol w="459750"/>
                <a:gridCol w="720100"/>
                <a:gridCol w="643900"/>
                <a:gridCol w="831225"/>
                <a:gridCol w="638175"/>
                <a:gridCol w="748675"/>
                <a:gridCol w="448300"/>
                <a:gridCol w="791850"/>
                <a:gridCol w="459750"/>
                <a:gridCol w="510550"/>
                <a:gridCol w="1677025"/>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0955"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if</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0005"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then</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else</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127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begin</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254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end</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8382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print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7112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num</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2446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8034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780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S	L	E</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11</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59689" lvl="0" indent="0" algn="ct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s3</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97815"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s4</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883285"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4826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g15</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12</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1071245"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s16</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13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88900" marR="0" lvl="0" indent="0" algn="ct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a:txBody>
                    <a:bodyPr/>
                    <a:lstStyle/>
                    <a:p>
                      <a:pPr marL="0" marR="29209" lvl="0" indent="0" algn="ct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74295" lvl="0" indent="0" algn="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14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311150" lvl="0" indent="0" algn="ct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r5</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130810"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g9 g17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04800">
                <a:tc>
                  <a:txBody>
                    <a:bodyPr/>
                    <a:lstStyle/>
                    <a:p>
                      <a:pPr marL="1397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15</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123444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s18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16</a:t>
                      </a:r>
                      <a:endParaRPr sz="2400" u="none" strike="noStrike" cap="none">
                        <a:latin typeface="Arial"/>
                        <a:ea typeface="Arial"/>
                        <a:cs typeface="Arial"/>
                        <a:sym typeface="Arial"/>
                      </a:endParaRPr>
                    </a:p>
                  </a:txBody>
                  <a:tcPr marL="0" marR="0" marT="2160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88265" marR="0" lvl="0" indent="0" algn="ct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16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53975" lvl="0" indent="0" algn="ct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16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a:txBody>
                    <a:bodyPr/>
                    <a:lstStyle/>
                    <a:p>
                      <a:pPr marL="635" marR="0" lvl="0" indent="0" algn="ct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16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56514" lvl="0" indent="0" algn="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16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17</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10">
                  <a:txBody>
                    <a:bodyPr/>
                    <a:lstStyle/>
                    <a:p>
                      <a:pPr marL="0" marR="308610" lvl="0" indent="0" algn="ctr"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r6</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18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17780" lvl="0" indent="0" algn="ct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s3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18770" marR="0" lvl="0" indent="0" algn="l"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s4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904239" marR="0" lvl="0" indent="0" algn="l"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69215" marR="0" lvl="0" indent="0" algn="l"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g19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457200">
                <a:tc>
                  <a:txBody>
                    <a:bodyPr/>
                    <a:lstStyle/>
                    <a:p>
                      <a:pPr marL="13970"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19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18415" lvl="0" indent="0" algn="ct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a:txBody>
                    <a:bodyPr/>
                    <a:lstStyle/>
                    <a:p>
                      <a:pPr marL="33655" marR="0" lvl="0" indent="0" algn="ct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38735" lvl="0" indent="0" algn="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bl>
          </a:graphicData>
        </a:graphic>
      </p:graphicFrame>
      <p:sp>
        <p:nvSpPr>
          <p:cNvPr id="611" name="Google Shape;611;p57"/>
          <p:cNvSpPr txBox="1"/>
          <p:nvPr/>
        </p:nvSpPr>
        <p:spPr>
          <a:xfrm>
            <a:off x="3509009" y="6199123"/>
            <a:ext cx="8407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CC0099"/>
                </a:solidFill>
                <a:latin typeface="Arial"/>
                <a:ea typeface="Arial"/>
                <a:cs typeface="Arial"/>
                <a:sym typeface="Arial"/>
              </a:rPr>
              <a:t>action</a:t>
            </a:r>
            <a:endParaRPr sz="2400">
              <a:latin typeface="Arial"/>
              <a:ea typeface="Arial"/>
              <a:cs typeface="Arial"/>
              <a:sym typeface="Arial"/>
            </a:endParaRPr>
          </a:p>
        </p:txBody>
      </p:sp>
      <p:sp>
        <p:nvSpPr>
          <p:cNvPr id="612" name="Google Shape;612;p57"/>
          <p:cNvSpPr txBox="1"/>
          <p:nvPr/>
        </p:nvSpPr>
        <p:spPr>
          <a:xfrm>
            <a:off x="7930133" y="6199123"/>
            <a:ext cx="6178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CC0099"/>
                </a:solidFill>
                <a:latin typeface="Arial"/>
                <a:ea typeface="Arial"/>
                <a:cs typeface="Arial"/>
                <a:sym typeface="Arial"/>
              </a:rPr>
              <a:t>goto</a:t>
            </a:r>
            <a:endParaRPr sz="2400">
              <a:latin typeface="Arial"/>
              <a:ea typeface="Arial"/>
              <a:cs typeface="Arial"/>
              <a:sym typeface="Arial"/>
            </a:endParaRPr>
          </a:p>
        </p:txBody>
      </p:sp>
      <p:sp>
        <p:nvSpPr>
          <p:cNvPr id="613" name="Google Shape;613;p57"/>
          <p:cNvSpPr/>
          <p:nvPr/>
        </p:nvSpPr>
        <p:spPr>
          <a:xfrm>
            <a:off x="1144524" y="6554723"/>
            <a:ext cx="6172200" cy="76200"/>
          </a:xfrm>
          <a:custGeom>
            <a:avLst/>
            <a:gdLst/>
            <a:ahLst/>
            <a:cxnLst/>
            <a:rect l="l" t="t" r="r" b="b"/>
            <a:pathLst>
              <a:path w="6172200" h="76200" extrusionOk="0">
                <a:moveTo>
                  <a:pt x="6172200" y="0"/>
                </a:moveTo>
                <a:lnTo>
                  <a:pt x="6124400" y="32125"/>
                </a:lnTo>
                <a:lnTo>
                  <a:pt x="6046049" y="49994"/>
                </a:lnTo>
                <a:lnTo>
                  <a:pt x="5995314" y="57510"/>
                </a:lnTo>
                <a:lnTo>
                  <a:pt x="5937932" y="63924"/>
                </a:lnTo>
                <a:lnTo>
                  <a:pt x="5874700" y="69118"/>
                </a:lnTo>
                <a:lnTo>
                  <a:pt x="5806412" y="72974"/>
                </a:lnTo>
                <a:lnTo>
                  <a:pt x="5733863" y="75373"/>
                </a:lnTo>
                <a:lnTo>
                  <a:pt x="5657850" y="76199"/>
                </a:lnTo>
                <a:lnTo>
                  <a:pt x="514350" y="76199"/>
                </a:lnTo>
                <a:lnTo>
                  <a:pt x="438336" y="75373"/>
                </a:lnTo>
                <a:lnTo>
                  <a:pt x="365787" y="72974"/>
                </a:lnTo>
                <a:lnTo>
                  <a:pt x="297499" y="69118"/>
                </a:lnTo>
                <a:lnTo>
                  <a:pt x="234267" y="63924"/>
                </a:lnTo>
                <a:lnTo>
                  <a:pt x="176885" y="57510"/>
                </a:lnTo>
                <a:lnTo>
                  <a:pt x="126150" y="49994"/>
                </a:lnTo>
                <a:lnTo>
                  <a:pt x="82857" y="41493"/>
                </a:lnTo>
                <a:lnTo>
                  <a:pt x="21774" y="22008"/>
                </a:lnTo>
                <a:lnTo>
                  <a:pt x="5576" y="11261"/>
                </a:lnTo>
                <a:lnTo>
                  <a:pt x="0" y="0"/>
                </a:lnTo>
              </a:path>
            </a:pathLst>
          </a:custGeom>
          <a:noFill/>
          <a:ln w="27425" cap="flat" cmpd="sng">
            <a:solidFill>
              <a:srgbClr val="CC00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14" name="Google Shape;614;p57"/>
          <p:cNvSpPr/>
          <p:nvPr/>
        </p:nvSpPr>
        <p:spPr>
          <a:xfrm>
            <a:off x="7392923" y="6554723"/>
            <a:ext cx="1600200" cy="76200"/>
          </a:xfrm>
          <a:custGeom>
            <a:avLst/>
            <a:gdLst/>
            <a:ahLst/>
            <a:cxnLst/>
            <a:rect l="l" t="t" r="r" b="b"/>
            <a:pathLst>
              <a:path w="1600200" h="76200" extrusionOk="0">
                <a:moveTo>
                  <a:pt x="1600200" y="0"/>
                </a:moveTo>
                <a:lnTo>
                  <a:pt x="1589722" y="29662"/>
                </a:lnTo>
                <a:lnTo>
                  <a:pt x="1561147" y="53882"/>
                </a:lnTo>
                <a:lnTo>
                  <a:pt x="1518761" y="70212"/>
                </a:lnTo>
                <a:lnTo>
                  <a:pt x="1466850" y="76199"/>
                </a:lnTo>
                <a:lnTo>
                  <a:pt x="133350" y="76199"/>
                </a:lnTo>
                <a:lnTo>
                  <a:pt x="81438" y="70212"/>
                </a:lnTo>
                <a:lnTo>
                  <a:pt x="39052" y="53882"/>
                </a:lnTo>
                <a:lnTo>
                  <a:pt x="10477" y="29662"/>
                </a:lnTo>
                <a:lnTo>
                  <a:pt x="0" y="0"/>
                </a:lnTo>
              </a:path>
            </a:pathLst>
          </a:custGeom>
          <a:noFill/>
          <a:ln w="27425" cap="flat" cmpd="sng">
            <a:solidFill>
              <a:srgbClr val="CC00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8"/>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620" name="Google Shape;620;p58"/>
          <p:cNvSpPr txBox="1"/>
          <p:nvPr/>
        </p:nvSpPr>
        <p:spPr>
          <a:xfrm>
            <a:off x="1435100" y="2605734"/>
            <a:ext cx="4071620" cy="3313429"/>
          </a:xfrm>
          <a:prstGeom prst="rect">
            <a:avLst/>
          </a:prstGeom>
          <a:noFill/>
          <a:ln>
            <a:noFill/>
          </a:ln>
        </p:spPr>
        <p:txBody>
          <a:bodyPr spcFirstLastPara="1" wrap="square" lIns="0" tIns="55225" rIns="0" bIns="0" anchor="t" anchorCtr="0">
            <a:spAutoFit/>
          </a:bodyPr>
          <a:lstStyle/>
          <a:p>
            <a:pPr marL="408940" marR="0" lvl="0" indent="-396240" algn="l" rtl="0">
              <a:lnSpc>
                <a:spcPct val="100000"/>
              </a:lnSpc>
              <a:spcBef>
                <a:spcPts val="0"/>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a:t>
            </a:r>
            <a:r>
              <a:rPr lang="en-US" sz="2800" i="1">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003366"/>
                </a:solidFill>
                <a:latin typeface="Arial"/>
                <a:ea typeface="Arial"/>
                <a:cs typeface="Arial"/>
                <a:sym typeface="Arial"/>
              </a:rPr>
              <a:t>S</a:t>
            </a:r>
            <a:endParaRPr sz="2800">
              <a:latin typeface="Arial"/>
              <a:ea typeface="Arial"/>
              <a:cs typeface="Arial"/>
              <a:sym typeface="Arial"/>
            </a:endParaRPr>
          </a:p>
          <a:p>
            <a:pPr marL="408940" marR="0" lvl="0" indent="-396240" algn="l" rtl="0">
              <a:lnSpc>
                <a:spcPct val="100000"/>
              </a:lnSpc>
              <a:spcBef>
                <a:spcPts val="340"/>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if </a:t>
            </a:r>
            <a:r>
              <a:rPr lang="en-US" sz="2800" i="1">
                <a:solidFill>
                  <a:srgbClr val="003366"/>
                </a:solidFill>
                <a:latin typeface="Arial"/>
                <a:ea typeface="Arial"/>
                <a:cs typeface="Arial"/>
                <a:sym typeface="Arial"/>
              </a:rPr>
              <a:t>E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 </a:t>
            </a:r>
            <a:r>
              <a:rPr lang="en-US" sz="2800" b="1">
                <a:solidFill>
                  <a:srgbClr val="003366"/>
                </a:solidFill>
                <a:latin typeface="Arial"/>
                <a:ea typeface="Arial"/>
                <a:cs typeface="Arial"/>
                <a:sym typeface="Arial"/>
              </a:rPr>
              <a:t>else </a:t>
            </a:r>
            <a:r>
              <a:rPr lang="en-US" sz="2800" i="1">
                <a:solidFill>
                  <a:srgbClr val="003366"/>
                </a:solidFill>
                <a:latin typeface="Arial"/>
                <a:ea typeface="Arial"/>
                <a:cs typeface="Arial"/>
                <a:sym typeface="Arial"/>
              </a:rPr>
              <a:t>S</a:t>
            </a:r>
            <a:endParaRPr sz="2800">
              <a:latin typeface="Arial"/>
              <a:ea typeface="Arial"/>
              <a:cs typeface="Arial"/>
              <a:sym typeface="Arial"/>
            </a:endParaRPr>
          </a:p>
          <a:p>
            <a:pPr marL="408940" marR="0" lvl="0" indent="-396240" algn="l" rtl="0">
              <a:lnSpc>
                <a:spcPct val="100000"/>
              </a:lnSpc>
              <a:spcBef>
                <a:spcPts val="335"/>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begin </a:t>
            </a:r>
            <a:r>
              <a:rPr lang="en-US" sz="2800" i="1">
                <a:solidFill>
                  <a:srgbClr val="003366"/>
                </a:solidFill>
                <a:latin typeface="Arial"/>
                <a:ea typeface="Arial"/>
                <a:cs typeface="Arial"/>
                <a:sym typeface="Arial"/>
              </a:rPr>
              <a:t>L </a:t>
            </a:r>
            <a:r>
              <a:rPr lang="en-US" sz="2800" b="1">
                <a:solidFill>
                  <a:srgbClr val="FF3300"/>
                </a:solidFill>
                <a:latin typeface="Arial"/>
                <a:ea typeface="Arial"/>
                <a:cs typeface="Arial"/>
                <a:sym typeface="Arial"/>
              </a:rPr>
              <a:t>end</a:t>
            </a:r>
            <a:endParaRPr sz="2800">
              <a:latin typeface="Arial"/>
              <a:ea typeface="Arial"/>
              <a:cs typeface="Arial"/>
              <a:sym typeface="Arial"/>
            </a:endParaRPr>
          </a:p>
          <a:p>
            <a:pPr marL="408940" marR="0" lvl="0" indent="-396240" algn="l" rtl="0">
              <a:lnSpc>
                <a:spcPct val="100000"/>
              </a:lnSpc>
              <a:spcBef>
                <a:spcPts val="340"/>
              </a:spcBef>
              <a:spcAft>
                <a:spcPts val="0"/>
              </a:spcAft>
              <a:buClr>
                <a:srgbClr val="003366"/>
              </a:buClr>
              <a:buSzPts val="2800"/>
              <a:buFont typeface="Arial"/>
              <a:buAutoNum type="arabicPeriod"/>
            </a:pPr>
            <a:r>
              <a:rPr lang="en-US" sz="2800" i="1">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print </a:t>
            </a:r>
            <a:r>
              <a:rPr lang="en-US" sz="2800" i="1">
                <a:solidFill>
                  <a:srgbClr val="003366"/>
                </a:solidFill>
                <a:latin typeface="Arial"/>
                <a:ea typeface="Arial"/>
                <a:cs typeface="Arial"/>
                <a:sym typeface="Arial"/>
              </a:rPr>
              <a:t>E</a:t>
            </a:r>
            <a:endParaRPr sz="2800">
              <a:latin typeface="Arial"/>
              <a:ea typeface="Arial"/>
              <a:cs typeface="Arial"/>
              <a:sym typeface="Arial"/>
            </a:endParaRPr>
          </a:p>
          <a:p>
            <a:pPr marL="12700" marR="0" lvl="0" indent="0" algn="l" rtl="0">
              <a:lnSpc>
                <a:spcPct val="100000"/>
              </a:lnSpc>
              <a:spcBef>
                <a:spcPts val="335"/>
              </a:spcBef>
              <a:spcAft>
                <a:spcPts val="0"/>
              </a:spcAft>
              <a:buNone/>
            </a:pPr>
            <a:r>
              <a:rPr lang="en-US" sz="2800">
                <a:solidFill>
                  <a:srgbClr val="003366"/>
                </a:solidFill>
                <a:latin typeface="Arial"/>
                <a:ea typeface="Arial"/>
                <a:cs typeface="Arial"/>
                <a:sym typeface="Arial"/>
              </a:rPr>
              <a:t>5. </a:t>
            </a:r>
            <a:r>
              <a:rPr lang="en-US" sz="2800" i="1">
                <a:solidFill>
                  <a:srgbClr val="003366"/>
                </a:solidFill>
                <a:latin typeface="Arial"/>
                <a:ea typeface="Arial"/>
                <a:cs typeface="Arial"/>
                <a:sym typeface="Arial"/>
              </a:rPr>
              <a:t>L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408940" marR="0" lvl="0" indent="-396240" algn="l" rtl="0">
              <a:lnSpc>
                <a:spcPct val="100000"/>
              </a:lnSpc>
              <a:spcBef>
                <a:spcPts val="340"/>
              </a:spcBef>
              <a:spcAft>
                <a:spcPts val="0"/>
              </a:spcAft>
              <a:buClr>
                <a:srgbClr val="003366"/>
              </a:buClr>
              <a:buSzPts val="2800"/>
              <a:buFont typeface="Arial"/>
              <a:buAutoNum type="arabicPeriod" startAt="6"/>
            </a:pPr>
            <a:r>
              <a:rPr lang="en-US" sz="2800" i="1">
                <a:solidFill>
                  <a:srgbClr val="003366"/>
                </a:solidFill>
                <a:latin typeface="Arial"/>
                <a:ea typeface="Arial"/>
                <a:cs typeface="Arial"/>
                <a:sym typeface="Arial"/>
              </a:rPr>
              <a:t>L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003366"/>
                </a:solidFill>
                <a:latin typeface="Arial"/>
                <a:ea typeface="Arial"/>
                <a:cs typeface="Arial"/>
                <a:sym typeface="Arial"/>
              </a:rPr>
              <a:t>S </a:t>
            </a:r>
            <a:r>
              <a:rPr lang="en-US" sz="2800" b="1">
                <a:solidFill>
                  <a:srgbClr val="FF3300"/>
                </a:solidFill>
                <a:latin typeface="Arial"/>
                <a:ea typeface="Arial"/>
                <a:cs typeface="Arial"/>
                <a:sym typeface="Arial"/>
              </a:rPr>
              <a:t>; </a:t>
            </a:r>
            <a:r>
              <a:rPr lang="en-US" sz="2800" i="1">
                <a:solidFill>
                  <a:srgbClr val="003366"/>
                </a:solidFill>
                <a:latin typeface="Arial"/>
                <a:ea typeface="Arial"/>
                <a:cs typeface="Arial"/>
                <a:sym typeface="Arial"/>
              </a:rPr>
              <a:t>L</a:t>
            </a:r>
            <a:endParaRPr sz="2800">
              <a:latin typeface="Arial"/>
              <a:ea typeface="Arial"/>
              <a:cs typeface="Arial"/>
              <a:sym typeface="Arial"/>
            </a:endParaRPr>
          </a:p>
          <a:p>
            <a:pPr marL="408940" marR="0" lvl="0" indent="-396240" algn="l" rtl="0">
              <a:lnSpc>
                <a:spcPct val="100000"/>
              </a:lnSpc>
              <a:spcBef>
                <a:spcPts val="335"/>
              </a:spcBef>
              <a:spcAft>
                <a:spcPts val="0"/>
              </a:spcAft>
              <a:buClr>
                <a:srgbClr val="003366"/>
              </a:buClr>
              <a:buSzPts val="2800"/>
              <a:buFont typeface="Arial"/>
              <a:buAutoNum type="arabicPeriod" startAt="6"/>
            </a:pPr>
            <a:r>
              <a:rPr lang="en-US" sz="2800" i="1">
                <a:solidFill>
                  <a:srgbClr val="003366"/>
                </a:solidFill>
                <a:latin typeface="Arial"/>
                <a:ea typeface="Arial"/>
                <a:cs typeface="Arial"/>
                <a:sym typeface="Arial"/>
              </a:rPr>
              <a:t>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num </a:t>
            </a:r>
            <a:r>
              <a:rPr lang="en-US" sz="2800" b="1">
                <a:solidFill>
                  <a:srgbClr val="003366"/>
                </a:solidFill>
                <a:latin typeface="Arial"/>
                <a:ea typeface="Arial"/>
                <a:cs typeface="Arial"/>
                <a:sym typeface="Arial"/>
              </a:rPr>
              <a:t>= num</a:t>
            </a:r>
            <a:endParaRPr sz="2800">
              <a:latin typeface="Arial"/>
              <a:ea typeface="Arial"/>
              <a:cs typeface="Arial"/>
              <a:sym typeface="Arial"/>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837328" y="952099"/>
            <a:ext cx="6657975" cy="2898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a:t>Context-Free Grammars (CFG)</a:t>
            </a:r>
            <a:endParaRPr b="1"/>
          </a:p>
        </p:txBody>
      </p:sp>
      <p:sp>
        <p:nvSpPr>
          <p:cNvPr id="99" name="Google Shape;99;p5"/>
          <p:cNvSpPr txBox="1"/>
          <p:nvPr/>
        </p:nvSpPr>
        <p:spPr>
          <a:xfrm>
            <a:off x="725814" y="1625710"/>
            <a:ext cx="7694295" cy="1122082"/>
          </a:xfrm>
          <a:prstGeom prst="rect">
            <a:avLst/>
          </a:prstGeom>
          <a:noFill/>
          <a:ln>
            <a:noFill/>
          </a:ln>
        </p:spPr>
        <p:txBody>
          <a:bodyPr spcFirstLastPara="1" wrap="square" lIns="0" tIns="13950" rIns="0" bIns="0" anchor="t" anchorCtr="0">
            <a:spAutoFit/>
          </a:bodyPr>
          <a:lstStyle/>
          <a:p>
            <a:pPr marL="356870" marR="5080" lvl="0" indent="-344805" algn="just">
              <a:buClr>
                <a:srgbClr val="003366"/>
              </a:buClr>
              <a:buSzPts val="2100"/>
              <a:buFont typeface="Arial" pitchFamily="34" charset="0"/>
              <a:buChar char="•"/>
            </a:pPr>
            <a:r>
              <a:rPr lang="en-US" sz="1800" dirty="0" smtClean="0">
                <a:latin typeface="Cambria" pitchFamily="18" charset="0"/>
                <a:ea typeface="Cambria" pitchFamily="18" charset="0"/>
              </a:rPr>
              <a:t>Context Free Grammar is formal grammar, the syntax or structure of a formal language can be described using context-free grammar (CFG), a type of formal grammar. The grammar has four </a:t>
            </a:r>
            <a:r>
              <a:rPr lang="en-US" sz="1800" dirty="0" err="1" smtClean="0">
                <a:latin typeface="Cambria" pitchFamily="18" charset="0"/>
                <a:ea typeface="Cambria" pitchFamily="18" charset="0"/>
              </a:rPr>
              <a:t>tuples</a:t>
            </a:r>
            <a:r>
              <a:rPr lang="en-US" sz="1800" dirty="0" smtClean="0">
                <a:latin typeface="Cambria" pitchFamily="18" charset="0"/>
                <a:ea typeface="Cambria" pitchFamily="18" charset="0"/>
              </a:rPr>
              <a:t>: (V,T,P,S).</a:t>
            </a:r>
          </a:p>
          <a:p>
            <a:pPr marL="356870" marR="5080" lvl="0" indent="-344805" algn="just">
              <a:buClr>
                <a:srgbClr val="003366"/>
              </a:buClr>
              <a:buSzPts val="2100"/>
              <a:buFont typeface="Arial" pitchFamily="34" charset="0"/>
              <a:buChar char="•"/>
            </a:pPr>
            <a:endParaRPr lang="en-US" sz="1800" dirty="0" smtClean="0">
              <a:latin typeface="Cambria" pitchFamily="18" charset="0"/>
              <a:ea typeface="Cambria" pitchFamily="18" charset="0"/>
              <a:sym typeface="Arial"/>
            </a:endParaRPr>
          </a:p>
        </p:txBody>
      </p:sp>
      <p:pic>
        <p:nvPicPr>
          <p:cNvPr id="3074" name="Picture 2"/>
          <p:cNvPicPr>
            <a:picLocks noChangeAspect="1" noChangeArrowheads="1"/>
          </p:cNvPicPr>
          <p:nvPr/>
        </p:nvPicPr>
        <p:blipFill>
          <a:blip r:embed="rId3"/>
          <a:srcRect/>
          <a:stretch>
            <a:fillRect/>
          </a:stretch>
        </p:blipFill>
        <p:spPr bwMode="auto">
          <a:xfrm>
            <a:off x="887026" y="2800699"/>
            <a:ext cx="8059737" cy="3142901"/>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9"/>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626" name="Google Shape;626;p59"/>
          <p:cNvGraphicFramePr/>
          <p:nvPr/>
        </p:nvGraphicFramePr>
        <p:xfrm>
          <a:off x="749808" y="2377439"/>
          <a:ext cx="7924800" cy="4343400"/>
        </p:xfrm>
        <a:graphic>
          <a:graphicData uri="http://schemas.openxmlformats.org/drawingml/2006/table">
            <a:tbl>
              <a:tblPr firstRow="1" bandRow="1">
                <a:noFill/>
              </a:tblPr>
              <a:tblGrid>
                <a:gridCol w="3276600"/>
                <a:gridCol w="3505200"/>
                <a:gridCol w="1143000"/>
              </a:tblGrid>
              <a:tr h="353575">
                <a:tc>
                  <a:txBody>
                    <a:bodyPr/>
                    <a:lstStyle/>
                    <a:p>
                      <a:pPr marL="1004569" marR="0" lvl="0" indent="0" algn="l" rtl="0">
                        <a:lnSpc>
                          <a:spcPct val="100000"/>
                        </a:lnSpc>
                        <a:spcBef>
                          <a:spcPts val="0"/>
                        </a:spcBef>
                        <a:spcAft>
                          <a:spcPts val="0"/>
                        </a:spcAft>
                        <a:buNone/>
                      </a:pPr>
                      <a:r>
                        <a:rPr lang="en-US" sz="2000" b="1" u="none" strike="noStrike" cap="none">
                          <a:solidFill>
                            <a:srgbClr val="003366"/>
                          </a:solidFill>
                          <a:latin typeface="Arial"/>
                          <a:ea typeface="Arial"/>
                          <a:cs typeface="Arial"/>
                          <a:sym typeface="Arial"/>
                        </a:rPr>
                        <a:t>Stack</a:t>
                      </a:r>
                      <a:endParaRPr sz="2000" u="none" strike="noStrike" cap="none">
                        <a:latin typeface="Arial"/>
                        <a:ea typeface="Arial"/>
                        <a:cs typeface="Arial"/>
                        <a:sym typeface="Arial"/>
                      </a:endParaRPr>
                    </a:p>
                  </a:txBody>
                  <a:tcPr marL="0" marR="0" marT="10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752475" marR="0" lvl="0" indent="0" algn="l" rtl="0">
                        <a:lnSpc>
                          <a:spcPct val="100000"/>
                        </a:lnSpc>
                        <a:spcBef>
                          <a:spcPts val="0"/>
                        </a:spcBef>
                        <a:spcAft>
                          <a:spcPts val="0"/>
                        </a:spcAft>
                        <a:buNone/>
                      </a:pPr>
                      <a:r>
                        <a:rPr lang="en-US" sz="2000" b="1" u="none" strike="noStrike" cap="none">
                          <a:solidFill>
                            <a:srgbClr val="003366"/>
                          </a:solidFill>
                          <a:latin typeface="Arial"/>
                          <a:ea typeface="Arial"/>
                          <a:cs typeface="Arial"/>
                          <a:sym typeface="Arial"/>
                        </a:rPr>
                        <a:t>Input</a:t>
                      </a:r>
                      <a:endParaRPr sz="2000" u="none" strike="noStrike" cap="none">
                        <a:latin typeface="Arial"/>
                        <a:ea typeface="Arial"/>
                        <a:cs typeface="Arial"/>
                        <a:sym typeface="Arial"/>
                      </a:endParaRPr>
                    </a:p>
                  </a:txBody>
                  <a:tcPr marL="0" marR="0" marT="10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120014" marR="0" lvl="0" indent="0" algn="l" rtl="0">
                        <a:lnSpc>
                          <a:spcPct val="100000"/>
                        </a:lnSpc>
                        <a:spcBef>
                          <a:spcPts val="0"/>
                        </a:spcBef>
                        <a:spcAft>
                          <a:spcPts val="0"/>
                        </a:spcAft>
                        <a:buNone/>
                      </a:pPr>
                      <a:r>
                        <a:rPr lang="en-US" sz="2000" b="1" u="none" strike="noStrike" cap="none">
                          <a:solidFill>
                            <a:srgbClr val="003366"/>
                          </a:solidFill>
                          <a:latin typeface="Arial"/>
                          <a:ea typeface="Arial"/>
                          <a:cs typeface="Arial"/>
                          <a:sym typeface="Arial"/>
                        </a:rPr>
                        <a:t>Action</a:t>
                      </a:r>
                      <a:endParaRPr sz="2000" u="none" strike="noStrike" cap="none">
                        <a:latin typeface="Arial"/>
                        <a:ea typeface="Arial"/>
                        <a:cs typeface="Arial"/>
                        <a:sym typeface="Arial"/>
                      </a:endParaRPr>
                    </a:p>
                  </a:txBody>
                  <a:tcPr marL="0" marR="0" marT="1080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989825">
                <a:tc>
                  <a:txBody>
                    <a:bodyPr/>
                    <a:lstStyle/>
                    <a:p>
                      <a:pPr marL="90170" marR="0" lvl="0" indent="0" algn="l" rtl="0">
                        <a:lnSpc>
                          <a:spcPct val="103703"/>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print</a:t>
                      </a:r>
                      <a:r>
                        <a:rPr lang="en-US" sz="2025" u="none" strike="noStrike" cap="none" baseline="-25000">
                          <a:solidFill>
                            <a:srgbClr val="003366"/>
                          </a:solidFill>
                          <a:latin typeface="Arial"/>
                          <a:ea typeface="Arial"/>
                          <a:cs typeface="Arial"/>
                          <a:sym typeface="Arial"/>
                        </a:rPr>
                        <a:t>5</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print</a:t>
                      </a:r>
                      <a:r>
                        <a:rPr lang="en-US" sz="2025" u="none" strike="noStrike" cap="none" baseline="-25000">
                          <a:solidFill>
                            <a:srgbClr val="003366"/>
                          </a:solidFill>
                          <a:latin typeface="Arial"/>
                          <a:ea typeface="Arial"/>
                          <a:cs typeface="Arial"/>
                          <a:sym typeface="Arial"/>
                        </a:rPr>
                        <a:t>5</a:t>
                      </a:r>
                      <a:r>
                        <a:rPr lang="en-US" sz="2000" u="none" strike="noStrike" cap="none">
                          <a:solidFill>
                            <a:srgbClr val="003366"/>
                          </a:solidFill>
                          <a:latin typeface="Arial"/>
                          <a:ea typeface="Arial"/>
                          <a:cs typeface="Arial"/>
                          <a:sym typeface="Arial"/>
                        </a:rPr>
                        <a:t>num</a:t>
                      </a:r>
                      <a:r>
                        <a:rPr lang="en-US" sz="2025" u="none" strike="noStrike" cap="none" baseline="-25000">
                          <a:solidFill>
                            <a:srgbClr val="003366"/>
                          </a:solidFill>
                          <a:latin typeface="Arial"/>
                          <a:ea typeface="Arial"/>
                          <a:cs typeface="Arial"/>
                          <a:sym typeface="Arial"/>
                        </a:rPr>
                        <a:t>7</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print</a:t>
                      </a:r>
                      <a:r>
                        <a:rPr lang="en-US" sz="2025" u="none" strike="noStrike" cap="none" baseline="-25000">
                          <a:solidFill>
                            <a:srgbClr val="003366"/>
                          </a:solidFill>
                          <a:latin typeface="Arial"/>
                          <a:ea typeface="Arial"/>
                          <a:cs typeface="Arial"/>
                          <a:sym typeface="Arial"/>
                        </a:rPr>
                        <a:t>5</a:t>
                      </a:r>
                      <a:r>
                        <a:rPr lang="en-US" sz="2000" u="none" strike="noStrike" cap="none">
                          <a:solidFill>
                            <a:srgbClr val="003366"/>
                          </a:solidFill>
                          <a:latin typeface="Arial"/>
                          <a:ea typeface="Arial"/>
                          <a:cs typeface="Arial"/>
                          <a:sym typeface="Arial"/>
                        </a:rPr>
                        <a:t>num</a:t>
                      </a:r>
                      <a:r>
                        <a:rPr lang="en-US" sz="2025" u="none" strike="noStrike" cap="none" baseline="-25000">
                          <a:solidFill>
                            <a:srgbClr val="003366"/>
                          </a:solidFill>
                          <a:latin typeface="Arial"/>
                          <a:ea typeface="Arial"/>
                          <a:cs typeface="Arial"/>
                          <a:sym typeface="Arial"/>
                        </a:rPr>
                        <a:t>7</a:t>
                      </a: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12</a:t>
                      </a:r>
                      <a:endParaRPr sz="2025" u="none" strike="noStrike" cap="none" baseline="-25000">
                        <a:latin typeface="Arial"/>
                        <a:ea typeface="Arial"/>
                        <a:cs typeface="Arial"/>
                        <a:sym typeface="Arial"/>
                      </a:endParaRPr>
                    </a:p>
                    <a:p>
                      <a:pPr marL="90170" marR="0" lvl="0" indent="0" algn="l" rtl="0">
                        <a:lnSpc>
                          <a:spcPct val="100000"/>
                        </a:lnSpc>
                        <a:spcBef>
                          <a:spcPts val="5"/>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print</a:t>
                      </a:r>
                      <a:r>
                        <a:rPr lang="en-US" sz="2025" u="none" strike="noStrike" cap="none" baseline="-25000">
                          <a:solidFill>
                            <a:srgbClr val="003366"/>
                          </a:solidFill>
                          <a:latin typeface="Arial"/>
                          <a:ea typeface="Arial"/>
                          <a:cs typeface="Arial"/>
                          <a:sym typeface="Arial"/>
                        </a:rPr>
                        <a:t>5</a:t>
                      </a:r>
                      <a:r>
                        <a:rPr lang="en-US" sz="2000" u="none" strike="noStrike" cap="none">
                          <a:solidFill>
                            <a:srgbClr val="FF3300"/>
                          </a:solidFill>
                          <a:latin typeface="Arial"/>
                          <a:ea typeface="Arial"/>
                          <a:cs typeface="Arial"/>
                          <a:sym typeface="Arial"/>
                        </a:rPr>
                        <a:t>num</a:t>
                      </a:r>
                      <a:r>
                        <a:rPr lang="en-US" sz="2025" u="none" strike="noStrike" cap="none" baseline="-25000">
                          <a:solidFill>
                            <a:srgbClr val="003366"/>
                          </a:solidFill>
                          <a:latin typeface="Arial"/>
                          <a:ea typeface="Arial"/>
                          <a:cs typeface="Arial"/>
                          <a:sym typeface="Arial"/>
                        </a:rPr>
                        <a:t>7</a:t>
                      </a:r>
                      <a:r>
                        <a:rPr lang="en-US" sz="2000" u="none" strike="noStrike" cap="none">
                          <a:solidFill>
                            <a:srgbClr val="FF3300"/>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12</a:t>
                      </a:r>
                      <a:r>
                        <a:rPr lang="en-US" sz="2000" u="none" strike="noStrike" cap="none">
                          <a:solidFill>
                            <a:srgbClr val="FF3300"/>
                          </a:solidFill>
                          <a:latin typeface="Arial"/>
                          <a:ea typeface="Arial"/>
                          <a:cs typeface="Arial"/>
                          <a:sym typeface="Arial"/>
                        </a:rPr>
                        <a:t>num</a:t>
                      </a:r>
                      <a:r>
                        <a:rPr lang="en-US" sz="2025" u="none" strike="noStrike" cap="none" baseline="-25000">
                          <a:solidFill>
                            <a:srgbClr val="003366"/>
                          </a:solidFill>
                          <a:latin typeface="Arial"/>
                          <a:ea typeface="Arial"/>
                          <a:cs typeface="Arial"/>
                          <a:sym typeface="Arial"/>
                        </a:rPr>
                        <a:t>16</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FF3300"/>
                          </a:solidFill>
                          <a:latin typeface="Arial"/>
                          <a:ea typeface="Arial"/>
                          <a:cs typeface="Arial"/>
                          <a:sym typeface="Arial"/>
                        </a:rPr>
                        <a:t>print</a:t>
                      </a:r>
                      <a:r>
                        <a:rPr lang="en-US" sz="2025" u="none" strike="noStrike" cap="none" baseline="-25000">
                          <a:solidFill>
                            <a:srgbClr val="003366"/>
                          </a:solidFill>
                          <a:latin typeface="Arial"/>
                          <a:ea typeface="Arial"/>
                          <a:cs typeface="Arial"/>
                          <a:sym typeface="Arial"/>
                        </a:rPr>
                        <a:t>5</a:t>
                      </a:r>
                      <a:r>
                        <a:rPr lang="en-US" sz="2000" u="none" strike="noStrike" cap="none">
                          <a:solidFill>
                            <a:srgbClr val="FF3300"/>
                          </a:solidFill>
                          <a:latin typeface="Arial"/>
                          <a:ea typeface="Arial"/>
                          <a:cs typeface="Arial"/>
                          <a:sym typeface="Arial"/>
                        </a:rPr>
                        <a:t>E</a:t>
                      </a:r>
                      <a:r>
                        <a:rPr lang="en-US" sz="2025" u="none" strike="noStrike" cap="none" baseline="-25000">
                          <a:solidFill>
                            <a:srgbClr val="003366"/>
                          </a:solidFill>
                          <a:latin typeface="Arial"/>
                          <a:ea typeface="Arial"/>
                          <a:cs typeface="Arial"/>
                          <a:sym typeface="Arial"/>
                        </a:rPr>
                        <a:t>10</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S</a:t>
                      </a:r>
                      <a:r>
                        <a:rPr lang="en-US" sz="2025" u="none" strike="noStrike" cap="none" baseline="-25000">
                          <a:solidFill>
                            <a:srgbClr val="003366"/>
                          </a:solidFill>
                          <a:latin typeface="Arial"/>
                          <a:ea typeface="Arial"/>
                          <a:cs typeface="Arial"/>
                          <a:sym typeface="Arial"/>
                        </a:rPr>
                        <a:t>9</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S</a:t>
                      </a:r>
                      <a:r>
                        <a:rPr lang="en-US" sz="2025" u="none" strike="noStrike" cap="none" baseline="-25000">
                          <a:solidFill>
                            <a:srgbClr val="003366"/>
                          </a:solidFill>
                          <a:latin typeface="Arial"/>
                          <a:ea typeface="Arial"/>
                          <a:cs typeface="Arial"/>
                          <a:sym typeface="Arial"/>
                        </a:rPr>
                        <a:t>9</a:t>
                      </a: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14</a:t>
                      </a:r>
                      <a:endParaRPr sz="2025" u="none" strike="noStrike" cap="none" baseline="-25000">
                        <a:latin typeface="Arial"/>
                        <a:ea typeface="Arial"/>
                        <a:cs typeface="Arial"/>
                        <a:sym typeface="Arial"/>
                      </a:endParaRPr>
                    </a:p>
                    <a:p>
                      <a:pPr marL="90170" marR="0" lvl="0" indent="0" algn="l" rtl="0">
                        <a:lnSpc>
                          <a:spcPct val="100000"/>
                        </a:lnSpc>
                        <a:spcBef>
                          <a:spcPts val="5"/>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FF3300"/>
                          </a:solidFill>
                          <a:latin typeface="Arial"/>
                          <a:ea typeface="Arial"/>
                          <a:cs typeface="Arial"/>
                          <a:sym typeface="Arial"/>
                        </a:rPr>
                        <a:t>S</a:t>
                      </a:r>
                      <a:r>
                        <a:rPr lang="en-US" sz="2025" u="none" strike="noStrike" cap="none" baseline="-25000">
                          <a:solidFill>
                            <a:srgbClr val="003366"/>
                          </a:solidFill>
                          <a:latin typeface="Arial"/>
                          <a:ea typeface="Arial"/>
                          <a:cs typeface="Arial"/>
                          <a:sym typeface="Arial"/>
                        </a:rPr>
                        <a:t>9</a:t>
                      </a:r>
                      <a:r>
                        <a:rPr lang="en-US" sz="2000" u="none" strike="noStrike" cap="none">
                          <a:solidFill>
                            <a:srgbClr val="FF3300"/>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14</a:t>
                      </a:r>
                      <a:r>
                        <a:rPr lang="en-US" sz="2000" u="none" strike="noStrike" cap="none">
                          <a:solidFill>
                            <a:srgbClr val="FF3300"/>
                          </a:solidFill>
                          <a:latin typeface="Arial"/>
                          <a:ea typeface="Arial"/>
                          <a:cs typeface="Arial"/>
                          <a:sym typeface="Arial"/>
                        </a:rPr>
                        <a:t>L</a:t>
                      </a:r>
                      <a:r>
                        <a:rPr lang="en-US" sz="2025" u="none" strike="noStrike" cap="none" baseline="-25000">
                          <a:solidFill>
                            <a:srgbClr val="003366"/>
                          </a:solidFill>
                          <a:latin typeface="Arial"/>
                          <a:ea typeface="Arial"/>
                          <a:cs typeface="Arial"/>
                          <a:sym typeface="Arial"/>
                        </a:rPr>
                        <a:t>17</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003366"/>
                          </a:solidFill>
                          <a:latin typeface="Arial"/>
                          <a:ea typeface="Arial"/>
                          <a:cs typeface="Arial"/>
                          <a:sym typeface="Arial"/>
                        </a:rPr>
                        <a:t>L</a:t>
                      </a:r>
                      <a:r>
                        <a:rPr lang="en-US" sz="2025" u="none" strike="noStrike" cap="none" baseline="-25000">
                          <a:solidFill>
                            <a:srgbClr val="003366"/>
                          </a:solidFill>
                          <a:latin typeface="Arial"/>
                          <a:ea typeface="Arial"/>
                          <a:cs typeface="Arial"/>
                          <a:sym typeface="Arial"/>
                        </a:rPr>
                        <a:t>8</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FF3300"/>
                          </a:solidFill>
                          <a:latin typeface="Arial"/>
                          <a:ea typeface="Arial"/>
                          <a:cs typeface="Arial"/>
                          <a:sym typeface="Arial"/>
                        </a:rPr>
                        <a:t>begin</a:t>
                      </a:r>
                      <a:r>
                        <a:rPr lang="en-US" sz="2025" u="none" strike="noStrike" cap="none" baseline="-25000">
                          <a:solidFill>
                            <a:srgbClr val="003366"/>
                          </a:solidFill>
                          <a:latin typeface="Arial"/>
                          <a:ea typeface="Arial"/>
                          <a:cs typeface="Arial"/>
                          <a:sym typeface="Arial"/>
                        </a:rPr>
                        <a:t>4</a:t>
                      </a:r>
                      <a:r>
                        <a:rPr lang="en-US" sz="2000" u="none" strike="noStrike" cap="none">
                          <a:solidFill>
                            <a:srgbClr val="FF3300"/>
                          </a:solidFill>
                          <a:latin typeface="Arial"/>
                          <a:ea typeface="Arial"/>
                          <a:cs typeface="Arial"/>
                          <a:sym typeface="Arial"/>
                        </a:rPr>
                        <a:t>L</a:t>
                      </a:r>
                      <a:r>
                        <a:rPr lang="en-US" sz="2025" u="none" strike="noStrike" cap="none" baseline="-25000">
                          <a:solidFill>
                            <a:srgbClr val="003366"/>
                          </a:solidFill>
                          <a:latin typeface="Arial"/>
                          <a:ea typeface="Arial"/>
                          <a:cs typeface="Arial"/>
                          <a:sym typeface="Arial"/>
                        </a:rPr>
                        <a:t>8</a:t>
                      </a:r>
                      <a:r>
                        <a:rPr lang="en-US" sz="2000" u="none" strike="noStrike" cap="none">
                          <a:solidFill>
                            <a:srgbClr val="FF3300"/>
                          </a:solidFill>
                          <a:latin typeface="Arial"/>
                          <a:ea typeface="Arial"/>
                          <a:cs typeface="Arial"/>
                          <a:sym typeface="Arial"/>
                        </a:rPr>
                        <a:t>end</a:t>
                      </a:r>
                      <a:r>
                        <a:rPr lang="en-US" sz="2025" u="none" strike="noStrike" cap="none" baseline="-25000">
                          <a:solidFill>
                            <a:srgbClr val="003366"/>
                          </a:solidFill>
                          <a:latin typeface="Arial"/>
                          <a:ea typeface="Arial"/>
                          <a:cs typeface="Arial"/>
                          <a:sym typeface="Arial"/>
                        </a:rPr>
                        <a:t>13</a:t>
                      </a:r>
                      <a:endParaRPr sz="2025" u="none" strike="noStrike" cap="none" baseline="-25000">
                        <a:latin typeface="Arial"/>
                        <a:ea typeface="Arial"/>
                        <a:cs typeface="Arial"/>
                        <a:sym typeface="Arial"/>
                      </a:endParaRPr>
                    </a:p>
                    <a:p>
                      <a:pPr marL="9017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r>
                        <a:rPr lang="en-US" sz="2025" u="none" strike="noStrike" cap="none" baseline="-25000">
                          <a:solidFill>
                            <a:srgbClr val="003366"/>
                          </a:solidFill>
                          <a:latin typeface="Arial"/>
                          <a:ea typeface="Arial"/>
                          <a:cs typeface="Arial"/>
                          <a:sym typeface="Arial"/>
                        </a:rPr>
                        <a:t>1</a:t>
                      </a:r>
                      <a:r>
                        <a:rPr lang="en-US" sz="2000" u="none" strike="noStrike" cap="none">
                          <a:solidFill>
                            <a:srgbClr val="003366"/>
                          </a:solidFill>
                          <a:latin typeface="Arial"/>
                          <a:ea typeface="Arial"/>
                          <a:cs typeface="Arial"/>
                          <a:sym typeface="Arial"/>
                        </a:rPr>
                        <a:t>S</a:t>
                      </a:r>
                      <a:r>
                        <a:rPr lang="en-US" sz="2025" u="none" strike="noStrike" cap="none" baseline="-25000">
                          <a:solidFill>
                            <a:srgbClr val="003366"/>
                          </a:solidFill>
                          <a:latin typeface="Arial"/>
                          <a:ea typeface="Arial"/>
                          <a:cs typeface="Arial"/>
                          <a:sym typeface="Arial"/>
                        </a:rPr>
                        <a:t>2</a:t>
                      </a:r>
                      <a:endParaRPr sz="2025" u="none" strike="noStrike" cap="none" baseline="-25000">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45720" marR="0" lvl="0" indent="0" algn="l" rtl="0">
                        <a:lnSpc>
                          <a:spcPct val="104999"/>
                        </a:lnSpc>
                        <a:spcBef>
                          <a:spcPts val="0"/>
                        </a:spcBef>
                        <a:spcAft>
                          <a:spcPts val="0"/>
                        </a:spcAft>
                        <a:buNone/>
                      </a:pPr>
                      <a:r>
                        <a:rPr lang="en-US" sz="2000" u="none" strike="noStrike" cap="none">
                          <a:solidFill>
                            <a:srgbClr val="003366"/>
                          </a:solidFill>
                          <a:latin typeface="Arial"/>
                          <a:ea typeface="Arial"/>
                          <a:cs typeface="Arial"/>
                          <a:sym typeface="Arial"/>
                        </a:rPr>
                        <a:t>begin print num = num ; end $</a:t>
                      </a:r>
                      <a:endParaRPr sz="2000" u="none" strike="noStrike" cap="none">
                        <a:latin typeface="Arial"/>
                        <a:ea typeface="Arial"/>
                        <a:cs typeface="Arial"/>
                        <a:sym typeface="Arial"/>
                      </a:endParaRPr>
                    </a:p>
                    <a:p>
                      <a:pPr marL="4572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print num = num ; end $</a:t>
                      </a:r>
                      <a:endParaRPr sz="2000" u="none" strike="noStrike" cap="none">
                        <a:latin typeface="Arial"/>
                        <a:ea typeface="Arial"/>
                        <a:cs typeface="Arial"/>
                        <a:sym typeface="Arial"/>
                      </a:endParaRPr>
                    </a:p>
                    <a:p>
                      <a:pPr marL="4572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num = num ; end $</a:t>
                      </a:r>
                      <a:endParaRPr sz="2000" u="none" strike="noStrike" cap="none">
                        <a:latin typeface="Arial"/>
                        <a:ea typeface="Arial"/>
                        <a:cs typeface="Arial"/>
                        <a:sym typeface="Arial"/>
                      </a:endParaRPr>
                    </a:p>
                    <a:p>
                      <a:pPr marL="4572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 num ; end $</a:t>
                      </a:r>
                      <a:endParaRPr sz="2000" u="none" strike="noStrike" cap="none">
                        <a:latin typeface="Arial"/>
                        <a:ea typeface="Arial"/>
                        <a:cs typeface="Arial"/>
                        <a:sym typeface="Arial"/>
                      </a:endParaRPr>
                    </a:p>
                    <a:p>
                      <a:pPr marL="4572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num ; end $</a:t>
                      </a:r>
                      <a:endParaRPr sz="2000" u="none" strike="noStrike" cap="none">
                        <a:latin typeface="Arial"/>
                        <a:ea typeface="Arial"/>
                        <a:cs typeface="Arial"/>
                        <a:sym typeface="Arial"/>
                      </a:endParaRPr>
                    </a:p>
                    <a:p>
                      <a:pPr marL="97155" marR="0" lvl="0" indent="0" algn="l" rtl="0">
                        <a:lnSpc>
                          <a:spcPct val="100000"/>
                        </a:lnSpc>
                        <a:spcBef>
                          <a:spcPts val="5"/>
                        </a:spcBef>
                        <a:spcAft>
                          <a:spcPts val="0"/>
                        </a:spcAft>
                        <a:buNone/>
                      </a:pPr>
                      <a:r>
                        <a:rPr lang="en-US" sz="2000" u="none" strike="noStrike" cap="none">
                          <a:solidFill>
                            <a:srgbClr val="003366"/>
                          </a:solidFill>
                          <a:latin typeface="Arial"/>
                          <a:ea typeface="Arial"/>
                          <a:cs typeface="Arial"/>
                          <a:sym typeface="Arial"/>
                        </a:rPr>
                        <a:t>; end $</a:t>
                      </a:r>
                      <a:endParaRPr sz="2000" u="none" strike="noStrike" cap="none">
                        <a:latin typeface="Arial"/>
                        <a:ea typeface="Arial"/>
                        <a:cs typeface="Arial"/>
                        <a:sym typeface="Arial"/>
                      </a:endParaRPr>
                    </a:p>
                    <a:p>
                      <a:pPr marL="4572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 end $</a:t>
                      </a:r>
                      <a:endParaRPr sz="2000" u="none" strike="noStrike" cap="none">
                        <a:latin typeface="Arial"/>
                        <a:ea typeface="Arial"/>
                        <a:cs typeface="Arial"/>
                        <a:sym typeface="Arial"/>
                      </a:endParaRPr>
                    </a:p>
                    <a:p>
                      <a:pPr marL="45720" marR="267716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 end $  end $  end $  end $</a:t>
                      </a:r>
                      <a:endParaRPr sz="2000" u="none" strike="noStrike" cap="none">
                        <a:latin typeface="Arial"/>
                        <a:ea typeface="Arial"/>
                        <a:cs typeface="Arial"/>
                        <a:sym typeface="Arial"/>
                      </a:endParaRPr>
                    </a:p>
                    <a:p>
                      <a:pPr marL="45720" marR="0" lvl="0" indent="0" algn="l" rtl="0">
                        <a:lnSpc>
                          <a:spcPct val="100000"/>
                        </a:lnSpc>
                        <a:spcBef>
                          <a:spcPts val="5"/>
                        </a:spcBef>
                        <a:spcAft>
                          <a:spcPts val="0"/>
                        </a:spcAft>
                        <a:buNone/>
                      </a:pPr>
                      <a:r>
                        <a:rPr lang="en-US" sz="2000" u="none" strike="noStrike" cap="none">
                          <a:solidFill>
                            <a:srgbClr val="003366"/>
                          </a:solidFill>
                          <a:latin typeface="Arial"/>
                          <a:ea typeface="Arial"/>
                          <a:cs typeface="Arial"/>
                          <a:sym typeface="Arial"/>
                        </a:rPr>
                        <a:t>$</a:t>
                      </a:r>
                      <a:endParaRPr sz="2000" u="none" strike="noStrike" cap="none">
                        <a:latin typeface="Arial"/>
                        <a:ea typeface="Arial"/>
                        <a:cs typeface="Arial"/>
                        <a:sym typeface="Arial"/>
                      </a:endParaRPr>
                    </a:p>
                    <a:p>
                      <a:pPr marL="45720"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c>
                  <a:txBody>
                    <a:bodyPr/>
                    <a:lstStyle/>
                    <a:p>
                      <a:pPr marL="333375" marR="0" lvl="0" indent="0" algn="l" rtl="0">
                        <a:lnSpc>
                          <a:spcPct val="104999"/>
                        </a:lnSpc>
                        <a:spcBef>
                          <a:spcPts val="0"/>
                        </a:spcBef>
                        <a:spcAft>
                          <a:spcPts val="0"/>
                        </a:spcAft>
                        <a:buNone/>
                      </a:pPr>
                      <a:r>
                        <a:rPr lang="en-US" sz="2000" u="none" strike="noStrike" cap="none">
                          <a:solidFill>
                            <a:srgbClr val="003366"/>
                          </a:solidFill>
                          <a:latin typeface="Arial"/>
                          <a:ea typeface="Arial"/>
                          <a:cs typeface="Arial"/>
                          <a:sym typeface="Arial"/>
                        </a:rPr>
                        <a:t>s4</a:t>
                      </a:r>
                      <a:endParaRPr sz="2000" u="none" strike="noStrike" cap="none">
                        <a:latin typeface="Arial"/>
                        <a:ea typeface="Arial"/>
                        <a:cs typeface="Arial"/>
                        <a:sym typeface="Arial"/>
                      </a:endParaRPr>
                    </a:p>
                    <a:p>
                      <a:pPr marL="327025" marR="386080" lvl="0" indent="12065"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s5  s7  s12  s16  </a:t>
                      </a:r>
                      <a:r>
                        <a:rPr lang="en-US" sz="2000" u="none" strike="noStrike" cap="none">
                          <a:solidFill>
                            <a:srgbClr val="FF3300"/>
                          </a:solidFill>
                          <a:latin typeface="Arial"/>
                          <a:ea typeface="Arial"/>
                          <a:cs typeface="Arial"/>
                          <a:sym typeface="Arial"/>
                        </a:rPr>
                        <a:t>r7  r4  </a:t>
                      </a:r>
                      <a:r>
                        <a:rPr lang="en-US" sz="2000" u="none" strike="noStrike" cap="none">
                          <a:solidFill>
                            <a:srgbClr val="003366"/>
                          </a:solidFill>
                          <a:latin typeface="Arial"/>
                          <a:ea typeface="Arial"/>
                          <a:cs typeface="Arial"/>
                          <a:sym typeface="Arial"/>
                        </a:rPr>
                        <a:t>s14  </a:t>
                      </a:r>
                      <a:r>
                        <a:rPr lang="en-US" sz="2000" u="none" strike="noStrike" cap="none">
                          <a:solidFill>
                            <a:srgbClr val="FF3300"/>
                          </a:solidFill>
                          <a:latin typeface="Arial"/>
                          <a:ea typeface="Arial"/>
                          <a:cs typeface="Arial"/>
                          <a:sym typeface="Arial"/>
                        </a:rPr>
                        <a:t>r5  r6  </a:t>
                      </a:r>
                      <a:r>
                        <a:rPr lang="en-US" sz="2000" u="none" strike="noStrike" cap="none">
                          <a:solidFill>
                            <a:srgbClr val="003366"/>
                          </a:solidFill>
                          <a:latin typeface="Arial"/>
                          <a:ea typeface="Arial"/>
                          <a:cs typeface="Arial"/>
                          <a:sym typeface="Arial"/>
                        </a:rPr>
                        <a:t>s13  </a:t>
                      </a:r>
                      <a:r>
                        <a:rPr lang="en-US" sz="2000" u="none" strike="noStrike" cap="none">
                          <a:solidFill>
                            <a:srgbClr val="FF3300"/>
                          </a:solidFill>
                          <a:latin typeface="Arial"/>
                          <a:ea typeface="Arial"/>
                          <a:cs typeface="Arial"/>
                          <a:sym typeface="Arial"/>
                        </a:rPr>
                        <a:t>r3  </a:t>
                      </a:r>
                      <a:r>
                        <a:rPr lang="en-US" sz="2000" u="none" strike="noStrike" cap="none">
                          <a:solidFill>
                            <a:srgbClr val="CC0099"/>
                          </a:solidFill>
                          <a:latin typeface="Arial"/>
                          <a:ea typeface="Arial"/>
                          <a:cs typeface="Arial"/>
                          <a:sym typeface="Arial"/>
                        </a:rPr>
                        <a:t>a</a:t>
                      </a:r>
                      <a:endParaRPr sz="20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bl>
          </a:graphicData>
        </a:graphic>
      </p:graphicFrame>
    </p:spTree>
  </p:cSld>
  <p:clrMapOvr>
    <a:masterClrMapping/>
  </p:clrMapOvr>
  <p:transition>
    <p:zo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0"/>
          <p:cNvSpPr txBox="1">
            <a:spLocks noGrp="1"/>
          </p:cNvSpPr>
          <p:nvPr>
            <p:ph type="title"/>
          </p:nvPr>
        </p:nvSpPr>
        <p:spPr>
          <a:xfrm>
            <a:off x="993444" y="1286636"/>
            <a:ext cx="38735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 Parsing Driver</a:t>
            </a:r>
            <a:endParaRPr/>
          </a:p>
        </p:txBody>
      </p:sp>
      <p:sp>
        <p:nvSpPr>
          <p:cNvPr id="632" name="Google Shape;632;p60"/>
          <p:cNvSpPr txBox="1"/>
          <p:nvPr/>
        </p:nvSpPr>
        <p:spPr>
          <a:xfrm>
            <a:off x="993444" y="2317530"/>
            <a:ext cx="7484109" cy="4251325"/>
          </a:xfrm>
          <a:prstGeom prst="rect">
            <a:avLst/>
          </a:prstGeom>
          <a:noFill/>
          <a:ln>
            <a:noFill/>
          </a:ln>
        </p:spPr>
        <p:txBody>
          <a:bodyPr spcFirstLastPara="1" wrap="square" lIns="0" tIns="54600" rIns="0" bIns="0" anchor="t" anchorCtr="0">
            <a:spAutoFit/>
          </a:bodyPr>
          <a:lstStyle/>
          <a:p>
            <a:pPr marL="12700" marR="0" lvl="0" indent="0" algn="just" rtl="0">
              <a:lnSpc>
                <a:spcPct val="100000"/>
              </a:lnSpc>
              <a:spcBef>
                <a:spcPts val="0"/>
              </a:spcBef>
              <a:spcAft>
                <a:spcPts val="0"/>
              </a:spcAft>
              <a:buNone/>
            </a:pPr>
            <a:r>
              <a:rPr lang="en-US" sz="2800">
                <a:solidFill>
                  <a:srgbClr val="FF3300"/>
                </a:solidFill>
                <a:latin typeface="Arial"/>
                <a:ea typeface="Arial"/>
                <a:cs typeface="Arial"/>
                <a:sym typeface="Arial"/>
              </a:rPr>
              <a:t>while </a:t>
            </a:r>
            <a:r>
              <a:rPr lang="en-US" sz="2800">
                <a:solidFill>
                  <a:srgbClr val="003366"/>
                </a:solidFill>
                <a:latin typeface="Arial"/>
                <a:ea typeface="Arial"/>
                <a:cs typeface="Arial"/>
                <a:sym typeface="Arial"/>
              </a:rPr>
              <a:t>(true) {</a:t>
            </a:r>
            <a:endParaRPr sz="2800">
              <a:latin typeface="Arial"/>
              <a:ea typeface="Arial"/>
              <a:cs typeface="Arial"/>
              <a:sym typeface="Arial"/>
            </a:endParaRPr>
          </a:p>
          <a:p>
            <a:pPr marL="308610" marR="0" lvl="0" indent="0" algn="just" rtl="0">
              <a:lnSpc>
                <a:spcPct val="100000"/>
              </a:lnSpc>
              <a:spcBef>
                <a:spcPts val="335"/>
              </a:spcBef>
              <a:spcAft>
                <a:spcPts val="0"/>
              </a:spcAft>
              <a:buNone/>
            </a:pPr>
            <a:r>
              <a:rPr lang="en-US" sz="2800">
                <a:solidFill>
                  <a:srgbClr val="003366"/>
                </a:solidFill>
                <a:latin typeface="Arial"/>
                <a:ea typeface="Arial"/>
                <a:cs typeface="Arial"/>
                <a:sym typeface="Arial"/>
              </a:rPr>
              <a:t>s = top(); a = gettoken();</a:t>
            </a:r>
            <a:endParaRPr sz="2800">
              <a:latin typeface="Arial"/>
              <a:ea typeface="Arial"/>
              <a:cs typeface="Arial"/>
              <a:sym typeface="Arial"/>
            </a:endParaRPr>
          </a:p>
          <a:p>
            <a:pPr marL="308610" marR="5080" lvl="0" indent="0" algn="just" rtl="0">
              <a:lnSpc>
                <a:spcPct val="132142"/>
              </a:lnSpc>
              <a:spcBef>
                <a:spcPts val="180"/>
              </a:spcBef>
              <a:spcAft>
                <a:spcPts val="0"/>
              </a:spcAft>
              <a:buNone/>
            </a:pPr>
            <a:r>
              <a:rPr lang="en-US" sz="2800">
                <a:solidFill>
                  <a:srgbClr val="FF3300"/>
                </a:solidFill>
                <a:latin typeface="Arial"/>
                <a:ea typeface="Arial"/>
                <a:cs typeface="Arial"/>
                <a:sym typeface="Arial"/>
              </a:rPr>
              <a:t>if </a:t>
            </a:r>
            <a:r>
              <a:rPr lang="en-US" sz="2800">
                <a:solidFill>
                  <a:srgbClr val="003366"/>
                </a:solidFill>
                <a:latin typeface="Arial"/>
                <a:ea typeface="Arial"/>
                <a:cs typeface="Arial"/>
                <a:sym typeface="Arial"/>
              </a:rPr>
              <a:t>(</a:t>
            </a:r>
            <a:r>
              <a:rPr lang="en-US" sz="2800">
                <a:solidFill>
                  <a:srgbClr val="006600"/>
                </a:solidFill>
                <a:latin typeface="Arial"/>
                <a:ea typeface="Arial"/>
                <a:cs typeface="Arial"/>
                <a:sym typeface="Arial"/>
              </a:rPr>
              <a:t>action</a:t>
            </a:r>
            <a:r>
              <a:rPr lang="en-US" sz="2800">
                <a:solidFill>
                  <a:srgbClr val="003366"/>
                </a:solidFill>
                <a:latin typeface="Arial"/>
                <a:ea typeface="Arial"/>
                <a:cs typeface="Arial"/>
                <a:sym typeface="Arial"/>
              </a:rPr>
              <a:t>[s, a] == </a:t>
            </a:r>
            <a:r>
              <a:rPr lang="en-US" sz="2800">
                <a:solidFill>
                  <a:srgbClr val="CC0099"/>
                </a:solidFill>
                <a:latin typeface="Arial"/>
                <a:ea typeface="Arial"/>
                <a:cs typeface="Arial"/>
                <a:sym typeface="Arial"/>
              </a:rPr>
              <a:t>shift s’</a:t>
            </a:r>
            <a:r>
              <a:rPr lang="en-US" sz="2800">
                <a:solidFill>
                  <a:srgbClr val="003366"/>
                </a:solidFill>
                <a:latin typeface="Arial"/>
                <a:ea typeface="Arial"/>
                <a:cs typeface="Arial"/>
                <a:sym typeface="Arial"/>
              </a:rPr>
              <a:t>) { push(a); push(s’); }  </a:t>
            </a:r>
            <a:r>
              <a:rPr lang="en-US" sz="2800">
                <a:solidFill>
                  <a:srgbClr val="FF3300"/>
                </a:solidFill>
                <a:latin typeface="Arial"/>
                <a:ea typeface="Arial"/>
                <a:cs typeface="Arial"/>
                <a:sym typeface="Arial"/>
              </a:rPr>
              <a:t>else if </a:t>
            </a:r>
            <a:r>
              <a:rPr lang="en-US" sz="2800">
                <a:solidFill>
                  <a:srgbClr val="003366"/>
                </a:solidFill>
                <a:latin typeface="Arial"/>
                <a:ea typeface="Arial"/>
                <a:cs typeface="Arial"/>
                <a:sym typeface="Arial"/>
              </a:rPr>
              <a:t>(</a:t>
            </a:r>
            <a:r>
              <a:rPr lang="en-US" sz="2800">
                <a:solidFill>
                  <a:srgbClr val="006600"/>
                </a:solidFill>
                <a:latin typeface="Arial"/>
                <a:ea typeface="Arial"/>
                <a:cs typeface="Arial"/>
                <a:sym typeface="Arial"/>
              </a:rPr>
              <a:t>action</a:t>
            </a:r>
            <a:r>
              <a:rPr lang="en-US" sz="2800">
                <a:solidFill>
                  <a:srgbClr val="003366"/>
                </a:solidFill>
                <a:latin typeface="Arial"/>
                <a:ea typeface="Arial"/>
                <a:cs typeface="Arial"/>
                <a:sym typeface="Arial"/>
              </a:rPr>
              <a:t>[s, a] == </a:t>
            </a:r>
            <a:r>
              <a:rPr lang="en-US" sz="2800">
                <a:solidFill>
                  <a:srgbClr val="CC0099"/>
                </a:solidFill>
                <a:latin typeface="Arial"/>
                <a:ea typeface="Arial"/>
                <a:cs typeface="Arial"/>
                <a:sym typeface="Arial"/>
              </a:rPr>
              <a:t>reduce A </a:t>
            </a:r>
            <a:r>
              <a:rPr lang="en-US" sz="2800">
                <a:solidFill>
                  <a:srgbClr val="CC0099"/>
                </a:solidFill>
                <a:latin typeface="Noto Sans Symbols"/>
                <a:ea typeface="Noto Sans Symbols"/>
                <a:cs typeface="Noto Sans Symbols"/>
                <a:sym typeface="Noto Sans Symbols"/>
              </a:rPr>
              <a:t>→</a:t>
            </a:r>
            <a:r>
              <a:rPr lang="en-US" sz="2800">
                <a:solidFill>
                  <a:srgbClr val="CC0099"/>
                </a:solidFill>
                <a:latin typeface="Times New Roman"/>
                <a:ea typeface="Times New Roman"/>
                <a:cs typeface="Times New Roman"/>
                <a:sym typeface="Times New Roman"/>
              </a:rPr>
              <a:t> </a:t>
            </a:r>
            <a:r>
              <a:rPr lang="en-US" sz="2800">
                <a:solidFill>
                  <a:srgbClr val="CC0099"/>
                </a:solidFill>
                <a:latin typeface="Noto Sans Symbols"/>
                <a:ea typeface="Noto Sans Symbols"/>
                <a:cs typeface="Noto Sans Symbols"/>
                <a:sym typeface="Noto Sans Symbols"/>
              </a:rPr>
              <a:t>α</a:t>
            </a:r>
            <a:r>
              <a:rPr lang="en-US" sz="2800">
                <a:solidFill>
                  <a:srgbClr val="003366"/>
                </a:solidFill>
                <a:latin typeface="Arial"/>
                <a:ea typeface="Arial"/>
                <a:cs typeface="Arial"/>
                <a:sym typeface="Arial"/>
              </a:rPr>
              <a:t>) {</a:t>
            </a:r>
            <a:endParaRPr sz="2800">
              <a:latin typeface="Arial"/>
              <a:ea typeface="Arial"/>
              <a:cs typeface="Arial"/>
              <a:sym typeface="Arial"/>
            </a:endParaRPr>
          </a:p>
          <a:p>
            <a:pPr marL="701675" marR="0" lvl="0" indent="0" algn="just" rtl="0">
              <a:lnSpc>
                <a:spcPct val="100000"/>
              </a:lnSpc>
              <a:spcBef>
                <a:spcPts val="155"/>
              </a:spcBef>
              <a:spcAft>
                <a:spcPts val="0"/>
              </a:spcAft>
              <a:buNone/>
            </a:pPr>
            <a:r>
              <a:rPr lang="en-US" sz="2800">
                <a:solidFill>
                  <a:srgbClr val="003366"/>
                </a:solidFill>
                <a:latin typeface="Arial"/>
                <a:ea typeface="Arial"/>
                <a:cs typeface="Arial"/>
                <a:sym typeface="Arial"/>
              </a:rPr>
              <a:t>pop 2 * |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symbols off the stack;</a:t>
            </a:r>
            <a:endParaRPr sz="2800">
              <a:latin typeface="Arial"/>
              <a:ea typeface="Arial"/>
              <a:cs typeface="Arial"/>
              <a:sym typeface="Arial"/>
            </a:endParaRPr>
          </a:p>
          <a:p>
            <a:pPr marL="308610" marR="854710" lvl="0" indent="393065" algn="just" rtl="0">
              <a:lnSpc>
                <a:spcPct val="132142"/>
              </a:lnSpc>
              <a:spcBef>
                <a:spcPts val="175"/>
              </a:spcBef>
              <a:spcAft>
                <a:spcPts val="0"/>
              </a:spcAft>
              <a:buNone/>
            </a:pPr>
            <a:r>
              <a:rPr lang="en-US" sz="2800">
                <a:solidFill>
                  <a:srgbClr val="003366"/>
                </a:solidFill>
                <a:latin typeface="Arial"/>
                <a:ea typeface="Arial"/>
                <a:cs typeface="Arial"/>
                <a:sym typeface="Arial"/>
              </a:rPr>
              <a:t>s’ = </a:t>
            </a:r>
            <a:r>
              <a:rPr lang="en-US" sz="2800">
                <a:solidFill>
                  <a:srgbClr val="006600"/>
                </a:solidFill>
                <a:latin typeface="Arial"/>
                <a:ea typeface="Arial"/>
                <a:cs typeface="Arial"/>
                <a:sym typeface="Arial"/>
              </a:rPr>
              <a:t>goto</a:t>
            </a:r>
            <a:r>
              <a:rPr lang="en-US" sz="2800">
                <a:solidFill>
                  <a:srgbClr val="003366"/>
                </a:solidFill>
                <a:latin typeface="Arial"/>
                <a:ea typeface="Arial"/>
                <a:cs typeface="Arial"/>
                <a:sym typeface="Arial"/>
              </a:rPr>
              <a:t>[top(), A]; push(A); push(s’); }  </a:t>
            </a:r>
            <a:r>
              <a:rPr lang="en-US" sz="2800">
                <a:solidFill>
                  <a:srgbClr val="FF3300"/>
                </a:solidFill>
                <a:latin typeface="Arial"/>
                <a:ea typeface="Arial"/>
                <a:cs typeface="Arial"/>
                <a:sym typeface="Arial"/>
              </a:rPr>
              <a:t>else if </a:t>
            </a:r>
            <a:r>
              <a:rPr lang="en-US" sz="2800">
                <a:solidFill>
                  <a:srgbClr val="003366"/>
                </a:solidFill>
                <a:latin typeface="Arial"/>
                <a:ea typeface="Arial"/>
                <a:cs typeface="Arial"/>
                <a:sym typeface="Arial"/>
              </a:rPr>
              <a:t>(</a:t>
            </a:r>
            <a:r>
              <a:rPr lang="en-US" sz="2800">
                <a:solidFill>
                  <a:srgbClr val="006600"/>
                </a:solidFill>
                <a:latin typeface="Arial"/>
                <a:ea typeface="Arial"/>
                <a:cs typeface="Arial"/>
                <a:sym typeface="Arial"/>
              </a:rPr>
              <a:t>action</a:t>
            </a:r>
            <a:r>
              <a:rPr lang="en-US" sz="2800">
                <a:solidFill>
                  <a:srgbClr val="003366"/>
                </a:solidFill>
                <a:latin typeface="Arial"/>
                <a:ea typeface="Arial"/>
                <a:cs typeface="Arial"/>
                <a:sym typeface="Arial"/>
              </a:rPr>
              <a:t>[s, a] == </a:t>
            </a:r>
            <a:r>
              <a:rPr lang="en-US" sz="2800">
                <a:solidFill>
                  <a:srgbClr val="CC0099"/>
                </a:solidFill>
                <a:latin typeface="Arial"/>
                <a:ea typeface="Arial"/>
                <a:cs typeface="Arial"/>
                <a:sym typeface="Arial"/>
              </a:rPr>
              <a:t>accept</a:t>
            </a:r>
            <a:r>
              <a:rPr lang="en-US" sz="2800">
                <a:solidFill>
                  <a:srgbClr val="003366"/>
                </a:solidFill>
                <a:latin typeface="Arial"/>
                <a:ea typeface="Arial"/>
                <a:cs typeface="Arial"/>
                <a:sym typeface="Arial"/>
              </a:rPr>
              <a:t>) { return; }  </a:t>
            </a:r>
            <a:r>
              <a:rPr lang="en-US" sz="2800">
                <a:solidFill>
                  <a:srgbClr val="FF3300"/>
                </a:solidFill>
                <a:latin typeface="Arial"/>
                <a:ea typeface="Arial"/>
                <a:cs typeface="Arial"/>
                <a:sym typeface="Arial"/>
              </a:rPr>
              <a:t>else </a:t>
            </a:r>
            <a:r>
              <a:rPr lang="en-US" sz="2800">
                <a:solidFill>
                  <a:srgbClr val="003366"/>
                </a:solidFill>
                <a:latin typeface="Arial"/>
                <a:ea typeface="Arial"/>
                <a:cs typeface="Arial"/>
                <a:sym typeface="Arial"/>
              </a:rPr>
              <a:t>{ </a:t>
            </a:r>
            <a:r>
              <a:rPr lang="en-US" sz="2800">
                <a:solidFill>
                  <a:srgbClr val="CC0099"/>
                </a:solidFill>
                <a:latin typeface="Arial"/>
                <a:ea typeface="Arial"/>
                <a:cs typeface="Arial"/>
                <a:sym typeface="Arial"/>
              </a:rPr>
              <a:t>error</a:t>
            </a:r>
            <a:r>
              <a:rPr lang="en-US" sz="2800">
                <a:solidFill>
                  <a:srgbClr val="003366"/>
                </a:solidFill>
                <a:latin typeface="Arial"/>
                <a:ea typeface="Arial"/>
                <a:cs typeface="Arial"/>
                <a:sym typeface="Arial"/>
              </a:rPr>
              <a:t>(); }</a:t>
            </a:r>
            <a:endParaRPr sz="2800">
              <a:latin typeface="Arial"/>
              <a:ea typeface="Arial"/>
              <a:cs typeface="Arial"/>
              <a:sym typeface="Arial"/>
            </a:endParaRPr>
          </a:p>
          <a:p>
            <a:pPr marL="12700" marR="0" lvl="0" indent="0" algn="l" rtl="0">
              <a:lnSpc>
                <a:spcPct val="100000"/>
              </a:lnSpc>
              <a:spcBef>
                <a:spcPts val="155"/>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Tree>
  </p:cSld>
  <p:clrMapOvr>
    <a:masterClrMapping/>
  </p:clrMapOvr>
  <p:transition>
    <p:zoom/>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2" name="Google Shape;637;p61"/>
          <p:cNvGrpSpPr/>
          <p:nvPr/>
        </p:nvGrpSpPr>
        <p:grpSpPr>
          <a:xfrm>
            <a:off x="719327" y="1158278"/>
            <a:ext cx="6133846" cy="1013294"/>
            <a:chOff x="719327" y="1158278"/>
            <a:chExt cx="6133846" cy="1013294"/>
          </a:xfrm>
        </p:grpSpPr>
        <p:pic>
          <p:nvPicPr>
            <p:cNvPr id="638" name="Google Shape;638;p61"/>
            <p:cNvPicPr preferRelativeResize="0"/>
            <p:nvPr/>
          </p:nvPicPr>
          <p:blipFill rotWithShape="1">
            <a:blip r:embed="rId3">
              <a:alphaModFix/>
            </a:blip>
            <a:srcRect/>
            <a:stretch/>
          </p:blipFill>
          <p:spPr>
            <a:xfrm>
              <a:off x="719327" y="1158278"/>
              <a:ext cx="1869821" cy="1010246"/>
            </a:xfrm>
            <a:prstGeom prst="rect">
              <a:avLst/>
            </a:prstGeom>
            <a:noFill/>
            <a:ln>
              <a:noFill/>
            </a:ln>
          </p:spPr>
        </p:pic>
        <p:pic>
          <p:nvPicPr>
            <p:cNvPr id="639" name="Google Shape;639;p61"/>
            <p:cNvPicPr preferRelativeResize="0"/>
            <p:nvPr/>
          </p:nvPicPr>
          <p:blipFill rotWithShape="1">
            <a:blip r:embed="rId4">
              <a:alphaModFix/>
            </a:blip>
            <a:srcRect/>
            <a:stretch/>
          </p:blipFill>
          <p:spPr>
            <a:xfrm>
              <a:off x="1990344" y="1161326"/>
              <a:ext cx="827316" cy="1010246"/>
            </a:xfrm>
            <a:prstGeom prst="rect">
              <a:avLst/>
            </a:prstGeom>
            <a:noFill/>
            <a:ln>
              <a:noFill/>
            </a:ln>
          </p:spPr>
        </p:pic>
        <p:pic>
          <p:nvPicPr>
            <p:cNvPr id="640" name="Google Shape;640;p61"/>
            <p:cNvPicPr preferRelativeResize="0"/>
            <p:nvPr/>
          </p:nvPicPr>
          <p:blipFill rotWithShape="1">
            <a:blip r:embed="rId5">
              <a:alphaModFix/>
            </a:blip>
            <a:srcRect/>
            <a:stretch/>
          </p:blipFill>
          <p:spPr>
            <a:xfrm>
              <a:off x="2319527" y="1158278"/>
              <a:ext cx="4533646" cy="1010246"/>
            </a:xfrm>
            <a:prstGeom prst="rect">
              <a:avLst/>
            </a:prstGeom>
            <a:noFill/>
            <a:ln>
              <a:noFill/>
            </a:ln>
          </p:spPr>
        </p:pic>
      </p:grpSp>
      <p:sp>
        <p:nvSpPr>
          <p:cNvPr id="641" name="Google Shape;641;p61"/>
          <p:cNvSpPr txBox="1">
            <a:spLocks noGrp="1"/>
          </p:cNvSpPr>
          <p:nvPr>
            <p:ph type="title"/>
          </p:nvPr>
        </p:nvSpPr>
        <p:spPr>
          <a:xfrm>
            <a:off x="993451" y="1283600"/>
            <a:ext cx="65559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Bison </a:t>
            </a:r>
            <a:r>
              <a:rPr lang="en-US" b="0">
                <a:latin typeface="Times New Roman"/>
                <a:ea typeface="Times New Roman"/>
                <a:cs typeface="Times New Roman"/>
                <a:sym typeface="Times New Roman"/>
              </a:rPr>
              <a:t>– </a:t>
            </a:r>
            <a:r>
              <a:rPr lang="en-US" b="0">
                <a:latin typeface="Arial"/>
                <a:ea typeface="Arial"/>
                <a:cs typeface="Arial"/>
                <a:sym typeface="Arial"/>
              </a:rPr>
              <a:t>A Parser </a:t>
            </a:r>
            <a:r>
              <a:rPr lang="en-US" b="0"/>
              <a:t>Generator</a:t>
            </a:r>
            <a:endParaRPr/>
          </a:p>
        </p:txBody>
      </p:sp>
      <p:sp>
        <p:nvSpPr>
          <p:cNvPr id="642" name="Google Shape;642;p61"/>
          <p:cNvSpPr txBox="1"/>
          <p:nvPr/>
        </p:nvSpPr>
        <p:spPr>
          <a:xfrm>
            <a:off x="2845307" y="3442715"/>
            <a:ext cx="2514600" cy="685800"/>
          </a:xfrm>
          <a:prstGeom prst="rect">
            <a:avLst/>
          </a:prstGeom>
          <a:noFill/>
          <a:ln w="27425" cap="flat" cmpd="sng">
            <a:solidFill>
              <a:srgbClr val="003366"/>
            </a:solidFill>
            <a:prstDash val="solid"/>
            <a:round/>
            <a:headEnd type="none" w="sm" len="sm"/>
            <a:tailEnd type="none" w="sm" len="sm"/>
          </a:ln>
        </p:spPr>
        <p:txBody>
          <a:bodyPr spcFirstLastPara="1" wrap="square" lIns="0" tIns="126350" rIns="0" bIns="0" anchor="t" anchorCtr="0">
            <a:spAutoFit/>
          </a:bodyPr>
          <a:lstStyle/>
          <a:p>
            <a:pPr marL="245745"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Bison compiler</a:t>
            </a:r>
            <a:endParaRPr sz="2400">
              <a:latin typeface="Arial"/>
              <a:ea typeface="Arial"/>
              <a:cs typeface="Arial"/>
              <a:sym typeface="Arial"/>
            </a:endParaRPr>
          </a:p>
        </p:txBody>
      </p:sp>
      <p:sp>
        <p:nvSpPr>
          <p:cNvPr id="643" name="Google Shape;643;p61"/>
          <p:cNvSpPr txBox="1"/>
          <p:nvPr/>
        </p:nvSpPr>
        <p:spPr>
          <a:xfrm>
            <a:off x="2845307" y="4509515"/>
            <a:ext cx="2514600" cy="685800"/>
          </a:xfrm>
          <a:prstGeom prst="rect">
            <a:avLst/>
          </a:prstGeom>
          <a:noFill/>
          <a:ln w="27425" cap="flat" cmpd="sng">
            <a:solidFill>
              <a:srgbClr val="003366"/>
            </a:solidFill>
            <a:prstDash val="solid"/>
            <a:round/>
            <a:headEnd type="none" w="sm" len="sm"/>
            <a:tailEnd type="none" w="sm" len="sm"/>
          </a:ln>
        </p:spPr>
        <p:txBody>
          <a:bodyPr spcFirstLastPara="1" wrap="square" lIns="0" tIns="140950" rIns="0" bIns="0" anchor="t" anchorCtr="0">
            <a:spAutoFit/>
          </a:bodyPr>
          <a:lstStyle/>
          <a:p>
            <a:pPr marL="53467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C compiler</a:t>
            </a:r>
            <a:endParaRPr sz="2400">
              <a:latin typeface="Arial"/>
              <a:ea typeface="Arial"/>
              <a:cs typeface="Arial"/>
              <a:sym typeface="Arial"/>
            </a:endParaRPr>
          </a:p>
        </p:txBody>
      </p:sp>
      <p:sp>
        <p:nvSpPr>
          <p:cNvPr id="644" name="Google Shape;644;p61"/>
          <p:cNvSpPr txBox="1"/>
          <p:nvPr/>
        </p:nvSpPr>
        <p:spPr>
          <a:xfrm>
            <a:off x="2845307" y="5576315"/>
            <a:ext cx="2514600" cy="685800"/>
          </a:xfrm>
          <a:prstGeom prst="rect">
            <a:avLst/>
          </a:prstGeom>
          <a:noFill/>
          <a:ln w="27425" cap="flat" cmpd="sng">
            <a:solidFill>
              <a:srgbClr val="003366"/>
            </a:solidFill>
            <a:prstDash val="solid"/>
            <a:round/>
            <a:headEnd type="none" w="sm" len="sm"/>
            <a:tailEnd type="none" w="sm" len="sm"/>
          </a:ln>
        </p:spPr>
        <p:txBody>
          <a:bodyPr spcFirstLastPara="1" wrap="square" lIns="0" tIns="196850" rIns="0" bIns="0" anchor="t" anchorCtr="0">
            <a:spAutoFit/>
          </a:bodyPr>
          <a:lstStyle/>
          <a:p>
            <a:pPr marL="78105" marR="0" lvl="0" indent="0" algn="ctr" rtl="0">
              <a:lnSpc>
                <a:spcPct val="100000"/>
              </a:lnSpc>
              <a:spcBef>
                <a:spcPts val="0"/>
              </a:spcBef>
              <a:spcAft>
                <a:spcPts val="0"/>
              </a:spcAft>
              <a:buNone/>
            </a:pPr>
            <a:r>
              <a:rPr lang="en-US" sz="2400">
                <a:solidFill>
                  <a:srgbClr val="FF3300"/>
                </a:solidFill>
                <a:latin typeface="Arial"/>
                <a:ea typeface="Arial"/>
                <a:cs typeface="Arial"/>
                <a:sym typeface="Arial"/>
              </a:rPr>
              <a:t>a.out</a:t>
            </a:r>
            <a:endParaRPr sz="2400">
              <a:latin typeface="Arial"/>
              <a:ea typeface="Arial"/>
              <a:cs typeface="Arial"/>
              <a:sym typeface="Arial"/>
            </a:endParaRPr>
          </a:p>
        </p:txBody>
      </p:sp>
      <p:sp>
        <p:nvSpPr>
          <p:cNvPr id="645" name="Google Shape;645;p61"/>
          <p:cNvSpPr/>
          <p:nvPr/>
        </p:nvSpPr>
        <p:spPr>
          <a:xfrm>
            <a:off x="2311907" y="3782567"/>
            <a:ext cx="533400" cy="82550"/>
          </a:xfrm>
          <a:custGeom>
            <a:avLst/>
            <a:gdLst/>
            <a:ahLst/>
            <a:cxnLst/>
            <a:rect l="l" t="t" r="r" b="b"/>
            <a:pathLst>
              <a:path w="533400" h="82550" extrusionOk="0">
                <a:moveTo>
                  <a:pt x="451104" y="0"/>
                </a:moveTo>
                <a:lnTo>
                  <a:pt x="451104" y="82295"/>
                </a:lnTo>
                <a:lnTo>
                  <a:pt x="505968" y="54863"/>
                </a:lnTo>
                <a:lnTo>
                  <a:pt x="464819" y="54863"/>
                </a:lnTo>
                <a:lnTo>
                  <a:pt x="464819" y="27431"/>
                </a:lnTo>
                <a:lnTo>
                  <a:pt x="505967" y="27431"/>
                </a:lnTo>
                <a:lnTo>
                  <a:pt x="451104" y="0"/>
                </a:lnTo>
                <a:close/>
              </a:path>
              <a:path w="533400" h="82550" extrusionOk="0">
                <a:moveTo>
                  <a:pt x="451104" y="27431"/>
                </a:moveTo>
                <a:lnTo>
                  <a:pt x="0" y="27431"/>
                </a:lnTo>
                <a:lnTo>
                  <a:pt x="0" y="54863"/>
                </a:lnTo>
                <a:lnTo>
                  <a:pt x="451104" y="54863"/>
                </a:lnTo>
                <a:lnTo>
                  <a:pt x="451104" y="27431"/>
                </a:lnTo>
                <a:close/>
              </a:path>
              <a:path w="533400" h="82550" extrusionOk="0">
                <a:moveTo>
                  <a:pt x="505967" y="27431"/>
                </a:moveTo>
                <a:lnTo>
                  <a:pt x="464819" y="27431"/>
                </a:lnTo>
                <a:lnTo>
                  <a:pt x="464819" y="54863"/>
                </a:lnTo>
                <a:lnTo>
                  <a:pt x="505968" y="54863"/>
                </a:lnTo>
                <a:lnTo>
                  <a:pt x="533400" y="41147"/>
                </a:lnTo>
                <a:lnTo>
                  <a:pt x="505967" y="27431"/>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6" name="Google Shape;646;p61"/>
          <p:cNvSpPr/>
          <p:nvPr/>
        </p:nvSpPr>
        <p:spPr>
          <a:xfrm>
            <a:off x="5359908" y="5916167"/>
            <a:ext cx="533400" cy="82550"/>
          </a:xfrm>
          <a:custGeom>
            <a:avLst/>
            <a:gdLst/>
            <a:ahLst/>
            <a:cxnLst/>
            <a:rect l="l" t="t" r="r" b="b"/>
            <a:pathLst>
              <a:path w="533400" h="82550" extrusionOk="0">
                <a:moveTo>
                  <a:pt x="451103" y="0"/>
                </a:moveTo>
                <a:lnTo>
                  <a:pt x="451103" y="82295"/>
                </a:lnTo>
                <a:lnTo>
                  <a:pt x="505967" y="54863"/>
                </a:lnTo>
                <a:lnTo>
                  <a:pt x="464819" y="54863"/>
                </a:lnTo>
                <a:lnTo>
                  <a:pt x="464819" y="27431"/>
                </a:lnTo>
                <a:lnTo>
                  <a:pt x="505967" y="27431"/>
                </a:lnTo>
                <a:lnTo>
                  <a:pt x="451103" y="0"/>
                </a:lnTo>
                <a:close/>
              </a:path>
              <a:path w="533400" h="82550" extrusionOk="0">
                <a:moveTo>
                  <a:pt x="451103" y="27431"/>
                </a:moveTo>
                <a:lnTo>
                  <a:pt x="0" y="27431"/>
                </a:lnTo>
                <a:lnTo>
                  <a:pt x="0" y="54863"/>
                </a:lnTo>
                <a:lnTo>
                  <a:pt x="451103" y="54863"/>
                </a:lnTo>
                <a:lnTo>
                  <a:pt x="451103" y="27431"/>
                </a:lnTo>
                <a:close/>
              </a:path>
              <a:path w="533400" h="82550" extrusionOk="0">
                <a:moveTo>
                  <a:pt x="505967" y="27431"/>
                </a:moveTo>
                <a:lnTo>
                  <a:pt x="464819" y="27431"/>
                </a:lnTo>
                <a:lnTo>
                  <a:pt x="464819" y="54863"/>
                </a:lnTo>
                <a:lnTo>
                  <a:pt x="505967" y="54863"/>
                </a:lnTo>
                <a:lnTo>
                  <a:pt x="533400" y="41147"/>
                </a:lnTo>
                <a:lnTo>
                  <a:pt x="505967" y="27431"/>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7" name="Google Shape;647;p61"/>
          <p:cNvSpPr/>
          <p:nvPr/>
        </p:nvSpPr>
        <p:spPr>
          <a:xfrm>
            <a:off x="5359908" y="4849367"/>
            <a:ext cx="533400" cy="82550"/>
          </a:xfrm>
          <a:custGeom>
            <a:avLst/>
            <a:gdLst/>
            <a:ahLst/>
            <a:cxnLst/>
            <a:rect l="l" t="t" r="r" b="b"/>
            <a:pathLst>
              <a:path w="533400" h="82550" extrusionOk="0">
                <a:moveTo>
                  <a:pt x="451103" y="0"/>
                </a:moveTo>
                <a:lnTo>
                  <a:pt x="451103" y="82295"/>
                </a:lnTo>
                <a:lnTo>
                  <a:pt x="505968" y="54863"/>
                </a:lnTo>
                <a:lnTo>
                  <a:pt x="464819" y="54863"/>
                </a:lnTo>
                <a:lnTo>
                  <a:pt x="464819" y="27431"/>
                </a:lnTo>
                <a:lnTo>
                  <a:pt x="505967" y="27431"/>
                </a:lnTo>
                <a:lnTo>
                  <a:pt x="451103" y="0"/>
                </a:lnTo>
                <a:close/>
              </a:path>
              <a:path w="533400" h="82550" extrusionOk="0">
                <a:moveTo>
                  <a:pt x="451103" y="27431"/>
                </a:moveTo>
                <a:lnTo>
                  <a:pt x="0" y="27431"/>
                </a:lnTo>
                <a:lnTo>
                  <a:pt x="0" y="54863"/>
                </a:lnTo>
                <a:lnTo>
                  <a:pt x="451103" y="54863"/>
                </a:lnTo>
                <a:lnTo>
                  <a:pt x="451103" y="27431"/>
                </a:lnTo>
                <a:close/>
              </a:path>
              <a:path w="533400" h="82550" extrusionOk="0">
                <a:moveTo>
                  <a:pt x="505967" y="27431"/>
                </a:moveTo>
                <a:lnTo>
                  <a:pt x="464819" y="27431"/>
                </a:lnTo>
                <a:lnTo>
                  <a:pt x="464819" y="54863"/>
                </a:lnTo>
                <a:lnTo>
                  <a:pt x="505968" y="54863"/>
                </a:lnTo>
                <a:lnTo>
                  <a:pt x="533400" y="41147"/>
                </a:lnTo>
                <a:lnTo>
                  <a:pt x="505967" y="27431"/>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8" name="Google Shape;648;p61"/>
          <p:cNvSpPr/>
          <p:nvPr/>
        </p:nvSpPr>
        <p:spPr>
          <a:xfrm>
            <a:off x="2311907" y="5916167"/>
            <a:ext cx="533400" cy="82550"/>
          </a:xfrm>
          <a:custGeom>
            <a:avLst/>
            <a:gdLst/>
            <a:ahLst/>
            <a:cxnLst/>
            <a:rect l="l" t="t" r="r" b="b"/>
            <a:pathLst>
              <a:path w="533400" h="82550" extrusionOk="0">
                <a:moveTo>
                  <a:pt x="451104" y="0"/>
                </a:moveTo>
                <a:lnTo>
                  <a:pt x="451104" y="82295"/>
                </a:lnTo>
                <a:lnTo>
                  <a:pt x="505968" y="54863"/>
                </a:lnTo>
                <a:lnTo>
                  <a:pt x="464819" y="54863"/>
                </a:lnTo>
                <a:lnTo>
                  <a:pt x="464819" y="27431"/>
                </a:lnTo>
                <a:lnTo>
                  <a:pt x="505968" y="27431"/>
                </a:lnTo>
                <a:lnTo>
                  <a:pt x="451104" y="0"/>
                </a:lnTo>
                <a:close/>
              </a:path>
              <a:path w="533400" h="82550" extrusionOk="0">
                <a:moveTo>
                  <a:pt x="451104" y="27431"/>
                </a:moveTo>
                <a:lnTo>
                  <a:pt x="0" y="27431"/>
                </a:lnTo>
                <a:lnTo>
                  <a:pt x="0" y="54863"/>
                </a:lnTo>
                <a:lnTo>
                  <a:pt x="451104" y="54863"/>
                </a:lnTo>
                <a:lnTo>
                  <a:pt x="451104" y="27431"/>
                </a:lnTo>
                <a:close/>
              </a:path>
              <a:path w="533400" h="82550" extrusionOk="0">
                <a:moveTo>
                  <a:pt x="505968" y="27431"/>
                </a:moveTo>
                <a:lnTo>
                  <a:pt x="464819" y="27431"/>
                </a:lnTo>
                <a:lnTo>
                  <a:pt x="464819" y="54863"/>
                </a:lnTo>
                <a:lnTo>
                  <a:pt x="505968" y="54863"/>
                </a:lnTo>
                <a:lnTo>
                  <a:pt x="533400" y="41147"/>
                </a:lnTo>
                <a:lnTo>
                  <a:pt x="505968" y="27431"/>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9" name="Google Shape;649;p61"/>
          <p:cNvSpPr/>
          <p:nvPr/>
        </p:nvSpPr>
        <p:spPr>
          <a:xfrm>
            <a:off x="2311907" y="4849367"/>
            <a:ext cx="533400" cy="82550"/>
          </a:xfrm>
          <a:custGeom>
            <a:avLst/>
            <a:gdLst/>
            <a:ahLst/>
            <a:cxnLst/>
            <a:rect l="l" t="t" r="r" b="b"/>
            <a:pathLst>
              <a:path w="533400" h="82550" extrusionOk="0">
                <a:moveTo>
                  <a:pt x="451104" y="0"/>
                </a:moveTo>
                <a:lnTo>
                  <a:pt x="451104" y="82295"/>
                </a:lnTo>
                <a:lnTo>
                  <a:pt x="505968" y="54863"/>
                </a:lnTo>
                <a:lnTo>
                  <a:pt x="464819" y="54863"/>
                </a:lnTo>
                <a:lnTo>
                  <a:pt x="464819" y="27431"/>
                </a:lnTo>
                <a:lnTo>
                  <a:pt x="505967" y="27431"/>
                </a:lnTo>
                <a:lnTo>
                  <a:pt x="451104" y="0"/>
                </a:lnTo>
                <a:close/>
              </a:path>
              <a:path w="533400" h="82550" extrusionOk="0">
                <a:moveTo>
                  <a:pt x="451104" y="27431"/>
                </a:moveTo>
                <a:lnTo>
                  <a:pt x="0" y="27431"/>
                </a:lnTo>
                <a:lnTo>
                  <a:pt x="0" y="54863"/>
                </a:lnTo>
                <a:lnTo>
                  <a:pt x="451104" y="54863"/>
                </a:lnTo>
                <a:lnTo>
                  <a:pt x="451104" y="27431"/>
                </a:lnTo>
                <a:close/>
              </a:path>
              <a:path w="533400" h="82550" extrusionOk="0">
                <a:moveTo>
                  <a:pt x="505967" y="27431"/>
                </a:moveTo>
                <a:lnTo>
                  <a:pt x="464819" y="27431"/>
                </a:lnTo>
                <a:lnTo>
                  <a:pt x="464819" y="54863"/>
                </a:lnTo>
                <a:lnTo>
                  <a:pt x="505968" y="54863"/>
                </a:lnTo>
                <a:lnTo>
                  <a:pt x="533400" y="41147"/>
                </a:lnTo>
                <a:lnTo>
                  <a:pt x="505967" y="27431"/>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0" name="Google Shape;650;p61"/>
          <p:cNvSpPr/>
          <p:nvPr/>
        </p:nvSpPr>
        <p:spPr>
          <a:xfrm>
            <a:off x="5359908" y="3782567"/>
            <a:ext cx="533400" cy="82550"/>
          </a:xfrm>
          <a:custGeom>
            <a:avLst/>
            <a:gdLst/>
            <a:ahLst/>
            <a:cxnLst/>
            <a:rect l="l" t="t" r="r" b="b"/>
            <a:pathLst>
              <a:path w="533400" h="82550" extrusionOk="0">
                <a:moveTo>
                  <a:pt x="451103" y="0"/>
                </a:moveTo>
                <a:lnTo>
                  <a:pt x="451103" y="82295"/>
                </a:lnTo>
                <a:lnTo>
                  <a:pt x="505968" y="54863"/>
                </a:lnTo>
                <a:lnTo>
                  <a:pt x="464819" y="54863"/>
                </a:lnTo>
                <a:lnTo>
                  <a:pt x="464819" y="27431"/>
                </a:lnTo>
                <a:lnTo>
                  <a:pt x="505967" y="27431"/>
                </a:lnTo>
                <a:lnTo>
                  <a:pt x="451103" y="0"/>
                </a:lnTo>
                <a:close/>
              </a:path>
              <a:path w="533400" h="82550" extrusionOk="0">
                <a:moveTo>
                  <a:pt x="451103" y="27431"/>
                </a:moveTo>
                <a:lnTo>
                  <a:pt x="0" y="27431"/>
                </a:lnTo>
                <a:lnTo>
                  <a:pt x="0" y="54863"/>
                </a:lnTo>
                <a:lnTo>
                  <a:pt x="451103" y="54863"/>
                </a:lnTo>
                <a:lnTo>
                  <a:pt x="451103" y="27431"/>
                </a:lnTo>
                <a:close/>
              </a:path>
              <a:path w="533400" h="82550" extrusionOk="0">
                <a:moveTo>
                  <a:pt x="505967" y="27431"/>
                </a:moveTo>
                <a:lnTo>
                  <a:pt x="464819" y="27431"/>
                </a:lnTo>
                <a:lnTo>
                  <a:pt x="464819" y="54863"/>
                </a:lnTo>
                <a:lnTo>
                  <a:pt x="505968" y="54863"/>
                </a:lnTo>
                <a:lnTo>
                  <a:pt x="533400" y="41147"/>
                </a:lnTo>
                <a:lnTo>
                  <a:pt x="505967" y="27431"/>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1" name="Google Shape;651;p61"/>
          <p:cNvSpPr txBox="1"/>
          <p:nvPr/>
        </p:nvSpPr>
        <p:spPr>
          <a:xfrm>
            <a:off x="1398524" y="3617798"/>
            <a:ext cx="83883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lang.y</a:t>
            </a:r>
            <a:endParaRPr sz="2400">
              <a:latin typeface="Arial"/>
              <a:ea typeface="Arial"/>
              <a:cs typeface="Arial"/>
              <a:sym typeface="Arial"/>
            </a:endParaRPr>
          </a:p>
        </p:txBody>
      </p:sp>
      <p:sp>
        <p:nvSpPr>
          <p:cNvPr id="652" name="Google Shape;652;p61"/>
          <p:cNvSpPr txBox="1"/>
          <p:nvPr/>
        </p:nvSpPr>
        <p:spPr>
          <a:xfrm>
            <a:off x="5948298" y="3430904"/>
            <a:ext cx="2842260"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lang.tab.c</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lang.tab.h (-d option)</a:t>
            </a:r>
            <a:endParaRPr sz="2400">
              <a:latin typeface="Arial"/>
              <a:ea typeface="Arial"/>
              <a:cs typeface="Arial"/>
              <a:sym typeface="Arial"/>
            </a:endParaRPr>
          </a:p>
        </p:txBody>
      </p:sp>
      <p:sp>
        <p:nvSpPr>
          <p:cNvPr id="653" name="Google Shape;653;p61"/>
          <p:cNvSpPr txBox="1"/>
          <p:nvPr/>
        </p:nvSpPr>
        <p:spPr>
          <a:xfrm>
            <a:off x="941019" y="4685538"/>
            <a:ext cx="13500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lang.tab.c</a:t>
            </a:r>
            <a:endParaRPr sz="2400">
              <a:latin typeface="Arial"/>
              <a:ea typeface="Arial"/>
              <a:cs typeface="Arial"/>
              <a:sym typeface="Arial"/>
            </a:endParaRPr>
          </a:p>
        </p:txBody>
      </p:sp>
      <p:sp>
        <p:nvSpPr>
          <p:cNvPr id="654" name="Google Shape;654;p61"/>
          <p:cNvSpPr txBox="1"/>
          <p:nvPr/>
        </p:nvSpPr>
        <p:spPr>
          <a:xfrm>
            <a:off x="6032372" y="4650181"/>
            <a:ext cx="70675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a.out</a:t>
            </a:r>
            <a:endParaRPr sz="2400">
              <a:latin typeface="Arial"/>
              <a:ea typeface="Arial"/>
              <a:cs typeface="Arial"/>
              <a:sym typeface="Arial"/>
            </a:endParaRPr>
          </a:p>
        </p:txBody>
      </p:sp>
      <p:sp>
        <p:nvSpPr>
          <p:cNvPr id="655" name="Google Shape;655;p61"/>
          <p:cNvSpPr txBox="1"/>
          <p:nvPr/>
        </p:nvSpPr>
        <p:spPr>
          <a:xfrm>
            <a:off x="1322324" y="5752896"/>
            <a:ext cx="9271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tokens</a:t>
            </a:r>
            <a:endParaRPr sz="2400">
              <a:latin typeface="Arial"/>
              <a:ea typeface="Arial"/>
              <a:cs typeface="Arial"/>
              <a:sym typeface="Arial"/>
            </a:endParaRPr>
          </a:p>
        </p:txBody>
      </p:sp>
      <p:sp>
        <p:nvSpPr>
          <p:cNvPr id="656" name="Google Shape;656;p61"/>
          <p:cNvSpPr txBox="1"/>
          <p:nvPr/>
        </p:nvSpPr>
        <p:spPr>
          <a:xfrm>
            <a:off x="6032372" y="5717844"/>
            <a:ext cx="15170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syntax tree</a:t>
            </a:r>
            <a:endParaRPr sz="2400">
              <a:latin typeface="Arial"/>
              <a:ea typeface="Arial"/>
              <a:cs typeface="Arial"/>
              <a:sym typeface="Arial"/>
            </a:endParaRPr>
          </a:p>
        </p:txBody>
      </p:sp>
      <p:sp>
        <p:nvSpPr>
          <p:cNvPr id="657" name="Google Shape;657;p61"/>
          <p:cNvSpPr txBox="1"/>
          <p:nvPr/>
        </p:nvSpPr>
        <p:spPr>
          <a:xfrm>
            <a:off x="906272" y="2497073"/>
            <a:ext cx="78270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A </a:t>
            </a:r>
            <a:r>
              <a:rPr lang="en-US" sz="2400">
                <a:solidFill>
                  <a:srgbClr val="FF3300"/>
                </a:solidFill>
                <a:latin typeface="Arial"/>
                <a:ea typeface="Arial"/>
                <a:cs typeface="Arial"/>
                <a:sym typeface="Arial"/>
              </a:rPr>
              <a:t>langauge </a:t>
            </a:r>
            <a:r>
              <a:rPr lang="en-US" sz="2400">
                <a:solidFill>
                  <a:srgbClr val="003366"/>
                </a:solidFill>
                <a:latin typeface="Arial"/>
                <a:ea typeface="Arial"/>
                <a:cs typeface="Arial"/>
                <a:sym typeface="Arial"/>
              </a:rPr>
              <a:t>for specifying parsers and semantic analyzers</a:t>
            </a:r>
            <a:endParaRPr sz="2400">
              <a:latin typeface="Arial"/>
              <a:ea typeface="Arial"/>
              <a:cs typeface="Arial"/>
              <a:sym typeface="Arial"/>
            </a:endParaRPr>
          </a:p>
        </p:txBody>
      </p:sp>
    </p:spTree>
  </p:cSld>
  <p:clrMapOvr>
    <a:masterClrMapping/>
  </p:clrMapOvr>
  <p:transition>
    <p:zoom/>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pic>
        <p:nvPicPr>
          <p:cNvPr id="662" name="Google Shape;662;p62"/>
          <p:cNvPicPr preferRelativeResize="0"/>
          <p:nvPr/>
        </p:nvPicPr>
        <p:blipFill rotWithShape="1">
          <a:blip r:embed="rId3">
            <a:alphaModFix/>
          </a:blip>
          <a:srcRect/>
          <a:stretch/>
        </p:blipFill>
        <p:spPr>
          <a:xfrm>
            <a:off x="719327" y="1161326"/>
            <a:ext cx="3847846" cy="1010246"/>
          </a:xfrm>
          <a:prstGeom prst="rect">
            <a:avLst/>
          </a:prstGeom>
          <a:noFill/>
          <a:ln>
            <a:noFill/>
          </a:ln>
        </p:spPr>
      </p:pic>
      <p:sp>
        <p:nvSpPr>
          <p:cNvPr id="663" name="Google Shape;663;p62"/>
          <p:cNvSpPr txBox="1">
            <a:spLocks noGrp="1"/>
          </p:cNvSpPr>
          <p:nvPr>
            <p:ph type="title"/>
          </p:nvPr>
        </p:nvSpPr>
        <p:spPr>
          <a:xfrm>
            <a:off x="993444" y="1286636"/>
            <a:ext cx="3275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Bison Programs</a:t>
            </a:r>
            <a:endParaRPr/>
          </a:p>
        </p:txBody>
      </p:sp>
      <p:sp>
        <p:nvSpPr>
          <p:cNvPr id="664" name="Google Shape;664;p62"/>
          <p:cNvSpPr txBox="1"/>
          <p:nvPr/>
        </p:nvSpPr>
        <p:spPr>
          <a:xfrm>
            <a:off x="1843277" y="2659125"/>
            <a:ext cx="2936875" cy="34423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C declarations</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Bison declarations</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Grammar rules</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Additional C code</a:t>
            </a:r>
            <a:endParaRPr sz="2800">
              <a:latin typeface="Arial"/>
              <a:ea typeface="Arial"/>
              <a:cs typeface="Arial"/>
              <a:sym typeface="Arial"/>
            </a:endParaRPr>
          </a:p>
        </p:txBody>
      </p:sp>
    </p:spTree>
  </p:cSld>
  <p:clrMapOvr>
    <a:masterClrMapping/>
  </p:clrMapOvr>
  <p:transition>
    <p:zoom/>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669" name="Google Shape;669;p63"/>
          <p:cNvPicPr preferRelativeResize="0"/>
          <p:nvPr/>
        </p:nvPicPr>
        <p:blipFill rotWithShape="1">
          <a:blip r:embed="rId3">
            <a:alphaModFix/>
          </a:blip>
          <a:srcRect/>
          <a:stretch/>
        </p:blipFill>
        <p:spPr>
          <a:xfrm>
            <a:off x="719327" y="1161326"/>
            <a:ext cx="3055366" cy="1010246"/>
          </a:xfrm>
          <a:prstGeom prst="rect">
            <a:avLst/>
          </a:prstGeom>
          <a:noFill/>
          <a:ln>
            <a:noFill/>
          </a:ln>
        </p:spPr>
      </p:pic>
      <p:sp>
        <p:nvSpPr>
          <p:cNvPr id="670" name="Google Shape;670;p63"/>
          <p:cNvSpPr txBox="1">
            <a:spLocks noGrp="1"/>
          </p:cNvSpPr>
          <p:nvPr>
            <p:ph type="title"/>
          </p:nvPr>
        </p:nvSpPr>
        <p:spPr>
          <a:xfrm>
            <a:off x="993444" y="1286636"/>
            <a:ext cx="24853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An Example</a:t>
            </a:r>
            <a:endParaRPr/>
          </a:p>
        </p:txBody>
      </p:sp>
      <p:sp>
        <p:nvSpPr>
          <p:cNvPr id="671" name="Google Shape;671;p63"/>
          <p:cNvSpPr txBox="1"/>
          <p:nvPr/>
        </p:nvSpPr>
        <p:spPr>
          <a:xfrm>
            <a:off x="1555750" y="2662174"/>
            <a:ext cx="4701540" cy="1731645"/>
          </a:xfrm>
          <a:prstGeom prst="rect">
            <a:avLst/>
          </a:prstGeom>
          <a:noFill/>
          <a:ln>
            <a:noFill/>
          </a:ln>
        </p:spPr>
        <p:txBody>
          <a:bodyPr spcFirstLastPara="1" wrap="square" lIns="0" tIns="13325" rIns="0" bIns="0" anchor="t" anchorCtr="0">
            <a:spAutoFit/>
          </a:bodyPr>
          <a:lstStyle/>
          <a:p>
            <a:pPr marL="12700" marR="0" lvl="0" indent="0" algn="l" rtl="0">
              <a:lnSpc>
                <a:spcPct val="119642"/>
              </a:lnSpc>
              <a:spcBef>
                <a:spcPts val="0"/>
              </a:spcBef>
              <a:spcAft>
                <a:spcPts val="0"/>
              </a:spcAft>
              <a:buNone/>
            </a:pPr>
            <a:r>
              <a:rPr lang="en-US" sz="2800">
                <a:solidFill>
                  <a:srgbClr val="003366"/>
                </a:solidFill>
                <a:latin typeface="Arial"/>
                <a:ea typeface="Arial"/>
                <a:cs typeface="Arial"/>
                <a:sym typeface="Arial"/>
              </a:rPr>
              <a:t>line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expr	‘\n’</a:t>
            </a:r>
            <a:endParaRPr sz="2800">
              <a:latin typeface="Arial"/>
              <a:ea typeface="Arial"/>
              <a:cs typeface="Arial"/>
              <a:sym typeface="Arial"/>
            </a:endParaRPr>
          </a:p>
          <a:p>
            <a:pPr marL="12700" marR="5080" lvl="0" indent="0" algn="l" rtl="0">
              <a:lnSpc>
                <a:spcPct val="120000"/>
              </a:lnSpc>
              <a:spcBef>
                <a:spcPts val="95"/>
              </a:spcBef>
              <a:spcAft>
                <a:spcPts val="0"/>
              </a:spcAft>
              <a:buNone/>
            </a:pPr>
            <a:r>
              <a:rPr lang="en-US" sz="2800">
                <a:solidFill>
                  <a:srgbClr val="003366"/>
                </a:solidFill>
                <a:latin typeface="Arial"/>
                <a:ea typeface="Arial"/>
                <a:cs typeface="Arial"/>
                <a:sym typeface="Arial"/>
              </a:rPr>
              <a:t>expr </a:t>
            </a:r>
            <a:r>
              <a:rPr lang="en-US" sz="2400">
                <a:solidFill>
                  <a:srgbClr val="FF3300"/>
                </a:solidFill>
                <a:latin typeface="Noto Sans Symbols"/>
                <a:ea typeface="Noto Sans Symbols"/>
                <a:cs typeface="Noto Sans Symbols"/>
                <a:sym typeface="Noto Sans Symbols"/>
              </a:rPr>
              <a:t>→</a:t>
            </a:r>
            <a:r>
              <a:rPr lang="en-US" sz="24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expr	‘+’	term </a:t>
            </a:r>
            <a:r>
              <a:rPr lang="en-US" sz="2800">
                <a:solidFill>
                  <a:srgbClr val="FF3300"/>
                </a:solidFill>
                <a:latin typeface="Arial"/>
                <a:ea typeface="Arial"/>
                <a:cs typeface="Arial"/>
                <a:sym typeface="Arial"/>
              </a:rPr>
              <a:t>|	</a:t>
            </a:r>
            <a:r>
              <a:rPr lang="en-US" sz="2800">
                <a:solidFill>
                  <a:srgbClr val="003366"/>
                </a:solidFill>
                <a:latin typeface="Arial"/>
                <a:ea typeface="Arial"/>
                <a:cs typeface="Arial"/>
                <a:sym typeface="Arial"/>
              </a:rPr>
              <a:t>term  term </a:t>
            </a:r>
            <a:r>
              <a:rPr lang="en-US" sz="2400">
                <a:solidFill>
                  <a:srgbClr val="FF3300"/>
                </a:solidFill>
                <a:latin typeface="Noto Sans Symbols"/>
                <a:ea typeface="Noto Sans Symbols"/>
                <a:cs typeface="Noto Sans Symbols"/>
                <a:sym typeface="Noto Sans Symbols"/>
              </a:rPr>
              <a:t>→</a:t>
            </a:r>
            <a:r>
              <a:rPr lang="en-US" sz="24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term		‘*’ factor </a:t>
            </a:r>
            <a:r>
              <a:rPr lang="en-US" sz="2800">
                <a:solidFill>
                  <a:srgbClr val="FF3300"/>
                </a:solidFill>
                <a:latin typeface="Arial"/>
                <a:ea typeface="Arial"/>
                <a:cs typeface="Arial"/>
                <a:sym typeface="Arial"/>
              </a:rPr>
              <a:t>|		</a:t>
            </a:r>
            <a:r>
              <a:rPr lang="en-US" sz="2800">
                <a:solidFill>
                  <a:srgbClr val="003366"/>
                </a:solidFill>
                <a:latin typeface="Arial"/>
                <a:ea typeface="Arial"/>
                <a:cs typeface="Arial"/>
                <a:sym typeface="Arial"/>
              </a:rPr>
              <a:t>factor  factor </a:t>
            </a:r>
            <a:r>
              <a:rPr lang="en-US" sz="2400">
                <a:solidFill>
                  <a:srgbClr val="FF3300"/>
                </a:solidFill>
                <a:latin typeface="Noto Sans Symbols"/>
                <a:ea typeface="Noto Sans Symbols"/>
                <a:cs typeface="Noto Sans Symbols"/>
                <a:sym typeface="Noto Sans Symbols"/>
              </a:rPr>
              <a:t>→</a:t>
            </a:r>
            <a:r>
              <a:rPr lang="en-US" sz="24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expr		‘)’ </a:t>
            </a:r>
            <a:r>
              <a:rPr lang="en-US" sz="2800">
                <a:solidFill>
                  <a:srgbClr val="FF3300"/>
                </a:solidFill>
                <a:latin typeface="Arial"/>
                <a:ea typeface="Arial"/>
                <a:cs typeface="Arial"/>
                <a:sym typeface="Arial"/>
              </a:rPr>
              <a:t>|	</a:t>
            </a:r>
            <a:r>
              <a:rPr lang="en-US" sz="2800">
                <a:solidFill>
                  <a:srgbClr val="003366"/>
                </a:solidFill>
                <a:latin typeface="Arial"/>
                <a:ea typeface="Arial"/>
                <a:cs typeface="Arial"/>
                <a:sym typeface="Arial"/>
              </a:rPr>
              <a:t>DIGIT</a:t>
            </a:r>
            <a:endParaRPr sz="2800">
              <a:latin typeface="Arial"/>
              <a:ea typeface="Arial"/>
              <a:cs typeface="Arial"/>
              <a:sym typeface="Arial"/>
            </a:endParaRPr>
          </a:p>
        </p:txBody>
      </p:sp>
    </p:spTree>
  </p:cSld>
  <p:clrMapOvr>
    <a:masterClrMapping/>
  </p:clrMapOvr>
  <p:transition>
    <p:zoom/>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grpSp>
        <p:nvGrpSpPr>
          <p:cNvPr id="2" name="Google Shape;676;p64"/>
          <p:cNvGrpSpPr/>
          <p:nvPr/>
        </p:nvGrpSpPr>
        <p:grpSpPr>
          <a:xfrm>
            <a:off x="633983" y="1094270"/>
            <a:ext cx="4679950" cy="1010246"/>
            <a:chOff x="633983" y="1094270"/>
            <a:chExt cx="4679950" cy="1010246"/>
          </a:xfrm>
        </p:grpSpPr>
        <p:pic>
          <p:nvPicPr>
            <p:cNvPr id="677" name="Google Shape;677;p64"/>
            <p:cNvPicPr preferRelativeResize="0"/>
            <p:nvPr/>
          </p:nvPicPr>
          <p:blipFill rotWithShape="1">
            <a:blip r:embed="rId3">
              <a:alphaModFix/>
            </a:blip>
            <a:srcRect/>
            <a:stretch/>
          </p:blipFill>
          <p:spPr>
            <a:xfrm>
              <a:off x="633983" y="1094270"/>
              <a:ext cx="3189478" cy="1010246"/>
            </a:xfrm>
            <a:prstGeom prst="rect">
              <a:avLst/>
            </a:prstGeom>
            <a:noFill/>
            <a:ln>
              <a:noFill/>
            </a:ln>
          </p:spPr>
        </p:pic>
        <p:pic>
          <p:nvPicPr>
            <p:cNvPr id="678" name="Google Shape;678;p64"/>
            <p:cNvPicPr preferRelativeResize="0"/>
            <p:nvPr/>
          </p:nvPicPr>
          <p:blipFill rotWithShape="1">
            <a:blip r:embed="rId4">
              <a:alphaModFix/>
            </a:blip>
            <a:srcRect/>
            <a:stretch/>
          </p:blipFill>
          <p:spPr>
            <a:xfrm>
              <a:off x="3224783" y="1094270"/>
              <a:ext cx="751116" cy="1010246"/>
            </a:xfrm>
            <a:prstGeom prst="rect">
              <a:avLst/>
            </a:prstGeom>
            <a:noFill/>
            <a:ln>
              <a:noFill/>
            </a:ln>
          </p:spPr>
        </p:pic>
        <p:pic>
          <p:nvPicPr>
            <p:cNvPr id="679" name="Google Shape;679;p64"/>
            <p:cNvPicPr preferRelativeResize="0"/>
            <p:nvPr/>
          </p:nvPicPr>
          <p:blipFill rotWithShape="1">
            <a:blip r:embed="rId5">
              <a:alphaModFix/>
            </a:blip>
            <a:srcRect/>
            <a:stretch/>
          </p:blipFill>
          <p:spPr>
            <a:xfrm>
              <a:off x="3505200" y="1094270"/>
              <a:ext cx="1808733" cy="1010246"/>
            </a:xfrm>
            <a:prstGeom prst="rect">
              <a:avLst/>
            </a:prstGeom>
            <a:noFill/>
            <a:ln>
              <a:noFill/>
            </a:ln>
          </p:spPr>
        </p:pic>
      </p:grpSp>
      <p:sp>
        <p:nvSpPr>
          <p:cNvPr id="680" name="Google Shape;680;p64"/>
          <p:cNvSpPr txBox="1">
            <a:spLocks noGrp="1"/>
          </p:cNvSpPr>
          <p:nvPr>
            <p:ph type="title"/>
          </p:nvPr>
        </p:nvSpPr>
        <p:spPr>
          <a:xfrm>
            <a:off x="906272" y="1216228"/>
            <a:ext cx="4113529"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An Example - expr.y</a:t>
            </a:r>
            <a:endParaRPr/>
          </a:p>
        </p:txBody>
      </p:sp>
      <p:sp>
        <p:nvSpPr>
          <p:cNvPr id="681" name="Google Shape;681;p64"/>
          <p:cNvSpPr txBox="1"/>
          <p:nvPr/>
        </p:nvSpPr>
        <p:spPr>
          <a:xfrm>
            <a:off x="4147184" y="2104521"/>
            <a:ext cx="2766000" cy="5186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line</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expr	‘\n’</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expr</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expr	‘+’	term</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term</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term</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term	‘*’ factor</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factor</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factor</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	expr	‘)’</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DIGIT</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p:txBody>
      </p:sp>
      <p:sp>
        <p:nvSpPr>
          <p:cNvPr id="682" name="Google Shape;682;p64"/>
          <p:cNvSpPr txBox="1"/>
          <p:nvPr/>
        </p:nvSpPr>
        <p:spPr>
          <a:xfrm>
            <a:off x="1122070" y="2446146"/>
            <a:ext cx="1940560"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DIGIT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%start </a:t>
            </a:r>
            <a:r>
              <a:rPr lang="en-US" sz="2400">
                <a:solidFill>
                  <a:srgbClr val="003366"/>
                </a:solidFill>
                <a:latin typeface="Arial"/>
                <a:ea typeface="Arial"/>
                <a:cs typeface="Arial"/>
                <a:sym typeface="Arial"/>
              </a:rPr>
              <a:t>line</a:t>
            </a:r>
            <a:endParaRPr sz="2400">
              <a:latin typeface="Arial"/>
              <a:ea typeface="Arial"/>
              <a:cs typeface="Arial"/>
              <a:sym typeface="Arial"/>
            </a:endParaRPr>
          </a:p>
        </p:txBody>
      </p:sp>
    </p:spTree>
  </p:cSld>
  <p:clrMapOvr>
    <a:masterClrMapping/>
  </p:clrMapOvr>
  <p:transition>
    <p:zoom/>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grpSp>
        <p:nvGrpSpPr>
          <p:cNvPr id="2" name="Google Shape;687;p65"/>
          <p:cNvGrpSpPr/>
          <p:nvPr/>
        </p:nvGrpSpPr>
        <p:grpSpPr>
          <a:xfrm>
            <a:off x="719327" y="1161326"/>
            <a:ext cx="4679950" cy="1010246"/>
            <a:chOff x="719327" y="1161326"/>
            <a:chExt cx="4679950" cy="1010246"/>
          </a:xfrm>
        </p:grpSpPr>
        <p:pic>
          <p:nvPicPr>
            <p:cNvPr id="688" name="Google Shape;688;p65"/>
            <p:cNvPicPr preferRelativeResize="0"/>
            <p:nvPr/>
          </p:nvPicPr>
          <p:blipFill rotWithShape="1">
            <a:blip r:embed="rId3">
              <a:alphaModFix/>
            </a:blip>
            <a:srcRect/>
            <a:stretch/>
          </p:blipFill>
          <p:spPr>
            <a:xfrm>
              <a:off x="719327" y="1161326"/>
              <a:ext cx="3189478" cy="1010246"/>
            </a:xfrm>
            <a:prstGeom prst="rect">
              <a:avLst/>
            </a:prstGeom>
            <a:noFill/>
            <a:ln>
              <a:noFill/>
            </a:ln>
          </p:spPr>
        </p:pic>
        <p:pic>
          <p:nvPicPr>
            <p:cNvPr id="689" name="Google Shape;689;p65"/>
            <p:cNvPicPr preferRelativeResize="0"/>
            <p:nvPr/>
          </p:nvPicPr>
          <p:blipFill rotWithShape="1">
            <a:blip r:embed="rId4">
              <a:alphaModFix/>
            </a:blip>
            <a:srcRect/>
            <a:stretch/>
          </p:blipFill>
          <p:spPr>
            <a:xfrm>
              <a:off x="3310127" y="1161326"/>
              <a:ext cx="751116" cy="1010246"/>
            </a:xfrm>
            <a:prstGeom prst="rect">
              <a:avLst/>
            </a:prstGeom>
            <a:noFill/>
            <a:ln>
              <a:noFill/>
            </a:ln>
          </p:spPr>
        </p:pic>
        <p:pic>
          <p:nvPicPr>
            <p:cNvPr id="690" name="Google Shape;690;p65"/>
            <p:cNvPicPr preferRelativeResize="0"/>
            <p:nvPr/>
          </p:nvPicPr>
          <p:blipFill rotWithShape="1">
            <a:blip r:embed="rId5">
              <a:alphaModFix/>
            </a:blip>
            <a:srcRect/>
            <a:stretch/>
          </p:blipFill>
          <p:spPr>
            <a:xfrm>
              <a:off x="3590544" y="1161326"/>
              <a:ext cx="1808733" cy="1010246"/>
            </a:xfrm>
            <a:prstGeom prst="rect">
              <a:avLst/>
            </a:prstGeom>
            <a:noFill/>
            <a:ln>
              <a:noFill/>
            </a:ln>
          </p:spPr>
        </p:pic>
      </p:grpSp>
      <p:sp>
        <p:nvSpPr>
          <p:cNvPr id="691" name="Google Shape;691;p65"/>
          <p:cNvSpPr txBox="1">
            <a:spLocks noGrp="1"/>
          </p:cNvSpPr>
          <p:nvPr>
            <p:ph type="title"/>
          </p:nvPr>
        </p:nvSpPr>
        <p:spPr>
          <a:xfrm>
            <a:off x="993444" y="1286636"/>
            <a:ext cx="41148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An Example - expr.y</a:t>
            </a:r>
            <a:endParaRPr/>
          </a:p>
        </p:txBody>
      </p:sp>
      <p:sp>
        <p:nvSpPr>
          <p:cNvPr id="692" name="Google Shape;692;p65"/>
          <p:cNvSpPr txBox="1"/>
          <p:nvPr/>
        </p:nvSpPr>
        <p:spPr>
          <a:xfrm>
            <a:off x="4147184" y="2408046"/>
            <a:ext cx="3154045" cy="441642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line</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expr	NEWLINE</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expr</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expr	ADD	term</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term</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term</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term	MUL factor</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factor</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factor</a:t>
            </a: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LP	expr	RP</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	</a:t>
            </a:r>
            <a:r>
              <a:rPr lang="en-US" sz="2400">
                <a:solidFill>
                  <a:srgbClr val="003366"/>
                </a:solidFill>
                <a:latin typeface="Arial"/>
                <a:ea typeface="Arial"/>
                <a:cs typeface="Arial"/>
                <a:sym typeface="Arial"/>
              </a:rPr>
              <a:t>DIGIT</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p:txBody>
      </p:sp>
      <p:sp>
        <p:nvSpPr>
          <p:cNvPr id="693" name="Google Shape;693;p65"/>
          <p:cNvSpPr txBox="1"/>
          <p:nvPr/>
        </p:nvSpPr>
        <p:spPr>
          <a:xfrm>
            <a:off x="1122070" y="2446146"/>
            <a:ext cx="2526030" cy="25869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NEWLINE</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ADD</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MUL</a:t>
            </a:r>
            <a:endParaRPr sz="2400">
              <a:latin typeface="Arial"/>
              <a:ea typeface="Arial"/>
              <a:cs typeface="Arial"/>
              <a:sym typeface="Arial"/>
            </a:endParaRPr>
          </a:p>
          <a:p>
            <a:pPr marL="127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LP</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RP</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%token </a:t>
            </a:r>
            <a:r>
              <a:rPr lang="en-US" sz="2400">
                <a:solidFill>
                  <a:srgbClr val="003366"/>
                </a:solidFill>
                <a:latin typeface="Arial"/>
                <a:ea typeface="Arial"/>
                <a:cs typeface="Arial"/>
                <a:sym typeface="Arial"/>
              </a:rPr>
              <a:t>DIGIT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%start </a:t>
            </a:r>
            <a:r>
              <a:rPr lang="en-US" sz="2400">
                <a:solidFill>
                  <a:srgbClr val="003366"/>
                </a:solidFill>
                <a:latin typeface="Arial"/>
                <a:ea typeface="Arial"/>
                <a:cs typeface="Arial"/>
                <a:sym typeface="Arial"/>
              </a:rPr>
              <a:t>line</a:t>
            </a:r>
            <a:endParaRPr sz="2400">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grpSp>
        <p:nvGrpSpPr>
          <p:cNvPr id="2" name="Google Shape;698;p66"/>
          <p:cNvGrpSpPr/>
          <p:nvPr/>
        </p:nvGrpSpPr>
        <p:grpSpPr>
          <a:xfrm>
            <a:off x="719327" y="1161326"/>
            <a:ext cx="5472558" cy="1010246"/>
            <a:chOff x="719327" y="1161326"/>
            <a:chExt cx="5472558" cy="1010246"/>
          </a:xfrm>
        </p:grpSpPr>
        <p:pic>
          <p:nvPicPr>
            <p:cNvPr id="699" name="Google Shape;699;p66"/>
            <p:cNvPicPr preferRelativeResize="0"/>
            <p:nvPr/>
          </p:nvPicPr>
          <p:blipFill rotWithShape="1">
            <a:blip r:embed="rId3">
              <a:alphaModFix/>
            </a:blip>
            <a:srcRect/>
            <a:stretch/>
          </p:blipFill>
          <p:spPr>
            <a:xfrm>
              <a:off x="719327" y="1161326"/>
              <a:ext cx="3189478" cy="1010246"/>
            </a:xfrm>
            <a:prstGeom prst="rect">
              <a:avLst/>
            </a:prstGeom>
            <a:noFill/>
            <a:ln>
              <a:noFill/>
            </a:ln>
          </p:spPr>
        </p:pic>
        <p:pic>
          <p:nvPicPr>
            <p:cNvPr id="700" name="Google Shape;700;p66"/>
            <p:cNvPicPr preferRelativeResize="0"/>
            <p:nvPr/>
          </p:nvPicPr>
          <p:blipFill rotWithShape="1">
            <a:blip r:embed="rId4">
              <a:alphaModFix/>
            </a:blip>
            <a:srcRect/>
            <a:stretch/>
          </p:blipFill>
          <p:spPr>
            <a:xfrm>
              <a:off x="3310127" y="1161326"/>
              <a:ext cx="751116" cy="1010246"/>
            </a:xfrm>
            <a:prstGeom prst="rect">
              <a:avLst/>
            </a:prstGeom>
            <a:noFill/>
            <a:ln>
              <a:noFill/>
            </a:ln>
          </p:spPr>
        </p:pic>
        <p:pic>
          <p:nvPicPr>
            <p:cNvPr id="701" name="Google Shape;701;p66"/>
            <p:cNvPicPr preferRelativeResize="0"/>
            <p:nvPr/>
          </p:nvPicPr>
          <p:blipFill rotWithShape="1">
            <a:blip r:embed="rId5">
              <a:alphaModFix/>
            </a:blip>
            <a:srcRect/>
            <a:stretch/>
          </p:blipFill>
          <p:spPr>
            <a:xfrm>
              <a:off x="3590544" y="1161326"/>
              <a:ext cx="2601341" cy="1010246"/>
            </a:xfrm>
            <a:prstGeom prst="rect">
              <a:avLst/>
            </a:prstGeom>
            <a:noFill/>
            <a:ln>
              <a:noFill/>
            </a:ln>
          </p:spPr>
        </p:pic>
      </p:grpSp>
      <p:sp>
        <p:nvSpPr>
          <p:cNvPr id="702" name="Google Shape;702;p66"/>
          <p:cNvSpPr txBox="1">
            <a:spLocks noGrp="1"/>
          </p:cNvSpPr>
          <p:nvPr>
            <p:ph type="title"/>
          </p:nvPr>
        </p:nvSpPr>
        <p:spPr>
          <a:xfrm>
            <a:off x="993444" y="1286636"/>
            <a:ext cx="490283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An Example - expr.tab.h</a:t>
            </a:r>
            <a:endParaRPr/>
          </a:p>
        </p:txBody>
      </p:sp>
      <p:sp>
        <p:nvSpPr>
          <p:cNvPr id="703" name="Google Shape;703;p66"/>
          <p:cNvSpPr txBox="1"/>
          <p:nvPr/>
        </p:nvSpPr>
        <p:spPr>
          <a:xfrm>
            <a:off x="1122070" y="2517089"/>
            <a:ext cx="3184525" cy="222186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#define </a:t>
            </a:r>
            <a:r>
              <a:rPr lang="en-US" sz="2400">
                <a:solidFill>
                  <a:srgbClr val="003366"/>
                </a:solidFill>
                <a:latin typeface="Arial"/>
                <a:ea typeface="Arial"/>
                <a:cs typeface="Arial"/>
                <a:sym typeface="Arial"/>
              </a:rPr>
              <a:t>NEWLINE	278</a:t>
            </a:r>
            <a:endParaRPr sz="2400">
              <a:latin typeface="Arial"/>
              <a:ea typeface="Arial"/>
              <a:cs typeface="Arial"/>
              <a:sym typeface="Arial"/>
            </a:endParaRPr>
          </a:p>
          <a:p>
            <a:pPr marL="127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#define </a:t>
            </a:r>
            <a:r>
              <a:rPr lang="en-US" sz="2400">
                <a:solidFill>
                  <a:srgbClr val="003366"/>
                </a:solidFill>
                <a:latin typeface="Arial"/>
                <a:ea typeface="Arial"/>
                <a:cs typeface="Arial"/>
                <a:sym typeface="Arial"/>
              </a:rPr>
              <a:t>ADD	279</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#define </a:t>
            </a:r>
            <a:r>
              <a:rPr lang="en-US" sz="2400">
                <a:solidFill>
                  <a:srgbClr val="003366"/>
                </a:solidFill>
                <a:latin typeface="Arial"/>
                <a:ea typeface="Arial"/>
                <a:cs typeface="Arial"/>
                <a:sym typeface="Arial"/>
              </a:rPr>
              <a:t>MUL	280</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#define </a:t>
            </a:r>
            <a:r>
              <a:rPr lang="en-US" sz="2400">
                <a:solidFill>
                  <a:srgbClr val="003366"/>
                </a:solidFill>
                <a:latin typeface="Arial"/>
                <a:ea typeface="Arial"/>
                <a:cs typeface="Arial"/>
                <a:sym typeface="Arial"/>
              </a:rPr>
              <a:t>LP	281</a:t>
            </a:r>
            <a:endParaRPr sz="2400">
              <a:latin typeface="Arial"/>
              <a:ea typeface="Arial"/>
              <a:cs typeface="Arial"/>
              <a:sym typeface="Arial"/>
            </a:endParaRPr>
          </a:p>
          <a:p>
            <a:pPr marL="127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#define </a:t>
            </a:r>
            <a:r>
              <a:rPr lang="en-US" sz="2400">
                <a:solidFill>
                  <a:srgbClr val="003366"/>
                </a:solidFill>
                <a:latin typeface="Arial"/>
                <a:ea typeface="Arial"/>
                <a:cs typeface="Arial"/>
                <a:sym typeface="Arial"/>
              </a:rPr>
              <a:t>RP 282</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#define </a:t>
            </a:r>
            <a:r>
              <a:rPr lang="en-US" sz="2400">
                <a:solidFill>
                  <a:srgbClr val="003366"/>
                </a:solidFill>
                <a:latin typeface="Arial"/>
                <a:ea typeface="Arial"/>
                <a:cs typeface="Arial"/>
                <a:sym typeface="Arial"/>
              </a:rPr>
              <a:t>DIGIT 283</a:t>
            </a:r>
            <a:endParaRPr sz="2400">
              <a:latin typeface="Arial"/>
              <a:ea typeface="Arial"/>
              <a:cs typeface="Arial"/>
              <a:sym typeface="Arial"/>
            </a:endParaRPr>
          </a:p>
        </p:txBody>
      </p:sp>
    </p:spTree>
  </p:cSld>
  <p:clrMapOvr>
    <a:masterClrMapping/>
  </p:clrMapOvr>
  <p:transition>
    <p:zoom/>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7"/>
          <p:cNvSpPr txBox="1">
            <a:spLocks noGrp="1"/>
          </p:cNvSpPr>
          <p:nvPr>
            <p:ph type="title"/>
          </p:nvPr>
        </p:nvSpPr>
        <p:spPr>
          <a:xfrm>
            <a:off x="993444" y="1286636"/>
            <a:ext cx="3834129"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Semantic Actions</a:t>
            </a:r>
            <a:endParaRPr/>
          </a:p>
        </p:txBody>
      </p:sp>
      <p:graphicFrame>
        <p:nvGraphicFramePr>
          <p:cNvPr id="709" name="Google Shape;709;p67"/>
          <p:cNvGraphicFramePr/>
          <p:nvPr/>
        </p:nvGraphicFramePr>
        <p:xfrm>
          <a:off x="1176172" y="3656881"/>
          <a:ext cx="6934225" cy="2443290"/>
        </p:xfrm>
        <a:graphic>
          <a:graphicData uri="http://schemas.openxmlformats.org/drawingml/2006/table">
            <a:tbl>
              <a:tblPr firstRow="1" bandRow="1">
                <a:noFill/>
              </a:tblPr>
              <a:tblGrid>
                <a:gridCol w="798200"/>
                <a:gridCol w="843925"/>
                <a:gridCol w="5292100"/>
              </a:tblGrid>
              <a:tr h="719150">
                <a:tc>
                  <a:txBody>
                    <a:bodyPr/>
                    <a:lstStyle/>
                    <a:p>
                      <a:pPr marL="0" marR="90170" lvl="0" indent="0" algn="r" rtl="0">
                        <a:lnSpc>
                          <a:spcPct val="110625"/>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p>
                      <a:pPr marL="0" marR="85090" lvl="0" indent="0" algn="r" rtl="0">
                        <a:lnSpc>
                          <a:spcPct val="100000"/>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tc>
                <a:tc>
                  <a:txBody>
                    <a:bodyPr/>
                    <a:lstStyle/>
                    <a:p>
                      <a:pPr marL="69215" marR="0" lvl="0" indent="0" algn="l" rtl="0">
                        <a:lnSpc>
                          <a:spcPct val="110625"/>
                        </a:lnSpc>
                        <a:spcBef>
                          <a:spcPts val="0"/>
                        </a:spcBef>
                        <a:spcAft>
                          <a:spcPts val="0"/>
                        </a:spcAft>
                        <a:buNone/>
                      </a:pPr>
                      <a:r>
                        <a:rPr lang="en-US" sz="2400" u="none" strike="noStrike" cap="none">
                          <a:solidFill>
                            <a:srgbClr val="FF3300"/>
                          </a:solidFill>
                          <a:latin typeface="Arial"/>
                          <a:ea typeface="Arial"/>
                          <a:cs typeface="Arial"/>
                          <a:sym typeface="Arial"/>
                        </a:rPr>
                        <a:t>term</a:t>
                      </a:r>
                      <a:endParaRPr sz="2400" u="none" strike="noStrike" cap="none">
                        <a:latin typeface="Arial"/>
                        <a:ea typeface="Arial"/>
                        <a:cs typeface="Arial"/>
                        <a:sym typeface="Arial"/>
                      </a:endParaRPr>
                    </a:p>
                  </a:txBody>
                  <a:tcPr marL="0" marR="0" marT="0" marB="0"/>
                </a:tc>
                <a:tc>
                  <a:txBody>
                    <a:bodyPr/>
                    <a:lstStyle/>
                    <a:p>
                      <a:pPr marL="5715" marR="0" lvl="0" indent="0" algn="l" rtl="0">
                        <a:lnSpc>
                          <a:spcPct val="110625"/>
                        </a:lnSpc>
                        <a:spcBef>
                          <a:spcPts val="0"/>
                        </a:spcBef>
                        <a:spcAft>
                          <a:spcPts val="0"/>
                        </a:spcAft>
                        <a:buNone/>
                      </a:pPr>
                      <a:r>
                        <a:rPr lang="en-US" sz="2400" u="none" strike="noStrike" cap="none">
                          <a:solidFill>
                            <a:srgbClr val="003366"/>
                          </a:solidFill>
                          <a:latin typeface="Arial"/>
                          <a:ea typeface="Arial"/>
                          <a:cs typeface="Arial"/>
                          <a:sym typeface="Arial"/>
                        </a:rPr>
                        <a:t>{printf(“expr: term\n”}</a:t>
                      </a:r>
                      <a:endParaRPr sz="2400" u="none" strike="noStrike" cap="none">
                        <a:latin typeface="Arial"/>
                        <a:ea typeface="Arial"/>
                        <a:cs typeface="Arial"/>
                        <a:sym typeface="Arial"/>
                      </a:endParaRPr>
                    </a:p>
                  </a:txBody>
                  <a:tcPr marL="0" marR="0" marT="0" marB="0"/>
                </a:tc>
              </a:tr>
              <a:tr h="366050">
                <a:tc>
                  <a:txBody>
                    <a:bodyPr/>
                    <a:lstStyle/>
                    <a:p>
                      <a:pPr marL="0" marR="61594" lvl="0" indent="0" algn="r"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term:</a:t>
                      </a:r>
                      <a:endParaRPr sz="2400" u="none" strike="noStrike" cap="none">
                        <a:latin typeface="Arial"/>
                        <a:ea typeface="Arial"/>
                        <a:cs typeface="Arial"/>
                        <a:sym typeface="Arial"/>
                      </a:endParaRPr>
                    </a:p>
                  </a:txBody>
                  <a:tcPr marL="0" marR="0" marT="0" marB="0"/>
                </a:tc>
                <a:tc>
                  <a:txBody>
                    <a:bodyPr/>
                    <a:lstStyle/>
                    <a:p>
                      <a:pPr marL="95250"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term</a:t>
                      </a:r>
                      <a:endParaRPr sz="2400" u="none" strike="noStrike" cap="none">
                        <a:latin typeface="Arial"/>
                        <a:ea typeface="Arial"/>
                        <a:cs typeface="Arial"/>
                        <a:sym typeface="Arial"/>
                      </a:endParaRPr>
                    </a:p>
                  </a:txBody>
                  <a:tcPr marL="0" marR="0" marT="0" marB="0"/>
                </a:tc>
                <a:tc>
                  <a:txBody>
                    <a:bodyPr/>
                    <a:lstStyle/>
                    <a:p>
                      <a:pPr marL="2730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 factor	</a:t>
                      </a:r>
                      <a:r>
                        <a:rPr lang="en-US" sz="2400" u="none" strike="noStrike" cap="none">
                          <a:solidFill>
                            <a:srgbClr val="003366"/>
                          </a:solidFill>
                          <a:latin typeface="Arial"/>
                          <a:ea typeface="Arial"/>
                          <a:cs typeface="Arial"/>
                          <a:sym typeface="Arial"/>
                        </a:rPr>
                        <a:t>{printf(“term: term * factor\n”;}</a:t>
                      </a:r>
                      <a:endParaRPr sz="2400" u="none" strike="noStrike" cap="none">
                        <a:latin typeface="Arial"/>
                        <a:ea typeface="Arial"/>
                        <a:cs typeface="Arial"/>
                        <a:sym typeface="Arial"/>
                      </a:endParaRPr>
                    </a:p>
                  </a:txBody>
                  <a:tcPr marL="0" marR="0" marT="0" marB="0"/>
                </a:tc>
              </a:tr>
              <a:tr h="365725">
                <a:tc>
                  <a:txBody>
                    <a:bodyPr/>
                    <a:lstStyle/>
                    <a:p>
                      <a:pPr marL="0" marR="90170" lvl="0" indent="0" algn="r"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tc>
                <a:tc>
                  <a:txBody>
                    <a:bodyPr/>
                    <a:lstStyle/>
                    <a:p>
                      <a:pPr marL="69215" marR="0" lvl="0" indent="0" algn="l" rtl="0">
                        <a:lnSpc>
                          <a:spcPct val="114791"/>
                        </a:lnSpc>
                        <a:spcBef>
                          <a:spcPts val="0"/>
                        </a:spcBef>
                        <a:spcAft>
                          <a:spcPts val="0"/>
                        </a:spcAft>
                        <a:buNone/>
                      </a:pPr>
                      <a:r>
                        <a:rPr lang="en-US" sz="2400" u="none" strike="noStrike" cap="none">
                          <a:solidFill>
                            <a:srgbClr val="FF3300"/>
                          </a:solidFill>
                          <a:latin typeface="Arial"/>
                          <a:ea typeface="Arial"/>
                          <a:cs typeface="Arial"/>
                          <a:sym typeface="Arial"/>
                        </a:rPr>
                        <a:t>factor</a:t>
                      </a:r>
                      <a:endParaRPr sz="2400" u="none" strike="noStrike" cap="none">
                        <a:latin typeface="Arial"/>
                        <a:ea typeface="Arial"/>
                        <a:cs typeface="Arial"/>
                        <a:sym typeface="Arial"/>
                      </a:endParaRPr>
                    </a:p>
                  </a:txBody>
                  <a:tcPr marL="0" marR="0" marT="0" marB="0"/>
                </a:tc>
                <a:tc>
                  <a:txBody>
                    <a:bodyPr/>
                    <a:lstStyle/>
                    <a:p>
                      <a:pPr marL="158115" marR="0" lvl="0" indent="0" algn="l" rtl="0">
                        <a:lnSpc>
                          <a:spcPct val="114791"/>
                        </a:lnSpc>
                        <a:spcBef>
                          <a:spcPts val="0"/>
                        </a:spcBef>
                        <a:spcAft>
                          <a:spcPts val="0"/>
                        </a:spcAft>
                        <a:buNone/>
                      </a:pPr>
                      <a:r>
                        <a:rPr lang="en-US" sz="2400" u="none" strike="noStrike" cap="none">
                          <a:solidFill>
                            <a:srgbClr val="003366"/>
                          </a:solidFill>
                          <a:latin typeface="Arial"/>
                          <a:ea typeface="Arial"/>
                          <a:cs typeface="Arial"/>
                          <a:sym typeface="Arial"/>
                        </a:rPr>
                        <a:t>{printf(“term: factor\n”);}</a:t>
                      </a:r>
                      <a:endParaRPr sz="2400" u="none" strike="noStrike" cap="none">
                        <a:latin typeface="Arial"/>
                        <a:ea typeface="Arial"/>
                        <a:cs typeface="Arial"/>
                        <a:sym typeface="Arial"/>
                      </a:endParaRPr>
                    </a:p>
                  </a:txBody>
                  <a:tcPr marL="0" marR="0" marT="0" marB="0"/>
                </a:tc>
              </a:tr>
              <a:tr h="353350">
                <a:tc>
                  <a:txBody>
                    <a:bodyPr/>
                    <a:lstStyle/>
                    <a:p>
                      <a:pPr marL="0" marR="85090" lvl="0" indent="0" algn="r" rtl="0">
                        <a:lnSpc>
                          <a:spcPct val="111666"/>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tc>
              </a:tr>
            </a:tbl>
          </a:graphicData>
        </a:graphic>
      </p:graphicFrame>
      <p:sp>
        <p:nvSpPr>
          <p:cNvPr id="710" name="Google Shape;710;p67"/>
          <p:cNvSpPr txBox="1"/>
          <p:nvPr/>
        </p:nvSpPr>
        <p:spPr>
          <a:xfrm>
            <a:off x="1195222" y="5445049"/>
            <a:ext cx="6115050" cy="11233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factor:	‘(’	expr	‘)’	</a:t>
            </a:r>
            <a:r>
              <a:rPr lang="en-US" sz="2400">
                <a:solidFill>
                  <a:srgbClr val="003366"/>
                </a:solidFill>
                <a:latin typeface="Arial"/>
                <a:ea typeface="Arial"/>
                <a:cs typeface="Arial"/>
                <a:sym typeface="Arial"/>
              </a:rPr>
              <a:t>{printf(“factor: ( expr )\n”);}</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	DIGIT	</a:t>
            </a:r>
            <a:r>
              <a:rPr lang="en-US" sz="2400">
                <a:solidFill>
                  <a:srgbClr val="003366"/>
                </a:solidFill>
                <a:latin typeface="Arial"/>
                <a:ea typeface="Arial"/>
                <a:cs typeface="Arial"/>
                <a:sym typeface="Arial"/>
              </a:rPr>
              <a:t>{printf(“factor: DIGIT\n”);}</a:t>
            </a:r>
            <a:endParaRPr sz="2400">
              <a:latin typeface="Arial"/>
              <a:ea typeface="Arial"/>
              <a:cs typeface="Arial"/>
              <a:sym typeface="Arial"/>
            </a:endParaRPr>
          </a:p>
          <a:p>
            <a:pPr marL="60071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p:txBody>
      </p:sp>
      <p:sp>
        <p:nvSpPr>
          <p:cNvPr id="711" name="Google Shape;711;p67"/>
          <p:cNvSpPr/>
          <p:nvPr/>
        </p:nvSpPr>
        <p:spPr>
          <a:xfrm>
            <a:off x="6011798" y="2854451"/>
            <a:ext cx="2917825" cy="433070"/>
          </a:xfrm>
          <a:custGeom>
            <a:avLst/>
            <a:gdLst/>
            <a:ahLst/>
            <a:cxnLst/>
            <a:rect l="l" t="t" r="r" b="b"/>
            <a:pathLst>
              <a:path w="2917825" h="433070" extrusionOk="0">
                <a:moveTo>
                  <a:pt x="506349" y="0"/>
                </a:moveTo>
                <a:lnTo>
                  <a:pt x="908176" y="0"/>
                </a:lnTo>
                <a:lnTo>
                  <a:pt x="1510919" y="0"/>
                </a:lnTo>
                <a:lnTo>
                  <a:pt x="2917317" y="0"/>
                </a:lnTo>
                <a:lnTo>
                  <a:pt x="2917317" y="72136"/>
                </a:lnTo>
                <a:lnTo>
                  <a:pt x="2917317" y="180339"/>
                </a:lnTo>
                <a:lnTo>
                  <a:pt x="2917317" y="432815"/>
                </a:lnTo>
                <a:lnTo>
                  <a:pt x="1510919" y="432815"/>
                </a:lnTo>
                <a:lnTo>
                  <a:pt x="908176" y="432815"/>
                </a:lnTo>
                <a:lnTo>
                  <a:pt x="506349" y="432815"/>
                </a:lnTo>
                <a:lnTo>
                  <a:pt x="506349" y="180339"/>
                </a:lnTo>
                <a:lnTo>
                  <a:pt x="0" y="41401"/>
                </a:lnTo>
                <a:lnTo>
                  <a:pt x="506349" y="72136"/>
                </a:lnTo>
                <a:lnTo>
                  <a:pt x="506349" y="0"/>
                </a:lnTo>
                <a:close/>
              </a:path>
            </a:pathLst>
          </a:custGeom>
          <a:noFill/>
          <a:ln w="95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2" name="Google Shape;712;p67"/>
          <p:cNvSpPr txBox="1"/>
          <p:nvPr/>
        </p:nvSpPr>
        <p:spPr>
          <a:xfrm>
            <a:off x="1195222" y="2517089"/>
            <a:ext cx="7625715" cy="11239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line:	expr	‘\n’	</a:t>
            </a:r>
            <a:r>
              <a:rPr lang="en-US" sz="2400">
                <a:solidFill>
                  <a:srgbClr val="003366"/>
                </a:solidFill>
                <a:latin typeface="Arial"/>
                <a:ea typeface="Arial"/>
                <a:cs typeface="Arial"/>
                <a:sym typeface="Arial"/>
              </a:rPr>
              <a:t>{printf(“line: expr \\n\n”);}</a:t>
            </a:r>
            <a:endParaRPr sz="2400">
              <a:latin typeface="Arial"/>
              <a:ea typeface="Arial"/>
              <a:cs typeface="Arial"/>
              <a:sym typeface="Arial"/>
            </a:endParaRPr>
          </a:p>
          <a:p>
            <a:pPr marL="60071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	</a:t>
            </a:r>
            <a:r>
              <a:rPr lang="en-US" sz="3600" baseline="30000">
                <a:solidFill>
                  <a:srgbClr val="FF3300"/>
                </a:solidFill>
                <a:latin typeface="Arial"/>
                <a:ea typeface="Arial"/>
                <a:cs typeface="Arial"/>
                <a:sym typeface="Arial"/>
              </a:rPr>
              <a:t>Semantic action</a:t>
            </a:r>
            <a:endParaRPr sz="3600" baseline="30000">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expr:	expr	‘+’	term </a:t>
            </a:r>
            <a:r>
              <a:rPr lang="en-US" sz="2400">
                <a:solidFill>
                  <a:srgbClr val="003366"/>
                </a:solidFill>
                <a:latin typeface="Arial"/>
                <a:ea typeface="Arial"/>
                <a:cs typeface="Arial"/>
                <a:sym typeface="Arial"/>
              </a:rPr>
              <a:t>{printf(“expr: expr + term\n”);}</a:t>
            </a:r>
            <a:endParaRPr sz="2400">
              <a:latin typeface="Arial"/>
              <a:ea typeface="Arial"/>
              <a:cs typeface="Arial"/>
              <a:sym typeface="Arial"/>
            </a:endParaRPr>
          </a:p>
        </p:txBody>
      </p:sp>
    </p:spTree>
  </p:cSld>
  <p:clrMapOvr>
    <a:masterClrMapping/>
  </p:clrMapOvr>
  <p:transition>
    <p:zoom/>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pic>
        <p:nvPicPr>
          <p:cNvPr id="717" name="Google Shape;717;p68"/>
          <p:cNvPicPr preferRelativeResize="0"/>
          <p:nvPr/>
        </p:nvPicPr>
        <p:blipFill rotWithShape="1">
          <a:blip r:embed="rId3">
            <a:alphaModFix/>
          </a:blip>
          <a:srcRect/>
          <a:stretch/>
        </p:blipFill>
        <p:spPr>
          <a:xfrm>
            <a:off x="633983" y="1094270"/>
            <a:ext cx="2576829" cy="1010246"/>
          </a:xfrm>
          <a:prstGeom prst="rect">
            <a:avLst/>
          </a:prstGeom>
          <a:noFill/>
          <a:ln>
            <a:noFill/>
          </a:ln>
        </p:spPr>
      </p:pic>
      <p:sp>
        <p:nvSpPr>
          <p:cNvPr id="718" name="Google Shape;718;p68"/>
          <p:cNvSpPr txBox="1">
            <a:spLocks noGrp="1"/>
          </p:cNvSpPr>
          <p:nvPr>
            <p:ph type="title"/>
          </p:nvPr>
        </p:nvSpPr>
        <p:spPr>
          <a:xfrm>
            <a:off x="906272" y="1216228"/>
            <a:ext cx="2004060"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Functions</a:t>
            </a:r>
            <a:endParaRPr/>
          </a:p>
        </p:txBody>
      </p:sp>
      <p:sp>
        <p:nvSpPr>
          <p:cNvPr id="719" name="Google Shape;719;p68"/>
          <p:cNvSpPr txBox="1"/>
          <p:nvPr/>
        </p:nvSpPr>
        <p:spPr>
          <a:xfrm>
            <a:off x="906272" y="2403043"/>
            <a:ext cx="7077709" cy="1904364"/>
          </a:xfrm>
          <a:prstGeom prst="rect">
            <a:avLst/>
          </a:prstGeom>
          <a:noFill/>
          <a:ln>
            <a:noFill/>
          </a:ln>
        </p:spPr>
        <p:txBody>
          <a:bodyPr spcFirstLastPara="1" wrap="square" lIns="0" tIns="97775" rIns="0" bIns="0" anchor="t" anchorCtr="0">
            <a:spAutoFit/>
          </a:bodyPr>
          <a:lstStyle/>
          <a:p>
            <a:pPr marL="356870" marR="0" lvl="0" indent="-344805" algn="l" rtl="0">
              <a:lnSpc>
                <a:spcPct val="100000"/>
              </a:lnSpc>
              <a:spcBef>
                <a:spcPts val="0"/>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yyparse</a:t>
            </a:r>
            <a:r>
              <a:rPr lang="en-US" sz="2800">
                <a:solidFill>
                  <a:srgbClr val="003366"/>
                </a:solidFill>
                <a:latin typeface="Arial"/>
                <a:ea typeface="Arial"/>
                <a:cs typeface="Arial"/>
                <a:sym typeface="Arial"/>
              </a:rPr>
              <a:t>(): the parser function</a:t>
            </a:r>
            <a:endParaRPr sz="2800">
              <a:latin typeface="Arial"/>
              <a:ea typeface="Arial"/>
              <a:cs typeface="Arial"/>
              <a:sym typeface="Arial"/>
            </a:endParaRPr>
          </a:p>
          <a:p>
            <a:pPr marL="356870" marR="5080" lvl="0" indent="-344805" algn="l" rtl="0">
              <a:lnSpc>
                <a:spcPct val="100000"/>
              </a:lnSpc>
              <a:spcBef>
                <a:spcPts val="675"/>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yylex</a:t>
            </a:r>
            <a:r>
              <a:rPr lang="en-US" sz="2800">
                <a:solidFill>
                  <a:srgbClr val="003366"/>
                </a:solidFill>
                <a:latin typeface="Arial"/>
                <a:ea typeface="Arial"/>
                <a:cs typeface="Arial"/>
                <a:sym typeface="Arial"/>
              </a:rPr>
              <a:t>(): the lexical analyzer function. Bison  recognizes any </a:t>
            </a:r>
            <a:r>
              <a:rPr lang="en-US" sz="2800">
                <a:solidFill>
                  <a:srgbClr val="FF3300"/>
                </a:solidFill>
                <a:latin typeface="Arial"/>
                <a:ea typeface="Arial"/>
                <a:cs typeface="Arial"/>
                <a:sym typeface="Arial"/>
              </a:rPr>
              <a:t>non-positive value </a:t>
            </a:r>
            <a:r>
              <a:rPr lang="en-US" sz="2800">
                <a:solidFill>
                  <a:srgbClr val="003366"/>
                </a:solidFill>
                <a:latin typeface="Arial"/>
                <a:ea typeface="Arial"/>
                <a:cs typeface="Arial"/>
                <a:sym typeface="Arial"/>
              </a:rPr>
              <a:t>as  indicating the </a:t>
            </a:r>
            <a:r>
              <a:rPr lang="en-US" sz="2800">
                <a:solidFill>
                  <a:srgbClr val="FF3300"/>
                </a:solidFill>
                <a:latin typeface="Arial"/>
                <a:ea typeface="Arial"/>
                <a:cs typeface="Arial"/>
                <a:sym typeface="Arial"/>
              </a:rPr>
              <a:t>end of the input</a:t>
            </a:r>
            <a:endParaRPr sz="2800">
              <a:latin typeface="Arial"/>
              <a:ea typeface="Arial"/>
              <a:cs typeface="Arial"/>
              <a:sym typeface="Arial"/>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834644" y="1286636"/>
            <a:ext cx="800862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 Arithmetic Expressions</a:t>
            </a:r>
            <a:endParaRPr/>
          </a:p>
        </p:txBody>
      </p:sp>
      <p:sp>
        <p:nvSpPr>
          <p:cNvPr id="105" name="Google Shape;105;p6"/>
          <p:cNvSpPr txBox="1"/>
          <p:nvPr/>
        </p:nvSpPr>
        <p:spPr>
          <a:xfrm>
            <a:off x="948839" y="1898536"/>
            <a:ext cx="5819140" cy="3248823"/>
          </a:xfrm>
          <a:prstGeom prst="rect">
            <a:avLst/>
          </a:prstGeom>
          <a:noFill/>
          <a:ln>
            <a:noFill/>
          </a:ln>
        </p:spPr>
        <p:txBody>
          <a:bodyPr spcFirstLastPara="1" wrap="square" lIns="0" tIns="97775" rIns="0" bIns="0" anchor="t" anchorCtr="0">
            <a:spAutoFit/>
          </a:bodyPr>
          <a:lstStyle/>
          <a:p>
            <a:pPr marL="356870" marR="0" lvl="0" indent="-344805" algn="l" rtl="0">
              <a:lnSpc>
                <a:spcPct val="100000"/>
              </a:lnSpc>
              <a:spcBef>
                <a:spcPts val="0"/>
              </a:spcBef>
              <a:spcAft>
                <a:spcPts val="0"/>
              </a:spcAft>
              <a:buClr>
                <a:srgbClr val="003366"/>
              </a:buClr>
              <a:buSzPts val="2100"/>
              <a:buFont typeface="Noto Sans Symbols"/>
              <a:buChar char="●"/>
            </a:pPr>
            <a:r>
              <a:rPr lang="en-US" sz="1800" dirty="0">
                <a:solidFill>
                  <a:srgbClr val="FF3300"/>
                </a:solidFill>
                <a:latin typeface="Cambria" pitchFamily="18" charset="0"/>
                <a:ea typeface="Cambria" pitchFamily="18" charset="0"/>
                <a:sym typeface="Arial"/>
              </a:rPr>
              <a:t>Terminals</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a:t>
            </a:r>
            <a:r>
              <a:rPr lang="en-US" sz="1800"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 </a:t>
            </a:r>
            <a:r>
              <a:rPr lang="en-US" sz="1800" dirty="0" smtClean="0">
                <a:solidFill>
                  <a:srgbClr val="003366"/>
                </a:solidFill>
                <a:latin typeface="Cambria" pitchFamily="18" charset="0"/>
                <a:ea typeface="Cambria" pitchFamily="18" charset="0"/>
                <a:cs typeface="Times New Roman"/>
                <a:sym typeface="Times New Roman"/>
              </a:rPr>
              <a:t>‘</a:t>
            </a:r>
            <a:r>
              <a:rPr lang="en-US" sz="1800" dirty="0" smtClean="0">
                <a:solidFill>
                  <a:srgbClr val="003366"/>
                </a:solidFill>
                <a:latin typeface="Cambria" pitchFamily="18" charset="0"/>
                <a:ea typeface="Cambria" pitchFamily="18" charset="0"/>
                <a:sym typeface="Arial"/>
              </a:rPr>
              <a:t>)</a:t>
            </a:r>
            <a:r>
              <a:rPr lang="en-US" sz="1800" dirty="0" smtClean="0">
                <a:solidFill>
                  <a:srgbClr val="003366"/>
                </a:solidFill>
                <a:latin typeface="Cambria" pitchFamily="18" charset="0"/>
                <a:ea typeface="Cambria" pitchFamily="18" charset="0"/>
                <a:cs typeface="Times New Roman"/>
                <a:sym typeface="Times New Roman"/>
              </a:rPr>
              <a:t>’</a:t>
            </a:r>
          </a:p>
          <a:p>
            <a:pPr marL="356870" marR="0" lvl="0" indent="-344805" algn="l" rtl="0">
              <a:lnSpc>
                <a:spcPct val="100000"/>
              </a:lnSpc>
              <a:spcBef>
                <a:spcPts val="0"/>
              </a:spcBef>
              <a:spcAft>
                <a:spcPts val="0"/>
              </a:spcAft>
              <a:buClr>
                <a:srgbClr val="003366"/>
              </a:buClr>
              <a:buSzPts val="2100"/>
              <a:buFont typeface="Noto Sans Symbols"/>
              <a:buChar char="●"/>
            </a:pPr>
            <a:endParaRPr sz="1800">
              <a:latin typeface="Cambria" pitchFamily="18" charset="0"/>
              <a:ea typeface="Cambria" pitchFamily="18" charset="0"/>
              <a:cs typeface="Times New Roman"/>
              <a:sym typeface="Times New Roman"/>
            </a:endParaRPr>
          </a:p>
          <a:p>
            <a:pPr marL="356870" marR="0" lvl="0" indent="-344805" algn="l" rtl="0">
              <a:lnSpc>
                <a:spcPct val="100000"/>
              </a:lnSpc>
              <a:spcBef>
                <a:spcPts val="675"/>
              </a:spcBef>
              <a:spcAft>
                <a:spcPts val="0"/>
              </a:spcAft>
              <a:buClr>
                <a:srgbClr val="003366"/>
              </a:buClr>
              <a:buSzPts val="2100"/>
              <a:buFont typeface="Noto Sans Symbols"/>
              <a:buChar char="●"/>
            </a:pPr>
            <a:r>
              <a:rPr lang="en-US" sz="1800" dirty="0" err="1">
                <a:solidFill>
                  <a:srgbClr val="FF3300"/>
                </a:solidFill>
                <a:latin typeface="Cambria" pitchFamily="18" charset="0"/>
                <a:ea typeface="Cambria" pitchFamily="18" charset="0"/>
                <a:sym typeface="Arial"/>
              </a:rPr>
              <a:t>Nonterminals</a:t>
            </a:r>
            <a:r>
              <a:rPr lang="en-US" sz="1800" dirty="0">
                <a:solidFill>
                  <a:srgbClr val="003366"/>
                </a:solidFill>
                <a:latin typeface="Cambria" pitchFamily="18" charset="0"/>
                <a:ea typeface="Cambria" pitchFamily="18" charset="0"/>
                <a:sym typeface="Arial"/>
              </a:rPr>
              <a:t>: </a:t>
            </a:r>
            <a:r>
              <a:rPr lang="en-US" sz="1800" i="1" dirty="0" err="1">
                <a:solidFill>
                  <a:srgbClr val="003366"/>
                </a:solidFill>
                <a:latin typeface="Cambria" pitchFamily="18" charset="0"/>
                <a:ea typeface="Cambria" pitchFamily="18" charset="0"/>
                <a:sym typeface="Arial"/>
              </a:rPr>
              <a:t>expr</a:t>
            </a:r>
            <a:r>
              <a:rPr lang="en-US" sz="1800" dirty="0">
                <a:solidFill>
                  <a:srgbClr val="003366"/>
                </a:solidFill>
                <a:latin typeface="Cambria" pitchFamily="18" charset="0"/>
                <a:ea typeface="Cambria" pitchFamily="18" charset="0"/>
                <a:sym typeface="Arial"/>
              </a:rPr>
              <a:t>, </a:t>
            </a:r>
            <a:r>
              <a:rPr lang="en-US" sz="1800" i="1" dirty="0" smtClean="0">
                <a:solidFill>
                  <a:srgbClr val="003366"/>
                </a:solidFill>
                <a:latin typeface="Cambria" pitchFamily="18" charset="0"/>
                <a:ea typeface="Cambria" pitchFamily="18" charset="0"/>
                <a:sym typeface="Arial"/>
              </a:rPr>
              <a:t>op</a:t>
            </a:r>
            <a:endParaRPr sz="1800">
              <a:latin typeface="Cambria" pitchFamily="18" charset="0"/>
              <a:ea typeface="Cambria" pitchFamily="18" charset="0"/>
              <a:sym typeface="Arial"/>
            </a:endParaRPr>
          </a:p>
          <a:p>
            <a:pPr marL="356870" marR="0" lvl="0" indent="-344805" algn="l" rtl="0">
              <a:lnSpc>
                <a:spcPct val="100000"/>
              </a:lnSpc>
              <a:spcBef>
                <a:spcPts val="675"/>
              </a:spcBef>
              <a:spcAft>
                <a:spcPts val="0"/>
              </a:spcAft>
              <a:buClr>
                <a:srgbClr val="003366"/>
              </a:buClr>
              <a:buSzPts val="2100"/>
              <a:buFont typeface="Noto Sans Symbols"/>
              <a:buChar char="●"/>
            </a:pPr>
            <a:r>
              <a:rPr lang="en-US" sz="1800" dirty="0">
                <a:solidFill>
                  <a:srgbClr val="FF3300"/>
                </a:solidFill>
                <a:latin typeface="Cambria" pitchFamily="18" charset="0"/>
                <a:ea typeface="Cambria" pitchFamily="18" charset="0"/>
                <a:sym typeface="Arial"/>
              </a:rPr>
              <a:t>Productions</a:t>
            </a:r>
            <a:r>
              <a:rPr lang="en-US" sz="1800" dirty="0">
                <a:solidFill>
                  <a:srgbClr val="003366"/>
                </a:solidFill>
                <a:latin typeface="Cambria" pitchFamily="18" charset="0"/>
                <a:ea typeface="Cambria" pitchFamily="18" charset="0"/>
                <a:sym typeface="Arial"/>
              </a:rPr>
              <a:t>:</a:t>
            </a:r>
            <a:endParaRPr sz="1800">
              <a:latin typeface="Cambria" pitchFamily="18" charset="0"/>
              <a:ea typeface="Cambria" pitchFamily="18" charset="0"/>
              <a:sym typeface="Arial"/>
            </a:endParaRPr>
          </a:p>
          <a:p>
            <a:pPr marL="927100" marR="1658620" lvl="0" indent="0" algn="l" rtl="0">
              <a:lnSpc>
                <a:spcPct val="99700"/>
              </a:lnSpc>
              <a:spcBef>
                <a:spcPts val="30"/>
              </a:spcBef>
              <a:spcAft>
                <a:spcPts val="0"/>
              </a:spcAft>
              <a:buNone/>
            </a:pPr>
            <a:r>
              <a:rPr lang="en-US" sz="1800" i="1" dirty="0" err="1">
                <a:solidFill>
                  <a:srgbClr val="003366"/>
                </a:solidFill>
                <a:latin typeface="Cambria" pitchFamily="18" charset="0"/>
                <a:ea typeface="Cambria" pitchFamily="18" charset="0"/>
                <a:sym typeface="Arial"/>
              </a:rPr>
              <a:t>expr</a:t>
            </a:r>
            <a:r>
              <a:rPr lang="en-US" sz="1800" i="1" dirty="0">
                <a:solidFill>
                  <a:srgbClr val="003366"/>
                </a:solidFill>
                <a:latin typeface="Cambria" pitchFamily="18" charset="0"/>
                <a:ea typeface="Cambria" pitchFamily="18" charset="0"/>
                <a:sym typeface="Arial"/>
              </a:rPr>
              <a:t> </a:t>
            </a:r>
            <a:r>
              <a:rPr lang="en-US" sz="1800" dirty="0">
                <a:solidFill>
                  <a:srgbClr val="009900"/>
                </a:solidFill>
                <a:latin typeface="Cambria" pitchFamily="18" charset="0"/>
                <a:ea typeface="Cambria" pitchFamily="18" charset="0"/>
                <a:cs typeface="Noto Sans Symbols"/>
                <a:sym typeface="Noto Sans Symbols"/>
              </a:rPr>
              <a:t>→</a:t>
            </a:r>
            <a:r>
              <a:rPr lang="en-US" sz="1800" dirty="0">
                <a:solidFill>
                  <a:srgbClr val="009900"/>
                </a:solidFill>
                <a:latin typeface="Cambria" pitchFamily="18" charset="0"/>
                <a:ea typeface="Cambria" pitchFamily="18" charset="0"/>
                <a:cs typeface="Times New Roman"/>
                <a:sym typeface="Times New Roman"/>
              </a:rPr>
              <a:t> </a:t>
            </a:r>
            <a:r>
              <a:rPr lang="en-US" sz="1800" i="1" dirty="0" err="1">
                <a:solidFill>
                  <a:srgbClr val="003366"/>
                </a:solidFill>
                <a:latin typeface="Cambria" pitchFamily="18" charset="0"/>
                <a:ea typeface="Cambria" pitchFamily="18" charset="0"/>
                <a:sym typeface="Arial"/>
              </a:rPr>
              <a:t>expr</a:t>
            </a:r>
            <a:r>
              <a:rPr lang="en-US" sz="1800" i="1" dirty="0">
                <a:solidFill>
                  <a:srgbClr val="003366"/>
                </a:solidFill>
                <a:latin typeface="Cambria" pitchFamily="18" charset="0"/>
                <a:ea typeface="Cambria" pitchFamily="18" charset="0"/>
                <a:sym typeface="Arial"/>
              </a:rPr>
              <a:t> op </a:t>
            </a:r>
            <a:r>
              <a:rPr lang="en-US" sz="1800" i="1" dirty="0" err="1" smtClean="0">
                <a:solidFill>
                  <a:srgbClr val="003366"/>
                </a:solidFill>
                <a:latin typeface="Cambria" pitchFamily="18" charset="0"/>
                <a:ea typeface="Cambria" pitchFamily="18" charset="0"/>
                <a:sym typeface="Arial"/>
              </a:rPr>
              <a:t>expr</a:t>
            </a:r>
            <a:endParaRPr lang="en-US" sz="1800" i="1" dirty="0" smtClean="0">
              <a:solidFill>
                <a:srgbClr val="003366"/>
              </a:solidFill>
              <a:latin typeface="Cambria" pitchFamily="18" charset="0"/>
              <a:ea typeface="Cambria" pitchFamily="18" charset="0"/>
              <a:sym typeface="Arial"/>
            </a:endParaRPr>
          </a:p>
          <a:p>
            <a:pPr marL="927100" marR="1658620" lvl="0" indent="0" algn="l" rtl="0">
              <a:lnSpc>
                <a:spcPct val="99700"/>
              </a:lnSpc>
              <a:spcBef>
                <a:spcPts val="30"/>
              </a:spcBef>
              <a:spcAft>
                <a:spcPts val="0"/>
              </a:spcAft>
              <a:buNone/>
            </a:pPr>
            <a:r>
              <a:rPr lang="en-US" sz="1800" i="1" dirty="0" err="1" smtClean="0">
                <a:solidFill>
                  <a:srgbClr val="003366"/>
                </a:solidFill>
                <a:latin typeface="Cambria" pitchFamily="18" charset="0"/>
                <a:ea typeface="Cambria" pitchFamily="18" charset="0"/>
                <a:sym typeface="Arial"/>
              </a:rPr>
              <a:t>expr</a:t>
            </a:r>
            <a:r>
              <a:rPr lang="en-US" sz="1800" i="1" dirty="0" smtClean="0">
                <a:solidFill>
                  <a:srgbClr val="003366"/>
                </a:solidFill>
                <a:latin typeface="Cambria" pitchFamily="18" charset="0"/>
                <a:ea typeface="Cambria" pitchFamily="18" charset="0"/>
                <a:sym typeface="Arial"/>
              </a:rPr>
              <a:t> </a:t>
            </a:r>
            <a:r>
              <a:rPr lang="en-US" sz="1800" dirty="0">
                <a:solidFill>
                  <a:srgbClr val="009900"/>
                </a:solidFill>
                <a:latin typeface="Cambria" pitchFamily="18" charset="0"/>
                <a:ea typeface="Cambria" pitchFamily="18" charset="0"/>
                <a:cs typeface="Noto Sans Symbols"/>
                <a:sym typeface="Noto Sans Symbols"/>
              </a:rPr>
              <a:t>→</a:t>
            </a:r>
            <a:r>
              <a:rPr lang="en-US" sz="1800" dirty="0">
                <a:solidFill>
                  <a:srgbClr val="0099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i="1" dirty="0" err="1">
                <a:solidFill>
                  <a:srgbClr val="003366"/>
                </a:solidFill>
                <a:latin typeface="Cambria" pitchFamily="18" charset="0"/>
                <a:ea typeface="Cambria" pitchFamily="18" charset="0"/>
                <a:sym typeface="Arial"/>
              </a:rPr>
              <a:t>expr</a:t>
            </a:r>
            <a:r>
              <a:rPr lang="en-US" sz="1800" i="1"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smtClean="0">
                <a:solidFill>
                  <a:srgbClr val="003366"/>
                </a:solidFill>
                <a:latin typeface="Cambria" pitchFamily="18" charset="0"/>
                <a:ea typeface="Cambria" pitchFamily="18" charset="0"/>
                <a:cs typeface="Times New Roman"/>
                <a:sym typeface="Times New Roman"/>
              </a:rPr>
              <a:t> </a:t>
            </a:r>
          </a:p>
          <a:p>
            <a:pPr marL="927100" marR="1658620" lvl="0" indent="0" algn="l" rtl="0">
              <a:lnSpc>
                <a:spcPct val="99700"/>
              </a:lnSpc>
              <a:spcBef>
                <a:spcPts val="30"/>
              </a:spcBef>
              <a:spcAft>
                <a:spcPts val="0"/>
              </a:spcAft>
              <a:buNone/>
            </a:pPr>
            <a:r>
              <a:rPr lang="en-US" sz="1800" i="1" dirty="0" err="1" smtClean="0">
                <a:solidFill>
                  <a:srgbClr val="003366"/>
                </a:solidFill>
                <a:latin typeface="Cambria" pitchFamily="18" charset="0"/>
                <a:ea typeface="Cambria" pitchFamily="18" charset="0"/>
                <a:sym typeface="Arial"/>
              </a:rPr>
              <a:t>expr</a:t>
            </a:r>
            <a:r>
              <a:rPr lang="en-US" sz="1800" i="1" dirty="0" smtClean="0">
                <a:solidFill>
                  <a:srgbClr val="003366"/>
                </a:solidFill>
                <a:latin typeface="Cambria" pitchFamily="18" charset="0"/>
                <a:ea typeface="Cambria" pitchFamily="18" charset="0"/>
                <a:sym typeface="Arial"/>
              </a:rPr>
              <a:t> </a:t>
            </a:r>
            <a:r>
              <a:rPr lang="en-US" sz="1800" dirty="0">
                <a:solidFill>
                  <a:srgbClr val="009900"/>
                </a:solidFill>
                <a:latin typeface="Cambria" pitchFamily="18" charset="0"/>
                <a:ea typeface="Cambria" pitchFamily="18" charset="0"/>
                <a:cs typeface="Noto Sans Symbols"/>
                <a:sym typeface="Noto Sans Symbols"/>
              </a:rPr>
              <a:t>→</a:t>
            </a:r>
            <a:r>
              <a:rPr lang="en-US" sz="1800" dirty="0">
                <a:solidFill>
                  <a:srgbClr val="0099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i="1" dirty="0" err="1">
                <a:solidFill>
                  <a:srgbClr val="003366"/>
                </a:solidFill>
                <a:latin typeface="Cambria" pitchFamily="18" charset="0"/>
                <a:ea typeface="Cambria" pitchFamily="18" charset="0"/>
                <a:sym typeface="Arial"/>
              </a:rPr>
              <a:t>expr</a:t>
            </a:r>
            <a:endParaRPr sz="1800">
              <a:latin typeface="Cambria" pitchFamily="18" charset="0"/>
              <a:ea typeface="Cambria" pitchFamily="18" charset="0"/>
              <a:sym typeface="Arial"/>
            </a:endParaRPr>
          </a:p>
          <a:p>
            <a:pPr marL="927100" marR="0" lvl="0" indent="0" algn="l" rtl="0">
              <a:lnSpc>
                <a:spcPct val="119642"/>
              </a:lnSpc>
              <a:spcBef>
                <a:spcPts val="25"/>
              </a:spcBef>
              <a:spcAft>
                <a:spcPts val="0"/>
              </a:spcAft>
              <a:buNone/>
            </a:pPr>
            <a:r>
              <a:rPr lang="en-US" sz="1800" i="1" dirty="0" err="1">
                <a:solidFill>
                  <a:srgbClr val="003366"/>
                </a:solidFill>
                <a:latin typeface="Cambria" pitchFamily="18" charset="0"/>
                <a:ea typeface="Cambria" pitchFamily="18" charset="0"/>
                <a:sym typeface="Arial"/>
              </a:rPr>
              <a:t>expr</a:t>
            </a:r>
            <a:r>
              <a:rPr lang="en-US" sz="1800" i="1" dirty="0">
                <a:solidFill>
                  <a:srgbClr val="003366"/>
                </a:solidFill>
                <a:latin typeface="Cambria" pitchFamily="18" charset="0"/>
                <a:ea typeface="Cambria" pitchFamily="18" charset="0"/>
                <a:sym typeface="Arial"/>
              </a:rPr>
              <a:t> </a:t>
            </a:r>
            <a:r>
              <a:rPr lang="en-US" sz="1800" dirty="0">
                <a:solidFill>
                  <a:srgbClr val="009900"/>
                </a:solidFill>
                <a:latin typeface="Cambria" pitchFamily="18" charset="0"/>
                <a:ea typeface="Cambria" pitchFamily="18" charset="0"/>
                <a:cs typeface="Noto Sans Symbols"/>
                <a:sym typeface="Noto Sans Symbols"/>
              </a:rPr>
              <a:t>→</a:t>
            </a:r>
            <a:r>
              <a:rPr lang="en-US" sz="1800" dirty="0">
                <a:solidFill>
                  <a:srgbClr val="009900"/>
                </a:solidFill>
                <a:latin typeface="Cambria" pitchFamily="18" charset="0"/>
                <a:ea typeface="Cambria" pitchFamily="18" charset="0"/>
                <a:cs typeface="Times New Roman"/>
                <a:sym typeface="Times New Roman"/>
              </a:rPr>
              <a:t> </a:t>
            </a:r>
            <a:r>
              <a:rPr lang="en-US" sz="1800" b="1" dirty="0">
                <a:solidFill>
                  <a:srgbClr val="003366"/>
                </a:solidFill>
                <a:latin typeface="Cambria" pitchFamily="18" charset="0"/>
                <a:ea typeface="Cambria" pitchFamily="18" charset="0"/>
                <a:sym typeface="Arial"/>
              </a:rPr>
              <a:t>id</a:t>
            </a:r>
            <a:endParaRPr sz="1800">
              <a:latin typeface="Cambria" pitchFamily="18" charset="0"/>
              <a:ea typeface="Cambria" pitchFamily="18" charset="0"/>
              <a:sym typeface="Arial"/>
            </a:endParaRPr>
          </a:p>
          <a:p>
            <a:pPr marL="927100" marR="0" lvl="0" indent="0" algn="l" rtl="0">
              <a:lnSpc>
                <a:spcPct val="119642"/>
              </a:lnSpc>
              <a:spcBef>
                <a:spcPts val="0"/>
              </a:spcBef>
              <a:spcAft>
                <a:spcPts val="0"/>
              </a:spcAft>
              <a:buNone/>
            </a:pPr>
            <a:r>
              <a:rPr lang="en-US" sz="1800" i="1" dirty="0">
                <a:solidFill>
                  <a:srgbClr val="003366"/>
                </a:solidFill>
                <a:latin typeface="Cambria" pitchFamily="18" charset="0"/>
                <a:ea typeface="Cambria" pitchFamily="18" charset="0"/>
                <a:sym typeface="Arial"/>
              </a:rPr>
              <a:t>op </a:t>
            </a:r>
            <a:r>
              <a:rPr lang="en-US" sz="1800" dirty="0">
                <a:solidFill>
                  <a:srgbClr val="009900"/>
                </a:solidFill>
                <a:latin typeface="Cambria" pitchFamily="18" charset="0"/>
                <a:ea typeface="Cambria" pitchFamily="18" charset="0"/>
                <a:cs typeface="Noto Sans Symbols"/>
                <a:sym typeface="Noto Sans Symbols"/>
              </a:rPr>
              <a:t>→</a:t>
            </a:r>
            <a:r>
              <a:rPr lang="en-US" sz="1800" dirty="0">
                <a:solidFill>
                  <a:srgbClr val="0099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9900"/>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9900"/>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9900"/>
                </a:solidFill>
                <a:latin typeface="Cambria" pitchFamily="18" charset="0"/>
                <a:ea typeface="Cambria" pitchFamily="18" charset="0"/>
                <a:sym typeface="Arial"/>
              </a:rPr>
              <a:t>| </a:t>
            </a:r>
            <a:r>
              <a:rPr lang="en-US" sz="1800" dirty="0" smtClean="0">
                <a:solidFill>
                  <a:srgbClr val="003366"/>
                </a:solidFill>
                <a:latin typeface="Cambria" pitchFamily="18" charset="0"/>
                <a:ea typeface="Cambria" pitchFamily="18" charset="0"/>
                <a:cs typeface="Times New Roman"/>
                <a:sym typeface="Times New Roman"/>
              </a:rPr>
              <a:t>‘</a:t>
            </a:r>
            <a:r>
              <a:rPr lang="en-US" sz="1800" dirty="0" smtClean="0">
                <a:solidFill>
                  <a:srgbClr val="003366"/>
                </a:solidFill>
                <a:latin typeface="Cambria" pitchFamily="18" charset="0"/>
                <a:ea typeface="Cambria" pitchFamily="18" charset="0"/>
                <a:sym typeface="Arial"/>
              </a:rPr>
              <a:t>/</a:t>
            </a:r>
            <a:r>
              <a:rPr lang="en-US" sz="1800" dirty="0" smtClean="0">
                <a:solidFill>
                  <a:srgbClr val="003366"/>
                </a:solidFill>
                <a:latin typeface="Cambria" pitchFamily="18" charset="0"/>
                <a:ea typeface="Cambria" pitchFamily="18" charset="0"/>
                <a:cs typeface="Times New Roman"/>
                <a:sym typeface="Times New Roman"/>
              </a:rPr>
              <a:t>’</a:t>
            </a:r>
            <a:endParaRPr sz="1800">
              <a:latin typeface="Cambria" pitchFamily="18" charset="0"/>
              <a:ea typeface="Cambria" pitchFamily="18" charset="0"/>
              <a:cs typeface="Times New Roman"/>
              <a:sym typeface="Times New Roman"/>
            </a:endParaRPr>
          </a:p>
          <a:p>
            <a:pPr marL="356870" marR="0" lvl="0" indent="-344805" algn="l" rtl="0">
              <a:lnSpc>
                <a:spcPct val="100000"/>
              </a:lnSpc>
              <a:spcBef>
                <a:spcPts val="675"/>
              </a:spcBef>
              <a:spcAft>
                <a:spcPts val="0"/>
              </a:spcAft>
              <a:buClr>
                <a:srgbClr val="003366"/>
              </a:buClr>
              <a:buSzPts val="2100"/>
              <a:buFont typeface="Noto Sans Symbols"/>
              <a:buChar char="●"/>
            </a:pPr>
            <a:r>
              <a:rPr lang="en-US" sz="1800" dirty="0">
                <a:solidFill>
                  <a:srgbClr val="FF3300"/>
                </a:solidFill>
                <a:latin typeface="Cambria" pitchFamily="18" charset="0"/>
                <a:ea typeface="Cambria" pitchFamily="18" charset="0"/>
                <a:sym typeface="Arial"/>
              </a:rPr>
              <a:t>Start symbol</a:t>
            </a:r>
            <a:r>
              <a:rPr lang="en-US" sz="1800" dirty="0">
                <a:solidFill>
                  <a:srgbClr val="003366"/>
                </a:solidFill>
                <a:latin typeface="Cambria" pitchFamily="18" charset="0"/>
                <a:ea typeface="Cambria" pitchFamily="18" charset="0"/>
                <a:sym typeface="Arial"/>
              </a:rPr>
              <a:t>: </a:t>
            </a:r>
            <a:r>
              <a:rPr lang="en-US" sz="1800" i="1" dirty="0" err="1">
                <a:solidFill>
                  <a:srgbClr val="003366"/>
                </a:solidFill>
                <a:latin typeface="Cambria" pitchFamily="18" charset="0"/>
                <a:ea typeface="Cambria" pitchFamily="18" charset="0"/>
                <a:sym typeface="Arial"/>
              </a:rPr>
              <a:t>expr</a:t>
            </a:r>
            <a:endParaRPr sz="1800">
              <a:latin typeface="Cambria" pitchFamily="18" charset="0"/>
              <a:ea typeface="Cambria" pitchFamily="18" charset="0"/>
              <a:sym typeface="Arial"/>
            </a:endParaRPr>
          </a:p>
        </p:txBody>
      </p:sp>
    </p:spTree>
  </p:cSld>
  <p:clrMapOvr>
    <a:masterClrMapping/>
  </p:clrMapOvr>
  <p:transition>
    <p:zoom/>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pic>
        <p:nvPicPr>
          <p:cNvPr id="724" name="Google Shape;724;p69"/>
          <p:cNvPicPr preferRelativeResize="0"/>
          <p:nvPr/>
        </p:nvPicPr>
        <p:blipFill rotWithShape="1">
          <a:blip r:embed="rId3">
            <a:alphaModFix/>
          </a:blip>
          <a:srcRect/>
          <a:stretch/>
        </p:blipFill>
        <p:spPr>
          <a:xfrm>
            <a:off x="719327" y="1161326"/>
            <a:ext cx="2464054" cy="1010246"/>
          </a:xfrm>
          <a:prstGeom prst="rect">
            <a:avLst/>
          </a:prstGeom>
          <a:noFill/>
          <a:ln>
            <a:noFill/>
          </a:ln>
        </p:spPr>
      </p:pic>
      <p:sp>
        <p:nvSpPr>
          <p:cNvPr id="725" name="Google Shape;725;p69"/>
          <p:cNvSpPr txBox="1">
            <a:spLocks noGrp="1"/>
          </p:cNvSpPr>
          <p:nvPr>
            <p:ph type="title"/>
          </p:nvPr>
        </p:nvSpPr>
        <p:spPr>
          <a:xfrm>
            <a:off x="993444" y="1286636"/>
            <a:ext cx="18910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Variables</a:t>
            </a:r>
            <a:endParaRPr/>
          </a:p>
        </p:txBody>
      </p:sp>
      <p:sp>
        <p:nvSpPr>
          <p:cNvPr id="726" name="Google Shape;726;p69"/>
          <p:cNvSpPr txBox="1"/>
          <p:nvPr/>
        </p:nvSpPr>
        <p:spPr>
          <a:xfrm>
            <a:off x="993444" y="2383993"/>
            <a:ext cx="7690484" cy="4017645"/>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yylval</a:t>
            </a:r>
            <a:r>
              <a:rPr lang="en-US" sz="2800">
                <a:solidFill>
                  <a:srgbClr val="003366"/>
                </a:solidFill>
                <a:latin typeface="Arial"/>
                <a:ea typeface="Arial"/>
                <a:cs typeface="Arial"/>
                <a:sym typeface="Arial"/>
              </a:rPr>
              <a:t>: the attribute value of a token. Its default  type is </a:t>
            </a:r>
            <a:r>
              <a:rPr lang="en-US" sz="2800">
                <a:solidFill>
                  <a:srgbClr val="FF3300"/>
                </a:solidFill>
                <a:latin typeface="Arial"/>
                <a:ea typeface="Arial"/>
                <a:cs typeface="Arial"/>
                <a:sym typeface="Arial"/>
              </a:rPr>
              <a:t>int</a:t>
            </a:r>
            <a:r>
              <a:rPr lang="en-US" sz="2800">
                <a:solidFill>
                  <a:srgbClr val="003366"/>
                </a:solidFill>
                <a:latin typeface="Arial"/>
                <a:ea typeface="Arial"/>
                <a:cs typeface="Arial"/>
                <a:sym typeface="Arial"/>
              </a:rPr>
              <a:t>, and can be declared to be multiple  types in the first section using</a:t>
            </a:r>
            <a:endParaRPr sz="2800">
              <a:latin typeface="Arial"/>
              <a:ea typeface="Arial"/>
              <a:cs typeface="Arial"/>
              <a:sym typeface="Arial"/>
            </a:endParaRPr>
          </a:p>
          <a:p>
            <a:pPr marL="927100" marR="0" lvl="0" indent="0" algn="l" rtl="0">
              <a:lnSpc>
                <a:spcPct val="100000"/>
              </a:lnSpc>
              <a:spcBef>
                <a:spcPts val="20"/>
              </a:spcBef>
              <a:spcAft>
                <a:spcPts val="0"/>
              </a:spcAft>
              <a:buNone/>
            </a:pPr>
            <a:r>
              <a:rPr lang="en-US" sz="2400">
                <a:solidFill>
                  <a:srgbClr val="FF3300"/>
                </a:solidFill>
                <a:latin typeface="Arial"/>
                <a:ea typeface="Arial"/>
                <a:cs typeface="Arial"/>
                <a:sym typeface="Arial"/>
              </a:rPr>
              <a:t>%union {</a:t>
            </a:r>
            <a:endParaRPr sz="2400">
              <a:latin typeface="Arial"/>
              <a:ea typeface="Arial"/>
              <a:cs typeface="Arial"/>
              <a:sym typeface="Arial"/>
            </a:endParaRPr>
          </a:p>
          <a:p>
            <a:pPr marL="1841500" marR="4110990" lvl="0" indent="0" algn="l" rtl="0">
              <a:lnSpc>
                <a:spcPct val="100000"/>
              </a:lnSpc>
              <a:spcBef>
                <a:spcPts val="0"/>
              </a:spcBef>
              <a:spcAft>
                <a:spcPts val="0"/>
              </a:spcAft>
              <a:buNone/>
            </a:pPr>
            <a:r>
              <a:rPr lang="en-US" sz="2400">
                <a:solidFill>
                  <a:srgbClr val="FF3300"/>
                </a:solidFill>
                <a:latin typeface="Arial"/>
                <a:ea typeface="Arial"/>
                <a:cs typeface="Arial"/>
                <a:sym typeface="Arial"/>
              </a:rPr>
              <a:t>int	ival;  double	dval;</a:t>
            </a:r>
            <a:endParaRPr sz="2400">
              <a:latin typeface="Arial"/>
              <a:ea typeface="Arial"/>
              <a:cs typeface="Arial"/>
              <a:sym typeface="Arial"/>
            </a:endParaRPr>
          </a:p>
          <a:p>
            <a:pPr marL="9271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a:t>
            </a:r>
            <a:endParaRPr sz="2400">
              <a:latin typeface="Arial"/>
              <a:ea typeface="Arial"/>
              <a:cs typeface="Arial"/>
              <a:sym typeface="Arial"/>
            </a:endParaRPr>
          </a:p>
          <a:p>
            <a:pPr marL="356870" marR="0" lvl="0" indent="-344805" algn="l" rtl="0">
              <a:lnSpc>
                <a:spcPct val="100000"/>
              </a:lnSpc>
              <a:spcBef>
                <a:spcPts val="65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Tokens with attribute value can be declared as</a:t>
            </a:r>
            <a:endParaRPr sz="2800">
              <a:latin typeface="Arial"/>
              <a:ea typeface="Arial"/>
              <a:cs typeface="Arial"/>
              <a:sym typeface="Arial"/>
            </a:endParaRPr>
          </a:p>
          <a:p>
            <a:pPr marL="927100" marR="0" lvl="0" indent="0" algn="l" rtl="0">
              <a:lnSpc>
                <a:spcPct val="100000"/>
              </a:lnSpc>
              <a:spcBef>
                <a:spcPts val="20"/>
              </a:spcBef>
              <a:spcAft>
                <a:spcPts val="0"/>
              </a:spcAft>
              <a:buNone/>
            </a:pPr>
            <a:r>
              <a:rPr lang="en-US" sz="2400">
                <a:solidFill>
                  <a:srgbClr val="003366"/>
                </a:solidFill>
                <a:latin typeface="Arial"/>
                <a:ea typeface="Arial"/>
                <a:cs typeface="Arial"/>
                <a:sym typeface="Arial"/>
              </a:rPr>
              <a:t>%token	</a:t>
            </a:r>
            <a:r>
              <a:rPr lang="en-US" sz="2400">
                <a:solidFill>
                  <a:srgbClr val="FF3300"/>
                </a:solidFill>
                <a:latin typeface="Arial"/>
                <a:ea typeface="Arial"/>
                <a:cs typeface="Arial"/>
                <a:sym typeface="Arial"/>
              </a:rPr>
              <a:t>&lt;ival&gt;	</a:t>
            </a:r>
            <a:r>
              <a:rPr lang="en-US" sz="2400">
                <a:solidFill>
                  <a:srgbClr val="003366"/>
                </a:solidFill>
                <a:latin typeface="Arial"/>
                <a:ea typeface="Arial"/>
                <a:cs typeface="Arial"/>
                <a:sym typeface="Arial"/>
              </a:rPr>
              <a:t>intcon</a:t>
            </a:r>
            <a:endParaRPr sz="2400">
              <a:latin typeface="Arial"/>
              <a:ea typeface="Arial"/>
              <a:cs typeface="Arial"/>
              <a:sym typeface="Arial"/>
            </a:endParaRPr>
          </a:p>
          <a:p>
            <a:pPr marL="9271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%token	</a:t>
            </a:r>
            <a:r>
              <a:rPr lang="en-US" sz="2400">
                <a:solidFill>
                  <a:srgbClr val="FF3300"/>
                </a:solidFill>
                <a:latin typeface="Arial"/>
                <a:ea typeface="Arial"/>
                <a:cs typeface="Arial"/>
                <a:sym typeface="Arial"/>
              </a:rPr>
              <a:t>&lt;dval&gt; </a:t>
            </a:r>
            <a:r>
              <a:rPr lang="en-US" sz="2400">
                <a:solidFill>
                  <a:srgbClr val="003366"/>
                </a:solidFill>
                <a:latin typeface="Arial"/>
                <a:ea typeface="Arial"/>
                <a:cs typeface="Arial"/>
                <a:sym typeface="Arial"/>
              </a:rPr>
              <a:t>doublecon</a:t>
            </a:r>
            <a:endParaRPr sz="2400">
              <a:latin typeface="Arial"/>
              <a:ea typeface="Arial"/>
              <a:cs typeface="Arial"/>
              <a:sym typeface="Arial"/>
            </a:endParaRPr>
          </a:p>
        </p:txBody>
      </p:sp>
    </p:spTree>
  </p:cSld>
  <p:clrMapOvr>
    <a:masterClrMapping/>
  </p:clrMapOvr>
  <p:transition>
    <p:zoom/>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pic>
        <p:nvPicPr>
          <p:cNvPr id="731" name="Google Shape;731;p70"/>
          <p:cNvPicPr preferRelativeResize="0"/>
          <p:nvPr/>
        </p:nvPicPr>
        <p:blipFill rotWithShape="1">
          <a:blip r:embed="rId3">
            <a:alphaModFix/>
          </a:blip>
          <a:srcRect/>
          <a:stretch/>
        </p:blipFill>
        <p:spPr>
          <a:xfrm>
            <a:off x="719327" y="1161326"/>
            <a:ext cx="4631309" cy="1010246"/>
          </a:xfrm>
          <a:prstGeom prst="rect">
            <a:avLst/>
          </a:prstGeom>
          <a:noFill/>
          <a:ln>
            <a:noFill/>
          </a:ln>
        </p:spPr>
      </p:pic>
      <p:sp>
        <p:nvSpPr>
          <p:cNvPr id="732" name="Google Shape;732;p70"/>
          <p:cNvSpPr txBox="1">
            <a:spLocks noGrp="1"/>
          </p:cNvSpPr>
          <p:nvPr>
            <p:ph type="title"/>
          </p:nvPr>
        </p:nvSpPr>
        <p:spPr>
          <a:xfrm>
            <a:off x="993444" y="1286636"/>
            <a:ext cx="405955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Conflict Resolutions</a:t>
            </a:r>
            <a:endParaRPr/>
          </a:p>
        </p:txBody>
      </p:sp>
      <p:sp>
        <p:nvSpPr>
          <p:cNvPr id="733" name="Google Shape;733;p70"/>
          <p:cNvSpPr txBox="1"/>
          <p:nvPr/>
        </p:nvSpPr>
        <p:spPr>
          <a:xfrm>
            <a:off x="834644" y="2514041"/>
            <a:ext cx="7461884" cy="2759710"/>
          </a:xfrm>
          <a:prstGeom prst="rect">
            <a:avLst/>
          </a:prstGeom>
          <a:noFill/>
          <a:ln>
            <a:noFill/>
          </a:ln>
        </p:spPr>
        <p:txBody>
          <a:bodyPr spcFirstLastPara="1" wrap="square" lIns="0" tIns="13950" rIns="0" bIns="0" anchor="t" anchorCtr="0">
            <a:spAutoFit/>
          </a:bodyPr>
          <a:lstStyle/>
          <a:p>
            <a:pPr marL="356870" marR="1018539"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reduce/reduce conflict is resolved by  choosing the production listed first</a:t>
            </a:r>
            <a:endParaRPr sz="2800">
              <a:latin typeface="Arial"/>
              <a:ea typeface="Arial"/>
              <a:cs typeface="Arial"/>
              <a:sym typeface="Arial"/>
            </a:endParaRPr>
          </a:p>
          <a:p>
            <a:pPr marL="356870" marR="273050"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shift/reduce conflict is resolved in favor of  shift</a:t>
            </a:r>
            <a:endParaRPr sz="2800">
              <a:latin typeface="Arial"/>
              <a:ea typeface="Arial"/>
              <a:cs typeface="Arial"/>
              <a:sym typeface="Arial"/>
            </a:endParaRPr>
          </a:p>
          <a:p>
            <a:pPr marL="356870" marR="5080"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mechanism for assigning </a:t>
            </a:r>
            <a:r>
              <a:rPr lang="en-US" sz="2800">
                <a:solidFill>
                  <a:srgbClr val="FF3300"/>
                </a:solidFill>
                <a:latin typeface="Arial"/>
                <a:ea typeface="Arial"/>
                <a:cs typeface="Arial"/>
                <a:sym typeface="Arial"/>
              </a:rPr>
              <a:t>precedences </a:t>
            </a:r>
            <a:r>
              <a:rPr lang="en-US" sz="2800">
                <a:solidFill>
                  <a:srgbClr val="003366"/>
                </a:solidFill>
                <a:latin typeface="Arial"/>
                <a:ea typeface="Arial"/>
                <a:cs typeface="Arial"/>
                <a:sym typeface="Arial"/>
              </a:rPr>
              <a:t>and  </a:t>
            </a:r>
            <a:r>
              <a:rPr lang="en-US" sz="2800">
                <a:solidFill>
                  <a:srgbClr val="FF3300"/>
                </a:solidFill>
                <a:latin typeface="Arial"/>
                <a:ea typeface="Arial"/>
                <a:cs typeface="Arial"/>
                <a:sym typeface="Arial"/>
              </a:rPr>
              <a:t>assocoativities </a:t>
            </a:r>
            <a:r>
              <a:rPr lang="en-US" sz="2800">
                <a:solidFill>
                  <a:srgbClr val="003366"/>
                </a:solidFill>
                <a:latin typeface="Arial"/>
                <a:ea typeface="Arial"/>
                <a:cs typeface="Arial"/>
                <a:sym typeface="Arial"/>
              </a:rPr>
              <a:t>to terminals</a:t>
            </a:r>
            <a:endParaRPr sz="2800">
              <a:latin typeface="Arial"/>
              <a:ea typeface="Arial"/>
              <a:cs typeface="Arial"/>
              <a:sym typeface="Arial"/>
            </a:endParaRPr>
          </a:p>
        </p:txBody>
      </p:sp>
    </p:spTree>
  </p:cSld>
  <p:clrMapOvr>
    <a:masterClrMapping/>
  </p:clrMapOvr>
  <p:transition>
    <p:zoom/>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pic>
        <p:nvPicPr>
          <p:cNvPr id="738" name="Google Shape;738;p71"/>
          <p:cNvPicPr preferRelativeResize="0"/>
          <p:nvPr/>
        </p:nvPicPr>
        <p:blipFill rotWithShape="1">
          <a:blip r:embed="rId3">
            <a:alphaModFix/>
          </a:blip>
          <a:srcRect/>
          <a:stretch/>
        </p:blipFill>
        <p:spPr>
          <a:xfrm>
            <a:off x="719327" y="1161326"/>
            <a:ext cx="6533133" cy="1010246"/>
          </a:xfrm>
          <a:prstGeom prst="rect">
            <a:avLst/>
          </a:prstGeom>
          <a:noFill/>
          <a:ln>
            <a:noFill/>
          </a:ln>
        </p:spPr>
      </p:pic>
      <p:sp>
        <p:nvSpPr>
          <p:cNvPr id="739" name="Google Shape;739;p71"/>
          <p:cNvSpPr txBox="1">
            <a:spLocks noGrp="1"/>
          </p:cNvSpPr>
          <p:nvPr>
            <p:ph type="title"/>
          </p:nvPr>
        </p:nvSpPr>
        <p:spPr>
          <a:xfrm>
            <a:off x="993451" y="1286625"/>
            <a:ext cx="69369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Precedence and </a:t>
            </a:r>
            <a:r>
              <a:rPr lang="en-US" b="0"/>
              <a:t>Associativity</a:t>
            </a:r>
            <a:endParaRPr/>
          </a:p>
        </p:txBody>
      </p:sp>
      <p:sp>
        <p:nvSpPr>
          <p:cNvPr id="740" name="Google Shape;740;p71"/>
          <p:cNvSpPr txBox="1"/>
          <p:nvPr/>
        </p:nvSpPr>
        <p:spPr>
          <a:xfrm>
            <a:off x="834644" y="2442794"/>
            <a:ext cx="6414135" cy="880744"/>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a:t>
            </a:r>
            <a:r>
              <a:rPr lang="en-US" sz="2800">
                <a:solidFill>
                  <a:srgbClr val="FF3300"/>
                </a:solidFill>
                <a:latin typeface="Arial"/>
                <a:ea typeface="Arial"/>
                <a:cs typeface="Arial"/>
                <a:sym typeface="Arial"/>
              </a:rPr>
              <a:t>precedence </a:t>
            </a:r>
            <a:r>
              <a:rPr lang="en-US" sz="2800">
                <a:solidFill>
                  <a:srgbClr val="003366"/>
                </a:solidFill>
                <a:latin typeface="Arial"/>
                <a:ea typeface="Arial"/>
                <a:cs typeface="Arial"/>
                <a:sym typeface="Arial"/>
              </a:rPr>
              <a:t>and </a:t>
            </a:r>
            <a:r>
              <a:rPr lang="en-US" sz="2800">
                <a:solidFill>
                  <a:srgbClr val="FF3300"/>
                </a:solidFill>
                <a:latin typeface="Arial"/>
                <a:ea typeface="Arial"/>
                <a:cs typeface="Arial"/>
                <a:sym typeface="Arial"/>
              </a:rPr>
              <a:t>associativity </a:t>
            </a:r>
            <a:r>
              <a:rPr lang="en-US" sz="2800">
                <a:solidFill>
                  <a:srgbClr val="003366"/>
                </a:solidFill>
                <a:latin typeface="Arial"/>
                <a:ea typeface="Arial"/>
                <a:cs typeface="Arial"/>
                <a:sym typeface="Arial"/>
              </a:rPr>
              <a:t>of  operators are declared simultaneously</a:t>
            </a:r>
            <a:endParaRPr sz="2800">
              <a:latin typeface="Arial"/>
              <a:ea typeface="Arial"/>
              <a:cs typeface="Arial"/>
              <a:sym typeface="Arial"/>
            </a:endParaRPr>
          </a:p>
        </p:txBody>
      </p:sp>
      <p:sp>
        <p:nvSpPr>
          <p:cNvPr id="741" name="Google Shape;741;p71"/>
          <p:cNvSpPr txBox="1"/>
          <p:nvPr/>
        </p:nvSpPr>
        <p:spPr>
          <a:xfrm>
            <a:off x="5417311" y="3296488"/>
            <a:ext cx="1707514"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lowest */</a:t>
            </a:r>
            <a:endParaRPr sz="2800">
              <a:latin typeface="Arial"/>
              <a:ea typeface="Arial"/>
              <a:cs typeface="Arial"/>
              <a:sym typeface="Arial"/>
            </a:endParaRPr>
          </a:p>
        </p:txBody>
      </p:sp>
      <p:sp>
        <p:nvSpPr>
          <p:cNvPr id="742" name="Google Shape;742;p71"/>
          <p:cNvSpPr txBox="1"/>
          <p:nvPr/>
        </p:nvSpPr>
        <p:spPr>
          <a:xfrm>
            <a:off x="1749298" y="3296488"/>
            <a:ext cx="2507615" cy="13081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9900"/>
                </a:solidFill>
                <a:latin typeface="Arial"/>
                <a:ea typeface="Arial"/>
                <a:cs typeface="Arial"/>
                <a:sym typeface="Arial"/>
              </a:rPr>
              <a:t>%nonassoc	</a:t>
            </a:r>
            <a:r>
              <a:rPr lang="en-US" sz="2800">
                <a:solidFill>
                  <a:srgbClr val="009900"/>
                </a:solidFill>
                <a:latin typeface="Times New Roman"/>
                <a:ea typeface="Times New Roman"/>
                <a:cs typeface="Times New Roman"/>
                <a:sym typeface="Times New Roman"/>
              </a:rPr>
              <a:t>‘</a:t>
            </a:r>
            <a:r>
              <a:rPr lang="en-US" sz="2800">
                <a:solidFill>
                  <a:srgbClr val="009900"/>
                </a:solidFill>
                <a:latin typeface="Arial"/>
                <a:ea typeface="Arial"/>
                <a:cs typeface="Arial"/>
                <a:sym typeface="Arial"/>
              </a:rPr>
              <a:t>&lt;</a:t>
            </a:r>
            <a:r>
              <a:rPr lang="en-US" sz="2800">
                <a:solidFill>
                  <a:srgbClr val="009900"/>
                </a:solidFill>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800">
                <a:solidFill>
                  <a:srgbClr val="009900"/>
                </a:solidFill>
                <a:latin typeface="Arial"/>
                <a:ea typeface="Arial"/>
                <a:cs typeface="Arial"/>
                <a:sym typeface="Arial"/>
              </a:rPr>
              <a:t>%left	</a:t>
            </a:r>
            <a:r>
              <a:rPr lang="en-US" sz="2800">
                <a:solidFill>
                  <a:srgbClr val="009900"/>
                </a:solidFill>
                <a:latin typeface="Times New Roman"/>
                <a:ea typeface="Times New Roman"/>
                <a:cs typeface="Times New Roman"/>
                <a:sym typeface="Times New Roman"/>
              </a:rPr>
              <a:t>‘</a:t>
            </a:r>
            <a:r>
              <a:rPr lang="en-US" sz="2800">
                <a:solidFill>
                  <a:srgbClr val="009900"/>
                </a:solidFill>
                <a:latin typeface="Arial"/>
                <a:ea typeface="Arial"/>
                <a:cs typeface="Arial"/>
                <a:sym typeface="Arial"/>
              </a:rPr>
              <a:t>+</a:t>
            </a:r>
            <a:r>
              <a:rPr lang="en-US" sz="2800">
                <a:solidFill>
                  <a:srgbClr val="009900"/>
                </a:solidFill>
                <a:latin typeface="Times New Roman"/>
                <a:ea typeface="Times New Roman"/>
                <a:cs typeface="Times New Roman"/>
                <a:sym typeface="Times New Roman"/>
              </a:rPr>
              <a:t>’	‘</a:t>
            </a:r>
            <a:r>
              <a:rPr lang="en-US" sz="2800">
                <a:solidFill>
                  <a:srgbClr val="009900"/>
                </a:solidFill>
                <a:latin typeface="Arial"/>
                <a:ea typeface="Arial"/>
                <a:cs typeface="Arial"/>
                <a:sym typeface="Arial"/>
              </a:rPr>
              <a:t>-</a:t>
            </a:r>
            <a:r>
              <a:rPr lang="en-US" sz="2800">
                <a:solidFill>
                  <a:srgbClr val="009900"/>
                </a:solidFill>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marL="12700" marR="0" lvl="0" indent="0" algn="l" rtl="0">
              <a:lnSpc>
                <a:spcPct val="100000"/>
              </a:lnSpc>
              <a:spcBef>
                <a:spcPts val="5"/>
              </a:spcBef>
              <a:spcAft>
                <a:spcPts val="0"/>
              </a:spcAft>
              <a:buNone/>
            </a:pPr>
            <a:r>
              <a:rPr lang="en-US" sz="2800">
                <a:solidFill>
                  <a:srgbClr val="009900"/>
                </a:solidFill>
                <a:latin typeface="Arial"/>
                <a:ea typeface="Arial"/>
                <a:cs typeface="Arial"/>
                <a:sym typeface="Arial"/>
              </a:rPr>
              <a:t>%right	</a:t>
            </a:r>
            <a:r>
              <a:rPr lang="en-US" sz="2800">
                <a:solidFill>
                  <a:srgbClr val="009900"/>
                </a:solidFill>
                <a:latin typeface="Times New Roman"/>
                <a:ea typeface="Times New Roman"/>
                <a:cs typeface="Times New Roman"/>
                <a:sym typeface="Times New Roman"/>
              </a:rPr>
              <a:t>‘</a:t>
            </a:r>
            <a:r>
              <a:rPr lang="en-US" sz="2800">
                <a:solidFill>
                  <a:srgbClr val="009900"/>
                </a:solidFill>
                <a:latin typeface="Arial"/>
                <a:ea typeface="Arial"/>
                <a:cs typeface="Arial"/>
                <a:sym typeface="Arial"/>
              </a:rPr>
              <a:t>^</a:t>
            </a:r>
            <a:r>
              <a:rPr lang="en-US" sz="2800">
                <a:solidFill>
                  <a:srgbClr val="009900"/>
                </a:solidFill>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p:txBody>
      </p:sp>
      <p:sp>
        <p:nvSpPr>
          <p:cNvPr id="743" name="Google Shape;743;p71"/>
          <p:cNvSpPr txBox="1"/>
          <p:nvPr/>
        </p:nvSpPr>
        <p:spPr>
          <a:xfrm>
            <a:off x="5429503" y="4150867"/>
            <a:ext cx="1847214"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highest */</a:t>
            </a:r>
            <a:endParaRPr sz="2800">
              <a:latin typeface="Arial"/>
              <a:ea typeface="Arial"/>
              <a:cs typeface="Arial"/>
              <a:sym typeface="Arial"/>
            </a:endParaRPr>
          </a:p>
        </p:txBody>
      </p:sp>
      <p:sp>
        <p:nvSpPr>
          <p:cNvPr id="744" name="Google Shape;744;p71"/>
          <p:cNvSpPr txBox="1"/>
          <p:nvPr/>
        </p:nvSpPr>
        <p:spPr>
          <a:xfrm>
            <a:off x="834644" y="4662627"/>
            <a:ext cx="7419975" cy="1819910"/>
          </a:xfrm>
          <a:prstGeom prst="rect">
            <a:avLst/>
          </a:prstGeom>
          <a:noFill/>
          <a:ln>
            <a:noFill/>
          </a:ln>
        </p:spPr>
        <p:txBody>
          <a:bodyPr spcFirstLastPara="1" wrap="square" lIns="0" tIns="13950" rIns="0" bIns="0" anchor="t" anchorCtr="0">
            <a:spAutoFit/>
          </a:bodyPr>
          <a:lstStyle/>
          <a:p>
            <a:pPr marL="356870" marR="377190"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precedence of a </a:t>
            </a:r>
            <a:r>
              <a:rPr lang="en-US" sz="2800">
                <a:solidFill>
                  <a:srgbClr val="FF3300"/>
                </a:solidFill>
                <a:latin typeface="Arial"/>
                <a:ea typeface="Arial"/>
                <a:cs typeface="Arial"/>
                <a:sym typeface="Arial"/>
              </a:rPr>
              <a:t>rule </a:t>
            </a:r>
            <a:r>
              <a:rPr lang="en-US" sz="2800">
                <a:solidFill>
                  <a:srgbClr val="003366"/>
                </a:solidFill>
                <a:latin typeface="Arial"/>
                <a:ea typeface="Arial"/>
                <a:cs typeface="Arial"/>
                <a:sym typeface="Arial"/>
              </a:rPr>
              <a:t>is determined by  the precedence of its </a:t>
            </a:r>
            <a:r>
              <a:rPr lang="en-US" sz="2800">
                <a:solidFill>
                  <a:srgbClr val="FF3300"/>
                </a:solidFill>
                <a:latin typeface="Arial"/>
                <a:ea typeface="Arial"/>
                <a:cs typeface="Arial"/>
                <a:sym typeface="Arial"/>
              </a:rPr>
              <a:t>rightmost </a:t>
            </a:r>
            <a:r>
              <a:rPr lang="en-US" sz="2800">
                <a:solidFill>
                  <a:srgbClr val="003366"/>
                </a:solidFill>
                <a:latin typeface="Arial"/>
                <a:ea typeface="Arial"/>
                <a:cs typeface="Arial"/>
                <a:sym typeface="Arial"/>
              </a:rPr>
              <a:t>terminal</a:t>
            </a:r>
            <a:endParaRPr sz="2800">
              <a:latin typeface="Arial"/>
              <a:ea typeface="Arial"/>
              <a:cs typeface="Arial"/>
              <a:sym typeface="Arial"/>
            </a:endParaRPr>
          </a:p>
          <a:p>
            <a:pPr marL="356870" marR="5080"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precedence of a rule can be modified by  adding </a:t>
            </a:r>
            <a:r>
              <a:rPr lang="en-US" sz="2800">
                <a:solidFill>
                  <a:srgbClr val="FF3300"/>
                </a:solidFill>
                <a:latin typeface="Arial"/>
                <a:ea typeface="Arial"/>
                <a:cs typeface="Arial"/>
                <a:sym typeface="Arial"/>
              </a:rPr>
              <a:t>%prec </a:t>
            </a:r>
            <a:r>
              <a:rPr lang="en-US" sz="2800">
                <a:solidFill>
                  <a:srgbClr val="003366"/>
                </a:solidFill>
                <a:latin typeface="Arial"/>
                <a:ea typeface="Arial"/>
                <a:cs typeface="Arial"/>
                <a:sym typeface="Arial"/>
              </a:rPr>
              <a:t>&lt;terminal&gt; to its right end</a:t>
            </a:r>
            <a:endParaRPr sz="2800">
              <a:latin typeface="Arial"/>
              <a:ea typeface="Arial"/>
              <a:cs typeface="Arial"/>
              <a:sym typeface="Arial"/>
            </a:endParaRPr>
          </a:p>
        </p:txBody>
      </p:sp>
    </p:spTree>
  </p:cSld>
  <p:clrMapOvr>
    <a:masterClrMapping/>
  </p:clrMapOvr>
  <p:transition>
    <p:zoom/>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pic>
        <p:nvPicPr>
          <p:cNvPr id="749" name="Google Shape;749;p72"/>
          <p:cNvPicPr preferRelativeResize="0"/>
          <p:nvPr/>
        </p:nvPicPr>
        <p:blipFill rotWithShape="1">
          <a:blip r:embed="rId3">
            <a:alphaModFix/>
          </a:blip>
          <a:srcRect/>
          <a:stretch/>
        </p:blipFill>
        <p:spPr>
          <a:xfrm>
            <a:off x="719327" y="1161326"/>
            <a:ext cx="3055366" cy="1010246"/>
          </a:xfrm>
          <a:prstGeom prst="rect">
            <a:avLst/>
          </a:prstGeom>
          <a:noFill/>
          <a:ln>
            <a:noFill/>
          </a:ln>
        </p:spPr>
      </p:pic>
      <p:sp>
        <p:nvSpPr>
          <p:cNvPr id="750" name="Google Shape;750;p72"/>
          <p:cNvSpPr txBox="1">
            <a:spLocks noGrp="1"/>
          </p:cNvSpPr>
          <p:nvPr>
            <p:ph type="title"/>
          </p:nvPr>
        </p:nvSpPr>
        <p:spPr>
          <a:xfrm>
            <a:off x="993444" y="1286636"/>
            <a:ext cx="24853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An Example</a:t>
            </a:r>
            <a:endParaRPr/>
          </a:p>
        </p:txBody>
      </p:sp>
      <p:sp>
        <p:nvSpPr>
          <p:cNvPr id="751" name="Google Shape;751;p72"/>
          <p:cNvSpPr txBox="1"/>
          <p:nvPr/>
        </p:nvSpPr>
        <p:spPr>
          <a:xfrm>
            <a:off x="1771650" y="2369642"/>
            <a:ext cx="3021330" cy="429641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#include	&lt;stdio.h&gt;</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a:p>
            <a:pPr marL="0" marR="0" lvl="0" indent="0" algn="l" rtl="0">
              <a:lnSpc>
                <a:spcPct val="100000"/>
              </a:lnSpc>
              <a:spcBef>
                <a:spcPts val="25"/>
              </a:spcBef>
              <a:spcAft>
                <a:spcPts val="0"/>
              </a:spcAft>
              <a:buNone/>
            </a:pPr>
            <a:endParaRPr sz="29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%token NUMBER</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%left	‘+’	‘-’</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%left	‘*’	‘/’</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r>
              <a:rPr lang="en-US" sz="2800">
                <a:solidFill>
                  <a:srgbClr val="009900"/>
                </a:solidFill>
                <a:latin typeface="Arial"/>
                <a:ea typeface="Arial"/>
                <a:cs typeface="Arial"/>
                <a:sym typeface="Arial"/>
              </a:rPr>
              <a:t>right	UMINUS</a:t>
            </a:r>
            <a:endParaRPr sz="2800">
              <a:latin typeface="Arial"/>
              <a:ea typeface="Arial"/>
              <a:cs typeface="Arial"/>
              <a:sym typeface="Arial"/>
            </a:endParaRPr>
          </a:p>
          <a:p>
            <a:pPr marL="0" marR="0" lvl="0" indent="0" algn="l" rtl="0">
              <a:lnSpc>
                <a:spcPct val="100000"/>
              </a:lnSpc>
              <a:spcBef>
                <a:spcPts val="30"/>
              </a:spcBef>
              <a:spcAft>
                <a:spcPts val="0"/>
              </a:spcAft>
              <a:buNone/>
            </a:pPr>
            <a:endParaRPr sz="29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a:t>
            </a:r>
            <a:endParaRPr sz="2800">
              <a:latin typeface="Arial"/>
              <a:ea typeface="Arial"/>
              <a:cs typeface="Arial"/>
              <a:sym typeface="Arial"/>
            </a:endParaRPr>
          </a:p>
        </p:txBody>
      </p:sp>
    </p:spTree>
  </p:cSld>
  <p:clrMapOvr>
    <a:masterClrMapping/>
  </p:clrMapOvr>
  <p:transition>
    <p:zoom/>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pic>
        <p:nvPicPr>
          <p:cNvPr id="756" name="Google Shape;756;p73"/>
          <p:cNvPicPr preferRelativeResize="0"/>
          <p:nvPr/>
        </p:nvPicPr>
        <p:blipFill rotWithShape="1">
          <a:blip r:embed="rId3">
            <a:alphaModFix/>
          </a:blip>
          <a:srcRect/>
          <a:stretch/>
        </p:blipFill>
        <p:spPr>
          <a:xfrm>
            <a:off x="719327" y="1161326"/>
            <a:ext cx="3055366" cy="1010246"/>
          </a:xfrm>
          <a:prstGeom prst="rect">
            <a:avLst/>
          </a:prstGeom>
          <a:noFill/>
          <a:ln>
            <a:noFill/>
          </a:ln>
        </p:spPr>
      </p:pic>
      <p:sp>
        <p:nvSpPr>
          <p:cNvPr id="757" name="Google Shape;757;p73"/>
          <p:cNvSpPr txBox="1">
            <a:spLocks noGrp="1"/>
          </p:cNvSpPr>
          <p:nvPr>
            <p:ph type="title"/>
          </p:nvPr>
        </p:nvSpPr>
        <p:spPr>
          <a:xfrm>
            <a:off x="993444" y="1286636"/>
            <a:ext cx="24853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An Example</a:t>
            </a:r>
            <a:endParaRPr/>
          </a:p>
        </p:txBody>
      </p:sp>
      <p:sp>
        <p:nvSpPr>
          <p:cNvPr id="758" name="Google Shape;758;p73"/>
          <p:cNvSpPr txBox="1"/>
          <p:nvPr/>
        </p:nvSpPr>
        <p:spPr>
          <a:xfrm>
            <a:off x="1482597" y="2369642"/>
            <a:ext cx="4966335" cy="429641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line :	expr	‘\n’</a:t>
            </a:r>
            <a:endParaRPr sz="2800">
              <a:latin typeface="Arial"/>
              <a:ea typeface="Arial"/>
              <a:cs typeface="Arial"/>
              <a:sym typeface="Arial"/>
            </a:endParaRPr>
          </a:p>
          <a:p>
            <a:pPr marL="70167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a:p>
            <a:pPr marL="0" marR="1926589" lvl="0" indent="0" algn="r" rtl="0">
              <a:lnSpc>
                <a:spcPct val="100000"/>
              </a:lnSpc>
              <a:spcBef>
                <a:spcPts val="5"/>
              </a:spcBef>
              <a:spcAft>
                <a:spcPts val="0"/>
              </a:spcAft>
              <a:buNone/>
            </a:pPr>
            <a:r>
              <a:rPr lang="en-US" sz="2800">
                <a:solidFill>
                  <a:srgbClr val="003366"/>
                </a:solidFill>
                <a:latin typeface="Arial"/>
                <a:ea typeface="Arial"/>
                <a:cs typeface="Arial"/>
                <a:sym typeface="Arial"/>
              </a:rPr>
              <a:t>expr:	expr	‘+’ expr</a:t>
            </a:r>
            <a:endParaRPr sz="2800">
              <a:latin typeface="Arial"/>
              <a:ea typeface="Arial"/>
              <a:cs typeface="Arial"/>
              <a:sym typeface="Arial"/>
            </a:endParaRPr>
          </a:p>
          <a:p>
            <a:pPr marL="0" marR="1924685" lvl="0" indent="0" algn="r" rtl="0">
              <a:lnSpc>
                <a:spcPct val="100000"/>
              </a:lnSpc>
              <a:spcBef>
                <a:spcPts val="0"/>
              </a:spcBef>
              <a:spcAft>
                <a:spcPts val="0"/>
              </a:spcAft>
              <a:buNone/>
            </a:pPr>
            <a:r>
              <a:rPr lang="en-US" sz="2800">
                <a:solidFill>
                  <a:srgbClr val="003366"/>
                </a:solidFill>
                <a:latin typeface="Arial"/>
                <a:ea typeface="Arial"/>
                <a:cs typeface="Arial"/>
                <a:sym typeface="Arial"/>
              </a:rPr>
              <a:t>|	expr	‘-’	expr</a:t>
            </a:r>
            <a:endParaRPr sz="2800">
              <a:latin typeface="Arial"/>
              <a:ea typeface="Arial"/>
              <a:cs typeface="Arial"/>
              <a:sym typeface="Arial"/>
            </a:endParaRPr>
          </a:p>
          <a:p>
            <a:pPr marL="0" marR="1907539" lvl="0" indent="0" algn="r" rtl="0">
              <a:lnSpc>
                <a:spcPct val="100000"/>
              </a:lnSpc>
              <a:spcBef>
                <a:spcPts val="0"/>
              </a:spcBef>
              <a:spcAft>
                <a:spcPts val="0"/>
              </a:spcAft>
              <a:buNone/>
            </a:pPr>
            <a:r>
              <a:rPr lang="en-US" sz="2800">
                <a:solidFill>
                  <a:srgbClr val="003366"/>
                </a:solidFill>
                <a:latin typeface="Arial"/>
                <a:ea typeface="Arial"/>
                <a:cs typeface="Arial"/>
                <a:sym typeface="Arial"/>
              </a:rPr>
              <a:t>|	expr	‘*’	expr</a:t>
            </a:r>
            <a:endParaRPr sz="2800">
              <a:latin typeface="Arial"/>
              <a:ea typeface="Arial"/>
              <a:cs typeface="Arial"/>
              <a:sym typeface="Arial"/>
            </a:endParaRPr>
          </a:p>
          <a:p>
            <a:pPr marL="0" marR="1947545" lvl="0" indent="0" algn="r" rtl="0">
              <a:lnSpc>
                <a:spcPct val="100000"/>
              </a:lnSpc>
              <a:spcBef>
                <a:spcPts val="0"/>
              </a:spcBef>
              <a:spcAft>
                <a:spcPts val="0"/>
              </a:spcAft>
              <a:buNone/>
            </a:pPr>
            <a:r>
              <a:rPr lang="en-US" sz="2800">
                <a:solidFill>
                  <a:srgbClr val="003366"/>
                </a:solidFill>
                <a:latin typeface="Arial"/>
                <a:ea typeface="Arial"/>
                <a:cs typeface="Arial"/>
                <a:sym typeface="Arial"/>
              </a:rPr>
              <a:t>|	expr	‘/’	expr</a:t>
            </a:r>
            <a:endParaRPr sz="2800">
              <a:latin typeface="Arial"/>
              <a:ea typeface="Arial"/>
              <a:cs typeface="Arial"/>
              <a:sym typeface="Arial"/>
            </a:endParaRPr>
          </a:p>
          <a:p>
            <a:pPr marL="701675"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	‘-’	expr	</a:t>
            </a:r>
            <a:r>
              <a:rPr lang="en-US" sz="2800">
                <a:solidFill>
                  <a:srgbClr val="FF3300"/>
                </a:solidFill>
                <a:latin typeface="Arial"/>
                <a:ea typeface="Arial"/>
                <a:cs typeface="Arial"/>
                <a:sym typeface="Arial"/>
              </a:rPr>
              <a:t>%prec	UMINUS</a:t>
            </a:r>
            <a:endParaRPr sz="2800">
              <a:latin typeface="Arial"/>
              <a:ea typeface="Arial"/>
              <a:cs typeface="Arial"/>
              <a:sym typeface="Arial"/>
            </a:endParaRPr>
          </a:p>
          <a:p>
            <a:pPr marL="70167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	expr	‘)’</a:t>
            </a:r>
            <a:endParaRPr sz="2800">
              <a:latin typeface="Arial"/>
              <a:ea typeface="Arial"/>
              <a:cs typeface="Arial"/>
              <a:sym typeface="Arial"/>
            </a:endParaRPr>
          </a:p>
          <a:p>
            <a:pPr marL="70167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NUMBER</a:t>
            </a:r>
            <a:endParaRPr sz="2800">
              <a:latin typeface="Arial"/>
              <a:ea typeface="Arial"/>
              <a:cs typeface="Arial"/>
              <a:sym typeface="Arial"/>
            </a:endParaRPr>
          </a:p>
          <a:p>
            <a:pPr marL="701675"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Tree>
  </p:cSld>
  <p:clrMapOvr>
    <a:masterClrMapping/>
  </p:clrMapOvr>
  <p:transition>
    <p:zoom/>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pic>
        <p:nvPicPr>
          <p:cNvPr id="763" name="Google Shape;763;p74"/>
          <p:cNvPicPr preferRelativeResize="0"/>
          <p:nvPr/>
        </p:nvPicPr>
        <p:blipFill rotWithShape="1">
          <a:blip r:embed="rId3">
            <a:alphaModFix/>
          </a:blip>
          <a:srcRect/>
          <a:stretch/>
        </p:blipFill>
        <p:spPr>
          <a:xfrm>
            <a:off x="719327" y="1161326"/>
            <a:ext cx="3110230" cy="1010246"/>
          </a:xfrm>
          <a:prstGeom prst="rect">
            <a:avLst/>
          </a:prstGeom>
          <a:noFill/>
          <a:ln>
            <a:noFill/>
          </a:ln>
        </p:spPr>
      </p:pic>
      <p:sp>
        <p:nvSpPr>
          <p:cNvPr id="764" name="Google Shape;764;p74"/>
          <p:cNvSpPr txBox="1">
            <a:spLocks noGrp="1"/>
          </p:cNvSpPr>
          <p:nvPr>
            <p:ph type="title"/>
          </p:nvPr>
        </p:nvSpPr>
        <p:spPr>
          <a:xfrm>
            <a:off x="993444" y="1286636"/>
            <a:ext cx="253682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0">
                <a:latin typeface="Arial"/>
                <a:ea typeface="Arial"/>
                <a:cs typeface="Arial"/>
                <a:sym typeface="Arial"/>
              </a:rPr>
              <a:t>Error Report</a:t>
            </a:r>
            <a:endParaRPr/>
          </a:p>
        </p:txBody>
      </p:sp>
      <p:sp>
        <p:nvSpPr>
          <p:cNvPr id="765" name="Google Shape;765;p74"/>
          <p:cNvSpPr txBox="1"/>
          <p:nvPr/>
        </p:nvSpPr>
        <p:spPr>
          <a:xfrm>
            <a:off x="834644" y="2371166"/>
            <a:ext cx="7659370" cy="3175635"/>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parser can </a:t>
            </a:r>
            <a:r>
              <a:rPr lang="en-US" sz="2800">
                <a:solidFill>
                  <a:srgbClr val="FF3300"/>
                </a:solidFill>
                <a:latin typeface="Arial"/>
                <a:ea typeface="Arial"/>
                <a:cs typeface="Arial"/>
                <a:sym typeface="Arial"/>
              </a:rPr>
              <a:t>report </a:t>
            </a:r>
            <a:r>
              <a:rPr lang="en-US" sz="2800">
                <a:solidFill>
                  <a:srgbClr val="003366"/>
                </a:solidFill>
                <a:latin typeface="Arial"/>
                <a:ea typeface="Arial"/>
                <a:cs typeface="Arial"/>
                <a:sym typeface="Arial"/>
              </a:rPr>
              <a:t>a syntax error by calling  the user provided function </a:t>
            </a:r>
            <a:r>
              <a:rPr lang="en-US" sz="2800">
                <a:solidFill>
                  <a:srgbClr val="FF3300"/>
                </a:solidFill>
                <a:latin typeface="Arial"/>
                <a:ea typeface="Arial"/>
                <a:cs typeface="Arial"/>
                <a:sym typeface="Arial"/>
              </a:rPr>
              <a:t>yyerror</a:t>
            </a:r>
            <a:r>
              <a:rPr lang="en-US" sz="2800">
                <a:solidFill>
                  <a:srgbClr val="003366"/>
                </a:solidFill>
                <a:latin typeface="Arial"/>
                <a:ea typeface="Arial"/>
                <a:cs typeface="Arial"/>
                <a:sym typeface="Arial"/>
              </a:rPr>
              <a:t>(char *)</a:t>
            </a:r>
            <a:endParaRPr sz="2800">
              <a:latin typeface="Arial"/>
              <a:ea typeface="Arial"/>
              <a:cs typeface="Arial"/>
              <a:sym typeface="Arial"/>
            </a:endParaRPr>
          </a:p>
          <a:p>
            <a:pPr marL="0" marR="0" lvl="0" indent="0" algn="l" rtl="0">
              <a:lnSpc>
                <a:spcPct val="100000"/>
              </a:lnSpc>
              <a:spcBef>
                <a:spcPts val="25"/>
              </a:spcBef>
              <a:spcAft>
                <a:spcPts val="0"/>
              </a:spcAft>
              <a:buNone/>
            </a:pPr>
            <a:endParaRPr sz="4000">
              <a:latin typeface="Arial"/>
              <a:ea typeface="Arial"/>
              <a:cs typeface="Arial"/>
              <a:sym typeface="Arial"/>
            </a:endParaRPr>
          </a:p>
          <a:p>
            <a:pPr marL="37274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yyerror(char *s)</a:t>
            </a:r>
            <a:endParaRPr sz="2800">
              <a:latin typeface="Arial"/>
              <a:ea typeface="Arial"/>
              <a:cs typeface="Arial"/>
              <a:sym typeface="Arial"/>
            </a:endParaRPr>
          </a:p>
          <a:p>
            <a:pPr marL="37274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a:p>
            <a:pPr marL="76898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fprintf(stderr, “%s: line %d\n”, s, yylineno);</a:t>
            </a:r>
            <a:endParaRPr sz="2800">
              <a:latin typeface="Arial"/>
              <a:ea typeface="Arial"/>
              <a:cs typeface="Arial"/>
              <a:sym typeface="Arial"/>
            </a:endParaRPr>
          </a:p>
          <a:p>
            <a:pPr marL="372745"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Tree>
  </p:cSld>
  <p:clrMapOvr>
    <a:masterClrMapping/>
  </p:clrMapOvr>
  <p:transition>
    <p:zoom/>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5"/>
          <p:cNvSpPr txBox="1">
            <a:spLocks noGrp="1"/>
          </p:cNvSpPr>
          <p:nvPr>
            <p:ph type="title"/>
          </p:nvPr>
        </p:nvSpPr>
        <p:spPr>
          <a:xfrm>
            <a:off x="993444" y="1286636"/>
            <a:ext cx="62655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 Parsing Table Generation</a:t>
            </a:r>
            <a:endParaRPr/>
          </a:p>
        </p:txBody>
      </p:sp>
      <p:sp>
        <p:nvSpPr>
          <p:cNvPr id="771" name="Google Shape;771;p75"/>
          <p:cNvSpPr txBox="1"/>
          <p:nvPr/>
        </p:nvSpPr>
        <p:spPr>
          <a:xfrm>
            <a:off x="993444" y="2351456"/>
            <a:ext cx="6848475" cy="2630170"/>
          </a:xfrm>
          <a:prstGeom prst="rect">
            <a:avLst/>
          </a:prstGeom>
          <a:noFill/>
          <a:ln>
            <a:noFill/>
          </a:ln>
        </p:spPr>
        <p:txBody>
          <a:bodyPr spcFirstLastPara="1" wrap="square" lIns="0" tIns="12700" rIns="0" bIns="0" anchor="t" anchorCtr="0">
            <a:spAutoFit/>
          </a:bodyPr>
          <a:lstStyle/>
          <a:p>
            <a:pPr marL="356870" marR="5080" lvl="0" indent="-344805" algn="l" rtl="0">
              <a:lnSpc>
                <a:spcPct val="1101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An LR parsing table generation algorithm  transforms a </a:t>
            </a:r>
            <a:r>
              <a:rPr lang="en-US" sz="2800">
                <a:solidFill>
                  <a:srgbClr val="FF3300"/>
                </a:solidFill>
                <a:latin typeface="Arial"/>
                <a:ea typeface="Arial"/>
                <a:cs typeface="Arial"/>
                <a:sym typeface="Arial"/>
              </a:rPr>
              <a:t>CFG </a:t>
            </a:r>
            <a:r>
              <a:rPr lang="en-US" sz="2800">
                <a:solidFill>
                  <a:srgbClr val="003366"/>
                </a:solidFill>
                <a:latin typeface="Arial"/>
                <a:ea typeface="Arial"/>
                <a:cs typeface="Arial"/>
                <a:sym typeface="Arial"/>
              </a:rPr>
              <a:t>to an </a:t>
            </a:r>
            <a:r>
              <a:rPr lang="en-US" sz="2800">
                <a:solidFill>
                  <a:srgbClr val="FF3300"/>
                </a:solidFill>
                <a:latin typeface="Arial"/>
                <a:ea typeface="Arial"/>
                <a:cs typeface="Arial"/>
                <a:sym typeface="Arial"/>
              </a:rPr>
              <a:t>LR parsing table</a:t>
            </a:r>
            <a:endParaRPr sz="2800">
              <a:latin typeface="Arial"/>
              <a:ea typeface="Arial"/>
              <a:cs typeface="Arial"/>
              <a:sym typeface="Arial"/>
            </a:endParaRPr>
          </a:p>
          <a:p>
            <a:pPr marL="356870" marR="0" lvl="0" indent="-344805" algn="l" rtl="0">
              <a:lnSpc>
                <a:spcPct val="100000"/>
              </a:lnSpc>
              <a:spcBef>
                <a:spcPts val="1010"/>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SLR(1) </a:t>
            </a:r>
            <a:r>
              <a:rPr lang="en-US" sz="2800">
                <a:solidFill>
                  <a:srgbClr val="003366"/>
                </a:solidFill>
                <a:latin typeface="Arial"/>
                <a:ea typeface="Arial"/>
                <a:cs typeface="Arial"/>
                <a:sym typeface="Arial"/>
              </a:rPr>
              <a:t>parsing table generation</a:t>
            </a:r>
            <a:endParaRPr sz="2800">
              <a:latin typeface="Arial"/>
              <a:ea typeface="Arial"/>
              <a:cs typeface="Arial"/>
              <a:sym typeface="Arial"/>
            </a:endParaRPr>
          </a:p>
          <a:p>
            <a:pPr marL="356870" marR="0" lvl="0" indent="-344805" algn="l" rtl="0">
              <a:lnSpc>
                <a:spcPct val="100000"/>
              </a:lnSpc>
              <a:spcBef>
                <a:spcPts val="1010"/>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LR(1) </a:t>
            </a:r>
            <a:r>
              <a:rPr lang="en-US" sz="2800">
                <a:solidFill>
                  <a:srgbClr val="003366"/>
                </a:solidFill>
                <a:latin typeface="Arial"/>
                <a:ea typeface="Arial"/>
                <a:cs typeface="Arial"/>
                <a:sym typeface="Arial"/>
              </a:rPr>
              <a:t>parsing table generation</a:t>
            </a:r>
            <a:endParaRPr sz="2800">
              <a:latin typeface="Arial"/>
              <a:ea typeface="Arial"/>
              <a:cs typeface="Arial"/>
              <a:sym typeface="Arial"/>
            </a:endParaRPr>
          </a:p>
          <a:p>
            <a:pPr marL="356870" marR="0" lvl="0" indent="-344805" algn="l" rtl="0">
              <a:lnSpc>
                <a:spcPct val="100000"/>
              </a:lnSpc>
              <a:spcBef>
                <a:spcPts val="1005"/>
              </a:spcBef>
              <a:spcAft>
                <a:spcPts val="0"/>
              </a:spcAft>
              <a:buClr>
                <a:srgbClr val="003366"/>
              </a:buClr>
              <a:buSzPts val="2100"/>
              <a:buFont typeface="Noto Sans Symbols"/>
              <a:buChar char="●"/>
            </a:pPr>
            <a:r>
              <a:rPr lang="en-US" sz="2800">
                <a:solidFill>
                  <a:srgbClr val="FF3300"/>
                </a:solidFill>
                <a:latin typeface="Arial"/>
                <a:ea typeface="Arial"/>
                <a:cs typeface="Arial"/>
                <a:sym typeface="Arial"/>
              </a:rPr>
              <a:t>LALR(1) </a:t>
            </a:r>
            <a:r>
              <a:rPr lang="en-US" sz="2800">
                <a:solidFill>
                  <a:srgbClr val="003366"/>
                </a:solidFill>
                <a:latin typeface="Arial"/>
                <a:ea typeface="Arial"/>
                <a:cs typeface="Arial"/>
                <a:sym typeface="Arial"/>
              </a:rPr>
              <a:t>parsing table generation</a:t>
            </a:r>
            <a:endParaRPr sz="2800">
              <a:latin typeface="Arial"/>
              <a:ea typeface="Arial"/>
              <a:cs typeface="Arial"/>
              <a:sym typeface="Arial"/>
            </a:endParaRPr>
          </a:p>
        </p:txBody>
      </p:sp>
    </p:spTree>
  </p:cSld>
  <p:clrMapOvr>
    <a:masterClrMapping/>
  </p:clrMapOvr>
  <p:transition>
    <p:zoom/>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6"/>
          <p:cNvSpPr txBox="1">
            <a:spLocks noGrp="1"/>
          </p:cNvSpPr>
          <p:nvPr>
            <p:ph type="title"/>
          </p:nvPr>
        </p:nvSpPr>
        <p:spPr>
          <a:xfrm>
            <a:off x="993444" y="1286636"/>
            <a:ext cx="42418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From CFG to NPDA</a:t>
            </a:r>
            <a:endParaRPr/>
          </a:p>
        </p:txBody>
      </p:sp>
      <p:sp>
        <p:nvSpPr>
          <p:cNvPr id="777" name="Google Shape;777;p76"/>
          <p:cNvSpPr txBox="1"/>
          <p:nvPr/>
        </p:nvSpPr>
        <p:spPr>
          <a:xfrm>
            <a:off x="993444" y="2341321"/>
            <a:ext cx="7551420" cy="2076450"/>
          </a:xfrm>
          <a:prstGeom prst="rect">
            <a:avLst/>
          </a:prstGeom>
          <a:noFill/>
          <a:ln>
            <a:noFill/>
          </a:ln>
        </p:spPr>
        <p:txBody>
          <a:bodyPr spcFirstLastPara="1" wrap="square" lIns="0" tIns="54600" rIns="0" bIns="0" anchor="t" anchorCtr="0">
            <a:spAutoFit/>
          </a:bodyPr>
          <a:lstStyle/>
          <a:p>
            <a:pPr marL="356870" marR="38100" lvl="0" indent="-344805" algn="l" rtl="0">
              <a:lnSpc>
                <a:spcPct val="904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An </a:t>
            </a:r>
            <a:r>
              <a:rPr lang="en-US" sz="2800">
                <a:solidFill>
                  <a:srgbClr val="FF3300"/>
                </a:solidFill>
                <a:latin typeface="Arial"/>
                <a:ea typeface="Arial"/>
                <a:cs typeface="Arial"/>
                <a:sym typeface="Arial"/>
              </a:rPr>
              <a:t>LR(0) item </a:t>
            </a:r>
            <a:r>
              <a:rPr lang="en-US" sz="2800">
                <a:solidFill>
                  <a:srgbClr val="003366"/>
                </a:solidFill>
                <a:latin typeface="Arial"/>
                <a:ea typeface="Arial"/>
                <a:cs typeface="Arial"/>
                <a:sym typeface="Arial"/>
              </a:rPr>
              <a:t>of a grammar in G is a  production of G with a </a:t>
            </a:r>
            <a:r>
              <a:rPr lang="en-US" sz="2800">
                <a:solidFill>
                  <a:srgbClr val="FF3300"/>
                </a:solidFill>
                <a:latin typeface="Arial"/>
                <a:ea typeface="Arial"/>
                <a:cs typeface="Arial"/>
                <a:sym typeface="Arial"/>
              </a:rPr>
              <a:t>dot </a:t>
            </a:r>
            <a:r>
              <a:rPr lang="en-US" sz="2800">
                <a:solidFill>
                  <a:srgbClr val="003366"/>
                </a:solidFill>
                <a:latin typeface="Arial"/>
                <a:ea typeface="Arial"/>
                <a:cs typeface="Arial"/>
                <a:sym typeface="Arial"/>
              </a:rPr>
              <a:t>at some position of  the </a:t>
            </a:r>
            <a:r>
              <a:rPr lang="en-US" sz="2800">
                <a:solidFill>
                  <a:srgbClr val="FF3300"/>
                </a:solidFill>
                <a:latin typeface="Arial"/>
                <a:ea typeface="Arial"/>
                <a:cs typeface="Arial"/>
                <a:sym typeface="Arial"/>
              </a:rPr>
              <a:t>right-hand side</a:t>
            </a:r>
            <a:r>
              <a:rPr lang="en-US" sz="2800">
                <a:solidFill>
                  <a:srgbClr val="003366"/>
                </a:solidFill>
                <a:latin typeface="Arial"/>
                <a:ea typeface="Arial"/>
                <a:cs typeface="Arial"/>
                <a:sym typeface="Arial"/>
              </a:rPr>
              <a:t>, 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β</a:t>
            </a:r>
            <a:endParaRPr sz="2800">
              <a:latin typeface="Noto Sans Symbols"/>
              <a:ea typeface="Noto Sans Symbols"/>
              <a:cs typeface="Noto Sans Symbols"/>
              <a:sym typeface="Noto Sans Symbols"/>
            </a:endParaRPr>
          </a:p>
          <a:p>
            <a:pPr marL="356870" marR="5080" lvl="0" indent="-344805" algn="l" rtl="0">
              <a:lnSpc>
                <a:spcPct val="107142"/>
              </a:lnSpc>
              <a:spcBef>
                <a:spcPts val="74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production 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Y Z yields the following  four LR(0) items</a:t>
            </a:r>
            <a:endParaRPr sz="2800">
              <a:latin typeface="Arial"/>
              <a:ea typeface="Arial"/>
              <a:cs typeface="Arial"/>
              <a:sym typeface="Arial"/>
            </a:endParaRPr>
          </a:p>
        </p:txBody>
      </p:sp>
      <p:sp>
        <p:nvSpPr>
          <p:cNvPr id="778" name="Google Shape;778;p76"/>
          <p:cNvSpPr txBox="1"/>
          <p:nvPr/>
        </p:nvSpPr>
        <p:spPr>
          <a:xfrm>
            <a:off x="1908175" y="4347794"/>
            <a:ext cx="1985010" cy="838200"/>
          </a:xfrm>
          <a:prstGeom prst="rect">
            <a:avLst/>
          </a:prstGeom>
          <a:noFill/>
          <a:ln>
            <a:noFill/>
          </a:ln>
        </p:spPr>
        <p:txBody>
          <a:bodyPr spcFirstLastPara="1" wrap="square" lIns="0" tIns="61575" rIns="0" bIns="0" anchor="t" anchorCtr="0">
            <a:spAutoFit/>
          </a:bodyPr>
          <a:lstStyle/>
          <a:p>
            <a:pPr marL="12700" marR="5080" lvl="0" indent="0" algn="l" rtl="0">
              <a:lnSpc>
                <a:spcPct val="108214"/>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Y Z,  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Y </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Z,</a:t>
            </a:r>
            <a:endParaRPr sz="2800">
              <a:latin typeface="Arial"/>
              <a:ea typeface="Arial"/>
              <a:cs typeface="Arial"/>
              <a:sym typeface="Arial"/>
            </a:endParaRPr>
          </a:p>
        </p:txBody>
      </p:sp>
      <p:sp>
        <p:nvSpPr>
          <p:cNvPr id="779" name="Google Shape;779;p76"/>
          <p:cNvSpPr txBox="1"/>
          <p:nvPr/>
        </p:nvSpPr>
        <p:spPr>
          <a:xfrm>
            <a:off x="4143247" y="4347794"/>
            <a:ext cx="1986914" cy="838200"/>
          </a:xfrm>
          <a:prstGeom prst="rect">
            <a:avLst/>
          </a:prstGeom>
          <a:noFill/>
          <a:ln>
            <a:noFill/>
          </a:ln>
        </p:spPr>
        <p:txBody>
          <a:bodyPr spcFirstLastPara="1" wrap="square" lIns="0" tIns="13950" rIns="0" bIns="0" anchor="t" anchorCtr="0">
            <a:spAutoFit/>
          </a:bodyPr>
          <a:lstStyle/>
          <a:p>
            <a:pPr marL="12700" marR="0" lvl="0" indent="0" algn="l" rtl="0">
              <a:lnSpc>
                <a:spcPct val="114107"/>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Y Z,</a:t>
            </a:r>
            <a:endParaRPr sz="2800">
              <a:latin typeface="Arial"/>
              <a:ea typeface="Arial"/>
              <a:cs typeface="Arial"/>
              <a:sym typeface="Arial"/>
            </a:endParaRPr>
          </a:p>
          <a:p>
            <a:pPr marL="12700" marR="0" lvl="0" indent="0" algn="l" rtl="0">
              <a:lnSpc>
                <a:spcPct val="114107"/>
              </a:lnSpc>
              <a:spcBef>
                <a:spcPts val="0"/>
              </a:spcBef>
              <a:spcAft>
                <a:spcPts val="0"/>
              </a:spcAft>
              <a:buNone/>
            </a:pPr>
            <a:r>
              <a:rPr lang="en-US" sz="2800">
                <a:solidFill>
                  <a:srgbClr val="003366"/>
                </a:solidFill>
                <a:latin typeface="Arial"/>
                <a:ea typeface="Arial"/>
                <a:cs typeface="Arial"/>
                <a:sym typeface="Arial"/>
              </a:rPr>
              <a:t>A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Y Z </a:t>
            </a:r>
            <a:r>
              <a:rPr lang="en-US" sz="2800">
                <a:solidFill>
                  <a:srgbClr val="FF3300"/>
                </a:solidFill>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p:txBody>
      </p:sp>
      <p:sp>
        <p:nvSpPr>
          <p:cNvPr id="780" name="Google Shape;780;p76"/>
          <p:cNvSpPr txBox="1"/>
          <p:nvPr/>
        </p:nvSpPr>
        <p:spPr>
          <a:xfrm>
            <a:off x="993444" y="5201488"/>
            <a:ext cx="7473315" cy="1222375"/>
          </a:xfrm>
          <a:prstGeom prst="rect">
            <a:avLst/>
          </a:prstGeom>
          <a:noFill/>
          <a:ln>
            <a:noFill/>
          </a:ln>
        </p:spPr>
        <p:txBody>
          <a:bodyPr spcFirstLastPara="1" wrap="square" lIns="0" tIns="61575" rIns="0" bIns="0" anchor="t" anchorCtr="0">
            <a:spAutoFit/>
          </a:bodyPr>
          <a:lstStyle/>
          <a:p>
            <a:pPr marL="356870" marR="5080" lvl="0" indent="-344805" algn="l" rtl="0">
              <a:lnSpc>
                <a:spcPct val="108214"/>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An LR(0) item represents a </a:t>
            </a:r>
            <a:r>
              <a:rPr lang="en-US" sz="2800">
                <a:solidFill>
                  <a:srgbClr val="FF3300"/>
                </a:solidFill>
                <a:latin typeface="Arial"/>
                <a:ea typeface="Arial"/>
                <a:cs typeface="Arial"/>
                <a:sym typeface="Arial"/>
              </a:rPr>
              <a:t>state </a:t>
            </a:r>
            <a:r>
              <a:rPr lang="en-US" sz="2800">
                <a:solidFill>
                  <a:srgbClr val="003366"/>
                </a:solidFill>
                <a:latin typeface="Arial"/>
                <a:ea typeface="Arial"/>
                <a:cs typeface="Arial"/>
                <a:sym typeface="Arial"/>
              </a:rPr>
              <a:t>in a NPDA  indicating how much of a production we have  seen at a given point in the parsing process</a:t>
            </a:r>
            <a:endParaRPr sz="2800">
              <a:latin typeface="Arial"/>
              <a:ea typeface="Arial"/>
              <a:cs typeface="Arial"/>
              <a:sym typeface="Arial"/>
            </a:endParaRPr>
          </a:p>
        </p:txBody>
      </p:sp>
    </p:spTree>
  </p:cSld>
  <p:clrMapOvr>
    <a:masterClrMapping/>
  </p:clrMapOvr>
  <p:transition>
    <p:zoom/>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77"/>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786" name="Google Shape;786;p77"/>
          <p:cNvSpPr txBox="1"/>
          <p:nvPr/>
        </p:nvSpPr>
        <p:spPr>
          <a:xfrm>
            <a:off x="1527175" y="2539441"/>
            <a:ext cx="151066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1.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a:t>
            </a:r>
            <a:endParaRPr sz="2800">
              <a:latin typeface="Arial"/>
              <a:ea typeface="Arial"/>
              <a:cs typeface="Arial"/>
              <a:sym typeface="Arial"/>
            </a:endParaRPr>
          </a:p>
        </p:txBody>
      </p:sp>
      <p:graphicFrame>
        <p:nvGraphicFramePr>
          <p:cNvPr id="787" name="Google Shape;787;p77"/>
          <p:cNvGraphicFramePr/>
          <p:nvPr/>
        </p:nvGraphicFramePr>
        <p:xfrm>
          <a:off x="1508125" y="2977198"/>
          <a:ext cx="2393950" cy="2990153"/>
        </p:xfrm>
        <a:graphic>
          <a:graphicData uri="http://schemas.openxmlformats.org/drawingml/2006/table">
            <a:tbl>
              <a:tblPr firstRow="1" bandRow="1">
                <a:noFill/>
              </a:tblPr>
              <a:tblGrid>
                <a:gridCol w="748675"/>
                <a:gridCol w="1235700"/>
                <a:gridCol w="409575"/>
              </a:tblGrid>
              <a:tr h="432275">
                <a:tc>
                  <a:txBody>
                    <a:bodyPr/>
                    <a:lstStyle/>
                    <a:p>
                      <a:pPr marL="31750" marR="0"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2. E</a:t>
                      </a:r>
                      <a:endParaRPr sz="2800" u="none" strike="noStrike" cap="none">
                        <a:latin typeface="Arial"/>
                        <a:ea typeface="Arial"/>
                        <a:cs typeface="Arial"/>
                        <a:sym typeface="Arial"/>
                      </a:endParaRPr>
                    </a:p>
                  </a:txBody>
                  <a:tcPr marL="0" marR="0" marT="3175" marB="0"/>
                </a:tc>
                <a:tc>
                  <a:txBody>
                    <a:bodyPr/>
                    <a:lstStyle/>
                    <a:p>
                      <a:pPr marL="114935" marR="0" lvl="0" indent="0" algn="l" rtl="0">
                        <a:lnSpc>
                          <a:spcPct val="11710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E	+</a:t>
                      </a:r>
                      <a:endParaRPr sz="2800" u="none" strike="noStrike" cap="none">
                        <a:latin typeface="Arial"/>
                        <a:ea typeface="Arial"/>
                        <a:cs typeface="Arial"/>
                        <a:sym typeface="Arial"/>
                      </a:endParaRPr>
                    </a:p>
                  </a:txBody>
                  <a:tcPr marL="0" marR="0" marT="3175" marB="0"/>
                </a:tc>
                <a:tc>
                  <a:txBody>
                    <a:bodyPr/>
                    <a:lstStyle/>
                    <a:p>
                      <a:pPr marL="159385" marR="0"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3175" marB="0"/>
                </a:tc>
              </a:tr>
              <a:tr h="426650">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3. E</a:t>
                      </a:r>
                      <a:endParaRPr sz="2800" u="none" strike="noStrike" cap="none">
                        <a:latin typeface="Arial"/>
                        <a:ea typeface="Arial"/>
                        <a:cs typeface="Arial"/>
                        <a:sym typeface="Arial"/>
                      </a:endParaRPr>
                    </a:p>
                  </a:txBody>
                  <a:tcPr marL="0" marR="0" marT="0" marB="0"/>
                </a:tc>
                <a:tc>
                  <a:txBody>
                    <a:bodyPr/>
                    <a:lstStyle/>
                    <a:p>
                      <a:pPr marL="114935"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r h="426950">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4. T</a:t>
                      </a:r>
                      <a:endParaRPr sz="2800" u="none" strike="noStrike" cap="none">
                        <a:latin typeface="Arial"/>
                        <a:ea typeface="Arial"/>
                        <a:cs typeface="Arial"/>
                        <a:sym typeface="Arial"/>
                      </a:endParaRPr>
                    </a:p>
                  </a:txBody>
                  <a:tcPr marL="0" marR="0" marT="0" marB="0"/>
                </a:tc>
                <a:tc>
                  <a:txBody>
                    <a:bodyPr/>
                    <a:lstStyle/>
                    <a:p>
                      <a:pPr marL="81915"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	*</a:t>
                      </a:r>
                      <a:endParaRPr sz="2800" u="none" strike="noStrike" cap="none">
                        <a:latin typeface="Arial"/>
                        <a:ea typeface="Arial"/>
                        <a:cs typeface="Arial"/>
                        <a:sym typeface="Arial"/>
                      </a:endParaRPr>
                    </a:p>
                  </a:txBody>
                  <a:tcPr marL="0" marR="0" marT="0" marB="0"/>
                </a:tc>
                <a:tc>
                  <a:txBody>
                    <a:bodyPr/>
                    <a:lstStyle/>
                    <a:p>
                      <a:pPr marL="31115"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r>
              <a:tr h="427200">
                <a:tc>
                  <a:txBody>
                    <a:bodyPr/>
                    <a:lstStyle/>
                    <a:p>
                      <a:pPr marL="31750" marR="0" lvl="0" indent="0" algn="l" rtl="0">
                        <a:lnSpc>
                          <a:spcPct val="116607"/>
                        </a:lnSpc>
                        <a:spcBef>
                          <a:spcPts val="0"/>
                        </a:spcBef>
                        <a:spcAft>
                          <a:spcPts val="0"/>
                        </a:spcAft>
                        <a:buNone/>
                      </a:pPr>
                      <a:r>
                        <a:rPr lang="en-US" sz="2800" u="none" strike="noStrike" cap="none">
                          <a:solidFill>
                            <a:srgbClr val="003366"/>
                          </a:solidFill>
                          <a:latin typeface="Arial"/>
                          <a:ea typeface="Arial"/>
                          <a:cs typeface="Arial"/>
                          <a:sym typeface="Arial"/>
                        </a:rPr>
                        <a:t>5. T</a:t>
                      </a:r>
                      <a:endParaRPr sz="2800" u="none" strike="noStrike" cap="none">
                        <a:latin typeface="Arial"/>
                        <a:ea typeface="Arial"/>
                        <a:cs typeface="Arial"/>
                        <a:sym typeface="Arial"/>
                      </a:endParaRPr>
                    </a:p>
                  </a:txBody>
                  <a:tcPr marL="0" marR="0" marT="0" marB="0"/>
                </a:tc>
                <a:tc>
                  <a:txBody>
                    <a:bodyPr/>
                    <a:lstStyle/>
                    <a:p>
                      <a:pPr marL="81915" marR="0" lvl="0" indent="0" algn="l" rtl="0">
                        <a:lnSpc>
                          <a:spcPct val="11660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r h="426650">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6. F</a:t>
                      </a:r>
                      <a:endParaRPr sz="2800" u="none" strike="noStrike" cap="none">
                        <a:latin typeface="Arial"/>
                        <a:ea typeface="Arial"/>
                        <a:cs typeface="Arial"/>
                        <a:sym typeface="Arial"/>
                      </a:endParaRPr>
                    </a:p>
                  </a:txBody>
                  <a:tcPr marL="0" marR="0" marT="0" marB="0"/>
                </a:tc>
                <a:tc>
                  <a:txBody>
                    <a:bodyPr/>
                    <a:lstStyle/>
                    <a:p>
                      <a:pPr marL="93980"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	E</a:t>
                      </a:r>
                      <a:endParaRPr sz="2800" u="none" strike="noStrike" cap="none">
                        <a:latin typeface="Arial"/>
                        <a:ea typeface="Arial"/>
                        <a:cs typeface="Arial"/>
                        <a:sym typeface="Arial"/>
                      </a:endParaRPr>
                    </a:p>
                  </a:txBody>
                  <a:tcPr marL="0" marR="0" marT="0" marB="0"/>
                </a:tc>
                <a:tc>
                  <a:txBody>
                    <a:bodyPr/>
                    <a:lstStyle/>
                    <a:p>
                      <a:pPr marL="58419"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txBody>
                  <a:tcPr marL="0" marR="0" marT="0" marB="0"/>
                </a:tc>
              </a:tr>
              <a:tr h="432025">
                <a:tc>
                  <a:txBody>
                    <a:bodyPr/>
                    <a:lstStyle/>
                    <a:p>
                      <a:pPr marL="31750" marR="0" lvl="0" indent="0" algn="l" rtl="0">
                        <a:lnSpc>
                          <a:spcPct val="117857"/>
                        </a:lnSpc>
                        <a:spcBef>
                          <a:spcPts val="0"/>
                        </a:spcBef>
                        <a:spcAft>
                          <a:spcPts val="0"/>
                        </a:spcAft>
                        <a:buNone/>
                      </a:pPr>
                      <a:r>
                        <a:rPr lang="en-US" sz="2800" u="none" strike="noStrike" cap="none">
                          <a:solidFill>
                            <a:srgbClr val="003366"/>
                          </a:solidFill>
                          <a:latin typeface="Arial"/>
                          <a:ea typeface="Arial"/>
                          <a:cs typeface="Arial"/>
                          <a:sym typeface="Arial"/>
                        </a:rPr>
                        <a:t>7. F</a:t>
                      </a:r>
                      <a:endParaRPr sz="2800" u="none" strike="noStrike" cap="none">
                        <a:latin typeface="Arial"/>
                        <a:ea typeface="Arial"/>
                        <a:cs typeface="Arial"/>
                        <a:sym typeface="Arial"/>
                      </a:endParaRPr>
                    </a:p>
                  </a:txBody>
                  <a:tcPr marL="0" marR="0" marT="0" marB="0"/>
                </a:tc>
                <a:tc>
                  <a:txBody>
                    <a:bodyPr/>
                    <a:lstStyle/>
                    <a:p>
                      <a:pPr marL="93980" marR="0" lvl="0" indent="0" algn="l" rtl="0">
                        <a:lnSpc>
                          <a:spcPct val="11785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b="1" u="none" strike="noStrike" cap="none">
                          <a:solidFill>
                            <a:srgbClr val="003366"/>
                          </a:solidFill>
                          <a:latin typeface="Arial"/>
                          <a:ea typeface="Arial"/>
                          <a:cs typeface="Arial"/>
                          <a:sym typeface="Arial"/>
                        </a:rPr>
                        <a:t>id</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bl>
          </a:graphicData>
        </a:graphic>
      </p:graphicFrame>
    </p:spTree>
  </p:cSld>
  <p:clrMapOvr>
    <a:masterClrMapping/>
  </p:clrMapOvr>
  <p:transition>
    <p:zoom/>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8"/>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793" name="Google Shape;793;p78"/>
          <p:cNvSpPr txBox="1"/>
          <p:nvPr/>
        </p:nvSpPr>
        <p:spPr>
          <a:xfrm>
            <a:off x="1185672" y="4721352"/>
            <a:ext cx="649605" cy="360045"/>
          </a:xfrm>
          <a:prstGeom prst="rect">
            <a:avLst/>
          </a:prstGeom>
          <a:noFill/>
          <a:ln w="18275" cap="flat" cmpd="sng">
            <a:solidFill>
              <a:srgbClr val="003366"/>
            </a:solidFill>
            <a:prstDash val="solid"/>
            <a:round/>
            <a:headEnd type="none" w="sm" len="sm"/>
            <a:tailEnd type="none" w="sm" len="sm"/>
          </a:ln>
        </p:spPr>
        <p:txBody>
          <a:bodyPr spcFirstLastPara="1" wrap="square" lIns="0" tIns="57150" rIns="0" bIns="0" anchor="t" anchorCtr="0">
            <a:spAutoFit/>
          </a:bodyPr>
          <a:lstStyle/>
          <a:p>
            <a:pPr marL="2476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E</a:t>
            </a:r>
            <a:endParaRPr sz="1600">
              <a:latin typeface="Arial"/>
              <a:ea typeface="Arial"/>
              <a:cs typeface="Arial"/>
              <a:sym typeface="Arial"/>
            </a:endParaRPr>
          </a:p>
        </p:txBody>
      </p:sp>
      <p:sp>
        <p:nvSpPr>
          <p:cNvPr id="794" name="Google Shape;794;p78"/>
          <p:cNvSpPr txBox="1"/>
          <p:nvPr/>
        </p:nvSpPr>
        <p:spPr>
          <a:xfrm>
            <a:off x="1193698" y="4461510"/>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a:t>
            </a:r>
            <a:endParaRPr sz="1600">
              <a:latin typeface="Arial"/>
              <a:ea typeface="Arial"/>
              <a:cs typeface="Arial"/>
              <a:sym typeface="Arial"/>
            </a:endParaRPr>
          </a:p>
        </p:txBody>
      </p:sp>
      <p:sp>
        <p:nvSpPr>
          <p:cNvPr id="795" name="Google Shape;795;p78"/>
          <p:cNvSpPr/>
          <p:nvPr/>
        </p:nvSpPr>
        <p:spPr>
          <a:xfrm>
            <a:off x="1825879" y="4936235"/>
            <a:ext cx="320675" cy="1727200"/>
          </a:xfrm>
          <a:custGeom>
            <a:avLst/>
            <a:gdLst/>
            <a:ahLst/>
            <a:cxnLst/>
            <a:rect l="l" t="t" r="r" b="b"/>
            <a:pathLst>
              <a:path w="320675" h="1727200" extrusionOk="0">
                <a:moveTo>
                  <a:pt x="274016" y="1653019"/>
                </a:moveTo>
                <a:lnTo>
                  <a:pt x="245490" y="1657756"/>
                </a:lnTo>
                <a:lnTo>
                  <a:pt x="295528" y="1726691"/>
                </a:lnTo>
                <a:lnTo>
                  <a:pt x="314411" y="1665554"/>
                </a:lnTo>
                <a:lnTo>
                  <a:pt x="276097" y="1665554"/>
                </a:lnTo>
                <a:lnTo>
                  <a:pt x="274016" y="1653019"/>
                </a:lnTo>
                <a:close/>
              </a:path>
              <a:path w="320675" h="1727200" extrusionOk="0">
                <a:moveTo>
                  <a:pt x="292050" y="1650025"/>
                </a:moveTo>
                <a:lnTo>
                  <a:pt x="274016" y="1653019"/>
                </a:lnTo>
                <a:lnTo>
                  <a:pt x="276097" y="1665554"/>
                </a:lnTo>
                <a:lnTo>
                  <a:pt x="294131" y="1662557"/>
                </a:lnTo>
                <a:lnTo>
                  <a:pt x="292050" y="1650025"/>
                </a:lnTo>
                <a:close/>
              </a:path>
              <a:path w="320675" h="1727200" extrusionOk="0">
                <a:moveTo>
                  <a:pt x="320675" y="1645272"/>
                </a:moveTo>
                <a:lnTo>
                  <a:pt x="292050" y="1650025"/>
                </a:lnTo>
                <a:lnTo>
                  <a:pt x="294131" y="1662557"/>
                </a:lnTo>
                <a:lnTo>
                  <a:pt x="276097" y="1665554"/>
                </a:lnTo>
                <a:lnTo>
                  <a:pt x="314411" y="1665554"/>
                </a:lnTo>
                <a:lnTo>
                  <a:pt x="320675" y="1645272"/>
                </a:lnTo>
                <a:close/>
              </a:path>
              <a:path w="320675" h="1727200" extrusionOk="0">
                <a:moveTo>
                  <a:pt x="18033" y="0"/>
                </a:moveTo>
                <a:lnTo>
                  <a:pt x="0" y="3047"/>
                </a:lnTo>
                <a:lnTo>
                  <a:pt x="274016" y="1653019"/>
                </a:lnTo>
                <a:lnTo>
                  <a:pt x="292050" y="1650025"/>
                </a:lnTo>
                <a:lnTo>
                  <a:pt x="18033"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6" name="Google Shape;796;p78"/>
          <p:cNvSpPr txBox="1"/>
          <p:nvPr/>
        </p:nvSpPr>
        <p:spPr>
          <a:xfrm>
            <a:off x="1770126" y="5682488"/>
            <a:ext cx="150495"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E</a:t>
            </a:r>
            <a:endParaRPr sz="1600">
              <a:latin typeface="Times New Roman"/>
              <a:ea typeface="Times New Roman"/>
              <a:cs typeface="Times New Roman"/>
              <a:sym typeface="Times New Roman"/>
            </a:endParaRPr>
          </a:p>
        </p:txBody>
      </p:sp>
      <p:sp>
        <p:nvSpPr>
          <p:cNvPr id="797" name="Google Shape;797;p78"/>
          <p:cNvSpPr txBox="1"/>
          <p:nvPr/>
        </p:nvSpPr>
        <p:spPr>
          <a:xfrm>
            <a:off x="2151888" y="6440422"/>
            <a:ext cx="762000" cy="381000"/>
          </a:xfrm>
          <a:prstGeom prst="rect">
            <a:avLst/>
          </a:prstGeom>
          <a:noFill/>
          <a:ln w="18275" cap="flat" cmpd="sng">
            <a:solidFill>
              <a:srgbClr val="003366"/>
            </a:solidFill>
            <a:prstDash val="solid"/>
            <a:round/>
            <a:headEnd type="none" w="sm" len="sm"/>
            <a:tailEnd type="none" w="sm" len="sm"/>
          </a:ln>
        </p:spPr>
        <p:txBody>
          <a:bodyPr spcFirstLastPara="1" wrap="square" lIns="0" tIns="91425" rIns="0" bIns="0" anchor="t" anchorCtr="0">
            <a:spAutoFit/>
          </a:bodyPr>
          <a:lstStyle/>
          <a:p>
            <a:pPr marL="9271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E</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798" name="Google Shape;798;p78"/>
          <p:cNvSpPr txBox="1"/>
          <p:nvPr/>
        </p:nvSpPr>
        <p:spPr>
          <a:xfrm>
            <a:off x="2201926" y="6190589"/>
            <a:ext cx="139700"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8</a:t>
            </a:r>
            <a:endParaRPr sz="1600">
              <a:latin typeface="Arial"/>
              <a:ea typeface="Arial"/>
              <a:cs typeface="Arial"/>
              <a:sym typeface="Arial"/>
            </a:endParaRPr>
          </a:p>
        </p:txBody>
      </p:sp>
      <p:sp>
        <p:nvSpPr>
          <p:cNvPr id="799" name="Google Shape;799;p78"/>
          <p:cNvSpPr/>
          <p:nvPr/>
        </p:nvSpPr>
        <p:spPr>
          <a:xfrm>
            <a:off x="2688589" y="4072128"/>
            <a:ext cx="243840" cy="871219"/>
          </a:xfrm>
          <a:custGeom>
            <a:avLst/>
            <a:gdLst/>
            <a:ahLst/>
            <a:cxnLst/>
            <a:rect l="l" t="t" r="r" b="b"/>
            <a:pathLst>
              <a:path w="243839" h="871220" extrusionOk="0">
                <a:moveTo>
                  <a:pt x="197971" y="71757"/>
                </a:moveTo>
                <a:lnTo>
                  <a:pt x="0" y="866521"/>
                </a:lnTo>
                <a:lnTo>
                  <a:pt x="17780" y="870839"/>
                </a:lnTo>
                <a:lnTo>
                  <a:pt x="215754" y="76187"/>
                </a:lnTo>
                <a:lnTo>
                  <a:pt x="197971" y="71757"/>
                </a:lnTo>
                <a:close/>
              </a:path>
              <a:path w="243839" h="871220" extrusionOk="0">
                <a:moveTo>
                  <a:pt x="238546" y="59436"/>
                </a:moveTo>
                <a:lnTo>
                  <a:pt x="201041" y="59436"/>
                </a:lnTo>
                <a:lnTo>
                  <a:pt x="218821" y="63881"/>
                </a:lnTo>
                <a:lnTo>
                  <a:pt x="215754" y="76187"/>
                </a:lnTo>
                <a:lnTo>
                  <a:pt x="243840" y="83185"/>
                </a:lnTo>
                <a:lnTo>
                  <a:pt x="238546" y="59436"/>
                </a:lnTo>
                <a:close/>
              </a:path>
              <a:path w="243839" h="871220" extrusionOk="0">
                <a:moveTo>
                  <a:pt x="201041" y="59436"/>
                </a:moveTo>
                <a:lnTo>
                  <a:pt x="197971" y="71757"/>
                </a:lnTo>
                <a:lnTo>
                  <a:pt x="215754" y="76187"/>
                </a:lnTo>
                <a:lnTo>
                  <a:pt x="218821" y="63881"/>
                </a:lnTo>
                <a:lnTo>
                  <a:pt x="201041" y="59436"/>
                </a:lnTo>
                <a:close/>
              </a:path>
              <a:path w="243839" h="871220" extrusionOk="0">
                <a:moveTo>
                  <a:pt x="225298" y="0"/>
                </a:moveTo>
                <a:lnTo>
                  <a:pt x="169926" y="64770"/>
                </a:lnTo>
                <a:lnTo>
                  <a:pt x="197971" y="71757"/>
                </a:lnTo>
                <a:lnTo>
                  <a:pt x="201041" y="59436"/>
                </a:lnTo>
                <a:lnTo>
                  <a:pt x="238546" y="59436"/>
                </a:lnTo>
                <a:lnTo>
                  <a:pt x="225298"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0" name="Google Shape;800;p78"/>
          <p:cNvSpPr txBox="1"/>
          <p:nvPr/>
        </p:nvSpPr>
        <p:spPr>
          <a:xfrm>
            <a:off x="2633852" y="4313935"/>
            <a:ext cx="15049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T</a:t>
            </a:r>
            <a:endParaRPr sz="1600">
              <a:latin typeface="Times New Roman"/>
              <a:ea typeface="Times New Roman"/>
              <a:cs typeface="Times New Roman"/>
              <a:sym typeface="Times New Roman"/>
            </a:endParaRPr>
          </a:p>
        </p:txBody>
      </p:sp>
      <p:sp>
        <p:nvSpPr>
          <p:cNvPr id="801" name="Google Shape;801;p78"/>
          <p:cNvSpPr txBox="1"/>
          <p:nvPr/>
        </p:nvSpPr>
        <p:spPr>
          <a:xfrm>
            <a:off x="2956560" y="3892296"/>
            <a:ext cx="676910" cy="381000"/>
          </a:xfrm>
          <a:prstGeom prst="rect">
            <a:avLst/>
          </a:prstGeom>
          <a:noFill/>
          <a:ln w="18275" cap="flat" cmpd="sng">
            <a:solidFill>
              <a:srgbClr val="003366"/>
            </a:solidFill>
            <a:prstDash val="solid"/>
            <a:round/>
            <a:headEnd type="none" w="sm" len="sm"/>
            <a:tailEnd type="none" w="sm" len="sm"/>
          </a:ln>
        </p:spPr>
        <p:txBody>
          <a:bodyPr spcFirstLastPara="1" wrap="square" lIns="0" tIns="90150" rIns="0" bIns="0" anchor="t" anchorCtr="0">
            <a:spAutoFit/>
          </a:bodyPr>
          <a:lstStyle/>
          <a:p>
            <a:pPr marL="9144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T</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802" name="Google Shape;802;p78"/>
          <p:cNvSpPr txBox="1"/>
          <p:nvPr/>
        </p:nvSpPr>
        <p:spPr>
          <a:xfrm>
            <a:off x="2994405" y="3597402"/>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10</a:t>
            </a:r>
            <a:endParaRPr sz="1600">
              <a:latin typeface="Arial"/>
              <a:ea typeface="Arial"/>
              <a:cs typeface="Arial"/>
              <a:sym typeface="Arial"/>
            </a:endParaRPr>
          </a:p>
        </p:txBody>
      </p:sp>
      <p:sp>
        <p:nvSpPr>
          <p:cNvPr id="803" name="Google Shape;803;p78"/>
          <p:cNvSpPr/>
          <p:nvPr/>
        </p:nvSpPr>
        <p:spPr>
          <a:xfrm>
            <a:off x="3628263" y="4933315"/>
            <a:ext cx="365125" cy="650875"/>
          </a:xfrm>
          <a:custGeom>
            <a:avLst/>
            <a:gdLst/>
            <a:ahLst/>
            <a:cxnLst/>
            <a:rect l="l" t="t" r="r" b="b"/>
            <a:pathLst>
              <a:path w="365125" h="650875" extrusionOk="0">
                <a:moveTo>
                  <a:pt x="319770" y="588365"/>
                </a:moveTo>
                <a:lnTo>
                  <a:pt x="294386" y="602361"/>
                </a:lnTo>
                <a:lnTo>
                  <a:pt x="364616" y="650621"/>
                </a:lnTo>
                <a:lnTo>
                  <a:pt x="362554" y="599440"/>
                </a:lnTo>
                <a:lnTo>
                  <a:pt x="325882" y="599440"/>
                </a:lnTo>
                <a:lnTo>
                  <a:pt x="319770" y="588365"/>
                </a:lnTo>
                <a:close/>
              </a:path>
              <a:path w="365125" h="650875" extrusionOk="0">
                <a:moveTo>
                  <a:pt x="335801" y="579527"/>
                </a:moveTo>
                <a:lnTo>
                  <a:pt x="319770" y="588365"/>
                </a:lnTo>
                <a:lnTo>
                  <a:pt x="325882" y="599440"/>
                </a:lnTo>
                <a:lnTo>
                  <a:pt x="341884" y="590550"/>
                </a:lnTo>
                <a:lnTo>
                  <a:pt x="335801" y="579527"/>
                </a:lnTo>
                <a:close/>
              </a:path>
              <a:path w="365125" h="650875" extrusionOk="0">
                <a:moveTo>
                  <a:pt x="361188" y="565531"/>
                </a:moveTo>
                <a:lnTo>
                  <a:pt x="335801" y="579527"/>
                </a:lnTo>
                <a:lnTo>
                  <a:pt x="341884" y="590550"/>
                </a:lnTo>
                <a:lnTo>
                  <a:pt x="325882" y="599440"/>
                </a:lnTo>
                <a:lnTo>
                  <a:pt x="362554" y="599440"/>
                </a:lnTo>
                <a:lnTo>
                  <a:pt x="361188" y="565531"/>
                </a:lnTo>
                <a:close/>
              </a:path>
              <a:path w="365125" h="650875" extrusionOk="0">
                <a:moveTo>
                  <a:pt x="16001" y="0"/>
                </a:moveTo>
                <a:lnTo>
                  <a:pt x="0" y="8890"/>
                </a:lnTo>
                <a:lnTo>
                  <a:pt x="319770" y="588365"/>
                </a:lnTo>
                <a:lnTo>
                  <a:pt x="335801" y="579527"/>
                </a:lnTo>
                <a:lnTo>
                  <a:pt x="16001"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4" name="Google Shape;804;p78"/>
          <p:cNvSpPr txBox="1"/>
          <p:nvPr/>
        </p:nvSpPr>
        <p:spPr>
          <a:xfrm>
            <a:off x="3642486" y="5179009"/>
            <a:ext cx="139700"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F</a:t>
            </a:r>
            <a:endParaRPr sz="1600">
              <a:latin typeface="Times New Roman"/>
              <a:ea typeface="Times New Roman"/>
              <a:cs typeface="Times New Roman"/>
              <a:sym typeface="Times New Roman"/>
            </a:endParaRPr>
          </a:p>
        </p:txBody>
      </p:sp>
      <p:sp>
        <p:nvSpPr>
          <p:cNvPr id="805" name="Google Shape;805;p78"/>
          <p:cNvSpPr txBox="1"/>
          <p:nvPr/>
        </p:nvSpPr>
        <p:spPr>
          <a:xfrm>
            <a:off x="3971544" y="5367528"/>
            <a:ext cx="670560" cy="381000"/>
          </a:xfrm>
          <a:prstGeom prst="rect">
            <a:avLst/>
          </a:prstGeom>
          <a:noFill/>
          <a:ln w="18275" cap="flat" cmpd="sng">
            <a:solidFill>
              <a:srgbClr val="003366"/>
            </a:solidFill>
            <a:prstDash val="solid"/>
            <a:round/>
            <a:headEnd type="none" w="sm" len="sm"/>
            <a:tailEnd type="none" w="sm" len="sm"/>
          </a:ln>
        </p:spPr>
        <p:txBody>
          <a:bodyPr spcFirstLastPara="1" wrap="square" lIns="0" tIns="92075" rIns="0" bIns="0" anchor="t" anchorCtr="0">
            <a:spAutoFit/>
          </a:bodyPr>
          <a:lstStyle/>
          <a:p>
            <a:pPr marL="9271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T</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F</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806" name="Google Shape;806;p78"/>
          <p:cNvSpPr txBox="1"/>
          <p:nvPr/>
        </p:nvSpPr>
        <p:spPr>
          <a:xfrm>
            <a:off x="4002785" y="5109464"/>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12</a:t>
            </a:r>
            <a:endParaRPr sz="1600">
              <a:latin typeface="Arial"/>
              <a:ea typeface="Arial"/>
              <a:cs typeface="Arial"/>
              <a:sym typeface="Arial"/>
            </a:endParaRPr>
          </a:p>
        </p:txBody>
      </p:sp>
      <p:sp>
        <p:nvSpPr>
          <p:cNvPr id="807" name="Google Shape;807;p78"/>
          <p:cNvSpPr/>
          <p:nvPr/>
        </p:nvSpPr>
        <p:spPr>
          <a:xfrm>
            <a:off x="1825879" y="2706623"/>
            <a:ext cx="323850" cy="2199005"/>
          </a:xfrm>
          <a:custGeom>
            <a:avLst/>
            <a:gdLst/>
            <a:ahLst/>
            <a:cxnLst/>
            <a:rect l="l" t="t" r="r" b="b"/>
            <a:pathLst>
              <a:path w="323850" h="2199004" extrusionOk="0">
                <a:moveTo>
                  <a:pt x="276607" y="74374"/>
                </a:moveTo>
                <a:lnTo>
                  <a:pt x="0" y="2196465"/>
                </a:lnTo>
                <a:lnTo>
                  <a:pt x="18033" y="2198751"/>
                </a:lnTo>
                <a:lnTo>
                  <a:pt x="294772" y="76756"/>
                </a:lnTo>
                <a:lnTo>
                  <a:pt x="276607" y="74374"/>
                </a:lnTo>
                <a:close/>
              </a:path>
              <a:path w="323850" h="2199004" extrusionOk="0">
                <a:moveTo>
                  <a:pt x="316946" y="61722"/>
                </a:moveTo>
                <a:lnTo>
                  <a:pt x="278256" y="61722"/>
                </a:lnTo>
                <a:lnTo>
                  <a:pt x="296418" y="64135"/>
                </a:lnTo>
                <a:lnTo>
                  <a:pt x="294772" y="76756"/>
                </a:lnTo>
                <a:lnTo>
                  <a:pt x="323469" y="80517"/>
                </a:lnTo>
                <a:lnTo>
                  <a:pt x="316946" y="61722"/>
                </a:lnTo>
                <a:close/>
              </a:path>
              <a:path w="323850" h="2199004" extrusionOk="0">
                <a:moveTo>
                  <a:pt x="278256" y="61722"/>
                </a:moveTo>
                <a:lnTo>
                  <a:pt x="276607" y="74374"/>
                </a:lnTo>
                <a:lnTo>
                  <a:pt x="294772" y="76756"/>
                </a:lnTo>
                <a:lnTo>
                  <a:pt x="296418" y="64135"/>
                </a:lnTo>
                <a:lnTo>
                  <a:pt x="278256" y="61722"/>
                </a:lnTo>
                <a:close/>
              </a:path>
              <a:path w="323850" h="2199004" extrusionOk="0">
                <a:moveTo>
                  <a:pt x="295528" y="0"/>
                </a:moveTo>
                <a:lnTo>
                  <a:pt x="247903" y="70612"/>
                </a:lnTo>
                <a:lnTo>
                  <a:pt x="276607" y="74374"/>
                </a:lnTo>
                <a:lnTo>
                  <a:pt x="278256" y="61722"/>
                </a:lnTo>
                <a:lnTo>
                  <a:pt x="316946" y="61722"/>
                </a:lnTo>
                <a:lnTo>
                  <a:pt x="295528"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8" name="Google Shape;808;p78"/>
          <p:cNvSpPr txBox="1"/>
          <p:nvPr/>
        </p:nvSpPr>
        <p:spPr>
          <a:xfrm>
            <a:off x="1770126" y="3452876"/>
            <a:ext cx="11557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09" name="Google Shape;809;p78"/>
          <p:cNvSpPr txBox="1"/>
          <p:nvPr/>
        </p:nvSpPr>
        <p:spPr>
          <a:xfrm>
            <a:off x="2124455" y="2554223"/>
            <a:ext cx="935990" cy="381000"/>
          </a:xfrm>
          <a:prstGeom prst="rect">
            <a:avLst/>
          </a:prstGeom>
          <a:noFill/>
          <a:ln w="18275" cap="flat" cmpd="sng">
            <a:solidFill>
              <a:srgbClr val="003366"/>
            </a:solidFill>
            <a:prstDash val="solid"/>
            <a:round/>
            <a:headEnd type="none" w="sm" len="sm"/>
            <a:tailEnd type="none" w="sm" len="sm"/>
          </a:ln>
        </p:spPr>
        <p:txBody>
          <a:bodyPr spcFirstLastPara="1" wrap="square" lIns="0" tIns="89525" rIns="0" bIns="0" anchor="t" anchorCtr="0">
            <a:spAutoFit/>
          </a:bodyPr>
          <a:lstStyle/>
          <a:p>
            <a:pPr marL="4889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E+T</a:t>
            </a:r>
            <a:endParaRPr sz="1600">
              <a:latin typeface="Arial"/>
              <a:ea typeface="Arial"/>
              <a:cs typeface="Arial"/>
              <a:sym typeface="Arial"/>
            </a:endParaRPr>
          </a:p>
        </p:txBody>
      </p:sp>
      <p:sp>
        <p:nvSpPr>
          <p:cNvPr id="810" name="Google Shape;810;p78"/>
          <p:cNvSpPr txBox="1"/>
          <p:nvPr/>
        </p:nvSpPr>
        <p:spPr>
          <a:xfrm>
            <a:off x="2130679" y="2299843"/>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2</a:t>
            </a:r>
            <a:endParaRPr sz="1600">
              <a:latin typeface="Arial"/>
              <a:ea typeface="Arial"/>
              <a:cs typeface="Arial"/>
              <a:sym typeface="Arial"/>
            </a:endParaRPr>
          </a:p>
        </p:txBody>
      </p:sp>
      <p:sp>
        <p:nvSpPr>
          <p:cNvPr id="811" name="Google Shape;811;p78"/>
          <p:cNvSpPr txBox="1"/>
          <p:nvPr/>
        </p:nvSpPr>
        <p:spPr>
          <a:xfrm>
            <a:off x="2121407" y="4721352"/>
            <a:ext cx="576580" cy="360045"/>
          </a:xfrm>
          <a:prstGeom prst="rect">
            <a:avLst/>
          </a:prstGeom>
          <a:noFill/>
          <a:ln w="18275" cap="flat" cmpd="sng">
            <a:solidFill>
              <a:srgbClr val="003366"/>
            </a:solidFill>
            <a:prstDash val="solid"/>
            <a:round/>
            <a:headEnd type="none" w="sm" len="sm"/>
            <a:tailEnd type="none" w="sm" len="sm"/>
          </a:ln>
        </p:spPr>
        <p:txBody>
          <a:bodyPr spcFirstLastPara="1" wrap="square" lIns="0" tIns="42525" rIns="0" bIns="0" anchor="t" anchorCtr="0">
            <a:spAutoFit/>
          </a:bodyPr>
          <a:lstStyle/>
          <a:p>
            <a:pPr marL="2159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T</a:t>
            </a:r>
            <a:endParaRPr sz="1600">
              <a:latin typeface="Arial"/>
              <a:ea typeface="Arial"/>
              <a:cs typeface="Arial"/>
              <a:sym typeface="Arial"/>
            </a:endParaRPr>
          </a:p>
        </p:txBody>
      </p:sp>
      <p:sp>
        <p:nvSpPr>
          <p:cNvPr id="812" name="Google Shape;812;p78"/>
          <p:cNvSpPr txBox="1"/>
          <p:nvPr/>
        </p:nvSpPr>
        <p:spPr>
          <a:xfrm>
            <a:off x="2130679" y="4461510"/>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3</a:t>
            </a:r>
            <a:endParaRPr sz="1600">
              <a:latin typeface="Arial"/>
              <a:ea typeface="Arial"/>
              <a:cs typeface="Arial"/>
              <a:sym typeface="Arial"/>
            </a:endParaRPr>
          </a:p>
        </p:txBody>
      </p:sp>
      <p:sp>
        <p:nvSpPr>
          <p:cNvPr id="813" name="Google Shape;813;p78"/>
          <p:cNvSpPr txBox="1"/>
          <p:nvPr/>
        </p:nvSpPr>
        <p:spPr>
          <a:xfrm>
            <a:off x="1914525" y="4676978"/>
            <a:ext cx="115570"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14" name="Google Shape;814;p78"/>
          <p:cNvSpPr/>
          <p:nvPr/>
        </p:nvSpPr>
        <p:spPr>
          <a:xfrm>
            <a:off x="1834895" y="4912359"/>
            <a:ext cx="287020" cy="50800"/>
          </a:xfrm>
          <a:custGeom>
            <a:avLst/>
            <a:gdLst/>
            <a:ahLst/>
            <a:cxnLst/>
            <a:rect l="l" t="t" r="r" b="b"/>
            <a:pathLst>
              <a:path w="287019" h="50800" extrusionOk="0">
                <a:moveTo>
                  <a:pt x="235712" y="0"/>
                </a:moveTo>
                <a:lnTo>
                  <a:pt x="235712" y="50800"/>
                </a:lnTo>
                <a:lnTo>
                  <a:pt x="268224" y="34543"/>
                </a:lnTo>
                <a:lnTo>
                  <a:pt x="248412" y="34543"/>
                </a:lnTo>
                <a:lnTo>
                  <a:pt x="248412" y="16256"/>
                </a:lnTo>
                <a:lnTo>
                  <a:pt x="268224" y="16256"/>
                </a:lnTo>
                <a:lnTo>
                  <a:pt x="235712" y="0"/>
                </a:lnTo>
                <a:close/>
              </a:path>
              <a:path w="287019" h="50800" extrusionOk="0">
                <a:moveTo>
                  <a:pt x="235712" y="16256"/>
                </a:moveTo>
                <a:lnTo>
                  <a:pt x="0" y="16256"/>
                </a:lnTo>
                <a:lnTo>
                  <a:pt x="0" y="34543"/>
                </a:lnTo>
                <a:lnTo>
                  <a:pt x="235712" y="34543"/>
                </a:lnTo>
                <a:lnTo>
                  <a:pt x="235712" y="16256"/>
                </a:lnTo>
                <a:close/>
              </a:path>
              <a:path w="287019" h="50800" extrusionOk="0">
                <a:moveTo>
                  <a:pt x="268224" y="16256"/>
                </a:moveTo>
                <a:lnTo>
                  <a:pt x="248412" y="16256"/>
                </a:lnTo>
                <a:lnTo>
                  <a:pt x="248412" y="34543"/>
                </a:lnTo>
                <a:lnTo>
                  <a:pt x="268224" y="34543"/>
                </a:lnTo>
                <a:lnTo>
                  <a:pt x="286512"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5" name="Google Shape;815;p78"/>
          <p:cNvSpPr txBox="1"/>
          <p:nvPr/>
        </p:nvSpPr>
        <p:spPr>
          <a:xfrm>
            <a:off x="2633852" y="5398414"/>
            <a:ext cx="11557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16" name="Google Shape;816;p78"/>
          <p:cNvSpPr/>
          <p:nvPr/>
        </p:nvSpPr>
        <p:spPr>
          <a:xfrm>
            <a:off x="2688589" y="4935473"/>
            <a:ext cx="316865" cy="1151890"/>
          </a:xfrm>
          <a:custGeom>
            <a:avLst/>
            <a:gdLst/>
            <a:ahLst/>
            <a:cxnLst/>
            <a:rect l="l" t="t" r="r" b="b"/>
            <a:pathLst>
              <a:path w="316864" h="1151889" extrusionOk="0">
                <a:moveTo>
                  <a:pt x="270961" y="1079715"/>
                </a:moveTo>
                <a:lnTo>
                  <a:pt x="242824" y="1086802"/>
                </a:lnTo>
                <a:lnTo>
                  <a:pt x="298450" y="1151382"/>
                </a:lnTo>
                <a:lnTo>
                  <a:pt x="311495" y="1092034"/>
                </a:lnTo>
                <a:lnTo>
                  <a:pt x="274066" y="1092034"/>
                </a:lnTo>
                <a:lnTo>
                  <a:pt x="270961" y="1079715"/>
                </a:lnTo>
                <a:close/>
              </a:path>
              <a:path w="316864" h="1151889" extrusionOk="0">
                <a:moveTo>
                  <a:pt x="288739" y="1075236"/>
                </a:moveTo>
                <a:lnTo>
                  <a:pt x="270961" y="1079715"/>
                </a:lnTo>
                <a:lnTo>
                  <a:pt x="274066" y="1092034"/>
                </a:lnTo>
                <a:lnTo>
                  <a:pt x="291846" y="1087564"/>
                </a:lnTo>
                <a:lnTo>
                  <a:pt x="288739" y="1075236"/>
                </a:lnTo>
                <a:close/>
              </a:path>
              <a:path w="316864" h="1151889" extrusionOk="0">
                <a:moveTo>
                  <a:pt x="316738" y="1068184"/>
                </a:moveTo>
                <a:lnTo>
                  <a:pt x="288739" y="1075236"/>
                </a:lnTo>
                <a:lnTo>
                  <a:pt x="291846" y="1087564"/>
                </a:lnTo>
                <a:lnTo>
                  <a:pt x="274066" y="1092034"/>
                </a:lnTo>
                <a:lnTo>
                  <a:pt x="311495" y="1092034"/>
                </a:lnTo>
                <a:lnTo>
                  <a:pt x="316738" y="1068184"/>
                </a:lnTo>
                <a:close/>
              </a:path>
              <a:path w="316864" h="1151889" extrusionOk="0">
                <a:moveTo>
                  <a:pt x="17780" y="0"/>
                </a:moveTo>
                <a:lnTo>
                  <a:pt x="0" y="4571"/>
                </a:lnTo>
                <a:lnTo>
                  <a:pt x="270961" y="1079715"/>
                </a:lnTo>
                <a:lnTo>
                  <a:pt x="288739" y="1075236"/>
                </a:lnTo>
                <a:lnTo>
                  <a:pt x="17780"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7" name="Google Shape;817;p78"/>
          <p:cNvSpPr txBox="1"/>
          <p:nvPr/>
        </p:nvSpPr>
        <p:spPr>
          <a:xfrm>
            <a:off x="2987039" y="5830823"/>
            <a:ext cx="893444" cy="381000"/>
          </a:xfrm>
          <a:prstGeom prst="rect">
            <a:avLst/>
          </a:prstGeom>
          <a:noFill/>
          <a:ln w="18275" cap="flat" cmpd="sng">
            <a:solidFill>
              <a:srgbClr val="003366"/>
            </a:solidFill>
            <a:prstDash val="solid"/>
            <a:round/>
            <a:headEnd type="none" w="sm" len="sm"/>
            <a:tailEnd type="none" w="sm" len="sm"/>
          </a:ln>
        </p:spPr>
        <p:txBody>
          <a:bodyPr spcFirstLastPara="1" wrap="square" lIns="0" tIns="90800" rIns="0" bIns="0" anchor="t" anchorCtr="0">
            <a:spAutoFit/>
          </a:bodyPr>
          <a:lstStyle/>
          <a:p>
            <a:pPr marL="9144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T</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T*F</a:t>
            </a:r>
            <a:endParaRPr sz="1600">
              <a:latin typeface="Arial"/>
              <a:ea typeface="Arial"/>
              <a:cs typeface="Arial"/>
              <a:sym typeface="Arial"/>
            </a:endParaRPr>
          </a:p>
        </p:txBody>
      </p:sp>
      <p:sp>
        <p:nvSpPr>
          <p:cNvPr id="818" name="Google Shape;818;p78"/>
          <p:cNvSpPr txBox="1"/>
          <p:nvPr/>
        </p:nvSpPr>
        <p:spPr>
          <a:xfrm>
            <a:off x="3065779" y="6262522"/>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4</a:t>
            </a:r>
            <a:endParaRPr sz="1600">
              <a:latin typeface="Arial"/>
              <a:ea typeface="Arial"/>
              <a:cs typeface="Arial"/>
              <a:sym typeface="Arial"/>
            </a:endParaRPr>
          </a:p>
        </p:txBody>
      </p:sp>
      <p:sp>
        <p:nvSpPr>
          <p:cNvPr id="819" name="Google Shape;819;p78"/>
          <p:cNvSpPr txBox="1"/>
          <p:nvPr/>
        </p:nvSpPr>
        <p:spPr>
          <a:xfrm>
            <a:off x="2987039" y="4721352"/>
            <a:ext cx="649605" cy="381000"/>
          </a:xfrm>
          <a:prstGeom prst="rect">
            <a:avLst/>
          </a:prstGeom>
          <a:noFill/>
          <a:ln w="18275" cap="flat" cmpd="sng">
            <a:solidFill>
              <a:srgbClr val="003366"/>
            </a:solidFill>
            <a:prstDash val="solid"/>
            <a:round/>
            <a:headEnd type="none" w="sm" len="sm"/>
            <a:tailEnd type="none" w="sm" len="sm"/>
          </a:ln>
        </p:spPr>
        <p:txBody>
          <a:bodyPr spcFirstLastPara="1" wrap="square" lIns="0" tIns="42525" rIns="0" bIns="0" anchor="t" anchorCtr="0">
            <a:spAutoFit/>
          </a:bodyPr>
          <a:lstStyle/>
          <a:p>
            <a:pPr marL="9144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T</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F</a:t>
            </a:r>
            <a:endParaRPr sz="1600">
              <a:latin typeface="Arial"/>
              <a:ea typeface="Arial"/>
              <a:cs typeface="Arial"/>
              <a:sym typeface="Arial"/>
            </a:endParaRPr>
          </a:p>
        </p:txBody>
      </p:sp>
      <p:sp>
        <p:nvSpPr>
          <p:cNvPr id="820" name="Google Shape;820;p78"/>
          <p:cNvSpPr txBox="1"/>
          <p:nvPr/>
        </p:nvSpPr>
        <p:spPr>
          <a:xfrm>
            <a:off x="3065779" y="4461510"/>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5</a:t>
            </a:r>
            <a:endParaRPr sz="1600">
              <a:latin typeface="Arial"/>
              <a:ea typeface="Arial"/>
              <a:cs typeface="Arial"/>
              <a:sym typeface="Arial"/>
            </a:endParaRPr>
          </a:p>
        </p:txBody>
      </p:sp>
      <p:sp>
        <p:nvSpPr>
          <p:cNvPr id="821" name="Google Shape;821;p78"/>
          <p:cNvSpPr txBox="1"/>
          <p:nvPr/>
        </p:nvSpPr>
        <p:spPr>
          <a:xfrm>
            <a:off x="2778379" y="4676978"/>
            <a:ext cx="115570"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22" name="Google Shape;822;p78"/>
          <p:cNvSpPr/>
          <p:nvPr/>
        </p:nvSpPr>
        <p:spPr>
          <a:xfrm>
            <a:off x="2697479" y="4912359"/>
            <a:ext cx="289560" cy="50800"/>
          </a:xfrm>
          <a:custGeom>
            <a:avLst/>
            <a:gdLst/>
            <a:ahLst/>
            <a:cxnLst/>
            <a:rect l="l" t="t" r="r" b="b"/>
            <a:pathLst>
              <a:path w="289560" h="50800" extrusionOk="0">
                <a:moveTo>
                  <a:pt x="238759" y="0"/>
                </a:moveTo>
                <a:lnTo>
                  <a:pt x="238759" y="50800"/>
                </a:lnTo>
                <a:lnTo>
                  <a:pt x="271271" y="34543"/>
                </a:lnTo>
                <a:lnTo>
                  <a:pt x="251459" y="34543"/>
                </a:lnTo>
                <a:lnTo>
                  <a:pt x="251459" y="16256"/>
                </a:lnTo>
                <a:lnTo>
                  <a:pt x="271271" y="16256"/>
                </a:lnTo>
                <a:lnTo>
                  <a:pt x="238759" y="0"/>
                </a:lnTo>
                <a:close/>
              </a:path>
              <a:path w="289560" h="50800" extrusionOk="0">
                <a:moveTo>
                  <a:pt x="238759" y="16256"/>
                </a:moveTo>
                <a:lnTo>
                  <a:pt x="0" y="16256"/>
                </a:lnTo>
                <a:lnTo>
                  <a:pt x="0" y="34543"/>
                </a:lnTo>
                <a:lnTo>
                  <a:pt x="238759" y="34543"/>
                </a:lnTo>
                <a:lnTo>
                  <a:pt x="238759" y="16256"/>
                </a:lnTo>
                <a:close/>
              </a:path>
              <a:path w="289560" h="50800" extrusionOk="0">
                <a:moveTo>
                  <a:pt x="271271" y="16256"/>
                </a:moveTo>
                <a:lnTo>
                  <a:pt x="251459" y="16256"/>
                </a:lnTo>
                <a:lnTo>
                  <a:pt x="251459" y="34543"/>
                </a:lnTo>
                <a:lnTo>
                  <a:pt x="271271" y="34543"/>
                </a:lnTo>
                <a:lnTo>
                  <a:pt x="289559" y="25400"/>
                </a:lnTo>
                <a:lnTo>
                  <a:pt x="271271"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3" name="Google Shape;823;p78"/>
          <p:cNvSpPr txBox="1"/>
          <p:nvPr/>
        </p:nvSpPr>
        <p:spPr>
          <a:xfrm>
            <a:off x="3346703" y="2554223"/>
            <a:ext cx="942340" cy="381000"/>
          </a:xfrm>
          <a:prstGeom prst="rect">
            <a:avLst/>
          </a:prstGeom>
          <a:noFill/>
          <a:ln w="18275" cap="flat" cmpd="sng">
            <a:solidFill>
              <a:srgbClr val="003366"/>
            </a:solidFill>
            <a:prstDash val="solid"/>
            <a:round/>
            <a:headEnd type="none" w="sm" len="sm"/>
            <a:tailEnd type="none" w="sm" len="sm"/>
          </a:ln>
        </p:spPr>
        <p:txBody>
          <a:bodyPr spcFirstLastPara="1" wrap="square" lIns="0" tIns="89525" rIns="0" bIns="0" anchor="t" anchorCtr="0">
            <a:spAutoFit/>
          </a:bodyPr>
          <a:lstStyle/>
          <a:p>
            <a:pPr marL="9207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E</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+T</a:t>
            </a:r>
            <a:endParaRPr sz="1600">
              <a:latin typeface="Arial"/>
              <a:ea typeface="Arial"/>
              <a:cs typeface="Arial"/>
              <a:sym typeface="Arial"/>
            </a:endParaRPr>
          </a:p>
        </p:txBody>
      </p:sp>
      <p:sp>
        <p:nvSpPr>
          <p:cNvPr id="824" name="Google Shape;824;p78"/>
          <p:cNvSpPr txBox="1"/>
          <p:nvPr/>
        </p:nvSpPr>
        <p:spPr>
          <a:xfrm>
            <a:off x="3431285" y="2299843"/>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9</a:t>
            </a:r>
            <a:endParaRPr sz="1600">
              <a:latin typeface="Arial"/>
              <a:ea typeface="Arial"/>
              <a:cs typeface="Arial"/>
              <a:sym typeface="Arial"/>
            </a:endParaRPr>
          </a:p>
        </p:txBody>
      </p:sp>
      <p:sp>
        <p:nvSpPr>
          <p:cNvPr id="825" name="Google Shape;825;p78"/>
          <p:cNvSpPr txBox="1"/>
          <p:nvPr/>
        </p:nvSpPr>
        <p:spPr>
          <a:xfrm>
            <a:off x="3138932" y="2512822"/>
            <a:ext cx="15049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E</a:t>
            </a:r>
            <a:endParaRPr sz="1600">
              <a:latin typeface="Times New Roman"/>
              <a:ea typeface="Times New Roman"/>
              <a:cs typeface="Times New Roman"/>
              <a:sym typeface="Times New Roman"/>
            </a:endParaRPr>
          </a:p>
        </p:txBody>
      </p:sp>
      <p:sp>
        <p:nvSpPr>
          <p:cNvPr id="826" name="Google Shape;826;p78"/>
          <p:cNvSpPr/>
          <p:nvPr/>
        </p:nvSpPr>
        <p:spPr>
          <a:xfrm>
            <a:off x="3060192" y="2751327"/>
            <a:ext cx="287020" cy="50800"/>
          </a:xfrm>
          <a:custGeom>
            <a:avLst/>
            <a:gdLst/>
            <a:ahLst/>
            <a:cxnLst/>
            <a:rect l="l" t="t" r="r" b="b"/>
            <a:pathLst>
              <a:path w="287020" h="50800" extrusionOk="0">
                <a:moveTo>
                  <a:pt x="235711" y="0"/>
                </a:moveTo>
                <a:lnTo>
                  <a:pt x="235711" y="50800"/>
                </a:lnTo>
                <a:lnTo>
                  <a:pt x="268223" y="34544"/>
                </a:lnTo>
                <a:lnTo>
                  <a:pt x="248411" y="34544"/>
                </a:lnTo>
                <a:lnTo>
                  <a:pt x="248411" y="16256"/>
                </a:lnTo>
                <a:lnTo>
                  <a:pt x="268224" y="16256"/>
                </a:lnTo>
                <a:lnTo>
                  <a:pt x="235711" y="0"/>
                </a:lnTo>
                <a:close/>
              </a:path>
              <a:path w="287020" h="50800" extrusionOk="0">
                <a:moveTo>
                  <a:pt x="235711" y="16256"/>
                </a:moveTo>
                <a:lnTo>
                  <a:pt x="0" y="16256"/>
                </a:lnTo>
                <a:lnTo>
                  <a:pt x="0" y="34544"/>
                </a:lnTo>
                <a:lnTo>
                  <a:pt x="235711" y="34544"/>
                </a:lnTo>
                <a:lnTo>
                  <a:pt x="235711" y="16256"/>
                </a:lnTo>
                <a:close/>
              </a:path>
              <a:path w="287020" h="50800" extrusionOk="0">
                <a:moveTo>
                  <a:pt x="268224" y="16256"/>
                </a:moveTo>
                <a:lnTo>
                  <a:pt x="248411" y="16256"/>
                </a:lnTo>
                <a:lnTo>
                  <a:pt x="248411" y="34544"/>
                </a:lnTo>
                <a:lnTo>
                  <a:pt x="268223" y="34544"/>
                </a:lnTo>
                <a:lnTo>
                  <a:pt x="286511"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7" name="Google Shape;827;p78"/>
          <p:cNvSpPr txBox="1"/>
          <p:nvPr/>
        </p:nvSpPr>
        <p:spPr>
          <a:xfrm>
            <a:off x="4529328" y="2554223"/>
            <a:ext cx="978535" cy="381000"/>
          </a:xfrm>
          <a:prstGeom prst="rect">
            <a:avLst/>
          </a:prstGeom>
          <a:noFill/>
          <a:ln w="18275" cap="flat" cmpd="sng">
            <a:solidFill>
              <a:srgbClr val="003366"/>
            </a:solidFill>
            <a:prstDash val="solid"/>
            <a:round/>
            <a:headEnd type="none" w="sm" len="sm"/>
            <a:tailEnd type="none" w="sm" len="sm"/>
          </a:ln>
        </p:spPr>
        <p:txBody>
          <a:bodyPr spcFirstLastPara="1" wrap="square" lIns="0" tIns="89525" rIns="0" bIns="0" anchor="t" anchorCtr="0">
            <a:spAutoFit/>
          </a:bodyPr>
          <a:lstStyle/>
          <a:p>
            <a:pPr marL="9398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E+</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T</a:t>
            </a:r>
            <a:endParaRPr sz="1600">
              <a:latin typeface="Arial"/>
              <a:ea typeface="Arial"/>
              <a:cs typeface="Arial"/>
              <a:sym typeface="Arial"/>
            </a:endParaRPr>
          </a:p>
        </p:txBody>
      </p:sp>
      <p:sp>
        <p:nvSpPr>
          <p:cNvPr id="828" name="Google Shape;828;p78"/>
          <p:cNvSpPr/>
          <p:nvPr/>
        </p:nvSpPr>
        <p:spPr>
          <a:xfrm>
            <a:off x="4529328" y="2554223"/>
            <a:ext cx="978535" cy="381000"/>
          </a:xfrm>
          <a:custGeom>
            <a:avLst/>
            <a:gdLst/>
            <a:ahLst/>
            <a:cxnLst/>
            <a:rect l="l" t="t" r="r" b="b"/>
            <a:pathLst>
              <a:path w="978535" h="381000" extrusionOk="0">
                <a:moveTo>
                  <a:pt x="0" y="381000"/>
                </a:moveTo>
                <a:lnTo>
                  <a:pt x="978408" y="381000"/>
                </a:lnTo>
                <a:lnTo>
                  <a:pt x="978408" y="0"/>
                </a:lnTo>
                <a:lnTo>
                  <a:pt x="0" y="0"/>
                </a:lnTo>
                <a:lnTo>
                  <a:pt x="0" y="381000"/>
                </a:lnTo>
                <a:close/>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9" name="Google Shape;829;p78"/>
          <p:cNvSpPr txBox="1"/>
          <p:nvPr/>
        </p:nvSpPr>
        <p:spPr>
          <a:xfrm>
            <a:off x="4579365" y="2299843"/>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15</a:t>
            </a:r>
            <a:endParaRPr sz="1600">
              <a:latin typeface="Arial"/>
              <a:ea typeface="Arial"/>
              <a:cs typeface="Arial"/>
              <a:sym typeface="Arial"/>
            </a:endParaRPr>
          </a:p>
        </p:txBody>
      </p:sp>
      <p:sp>
        <p:nvSpPr>
          <p:cNvPr id="830" name="Google Shape;830;p78"/>
          <p:cNvSpPr txBox="1"/>
          <p:nvPr/>
        </p:nvSpPr>
        <p:spPr>
          <a:xfrm>
            <a:off x="4363339" y="2515869"/>
            <a:ext cx="14478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Arial"/>
                <a:ea typeface="Arial"/>
                <a:cs typeface="Arial"/>
                <a:sym typeface="Arial"/>
              </a:rPr>
              <a:t>+</a:t>
            </a:r>
            <a:endParaRPr sz="1600">
              <a:latin typeface="Arial"/>
              <a:ea typeface="Arial"/>
              <a:cs typeface="Arial"/>
              <a:sym typeface="Arial"/>
            </a:endParaRPr>
          </a:p>
        </p:txBody>
      </p:sp>
      <p:sp>
        <p:nvSpPr>
          <p:cNvPr id="831" name="Google Shape;831;p78"/>
          <p:cNvSpPr/>
          <p:nvPr/>
        </p:nvSpPr>
        <p:spPr>
          <a:xfrm>
            <a:off x="4282440" y="2751327"/>
            <a:ext cx="287020" cy="50800"/>
          </a:xfrm>
          <a:custGeom>
            <a:avLst/>
            <a:gdLst/>
            <a:ahLst/>
            <a:cxnLst/>
            <a:rect l="l" t="t" r="r" b="b"/>
            <a:pathLst>
              <a:path w="287020" h="50800" extrusionOk="0">
                <a:moveTo>
                  <a:pt x="235712" y="0"/>
                </a:moveTo>
                <a:lnTo>
                  <a:pt x="235712" y="50800"/>
                </a:lnTo>
                <a:lnTo>
                  <a:pt x="268223" y="34544"/>
                </a:lnTo>
                <a:lnTo>
                  <a:pt x="248412" y="34544"/>
                </a:lnTo>
                <a:lnTo>
                  <a:pt x="248412" y="16256"/>
                </a:lnTo>
                <a:lnTo>
                  <a:pt x="268224" y="16256"/>
                </a:lnTo>
                <a:lnTo>
                  <a:pt x="235712" y="0"/>
                </a:lnTo>
                <a:close/>
              </a:path>
              <a:path w="287020" h="50800" extrusionOk="0">
                <a:moveTo>
                  <a:pt x="235712" y="16256"/>
                </a:moveTo>
                <a:lnTo>
                  <a:pt x="0" y="16256"/>
                </a:lnTo>
                <a:lnTo>
                  <a:pt x="0" y="34544"/>
                </a:lnTo>
                <a:lnTo>
                  <a:pt x="235712" y="34544"/>
                </a:lnTo>
                <a:lnTo>
                  <a:pt x="235712" y="16256"/>
                </a:lnTo>
                <a:close/>
              </a:path>
              <a:path w="287020" h="50800" extrusionOk="0">
                <a:moveTo>
                  <a:pt x="268224" y="16256"/>
                </a:moveTo>
                <a:lnTo>
                  <a:pt x="248412" y="16256"/>
                </a:lnTo>
                <a:lnTo>
                  <a:pt x="248412" y="34544"/>
                </a:lnTo>
                <a:lnTo>
                  <a:pt x="268223" y="34544"/>
                </a:lnTo>
                <a:lnTo>
                  <a:pt x="286512"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2" name="Google Shape;832;p78"/>
          <p:cNvSpPr txBox="1"/>
          <p:nvPr/>
        </p:nvSpPr>
        <p:spPr>
          <a:xfrm>
            <a:off x="5803772" y="2299843"/>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18</a:t>
            </a:r>
            <a:endParaRPr sz="1600">
              <a:latin typeface="Arial"/>
              <a:ea typeface="Arial"/>
              <a:cs typeface="Arial"/>
              <a:sym typeface="Arial"/>
            </a:endParaRPr>
          </a:p>
        </p:txBody>
      </p:sp>
      <p:sp>
        <p:nvSpPr>
          <p:cNvPr id="833" name="Google Shape;833;p78"/>
          <p:cNvSpPr txBox="1"/>
          <p:nvPr/>
        </p:nvSpPr>
        <p:spPr>
          <a:xfrm>
            <a:off x="5794247" y="2560320"/>
            <a:ext cx="935990" cy="396240"/>
          </a:xfrm>
          <a:prstGeom prst="rect">
            <a:avLst/>
          </a:prstGeom>
          <a:noFill/>
          <a:ln w="18275" cap="flat" cmpd="sng">
            <a:solidFill>
              <a:srgbClr val="003366"/>
            </a:solidFill>
            <a:prstDash val="solid"/>
            <a:round/>
            <a:headEnd type="none" w="sm" len="sm"/>
            <a:tailEnd type="none" w="sm" len="sm"/>
          </a:ln>
        </p:spPr>
        <p:txBody>
          <a:bodyPr spcFirstLastPara="1" wrap="square" lIns="0" tIns="41900" rIns="0" bIns="0" anchor="t" anchorCtr="0">
            <a:spAutoFit/>
          </a:bodyPr>
          <a:lstStyle/>
          <a:p>
            <a:pPr marL="9334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E</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E+T</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834" name="Google Shape;834;p78"/>
          <p:cNvSpPr/>
          <p:nvPr/>
        </p:nvSpPr>
        <p:spPr>
          <a:xfrm>
            <a:off x="5507735" y="2751327"/>
            <a:ext cx="287020" cy="50800"/>
          </a:xfrm>
          <a:custGeom>
            <a:avLst/>
            <a:gdLst/>
            <a:ahLst/>
            <a:cxnLst/>
            <a:rect l="l" t="t" r="r" b="b"/>
            <a:pathLst>
              <a:path w="287020" h="50800" extrusionOk="0">
                <a:moveTo>
                  <a:pt x="235712" y="0"/>
                </a:moveTo>
                <a:lnTo>
                  <a:pt x="235712" y="50800"/>
                </a:lnTo>
                <a:lnTo>
                  <a:pt x="268223" y="34544"/>
                </a:lnTo>
                <a:lnTo>
                  <a:pt x="248412" y="34544"/>
                </a:lnTo>
                <a:lnTo>
                  <a:pt x="248412" y="16256"/>
                </a:lnTo>
                <a:lnTo>
                  <a:pt x="268224" y="16256"/>
                </a:lnTo>
                <a:lnTo>
                  <a:pt x="235712" y="0"/>
                </a:lnTo>
                <a:close/>
              </a:path>
              <a:path w="287020" h="50800" extrusionOk="0">
                <a:moveTo>
                  <a:pt x="235712" y="16256"/>
                </a:moveTo>
                <a:lnTo>
                  <a:pt x="0" y="16256"/>
                </a:lnTo>
                <a:lnTo>
                  <a:pt x="0" y="34544"/>
                </a:lnTo>
                <a:lnTo>
                  <a:pt x="235712" y="34544"/>
                </a:lnTo>
                <a:lnTo>
                  <a:pt x="235712" y="16256"/>
                </a:lnTo>
                <a:close/>
              </a:path>
              <a:path w="287020" h="50800" extrusionOk="0">
                <a:moveTo>
                  <a:pt x="268224" y="16256"/>
                </a:moveTo>
                <a:lnTo>
                  <a:pt x="248412" y="16256"/>
                </a:lnTo>
                <a:lnTo>
                  <a:pt x="248412" y="34544"/>
                </a:lnTo>
                <a:lnTo>
                  <a:pt x="268223" y="34544"/>
                </a:lnTo>
                <a:lnTo>
                  <a:pt x="286512"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5" name="Google Shape;835;p78"/>
          <p:cNvSpPr txBox="1"/>
          <p:nvPr/>
        </p:nvSpPr>
        <p:spPr>
          <a:xfrm>
            <a:off x="5587746" y="2512822"/>
            <a:ext cx="15049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T</a:t>
            </a:r>
            <a:endParaRPr sz="1600">
              <a:latin typeface="Times New Roman"/>
              <a:ea typeface="Times New Roman"/>
              <a:cs typeface="Times New Roman"/>
              <a:sym typeface="Times New Roman"/>
            </a:endParaRPr>
          </a:p>
        </p:txBody>
      </p:sp>
      <p:sp>
        <p:nvSpPr>
          <p:cNvPr id="836" name="Google Shape;836;p78"/>
          <p:cNvSpPr/>
          <p:nvPr/>
        </p:nvSpPr>
        <p:spPr>
          <a:xfrm>
            <a:off x="2312416" y="2919983"/>
            <a:ext cx="50800" cy="1801495"/>
          </a:xfrm>
          <a:custGeom>
            <a:avLst/>
            <a:gdLst/>
            <a:ahLst/>
            <a:cxnLst/>
            <a:rect l="l" t="t" r="r" b="b"/>
            <a:pathLst>
              <a:path w="50800" h="1801495" extrusionOk="0">
                <a:moveTo>
                  <a:pt x="16256" y="1750567"/>
                </a:moveTo>
                <a:lnTo>
                  <a:pt x="0" y="1750567"/>
                </a:lnTo>
                <a:lnTo>
                  <a:pt x="25400" y="1801367"/>
                </a:lnTo>
                <a:lnTo>
                  <a:pt x="44450" y="1763267"/>
                </a:lnTo>
                <a:lnTo>
                  <a:pt x="16256" y="1763267"/>
                </a:lnTo>
                <a:lnTo>
                  <a:pt x="16256" y="1750567"/>
                </a:lnTo>
                <a:close/>
              </a:path>
              <a:path w="50800" h="1801495" extrusionOk="0">
                <a:moveTo>
                  <a:pt x="34543" y="0"/>
                </a:moveTo>
                <a:lnTo>
                  <a:pt x="16256" y="0"/>
                </a:lnTo>
                <a:lnTo>
                  <a:pt x="16256" y="1763267"/>
                </a:lnTo>
                <a:lnTo>
                  <a:pt x="34543" y="1763267"/>
                </a:lnTo>
                <a:lnTo>
                  <a:pt x="34543" y="0"/>
                </a:lnTo>
                <a:close/>
              </a:path>
              <a:path w="50800" h="1801495" extrusionOk="0">
                <a:moveTo>
                  <a:pt x="50800" y="1750567"/>
                </a:moveTo>
                <a:lnTo>
                  <a:pt x="34543" y="1750567"/>
                </a:lnTo>
                <a:lnTo>
                  <a:pt x="34543" y="1763267"/>
                </a:lnTo>
                <a:lnTo>
                  <a:pt x="44450" y="1763267"/>
                </a:lnTo>
                <a:lnTo>
                  <a:pt x="50800" y="1750567"/>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7" name="Google Shape;837;p78"/>
          <p:cNvSpPr txBox="1"/>
          <p:nvPr/>
        </p:nvSpPr>
        <p:spPr>
          <a:xfrm>
            <a:off x="2130679" y="3813429"/>
            <a:ext cx="11557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grpSp>
        <p:nvGrpSpPr>
          <p:cNvPr id="2" name="Google Shape;838;p78"/>
          <p:cNvGrpSpPr/>
          <p:nvPr/>
        </p:nvGrpSpPr>
        <p:grpSpPr>
          <a:xfrm>
            <a:off x="2554223" y="2919983"/>
            <a:ext cx="385064" cy="216535"/>
            <a:chOff x="2554223" y="2919983"/>
            <a:chExt cx="385064" cy="216535"/>
          </a:xfrm>
        </p:grpSpPr>
        <p:sp>
          <p:nvSpPr>
            <p:cNvPr id="839" name="Google Shape;839;p78"/>
            <p:cNvSpPr/>
            <p:nvPr/>
          </p:nvSpPr>
          <p:spPr>
            <a:xfrm>
              <a:off x="2554223" y="2919983"/>
              <a:ext cx="360045" cy="216535"/>
            </a:xfrm>
            <a:custGeom>
              <a:avLst/>
              <a:gdLst/>
              <a:ahLst/>
              <a:cxnLst/>
              <a:rect l="l" t="t" r="r" b="b"/>
              <a:pathLst>
                <a:path w="360044" h="216535" extrusionOk="0">
                  <a:moveTo>
                    <a:pt x="0" y="0"/>
                  </a:moveTo>
                  <a:lnTo>
                    <a:pt x="0" y="216407"/>
                  </a:lnTo>
                </a:path>
                <a:path w="360044" h="216535" extrusionOk="0">
                  <a:moveTo>
                    <a:pt x="0" y="216407"/>
                  </a:moveTo>
                  <a:lnTo>
                    <a:pt x="359663" y="216407"/>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0" name="Google Shape;840;p78"/>
            <p:cNvSpPr/>
            <p:nvPr/>
          </p:nvSpPr>
          <p:spPr>
            <a:xfrm>
              <a:off x="2888487" y="2919983"/>
              <a:ext cx="50800" cy="216535"/>
            </a:xfrm>
            <a:custGeom>
              <a:avLst/>
              <a:gdLst/>
              <a:ahLst/>
              <a:cxnLst/>
              <a:rect l="l" t="t" r="r" b="b"/>
              <a:pathLst>
                <a:path w="50800" h="216535" extrusionOk="0">
                  <a:moveTo>
                    <a:pt x="34543" y="38100"/>
                  </a:moveTo>
                  <a:lnTo>
                    <a:pt x="16256" y="38100"/>
                  </a:lnTo>
                  <a:lnTo>
                    <a:pt x="16256" y="216407"/>
                  </a:lnTo>
                  <a:lnTo>
                    <a:pt x="34543" y="216407"/>
                  </a:lnTo>
                  <a:lnTo>
                    <a:pt x="34543" y="38100"/>
                  </a:lnTo>
                  <a:close/>
                </a:path>
                <a:path w="50800" h="216535" extrusionOk="0">
                  <a:moveTo>
                    <a:pt x="25400" y="0"/>
                  </a:moveTo>
                  <a:lnTo>
                    <a:pt x="0" y="50800"/>
                  </a:lnTo>
                  <a:lnTo>
                    <a:pt x="16256" y="50800"/>
                  </a:lnTo>
                  <a:lnTo>
                    <a:pt x="16256" y="38100"/>
                  </a:lnTo>
                  <a:lnTo>
                    <a:pt x="44450" y="38100"/>
                  </a:lnTo>
                  <a:lnTo>
                    <a:pt x="25400" y="0"/>
                  </a:lnTo>
                  <a:close/>
                </a:path>
                <a:path w="50800" h="216535" extrusionOk="0">
                  <a:moveTo>
                    <a:pt x="44450" y="38100"/>
                  </a:moveTo>
                  <a:lnTo>
                    <a:pt x="34543" y="38100"/>
                  </a:lnTo>
                  <a:lnTo>
                    <a:pt x="34543" y="50800"/>
                  </a:lnTo>
                  <a:lnTo>
                    <a:pt x="50800" y="50800"/>
                  </a:lnTo>
                  <a:lnTo>
                    <a:pt x="44450" y="381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41" name="Google Shape;841;p78"/>
          <p:cNvSpPr txBox="1"/>
          <p:nvPr/>
        </p:nvSpPr>
        <p:spPr>
          <a:xfrm>
            <a:off x="2633852" y="3092323"/>
            <a:ext cx="11557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42" name="Google Shape;842;p78"/>
          <p:cNvSpPr/>
          <p:nvPr/>
        </p:nvSpPr>
        <p:spPr>
          <a:xfrm>
            <a:off x="3321303" y="5081015"/>
            <a:ext cx="50800" cy="719455"/>
          </a:xfrm>
          <a:custGeom>
            <a:avLst/>
            <a:gdLst/>
            <a:ahLst/>
            <a:cxnLst/>
            <a:rect l="l" t="t" r="r" b="b"/>
            <a:pathLst>
              <a:path w="50800" h="719454" extrusionOk="0">
                <a:moveTo>
                  <a:pt x="34544" y="38099"/>
                </a:moveTo>
                <a:lnTo>
                  <a:pt x="16256" y="38099"/>
                </a:lnTo>
                <a:lnTo>
                  <a:pt x="16256" y="719327"/>
                </a:lnTo>
                <a:lnTo>
                  <a:pt x="34544" y="719327"/>
                </a:lnTo>
                <a:lnTo>
                  <a:pt x="34544" y="38099"/>
                </a:lnTo>
                <a:close/>
              </a:path>
              <a:path w="50800" h="719454" extrusionOk="0">
                <a:moveTo>
                  <a:pt x="25400" y="0"/>
                </a:moveTo>
                <a:lnTo>
                  <a:pt x="0" y="50799"/>
                </a:lnTo>
                <a:lnTo>
                  <a:pt x="16256" y="50799"/>
                </a:lnTo>
                <a:lnTo>
                  <a:pt x="16256" y="38099"/>
                </a:lnTo>
                <a:lnTo>
                  <a:pt x="44450" y="38099"/>
                </a:lnTo>
                <a:lnTo>
                  <a:pt x="25400" y="0"/>
                </a:lnTo>
                <a:close/>
              </a:path>
              <a:path w="50800" h="719454" extrusionOk="0">
                <a:moveTo>
                  <a:pt x="44450" y="38099"/>
                </a:moveTo>
                <a:lnTo>
                  <a:pt x="34544" y="38099"/>
                </a:lnTo>
                <a:lnTo>
                  <a:pt x="34544" y="50799"/>
                </a:lnTo>
                <a:lnTo>
                  <a:pt x="50800" y="50799"/>
                </a:lnTo>
                <a:lnTo>
                  <a:pt x="44450" y="38099"/>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3" name="Google Shape;843;p78"/>
          <p:cNvSpPr txBox="1"/>
          <p:nvPr/>
        </p:nvSpPr>
        <p:spPr>
          <a:xfrm>
            <a:off x="3138932" y="5253990"/>
            <a:ext cx="11557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grpSp>
        <p:nvGrpSpPr>
          <p:cNvPr id="3" name="Google Shape;844;p78"/>
          <p:cNvGrpSpPr/>
          <p:nvPr/>
        </p:nvGrpSpPr>
        <p:grpSpPr>
          <a:xfrm>
            <a:off x="3346703" y="6233159"/>
            <a:ext cx="385064" cy="216535"/>
            <a:chOff x="3346703" y="6233159"/>
            <a:chExt cx="385064" cy="216535"/>
          </a:xfrm>
        </p:grpSpPr>
        <p:sp>
          <p:nvSpPr>
            <p:cNvPr id="845" name="Google Shape;845;p78"/>
            <p:cNvSpPr/>
            <p:nvPr/>
          </p:nvSpPr>
          <p:spPr>
            <a:xfrm>
              <a:off x="3346703" y="6233159"/>
              <a:ext cx="360045" cy="216535"/>
            </a:xfrm>
            <a:custGeom>
              <a:avLst/>
              <a:gdLst/>
              <a:ahLst/>
              <a:cxnLst/>
              <a:rect l="l" t="t" r="r" b="b"/>
              <a:pathLst>
                <a:path w="360045" h="216535" extrusionOk="0">
                  <a:moveTo>
                    <a:pt x="0" y="0"/>
                  </a:moveTo>
                  <a:lnTo>
                    <a:pt x="0" y="216407"/>
                  </a:lnTo>
                </a:path>
                <a:path w="360045" h="216535" extrusionOk="0">
                  <a:moveTo>
                    <a:pt x="0" y="216407"/>
                  </a:moveTo>
                  <a:lnTo>
                    <a:pt x="359663" y="216407"/>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6" name="Google Shape;846;p78"/>
            <p:cNvSpPr/>
            <p:nvPr/>
          </p:nvSpPr>
          <p:spPr>
            <a:xfrm>
              <a:off x="3680967" y="6233159"/>
              <a:ext cx="50800" cy="216535"/>
            </a:xfrm>
            <a:custGeom>
              <a:avLst/>
              <a:gdLst/>
              <a:ahLst/>
              <a:cxnLst/>
              <a:rect l="l" t="t" r="r" b="b"/>
              <a:pathLst>
                <a:path w="50800" h="216535" extrusionOk="0">
                  <a:moveTo>
                    <a:pt x="34544" y="38099"/>
                  </a:moveTo>
                  <a:lnTo>
                    <a:pt x="16256" y="38099"/>
                  </a:lnTo>
                  <a:lnTo>
                    <a:pt x="16256" y="216407"/>
                  </a:lnTo>
                  <a:lnTo>
                    <a:pt x="34544" y="216407"/>
                  </a:lnTo>
                  <a:lnTo>
                    <a:pt x="34544" y="38099"/>
                  </a:lnTo>
                  <a:close/>
                </a:path>
                <a:path w="50800" h="216535" extrusionOk="0">
                  <a:moveTo>
                    <a:pt x="25400" y="0"/>
                  </a:moveTo>
                  <a:lnTo>
                    <a:pt x="0" y="50799"/>
                  </a:lnTo>
                  <a:lnTo>
                    <a:pt x="16256" y="50799"/>
                  </a:lnTo>
                  <a:lnTo>
                    <a:pt x="16256" y="38099"/>
                  </a:lnTo>
                  <a:lnTo>
                    <a:pt x="44450" y="38099"/>
                  </a:lnTo>
                  <a:lnTo>
                    <a:pt x="25400" y="0"/>
                  </a:lnTo>
                  <a:close/>
                </a:path>
                <a:path w="50800" h="216535" extrusionOk="0">
                  <a:moveTo>
                    <a:pt x="44450" y="38099"/>
                  </a:moveTo>
                  <a:lnTo>
                    <a:pt x="34544" y="38099"/>
                  </a:lnTo>
                  <a:lnTo>
                    <a:pt x="34544" y="50799"/>
                  </a:lnTo>
                  <a:lnTo>
                    <a:pt x="50800" y="50799"/>
                  </a:lnTo>
                  <a:lnTo>
                    <a:pt x="44450" y="38099"/>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47" name="Google Shape;847;p78"/>
          <p:cNvSpPr txBox="1"/>
          <p:nvPr/>
        </p:nvSpPr>
        <p:spPr>
          <a:xfrm>
            <a:off x="3426333" y="6405473"/>
            <a:ext cx="11557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48" name="Google Shape;848;p78"/>
          <p:cNvSpPr/>
          <p:nvPr/>
        </p:nvSpPr>
        <p:spPr>
          <a:xfrm>
            <a:off x="3627882" y="4072128"/>
            <a:ext cx="370205" cy="833119"/>
          </a:xfrm>
          <a:custGeom>
            <a:avLst/>
            <a:gdLst/>
            <a:ahLst/>
            <a:cxnLst/>
            <a:rect l="l" t="t" r="r" b="b"/>
            <a:pathLst>
              <a:path w="370204" h="833120" extrusionOk="0">
                <a:moveTo>
                  <a:pt x="326441" y="66429"/>
                </a:moveTo>
                <a:lnTo>
                  <a:pt x="0" y="825500"/>
                </a:lnTo>
                <a:lnTo>
                  <a:pt x="16763" y="832612"/>
                </a:lnTo>
                <a:lnTo>
                  <a:pt x="343320" y="73690"/>
                </a:lnTo>
                <a:lnTo>
                  <a:pt x="326441" y="66429"/>
                </a:lnTo>
                <a:close/>
              </a:path>
              <a:path w="370204" h="833120" extrusionOk="0">
                <a:moveTo>
                  <a:pt x="368102" y="54737"/>
                </a:moveTo>
                <a:lnTo>
                  <a:pt x="331469" y="54737"/>
                </a:lnTo>
                <a:lnTo>
                  <a:pt x="348360" y="61976"/>
                </a:lnTo>
                <a:lnTo>
                  <a:pt x="343320" y="73690"/>
                </a:lnTo>
                <a:lnTo>
                  <a:pt x="369823" y="85090"/>
                </a:lnTo>
                <a:lnTo>
                  <a:pt x="368102" y="54737"/>
                </a:lnTo>
                <a:close/>
              </a:path>
              <a:path w="370204" h="833120" extrusionOk="0">
                <a:moveTo>
                  <a:pt x="331469" y="54737"/>
                </a:moveTo>
                <a:lnTo>
                  <a:pt x="326441" y="66429"/>
                </a:lnTo>
                <a:lnTo>
                  <a:pt x="343320" y="73690"/>
                </a:lnTo>
                <a:lnTo>
                  <a:pt x="348360" y="61976"/>
                </a:lnTo>
                <a:lnTo>
                  <a:pt x="331469" y="54737"/>
                </a:lnTo>
                <a:close/>
              </a:path>
              <a:path w="370204" h="833120" extrusionOk="0">
                <a:moveTo>
                  <a:pt x="364997" y="0"/>
                </a:moveTo>
                <a:lnTo>
                  <a:pt x="299846" y="54991"/>
                </a:lnTo>
                <a:lnTo>
                  <a:pt x="326441" y="66429"/>
                </a:lnTo>
                <a:lnTo>
                  <a:pt x="331469" y="54737"/>
                </a:lnTo>
                <a:lnTo>
                  <a:pt x="368102" y="54737"/>
                </a:lnTo>
                <a:lnTo>
                  <a:pt x="364997"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9" name="Google Shape;849;p78"/>
          <p:cNvSpPr txBox="1"/>
          <p:nvPr/>
        </p:nvSpPr>
        <p:spPr>
          <a:xfrm>
            <a:off x="3992879" y="3901440"/>
            <a:ext cx="817244" cy="381000"/>
          </a:xfrm>
          <a:prstGeom prst="rect">
            <a:avLst/>
          </a:prstGeom>
          <a:noFill/>
          <a:ln w="18275" cap="flat" cmpd="sng">
            <a:solidFill>
              <a:srgbClr val="003366"/>
            </a:solidFill>
            <a:prstDash val="solid"/>
            <a:round/>
            <a:headEnd type="none" w="sm" len="sm"/>
            <a:tailEnd type="none" w="sm" len="sm"/>
          </a:ln>
        </p:spPr>
        <p:txBody>
          <a:bodyPr spcFirstLastPara="1" wrap="square" lIns="0" tIns="90800" rIns="0" bIns="0" anchor="t" anchorCtr="0">
            <a:spAutoFit/>
          </a:bodyPr>
          <a:lstStyle/>
          <a:p>
            <a:pPr marL="9398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F</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(E)</a:t>
            </a:r>
            <a:endParaRPr sz="1600">
              <a:latin typeface="Arial"/>
              <a:ea typeface="Arial"/>
              <a:cs typeface="Arial"/>
              <a:sym typeface="Arial"/>
            </a:endParaRPr>
          </a:p>
        </p:txBody>
      </p:sp>
      <p:sp>
        <p:nvSpPr>
          <p:cNvPr id="850" name="Google Shape;850;p78"/>
          <p:cNvSpPr txBox="1"/>
          <p:nvPr/>
        </p:nvSpPr>
        <p:spPr>
          <a:xfrm>
            <a:off x="4074414" y="3597402"/>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6</a:t>
            </a:r>
            <a:endParaRPr sz="1600">
              <a:latin typeface="Arial"/>
              <a:ea typeface="Arial"/>
              <a:cs typeface="Arial"/>
              <a:sym typeface="Arial"/>
            </a:endParaRPr>
          </a:p>
        </p:txBody>
      </p:sp>
      <p:sp>
        <p:nvSpPr>
          <p:cNvPr id="851" name="Google Shape;851;p78"/>
          <p:cNvSpPr txBox="1"/>
          <p:nvPr/>
        </p:nvSpPr>
        <p:spPr>
          <a:xfrm>
            <a:off x="3922776" y="4687823"/>
            <a:ext cx="744220" cy="381000"/>
          </a:xfrm>
          <a:prstGeom prst="rect">
            <a:avLst/>
          </a:prstGeom>
          <a:noFill/>
          <a:ln w="18275" cap="flat" cmpd="sng">
            <a:solidFill>
              <a:srgbClr val="003366"/>
            </a:solidFill>
            <a:prstDash val="solid"/>
            <a:round/>
            <a:headEnd type="none" w="sm" len="sm"/>
            <a:tailEnd type="none" w="sm" len="sm"/>
          </a:ln>
        </p:spPr>
        <p:txBody>
          <a:bodyPr spcFirstLastPara="1" wrap="square" lIns="0" tIns="92075" rIns="0" bIns="0" anchor="t" anchorCtr="0">
            <a:spAutoFit/>
          </a:bodyPr>
          <a:lstStyle/>
          <a:p>
            <a:pPr marL="9271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F</a:t>
            </a:r>
            <a:r>
              <a:rPr lang="en-US" sz="1600">
                <a:solidFill>
                  <a:srgbClr val="003366"/>
                </a:solidFill>
                <a:latin typeface="Noto Sans Symbols"/>
                <a:ea typeface="Noto Sans Symbols"/>
                <a:cs typeface="Noto Sans Symbols"/>
                <a:sym typeface="Noto Sans Symbols"/>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id</a:t>
            </a:r>
            <a:endParaRPr sz="1600">
              <a:latin typeface="Arial"/>
              <a:ea typeface="Arial"/>
              <a:cs typeface="Arial"/>
              <a:sym typeface="Arial"/>
            </a:endParaRPr>
          </a:p>
        </p:txBody>
      </p:sp>
      <p:sp>
        <p:nvSpPr>
          <p:cNvPr id="852" name="Google Shape;852;p78"/>
          <p:cNvSpPr txBox="1"/>
          <p:nvPr/>
        </p:nvSpPr>
        <p:spPr>
          <a:xfrm>
            <a:off x="4002785" y="4461510"/>
            <a:ext cx="139065"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7</a:t>
            </a:r>
            <a:endParaRPr sz="1600">
              <a:latin typeface="Arial"/>
              <a:ea typeface="Arial"/>
              <a:cs typeface="Arial"/>
              <a:sym typeface="Arial"/>
            </a:endParaRPr>
          </a:p>
        </p:txBody>
      </p:sp>
      <p:sp>
        <p:nvSpPr>
          <p:cNvPr id="853" name="Google Shape;853;p78"/>
          <p:cNvSpPr txBox="1"/>
          <p:nvPr/>
        </p:nvSpPr>
        <p:spPr>
          <a:xfrm>
            <a:off x="3642486" y="4202220"/>
            <a:ext cx="187960" cy="746125"/>
          </a:xfrm>
          <a:prstGeom prst="rect">
            <a:avLst/>
          </a:prstGeom>
          <a:noFill/>
          <a:ln>
            <a:noFill/>
          </a:ln>
        </p:spPr>
        <p:txBody>
          <a:bodyPr spcFirstLastPara="1" wrap="square" lIns="0" tIns="1282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a:p>
            <a:pPr marL="85090" marR="0" lvl="0" indent="0" algn="l" rtl="0">
              <a:lnSpc>
                <a:spcPct val="100000"/>
              </a:lnSpc>
              <a:spcBef>
                <a:spcPts val="915"/>
              </a:spcBef>
              <a:spcAft>
                <a:spcPts val="0"/>
              </a:spcAft>
              <a:buNone/>
            </a:pPr>
            <a:r>
              <a:rPr lang="en-US" sz="1600">
                <a:solidFill>
                  <a:srgbClr val="CC0099"/>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
        <p:nvSpPr>
          <p:cNvPr id="854" name="Google Shape;854;p78"/>
          <p:cNvSpPr/>
          <p:nvPr/>
        </p:nvSpPr>
        <p:spPr>
          <a:xfrm>
            <a:off x="3636264" y="4912359"/>
            <a:ext cx="287020" cy="50800"/>
          </a:xfrm>
          <a:custGeom>
            <a:avLst/>
            <a:gdLst/>
            <a:ahLst/>
            <a:cxnLst/>
            <a:rect l="l" t="t" r="r" b="b"/>
            <a:pathLst>
              <a:path w="287020" h="50800" extrusionOk="0">
                <a:moveTo>
                  <a:pt x="235712" y="0"/>
                </a:moveTo>
                <a:lnTo>
                  <a:pt x="235712" y="50800"/>
                </a:lnTo>
                <a:lnTo>
                  <a:pt x="268224" y="34543"/>
                </a:lnTo>
                <a:lnTo>
                  <a:pt x="248412" y="34543"/>
                </a:lnTo>
                <a:lnTo>
                  <a:pt x="248412" y="16256"/>
                </a:lnTo>
                <a:lnTo>
                  <a:pt x="268224" y="16256"/>
                </a:lnTo>
                <a:lnTo>
                  <a:pt x="235712" y="0"/>
                </a:lnTo>
                <a:close/>
              </a:path>
              <a:path w="287020" h="50800" extrusionOk="0">
                <a:moveTo>
                  <a:pt x="235712" y="16256"/>
                </a:moveTo>
                <a:lnTo>
                  <a:pt x="0" y="16256"/>
                </a:lnTo>
                <a:lnTo>
                  <a:pt x="0" y="34543"/>
                </a:lnTo>
                <a:lnTo>
                  <a:pt x="235712" y="34543"/>
                </a:lnTo>
                <a:lnTo>
                  <a:pt x="235712" y="16256"/>
                </a:lnTo>
                <a:close/>
              </a:path>
              <a:path w="287020" h="50800" extrusionOk="0">
                <a:moveTo>
                  <a:pt x="268224" y="16256"/>
                </a:moveTo>
                <a:lnTo>
                  <a:pt x="248412" y="16256"/>
                </a:lnTo>
                <a:lnTo>
                  <a:pt x="248412" y="34543"/>
                </a:lnTo>
                <a:lnTo>
                  <a:pt x="268224" y="34543"/>
                </a:lnTo>
                <a:lnTo>
                  <a:pt x="286512"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5" name="Google Shape;855;p78"/>
          <p:cNvSpPr txBox="1"/>
          <p:nvPr/>
        </p:nvSpPr>
        <p:spPr>
          <a:xfrm>
            <a:off x="4931664" y="4718303"/>
            <a:ext cx="719455" cy="381000"/>
          </a:xfrm>
          <a:prstGeom prst="rect">
            <a:avLst/>
          </a:prstGeom>
          <a:noFill/>
          <a:ln w="18275" cap="flat" cmpd="sng">
            <a:solidFill>
              <a:srgbClr val="003366"/>
            </a:solidFill>
            <a:prstDash val="solid"/>
            <a:round/>
            <a:headEnd type="none" w="sm" len="sm"/>
            <a:tailEnd type="none" w="sm" len="sm"/>
          </a:ln>
        </p:spPr>
        <p:txBody>
          <a:bodyPr spcFirstLastPara="1" wrap="square" lIns="0" tIns="55225" rIns="0" bIns="0" anchor="t" anchorCtr="0">
            <a:spAutoFit/>
          </a:bodyPr>
          <a:lstStyle/>
          <a:p>
            <a:pPr marL="8572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F</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id</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856" name="Google Shape;856;p78"/>
          <p:cNvSpPr txBox="1"/>
          <p:nvPr/>
        </p:nvSpPr>
        <p:spPr>
          <a:xfrm>
            <a:off x="4939665" y="4461510"/>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14</a:t>
            </a:r>
            <a:endParaRPr sz="1600">
              <a:latin typeface="Arial"/>
              <a:ea typeface="Arial"/>
              <a:cs typeface="Arial"/>
              <a:sym typeface="Arial"/>
            </a:endParaRPr>
          </a:p>
        </p:txBody>
      </p:sp>
      <p:sp>
        <p:nvSpPr>
          <p:cNvPr id="857" name="Google Shape;857;p78"/>
          <p:cNvSpPr txBox="1"/>
          <p:nvPr/>
        </p:nvSpPr>
        <p:spPr>
          <a:xfrm>
            <a:off x="4723891" y="4673930"/>
            <a:ext cx="186690"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id</a:t>
            </a:r>
            <a:endParaRPr sz="1600">
              <a:latin typeface="Times New Roman"/>
              <a:ea typeface="Times New Roman"/>
              <a:cs typeface="Times New Roman"/>
              <a:sym typeface="Times New Roman"/>
            </a:endParaRPr>
          </a:p>
        </p:txBody>
      </p:sp>
      <p:sp>
        <p:nvSpPr>
          <p:cNvPr id="858" name="Google Shape;858;p78"/>
          <p:cNvSpPr/>
          <p:nvPr/>
        </p:nvSpPr>
        <p:spPr>
          <a:xfrm>
            <a:off x="4642103" y="4912359"/>
            <a:ext cx="289560" cy="50800"/>
          </a:xfrm>
          <a:custGeom>
            <a:avLst/>
            <a:gdLst/>
            <a:ahLst/>
            <a:cxnLst/>
            <a:rect l="l" t="t" r="r" b="b"/>
            <a:pathLst>
              <a:path w="289560" h="50800" extrusionOk="0">
                <a:moveTo>
                  <a:pt x="238760" y="0"/>
                </a:moveTo>
                <a:lnTo>
                  <a:pt x="238760" y="50800"/>
                </a:lnTo>
                <a:lnTo>
                  <a:pt x="271272" y="34543"/>
                </a:lnTo>
                <a:lnTo>
                  <a:pt x="251460" y="34543"/>
                </a:lnTo>
                <a:lnTo>
                  <a:pt x="251460" y="16256"/>
                </a:lnTo>
                <a:lnTo>
                  <a:pt x="271272" y="16256"/>
                </a:lnTo>
                <a:lnTo>
                  <a:pt x="238760" y="0"/>
                </a:lnTo>
                <a:close/>
              </a:path>
              <a:path w="289560" h="50800" extrusionOk="0">
                <a:moveTo>
                  <a:pt x="238760" y="16256"/>
                </a:moveTo>
                <a:lnTo>
                  <a:pt x="0" y="16256"/>
                </a:lnTo>
                <a:lnTo>
                  <a:pt x="0" y="34543"/>
                </a:lnTo>
                <a:lnTo>
                  <a:pt x="238760" y="34543"/>
                </a:lnTo>
                <a:lnTo>
                  <a:pt x="238760" y="16256"/>
                </a:lnTo>
                <a:close/>
              </a:path>
              <a:path w="289560" h="50800" extrusionOk="0">
                <a:moveTo>
                  <a:pt x="271272" y="16256"/>
                </a:moveTo>
                <a:lnTo>
                  <a:pt x="251460" y="16256"/>
                </a:lnTo>
                <a:lnTo>
                  <a:pt x="251460" y="34543"/>
                </a:lnTo>
                <a:lnTo>
                  <a:pt x="271272" y="34543"/>
                </a:lnTo>
                <a:lnTo>
                  <a:pt x="289560" y="25400"/>
                </a:lnTo>
                <a:lnTo>
                  <a:pt x="271272"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9" name="Google Shape;859;p78"/>
          <p:cNvSpPr txBox="1"/>
          <p:nvPr/>
        </p:nvSpPr>
        <p:spPr>
          <a:xfrm>
            <a:off x="5074920" y="3901440"/>
            <a:ext cx="866140" cy="381000"/>
          </a:xfrm>
          <a:prstGeom prst="rect">
            <a:avLst/>
          </a:prstGeom>
          <a:noFill/>
          <a:ln w="18275" cap="flat" cmpd="sng">
            <a:solidFill>
              <a:srgbClr val="003366"/>
            </a:solidFill>
            <a:prstDash val="solid"/>
            <a:round/>
            <a:headEnd type="none" w="sm" len="sm"/>
            <a:tailEnd type="none" w="sm" len="sm"/>
          </a:ln>
        </p:spPr>
        <p:txBody>
          <a:bodyPr spcFirstLastPara="1" wrap="square" lIns="0" tIns="46350" rIns="0" bIns="0" anchor="t" anchorCtr="0">
            <a:spAutoFit/>
          </a:bodyPr>
          <a:lstStyle/>
          <a:p>
            <a:pPr marL="9652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F</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E)</a:t>
            </a:r>
            <a:endParaRPr sz="1600">
              <a:latin typeface="Arial"/>
              <a:ea typeface="Arial"/>
              <a:cs typeface="Arial"/>
              <a:sym typeface="Arial"/>
            </a:endParaRPr>
          </a:p>
        </p:txBody>
      </p:sp>
      <p:sp>
        <p:nvSpPr>
          <p:cNvPr id="860" name="Google Shape;860;p78"/>
          <p:cNvSpPr txBox="1"/>
          <p:nvPr/>
        </p:nvSpPr>
        <p:spPr>
          <a:xfrm>
            <a:off x="5155819" y="3597402"/>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13</a:t>
            </a:r>
            <a:endParaRPr sz="1600">
              <a:latin typeface="Arial"/>
              <a:ea typeface="Arial"/>
              <a:cs typeface="Arial"/>
              <a:sym typeface="Arial"/>
            </a:endParaRPr>
          </a:p>
        </p:txBody>
      </p:sp>
      <p:sp>
        <p:nvSpPr>
          <p:cNvPr id="861" name="Google Shape;861;p78"/>
          <p:cNvSpPr txBox="1"/>
          <p:nvPr/>
        </p:nvSpPr>
        <p:spPr>
          <a:xfrm>
            <a:off x="4866894" y="3810380"/>
            <a:ext cx="9398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862" name="Google Shape;862;p78"/>
          <p:cNvSpPr/>
          <p:nvPr/>
        </p:nvSpPr>
        <p:spPr>
          <a:xfrm>
            <a:off x="4785359" y="4119879"/>
            <a:ext cx="289560" cy="50800"/>
          </a:xfrm>
          <a:custGeom>
            <a:avLst/>
            <a:gdLst/>
            <a:ahLst/>
            <a:cxnLst/>
            <a:rect l="l" t="t" r="r" b="b"/>
            <a:pathLst>
              <a:path w="289560" h="50800" extrusionOk="0">
                <a:moveTo>
                  <a:pt x="238760" y="0"/>
                </a:moveTo>
                <a:lnTo>
                  <a:pt x="238760" y="50800"/>
                </a:lnTo>
                <a:lnTo>
                  <a:pt x="271272" y="34544"/>
                </a:lnTo>
                <a:lnTo>
                  <a:pt x="251460" y="34544"/>
                </a:lnTo>
                <a:lnTo>
                  <a:pt x="251460" y="16256"/>
                </a:lnTo>
                <a:lnTo>
                  <a:pt x="271272" y="16256"/>
                </a:lnTo>
                <a:lnTo>
                  <a:pt x="238760" y="0"/>
                </a:lnTo>
                <a:close/>
              </a:path>
              <a:path w="289560" h="50800" extrusionOk="0">
                <a:moveTo>
                  <a:pt x="238760" y="16256"/>
                </a:moveTo>
                <a:lnTo>
                  <a:pt x="0" y="16256"/>
                </a:lnTo>
                <a:lnTo>
                  <a:pt x="0" y="34544"/>
                </a:lnTo>
                <a:lnTo>
                  <a:pt x="238760" y="34544"/>
                </a:lnTo>
                <a:lnTo>
                  <a:pt x="238760" y="16256"/>
                </a:lnTo>
                <a:close/>
              </a:path>
              <a:path w="289560" h="50800" extrusionOk="0">
                <a:moveTo>
                  <a:pt x="271272" y="16256"/>
                </a:moveTo>
                <a:lnTo>
                  <a:pt x="251460" y="16256"/>
                </a:lnTo>
                <a:lnTo>
                  <a:pt x="251460" y="34544"/>
                </a:lnTo>
                <a:lnTo>
                  <a:pt x="271272" y="34544"/>
                </a:lnTo>
                <a:lnTo>
                  <a:pt x="289560" y="25400"/>
                </a:lnTo>
                <a:lnTo>
                  <a:pt x="271272"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3" name="Google Shape;863;p78"/>
          <p:cNvSpPr txBox="1"/>
          <p:nvPr/>
        </p:nvSpPr>
        <p:spPr>
          <a:xfrm>
            <a:off x="4139184" y="5873496"/>
            <a:ext cx="920750" cy="381000"/>
          </a:xfrm>
          <a:prstGeom prst="rect">
            <a:avLst/>
          </a:prstGeom>
          <a:noFill/>
          <a:ln w="18275" cap="flat" cmpd="sng">
            <a:solidFill>
              <a:srgbClr val="003366"/>
            </a:solidFill>
            <a:prstDash val="solid"/>
            <a:round/>
            <a:headEnd type="none" w="sm" len="sm"/>
            <a:tailEnd type="none" w="sm" len="sm"/>
          </a:ln>
        </p:spPr>
        <p:txBody>
          <a:bodyPr spcFirstLastPara="1" wrap="square" lIns="0" tIns="90800" rIns="0" bIns="0" anchor="t" anchorCtr="0">
            <a:spAutoFit/>
          </a:bodyPr>
          <a:lstStyle/>
          <a:p>
            <a:pPr marL="9207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T</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T</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*F</a:t>
            </a:r>
            <a:endParaRPr sz="1600">
              <a:latin typeface="Arial"/>
              <a:ea typeface="Arial"/>
              <a:cs typeface="Arial"/>
              <a:sym typeface="Arial"/>
            </a:endParaRPr>
          </a:p>
        </p:txBody>
      </p:sp>
      <p:sp>
        <p:nvSpPr>
          <p:cNvPr id="864" name="Google Shape;864;p78"/>
          <p:cNvSpPr txBox="1"/>
          <p:nvPr/>
        </p:nvSpPr>
        <p:spPr>
          <a:xfrm>
            <a:off x="4218813" y="6262522"/>
            <a:ext cx="224154"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11</a:t>
            </a:r>
            <a:endParaRPr sz="1600">
              <a:latin typeface="Arial"/>
              <a:ea typeface="Arial"/>
              <a:cs typeface="Arial"/>
              <a:sym typeface="Arial"/>
            </a:endParaRPr>
          </a:p>
        </p:txBody>
      </p:sp>
      <p:sp>
        <p:nvSpPr>
          <p:cNvPr id="865" name="Google Shape;865;p78"/>
          <p:cNvSpPr/>
          <p:nvPr/>
        </p:nvSpPr>
        <p:spPr>
          <a:xfrm>
            <a:off x="3852671" y="6064503"/>
            <a:ext cx="287020" cy="50800"/>
          </a:xfrm>
          <a:custGeom>
            <a:avLst/>
            <a:gdLst/>
            <a:ahLst/>
            <a:cxnLst/>
            <a:rect l="l" t="t" r="r" b="b"/>
            <a:pathLst>
              <a:path w="287020" h="50800" extrusionOk="0">
                <a:moveTo>
                  <a:pt x="235712" y="0"/>
                </a:moveTo>
                <a:lnTo>
                  <a:pt x="235712" y="50800"/>
                </a:lnTo>
                <a:lnTo>
                  <a:pt x="268224" y="34544"/>
                </a:lnTo>
                <a:lnTo>
                  <a:pt x="248412" y="34544"/>
                </a:lnTo>
                <a:lnTo>
                  <a:pt x="248412" y="16256"/>
                </a:lnTo>
                <a:lnTo>
                  <a:pt x="268224" y="16256"/>
                </a:lnTo>
                <a:lnTo>
                  <a:pt x="235712" y="0"/>
                </a:lnTo>
                <a:close/>
              </a:path>
              <a:path w="287020" h="50800" extrusionOk="0">
                <a:moveTo>
                  <a:pt x="235712" y="16256"/>
                </a:moveTo>
                <a:lnTo>
                  <a:pt x="0" y="16256"/>
                </a:lnTo>
                <a:lnTo>
                  <a:pt x="0" y="34544"/>
                </a:lnTo>
                <a:lnTo>
                  <a:pt x="235712" y="34544"/>
                </a:lnTo>
                <a:lnTo>
                  <a:pt x="235712" y="16256"/>
                </a:lnTo>
                <a:close/>
              </a:path>
              <a:path w="287020" h="50800" extrusionOk="0">
                <a:moveTo>
                  <a:pt x="268224" y="16256"/>
                </a:moveTo>
                <a:lnTo>
                  <a:pt x="248412" y="16256"/>
                </a:lnTo>
                <a:lnTo>
                  <a:pt x="248412" y="34544"/>
                </a:lnTo>
                <a:lnTo>
                  <a:pt x="268224" y="34544"/>
                </a:lnTo>
                <a:lnTo>
                  <a:pt x="286512"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6" name="Google Shape;866;p78"/>
          <p:cNvSpPr txBox="1"/>
          <p:nvPr/>
        </p:nvSpPr>
        <p:spPr>
          <a:xfrm>
            <a:off x="3931411" y="5826963"/>
            <a:ext cx="150495"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T</a:t>
            </a:r>
            <a:endParaRPr sz="1600">
              <a:latin typeface="Times New Roman"/>
              <a:ea typeface="Times New Roman"/>
              <a:cs typeface="Times New Roman"/>
              <a:sym typeface="Times New Roman"/>
            </a:endParaRPr>
          </a:p>
        </p:txBody>
      </p:sp>
      <p:sp>
        <p:nvSpPr>
          <p:cNvPr id="867" name="Google Shape;867;p78"/>
          <p:cNvSpPr/>
          <p:nvPr/>
        </p:nvSpPr>
        <p:spPr>
          <a:xfrm>
            <a:off x="5074920" y="6061455"/>
            <a:ext cx="287020" cy="50800"/>
          </a:xfrm>
          <a:custGeom>
            <a:avLst/>
            <a:gdLst/>
            <a:ahLst/>
            <a:cxnLst/>
            <a:rect l="l" t="t" r="r" b="b"/>
            <a:pathLst>
              <a:path w="287020" h="50800" extrusionOk="0">
                <a:moveTo>
                  <a:pt x="235712" y="0"/>
                </a:moveTo>
                <a:lnTo>
                  <a:pt x="235712" y="50800"/>
                </a:lnTo>
                <a:lnTo>
                  <a:pt x="268224" y="34544"/>
                </a:lnTo>
                <a:lnTo>
                  <a:pt x="248412" y="34544"/>
                </a:lnTo>
                <a:lnTo>
                  <a:pt x="248412" y="16256"/>
                </a:lnTo>
                <a:lnTo>
                  <a:pt x="268224" y="16256"/>
                </a:lnTo>
                <a:lnTo>
                  <a:pt x="235712" y="0"/>
                </a:lnTo>
                <a:close/>
              </a:path>
              <a:path w="287020" h="50800" extrusionOk="0">
                <a:moveTo>
                  <a:pt x="235712" y="16256"/>
                </a:moveTo>
                <a:lnTo>
                  <a:pt x="0" y="16256"/>
                </a:lnTo>
                <a:lnTo>
                  <a:pt x="0" y="34544"/>
                </a:lnTo>
                <a:lnTo>
                  <a:pt x="235712" y="34544"/>
                </a:lnTo>
                <a:lnTo>
                  <a:pt x="235712" y="16256"/>
                </a:lnTo>
                <a:close/>
              </a:path>
              <a:path w="287020" h="50800" extrusionOk="0">
                <a:moveTo>
                  <a:pt x="268224" y="16256"/>
                </a:moveTo>
                <a:lnTo>
                  <a:pt x="248412" y="16256"/>
                </a:lnTo>
                <a:lnTo>
                  <a:pt x="248412" y="34544"/>
                </a:lnTo>
                <a:lnTo>
                  <a:pt x="268224" y="34544"/>
                </a:lnTo>
                <a:lnTo>
                  <a:pt x="286512" y="25400"/>
                </a:lnTo>
                <a:lnTo>
                  <a:pt x="268224"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8" name="Google Shape;868;p78"/>
          <p:cNvSpPr txBox="1"/>
          <p:nvPr/>
        </p:nvSpPr>
        <p:spPr>
          <a:xfrm>
            <a:off x="5155819" y="5901944"/>
            <a:ext cx="10541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Arial"/>
                <a:ea typeface="Arial"/>
                <a:cs typeface="Arial"/>
                <a:sym typeface="Arial"/>
              </a:rPr>
              <a:t>*</a:t>
            </a:r>
            <a:endParaRPr sz="1600">
              <a:latin typeface="Arial"/>
              <a:ea typeface="Arial"/>
              <a:cs typeface="Arial"/>
              <a:sym typeface="Arial"/>
            </a:endParaRPr>
          </a:p>
        </p:txBody>
      </p:sp>
      <p:graphicFrame>
        <p:nvGraphicFramePr>
          <p:cNvPr id="869" name="Google Shape;869;p78"/>
          <p:cNvGraphicFramePr/>
          <p:nvPr/>
        </p:nvGraphicFramePr>
        <p:xfrm>
          <a:off x="5352288" y="5870447"/>
          <a:ext cx="864875" cy="713225"/>
        </p:xfrm>
        <a:graphic>
          <a:graphicData uri="http://schemas.openxmlformats.org/drawingml/2006/table">
            <a:tbl>
              <a:tblPr firstRow="1" bandRow="1">
                <a:noFill/>
              </a:tblPr>
              <a:tblGrid>
                <a:gridCol w="648975"/>
                <a:gridCol w="73025"/>
                <a:gridCol w="142875"/>
              </a:tblGrid>
              <a:tr h="381000">
                <a:tc gridSpan="3">
                  <a:txBody>
                    <a:bodyPr/>
                    <a:lstStyle/>
                    <a:p>
                      <a:pPr marL="93980" marR="0" lvl="0" indent="0" algn="l" rtl="0">
                        <a:lnSpc>
                          <a:spcPct val="100000"/>
                        </a:lnSpc>
                        <a:spcBef>
                          <a:spcPts val="0"/>
                        </a:spcBef>
                        <a:spcAft>
                          <a:spcPts val="0"/>
                        </a:spcAft>
                        <a:buNone/>
                      </a:pPr>
                      <a:r>
                        <a:rPr lang="en-US" sz="1600" u="none" strike="noStrike" cap="none">
                          <a:solidFill>
                            <a:srgbClr val="003366"/>
                          </a:solidFill>
                          <a:latin typeface="Arial"/>
                          <a:ea typeface="Arial"/>
                          <a:cs typeface="Arial"/>
                          <a:sym typeface="Arial"/>
                        </a:rPr>
                        <a:t>T</a:t>
                      </a:r>
                      <a:r>
                        <a:rPr lang="en-US" sz="1600" u="none" strike="noStrike" cap="none">
                          <a:solidFill>
                            <a:srgbClr val="003366"/>
                          </a:solidFill>
                          <a:latin typeface="Noto Sans Symbols"/>
                          <a:ea typeface="Noto Sans Symbols"/>
                          <a:cs typeface="Noto Sans Symbols"/>
                          <a:sym typeface="Noto Sans Symbols"/>
                        </a:rPr>
                        <a:t>→</a:t>
                      </a:r>
                      <a:r>
                        <a:rPr lang="en-US" sz="1600" u="none" strike="noStrike" cap="none">
                          <a:solidFill>
                            <a:srgbClr val="003366"/>
                          </a:solidFill>
                          <a:latin typeface="Arial"/>
                          <a:ea typeface="Arial"/>
                          <a:cs typeface="Arial"/>
                          <a:sym typeface="Arial"/>
                        </a:rPr>
                        <a:t>T*</a:t>
                      </a:r>
                      <a:r>
                        <a:rPr lang="en-US" sz="1600" u="none" strike="noStrike" cap="none">
                          <a:solidFill>
                            <a:srgbClr val="FF3300"/>
                          </a:solidFill>
                          <a:latin typeface="Arial"/>
                          <a:ea typeface="Arial"/>
                          <a:cs typeface="Arial"/>
                          <a:sym typeface="Arial"/>
                        </a:rPr>
                        <a:t>•</a:t>
                      </a:r>
                      <a:r>
                        <a:rPr lang="en-US" sz="1600" u="none" strike="noStrike" cap="none">
                          <a:solidFill>
                            <a:srgbClr val="003366"/>
                          </a:solidFill>
                          <a:latin typeface="Arial"/>
                          <a:ea typeface="Arial"/>
                          <a:cs typeface="Arial"/>
                          <a:sym typeface="Arial"/>
                        </a:rPr>
                        <a:t>F</a:t>
                      </a:r>
                      <a:endParaRPr sz="1600" u="none" strike="noStrike" cap="none">
                        <a:latin typeface="Arial"/>
                        <a:ea typeface="Arial"/>
                        <a:cs typeface="Arial"/>
                        <a:sym typeface="Arial"/>
                      </a:endParaRPr>
                    </a:p>
                  </a:txBody>
                  <a:tcPr marL="0" marR="0" marT="91450" marB="0">
                    <a:lnL w="19050" cap="flat" cmpd="sng">
                      <a:solidFill>
                        <a:srgbClr val="003366"/>
                      </a:solidFill>
                      <a:prstDash val="solid"/>
                      <a:round/>
                      <a:headEnd type="none" w="sm" len="sm"/>
                      <a:tailEnd type="none" w="sm" len="sm"/>
                    </a:lnL>
                    <a:lnR w="19050" cap="flat" cmpd="sng">
                      <a:solidFill>
                        <a:srgbClr val="003366"/>
                      </a:solidFill>
                      <a:prstDash val="solid"/>
                      <a:round/>
                      <a:headEnd type="none" w="sm" len="sm"/>
                      <a:tailEnd type="none" w="sm" len="sm"/>
                    </a:lnR>
                    <a:lnT w="19050" cap="flat" cmpd="sng">
                      <a:solidFill>
                        <a:srgbClr val="003366"/>
                      </a:solidFill>
                      <a:prstDash val="solid"/>
                      <a:round/>
                      <a:headEnd type="none" w="sm" len="sm"/>
                      <a:tailEnd type="none" w="sm" len="sm"/>
                    </a:lnT>
                    <a:lnB w="19050" cap="flat" cmpd="sng">
                      <a:solidFill>
                        <a:srgbClr val="003366"/>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115825">
                <a:tc rowSpan="2">
                  <a:txBody>
                    <a:bodyPr/>
                    <a:lstStyle/>
                    <a:p>
                      <a:pPr marL="93980" marR="0" lvl="0" indent="0" algn="l" rtl="0">
                        <a:lnSpc>
                          <a:spcPct val="100000"/>
                        </a:lnSpc>
                        <a:spcBef>
                          <a:spcPts val="0"/>
                        </a:spcBef>
                        <a:spcAft>
                          <a:spcPts val="0"/>
                        </a:spcAft>
                        <a:buNone/>
                      </a:pPr>
                      <a:r>
                        <a:rPr lang="en-US" sz="1600" u="none" strike="noStrike" cap="none">
                          <a:solidFill>
                            <a:srgbClr val="FF3300"/>
                          </a:solidFill>
                          <a:latin typeface="Arial"/>
                          <a:ea typeface="Arial"/>
                          <a:cs typeface="Arial"/>
                          <a:sym typeface="Arial"/>
                        </a:rPr>
                        <a:t>16</a:t>
                      </a:r>
                      <a:endParaRPr sz="1600" u="none" strike="noStrike" cap="none">
                        <a:latin typeface="Arial"/>
                        <a:ea typeface="Arial"/>
                        <a:cs typeface="Arial"/>
                        <a:sym typeface="Arial"/>
                      </a:endParaRPr>
                    </a:p>
                  </a:txBody>
                  <a:tcPr marL="0" marR="0" marT="15250" marB="0">
                    <a:lnR w="19050" cap="flat" cmpd="sng">
                      <a:solidFill>
                        <a:srgbClr val="003366"/>
                      </a:solidFill>
                      <a:prstDash val="solid"/>
                      <a:round/>
                      <a:headEnd type="none" w="sm" len="sm"/>
                      <a:tailEnd type="none" w="sm" len="sm"/>
                    </a:lnR>
                    <a:lnT w="19050" cap="flat" cmpd="sng">
                      <a:solidFill>
                        <a:srgbClr val="003366"/>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600" u="none" strike="noStrike" cap="none">
                        <a:latin typeface="Times New Roman"/>
                        <a:ea typeface="Times New Roman"/>
                        <a:cs typeface="Times New Roman"/>
                        <a:sym typeface="Times New Roman"/>
                      </a:endParaRPr>
                    </a:p>
                  </a:txBody>
                  <a:tcPr marL="0" marR="0" marT="0" marB="0">
                    <a:lnL w="19050" cap="flat" cmpd="sng">
                      <a:solidFill>
                        <a:srgbClr val="003366"/>
                      </a:solidFill>
                      <a:prstDash val="solid"/>
                      <a:round/>
                      <a:headEnd type="none" w="sm" len="sm"/>
                      <a:tailEnd type="none" w="sm" len="sm"/>
                    </a:lnL>
                    <a:lnR w="19050" cap="flat" cmpd="sng">
                      <a:solidFill>
                        <a:srgbClr val="003366"/>
                      </a:solidFill>
                      <a:prstDash val="solid"/>
                      <a:round/>
                      <a:headEnd type="none" w="sm" len="sm"/>
                      <a:tailEnd type="none" w="sm" len="sm"/>
                    </a:lnR>
                    <a:lnT w="19050" cap="flat" cmpd="sng">
                      <a:solidFill>
                        <a:srgbClr val="003366"/>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600" u="none" strike="noStrike" cap="none">
                        <a:latin typeface="Times New Roman"/>
                        <a:ea typeface="Times New Roman"/>
                        <a:cs typeface="Times New Roman"/>
                        <a:sym typeface="Times New Roman"/>
                      </a:endParaRPr>
                    </a:p>
                  </a:txBody>
                  <a:tcPr marL="0" marR="0" marT="0" marB="0">
                    <a:lnL w="19050" cap="flat" cmpd="sng">
                      <a:solidFill>
                        <a:srgbClr val="003366"/>
                      </a:solidFill>
                      <a:prstDash val="solid"/>
                      <a:round/>
                      <a:headEnd type="none" w="sm" len="sm"/>
                      <a:tailEnd type="none" w="sm" len="sm"/>
                    </a:lnL>
                    <a:lnT w="19050" cap="flat" cmpd="sng">
                      <a:solidFill>
                        <a:srgbClr val="003366"/>
                      </a:solidFill>
                      <a:prstDash val="solid"/>
                      <a:round/>
                      <a:headEnd type="none" w="sm" len="sm"/>
                      <a:tailEnd type="none" w="sm" len="sm"/>
                    </a:lnT>
                  </a:tcPr>
                </a:tc>
              </a:tr>
              <a:tr h="216400">
                <a:tc vMerge="1">
                  <a:txBody>
                    <a:bodyPr/>
                    <a:lstStyle/>
                    <a:p>
                      <a:endParaRPr lang="en-US"/>
                    </a:p>
                  </a:txBody>
                  <a:tcPr/>
                </a:tc>
                <a:tc gridSpan="2">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9050" cap="flat" cmpd="sng">
                      <a:solidFill>
                        <a:srgbClr val="003366"/>
                      </a:solidFill>
                      <a:prstDash val="solid"/>
                      <a:round/>
                      <a:headEnd type="none" w="sm" len="sm"/>
                      <a:tailEnd type="none" w="sm" len="sm"/>
                    </a:lnL>
                  </a:tcPr>
                </a:tc>
                <a:tc hMerge="1">
                  <a:txBody>
                    <a:bodyPr/>
                    <a:lstStyle/>
                    <a:p>
                      <a:endParaRPr lang="en-US"/>
                    </a:p>
                  </a:txBody>
                  <a:tcPr/>
                </a:tc>
              </a:tr>
            </a:tbl>
          </a:graphicData>
        </a:graphic>
      </p:graphicFrame>
      <p:sp>
        <p:nvSpPr>
          <p:cNvPr id="870" name="Google Shape;870;p78"/>
          <p:cNvSpPr txBox="1"/>
          <p:nvPr/>
        </p:nvSpPr>
        <p:spPr>
          <a:xfrm>
            <a:off x="6516623" y="5846064"/>
            <a:ext cx="902335" cy="381000"/>
          </a:xfrm>
          <a:prstGeom prst="rect">
            <a:avLst/>
          </a:prstGeom>
          <a:noFill/>
          <a:ln w="18275" cap="flat" cmpd="sng">
            <a:solidFill>
              <a:srgbClr val="003366"/>
            </a:solidFill>
            <a:prstDash val="solid"/>
            <a:round/>
            <a:headEnd type="none" w="sm" len="sm"/>
            <a:tailEnd type="none" w="sm" len="sm"/>
          </a:ln>
        </p:spPr>
        <p:txBody>
          <a:bodyPr spcFirstLastPara="1" wrap="square" lIns="0" tIns="91425" rIns="0" bIns="0" anchor="t" anchorCtr="0">
            <a:spAutoFit/>
          </a:bodyPr>
          <a:lstStyle/>
          <a:p>
            <a:pPr marL="9207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T</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T*F</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871" name="Google Shape;871;p78"/>
          <p:cNvSpPr txBox="1"/>
          <p:nvPr/>
        </p:nvSpPr>
        <p:spPr>
          <a:xfrm>
            <a:off x="6308597" y="5826963"/>
            <a:ext cx="139700"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F</a:t>
            </a:r>
            <a:endParaRPr sz="1600">
              <a:latin typeface="Times New Roman"/>
              <a:ea typeface="Times New Roman"/>
              <a:cs typeface="Times New Roman"/>
              <a:sym typeface="Times New Roman"/>
            </a:endParaRPr>
          </a:p>
        </p:txBody>
      </p:sp>
      <p:sp>
        <p:nvSpPr>
          <p:cNvPr id="872" name="Google Shape;872;p78"/>
          <p:cNvSpPr/>
          <p:nvPr/>
        </p:nvSpPr>
        <p:spPr>
          <a:xfrm>
            <a:off x="6227064" y="6064503"/>
            <a:ext cx="289560" cy="50800"/>
          </a:xfrm>
          <a:custGeom>
            <a:avLst/>
            <a:gdLst/>
            <a:ahLst/>
            <a:cxnLst/>
            <a:rect l="l" t="t" r="r" b="b"/>
            <a:pathLst>
              <a:path w="289559" h="50800" extrusionOk="0">
                <a:moveTo>
                  <a:pt x="238760" y="0"/>
                </a:moveTo>
                <a:lnTo>
                  <a:pt x="238760" y="50800"/>
                </a:lnTo>
                <a:lnTo>
                  <a:pt x="271272" y="34544"/>
                </a:lnTo>
                <a:lnTo>
                  <a:pt x="251460" y="34544"/>
                </a:lnTo>
                <a:lnTo>
                  <a:pt x="251460" y="16256"/>
                </a:lnTo>
                <a:lnTo>
                  <a:pt x="271272" y="16256"/>
                </a:lnTo>
                <a:lnTo>
                  <a:pt x="238760" y="0"/>
                </a:lnTo>
                <a:close/>
              </a:path>
              <a:path w="289559" h="50800" extrusionOk="0">
                <a:moveTo>
                  <a:pt x="238760" y="16256"/>
                </a:moveTo>
                <a:lnTo>
                  <a:pt x="0" y="16256"/>
                </a:lnTo>
                <a:lnTo>
                  <a:pt x="0" y="34544"/>
                </a:lnTo>
                <a:lnTo>
                  <a:pt x="238760" y="34544"/>
                </a:lnTo>
                <a:lnTo>
                  <a:pt x="238760" y="16256"/>
                </a:lnTo>
                <a:close/>
              </a:path>
              <a:path w="289559" h="50800" extrusionOk="0">
                <a:moveTo>
                  <a:pt x="271272" y="16256"/>
                </a:moveTo>
                <a:lnTo>
                  <a:pt x="251460" y="16256"/>
                </a:lnTo>
                <a:lnTo>
                  <a:pt x="251460" y="34544"/>
                </a:lnTo>
                <a:lnTo>
                  <a:pt x="271272" y="34544"/>
                </a:lnTo>
                <a:lnTo>
                  <a:pt x="289560" y="25400"/>
                </a:lnTo>
                <a:lnTo>
                  <a:pt x="271272"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3" name="Google Shape;873;p78"/>
          <p:cNvSpPr txBox="1"/>
          <p:nvPr/>
        </p:nvSpPr>
        <p:spPr>
          <a:xfrm>
            <a:off x="6596253" y="6262522"/>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19</a:t>
            </a:r>
            <a:endParaRPr sz="1600">
              <a:latin typeface="Arial"/>
              <a:ea typeface="Arial"/>
              <a:cs typeface="Arial"/>
              <a:sym typeface="Arial"/>
            </a:endParaRPr>
          </a:p>
        </p:txBody>
      </p:sp>
      <p:sp>
        <p:nvSpPr>
          <p:cNvPr id="874" name="Google Shape;874;p78"/>
          <p:cNvSpPr txBox="1"/>
          <p:nvPr/>
        </p:nvSpPr>
        <p:spPr>
          <a:xfrm>
            <a:off x="6019546" y="3881450"/>
            <a:ext cx="150495" cy="27114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E</a:t>
            </a:r>
            <a:endParaRPr sz="1600">
              <a:latin typeface="Times New Roman"/>
              <a:ea typeface="Times New Roman"/>
              <a:cs typeface="Times New Roman"/>
              <a:sym typeface="Times New Roman"/>
            </a:endParaRPr>
          </a:p>
        </p:txBody>
      </p:sp>
      <p:sp>
        <p:nvSpPr>
          <p:cNvPr id="875" name="Google Shape;875;p78"/>
          <p:cNvSpPr/>
          <p:nvPr/>
        </p:nvSpPr>
        <p:spPr>
          <a:xfrm>
            <a:off x="5937503" y="4119879"/>
            <a:ext cx="289560" cy="50800"/>
          </a:xfrm>
          <a:custGeom>
            <a:avLst/>
            <a:gdLst/>
            <a:ahLst/>
            <a:cxnLst/>
            <a:rect l="l" t="t" r="r" b="b"/>
            <a:pathLst>
              <a:path w="289560" h="50800" extrusionOk="0">
                <a:moveTo>
                  <a:pt x="238760" y="0"/>
                </a:moveTo>
                <a:lnTo>
                  <a:pt x="238760" y="50800"/>
                </a:lnTo>
                <a:lnTo>
                  <a:pt x="271272" y="34544"/>
                </a:lnTo>
                <a:lnTo>
                  <a:pt x="251460" y="34544"/>
                </a:lnTo>
                <a:lnTo>
                  <a:pt x="251460" y="16256"/>
                </a:lnTo>
                <a:lnTo>
                  <a:pt x="271272" y="16256"/>
                </a:lnTo>
                <a:lnTo>
                  <a:pt x="238760" y="0"/>
                </a:lnTo>
                <a:close/>
              </a:path>
              <a:path w="289560" h="50800" extrusionOk="0">
                <a:moveTo>
                  <a:pt x="238760" y="16256"/>
                </a:moveTo>
                <a:lnTo>
                  <a:pt x="0" y="16256"/>
                </a:lnTo>
                <a:lnTo>
                  <a:pt x="0" y="34544"/>
                </a:lnTo>
                <a:lnTo>
                  <a:pt x="238760" y="34544"/>
                </a:lnTo>
                <a:lnTo>
                  <a:pt x="238760" y="16256"/>
                </a:lnTo>
                <a:close/>
              </a:path>
              <a:path w="289560" h="50800" extrusionOk="0">
                <a:moveTo>
                  <a:pt x="271272" y="16256"/>
                </a:moveTo>
                <a:lnTo>
                  <a:pt x="251460" y="16256"/>
                </a:lnTo>
                <a:lnTo>
                  <a:pt x="251460" y="34544"/>
                </a:lnTo>
                <a:lnTo>
                  <a:pt x="271272" y="34544"/>
                </a:lnTo>
                <a:lnTo>
                  <a:pt x="289560" y="25400"/>
                </a:lnTo>
                <a:lnTo>
                  <a:pt x="271272"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6" name="Google Shape;876;p78"/>
          <p:cNvSpPr txBox="1"/>
          <p:nvPr/>
        </p:nvSpPr>
        <p:spPr>
          <a:xfrm>
            <a:off x="6227064" y="3880103"/>
            <a:ext cx="866140" cy="381000"/>
          </a:xfrm>
          <a:prstGeom prst="rect">
            <a:avLst/>
          </a:prstGeom>
          <a:noFill/>
          <a:ln w="18275" cap="flat" cmpd="sng">
            <a:solidFill>
              <a:srgbClr val="003366"/>
            </a:solidFill>
            <a:prstDash val="solid"/>
            <a:round/>
            <a:headEnd type="none" w="sm" len="sm"/>
            <a:tailEnd type="none" w="sm" len="sm"/>
          </a:ln>
        </p:spPr>
        <p:txBody>
          <a:bodyPr spcFirstLastPara="1" wrap="square" lIns="0" tIns="91425" rIns="0" bIns="0" anchor="t" anchorCtr="0">
            <a:spAutoFit/>
          </a:bodyPr>
          <a:lstStyle/>
          <a:p>
            <a:pPr marL="93980"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F</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(E</a:t>
            </a:r>
            <a:r>
              <a:rPr lang="en-US" sz="1600">
                <a:solidFill>
                  <a:srgbClr val="FF3300"/>
                </a:solidFill>
                <a:latin typeface="Arial"/>
                <a:ea typeface="Arial"/>
                <a:cs typeface="Arial"/>
                <a:sym typeface="Arial"/>
              </a:rPr>
              <a:t>•</a:t>
            </a:r>
            <a:r>
              <a:rPr lang="en-US" sz="1600">
                <a:solidFill>
                  <a:srgbClr val="003366"/>
                </a:solidFill>
                <a:latin typeface="Arial"/>
                <a:ea typeface="Arial"/>
                <a:cs typeface="Arial"/>
                <a:sym typeface="Arial"/>
              </a:rPr>
              <a:t>)</a:t>
            </a:r>
            <a:endParaRPr sz="1600">
              <a:latin typeface="Arial"/>
              <a:ea typeface="Arial"/>
              <a:cs typeface="Arial"/>
              <a:sym typeface="Arial"/>
            </a:endParaRPr>
          </a:p>
        </p:txBody>
      </p:sp>
      <p:sp>
        <p:nvSpPr>
          <p:cNvPr id="877" name="Google Shape;877;p78"/>
          <p:cNvSpPr txBox="1"/>
          <p:nvPr/>
        </p:nvSpPr>
        <p:spPr>
          <a:xfrm>
            <a:off x="6235700" y="3597402"/>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17</a:t>
            </a:r>
            <a:endParaRPr sz="1600">
              <a:latin typeface="Arial"/>
              <a:ea typeface="Arial"/>
              <a:cs typeface="Arial"/>
              <a:sym typeface="Arial"/>
            </a:endParaRPr>
          </a:p>
        </p:txBody>
      </p:sp>
      <p:sp>
        <p:nvSpPr>
          <p:cNvPr id="878" name="Google Shape;878;p78"/>
          <p:cNvSpPr txBox="1"/>
          <p:nvPr/>
        </p:nvSpPr>
        <p:spPr>
          <a:xfrm>
            <a:off x="7172706" y="3810380"/>
            <a:ext cx="9398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CC0099"/>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879" name="Google Shape;879;p78"/>
          <p:cNvSpPr/>
          <p:nvPr/>
        </p:nvSpPr>
        <p:spPr>
          <a:xfrm>
            <a:off x="7092695" y="4119879"/>
            <a:ext cx="287020" cy="50800"/>
          </a:xfrm>
          <a:custGeom>
            <a:avLst/>
            <a:gdLst/>
            <a:ahLst/>
            <a:cxnLst/>
            <a:rect l="l" t="t" r="r" b="b"/>
            <a:pathLst>
              <a:path w="287020" h="50800" extrusionOk="0">
                <a:moveTo>
                  <a:pt x="235711" y="0"/>
                </a:moveTo>
                <a:lnTo>
                  <a:pt x="235711" y="50800"/>
                </a:lnTo>
                <a:lnTo>
                  <a:pt x="268223" y="34544"/>
                </a:lnTo>
                <a:lnTo>
                  <a:pt x="248411" y="34544"/>
                </a:lnTo>
                <a:lnTo>
                  <a:pt x="248411" y="16256"/>
                </a:lnTo>
                <a:lnTo>
                  <a:pt x="268223" y="16256"/>
                </a:lnTo>
                <a:lnTo>
                  <a:pt x="235711" y="0"/>
                </a:lnTo>
                <a:close/>
              </a:path>
              <a:path w="287020" h="50800" extrusionOk="0">
                <a:moveTo>
                  <a:pt x="235711" y="16256"/>
                </a:moveTo>
                <a:lnTo>
                  <a:pt x="0" y="16256"/>
                </a:lnTo>
                <a:lnTo>
                  <a:pt x="0" y="34544"/>
                </a:lnTo>
                <a:lnTo>
                  <a:pt x="235711" y="34544"/>
                </a:lnTo>
                <a:lnTo>
                  <a:pt x="235711" y="16256"/>
                </a:lnTo>
                <a:close/>
              </a:path>
              <a:path w="287020" h="50800" extrusionOk="0">
                <a:moveTo>
                  <a:pt x="268223" y="16256"/>
                </a:moveTo>
                <a:lnTo>
                  <a:pt x="248411" y="16256"/>
                </a:lnTo>
                <a:lnTo>
                  <a:pt x="248411" y="34544"/>
                </a:lnTo>
                <a:lnTo>
                  <a:pt x="268223" y="34544"/>
                </a:lnTo>
                <a:lnTo>
                  <a:pt x="286511" y="25400"/>
                </a:lnTo>
                <a:lnTo>
                  <a:pt x="268223"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0" name="Google Shape;880;p78"/>
          <p:cNvSpPr txBox="1"/>
          <p:nvPr/>
        </p:nvSpPr>
        <p:spPr>
          <a:xfrm>
            <a:off x="7379207" y="3901440"/>
            <a:ext cx="829310" cy="381000"/>
          </a:xfrm>
          <a:prstGeom prst="rect">
            <a:avLst/>
          </a:prstGeom>
          <a:noFill/>
          <a:ln w="18275" cap="flat" cmpd="sng">
            <a:solidFill>
              <a:srgbClr val="003366"/>
            </a:solidFill>
            <a:prstDash val="solid"/>
            <a:round/>
            <a:headEnd type="none" w="sm" len="sm"/>
            <a:tailEnd type="none" w="sm" len="sm"/>
          </a:ln>
        </p:spPr>
        <p:txBody>
          <a:bodyPr spcFirstLastPara="1" wrap="square" lIns="0" tIns="90800" rIns="0" bIns="0" anchor="t" anchorCtr="0">
            <a:spAutoFit/>
          </a:bodyPr>
          <a:lstStyle/>
          <a:p>
            <a:pPr marL="93345" marR="0" lvl="0" indent="0" algn="l" rtl="0">
              <a:lnSpc>
                <a:spcPct val="100000"/>
              </a:lnSpc>
              <a:spcBef>
                <a:spcPts val="0"/>
              </a:spcBef>
              <a:spcAft>
                <a:spcPts val="0"/>
              </a:spcAft>
              <a:buNone/>
            </a:pPr>
            <a:r>
              <a:rPr lang="en-US" sz="1600">
                <a:solidFill>
                  <a:srgbClr val="003366"/>
                </a:solidFill>
                <a:latin typeface="Arial"/>
                <a:ea typeface="Arial"/>
                <a:cs typeface="Arial"/>
                <a:sym typeface="Arial"/>
              </a:rPr>
              <a:t>F</a:t>
            </a:r>
            <a:r>
              <a:rPr lang="en-US" sz="1600">
                <a:solidFill>
                  <a:srgbClr val="003366"/>
                </a:solidFill>
                <a:latin typeface="Noto Sans Symbols"/>
                <a:ea typeface="Noto Sans Symbols"/>
                <a:cs typeface="Noto Sans Symbols"/>
                <a:sym typeface="Noto Sans Symbols"/>
              </a:rPr>
              <a:t>→</a:t>
            </a:r>
            <a:r>
              <a:rPr lang="en-US" sz="1600">
                <a:solidFill>
                  <a:srgbClr val="003366"/>
                </a:solidFill>
                <a:latin typeface="Arial"/>
                <a:ea typeface="Arial"/>
                <a:cs typeface="Arial"/>
                <a:sym typeface="Arial"/>
              </a:rPr>
              <a:t>(E)</a:t>
            </a:r>
            <a:r>
              <a:rPr lang="en-US" sz="1600">
                <a:solidFill>
                  <a:srgbClr val="FF3300"/>
                </a:solidFill>
                <a:latin typeface="Arial"/>
                <a:ea typeface="Arial"/>
                <a:cs typeface="Arial"/>
                <a:sym typeface="Arial"/>
              </a:rPr>
              <a:t>•</a:t>
            </a:r>
            <a:endParaRPr sz="1600">
              <a:latin typeface="Arial"/>
              <a:ea typeface="Arial"/>
              <a:cs typeface="Arial"/>
              <a:sym typeface="Arial"/>
            </a:endParaRPr>
          </a:p>
        </p:txBody>
      </p:sp>
      <p:sp>
        <p:nvSpPr>
          <p:cNvPr id="881" name="Google Shape;881;p78"/>
          <p:cNvSpPr txBox="1"/>
          <p:nvPr/>
        </p:nvSpPr>
        <p:spPr>
          <a:xfrm>
            <a:off x="7460106" y="3597402"/>
            <a:ext cx="251460" cy="2705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3300"/>
                </a:solidFill>
                <a:latin typeface="Arial"/>
                <a:ea typeface="Arial"/>
                <a:cs typeface="Arial"/>
                <a:sym typeface="Arial"/>
              </a:rPr>
              <a:t>20</a:t>
            </a:r>
            <a:endParaRPr sz="1600">
              <a:latin typeface="Arial"/>
              <a:ea typeface="Arial"/>
              <a:cs typeface="Arial"/>
              <a:sym typeface="Arial"/>
            </a:endParaRPr>
          </a:p>
        </p:txBody>
      </p:sp>
      <p:sp>
        <p:nvSpPr>
          <p:cNvPr id="882" name="Google Shape;882;p78"/>
          <p:cNvSpPr/>
          <p:nvPr/>
        </p:nvSpPr>
        <p:spPr>
          <a:xfrm>
            <a:off x="6083808" y="6351015"/>
            <a:ext cx="216535" cy="50800"/>
          </a:xfrm>
          <a:custGeom>
            <a:avLst/>
            <a:gdLst/>
            <a:ahLst/>
            <a:cxnLst/>
            <a:rect l="l" t="t" r="r" b="b"/>
            <a:pathLst>
              <a:path w="216535" h="50800" extrusionOk="0">
                <a:moveTo>
                  <a:pt x="165607" y="0"/>
                </a:moveTo>
                <a:lnTo>
                  <a:pt x="165607" y="50800"/>
                </a:lnTo>
                <a:lnTo>
                  <a:pt x="198119" y="34544"/>
                </a:lnTo>
                <a:lnTo>
                  <a:pt x="178307" y="34544"/>
                </a:lnTo>
                <a:lnTo>
                  <a:pt x="178307" y="16256"/>
                </a:lnTo>
                <a:lnTo>
                  <a:pt x="198119" y="16256"/>
                </a:lnTo>
                <a:lnTo>
                  <a:pt x="165607" y="0"/>
                </a:lnTo>
                <a:close/>
              </a:path>
              <a:path w="216535" h="50800" extrusionOk="0">
                <a:moveTo>
                  <a:pt x="165607" y="16256"/>
                </a:moveTo>
                <a:lnTo>
                  <a:pt x="0" y="16256"/>
                </a:lnTo>
                <a:lnTo>
                  <a:pt x="0" y="34544"/>
                </a:lnTo>
                <a:lnTo>
                  <a:pt x="165607" y="34544"/>
                </a:lnTo>
                <a:lnTo>
                  <a:pt x="165607" y="16256"/>
                </a:lnTo>
                <a:close/>
              </a:path>
              <a:path w="216535" h="50800" extrusionOk="0">
                <a:moveTo>
                  <a:pt x="198119" y="16256"/>
                </a:moveTo>
                <a:lnTo>
                  <a:pt x="178307" y="16256"/>
                </a:lnTo>
                <a:lnTo>
                  <a:pt x="178307" y="34544"/>
                </a:lnTo>
                <a:lnTo>
                  <a:pt x="198119" y="34544"/>
                </a:lnTo>
                <a:lnTo>
                  <a:pt x="216407" y="25400"/>
                </a:lnTo>
                <a:lnTo>
                  <a:pt x="198119"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3" name="Google Shape;883;p78"/>
          <p:cNvSpPr/>
          <p:nvPr/>
        </p:nvSpPr>
        <p:spPr>
          <a:xfrm>
            <a:off x="6010655" y="6567423"/>
            <a:ext cx="289560" cy="50800"/>
          </a:xfrm>
          <a:custGeom>
            <a:avLst/>
            <a:gdLst/>
            <a:ahLst/>
            <a:cxnLst/>
            <a:rect l="l" t="t" r="r" b="b"/>
            <a:pathLst>
              <a:path w="289560" h="50800" extrusionOk="0">
                <a:moveTo>
                  <a:pt x="238760" y="0"/>
                </a:moveTo>
                <a:lnTo>
                  <a:pt x="238760" y="50799"/>
                </a:lnTo>
                <a:lnTo>
                  <a:pt x="271272" y="34543"/>
                </a:lnTo>
                <a:lnTo>
                  <a:pt x="251460" y="34543"/>
                </a:lnTo>
                <a:lnTo>
                  <a:pt x="251460" y="16255"/>
                </a:lnTo>
                <a:lnTo>
                  <a:pt x="271272" y="16255"/>
                </a:lnTo>
                <a:lnTo>
                  <a:pt x="238760" y="0"/>
                </a:lnTo>
                <a:close/>
              </a:path>
              <a:path w="289560" h="50800" extrusionOk="0">
                <a:moveTo>
                  <a:pt x="238760" y="16255"/>
                </a:moveTo>
                <a:lnTo>
                  <a:pt x="0" y="16255"/>
                </a:lnTo>
                <a:lnTo>
                  <a:pt x="0" y="34543"/>
                </a:lnTo>
                <a:lnTo>
                  <a:pt x="238760" y="34543"/>
                </a:lnTo>
                <a:lnTo>
                  <a:pt x="238760" y="16255"/>
                </a:lnTo>
                <a:close/>
              </a:path>
              <a:path w="289560" h="50800" extrusionOk="0">
                <a:moveTo>
                  <a:pt x="271272" y="16255"/>
                </a:moveTo>
                <a:lnTo>
                  <a:pt x="251460" y="16255"/>
                </a:lnTo>
                <a:lnTo>
                  <a:pt x="251460" y="34543"/>
                </a:lnTo>
                <a:lnTo>
                  <a:pt x="271272" y="34543"/>
                </a:lnTo>
                <a:lnTo>
                  <a:pt x="289560" y="25399"/>
                </a:lnTo>
                <a:lnTo>
                  <a:pt x="271272" y="162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4" name="Google Shape;884;p78"/>
          <p:cNvSpPr txBox="1"/>
          <p:nvPr/>
        </p:nvSpPr>
        <p:spPr>
          <a:xfrm>
            <a:off x="6067297" y="6146388"/>
            <a:ext cx="407670" cy="604520"/>
          </a:xfrm>
          <a:prstGeom prst="rect">
            <a:avLst/>
          </a:prstGeom>
          <a:noFill/>
          <a:ln>
            <a:noFill/>
          </a:ln>
        </p:spPr>
        <p:txBody>
          <a:bodyPr spcFirstLastPara="1" wrap="square" lIns="0" tIns="57775" rIns="0" bIns="0" anchor="t" anchorCtr="0">
            <a:spAutoFit/>
          </a:bodyPr>
          <a:lstStyle/>
          <a:p>
            <a:pPr marL="38100" marR="0" lvl="0" indent="0" algn="l" rtl="0">
              <a:lnSpc>
                <a:spcPct val="100000"/>
              </a:lnSpc>
              <a:spcBef>
                <a:spcPts val="0"/>
              </a:spcBef>
              <a:spcAft>
                <a:spcPts val="0"/>
              </a:spcAft>
              <a:buNone/>
            </a:pPr>
            <a:r>
              <a:rPr lang="en-US" sz="2400" baseline="-25000">
                <a:solidFill>
                  <a:srgbClr val="CC0099"/>
                </a:solidFill>
                <a:latin typeface="Noto Sans Symbols"/>
                <a:ea typeface="Noto Sans Symbols"/>
                <a:cs typeface="Noto Sans Symbols"/>
                <a:sym typeface="Noto Sans Symbols"/>
              </a:rPr>
              <a:t>ε</a:t>
            </a:r>
            <a:r>
              <a:rPr lang="en-US" sz="2400" baseline="-25000">
                <a:solidFill>
                  <a:srgbClr val="CC0099"/>
                </a:solidFill>
                <a:latin typeface="Times New Roman"/>
                <a:ea typeface="Times New Roman"/>
                <a:cs typeface="Times New Roman"/>
                <a:sym typeface="Times New Roman"/>
              </a:rPr>
              <a:t> </a:t>
            </a:r>
            <a:r>
              <a:rPr lang="en-US" sz="1600">
                <a:solidFill>
                  <a:srgbClr val="FF3300"/>
                </a:solidFill>
                <a:latin typeface="Arial"/>
                <a:ea typeface="Arial"/>
                <a:cs typeface="Arial"/>
                <a:sym typeface="Arial"/>
              </a:rPr>
              <a:t>6</a:t>
            </a:r>
            <a:endParaRPr sz="1600">
              <a:latin typeface="Arial"/>
              <a:ea typeface="Arial"/>
              <a:cs typeface="Arial"/>
              <a:sym typeface="Arial"/>
            </a:endParaRPr>
          </a:p>
          <a:p>
            <a:pPr marL="38100" marR="0" lvl="0" indent="0" algn="l" rtl="0">
              <a:lnSpc>
                <a:spcPct val="100000"/>
              </a:lnSpc>
              <a:spcBef>
                <a:spcPts val="360"/>
              </a:spcBef>
              <a:spcAft>
                <a:spcPts val="0"/>
              </a:spcAft>
              <a:buNone/>
            </a:pPr>
            <a:r>
              <a:rPr lang="en-US" sz="2400" baseline="-25000">
                <a:solidFill>
                  <a:srgbClr val="CC0099"/>
                </a:solidFill>
                <a:latin typeface="Noto Sans Symbols"/>
                <a:ea typeface="Noto Sans Symbols"/>
                <a:cs typeface="Noto Sans Symbols"/>
                <a:sym typeface="Noto Sans Symbols"/>
              </a:rPr>
              <a:t>ε</a:t>
            </a:r>
            <a:r>
              <a:rPr lang="en-US" sz="2400" baseline="-25000">
                <a:solidFill>
                  <a:srgbClr val="CC0099"/>
                </a:solidFill>
                <a:latin typeface="Times New Roman"/>
                <a:ea typeface="Times New Roman"/>
                <a:cs typeface="Times New Roman"/>
                <a:sym typeface="Times New Roman"/>
              </a:rPr>
              <a:t>	</a:t>
            </a:r>
            <a:r>
              <a:rPr lang="en-US" sz="1600">
                <a:solidFill>
                  <a:srgbClr val="FF3300"/>
                </a:solidFill>
                <a:latin typeface="Arial"/>
                <a:ea typeface="Arial"/>
                <a:cs typeface="Arial"/>
                <a:sym typeface="Arial"/>
              </a:rPr>
              <a:t>7</a:t>
            </a:r>
            <a:endParaRPr sz="1600">
              <a:latin typeface="Arial"/>
              <a:ea typeface="Arial"/>
              <a:cs typeface="Arial"/>
              <a:sym typeface="Arial"/>
            </a:endParaRPr>
          </a:p>
        </p:txBody>
      </p:sp>
      <p:grpSp>
        <p:nvGrpSpPr>
          <p:cNvPr id="4" name="Google Shape;885;p78"/>
          <p:cNvGrpSpPr/>
          <p:nvPr/>
        </p:nvGrpSpPr>
        <p:grpSpPr>
          <a:xfrm>
            <a:off x="5867399" y="4288535"/>
            <a:ext cx="216535" cy="168656"/>
            <a:chOff x="5867399" y="4288535"/>
            <a:chExt cx="216535" cy="168656"/>
          </a:xfrm>
        </p:grpSpPr>
        <p:sp>
          <p:nvSpPr>
            <p:cNvPr id="886" name="Google Shape;886;p78"/>
            <p:cNvSpPr/>
            <p:nvPr/>
          </p:nvSpPr>
          <p:spPr>
            <a:xfrm>
              <a:off x="5867399" y="4288535"/>
              <a:ext cx="0" cy="143510"/>
            </a:xfrm>
            <a:custGeom>
              <a:avLst/>
              <a:gdLst/>
              <a:ahLst/>
              <a:cxnLst/>
              <a:rect l="l" t="t" r="r" b="b"/>
              <a:pathLst>
                <a:path w="120000" h="143510" extrusionOk="0">
                  <a:moveTo>
                    <a:pt x="0" y="0"/>
                  </a:moveTo>
                  <a:lnTo>
                    <a:pt x="0" y="143256"/>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7" name="Google Shape;887;p78"/>
            <p:cNvSpPr/>
            <p:nvPr/>
          </p:nvSpPr>
          <p:spPr>
            <a:xfrm>
              <a:off x="5867399" y="4406391"/>
              <a:ext cx="216535" cy="50800"/>
            </a:xfrm>
            <a:custGeom>
              <a:avLst/>
              <a:gdLst/>
              <a:ahLst/>
              <a:cxnLst/>
              <a:rect l="l" t="t" r="r" b="b"/>
              <a:pathLst>
                <a:path w="216535" h="50800" extrusionOk="0">
                  <a:moveTo>
                    <a:pt x="165608" y="0"/>
                  </a:moveTo>
                  <a:lnTo>
                    <a:pt x="165608" y="50799"/>
                  </a:lnTo>
                  <a:lnTo>
                    <a:pt x="198120" y="34543"/>
                  </a:lnTo>
                  <a:lnTo>
                    <a:pt x="178308" y="34543"/>
                  </a:lnTo>
                  <a:lnTo>
                    <a:pt x="178308" y="16255"/>
                  </a:lnTo>
                  <a:lnTo>
                    <a:pt x="198120" y="16255"/>
                  </a:lnTo>
                  <a:lnTo>
                    <a:pt x="165608" y="0"/>
                  </a:lnTo>
                  <a:close/>
                </a:path>
                <a:path w="216535" h="50800" extrusionOk="0">
                  <a:moveTo>
                    <a:pt x="165608" y="16255"/>
                  </a:moveTo>
                  <a:lnTo>
                    <a:pt x="0" y="16255"/>
                  </a:lnTo>
                  <a:lnTo>
                    <a:pt x="0" y="34543"/>
                  </a:lnTo>
                  <a:lnTo>
                    <a:pt x="165608" y="34543"/>
                  </a:lnTo>
                  <a:lnTo>
                    <a:pt x="165608" y="16255"/>
                  </a:lnTo>
                  <a:close/>
                </a:path>
                <a:path w="216535" h="50800" extrusionOk="0">
                  <a:moveTo>
                    <a:pt x="198120" y="16255"/>
                  </a:moveTo>
                  <a:lnTo>
                    <a:pt x="178308" y="16255"/>
                  </a:lnTo>
                  <a:lnTo>
                    <a:pt x="178308" y="34543"/>
                  </a:lnTo>
                  <a:lnTo>
                    <a:pt x="198120" y="34543"/>
                  </a:lnTo>
                  <a:lnTo>
                    <a:pt x="216408" y="25399"/>
                  </a:lnTo>
                  <a:lnTo>
                    <a:pt x="198120" y="162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5" name="Google Shape;888;p78"/>
          <p:cNvGrpSpPr/>
          <p:nvPr/>
        </p:nvGrpSpPr>
        <p:grpSpPr>
          <a:xfrm>
            <a:off x="5794247" y="4288535"/>
            <a:ext cx="289560" cy="385064"/>
            <a:chOff x="5794247" y="4288535"/>
            <a:chExt cx="289560" cy="385064"/>
          </a:xfrm>
        </p:grpSpPr>
        <p:sp>
          <p:nvSpPr>
            <p:cNvPr id="889" name="Google Shape;889;p78"/>
            <p:cNvSpPr/>
            <p:nvPr/>
          </p:nvSpPr>
          <p:spPr>
            <a:xfrm>
              <a:off x="5794247" y="4288535"/>
              <a:ext cx="0" cy="360045"/>
            </a:xfrm>
            <a:custGeom>
              <a:avLst/>
              <a:gdLst/>
              <a:ahLst/>
              <a:cxnLst/>
              <a:rect l="l" t="t" r="r" b="b"/>
              <a:pathLst>
                <a:path w="120000" h="360045" extrusionOk="0">
                  <a:moveTo>
                    <a:pt x="0" y="0"/>
                  </a:moveTo>
                  <a:lnTo>
                    <a:pt x="0" y="359663"/>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0" name="Google Shape;890;p78"/>
            <p:cNvSpPr/>
            <p:nvPr/>
          </p:nvSpPr>
          <p:spPr>
            <a:xfrm>
              <a:off x="5794247" y="4622799"/>
              <a:ext cx="289560" cy="50800"/>
            </a:xfrm>
            <a:custGeom>
              <a:avLst/>
              <a:gdLst/>
              <a:ahLst/>
              <a:cxnLst/>
              <a:rect l="l" t="t" r="r" b="b"/>
              <a:pathLst>
                <a:path w="289560" h="50800" extrusionOk="0">
                  <a:moveTo>
                    <a:pt x="238760" y="0"/>
                  </a:moveTo>
                  <a:lnTo>
                    <a:pt x="238760" y="50800"/>
                  </a:lnTo>
                  <a:lnTo>
                    <a:pt x="271272" y="34543"/>
                  </a:lnTo>
                  <a:lnTo>
                    <a:pt x="251460" y="34543"/>
                  </a:lnTo>
                  <a:lnTo>
                    <a:pt x="251460" y="16256"/>
                  </a:lnTo>
                  <a:lnTo>
                    <a:pt x="271272" y="16256"/>
                  </a:lnTo>
                  <a:lnTo>
                    <a:pt x="238760" y="0"/>
                  </a:lnTo>
                  <a:close/>
                </a:path>
                <a:path w="289560" h="50800" extrusionOk="0">
                  <a:moveTo>
                    <a:pt x="238760" y="16256"/>
                  </a:moveTo>
                  <a:lnTo>
                    <a:pt x="0" y="16256"/>
                  </a:lnTo>
                  <a:lnTo>
                    <a:pt x="0" y="34543"/>
                  </a:lnTo>
                  <a:lnTo>
                    <a:pt x="238760" y="34543"/>
                  </a:lnTo>
                  <a:lnTo>
                    <a:pt x="238760" y="16256"/>
                  </a:lnTo>
                  <a:close/>
                </a:path>
                <a:path w="289560" h="50800" extrusionOk="0">
                  <a:moveTo>
                    <a:pt x="271272" y="16256"/>
                  </a:moveTo>
                  <a:lnTo>
                    <a:pt x="251460" y="16256"/>
                  </a:lnTo>
                  <a:lnTo>
                    <a:pt x="251460" y="34543"/>
                  </a:lnTo>
                  <a:lnTo>
                    <a:pt x="271272" y="34543"/>
                  </a:lnTo>
                  <a:lnTo>
                    <a:pt x="289560" y="25400"/>
                  </a:lnTo>
                  <a:lnTo>
                    <a:pt x="271272"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91" name="Google Shape;891;p78"/>
          <p:cNvSpPr txBox="1"/>
          <p:nvPr/>
        </p:nvSpPr>
        <p:spPr>
          <a:xfrm>
            <a:off x="5849746" y="4201551"/>
            <a:ext cx="407670" cy="603250"/>
          </a:xfrm>
          <a:prstGeom prst="rect">
            <a:avLst/>
          </a:prstGeom>
          <a:noFill/>
          <a:ln>
            <a:noFill/>
          </a:ln>
        </p:spPr>
        <p:txBody>
          <a:bodyPr spcFirstLastPara="1" wrap="square" lIns="0" tIns="57150" rIns="0" bIns="0" anchor="t" anchorCtr="0">
            <a:spAutoFit/>
          </a:bodyPr>
          <a:lstStyle/>
          <a:p>
            <a:pPr marL="38100" marR="0" lvl="0" indent="0" algn="l" rtl="0">
              <a:lnSpc>
                <a:spcPct val="100000"/>
              </a:lnSpc>
              <a:spcBef>
                <a:spcPts val="0"/>
              </a:spcBef>
              <a:spcAft>
                <a:spcPts val="0"/>
              </a:spcAft>
              <a:buNone/>
            </a:pPr>
            <a:r>
              <a:rPr lang="en-US" sz="2400" baseline="-25000">
                <a:solidFill>
                  <a:srgbClr val="CC0099"/>
                </a:solidFill>
                <a:latin typeface="Noto Sans Symbols"/>
                <a:ea typeface="Noto Sans Symbols"/>
                <a:cs typeface="Noto Sans Symbols"/>
                <a:sym typeface="Noto Sans Symbols"/>
              </a:rPr>
              <a:t>ε</a:t>
            </a:r>
            <a:r>
              <a:rPr lang="en-US" sz="2400" baseline="-25000">
                <a:solidFill>
                  <a:srgbClr val="CC0099"/>
                </a:solidFill>
                <a:latin typeface="Times New Roman"/>
                <a:ea typeface="Times New Roman"/>
                <a:cs typeface="Times New Roman"/>
                <a:sym typeface="Times New Roman"/>
              </a:rPr>
              <a:t>	</a:t>
            </a:r>
            <a:r>
              <a:rPr lang="en-US" sz="1600">
                <a:solidFill>
                  <a:srgbClr val="FF3300"/>
                </a:solidFill>
                <a:latin typeface="Arial"/>
                <a:ea typeface="Arial"/>
                <a:cs typeface="Arial"/>
                <a:sym typeface="Arial"/>
              </a:rPr>
              <a:t>2</a:t>
            </a:r>
            <a:endParaRPr sz="1600">
              <a:latin typeface="Arial"/>
              <a:ea typeface="Arial"/>
              <a:cs typeface="Arial"/>
              <a:sym typeface="Arial"/>
            </a:endParaRPr>
          </a:p>
          <a:p>
            <a:pPr marL="38100" marR="0" lvl="0" indent="0" algn="l" rtl="0">
              <a:lnSpc>
                <a:spcPct val="100000"/>
              </a:lnSpc>
              <a:spcBef>
                <a:spcPts val="355"/>
              </a:spcBef>
              <a:spcAft>
                <a:spcPts val="0"/>
              </a:spcAft>
              <a:buNone/>
            </a:pPr>
            <a:r>
              <a:rPr lang="en-US" sz="2400" baseline="-25000">
                <a:solidFill>
                  <a:srgbClr val="CC0099"/>
                </a:solidFill>
                <a:latin typeface="Noto Sans Symbols"/>
                <a:ea typeface="Noto Sans Symbols"/>
                <a:cs typeface="Noto Sans Symbols"/>
                <a:sym typeface="Noto Sans Symbols"/>
              </a:rPr>
              <a:t>ε</a:t>
            </a:r>
            <a:r>
              <a:rPr lang="en-US" sz="2400" baseline="-25000">
                <a:solidFill>
                  <a:srgbClr val="CC0099"/>
                </a:solidFill>
                <a:latin typeface="Times New Roman"/>
                <a:ea typeface="Times New Roman"/>
                <a:cs typeface="Times New Roman"/>
                <a:sym typeface="Times New Roman"/>
              </a:rPr>
              <a:t>	</a:t>
            </a:r>
            <a:r>
              <a:rPr lang="en-US" sz="1600">
                <a:solidFill>
                  <a:srgbClr val="FF3300"/>
                </a:solidFill>
                <a:latin typeface="Arial"/>
                <a:ea typeface="Arial"/>
                <a:cs typeface="Arial"/>
                <a:sym typeface="Arial"/>
              </a:rPr>
              <a:t>3</a:t>
            </a:r>
            <a:endParaRPr sz="1600">
              <a:latin typeface="Arial"/>
              <a:ea typeface="Arial"/>
              <a:cs typeface="Arial"/>
              <a:sym typeface="Arial"/>
            </a:endParaRPr>
          </a:p>
        </p:txBody>
      </p:sp>
      <p:grpSp>
        <p:nvGrpSpPr>
          <p:cNvPr id="6" name="Google Shape;892;p78"/>
          <p:cNvGrpSpPr/>
          <p:nvPr/>
        </p:nvGrpSpPr>
        <p:grpSpPr>
          <a:xfrm>
            <a:off x="5291328" y="2919983"/>
            <a:ext cx="289687" cy="388112"/>
            <a:chOff x="5291328" y="2919983"/>
            <a:chExt cx="289687" cy="388112"/>
          </a:xfrm>
        </p:grpSpPr>
        <p:sp>
          <p:nvSpPr>
            <p:cNvPr id="893" name="Google Shape;893;p78"/>
            <p:cNvSpPr/>
            <p:nvPr/>
          </p:nvSpPr>
          <p:spPr>
            <a:xfrm>
              <a:off x="5364480" y="2919983"/>
              <a:ext cx="0" cy="146685"/>
            </a:xfrm>
            <a:custGeom>
              <a:avLst/>
              <a:gdLst/>
              <a:ahLst/>
              <a:cxnLst/>
              <a:rect l="l" t="t" r="r" b="b"/>
              <a:pathLst>
                <a:path w="120000" h="146685" extrusionOk="0">
                  <a:moveTo>
                    <a:pt x="0" y="0"/>
                  </a:moveTo>
                  <a:lnTo>
                    <a:pt x="0" y="146303"/>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4" name="Google Shape;894;p78"/>
            <p:cNvSpPr/>
            <p:nvPr/>
          </p:nvSpPr>
          <p:spPr>
            <a:xfrm>
              <a:off x="5364480" y="3040887"/>
              <a:ext cx="216535" cy="50800"/>
            </a:xfrm>
            <a:custGeom>
              <a:avLst/>
              <a:gdLst/>
              <a:ahLst/>
              <a:cxnLst/>
              <a:rect l="l" t="t" r="r" b="b"/>
              <a:pathLst>
                <a:path w="216535" h="50800" extrusionOk="0">
                  <a:moveTo>
                    <a:pt x="165608" y="0"/>
                  </a:moveTo>
                  <a:lnTo>
                    <a:pt x="165608" y="50800"/>
                  </a:lnTo>
                  <a:lnTo>
                    <a:pt x="198119" y="34544"/>
                  </a:lnTo>
                  <a:lnTo>
                    <a:pt x="178308" y="34544"/>
                  </a:lnTo>
                  <a:lnTo>
                    <a:pt x="178308" y="16256"/>
                  </a:lnTo>
                  <a:lnTo>
                    <a:pt x="198120" y="16256"/>
                  </a:lnTo>
                  <a:lnTo>
                    <a:pt x="165608" y="0"/>
                  </a:lnTo>
                  <a:close/>
                </a:path>
                <a:path w="216535" h="50800" extrusionOk="0">
                  <a:moveTo>
                    <a:pt x="165608" y="16256"/>
                  </a:moveTo>
                  <a:lnTo>
                    <a:pt x="0" y="16256"/>
                  </a:lnTo>
                  <a:lnTo>
                    <a:pt x="0" y="34544"/>
                  </a:lnTo>
                  <a:lnTo>
                    <a:pt x="165608" y="34544"/>
                  </a:lnTo>
                  <a:lnTo>
                    <a:pt x="165608" y="16256"/>
                  </a:lnTo>
                  <a:close/>
                </a:path>
                <a:path w="216535" h="50800" extrusionOk="0">
                  <a:moveTo>
                    <a:pt x="198120" y="16256"/>
                  </a:moveTo>
                  <a:lnTo>
                    <a:pt x="178308" y="16256"/>
                  </a:lnTo>
                  <a:lnTo>
                    <a:pt x="178308" y="34544"/>
                  </a:lnTo>
                  <a:lnTo>
                    <a:pt x="198119" y="34544"/>
                  </a:lnTo>
                  <a:lnTo>
                    <a:pt x="216408" y="25400"/>
                  </a:lnTo>
                  <a:lnTo>
                    <a:pt x="198120" y="162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5" name="Google Shape;895;p78"/>
            <p:cNvSpPr/>
            <p:nvPr/>
          </p:nvSpPr>
          <p:spPr>
            <a:xfrm>
              <a:off x="5291328" y="2919983"/>
              <a:ext cx="0" cy="363220"/>
            </a:xfrm>
            <a:custGeom>
              <a:avLst/>
              <a:gdLst/>
              <a:ahLst/>
              <a:cxnLst/>
              <a:rect l="l" t="t" r="r" b="b"/>
              <a:pathLst>
                <a:path w="120000" h="363220" extrusionOk="0">
                  <a:moveTo>
                    <a:pt x="0" y="0"/>
                  </a:moveTo>
                  <a:lnTo>
                    <a:pt x="0" y="362712"/>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6" name="Google Shape;896;p78"/>
            <p:cNvSpPr/>
            <p:nvPr/>
          </p:nvSpPr>
          <p:spPr>
            <a:xfrm>
              <a:off x="5291328" y="3257295"/>
              <a:ext cx="289560" cy="50800"/>
            </a:xfrm>
            <a:custGeom>
              <a:avLst/>
              <a:gdLst/>
              <a:ahLst/>
              <a:cxnLst/>
              <a:rect l="l" t="t" r="r" b="b"/>
              <a:pathLst>
                <a:path w="289560" h="50800" extrusionOk="0">
                  <a:moveTo>
                    <a:pt x="238760" y="0"/>
                  </a:moveTo>
                  <a:lnTo>
                    <a:pt x="238760" y="50800"/>
                  </a:lnTo>
                  <a:lnTo>
                    <a:pt x="271272" y="34543"/>
                  </a:lnTo>
                  <a:lnTo>
                    <a:pt x="251460" y="34543"/>
                  </a:lnTo>
                  <a:lnTo>
                    <a:pt x="251460" y="16255"/>
                  </a:lnTo>
                  <a:lnTo>
                    <a:pt x="271271" y="16255"/>
                  </a:lnTo>
                  <a:lnTo>
                    <a:pt x="238760" y="0"/>
                  </a:lnTo>
                  <a:close/>
                </a:path>
                <a:path w="289560" h="50800" extrusionOk="0">
                  <a:moveTo>
                    <a:pt x="238760" y="16255"/>
                  </a:moveTo>
                  <a:lnTo>
                    <a:pt x="0" y="16255"/>
                  </a:lnTo>
                  <a:lnTo>
                    <a:pt x="0" y="34543"/>
                  </a:lnTo>
                  <a:lnTo>
                    <a:pt x="238760" y="34543"/>
                  </a:lnTo>
                  <a:lnTo>
                    <a:pt x="238760" y="16255"/>
                  </a:lnTo>
                  <a:close/>
                </a:path>
                <a:path w="289560" h="50800" extrusionOk="0">
                  <a:moveTo>
                    <a:pt x="271271" y="16255"/>
                  </a:moveTo>
                  <a:lnTo>
                    <a:pt x="251460" y="16255"/>
                  </a:lnTo>
                  <a:lnTo>
                    <a:pt x="251460" y="34543"/>
                  </a:lnTo>
                  <a:lnTo>
                    <a:pt x="271272" y="34543"/>
                  </a:lnTo>
                  <a:lnTo>
                    <a:pt x="289560" y="25400"/>
                  </a:lnTo>
                  <a:lnTo>
                    <a:pt x="271271" y="162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97" name="Google Shape;897;p78"/>
          <p:cNvSpPr txBox="1"/>
          <p:nvPr/>
        </p:nvSpPr>
        <p:spPr>
          <a:xfrm>
            <a:off x="5346446" y="2834578"/>
            <a:ext cx="407670" cy="603250"/>
          </a:xfrm>
          <a:prstGeom prst="rect">
            <a:avLst/>
          </a:prstGeom>
          <a:noFill/>
          <a:ln>
            <a:noFill/>
          </a:ln>
        </p:spPr>
        <p:txBody>
          <a:bodyPr spcFirstLastPara="1" wrap="square" lIns="0" tIns="57150" rIns="0" bIns="0" anchor="t" anchorCtr="0">
            <a:spAutoFit/>
          </a:bodyPr>
          <a:lstStyle/>
          <a:p>
            <a:pPr marL="38100" marR="0" lvl="0" indent="0" algn="l" rtl="0">
              <a:lnSpc>
                <a:spcPct val="100000"/>
              </a:lnSpc>
              <a:spcBef>
                <a:spcPts val="0"/>
              </a:spcBef>
              <a:spcAft>
                <a:spcPts val="0"/>
              </a:spcAft>
              <a:buNone/>
            </a:pPr>
            <a:r>
              <a:rPr lang="en-US" sz="2400" baseline="-25000">
                <a:solidFill>
                  <a:srgbClr val="CC0099"/>
                </a:solidFill>
                <a:latin typeface="Noto Sans Symbols"/>
                <a:ea typeface="Noto Sans Symbols"/>
                <a:cs typeface="Noto Sans Symbols"/>
                <a:sym typeface="Noto Sans Symbols"/>
              </a:rPr>
              <a:t>ε</a:t>
            </a:r>
            <a:r>
              <a:rPr lang="en-US" sz="2400" baseline="-25000">
                <a:solidFill>
                  <a:srgbClr val="CC0099"/>
                </a:solidFill>
                <a:latin typeface="Times New Roman"/>
                <a:ea typeface="Times New Roman"/>
                <a:cs typeface="Times New Roman"/>
                <a:sym typeface="Times New Roman"/>
              </a:rPr>
              <a:t>	</a:t>
            </a:r>
            <a:r>
              <a:rPr lang="en-US" sz="1600">
                <a:solidFill>
                  <a:srgbClr val="FF3300"/>
                </a:solidFill>
                <a:latin typeface="Arial"/>
                <a:ea typeface="Arial"/>
                <a:cs typeface="Arial"/>
                <a:sym typeface="Arial"/>
              </a:rPr>
              <a:t>4</a:t>
            </a:r>
            <a:endParaRPr sz="1600">
              <a:latin typeface="Arial"/>
              <a:ea typeface="Arial"/>
              <a:cs typeface="Arial"/>
              <a:sym typeface="Arial"/>
            </a:endParaRPr>
          </a:p>
          <a:p>
            <a:pPr marL="38100" marR="0" lvl="0" indent="0" algn="l" rtl="0">
              <a:lnSpc>
                <a:spcPct val="100000"/>
              </a:lnSpc>
              <a:spcBef>
                <a:spcPts val="355"/>
              </a:spcBef>
              <a:spcAft>
                <a:spcPts val="0"/>
              </a:spcAft>
              <a:buNone/>
            </a:pPr>
            <a:r>
              <a:rPr lang="en-US" sz="2400" baseline="-25000">
                <a:solidFill>
                  <a:srgbClr val="CC0099"/>
                </a:solidFill>
                <a:latin typeface="Noto Sans Symbols"/>
                <a:ea typeface="Noto Sans Symbols"/>
                <a:cs typeface="Noto Sans Symbols"/>
                <a:sym typeface="Noto Sans Symbols"/>
              </a:rPr>
              <a:t>ε</a:t>
            </a:r>
            <a:r>
              <a:rPr lang="en-US" sz="2400" baseline="-25000">
                <a:solidFill>
                  <a:srgbClr val="CC0099"/>
                </a:solidFill>
                <a:latin typeface="Times New Roman"/>
                <a:ea typeface="Times New Roman"/>
                <a:cs typeface="Times New Roman"/>
                <a:sym typeface="Times New Roman"/>
              </a:rPr>
              <a:t>	</a:t>
            </a:r>
            <a:r>
              <a:rPr lang="en-US" sz="1600">
                <a:solidFill>
                  <a:srgbClr val="FF3300"/>
                </a:solidFill>
                <a:latin typeface="Arial"/>
                <a:ea typeface="Arial"/>
                <a:cs typeface="Arial"/>
                <a:sym typeface="Arial"/>
              </a:rPr>
              <a:t>5</a:t>
            </a:r>
            <a:endParaRPr sz="1600">
              <a:latin typeface="Arial"/>
              <a:ea typeface="Arial"/>
              <a:cs typeface="Arial"/>
              <a:sym typeface="Arial"/>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834644" y="1286636"/>
            <a:ext cx="800862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 Arithmetic Expressions</a:t>
            </a:r>
            <a:endParaRPr/>
          </a:p>
        </p:txBody>
      </p:sp>
      <p:sp>
        <p:nvSpPr>
          <p:cNvPr id="111" name="Google Shape;111;p7"/>
          <p:cNvSpPr txBox="1"/>
          <p:nvPr/>
        </p:nvSpPr>
        <p:spPr>
          <a:xfrm>
            <a:off x="809371" y="1988642"/>
            <a:ext cx="6729095" cy="2728676"/>
          </a:xfrm>
          <a:prstGeom prst="rect">
            <a:avLst/>
          </a:prstGeom>
          <a:noFill/>
          <a:ln>
            <a:noFill/>
          </a:ln>
        </p:spPr>
        <p:txBody>
          <a:bodyPr spcFirstLastPara="1" wrap="square" lIns="0" tIns="13950" rIns="0" bIns="0" anchor="t" anchorCtr="0">
            <a:spAutoFit/>
          </a:bodyPr>
          <a:lstStyle/>
          <a:p>
            <a:pPr marL="12700" marR="0" lvl="0" indent="0" algn="l" rtl="0">
              <a:lnSpc>
                <a:spcPct val="119642"/>
              </a:lnSpc>
              <a:spcBef>
                <a:spcPts val="0"/>
              </a:spcBef>
              <a:spcAft>
                <a:spcPts val="0"/>
              </a:spcAft>
              <a:buNone/>
            </a:pPr>
            <a:r>
              <a:rPr lang="en-US" sz="1800" b="1" dirty="0">
                <a:solidFill>
                  <a:srgbClr val="003366"/>
                </a:solidFill>
                <a:latin typeface="Cambria" pitchFamily="18" charset="0"/>
                <a:ea typeface="Cambria" pitchFamily="18" charset="0"/>
                <a:sym typeface="Arial"/>
              </a:rPr>
              <a:t>id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 </a:t>
            </a:r>
            <a:r>
              <a:rPr lang="en-US" sz="1800" dirty="0">
                <a:solidFill>
                  <a:srgbClr val="003366"/>
                </a:solidFill>
                <a:latin typeface="Cambria" pitchFamily="18" charset="0"/>
                <a:ea typeface="Cambria" pitchFamily="18" charset="0"/>
                <a:sym typeface="Arial"/>
              </a:rPr>
              <a:t>},</a:t>
            </a:r>
            <a:endParaRPr sz="1800">
              <a:latin typeface="Cambria" pitchFamily="18" charset="0"/>
              <a:ea typeface="Cambria" pitchFamily="18" charset="0"/>
              <a:sym typeface="Arial"/>
            </a:endParaRPr>
          </a:p>
          <a:p>
            <a:pPr marL="12700" marR="0" lvl="0" indent="0" algn="l" rtl="0">
              <a:lnSpc>
                <a:spcPct val="119642"/>
              </a:lnSpc>
              <a:spcBef>
                <a:spcPts val="0"/>
              </a:spcBef>
              <a:spcAft>
                <a:spcPts val="0"/>
              </a:spcAft>
              <a:buNone/>
            </a:pP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a:t>
            </a:r>
            <a:endParaRPr sz="1800">
              <a:latin typeface="Cambria" pitchFamily="18" charset="0"/>
              <a:ea typeface="Cambria" pitchFamily="18" charset="0"/>
              <a:sym typeface="Arial"/>
            </a:endParaRPr>
          </a:p>
          <a:p>
            <a:pPr marL="12700" marR="0" lvl="0" indent="0" algn="l" rtl="0">
              <a:lnSpc>
                <a:spcPct val="100000"/>
              </a:lnSpc>
              <a:spcBef>
                <a:spcPts val="0"/>
              </a:spcBef>
              <a:spcAft>
                <a:spcPts val="0"/>
              </a:spcAft>
              <a:buNone/>
            </a:pP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a:t>
            </a:r>
            <a:endParaRPr sz="1800">
              <a:latin typeface="Cambria" pitchFamily="18" charset="0"/>
              <a:ea typeface="Cambria" pitchFamily="18" charset="0"/>
              <a:sym typeface="Arial"/>
            </a:endParaRPr>
          </a:p>
          <a:p>
            <a:pPr marL="12700" marR="0" lvl="0" indent="0" algn="l" rtl="0">
              <a:lnSpc>
                <a:spcPct val="100000"/>
              </a:lnSpc>
              <a:spcBef>
                <a:spcPts val="0"/>
              </a:spcBef>
              <a:spcAft>
                <a:spcPts val="0"/>
              </a:spcAft>
              <a:buNone/>
            </a:pP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a:t>
            </a:r>
            <a:endParaRPr sz="1800">
              <a:latin typeface="Cambria" pitchFamily="18" charset="0"/>
              <a:ea typeface="Cambria" pitchFamily="18" charset="0"/>
              <a:sym typeface="Arial"/>
            </a:endParaRPr>
          </a:p>
          <a:p>
            <a:pPr marL="12700" marR="0" lvl="0" indent="0" algn="l" rtl="0">
              <a:lnSpc>
                <a:spcPct val="100000"/>
              </a:lnSpc>
              <a:spcBef>
                <a:spcPts val="5"/>
              </a:spcBef>
              <a:spcAft>
                <a:spcPts val="0"/>
              </a:spcAft>
              <a:buNone/>
            </a:pP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a:t>
            </a:r>
            <a:endParaRPr sz="1800">
              <a:latin typeface="Cambria" pitchFamily="18" charset="0"/>
              <a:ea typeface="Cambria" pitchFamily="18" charset="0"/>
              <a:sym typeface="Arial"/>
            </a:endParaRPr>
          </a:p>
          <a:p>
            <a:pPr marL="12700" marR="0" lvl="0" indent="0" algn="l" rtl="0">
              <a:lnSpc>
                <a:spcPct val="100000"/>
              </a:lnSpc>
              <a:spcBef>
                <a:spcPts val="0"/>
              </a:spcBef>
              <a:spcAft>
                <a:spcPts val="0"/>
              </a:spcAft>
              <a:buNone/>
            </a:pP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a:t>
            </a:r>
            <a:endParaRPr sz="1800">
              <a:latin typeface="Cambria" pitchFamily="18" charset="0"/>
              <a:ea typeface="Cambria" pitchFamily="18" charset="0"/>
              <a:sym typeface="Arial"/>
            </a:endParaRPr>
          </a:p>
          <a:p>
            <a:pPr marL="12700" marR="0" lvl="0" indent="0" algn="l" rtl="0">
              <a:lnSpc>
                <a:spcPct val="100000"/>
              </a:lnSpc>
              <a:spcBef>
                <a:spcPts val="0"/>
              </a:spcBef>
              <a:spcAft>
                <a:spcPts val="0"/>
              </a:spcAft>
              <a:buNone/>
            </a:pPr>
            <a:r>
              <a:rPr lang="en-US" sz="1800" dirty="0">
                <a:solidFill>
                  <a:srgbClr val="003366"/>
                </a:solidFill>
                <a:latin typeface="Cambria" pitchFamily="18" charset="0"/>
                <a:ea typeface="Cambria" pitchFamily="18" charset="0"/>
                <a:cs typeface="Times New Roman"/>
                <a:sym typeface="Times New Roman"/>
              </a:rPr>
              <a:t>‘</a:t>
            </a:r>
            <a:r>
              <a:rPr lang="en-US" sz="1800" dirty="0">
                <a:solidFill>
                  <a:srgbClr val="003366"/>
                </a:solidFill>
                <a:latin typeface="Cambria" pitchFamily="18" charset="0"/>
                <a:ea typeface="Cambria" pitchFamily="18" charset="0"/>
                <a:sym typeface="Arial"/>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a:t>
            </a:r>
            <a:endParaRPr sz="1800">
              <a:latin typeface="Cambria" pitchFamily="18" charset="0"/>
              <a:ea typeface="Cambria" pitchFamily="18" charset="0"/>
              <a:sym typeface="Arial"/>
            </a:endParaRPr>
          </a:p>
          <a:p>
            <a:pPr marL="12700" marR="0" lvl="0" indent="0" algn="l" rtl="0">
              <a:lnSpc>
                <a:spcPct val="119642"/>
              </a:lnSpc>
              <a:spcBef>
                <a:spcPts val="25"/>
              </a:spcBef>
              <a:spcAft>
                <a:spcPts val="0"/>
              </a:spcAft>
              <a:buNone/>
            </a:pPr>
            <a:r>
              <a:rPr lang="en-US" sz="1800" i="1" dirty="0">
                <a:solidFill>
                  <a:srgbClr val="003366"/>
                </a:solidFill>
                <a:latin typeface="Cambria" pitchFamily="18" charset="0"/>
                <a:ea typeface="Cambria" pitchFamily="18" charset="0"/>
                <a:sym typeface="Arial"/>
              </a:rPr>
              <a:t>op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 -, *, / },</a:t>
            </a:r>
            <a:endParaRPr sz="1800">
              <a:latin typeface="Cambria" pitchFamily="18" charset="0"/>
              <a:ea typeface="Cambria" pitchFamily="18" charset="0"/>
              <a:sym typeface="Arial"/>
            </a:endParaRPr>
          </a:p>
          <a:p>
            <a:pPr marL="12700" marR="0" lvl="0" indent="0" algn="l" rtl="0">
              <a:lnSpc>
                <a:spcPct val="119642"/>
              </a:lnSpc>
              <a:spcBef>
                <a:spcPts val="0"/>
              </a:spcBef>
              <a:spcAft>
                <a:spcPts val="0"/>
              </a:spcAft>
              <a:buNone/>
            </a:pPr>
            <a:r>
              <a:rPr lang="en-US" sz="1800" i="1" dirty="0" err="1">
                <a:solidFill>
                  <a:srgbClr val="003366"/>
                </a:solidFill>
                <a:latin typeface="Cambria" pitchFamily="18" charset="0"/>
                <a:ea typeface="Cambria" pitchFamily="18" charset="0"/>
                <a:sym typeface="Arial"/>
              </a:rPr>
              <a:t>expr</a:t>
            </a:r>
            <a:r>
              <a:rPr lang="en-US" sz="1800" i="1"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a:t>
            </a:r>
            <a:r>
              <a:rPr lang="en-US" sz="1800" dirty="0">
                <a:solidFill>
                  <a:srgbClr val="003366"/>
                </a:solidFill>
                <a:latin typeface="Cambria" pitchFamily="18" charset="0"/>
                <a:ea typeface="Cambria" pitchFamily="18" charset="0"/>
                <a:sym typeface="Arial"/>
              </a:rPr>
              <a:t>, - </a:t>
            </a:r>
            <a:r>
              <a:rPr lang="en-US" sz="1800" b="1" dirty="0">
                <a:solidFill>
                  <a:srgbClr val="003366"/>
                </a:solidFill>
                <a:latin typeface="Cambria" pitchFamily="18" charset="0"/>
                <a:ea typeface="Cambria" pitchFamily="18" charset="0"/>
                <a:sym typeface="Arial"/>
              </a:rPr>
              <a:t>id</a:t>
            </a:r>
            <a:r>
              <a:rPr lang="en-US" sz="1800" dirty="0">
                <a:solidFill>
                  <a:srgbClr val="003366"/>
                </a:solidFill>
                <a:latin typeface="Cambria" pitchFamily="18" charset="0"/>
                <a:ea typeface="Cambria" pitchFamily="18" charset="0"/>
                <a:sym typeface="Arial"/>
              </a:rPr>
              <a:t>, ( </a:t>
            </a:r>
            <a:r>
              <a:rPr lang="en-US" sz="1800" b="1" dirty="0">
                <a:solidFill>
                  <a:srgbClr val="003366"/>
                </a:solidFill>
                <a:latin typeface="Cambria" pitchFamily="18" charset="0"/>
                <a:ea typeface="Cambria" pitchFamily="18" charset="0"/>
                <a:sym typeface="Arial"/>
              </a:rPr>
              <a:t>id </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 </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 </a:t>
            </a:r>
            <a:r>
              <a:rPr lang="en-US" sz="1800" dirty="0">
                <a:solidFill>
                  <a:srgbClr val="003366"/>
                </a:solidFill>
                <a:latin typeface="Cambria" pitchFamily="18" charset="0"/>
                <a:ea typeface="Cambria" pitchFamily="18" charset="0"/>
                <a:sym typeface="Arial"/>
              </a:rPr>
              <a:t>- </a:t>
            </a:r>
            <a:r>
              <a:rPr lang="en-US" sz="1800" b="1" dirty="0">
                <a:solidFill>
                  <a:srgbClr val="003366"/>
                </a:solidFill>
                <a:latin typeface="Cambria" pitchFamily="18" charset="0"/>
                <a:ea typeface="Cambria" pitchFamily="18" charset="0"/>
                <a:sym typeface="Arial"/>
              </a:rPr>
              <a:t>id</a:t>
            </a:r>
            <a:r>
              <a:rPr lang="en-US" sz="1800" dirty="0">
                <a:solidFill>
                  <a:srgbClr val="003366"/>
                </a:solidFill>
                <a:latin typeface="Cambria" pitchFamily="18" charset="0"/>
                <a:ea typeface="Cambria" pitchFamily="18" charset="0"/>
                <a:sym typeface="Arial"/>
              </a:rPr>
              <a:t>, </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a:t>
            </a:r>
            <a:endParaRPr sz="1800">
              <a:latin typeface="Cambria" pitchFamily="18" charset="0"/>
              <a:ea typeface="Cambria" pitchFamily="18" charset="0"/>
              <a:sym typeface="Arial"/>
            </a:endParaRPr>
          </a:p>
        </p:txBody>
      </p:sp>
    </p:spTree>
  </p:cSld>
  <p:clrMapOvr>
    <a:masterClrMapping/>
  </p:clrMapOvr>
  <p:transition>
    <p:zoom/>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9"/>
          <p:cNvSpPr txBox="1">
            <a:spLocks noGrp="1"/>
          </p:cNvSpPr>
          <p:nvPr>
            <p:ph type="title"/>
          </p:nvPr>
        </p:nvSpPr>
        <p:spPr>
          <a:xfrm>
            <a:off x="993444" y="1286636"/>
            <a:ext cx="45554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From NPDA to DPDA</a:t>
            </a:r>
            <a:endParaRPr/>
          </a:p>
        </p:txBody>
      </p:sp>
      <p:sp>
        <p:nvSpPr>
          <p:cNvPr id="903" name="Google Shape;903;p79"/>
          <p:cNvSpPr txBox="1"/>
          <p:nvPr/>
        </p:nvSpPr>
        <p:spPr>
          <a:xfrm>
            <a:off x="993444" y="2383993"/>
            <a:ext cx="7600315" cy="2759075"/>
          </a:xfrm>
          <a:prstGeom prst="rect">
            <a:avLst/>
          </a:prstGeom>
          <a:noFill/>
          <a:ln>
            <a:noFill/>
          </a:ln>
        </p:spPr>
        <p:txBody>
          <a:bodyPr spcFirstLastPara="1" wrap="square" lIns="0" tIns="13950" rIns="0" bIns="0" anchor="t" anchorCtr="0">
            <a:spAutoFit/>
          </a:bodyPr>
          <a:lstStyle/>
          <a:p>
            <a:pPr marL="356870" marR="147955"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There are two functions performed on sets of  LR(0) items (states)</a:t>
            </a:r>
            <a:endParaRPr sz="2800">
              <a:latin typeface="Arial"/>
              <a:ea typeface="Arial"/>
              <a:cs typeface="Arial"/>
              <a:sym typeface="Arial"/>
            </a:endParaRPr>
          </a:p>
          <a:p>
            <a:pPr marL="356870" marR="11430"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function </a:t>
            </a:r>
            <a:r>
              <a:rPr lang="en-US" sz="2800">
                <a:solidFill>
                  <a:srgbClr val="FF3300"/>
                </a:solidFill>
                <a:latin typeface="Arial"/>
                <a:ea typeface="Arial"/>
                <a:cs typeface="Arial"/>
                <a:sym typeface="Arial"/>
              </a:rPr>
              <a:t>closure</a:t>
            </a:r>
            <a:r>
              <a:rPr lang="en-US" sz="2800">
                <a:solidFill>
                  <a:srgbClr val="003366"/>
                </a:solidFill>
                <a:latin typeface="Arial"/>
                <a:ea typeface="Arial"/>
                <a:cs typeface="Arial"/>
                <a:sym typeface="Arial"/>
              </a:rPr>
              <a:t>(</a:t>
            </a:r>
            <a:r>
              <a:rPr lang="en-US" sz="2800">
                <a:solidFill>
                  <a:srgbClr val="FF3300"/>
                </a:solidFill>
                <a:latin typeface="Arial"/>
                <a:ea typeface="Arial"/>
                <a:cs typeface="Arial"/>
                <a:sym typeface="Arial"/>
              </a:rPr>
              <a:t>I</a:t>
            </a:r>
            <a:r>
              <a:rPr lang="en-US" sz="2800">
                <a:solidFill>
                  <a:srgbClr val="003366"/>
                </a:solidFill>
                <a:latin typeface="Arial"/>
                <a:ea typeface="Arial"/>
                <a:cs typeface="Arial"/>
                <a:sym typeface="Arial"/>
              </a:rPr>
              <a:t>) adds more items to </a:t>
            </a:r>
            <a:r>
              <a:rPr lang="en-US" sz="2800">
                <a:solidFill>
                  <a:srgbClr val="FF3300"/>
                </a:solidFill>
                <a:latin typeface="Arial"/>
                <a:ea typeface="Arial"/>
                <a:cs typeface="Arial"/>
                <a:sym typeface="Arial"/>
              </a:rPr>
              <a:t>I  </a:t>
            </a:r>
            <a:r>
              <a:rPr lang="en-US" sz="2800">
                <a:solidFill>
                  <a:srgbClr val="003366"/>
                </a:solidFill>
                <a:latin typeface="Arial"/>
                <a:ea typeface="Arial"/>
                <a:cs typeface="Arial"/>
                <a:sym typeface="Arial"/>
              </a:rPr>
              <a:t>when there is a dot to the left of a nonterminal</a:t>
            </a:r>
            <a:endParaRPr sz="2800">
              <a:latin typeface="Arial"/>
              <a:ea typeface="Arial"/>
              <a:cs typeface="Arial"/>
              <a:sym typeface="Arial"/>
            </a:endParaRPr>
          </a:p>
          <a:p>
            <a:pPr marL="356870" marR="5080"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function </a:t>
            </a:r>
            <a:r>
              <a:rPr lang="en-US" sz="2800">
                <a:solidFill>
                  <a:srgbClr val="FF3300"/>
                </a:solidFill>
                <a:latin typeface="Arial"/>
                <a:ea typeface="Arial"/>
                <a:cs typeface="Arial"/>
                <a:sym typeface="Arial"/>
              </a:rPr>
              <a:t>goto</a:t>
            </a:r>
            <a:r>
              <a:rPr lang="en-US" sz="2800">
                <a:solidFill>
                  <a:srgbClr val="003366"/>
                </a:solidFill>
                <a:latin typeface="Arial"/>
                <a:ea typeface="Arial"/>
                <a:cs typeface="Arial"/>
                <a:sym typeface="Arial"/>
              </a:rPr>
              <a:t>(</a:t>
            </a:r>
            <a:r>
              <a:rPr lang="en-US" sz="2800">
                <a:solidFill>
                  <a:srgbClr val="FF3300"/>
                </a:solidFill>
                <a:latin typeface="Arial"/>
                <a:ea typeface="Arial"/>
                <a:cs typeface="Arial"/>
                <a:sym typeface="Arial"/>
              </a:rPr>
              <a:t>I</a:t>
            </a: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X</a:t>
            </a:r>
            <a:r>
              <a:rPr lang="en-US" sz="2800">
                <a:solidFill>
                  <a:srgbClr val="003366"/>
                </a:solidFill>
                <a:latin typeface="Arial"/>
                <a:ea typeface="Arial"/>
                <a:cs typeface="Arial"/>
                <a:sym typeface="Arial"/>
              </a:rPr>
              <a:t>) moves the dot past the  symbol </a:t>
            </a:r>
            <a:r>
              <a:rPr lang="en-US" sz="2800">
                <a:solidFill>
                  <a:srgbClr val="FF3300"/>
                </a:solidFill>
                <a:latin typeface="Arial"/>
                <a:ea typeface="Arial"/>
                <a:cs typeface="Arial"/>
                <a:sym typeface="Arial"/>
              </a:rPr>
              <a:t>X </a:t>
            </a:r>
            <a:r>
              <a:rPr lang="en-US" sz="2800">
                <a:solidFill>
                  <a:srgbClr val="003366"/>
                </a:solidFill>
                <a:latin typeface="Arial"/>
                <a:ea typeface="Arial"/>
                <a:cs typeface="Arial"/>
                <a:sym typeface="Arial"/>
              </a:rPr>
              <a:t>in all items in </a:t>
            </a:r>
            <a:r>
              <a:rPr lang="en-US" sz="2800">
                <a:solidFill>
                  <a:srgbClr val="FF3300"/>
                </a:solidFill>
                <a:latin typeface="Arial"/>
                <a:ea typeface="Arial"/>
                <a:cs typeface="Arial"/>
                <a:sym typeface="Arial"/>
              </a:rPr>
              <a:t>I </a:t>
            </a:r>
            <a:r>
              <a:rPr lang="en-US" sz="2800">
                <a:solidFill>
                  <a:srgbClr val="003366"/>
                </a:solidFill>
                <a:latin typeface="Arial"/>
                <a:ea typeface="Arial"/>
                <a:cs typeface="Arial"/>
                <a:sym typeface="Arial"/>
              </a:rPr>
              <a:t>that contain </a:t>
            </a:r>
            <a:r>
              <a:rPr lang="en-US" sz="2800">
                <a:solidFill>
                  <a:srgbClr val="FF3300"/>
                </a:solidFill>
                <a:latin typeface="Arial"/>
                <a:ea typeface="Arial"/>
                <a:cs typeface="Arial"/>
                <a:sym typeface="Arial"/>
              </a:rPr>
              <a:t>X</a:t>
            </a:r>
            <a:endParaRPr sz="2800">
              <a:latin typeface="Arial"/>
              <a:ea typeface="Arial"/>
              <a:cs typeface="Arial"/>
              <a:sym typeface="Arial"/>
            </a:endParaRPr>
          </a:p>
        </p:txBody>
      </p:sp>
    </p:spTree>
  </p:cSld>
  <p:clrMapOvr>
    <a:masterClrMapping/>
  </p:clrMapOvr>
  <p:transition>
    <p:zoom/>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0"/>
          <p:cNvSpPr txBox="1">
            <a:spLocks noGrp="1"/>
          </p:cNvSpPr>
          <p:nvPr>
            <p:ph type="title"/>
          </p:nvPr>
        </p:nvSpPr>
        <p:spPr>
          <a:xfrm>
            <a:off x="993444" y="1286636"/>
            <a:ext cx="472630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Closure Function</a:t>
            </a:r>
            <a:endParaRPr/>
          </a:p>
        </p:txBody>
      </p:sp>
      <p:sp>
        <p:nvSpPr>
          <p:cNvPr id="909" name="Google Shape;909;p80"/>
          <p:cNvSpPr txBox="1"/>
          <p:nvPr/>
        </p:nvSpPr>
        <p:spPr>
          <a:xfrm>
            <a:off x="1435100" y="2601544"/>
            <a:ext cx="5109210" cy="3015615"/>
          </a:xfrm>
          <a:prstGeom prst="rect">
            <a:avLst/>
          </a:prstGeom>
          <a:noFill/>
          <a:ln>
            <a:noFill/>
          </a:ln>
        </p:spPr>
        <p:txBody>
          <a:bodyPr spcFirstLastPara="1" wrap="square" lIns="0" tIns="13950" rIns="0" bIns="0" anchor="t" anchorCtr="0">
            <a:spAutoFit/>
          </a:bodyPr>
          <a:lstStyle/>
          <a:p>
            <a:pPr marL="408305" marR="3295015" lvl="0" indent="-396240" algn="l" rtl="0">
              <a:lnSpc>
                <a:spcPct val="100000"/>
              </a:lnSpc>
              <a:spcBef>
                <a:spcPts val="0"/>
              </a:spcBef>
              <a:spcAft>
                <a:spcPts val="0"/>
              </a:spcAft>
              <a:buNone/>
            </a:pPr>
            <a:r>
              <a:rPr lang="en-US" sz="2800">
                <a:solidFill>
                  <a:srgbClr val="003366"/>
                </a:solidFill>
                <a:latin typeface="Arial"/>
                <a:ea typeface="Arial"/>
                <a:cs typeface="Arial"/>
                <a:sym typeface="Arial"/>
              </a:rPr>
              <a:t>closure(I) =  </a:t>
            </a:r>
            <a:r>
              <a:rPr lang="en-US" sz="2800">
                <a:solidFill>
                  <a:srgbClr val="FF3300"/>
                </a:solidFill>
                <a:latin typeface="Arial"/>
                <a:ea typeface="Arial"/>
                <a:cs typeface="Arial"/>
                <a:sym typeface="Arial"/>
              </a:rPr>
              <a:t>repeat</a:t>
            </a:r>
            <a:endParaRPr sz="2800">
              <a:latin typeface="Arial"/>
              <a:ea typeface="Arial"/>
              <a:cs typeface="Arial"/>
              <a:sym typeface="Arial"/>
            </a:endParaRPr>
          </a:p>
          <a:p>
            <a:pPr marL="1195070" marR="5080" lvl="0" indent="-393700" algn="l" rtl="0">
              <a:lnSpc>
                <a:spcPct val="100000"/>
              </a:lnSpc>
              <a:spcBef>
                <a:spcPts val="25"/>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item 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in I  </a:t>
            </a: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production X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γ</a:t>
            </a:r>
            <a:endParaRPr sz="2800">
              <a:latin typeface="Noto Sans Symbols"/>
              <a:ea typeface="Noto Sans Symbols"/>
              <a:cs typeface="Noto Sans Symbols"/>
              <a:sym typeface="Noto Sans Symbols"/>
            </a:endParaRPr>
          </a:p>
          <a:p>
            <a:pPr marL="408305" marR="813435" lvl="0" indent="1179830" algn="l" rtl="0">
              <a:lnSpc>
                <a:spcPct val="99700"/>
              </a:lnSpc>
              <a:spcBef>
                <a:spcPts val="15"/>
              </a:spcBef>
              <a:spcAft>
                <a:spcPts val="0"/>
              </a:spcAft>
              <a:buNone/>
            </a:pPr>
            <a:r>
              <a:rPr lang="en-US" sz="2800">
                <a:solidFill>
                  <a:srgbClr val="003366"/>
                </a:solidFill>
                <a:latin typeface="Arial"/>
                <a:ea typeface="Arial"/>
                <a:cs typeface="Arial"/>
                <a:sym typeface="Arial"/>
              </a:rPr>
              <a:t>I = I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X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γ</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until </a:t>
            </a:r>
            <a:r>
              <a:rPr lang="en-US" sz="2800">
                <a:solidFill>
                  <a:srgbClr val="003366"/>
                </a:solidFill>
                <a:latin typeface="Arial"/>
                <a:ea typeface="Arial"/>
                <a:cs typeface="Arial"/>
                <a:sym typeface="Arial"/>
              </a:rPr>
              <a:t>I does not change  </a:t>
            </a:r>
            <a:r>
              <a:rPr lang="en-US" sz="2800">
                <a:solidFill>
                  <a:srgbClr val="FF3300"/>
                </a:solidFill>
                <a:latin typeface="Arial"/>
                <a:ea typeface="Arial"/>
                <a:cs typeface="Arial"/>
                <a:sym typeface="Arial"/>
              </a:rPr>
              <a:t>return </a:t>
            </a:r>
            <a:r>
              <a:rPr lang="en-US" sz="2800">
                <a:solidFill>
                  <a:srgbClr val="003366"/>
                </a:solidFill>
                <a:latin typeface="Arial"/>
                <a:ea typeface="Arial"/>
                <a:cs typeface="Arial"/>
                <a:sym typeface="Arial"/>
              </a:rPr>
              <a:t>I</a:t>
            </a:r>
            <a:endParaRPr sz="2800">
              <a:latin typeface="Arial"/>
              <a:ea typeface="Arial"/>
              <a:cs typeface="Arial"/>
              <a:sym typeface="Arial"/>
            </a:endParaRPr>
          </a:p>
        </p:txBody>
      </p:sp>
    </p:spTree>
  </p:cSld>
  <p:clrMapOvr>
    <a:masterClrMapping/>
  </p:clrMapOvr>
  <p:transition>
    <p:zoom/>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81"/>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915" name="Google Shape;915;p81"/>
          <p:cNvSpPr txBox="1"/>
          <p:nvPr/>
        </p:nvSpPr>
        <p:spPr>
          <a:xfrm>
            <a:off x="1050747" y="2662174"/>
            <a:ext cx="151066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1.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a:t>
            </a:r>
            <a:endParaRPr sz="2800">
              <a:latin typeface="Arial"/>
              <a:ea typeface="Arial"/>
              <a:cs typeface="Arial"/>
              <a:sym typeface="Arial"/>
            </a:endParaRPr>
          </a:p>
        </p:txBody>
      </p:sp>
      <p:graphicFrame>
        <p:nvGraphicFramePr>
          <p:cNvPr id="916" name="Google Shape;916;p81"/>
          <p:cNvGraphicFramePr/>
          <p:nvPr/>
        </p:nvGraphicFramePr>
        <p:xfrm>
          <a:off x="1031697" y="3099372"/>
          <a:ext cx="2393950" cy="2990153"/>
        </p:xfrm>
        <a:graphic>
          <a:graphicData uri="http://schemas.openxmlformats.org/drawingml/2006/table">
            <a:tbl>
              <a:tblPr firstRow="1" bandRow="1">
                <a:noFill/>
              </a:tblPr>
              <a:tblGrid>
                <a:gridCol w="748675"/>
                <a:gridCol w="1235700"/>
                <a:gridCol w="409575"/>
              </a:tblGrid>
              <a:tr h="432325">
                <a:tc>
                  <a:txBody>
                    <a:bodyPr/>
                    <a:lstStyle/>
                    <a:p>
                      <a:pPr marL="31750" marR="0"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2. E</a:t>
                      </a:r>
                      <a:endParaRPr sz="2800" u="none" strike="noStrike" cap="none">
                        <a:latin typeface="Arial"/>
                        <a:ea typeface="Arial"/>
                        <a:cs typeface="Arial"/>
                        <a:sym typeface="Arial"/>
                      </a:endParaRPr>
                    </a:p>
                  </a:txBody>
                  <a:tcPr marL="0" marR="0" marT="3175" marB="0"/>
                </a:tc>
                <a:tc>
                  <a:txBody>
                    <a:bodyPr/>
                    <a:lstStyle/>
                    <a:p>
                      <a:pPr marL="114935" marR="0" lvl="0" indent="0" algn="l" rtl="0">
                        <a:lnSpc>
                          <a:spcPct val="11710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E	+</a:t>
                      </a:r>
                      <a:endParaRPr sz="2800" u="none" strike="noStrike" cap="none">
                        <a:latin typeface="Arial"/>
                        <a:ea typeface="Arial"/>
                        <a:cs typeface="Arial"/>
                        <a:sym typeface="Arial"/>
                      </a:endParaRPr>
                    </a:p>
                  </a:txBody>
                  <a:tcPr marL="0" marR="0" marT="3175" marB="0"/>
                </a:tc>
                <a:tc>
                  <a:txBody>
                    <a:bodyPr/>
                    <a:lstStyle/>
                    <a:p>
                      <a:pPr marL="159385" marR="0" lvl="0" indent="0" algn="l" rtl="0">
                        <a:lnSpc>
                          <a:spcPct val="117107"/>
                        </a:lnSpc>
                        <a:spcBef>
                          <a:spcPts val="0"/>
                        </a:spcBef>
                        <a:spcAft>
                          <a:spcPts val="0"/>
                        </a:spcAft>
                        <a:buNone/>
                      </a:pP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3175" marB="0"/>
                </a:tc>
              </a:tr>
              <a:tr h="427000">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3. E</a:t>
                      </a:r>
                      <a:endParaRPr sz="2800" u="none" strike="noStrike" cap="none">
                        <a:latin typeface="Arial"/>
                        <a:ea typeface="Arial"/>
                        <a:cs typeface="Arial"/>
                        <a:sym typeface="Arial"/>
                      </a:endParaRPr>
                    </a:p>
                  </a:txBody>
                  <a:tcPr marL="0" marR="0" marT="0" marB="0"/>
                </a:tc>
                <a:tc>
                  <a:txBody>
                    <a:bodyPr/>
                    <a:lstStyle/>
                    <a:p>
                      <a:pPr marL="114935"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r h="426700">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4. T</a:t>
                      </a:r>
                      <a:endParaRPr sz="2800" u="none" strike="noStrike" cap="none">
                        <a:latin typeface="Arial"/>
                        <a:ea typeface="Arial"/>
                        <a:cs typeface="Arial"/>
                        <a:sym typeface="Arial"/>
                      </a:endParaRPr>
                    </a:p>
                  </a:txBody>
                  <a:tcPr marL="0" marR="0" marT="0" marB="0"/>
                </a:tc>
                <a:tc>
                  <a:txBody>
                    <a:bodyPr/>
                    <a:lstStyle/>
                    <a:p>
                      <a:pPr marL="81915"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	*</a:t>
                      </a:r>
                      <a:endParaRPr sz="2800" u="none" strike="noStrike" cap="none">
                        <a:latin typeface="Arial"/>
                        <a:ea typeface="Arial"/>
                        <a:cs typeface="Arial"/>
                        <a:sym typeface="Arial"/>
                      </a:endParaRPr>
                    </a:p>
                  </a:txBody>
                  <a:tcPr marL="0" marR="0" marT="0" marB="0"/>
                </a:tc>
                <a:tc>
                  <a:txBody>
                    <a:bodyPr/>
                    <a:lstStyle/>
                    <a:p>
                      <a:pPr marL="31115"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r>
              <a:tr h="427100">
                <a:tc>
                  <a:txBody>
                    <a:bodyPr/>
                    <a:lstStyle/>
                    <a:p>
                      <a:pPr marL="31750" marR="0" lvl="0" indent="0" algn="l" rtl="0">
                        <a:lnSpc>
                          <a:spcPct val="116607"/>
                        </a:lnSpc>
                        <a:spcBef>
                          <a:spcPts val="0"/>
                        </a:spcBef>
                        <a:spcAft>
                          <a:spcPts val="0"/>
                        </a:spcAft>
                        <a:buNone/>
                      </a:pPr>
                      <a:r>
                        <a:rPr lang="en-US" sz="2800" u="none" strike="noStrike" cap="none">
                          <a:solidFill>
                            <a:srgbClr val="003366"/>
                          </a:solidFill>
                          <a:latin typeface="Arial"/>
                          <a:ea typeface="Arial"/>
                          <a:cs typeface="Arial"/>
                          <a:sym typeface="Arial"/>
                        </a:rPr>
                        <a:t>5. T</a:t>
                      </a:r>
                      <a:endParaRPr sz="2800" u="none" strike="noStrike" cap="none">
                        <a:latin typeface="Arial"/>
                        <a:ea typeface="Arial"/>
                        <a:cs typeface="Arial"/>
                        <a:sym typeface="Arial"/>
                      </a:endParaRPr>
                    </a:p>
                  </a:txBody>
                  <a:tcPr marL="0" marR="0" marT="0" marB="0"/>
                </a:tc>
                <a:tc>
                  <a:txBody>
                    <a:bodyPr/>
                    <a:lstStyle/>
                    <a:p>
                      <a:pPr marL="81915" marR="0" lvl="0" indent="0" algn="l" rtl="0">
                        <a:lnSpc>
                          <a:spcPct val="11660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r h="426700">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6. F</a:t>
                      </a:r>
                      <a:endParaRPr sz="2800" u="none" strike="noStrike" cap="none">
                        <a:latin typeface="Arial"/>
                        <a:ea typeface="Arial"/>
                        <a:cs typeface="Arial"/>
                        <a:sym typeface="Arial"/>
                      </a:endParaRPr>
                    </a:p>
                  </a:txBody>
                  <a:tcPr marL="0" marR="0" marT="0" marB="0"/>
                </a:tc>
                <a:tc>
                  <a:txBody>
                    <a:bodyPr/>
                    <a:lstStyle/>
                    <a:p>
                      <a:pPr marL="93980"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	E</a:t>
                      </a:r>
                      <a:endParaRPr sz="2800" u="none" strike="noStrike" cap="none">
                        <a:latin typeface="Arial"/>
                        <a:ea typeface="Arial"/>
                        <a:cs typeface="Arial"/>
                        <a:sym typeface="Arial"/>
                      </a:endParaRPr>
                    </a:p>
                  </a:txBody>
                  <a:tcPr marL="0" marR="0" marT="0" marB="0"/>
                </a:tc>
                <a:tc>
                  <a:txBody>
                    <a:bodyPr/>
                    <a:lstStyle/>
                    <a:p>
                      <a:pPr marL="58419"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txBody>
                  <a:tcPr marL="0" marR="0" marT="0" marB="0"/>
                </a:tc>
              </a:tr>
              <a:tr h="432000">
                <a:tc>
                  <a:txBody>
                    <a:bodyPr/>
                    <a:lstStyle/>
                    <a:p>
                      <a:pPr marL="31750" marR="0" lvl="0" indent="0" algn="l" rtl="0">
                        <a:lnSpc>
                          <a:spcPct val="117857"/>
                        </a:lnSpc>
                        <a:spcBef>
                          <a:spcPts val="0"/>
                        </a:spcBef>
                        <a:spcAft>
                          <a:spcPts val="0"/>
                        </a:spcAft>
                        <a:buNone/>
                      </a:pPr>
                      <a:r>
                        <a:rPr lang="en-US" sz="2800" u="none" strike="noStrike" cap="none">
                          <a:solidFill>
                            <a:srgbClr val="003366"/>
                          </a:solidFill>
                          <a:latin typeface="Arial"/>
                          <a:ea typeface="Arial"/>
                          <a:cs typeface="Arial"/>
                          <a:sym typeface="Arial"/>
                        </a:rPr>
                        <a:t>7. F</a:t>
                      </a:r>
                      <a:endParaRPr sz="2800" u="none" strike="noStrike" cap="none">
                        <a:latin typeface="Arial"/>
                        <a:ea typeface="Arial"/>
                        <a:cs typeface="Arial"/>
                        <a:sym typeface="Arial"/>
                      </a:endParaRPr>
                    </a:p>
                  </a:txBody>
                  <a:tcPr marL="0" marR="0" marT="0" marB="0"/>
                </a:tc>
                <a:tc>
                  <a:txBody>
                    <a:bodyPr/>
                    <a:lstStyle/>
                    <a:p>
                      <a:pPr marL="93980" marR="0" lvl="0" indent="0" algn="l" rtl="0">
                        <a:lnSpc>
                          <a:spcPct val="11785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b="1" u="none" strike="noStrike" cap="none">
                          <a:solidFill>
                            <a:srgbClr val="003366"/>
                          </a:solidFill>
                          <a:latin typeface="Arial"/>
                          <a:ea typeface="Arial"/>
                          <a:cs typeface="Arial"/>
                          <a:sym typeface="Arial"/>
                        </a:rPr>
                        <a:t>id</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bl>
          </a:graphicData>
        </a:graphic>
      </p:graphicFrame>
      <p:sp>
        <p:nvSpPr>
          <p:cNvPr id="917" name="Google Shape;917;p81"/>
          <p:cNvSpPr txBox="1"/>
          <p:nvPr/>
        </p:nvSpPr>
        <p:spPr>
          <a:xfrm>
            <a:off x="4339463" y="2590241"/>
            <a:ext cx="3235325" cy="1734820"/>
          </a:xfrm>
          <a:prstGeom prst="rect">
            <a:avLst/>
          </a:prstGeom>
          <a:noFill/>
          <a:ln>
            <a:noFill/>
          </a:ln>
        </p:spPr>
        <p:txBody>
          <a:bodyPr spcFirstLastPara="1" wrap="square" lIns="0" tIns="13950" rIns="0" bIns="0" anchor="t" anchorCtr="0">
            <a:spAutoFit/>
          </a:bodyPr>
          <a:lstStyle/>
          <a:p>
            <a:pPr marL="38100" marR="0" lvl="0" indent="0" algn="l" rtl="0">
              <a:lnSpc>
                <a:spcPct val="119642"/>
              </a:lnSpc>
              <a:spcBef>
                <a:spcPts val="0"/>
              </a:spcBef>
              <a:spcAft>
                <a:spcPts val="0"/>
              </a:spcAft>
              <a:buNone/>
            </a:pPr>
            <a:r>
              <a:rPr lang="en-US" sz="2800">
                <a:solidFill>
                  <a:srgbClr val="003366"/>
                </a:solidFill>
                <a:latin typeface="Arial"/>
                <a:ea typeface="Arial"/>
                <a:cs typeface="Arial"/>
                <a:sym typeface="Arial"/>
              </a:rPr>
              <a:t>s</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a:t>
            </a:r>
            <a:endParaRPr sz="2800">
              <a:latin typeface="Arial"/>
              <a:ea typeface="Arial"/>
              <a:cs typeface="Arial"/>
              <a:sym typeface="Arial"/>
            </a:endParaRPr>
          </a:p>
          <a:p>
            <a:pPr marL="334010" marR="30480" lvl="0" indent="-295910" algn="l" rtl="0">
              <a:lnSpc>
                <a:spcPct val="120678"/>
              </a:lnSpc>
              <a:spcBef>
                <a:spcPts val="85"/>
              </a:spcBef>
              <a:spcAft>
                <a:spcPts val="0"/>
              </a:spcAft>
              <a:buNone/>
            </a:pPr>
            <a:r>
              <a:rPr lang="en-US" sz="2800">
                <a:solidFill>
                  <a:srgbClr val="003366"/>
                </a:solidFill>
                <a:latin typeface="Arial"/>
                <a:ea typeface="Arial"/>
                <a:cs typeface="Arial"/>
                <a:sym typeface="Arial"/>
              </a:rPr>
              <a:t>I</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closure({s</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 {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a:t>
            </a:r>
            <a:endParaRPr sz="2800">
              <a:latin typeface="Arial"/>
              <a:ea typeface="Arial"/>
              <a:cs typeface="Arial"/>
              <a:sym typeface="Arial"/>
            </a:endParaRPr>
          </a:p>
          <a:p>
            <a:pPr marL="334010" marR="0" lvl="0" indent="0" algn="l" rtl="0">
              <a:lnSpc>
                <a:spcPct val="116071"/>
              </a:lnSpc>
              <a:spcBef>
                <a:spcPts val="0"/>
              </a:spcBef>
              <a:spcAft>
                <a:spcPts val="0"/>
              </a:spcAft>
              <a:buNone/>
            </a:pPr>
            <a:r>
              <a:rPr lang="en-US" sz="2800">
                <a:solidFill>
                  <a:srgbClr val="003366"/>
                </a:solidFill>
                <a:latin typeface="Arial"/>
                <a:ea typeface="Arial"/>
                <a:cs typeface="Arial"/>
                <a:sym typeface="Arial"/>
              </a:rPr>
              <a:t>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	+	T,</a:t>
            </a:r>
            <a:endParaRPr sz="2800">
              <a:latin typeface="Arial"/>
              <a:ea typeface="Arial"/>
              <a:cs typeface="Arial"/>
              <a:sym typeface="Arial"/>
            </a:endParaRPr>
          </a:p>
        </p:txBody>
      </p:sp>
      <p:graphicFrame>
        <p:nvGraphicFramePr>
          <p:cNvPr id="918" name="Google Shape;918;p81"/>
          <p:cNvGraphicFramePr/>
          <p:nvPr/>
        </p:nvGraphicFramePr>
        <p:xfrm>
          <a:off x="4635627" y="4309226"/>
          <a:ext cx="2195200" cy="2989527"/>
        </p:xfrm>
        <a:graphic>
          <a:graphicData uri="http://schemas.openxmlformats.org/drawingml/2006/table">
            <a:tbl>
              <a:tblPr firstRow="1" bandRow="1">
                <a:noFill/>
              </a:tblPr>
              <a:tblGrid>
                <a:gridCol w="358150"/>
                <a:gridCol w="1444625"/>
                <a:gridCol w="392425"/>
              </a:tblGrid>
              <a:tr h="431650">
                <a:tc>
                  <a:txBody>
                    <a:bodyPr/>
                    <a:lstStyle/>
                    <a:p>
                      <a:pPr marL="37465" marR="0" lvl="0" indent="0" algn="l" rtl="0">
                        <a:lnSpc>
                          <a:spcPct val="116964"/>
                        </a:lnSpc>
                        <a:spcBef>
                          <a:spcPts val="0"/>
                        </a:spcBef>
                        <a:spcAft>
                          <a:spcPts val="0"/>
                        </a:spcAft>
                        <a:buNone/>
                      </a:pPr>
                      <a:r>
                        <a:rPr lang="en-US" sz="2800" u="none" strike="noStrike" cap="none" dirty="0">
                          <a:solidFill>
                            <a:srgbClr val="003366"/>
                          </a:solidFill>
                          <a:latin typeface="Arial"/>
                          <a:ea typeface="Arial"/>
                          <a:cs typeface="Arial"/>
                          <a:sym typeface="Arial"/>
                        </a:rPr>
                        <a:t>E</a:t>
                      </a:r>
                      <a:endParaRPr sz="2800" u="none" strike="noStrike" cap="none">
                        <a:latin typeface="Arial"/>
                        <a:ea typeface="Arial"/>
                        <a:cs typeface="Arial"/>
                        <a:sym typeface="Arial"/>
                      </a:endParaRPr>
                    </a:p>
                  </a:txBody>
                  <a:tcPr marL="0" marR="0" marT="2550" marB="0"/>
                </a:tc>
                <a:tc>
                  <a:txBody>
                    <a:bodyPr/>
                    <a:lstStyle/>
                    <a:p>
                      <a:pPr marL="115570" marR="0" lvl="0" indent="0" algn="l" rtl="0">
                        <a:lnSpc>
                          <a:spcPct val="116964"/>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FF3300"/>
                          </a:solidFill>
                          <a:latin typeface="Noto Sans Symbols"/>
                          <a:ea typeface="Noto Sans Symbols"/>
                          <a:cs typeface="Noto Sans Symbols"/>
                          <a:sym typeface="Noto Sans Symbols"/>
                        </a:rPr>
                        <a:t>∙</a:t>
                      </a:r>
                      <a:r>
                        <a:rPr lang="en-US" sz="2800" u="none" strike="noStrike" cap="none">
                          <a:solidFill>
                            <a:srgbClr val="FF3300"/>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255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r h="426875">
                <a:tc>
                  <a:txBody>
                    <a:bodyPr/>
                    <a:lstStyle/>
                    <a:p>
                      <a:pPr marL="31750"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0" marB="0"/>
                </a:tc>
                <a:tc>
                  <a:txBody>
                    <a:bodyPr/>
                    <a:lstStyle/>
                    <a:p>
                      <a:pPr marL="81915" marR="0" lvl="0" indent="0" algn="l" rtl="0">
                        <a:lnSpc>
                          <a:spcPct val="116428"/>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FF3300"/>
                          </a:solidFill>
                          <a:latin typeface="Noto Sans Symbols"/>
                          <a:ea typeface="Noto Sans Symbols"/>
                          <a:cs typeface="Noto Sans Symbols"/>
                          <a:sym typeface="Noto Sans Symbols"/>
                        </a:rPr>
                        <a:t>∙</a:t>
                      </a:r>
                      <a:r>
                        <a:rPr lang="en-US" sz="2800" u="none" strike="noStrike" cap="none">
                          <a:solidFill>
                            <a:srgbClr val="FF3300"/>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T	*</a:t>
                      </a:r>
                      <a:endParaRPr sz="2800" u="none" strike="noStrike" cap="none">
                        <a:latin typeface="Arial"/>
                        <a:ea typeface="Arial"/>
                        <a:cs typeface="Arial"/>
                        <a:sym typeface="Arial"/>
                      </a:endParaRPr>
                    </a:p>
                  </a:txBody>
                  <a:tcPr marL="0" marR="0" marT="0" marB="0"/>
                </a:tc>
                <a:tc>
                  <a:txBody>
                    <a:bodyPr/>
                    <a:lstStyle/>
                    <a:p>
                      <a:pPr marL="52705" marR="0" lvl="0" indent="0" algn="ctr"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r>
              <a:tr h="427150">
                <a:tc>
                  <a:txBody>
                    <a:bodyPr/>
                    <a:lstStyle/>
                    <a:p>
                      <a:pPr marL="31750" marR="0" lvl="0" indent="0" algn="l" rtl="0">
                        <a:lnSpc>
                          <a:spcPct val="116607"/>
                        </a:lnSpc>
                        <a:spcBef>
                          <a:spcPts val="0"/>
                        </a:spcBef>
                        <a:spcAft>
                          <a:spcPts val="0"/>
                        </a:spcAft>
                        <a:buNone/>
                      </a:pPr>
                      <a:r>
                        <a:rPr lang="en-US" sz="2800" u="none" strike="noStrike" cap="none">
                          <a:solidFill>
                            <a:srgbClr val="003366"/>
                          </a:solidFill>
                          <a:latin typeface="Arial"/>
                          <a:ea typeface="Arial"/>
                          <a:cs typeface="Arial"/>
                          <a:sym typeface="Arial"/>
                        </a:rPr>
                        <a:t>T</a:t>
                      </a:r>
                      <a:endParaRPr sz="2800" u="none" strike="noStrike" cap="none">
                        <a:latin typeface="Arial"/>
                        <a:ea typeface="Arial"/>
                        <a:cs typeface="Arial"/>
                        <a:sym typeface="Arial"/>
                      </a:endParaRPr>
                    </a:p>
                  </a:txBody>
                  <a:tcPr marL="0" marR="0" marT="0" marB="0"/>
                </a:tc>
                <a:tc>
                  <a:txBody>
                    <a:bodyPr/>
                    <a:lstStyle/>
                    <a:p>
                      <a:pPr marL="81915" marR="0" lvl="0" indent="0" algn="l" rtl="0">
                        <a:lnSpc>
                          <a:spcPct val="11660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FF3300"/>
                          </a:solidFill>
                          <a:latin typeface="Noto Sans Symbols"/>
                          <a:ea typeface="Noto Sans Symbols"/>
                          <a:cs typeface="Noto Sans Symbols"/>
                          <a:sym typeface="Noto Sans Symbols"/>
                        </a:rPr>
                        <a:t>∙</a:t>
                      </a:r>
                      <a:r>
                        <a:rPr lang="en-US" sz="2800" u="none" strike="noStrike" cap="none">
                          <a:solidFill>
                            <a:srgbClr val="FF3300"/>
                          </a:solidFill>
                          <a:latin typeface="Times New Roman"/>
                          <a:ea typeface="Times New Roman"/>
                          <a:cs typeface="Times New Roman"/>
                          <a:sym typeface="Times New Roman"/>
                        </a:rPr>
                        <a:t> </a:t>
                      </a: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r h="426675">
                <a:tc>
                  <a:txBody>
                    <a:bodyPr/>
                    <a:lstStyle/>
                    <a:p>
                      <a:pPr marL="37465" marR="0" lvl="0" indent="0" algn="l"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c>
                  <a:txBody>
                    <a:bodyPr/>
                    <a:lstStyle/>
                    <a:p>
                      <a:pPr marL="93980" marR="0" lvl="0" indent="0" algn="l" rtl="0">
                        <a:lnSpc>
                          <a:spcPct val="116428"/>
                        </a:lnSpc>
                        <a:spcBef>
                          <a:spcPts val="0"/>
                        </a:spcBef>
                        <a:spcAft>
                          <a:spcPts val="0"/>
                        </a:spcAft>
                        <a:buNone/>
                      </a:pPr>
                      <a:r>
                        <a:rPr lang="en-US" sz="2800" u="none" strike="noStrike" cap="none" dirty="0">
                          <a:solidFill>
                            <a:srgbClr val="003366"/>
                          </a:solidFill>
                          <a:latin typeface="Noto Sans Symbols"/>
                          <a:ea typeface="Noto Sans Symbols"/>
                          <a:cs typeface="Noto Sans Symbols"/>
                          <a:sym typeface="Noto Sans Symbols"/>
                        </a:rPr>
                        <a:t>→</a:t>
                      </a:r>
                      <a:r>
                        <a:rPr lang="en-US" sz="2800" u="none" strike="noStrike" cap="none" dirty="0">
                          <a:solidFill>
                            <a:srgbClr val="003366"/>
                          </a:solidFill>
                          <a:latin typeface="Times New Roman"/>
                          <a:ea typeface="Times New Roman"/>
                          <a:cs typeface="Times New Roman"/>
                          <a:sym typeface="Times New Roman"/>
                        </a:rPr>
                        <a:t> </a:t>
                      </a:r>
                      <a:r>
                        <a:rPr lang="en-US" sz="2800" u="none" strike="noStrike" cap="none" dirty="0">
                          <a:solidFill>
                            <a:srgbClr val="FF3300"/>
                          </a:solidFill>
                          <a:latin typeface="Noto Sans Symbols"/>
                          <a:ea typeface="Noto Sans Symbols"/>
                          <a:cs typeface="Noto Sans Symbols"/>
                          <a:sym typeface="Noto Sans Symbols"/>
                        </a:rPr>
                        <a:t>∙</a:t>
                      </a:r>
                      <a:r>
                        <a:rPr lang="en-US" sz="2800" u="none" strike="noStrike" cap="none" dirty="0">
                          <a:solidFill>
                            <a:srgbClr val="FF3300"/>
                          </a:solidFill>
                          <a:latin typeface="Times New Roman"/>
                          <a:ea typeface="Times New Roman"/>
                          <a:cs typeface="Times New Roman"/>
                          <a:sym typeface="Times New Roman"/>
                        </a:rPr>
                        <a:t> </a:t>
                      </a:r>
                      <a:r>
                        <a:rPr lang="en-US" sz="2800" u="none" strike="noStrike" cap="none" dirty="0">
                          <a:solidFill>
                            <a:srgbClr val="003366"/>
                          </a:solidFill>
                          <a:latin typeface="Arial"/>
                          <a:ea typeface="Arial"/>
                          <a:cs typeface="Arial"/>
                          <a:sym typeface="Arial"/>
                        </a:rPr>
                        <a:t>(	E</a:t>
                      </a:r>
                      <a:endParaRPr sz="2800" u="none" strike="noStrike" cap="none">
                        <a:latin typeface="Arial"/>
                        <a:ea typeface="Arial"/>
                        <a:cs typeface="Arial"/>
                        <a:sym typeface="Arial"/>
                      </a:endParaRPr>
                    </a:p>
                  </a:txBody>
                  <a:tcPr marL="0" marR="0" marT="0" marB="0"/>
                </a:tc>
                <a:tc>
                  <a:txBody>
                    <a:bodyPr/>
                    <a:lstStyle/>
                    <a:p>
                      <a:pPr marL="50165" marR="0" lvl="0" indent="0" algn="ctr" rtl="0">
                        <a:lnSpc>
                          <a:spcPct val="116428"/>
                        </a:lnSpc>
                        <a:spcBef>
                          <a:spcPts val="0"/>
                        </a:spcBef>
                        <a:spcAft>
                          <a:spcPts val="0"/>
                        </a:spcAft>
                        <a:buNone/>
                      </a:pP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txBody>
                  <a:tcPr marL="0" marR="0" marT="0" marB="0"/>
                </a:tc>
              </a:tr>
              <a:tr h="432025">
                <a:tc>
                  <a:txBody>
                    <a:bodyPr/>
                    <a:lstStyle/>
                    <a:p>
                      <a:pPr marL="37465" marR="0" lvl="0" indent="0" algn="l" rtl="0">
                        <a:lnSpc>
                          <a:spcPct val="117857"/>
                        </a:lnSpc>
                        <a:spcBef>
                          <a:spcPts val="0"/>
                        </a:spcBef>
                        <a:spcAft>
                          <a:spcPts val="0"/>
                        </a:spcAft>
                        <a:buNone/>
                      </a:pPr>
                      <a:r>
                        <a:rPr lang="en-US" sz="2800" u="none" strike="noStrike" cap="none">
                          <a:solidFill>
                            <a:srgbClr val="003366"/>
                          </a:solidFill>
                          <a:latin typeface="Arial"/>
                          <a:ea typeface="Arial"/>
                          <a:cs typeface="Arial"/>
                          <a:sym typeface="Arial"/>
                        </a:rPr>
                        <a:t>F</a:t>
                      </a:r>
                      <a:endParaRPr sz="2800" u="none" strike="noStrike" cap="none">
                        <a:latin typeface="Arial"/>
                        <a:ea typeface="Arial"/>
                        <a:cs typeface="Arial"/>
                        <a:sym typeface="Arial"/>
                      </a:endParaRPr>
                    </a:p>
                  </a:txBody>
                  <a:tcPr marL="0" marR="0" marT="0" marB="0"/>
                </a:tc>
                <a:tc>
                  <a:txBody>
                    <a:bodyPr/>
                    <a:lstStyle/>
                    <a:p>
                      <a:pPr marL="93980" marR="0" lvl="0" indent="0" algn="l" rtl="0">
                        <a:lnSpc>
                          <a:spcPct val="117857"/>
                        </a:lnSpc>
                        <a:spcBef>
                          <a:spcPts val="0"/>
                        </a:spcBef>
                        <a:spcAft>
                          <a:spcPts val="0"/>
                        </a:spcAft>
                        <a:buNone/>
                      </a:pPr>
                      <a:r>
                        <a:rPr lang="en-US" sz="2800" u="none" strike="noStrike" cap="none">
                          <a:solidFill>
                            <a:srgbClr val="003366"/>
                          </a:solidFill>
                          <a:latin typeface="Noto Sans Symbols"/>
                          <a:ea typeface="Noto Sans Symbols"/>
                          <a:cs typeface="Noto Sans Symbols"/>
                          <a:sym typeface="Noto Sans Symbols"/>
                        </a:rPr>
                        <a:t>→</a:t>
                      </a:r>
                      <a:r>
                        <a:rPr lang="en-US" sz="2800" u="none" strike="noStrike" cap="none">
                          <a:solidFill>
                            <a:srgbClr val="003366"/>
                          </a:solidFill>
                          <a:latin typeface="Times New Roman"/>
                          <a:ea typeface="Times New Roman"/>
                          <a:cs typeface="Times New Roman"/>
                          <a:sym typeface="Times New Roman"/>
                        </a:rPr>
                        <a:t> </a:t>
                      </a:r>
                      <a:r>
                        <a:rPr lang="en-US" sz="2800" u="none" strike="noStrike" cap="none">
                          <a:solidFill>
                            <a:srgbClr val="FF3300"/>
                          </a:solidFill>
                          <a:latin typeface="Noto Sans Symbols"/>
                          <a:ea typeface="Noto Sans Symbols"/>
                          <a:cs typeface="Noto Sans Symbols"/>
                          <a:sym typeface="Noto Sans Symbols"/>
                        </a:rPr>
                        <a:t>∙</a:t>
                      </a:r>
                      <a:r>
                        <a:rPr lang="en-US" sz="2800" u="none" strike="noStrike" cap="none">
                          <a:solidFill>
                            <a:srgbClr val="FF3300"/>
                          </a:solidFill>
                          <a:latin typeface="Times New Roman"/>
                          <a:ea typeface="Times New Roman"/>
                          <a:cs typeface="Times New Roman"/>
                          <a:sym typeface="Times New Roman"/>
                        </a:rPr>
                        <a:t> </a:t>
                      </a:r>
                      <a:r>
                        <a:rPr lang="en-US" sz="2800" b="1" u="none" strike="noStrike" cap="none">
                          <a:solidFill>
                            <a:srgbClr val="003366"/>
                          </a:solidFill>
                          <a:latin typeface="Arial"/>
                          <a:ea typeface="Arial"/>
                          <a:cs typeface="Arial"/>
                          <a:sym typeface="Arial"/>
                        </a:rPr>
                        <a:t>id </a:t>
                      </a:r>
                      <a:r>
                        <a:rPr lang="en-US" sz="2800" u="none" strike="noStrike" cap="none">
                          <a:solidFill>
                            <a:srgbClr val="003366"/>
                          </a:solidFill>
                          <a:latin typeface="Arial"/>
                          <a:ea typeface="Arial"/>
                          <a:cs typeface="Arial"/>
                          <a:sym typeface="Arial"/>
                        </a:rPr>
                        <a:t>}</a:t>
                      </a:r>
                      <a:endParaRPr sz="28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tc>
              </a:tr>
            </a:tbl>
          </a:graphicData>
        </a:graphic>
      </p:graphicFrame>
    </p:spTree>
  </p:cSld>
  <p:clrMapOvr>
    <a:masterClrMapping/>
  </p:clrMapOvr>
  <p:transition>
    <p:zoom/>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82"/>
          <p:cNvSpPr txBox="1">
            <a:spLocks noGrp="1"/>
          </p:cNvSpPr>
          <p:nvPr>
            <p:ph type="title"/>
          </p:nvPr>
        </p:nvSpPr>
        <p:spPr>
          <a:xfrm>
            <a:off x="993444" y="1286636"/>
            <a:ext cx="409130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Goto Function</a:t>
            </a:r>
            <a:endParaRPr/>
          </a:p>
        </p:txBody>
      </p:sp>
      <p:sp>
        <p:nvSpPr>
          <p:cNvPr id="924" name="Google Shape;924;p82"/>
          <p:cNvSpPr txBox="1"/>
          <p:nvPr/>
        </p:nvSpPr>
        <p:spPr>
          <a:xfrm>
            <a:off x="1435100" y="2601544"/>
            <a:ext cx="4713605" cy="21615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goto(I, X) =</a:t>
            </a:r>
            <a:endParaRPr sz="2800">
              <a:latin typeface="Arial"/>
              <a:ea typeface="Arial"/>
              <a:cs typeface="Arial"/>
              <a:sym typeface="Arial"/>
            </a:endParaRPr>
          </a:p>
          <a:p>
            <a:pPr marL="40830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set J to the empty set</a:t>
            </a:r>
            <a:endParaRPr sz="2800">
              <a:latin typeface="Arial"/>
              <a:ea typeface="Arial"/>
              <a:cs typeface="Arial"/>
              <a:sym typeface="Arial"/>
            </a:endParaRPr>
          </a:p>
          <a:p>
            <a:pPr marL="802005" marR="5080" lvl="0" indent="-393700" algn="l" rtl="0">
              <a:lnSpc>
                <a:spcPct val="100000"/>
              </a:lnSpc>
              <a:spcBef>
                <a:spcPts val="25"/>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item 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in I  add 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to J</a:t>
            </a:r>
            <a:endParaRPr sz="2800">
              <a:latin typeface="Arial"/>
              <a:ea typeface="Arial"/>
              <a:cs typeface="Arial"/>
              <a:sym typeface="Arial"/>
            </a:endParaRPr>
          </a:p>
          <a:p>
            <a:pPr marL="408305" marR="0" lvl="0" indent="0" algn="l" rtl="0">
              <a:lnSpc>
                <a:spcPct val="119285"/>
              </a:lnSpc>
              <a:spcBef>
                <a:spcPts val="0"/>
              </a:spcBef>
              <a:spcAft>
                <a:spcPts val="0"/>
              </a:spcAft>
              <a:buNone/>
            </a:pPr>
            <a:r>
              <a:rPr lang="en-US" sz="2800">
                <a:solidFill>
                  <a:srgbClr val="FF3300"/>
                </a:solidFill>
                <a:latin typeface="Arial"/>
                <a:ea typeface="Arial"/>
                <a:cs typeface="Arial"/>
                <a:sym typeface="Arial"/>
              </a:rPr>
              <a:t>return </a:t>
            </a:r>
            <a:r>
              <a:rPr lang="en-US" sz="2800">
                <a:solidFill>
                  <a:srgbClr val="003366"/>
                </a:solidFill>
                <a:latin typeface="Arial"/>
                <a:ea typeface="Arial"/>
                <a:cs typeface="Arial"/>
                <a:sym typeface="Arial"/>
              </a:rPr>
              <a:t>closure(J)</a:t>
            </a:r>
            <a:endParaRPr sz="2800">
              <a:latin typeface="Arial"/>
              <a:ea typeface="Arial"/>
              <a:cs typeface="Arial"/>
              <a:sym typeface="Arial"/>
            </a:endParaRPr>
          </a:p>
        </p:txBody>
      </p:sp>
    </p:spTree>
  </p:cSld>
  <p:clrMapOvr>
    <a:masterClrMapping/>
  </p:clrMapOvr>
  <p:transition>
    <p:zoom/>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3"/>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930" name="Google Shape;930;p83"/>
          <p:cNvSpPr txBox="1"/>
          <p:nvPr/>
        </p:nvSpPr>
        <p:spPr>
          <a:xfrm>
            <a:off x="868172" y="2517088"/>
            <a:ext cx="5769610" cy="3442335"/>
          </a:xfrm>
          <a:prstGeom prst="rect">
            <a:avLst/>
          </a:prstGeom>
          <a:noFill/>
          <a:ln>
            <a:noFill/>
          </a:ln>
        </p:spPr>
        <p:txBody>
          <a:bodyPr spcFirstLastPara="1" wrap="square" lIns="0" tIns="13950" rIns="0" bIns="0" anchor="t" anchorCtr="0">
            <a:spAutoFit/>
          </a:bodyPr>
          <a:lstStyle/>
          <a:p>
            <a:pPr marL="0" marR="3456304" lvl="0" indent="0" algn="ctr" rtl="0">
              <a:lnSpc>
                <a:spcPct val="100000"/>
              </a:lnSpc>
              <a:spcBef>
                <a:spcPts val="0"/>
              </a:spcBef>
              <a:spcAft>
                <a:spcPts val="0"/>
              </a:spcAft>
              <a:buNone/>
            </a:pPr>
            <a:r>
              <a:rPr lang="en-US" sz="2800">
                <a:solidFill>
                  <a:srgbClr val="003366"/>
                </a:solidFill>
                <a:latin typeface="Arial"/>
                <a:ea typeface="Arial"/>
                <a:cs typeface="Arial"/>
                <a:sym typeface="Arial"/>
              </a:rPr>
              <a:t>I</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a:t>
            </a:r>
            <a:endParaRPr sz="2800">
              <a:latin typeface="Arial"/>
              <a:ea typeface="Arial"/>
              <a:cs typeface="Arial"/>
              <a:sym typeface="Arial"/>
            </a:endParaRPr>
          </a:p>
          <a:p>
            <a:pPr marL="834389" marR="1072515" lvl="0" indent="5715" algn="l" rtl="0">
              <a:lnSpc>
                <a:spcPct val="100000"/>
              </a:lnSpc>
              <a:spcBef>
                <a:spcPts val="0"/>
              </a:spcBef>
              <a:spcAft>
                <a:spcPts val="0"/>
              </a:spcAft>
              <a:buNone/>
            </a:pPr>
            <a:r>
              <a:rPr lang="en-US" sz="2800">
                <a:solidFill>
                  <a:srgbClr val="003366"/>
                </a:solidFill>
                <a:latin typeface="Arial"/>
                <a:ea typeface="Arial"/>
                <a:cs typeface="Arial"/>
                <a:sym typeface="Arial"/>
              </a:rPr>
              <a:t>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			+		T,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T,  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T		*	F, 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F,  F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E	), F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0" marR="0" lvl="0" indent="0" algn="l" rtl="0">
              <a:lnSpc>
                <a:spcPct val="100000"/>
              </a:lnSpc>
              <a:spcBef>
                <a:spcPts val="10"/>
              </a:spcBef>
              <a:spcAft>
                <a:spcPts val="0"/>
              </a:spcAft>
              <a:buNone/>
            </a:pPr>
            <a:endParaRPr sz="2900">
              <a:latin typeface="Arial"/>
              <a:ea typeface="Arial"/>
              <a:cs typeface="Arial"/>
              <a:sym typeface="Arial"/>
            </a:endParaRPr>
          </a:p>
          <a:p>
            <a:pPr marL="0" marR="3373754" lvl="0" indent="0" algn="ctr" rtl="0">
              <a:lnSpc>
                <a:spcPct val="100000"/>
              </a:lnSpc>
              <a:spcBef>
                <a:spcPts val="0"/>
              </a:spcBef>
              <a:spcAft>
                <a:spcPts val="0"/>
              </a:spcAft>
              <a:buNone/>
            </a:pPr>
            <a:r>
              <a:rPr lang="en-US" sz="2800">
                <a:solidFill>
                  <a:srgbClr val="003366"/>
                </a:solidFill>
                <a:latin typeface="Arial"/>
                <a:ea typeface="Arial"/>
                <a:cs typeface="Arial"/>
                <a:sym typeface="Arial"/>
              </a:rPr>
              <a:t>goto(I</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E)</a:t>
            </a:r>
            <a:endParaRPr sz="2800">
              <a:latin typeface="Arial"/>
              <a:ea typeface="Arial"/>
              <a:cs typeface="Arial"/>
              <a:sym typeface="Arial"/>
            </a:endParaRPr>
          </a:p>
          <a:p>
            <a:pPr marL="50800" marR="0" lvl="0" indent="0" algn="l" rtl="0">
              <a:lnSpc>
                <a:spcPct val="100000"/>
              </a:lnSpc>
              <a:spcBef>
                <a:spcPts val="25"/>
              </a:spcBef>
              <a:spcAft>
                <a:spcPts val="0"/>
              </a:spcAft>
              <a:buNone/>
            </a:pPr>
            <a:r>
              <a:rPr lang="en-US" sz="2800">
                <a:solidFill>
                  <a:srgbClr val="003366"/>
                </a:solidFill>
                <a:latin typeface="Arial"/>
                <a:ea typeface="Arial"/>
                <a:cs typeface="Arial"/>
                <a:sym typeface="Arial"/>
              </a:rPr>
              <a:t>= closure({E’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 </a:t>
            </a:r>
            <a:r>
              <a:rPr lang="en-US" sz="2800">
                <a:solidFill>
                  <a:srgbClr val="FF3300"/>
                </a:solidFill>
                <a:latin typeface="Noto Sans Symbols"/>
                <a:ea typeface="Noto Sans Symbols"/>
                <a:cs typeface="Noto Sans Symbols"/>
                <a:sym typeface="Noto Sans Symbols"/>
              </a:rPr>
              <a:t>∙</a:t>
            </a:r>
            <a:r>
              <a:rPr lang="en-US" sz="2800">
                <a:solidFill>
                  <a:srgbClr val="003366"/>
                </a:solidFill>
                <a:latin typeface="Arial"/>
                <a:ea typeface="Arial"/>
                <a:cs typeface="Arial"/>
                <a:sym typeface="Arial"/>
              </a:rPr>
              <a:t>,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T })</a:t>
            </a:r>
            <a:endParaRPr sz="2800">
              <a:latin typeface="Arial"/>
              <a:ea typeface="Arial"/>
              <a:cs typeface="Arial"/>
              <a:sym typeface="Arial"/>
            </a:endParaRPr>
          </a:p>
          <a:p>
            <a:pPr marL="508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 </a:t>
            </a:r>
            <a:r>
              <a:rPr lang="en-US" sz="2800">
                <a:solidFill>
                  <a:srgbClr val="FF3300"/>
                </a:solidFill>
                <a:latin typeface="Noto Sans Symbols"/>
                <a:ea typeface="Noto Sans Symbols"/>
                <a:cs typeface="Noto Sans Symbols"/>
                <a:sym typeface="Noto Sans Symbols"/>
              </a:rPr>
              <a:t>∙</a:t>
            </a:r>
            <a:r>
              <a:rPr lang="en-US" sz="2800">
                <a:solidFill>
                  <a:srgbClr val="003366"/>
                </a:solidFill>
                <a:latin typeface="Arial"/>
                <a:ea typeface="Arial"/>
                <a:cs typeface="Arial"/>
                <a:sym typeface="Arial"/>
              </a:rPr>
              <a:t>, 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E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T }</a:t>
            </a:r>
            <a:endParaRPr sz="2800">
              <a:latin typeface="Arial"/>
              <a:ea typeface="Arial"/>
              <a:cs typeface="Arial"/>
              <a:sym typeface="Arial"/>
            </a:endParaRPr>
          </a:p>
        </p:txBody>
      </p:sp>
    </p:spTree>
  </p:cSld>
  <p:clrMapOvr>
    <a:masterClrMapping/>
  </p:clrMapOvr>
  <p:transition>
    <p:zoom/>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84"/>
          <p:cNvSpPr txBox="1">
            <a:spLocks noGrp="1"/>
          </p:cNvSpPr>
          <p:nvPr>
            <p:ph type="title"/>
          </p:nvPr>
        </p:nvSpPr>
        <p:spPr>
          <a:xfrm>
            <a:off x="630250" y="1286636"/>
            <a:ext cx="7883499" cy="574039"/>
          </a:xfrm>
          <a:prstGeom prst="rect">
            <a:avLst/>
          </a:prstGeom>
          <a:noFill/>
          <a:ln>
            <a:noFill/>
          </a:ln>
        </p:spPr>
        <p:txBody>
          <a:bodyPr spcFirstLastPara="1" wrap="square" lIns="0" tIns="12700" rIns="0" bIns="0" anchor="t" anchorCtr="0">
            <a:spAutoFit/>
          </a:bodyPr>
          <a:lstStyle/>
          <a:p>
            <a:pPr marL="375285" lvl="0" indent="0" algn="l" rtl="0">
              <a:lnSpc>
                <a:spcPct val="100000"/>
              </a:lnSpc>
              <a:spcBef>
                <a:spcPts val="0"/>
              </a:spcBef>
              <a:spcAft>
                <a:spcPts val="0"/>
              </a:spcAft>
              <a:buNone/>
            </a:pPr>
            <a:r>
              <a:rPr lang="en-US"/>
              <a:t>The Subset Construction Function</a:t>
            </a:r>
            <a:endParaRPr/>
          </a:p>
        </p:txBody>
      </p:sp>
      <p:sp>
        <p:nvSpPr>
          <p:cNvPr id="936" name="Google Shape;936;p84"/>
          <p:cNvSpPr txBox="1"/>
          <p:nvPr/>
        </p:nvSpPr>
        <p:spPr>
          <a:xfrm>
            <a:off x="1122070" y="2587193"/>
            <a:ext cx="6975475" cy="386905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subset-construction(cfg) =</a:t>
            </a:r>
            <a:endParaRPr sz="2800">
              <a:latin typeface="Arial"/>
              <a:ea typeface="Arial"/>
              <a:cs typeface="Arial"/>
              <a:sym typeface="Arial"/>
            </a:endParaRPr>
          </a:p>
          <a:p>
            <a:pPr marL="408940" marR="1279525" lvl="0" indent="0" algn="l" rtl="0">
              <a:lnSpc>
                <a:spcPct val="119285"/>
              </a:lnSpc>
              <a:spcBef>
                <a:spcPts val="155"/>
              </a:spcBef>
              <a:spcAft>
                <a:spcPts val="0"/>
              </a:spcAft>
              <a:buNone/>
            </a:pPr>
            <a:r>
              <a:rPr lang="en-US" sz="2800">
                <a:solidFill>
                  <a:srgbClr val="003366"/>
                </a:solidFill>
                <a:latin typeface="Arial"/>
                <a:ea typeface="Arial"/>
                <a:cs typeface="Arial"/>
                <a:sym typeface="Arial"/>
              </a:rPr>
              <a:t>initialize T to {closure({S’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S})}  </a:t>
            </a:r>
            <a:r>
              <a:rPr lang="en-US" sz="2800">
                <a:solidFill>
                  <a:srgbClr val="FF3300"/>
                </a:solidFill>
                <a:latin typeface="Arial"/>
                <a:ea typeface="Arial"/>
                <a:cs typeface="Arial"/>
                <a:sym typeface="Arial"/>
              </a:rPr>
              <a:t>repeat</a:t>
            </a:r>
            <a:endParaRPr sz="2800">
              <a:latin typeface="Arial"/>
              <a:ea typeface="Arial"/>
              <a:cs typeface="Arial"/>
              <a:sym typeface="Arial"/>
            </a:endParaRPr>
          </a:p>
          <a:p>
            <a:pPr marL="1195705" marR="5080" lvl="0" indent="-393700" algn="l" rtl="0">
              <a:lnSpc>
                <a:spcPct val="120000"/>
              </a:lnSpc>
              <a:spcBef>
                <a:spcPts val="0"/>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each state I in T and each symbol X  let J be goto(I, X)</a:t>
            </a:r>
            <a:endParaRPr sz="2800">
              <a:latin typeface="Arial"/>
              <a:ea typeface="Arial"/>
              <a:cs typeface="Arial"/>
              <a:sym typeface="Arial"/>
            </a:endParaRPr>
          </a:p>
          <a:p>
            <a:pPr marL="1195705" marR="0" lvl="0" indent="0" algn="l" rtl="0">
              <a:lnSpc>
                <a:spcPct val="116071"/>
              </a:lnSpc>
              <a:spcBef>
                <a:spcPts val="0"/>
              </a:spcBef>
              <a:spcAft>
                <a:spcPts val="0"/>
              </a:spcAft>
              <a:buNone/>
            </a:pPr>
            <a:r>
              <a:rPr lang="en-US" sz="2800">
                <a:solidFill>
                  <a:srgbClr val="FF3300"/>
                </a:solidFill>
                <a:latin typeface="Arial"/>
                <a:ea typeface="Arial"/>
                <a:cs typeface="Arial"/>
                <a:sym typeface="Arial"/>
              </a:rPr>
              <a:t>if </a:t>
            </a:r>
            <a:r>
              <a:rPr lang="en-US" sz="2800">
                <a:solidFill>
                  <a:srgbClr val="003366"/>
                </a:solidFill>
                <a:latin typeface="Arial"/>
                <a:ea typeface="Arial"/>
                <a:cs typeface="Arial"/>
                <a:sym typeface="Arial"/>
              </a:rPr>
              <a:t>J is not empty and not in T </a:t>
            </a:r>
            <a:r>
              <a:rPr lang="en-US" sz="2800">
                <a:solidFill>
                  <a:srgbClr val="FF3300"/>
                </a:solidFill>
                <a:latin typeface="Arial"/>
                <a:ea typeface="Arial"/>
                <a:cs typeface="Arial"/>
                <a:sym typeface="Arial"/>
              </a:rPr>
              <a:t>then</a:t>
            </a:r>
            <a:endParaRPr sz="2800">
              <a:latin typeface="Arial"/>
              <a:ea typeface="Arial"/>
              <a:cs typeface="Arial"/>
              <a:sym typeface="Arial"/>
            </a:endParaRPr>
          </a:p>
          <a:p>
            <a:pPr marL="1582420" marR="0" lvl="0" indent="0" algn="l" rtl="0">
              <a:lnSpc>
                <a:spcPct val="119642"/>
              </a:lnSpc>
              <a:spcBef>
                <a:spcPts val="25"/>
              </a:spcBef>
              <a:spcAft>
                <a:spcPts val="0"/>
              </a:spcAft>
              <a:buNone/>
            </a:pPr>
            <a:r>
              <a:rPr lang="en-US" sz="2800">
                <a:solidFill>
                  <a:srgbClr val="003366"/>
                </a:solidFill>
                <a:latin typeface="Arial"/>
                <a:ea typeface="Arial"/>
                <a:cs typeface="Arial"/>
                <a:sym typeface="Arial"/>
              </a:rPr>
              <a:t>T = 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J }</a:t>
            </a:r>
            <a:endParaRPr sz="2800">
              <a:latin typeface="Arial"/>
              <a:ea typeface="Arial"/>
              <a:cs typeface="Arial"/>
              <a:sym typeface="Arial"/>
            </a:endParaRPr>
          </a:p>
          <a:p>
            <a:pPr marL="408940" marR="2866390" lvl="0" indent="0" algn="l" rtl="0">
              <a:lnSpc>
                <a:spcPct val="120000"/>
              </a:lnSpc>
              <a:spcBef>
                <a:spcPts val="95"/>
              </a:spcBef>
              <a:spcAft>
                <a:spcPts val="0"/>
              </a:spcAft>
              <a:buNone/>
            </a:pPr>
            <a:r>
              <a:rPr lang="en-US" sz="2800">
                <a:solidFill>
                  <a:srgbClr val="FF3300"/>
                </a:solidFill>
                <a:latin typeface="Arial"/>
                <a:ea typeface="Arial"/>
                <a:cs typeface="Arial"/>
                <a:sym typeface="Arial"/>
              </a:rPr>
              <a:t>until </a:t>
            </a:r>
            <a:r>
              <a:rPr lang="en-US" sz="2800">
                <a:solidFill>
                  <a:srgbClr val="003366"/>
                </a:solidFill>
                <a:latin typeface="Arial"/>
                <a:ea typeface="Arial"/>
                <a:cs typeface="Arial"/>
                <a:sym typeface="Arial"/>
              </a:rPr>
              <a:t>T does not change  </a:t>
            </a:r>
            <a:r>
              <a:rPr lang="en-US" sz="2800">
                <a:solidFill>
                  <a:srgbClr val="FF3300"/>
                </a:solidFill>
                <a:latin typeface="Arial"/>
                <a:ea typeface="Arial"/>
                <a:cs typeface="Arial"/>
                <a:sym typeface="Arial"/>
              </a:rPr>
              <a:t>return </a:t>
            </a:r>
            <a:r>
              <a:rPr lang="en-US" sz="2800">
                <a:solidFill>
                  <a:srgbClr val="003366"/>
                </a:solidFill>
                <a:latin typeface="Arial"/>
                <a:ea typeface="Arial"/>
                <a:cs typeface="Arial"/>
                <a:sym typeface="Arial"/>
              </a:rPr>
              <a:t>T</a:t>
            </a:r>
            <a:endParaRPr sz="2800">
              <a:latin typeface="Arial"/>
              <a:ea typeface="Arial"/>
              <a:cs typeface="Arial"/>
              <a:sym typeface="Arial"/>
            </a:endParaRPr>
          </a:p>
        </p:txBody>
      </p:sp>
    </p:spTree>
  </p:cSld>
  <p:clrMapOvr>
    <a:masterClrMapping/>
  </p:clrMapOvr>
  <p:transition>
    <p:zoom/>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5"/>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942" name="Google Shape;942;p85"/>
          <p:cNvSpPr txBox="1"/>
          <p:nvPr/>
        </p:nvSpPr>
        <p:spPr>
          <a:xfrm>
            <a:off x="796544" y="2409571"/>
            <a:ext cx="7444105" cy="4416425"/>
          </a:xfrm>
          <a:prstGeom prst="rect">
            <a:avLst/>
          </a:prstGeom>
          <a:noFill/>
          <a:ln>
            <a:noFill/>
          </a:ln>
        </p:spPr>
        <p:txBody>
          <a:bodyPr spcFirstLastPara="1" wrap="square" lIns="0" tIns="12700" rIns="0" bIns="0" anchor="t" anchorCtr="0">
            <a:spAutoFit/>
          </a:bodyPr>
          <a:lstStyle/>
          <a:p>
            <a:pPr marL="550545" marR="382270" lvl="0" indent="-500379" algn="l" rtl="0">
              <a:lnSpc>
                <a:spcPct val="100000"/>
              </a:lnSpc>
              <a:spcBef>
                <a:spcPts val="0"/>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1 </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	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	F,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E		),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b="1">
                <a:solidFill>
                  <a:srgbClr val="003366"/>
                </a:solidFill>
                <a:latin typeface="Arial"/>
                <a:ea typeface="Arial"/>
                <a:cs typeface="Arial"/>
                <a:sym typeface="Arial"/>
              </a:rPr>
              <a:t>id</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1</a:t>
            </a:r>
            <a:r>
              <a:rPr lang="en-US" sz="2400">
                <a:solidFill>
                  <a:srgbClr val="FF3300"/>
                </a:solidFill>
                <a:latin typeface="Arial"/>
                <a:ea typeface="Arial"/>
                <a:cs typeface="Arial"/>
                <a:sym typeface="Arial"/>
              </a:rPr>
              <a:t>, E) = I</a:t>
            </a:r>
            <a:r>
              <a:rPr lang="en-US" sz="2400" baseline="-25000">
                <a:solidFill>
                  <a:srgbClr val="FF3300"/>
                </a:solidFill>
                <a:latin typeface="Arial"/>
                <a:ea typeface="Arial"/>
                <a:cs typeface="Arial"/>
                <a:sym typeface="Arial"/>
              </a:rPr>
              <a:t>2 </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T}</a:t>
            </a:r>
            <a:endParaRPr sz="24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1</a:t>
            </a:r>
            <a:r>
              <a:rPr lang="en-US" sz="2400">
                <a:solidFill>
                  <a:srgbClr val="FF3300"/>
                </a:solidFill>
                <a:latin typeface="Arial"/>
                <a:ea typeface="Arial"/>
                <a:cs typeface="Arial"/>
                <a:sym typeface="Arial"/>
              </a:rPr>
              <a:t>, T) = I</a:t>
            </a:r>
            <a:r>
              <a:rPr lang="en-US" sz="2400" baseline="-25000">
                <a:solidFill>
                  <a:srgbClr val="FF3300"/>
                </a:solidFill>
                <a:latin typeface="Arial"/>
                <a:ea typeface="Arial"/>
                <a:cs typeface="Arial"/>
                <a:sym typeface="Arial"/>
              </a:rPr>
              <a:t>3 </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F}</a:t>
            </a:r>
            <a:endParaRPr sz="24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1</a:t>
            </a:r>
            <a:r>
              <a:rPr lang="en-US" sz="2400">
                <a:solidFill>
                  <a:srgbClr val="FF3300"/>
                </a:solidFill>
                <a:latin typeface="Arial"/>
                <a:ea typeface="Arial"/>
                <a:cs typeface="Arial"/>
                <a:sym typeface="Arial"/>
              </a:rPr>
              <a:t>, F) = I</a:t>
            </a:r>
            <a:r>
              <a:rPr lang="en-US" sz="2400" baseline="-25000">
                <a:solidFill>
                  <a:srgbClr val="FF3300"/>
                </a:solidFill>
                <a:latin typeface="Arial"/>
                <a:ea typeface="Arial"/>
                <a:cs typeface="Arial"/>
                <a:sym typeface="Arial"/>
              </a:rPr>
              <a:t>4 </a:t>
            </a:r>
            <a:r>
              <a:rPr lang="en-US" sz="2400">
                <a:solidFill>
                  <a:srgbClr val="003366"/>
                </a:solidFill>
                <a:latin typeface="Arial"/>
                <a:ea typeface="Arial"/>
                <a:cs typeface="Arial"/>
                <a:sym typeface="Arial"/>
              </a:rPr>
              <a:t>: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1</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5 </a:t>
            </a:r>
            <a:r>
              <a:rPr lang="en-US" sz="2400">
                <a:solidFill>
                  <a:srgbClr val="003366"/>
                </a:solidFill>
                <a:latin typeface="Arial"/>
                <a:ea typeface="Arial"/>
                <a:cs typeface="Arial"/>
                <a:sym typeface="Arial"/>
              </a:rPr>
              <a:t>: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	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a:t>
            </a:r>
            <a:endParaRPr sz="2400">
              <a:latin typeface="Arial"/>
              <a:ea typeface="Arial"/>
              <a:cs typeface="Arial"/>
              <a:sym typeface="Arial"/>
            </a:endParaRPr>
          </a:p>
          <a:p>
            <a:pPr marL="50800" marR="495934" lvl="0" indent="499744" algn="l" rtl="0">
              <a:lnSpc>
                <a:spcPct val="100000"/>
              </a:lnSpc>
              <a:spcBef>
                <a:spcPts val="5"/>
              </a:spcBef>
              <a:spcAft>
                <a:spcPts val="0"/>
              </a:spcAft>
              <a:buNone/>
            </a:pPr>
            <a:r>
              <a:rPr lang="en-US" sz="2400">
                <a:solidFill>
                  <a:srgbClr val="003366"/>
                </a:solidFill>
                <a:latin typeface="Arial"/>
                <a:ea typeface="Arial"/>
                <a:cs typeface="Arial"/>
                <a:sym typeface="Arial"/>
              </a:rPr>
              <a:t>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	F,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E	),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b="1">
                <a:solidFill>
                  <a:srgbClr val="003366"/>
                </a:solidFill>
                <a:latin typeface="Arial"/>
                <a:ea typeface="Arial"/>
                <a:cs typeface="Arial"/>
                <a:sym typeface="Arial"/>
              </a:rPr>
              <a:t>id</a:t>
            </a:r>
            <a:r>
              <a:rPr lang="en-US" sz="2400">
                <a:solidFill>
                  <a:srgbClr val="003366"/>
                </a:solidFill>
                <a:latin typeface="Arial"/>
                <a:ea typeface="Arial"/>
                <a:cs typeface="Arial"/>
                <a:sym typeface="Arial"/>
              </a:rPr>
              <a:t>}  </a:t>
            </a: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1</a:t>
            </a:r>
            <a:r>
              <a:rPr lang="en-US" sz="2400">
                <a:solidFill>
                  <a:srgbClr val="FF3300"/>
                </a:solidFill>
                <a:latin typeface="Arial"/>
                <a:ea typeface="Arial"/>
                <a:cs typeface="Arial"/>
                <a:sym typeface="Arial"/>
              </a:rPr>
              <a:t>, </a:t>
            </a:r>
            <a:r>
              <a:rPr lang="en-US" sz="2400" b="1">
                <a:solidFill>
                  <a:srgbClr val="FF3300"/>
                </a:solidFill>
                <a:latin typeface="Arial"/>
                <a:ea typeface="Arial"/>
                <a:cs typeface="Arial"/>
                <a:sym typeface="Arial"/>
              </a:rPr>
              <a:t>id</a:t>
            </a:r>
            <a:r>
              <a:rPr lang="en-US" sz="2400">
                <a:solidFill>
                  <a:srgbClr val="FF3300"/>
                </a:solidFill>
                <a:latin typeface="Arial"/>
                <a:ea typeface="Arial"/>
                <a:cs typeface="Arial"/>
                <a:sym typeface="Arial"/>
              </a:rPr>
              <a:t>) = I</a:t>
            </a:r>
            <a:r>
              <a:rPr lang="en-US" sz="2400" baseline="-25000">
                <a:solidFill>
                  <a:srgbClr val="FF3300"/>
                </a:solidFill>
                <a:latin typeface="Arial"/>
                <a:ea typeface="Arial"/>
                <a:cs typeface="Arial"/>
                <a:sym typeface="Arial"/>
              </a:rPr>
              <a:t>6 </a:t>
            </a:r>
            <a:r>
              <a:rPr lang="en-US" sz="2400">
                <a:latin typeface="Arial"/>
                <a:ea typeface="Arial"/>
                <a:cs typeface="Arial"/>
                <a:sym typeface="Arial"/>
              </a:rPr>
              <a:t>: </a:t>
            </a:r>
            <a:r>
              <a:rPr lang="en-US" sz="2400">
                <a:solidFill>
                  <a:srgbClr val="003366"/>
                </a:solidFill>
                <a:latin typeface="Arial"/>
                <a:ea typeface="Arial"/>
                <a:cs typeface="Arial"/>
                <a:sym typeface="Arial"/>
              </a:rPr>
              <a:t>{F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b="1">
                <a:solidFill>
                  <a:srgbClr val="003366"/>
                </a:solidFill>
                <a:latin typeface="Arial"/>
                <a:ea typeface="Arial"/>
                <a:cs typeface="Arial"/>
                <a:sym typeface="Arial"/>
              </a:rPr>
              <a:t>id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556895" marR="43180" lvl="0" indent="-506729" algn="l" rtl="0">
              <a:lnSpc>
                <a:spcPct val="100000"/>
              </a:lnSpc>
              <a:spcBef>
                <a:spcPts val="2885"/>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2</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7 </a:t>
            </a:r>
            <a:r>
              <a:rPr lang="en-US" sz="2400">
                <a:latin typeface="Arial"/>
                <a:ea typeface="Arial"/>
                <a:cs typeface="Arial"/>
                <a:sym typeface="Arial"/>
              </a:rPr>
              <a:t>: </a:t>
            </a:r>
            <a:r>
              <a:rPr lang="en-US" sz="2400">
                <a:solidFill>
                  <a:srgbClr val="003366"/>
                </a:solidFill>
                <a:latin typeface="Arial"/>
                <a:ea typeface="Arial"/>
                <a:cs typeface="Arial"/>
                <a:sym typeface="Arial"/>
              </a:rPr>
              <a:t>{E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	F,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E	),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b="1">
                <a:solidFill>
                  <a:srgbClr val="003366"/>
                </a:solidFill>
                <a:latin typeface="Arial"/>
                <a:ea typeface="Arial"/>
                <a:cs typeface="Arial"/>
                <a:sym typeface="Arial"/>
              </a:rPr>
              <a:t>id</a:t>
            </a: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Tree>
  </p:cSld>
  <p:clrMapOvr>
    <a:masterClrMapping/>
  </p:clrMapOvr>
  <p:transition>
    <p:zoom/>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6"/>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948" name="Google Shape;948;p86"/>
          <p:cNvSpPr txBox="1"/>
          <p:nvPr/>
        </p:nvSpPr>
        <p:spPr>
          <a:xfrm>
            <a:off x="880872" y="2409571"/>
            <a:ext cx="7340600" cy="4416425"/>
          </a:xfrm>
          <a:prstGeom prst="rect">
            <a:avLst/>
          </a:prstGeom>
          <a:noFill/>
          <a:ln>
            <a:noFill/>
          </a:ln>
        </p:spPr>
        <p:txBody>
          <a:bodyPr spcFirstLastPara="1" wrap="square" lIns="0" tIns="12700" rIns="0" bIns="0" anchor="t" anchorCtr="0">
            <a:spAutoFit/>
          </a:bodyPr>
          <a:lstStyle/>
          <a:p>
            <a:pPr marL="38100" marR="0" lvl="0" indent="0" algn="just"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3</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8 </a:t>
            </a:r>
            <a:r>
              <a:rPr lang="en-US" sz="2400">
                <a:latin typeface="Arial"/>
                <a:ea typeface="Arial"/>
                <a:cs typeface="Arial"/>
                <a:sym typeface="Arial"/>
              </a:rPr>
              <a:t>: </a:t>
            </a:r>
            <a:r>
              <a:rPr lang="en-US" sz="2400">
                <a:solidFill>
                  <a:srgbClr val="003366"/>
                </a:solidFill>
                <a:latin typeface="Arial"/>
                <a:ea typeface="Arial"/>
                <a:cs typeface="Arial"/>
                <a:sym typeface="Arial"/>
              </a:rPr>
              <a:t>{T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F,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E ),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b="1">
                <a:solidFill>
                  <a:srgbClr val="003366"/>
                </a:solidFill>
                <a:latin typeface="Arial"/>
                <a:ea typeface="Arial"/>
                <a:cs typeface="Arial"/>
                <a:sym typeface="Arial"/>
              </a:rPr>
              <a:t>id</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38100" marR="0" lvl="0" indent="0" algn="just" rtl="0">
              <a:lnSpc>
                <a:spcPct val="100000"/>
              </a:lnSpc>
              <a:spcBef>
                <a:spcPts val="288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5</a:t>
            </a:r>
            <a:r>
              <a:rPr lang="en-US" sz="2400">
                <a:solidFill>
                  <a:srgbClr val="FF3300"/>
                </a:solidFill>
                <a:latin typeface="Arial"/>
                <a:ea typeface="Arial"/>
                <a:cs typeface="Arial"/>
                <a:sym typeface="Arial"/>
              </a:rPr>
              <a:t>, E) = I</a:t>
            </a:r>
            <a:r>
              <a:rPr lang="en-US" sz="2400" baseline="-25000">
                <a:solidFill>
                  <a:srgbClr val="FF3300"/>
                </a:solidFill>
                <a:latin typeface="Arial"/>
                <a:ea typeface="Arial"/>
                <a:cs typeface="Arial"/>
                <a:sym typeface="Arial"/>
              </a:rPr>
              <a:t>9 </a:t>
            </a:r>
            <a:r>
              <a:rPr lang="en-US" sz="2400">
                <a:solidFill>
                  <a:srgbClr val="003366"/>
                </a:solidFill>
                <a:latin typeface="Arial"/>
                <a:ea typeface="Arial"/>
                <a:cs typeface="Arial"/>
                <a:sym typeface="Arial"/>
              </a:rPr>
              <a:t>: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T}</a:t>
            </a:r>
            <a:endParaRPr sz="2400">
              <a:latin typeface="Arial"/>
              <a:ea typeface="Arial"/>
              <a:cs typeface="Arial"/>
              <a:sym typeface="Arial"/>
            </a:endParaRPr>
          </a:p>
          <a:p>
            <a:pPr marL="38100" marR="5347970" lvl="0" indent="0" algn="just" rtl="0">
              <a:lnSpc>
                <a:spcPct val="100000"/>
              </a:lnSpc>
              <a:spcBef>
                <a:spcPts val="5"/>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5</a:t>
            </a:r>
            <a:r>
              <a:rPr lang="en-US" sz="2400">
                <a:solidFill>
                  <a:srgbClr val="FF3300"/>
                </a:solidFill>
                <a:latin typeface="Arial"/>
                <a:ea typeface="Arial"/>
                <a:cs typeface="Arial"/>
                <a:sym typeface="Arial"/>
              </a:rPr>
              <a:t>, T) = I</a:t>
            </a:r>
            <a:r>
              <a:rPr lang="en-US" sz="2400" baseline="-25000">
                <a:solidFill>
                  <a:srgbClr val="FF3300"/>
                </a:solidFill>
                <a:latin typeface="Arial"/>
                <a:ea typeface="Arial"/>
                <a:cs typeface="Arial"/>
                <a:sym typeface="Arial"/>
              </a:rPr>
              <a:t>3  </a:t>
            </a: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5</a:t>
            </a:r>
            <a:r>
              <a:rPr lang="en-US" sz="2400">
                <a:solidFill>
                  <a:srgbClr val="FF3300"/>
                </a:solidFill>
                <a:latin typeface="Arial"/>
                <a:ea typeface="Arial"/>
                <a:cs typeface="Arial"/>
                <a:sym typeface="Arial"/>
              </a:rPr>
              <a:t>, F) = I</a:t>
            </a:r>
            <a:r>
              <a:rPr lang="en-US" sz="2400" baseline="-25000">
                <a:solidFill>
                  <a:srgbClr val="FF3300"/>
                </a:solidFill>
                <a:latin typeface="Arial"/>
                <a:ea typeface="Arial"/>
                <a:cs typeface="Arial"/>
                <a:sym typeface="Arial"/>
              </a:rPr>
              <a:t>4  </a:t>
            </a: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5</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5</a:t>
            </a:r>
            <a:endParaRPr sz="2400" baseline="-25000">
              <a:latin typeface="Arial"/>
              <a:ea typeface="Arial"/>
              <a:cs typeface="Arial"/>
              <a:sym typeface="Arial"/>
            </a:endParaRPr>
          </a:p>
          <a:p>
            <a:pPr marL="38100" marR="0" lvl="0" indent="0" algn="just"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5</a:t>
            </a:r>
            <a:r>
              <a:rPr lang="en-US" sz="2400">
                <a:solidFill>
                  <a:srgbClr val="FF3300"/>
                </a:solidFill>
                <a:latin typeface="Arial"/>
                <a:ea typeface="Arial"/>
                <a:cs typeface="Arial"/>
                <a:sym typeface="Arial"/>
              </a:rPr>
              <a:t>, </a:t>
            </a:r>
            <a:r>
              <a:rPr lang="en-US" sz="2400" b="1">
                <a:solidFill>
                  <a:srgbClr val="FF3300"/>
                </a:solidFill>
                <a:latin typeface="Arial"/>
                <a:ea typeface="Arial"/>
                <a:cs typeface="Arial"/>
                <a:sym typeface="Arial"/>
              </a:rPr>
              <a:t>id</a:t>
            </a:r>
            <a:r>
              <a:rPr lang="en-US" sz="2400">
                <a:solidFill>
                  <a:srgbClr val="FF3300"/>
                </a:solidFill>
                <a:latin typeface="Arial"/>
                <a:ea typeface="Arial"/>
                <a:cs typeface="Arial"/>
                <a:sym typeface="Arial"/>
              </a:rPr>
              <a:t>) = I</a:t>
            </a:r>
            <a:r>
              <a:rPr lang="en-US" sz="2400" baseline="-25000">
                <a:solidFill>
                  <a:srgbClr val="FF3300"/>
                </a:solidFill>
                <a:latin typeface="Arial"/>
                <a:ea typeface="Arial"/>
                <a:cs typeface="Arial"/>
                <a:sym typeface="Arial"/>
              </a:rPr>
              <a:t>6</a:t>
            </a:r>
            <a:endParaRPr sz="2400" baseline="-25000">
              <a:latin typeface="Arial"/>
              <a:ea typeface="Arial"/>
              <a:cs typeface="Arial"/>
              <a:sym typeface="Arial"/>
            </a:endParaRPr>
          </a:p>
          <a:p>
            <a:pPr marL="0" marR="0" lvl="0" indent="0" algn="l" rtl="0">
              <a:lnSpc>
                <a:spcPct val="100000"/>
              </a:lnSpc>
              <a:spcBef>
                <a:spcPts val="5"/>
              </a:spcBef>
              <a:spcAft>
                <a:spcPts val="0"/>
              </a:spcAft>
              <a:buNone/>
            </a:pPr>
            <a:endParaRPr sz="2500">
              <a:latin typeface="Arial"/>
              <a:ea typeface="Arial"/>
              <a:cs typeface="Arial"/>
              <a:sym typeface="Arial"/>
            </a:endParaRPr>
          </a:p>
          <a:p>
            <a:pPr marL="381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7</a:t>
            </a:r>
            <a:r>
              <a:rPr lang="en-US" sz="2400">
                <a:solidFill>
                  <a:srgbClr val="FF3300"/>
                </a:solidFill>
                <a:latin typeface="Arial"/>
                <a:ea typeface="Arial"/>
                <a:cs typeface="Arial"/>
                <a:sym typeface="Arial"/>
              </a:rPr>
              <a:t>, T) = I</a:t>
            </a:r>
            <a:r>
              <a:rPr lang="en-US" sz="2400" baseline="-25000">
                <a:solidFill>
                  <a:srgbClr val="FF3300"/>
                </a:solidFill>
                <a:latin typeface="Arial"/>
                <a:ea typeface="Arial"/>
                <a:cs typeface="Arial"/>
                <a:sym typeface="Arial"/>
              </a:rPr>
              <a:t>10 </a:t>
            </a:r>
            <a:r>
              <a:rPr lang="en-US" sz="2400">
                <a:solidFill>
                  <a:srgbClr val="003366"/>
                </a:solidFill>
                <a:latin typeface="Arial"/>
                <a:ea typeface="Arial"/>
                <a:cs typeface="Arial"/>
                <a:sym typeface="Arial"/>
              </a:rPr>
              <a:t>: {E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E	+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F}</a:t>
            </a:r>
            <a:endParaRPr sz="2400">
              <a:latin typeface="Arial"/>
              <a:ea typeface="Arial"/>
              <a:cs typeface="Arial"/>
              <a:sym typeface="Arial"/>
            </a:endParaRPr>
          </a:p>
          <a:p>
            <a:pPr marL="38100" marR="534797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7</a:t>
            </a:r>
            <a:r>
              <a:rPr lang="en-US" sz="2400">
                <a:solidFill>
                  <a:srgbClr val="FF3300"/>
                </a:solidFill>
                <a:latin typeface="Arial"/>
                <a:ea typeface="Arial"/>
                <a:cs typeface="Arial"/>
                <a:sym typeface="Arial"/>
              </a:rPr>
              <a:t>, F) = I</a:t>
            </a:r>
            <a:r>
              <a:rPr lang="en-US" sz="2400" baseline="-25000">
                <a:solidFill>
                  <a:srgbClr val="FF3300"/>
                </a:solidFill>
                <a:latin typeface="Arial"/>
                <a:ea typeface="Arial"/>
                <a:cs typeface="Arial"/>
                <a:sym typeface="Arial"/>
              </a:rPr>
              <a:t>4  </a:t>
            </a: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7</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5</a:t>
            </a:r>
            <a:endParaRPr sz="2400" baseline="-25000">
              <a:latin typeface="Arial"/>
              <a:ea typeface="Arial"/>
              <a:cs typeface="Arial"/>
              <a:sym typeface="Arial"/>
            </a:endParaRPr>
          </a:p>
          <a:p>
            <a:pPr marL="38100"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7</a:t>
            </a:r>
            <a:r>
              <a:rPr lang="en-US" sz="2400">
                <a:solidFill>
                  <a:srgbClr val="FF3300"/>
                </a:solidFill>
                <a:latin typeface="Arial"/>
                <a:ea typeface="Arial"/>
                <a:cs typeface="Arial"/>
                <a:sym typeface="Arial"/>
              </a:rPr>
              <a:t>, </a:t>
            </a:r>
            <a:r>
              <a:rPr lang="en-US" sz="2400" b="1">
                <a:solidFill>
                  <a:srgbClr val="FF3300"/>
                </a:solidFill>
                <a:latin typeface="Arial"/>
                <a:ea typeface="Arial"/>
                <a:cs typeface="Arial"/>
                <a:sym typeface="Arial"/>
              </a:rPr>
              <a:t>id</a:t>
            </a:r>
            <a:r>
              <a:rPr lang="en-US" sz="2400">
                <a:solidFill>
                  <a:srgbClr val="FF3300"/>
                </a:solidFill>
                <a:latin typeface="Arial"/>
                <a:ea typeface="Arial"/>
                <a:cs typeface="Arial"/>
                <a:sym typeface="Arial"/>
              </a:rPr>
              <a:t>) = I</a:t>
            </a:r>
            <a:r>
              <a:rPr lang="en-US" sz="2400" baseline="-25000">
                <a:solidFill>
                  <a:srgbClr val="FF3300"/>
                </a:solidFill>
                <a:latin typeface="Arial"/>
                <a:ea typeface="Arial"/>
                <a:cs typeface="Arial"/>
                <a:sym typeface="Arial"/>
              </a:rPr>
              <a:t>6</a:t>
            </a:r>
            <a:endParaRPr sz="2400" baseline="-25000">
              <a:latin typeface="Arial"/>
              <a:ea typeface="Arial"/>
              <a:cs typeface="Arial"/>
              <a:sym typeface="Arial"/>
            </a:endParaRPr>
          </a:p>
        </p:txBody>
      </p:sp>
    </p:spTree>
  </p:cSld>
  <p:clrMapOvr>
    <a:masterClrMapping/>
  </p:clrMapOvr>
  <p:transition>
    <p:zoom/>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7"/>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954" name="Google Shape;954;p87"/>
          <p:cNvSpPr txBox="1"/>
          <p:nvPr/>
        </p:nvSpPr>
        <p:spPr>
          <a:xfrm>
            <a:off x="1136396" y="2603372"/>
            <a:ext cx="4152265" cy="2952750"/>
          </a:xfrm>
          <a:prstGeom prst="rect">
            <a:avLst/>
          </a:prstGeom>
          <a:noFill/>
          <a:ln>
            <a:noFill/>
          </a:ln>
        </p:spPr>
        <p:txBody>
          <a:bodyPr spcFirstLastPara="1" wrap="square" lIns="0" tIns="12700" rIns="0" bIns="0" anchor="t" anchorCtr="0">
            <a:spAutoFit/>
          </a:bodyPr>
          <a:lstStyle/>
          <a:p>
            <a:pPr marL="50800" marR="4318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8</a:t>
            </a:r>
            <a:r>
              <a:rPr lang="en-US" sz="2400">
                <a:solidFill>
                  <a:srgbClr val="FF3300"/>
                </a:solidFill>
                <a:latin typeface="Arial"/>
                <a:ea typeface="Arial"/>
                <a:cs typeface="Arial"/>
                <a:sym typeface="Arial"/>
              </a:rPr>
              <a:t>, F) = I</a:t>
            </a:r>
            <a:r>
              <a:rPr lang="en-US" sz="2400" baseline="-25000">
                <a:solidFill>
                  <a:srgbClr val="FF3300"/>
                </a:solidFill>
                <a:latin typeface="Arial"/>
                <a:ea typeface="Arial"/>
                <a:cs typeface="Arial"/>
                <a:sym typeface="Arial"/>
              </a:rPr>
              <a:t>11 </a:t>
            </a:r>
            <a:r>
              <a:rPr lang="en-US" sz="2400">
                <a:solidFill>
                  <a:srgbClr val="003366"/>
                </a:solidFill>
                <a:latin typeface="Arial"/>
                <a:ea typeface="Arial"/>
                <a:cs typeface="Arial"/>
                <a:sym typeface="Arial"/>
              </a:rPr>
              <a:t>: {T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T *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a:t>
            </a: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8</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5</a:t>
            </a:r>
            <a:endParaRPr sz="2400" baseline="-250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8</a:t>
            </a:r>
            <a:r>
              <a:rPr lang="en-US" sz="2400">
                <a:solidFill>
                  <a:srgbClr val="FF3300"/>
                </a:solidFill>
                <a:latin typeface="Arial"/>
                <a:ea typeface="Arial"/>
                <a:cs typeface="Arial"/>
                <a:sym typeface="Arial"/>
              </a:rPr>
              <a:t>, </a:t>
            </a:r>
            <a:r>
              <a:rPr lang="en-US" sz="2400" b="1">
                <a:solidFill>
                  <a:srgbClr val="FF3300"/>
                </a:solidFill>
                <a:latin typeface="Arial"/>
                <a:ea typeface="Arial"/>
                <a:cs typeface="Arial"/>
                <a:sym typeface="Arial"/>
              </a:rPr>
              <a:t>id</a:t>
            </a:r>
            <a:r>
              <a:rPr lang="en-US" sz="2400">
                <a:solidFill>
                  <a:srgbClr val="FF3300"/>
                </a:solidFill>
                <a:latin typeface="Arial"/>
                <a:ea typeface="Arial"/>
                <a:cs typeface="Arial"/>
                <a:sym typeface="Arial"/>
              </a:rPr>
              <a:t>) = I</a:t>
            </a:r>
            <a:r>
              <a:rPr lang="en-US" sz="2400" baseline="-25000">
                <a:solidFill>
                  <a:srgbClr val="FF3300"/>
                </a:solidFill>
                <a:latin typeface="Arial"/>
                <a:ea typeface="Arial"/>
                <a:cs typeface="Arial"/>
                <a:sym typeface="Arial"/>
              </a:rPr>
              <a:t>6</a:t>
            </a:r>
            <a:endParaRPr sz="2400" baseline="-250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50800" marR="4318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9</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12 </a:t>
            </a:r>
            <a:r>
              <a:rPr lang="en-US" sz="2400">
                <a:solidFill>
                  <a:srgbClr val="003366"/>
                </a:solidFill>
                <a:latin typeface="Arial"/>
                <a:ea typeface="Arial"/>
                <a:cs typeface="Arial"/>
                <a:sym typeface="Arial"/>
              </a:rPr>
              <a:t>: {F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E )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a:t>
            </a: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9</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7</a:t>
            </a:r>
            <a:endParaRPr sz="2400" baseline="-250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goto(I</a:t>
            </a:r>
            <a:r>
              <a:rPr lang="en-US" sz="2400" baseline="-25000">
                <a:solidFill>
                  <a:srgbClr val="FF3300"/>
                </a:solidFill>
                <a:latin typeface="Arial"/>
                <a:ea typeface="Arial"/>
                <a:cs typeface="Arial"/>
                <a:sym typeface="Arial"/>
              </a:rPr>
              <a:t>10</a:t>
            </a:r>
            <a:r>
              <a:rPr lang="en-US" sz="2400">
                <a:solidFill>
                  <a:srgbClr val="FF3300"/>
                </a:solidFill>
                <a:latin typeface="Arial"/>
                <a:ea typeface="Arial"/>
                <a:cs typeface="Arial"/>
                <a:sym typeface="Arial"/>
              </a:rPr>
              <a:t>, ‘*’) = I</a:t>
            </a:r>
            <a:r>
              <a:rPr lang="en-US" sz="2400" baseline="-25000">
                <a:solidFill>
                  <a:srgbClr val="FF3300"/>
                </a:solidFill>
                <a:latin typeface="Arial"/>
                <a:ea typeface="Arial"/>
                <a:cs typeface="Arial"/>
                <a:sym typeface="Arial"/>
              </a:rPr>
              <a:t>8</a:t>
            </a:r>
            <a:endParaRPr sz="2400" baseline="-25000">
              <a:latin typeface="Arial"/>
              <a:ea typeface="Arial"/>
              <a:cs typeface="Arial"/>
              <a:sym typeface="Arial"/>
            </a:endParaRPr>
          </a:p>
        </p:txBody>
      </p:sp>
    </p:spTree>
  </p:cSld>
  <p:clrMapOvr>
    <a:masterClrMapping/>
  </p:clrMapOvr>
  <p:transition>
    <p:zoom/>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8"/>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960" name="Google Shape;960;p88"/>
          <p:cNvSpPr/>
          <p:nvPr/>
        </p:nvSpPr>
        <p:spPr>
          <a:xfrm>
            <a:off x="763523" y="2287523"/>
            <a:ext cx="1524000" cy="2209800"/>
          </a:xfrm>
          <a:custGeom>
            <a:avLst/>
            <a:gdLst/>
            <a:ahLst/>
            <a:cxnLst/>
            <a:rect l="l" t="t" r="r" b="b"/>
            <a:pathLst>
              <a:path w="1524000" h="2209800" extrusionOk="0">
                <a:moveTo>
                  <a:pt x="0" y="2209800"/>
                </a:moveTo>
                <a:lnTo>
                  <a:pt x="1524000" y="2209800"/>
                </a:lnTo>
                <a:lnTo>
                  <a:pt x="1524000" y="0"/>
                </a:lnTo>
                <a:lnTo>
                  <a:pt x="0" y="0"/>
                </a:lnTo>
                <a:lnTo>
                  <a:pt x="0" y="22098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1" name="Google Shape;961;p88"/>
          <p:cNvSpPr txBox="1"/>
          <p:nvPr/>
        </p:nvSpPr>
        <p:spPr>
          <a:xfrm>
            <a:off x="763523" y="6158484"/>
            <a:ext cx="1524000" cy="685800"/>
          </a:xfrm>
          <a:prstGeom prst="rect">
            <a:avLst/>
          </a:prstGeom>
          <a:noFill/>
          <a:ln w="9525" cap="flat" cmpd="sng">
            <a:solidFill>
              <a:srgbClr val="003366"/>
            </a:solidFill>
            <a:prstDash val="solid"/>
            <a:round/>
            <a:headEnd type="none" w="sm" len="sm"/>
            <a:tailEnd type="none" w="sm" len="sm"/>
          </a:ln>
        </p:spPr>
        <p:txBody>
          <a:bodyPr spcFirstLastPara="1" wrap="square" lIns="0" tIns="39350" rIns="0" bIns="0" anchor="t" anchorCtr="0">
            <a:spAutoFit/>
          </a:bodyPr>
          <a:lstStyle/>
          <a:p>
            <a:pPr marL="9017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E </a:t>
            </a:r>
            <a:r>
              <a:rPr lang="en-US" sz="2000">
                <a:solidFill>
                  <a:srgbClr val="FF3300"/>
                </a:solidFill>
                <a:latin typeface="Arial"/>
                <a:ea typeface="Arial"/>
                <a:cs typeface="Arial"/>
                <a:sym typeface="Arial"/>
              </a:rPr>
              <a:t>•</a:t>
            </a:r>
            <a:endParaRPr sz="2000">
              <a:latin typeface="Arial"/>
              <a:ea typeface="Arial"/>
              <a:cs typeface="Arial"/>
              <a:sym typeface="Arial"/>
            </a:endParaRPr>
          </a:p>
          <a:p>
            <a:pPr marL="9017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E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T</a:t>
            </a:r>
            <a:endParaRPr sz="2000">
              <a:latin typeface="Arial"/>
              <a:ea typeface="Arial"/>
              <a:cs typeface="Arial"/>
              <a:sym typeface="Arial"/>
            </a:endParaRPr>
          </a:p>
        </p:txBody>
      </p:sp>
      <p:sp>
        <p:nvSpPr>
          <p:cNvPr id="962" name="Google Shape;962;p88"/>
          <p:cNvSpPr/>
          <p:nvPr/>
        </p:nvSpPr>
        <p:spPr>
          <a:xfrm>
            <a:off x="952500" y="4495800"/>
            <a:ext cx="76200" cy="1676400"/>
          </a:xfrm>
          <a:custGeom>
            <a:avLst/>
            <a:gdLst/>
            <a:ahLst/>
            <a:cxnLst/>
            <a:rect l="l" t="t" r="r" b="b"/>
            <a:pathLst>
              <a:path w="76200" h="1676400" extrusionOk="0">
                <a:moveTo>
                  <a:pt x="28956" y="1600200"/>
                </a:moveTo>
                <a:lnTo>
                  <a:pt x="0" y="1600200"/>
                </a:lnTo>
                <a:lnTo>
                  <a:pt x="38100" y="1676400"/>
                </a:lnTo>
                <a:lnTo>
                  <a:pt x="69850" y="1612900"/>
                </a:lnTo>
                <a:lnTo>
                  <a:pt x="28956" y="1612900"/>
                </a:lnTo>
                <a:lnTo>
                  <a:pt x="28956" y="1600200"/>
                </a:lnTo>
                <a:close/>
              </a:path>
              <a:path w="76200" h="1676400" extrusionOk="0">
                <a:moveTo>
                  <a:pt x="47243" y="0"/>
                </a:moveTo>
                <a:lnTo>
                  <a:pt x="28956" y="0"/>
                </a:lnTo>
                <a:lnTo>
                  <a:pt x="28956" y="1612900"/>
                </a:lnTo>
                <a:lnTo>
                  <a:pt x="47243" y="1612900"/>
                </a:lnTo>
                <a:lnTo>
                  <a:pt x="47243" y="0"/>
                </a:lnTo>
                <a:close/>
              </a:path>
              <a:path w="76200" h="1676400" extrusionOk="0">
                <a:moveTo>
                  <a:pt x="76200" y="1600200"/>
                </a:moveTo>
                <a:lnTo>
                  <a:pt x="47243" y="1600200"/>
                </a:lnTo>
                <a:lnTo>
                  <a:pt x="47243" y="1612900"/>
                </a:lnTo>
                <a:lnTo>
                  <a:pt x="69850" y="1612900"/>
                </a:lnTo>
                <a:lnTo>
                  <a:pt x="76200" y="16002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3" name="Google Shape;963;p88"/>
          <p:cNvSpPr txBox="1"/>
          <p:nvPr/>
        </p:nvSpPr>
        <p:spPr>
          <a:xfrm>
            <a:off x="1527175" y="4906136"/>
            <a:ext cx="8915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T </a:t>
            </a:r>
            <a:r>
              <a:rPr lang="en-US" sz="2000">
                <a:solidFill>
                  <a:srgbClr val="FF3300"/>
                </a:solidFill>
                <a:latin typeface="Arial"/>
                <a:ea typeface="Arial"/>
                <a:cs typeface="Arial"/>
                <a:sym typeface="Arial"/>
              </a:rPr>
              <a:t>•</a:t>
            </a:r>
            <a:endParaRPr sz="2000">
              <a:latin typeface="Arial"/>
              <a:ea typeface="Arial"/>
              <a:cs typeface="Arial"/>
              <a:sym typeface="Arial"/>
            </a:endParaRPr>
          </a:p>
        </p:txBody>
      </p:sp>
      <p:grpSp>
        <p:nvGrpSpPr>
          <p:cNvPr id="2" name="Google Shape;964;p88"/>
          <p:cNvGrpSpPr/>
          <p:nvPr/>
        </p:nvGrpSpPr>
        <p:grpSpPr>
          <a:xfrm>
            <a:off x="1257300" y="4495800"/>
            <a:ext cx="1639823" cy="1219200"/>
            <a:chOff x="1257300" y="4495800"/>
            <a:chExt cx="1639823" cy="1219200"/>
          </a:xfrm>
        </p:grpSpPr>
        <p:sp>
          <p:nvSpPr>
            <p:cNvPr id="965" name="Google Shape;965;p88"/>
            <p:cNvSpPr/>
            <p:nvPr/>
          </p:nvSpPr>
          <p:spPr>
            <a:xfrm>
              <a:off x="1449323" y="4878324"/>
              <a:ext cx="1447800" cy="685800"/>
            </a:xfrm>
            <a:custGeom>
              <a:avLst/>
              <a:gdLst/>
              <a:ahLst/>
              <a:cxnLst/>
              <a:rect l="l" t="t" r="r" b="b"/>
              <a:pathLst>
                <a:path w="1447800" h="685800" extrusionOk="0">
                  <a:moveTo>
                    <a:pt x="0" y="685800"/>
                  </a:moveTo>
                  <a:lnTo>
                    <a:pt x="1447800" y="685800"/>
                  </a:lnTo>
                  <a:lnTo>
                    <a:pt x="1447800" y="0"/>
                  </a:lnTo>
                  <a:lnTo>
                    <a:pt x="0" y="0"/>
                  </a:lnTo>
                  <a:lnTo>
                    <a:pt x="0" y="6858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6" name="Google Shape;966;p88"/>
            <p:cNvSpPr/>
            <p:nvPr/>
          </p:nvSpPr>
          <p:spPr>
            <a:xfrm>
              <a:off x="1257300" y="4495800"/>
              <a:ext cx="76200" cy="1219200"/>
            </a:xfrm>
            <a:custGeom>
              <a:avLst/>
              <a:gdLst/>
              <a:ahLst/>
              <a:cxnLst/>
              <a:rect l="l" t="t" r="r" b="b"/>
              <a:pathLst>
                <a:path w="76200" h="1219200" extrusionOk="0">
                  <a:moveTo>
                    <a:pt x="28956" y="1143000"/>
                  </a:moveTo>
                  <a:lnTo>
                    <a:pt x="0" y="1143000"/>
                  </a:lnTo>
                  <a:lnTo>
                    <a:pt x="38100" y="1219200"/>
                  </a:lnTo>
                  <a:lnTo>
                    <a:pt x="69850" y="1155700"/>
                  </a:lnTo>
                  <a:lnTo>
                    <a:pt x="28956" y="1155700"/>
                  </a:lnTo>
                  <a:lnTo>
                    <a:pt x="28956" y="1143000"/>
                  </a:lnTo>
                  <a:close/>
                </a:path>
                <a:path w="76200" h="1219200" extrusionOk="0">
                  <a:moveTo>
                    <a:pt x="47243" y="0"/>
                  </a:moveTo>
                  <a:lnTo>
                    <a:pt x="28956" y="0"/>
                  </a:lnTo>
                  <a:lnTo>
                    <a:pt x="28956" y="1155700"/>
                  </a:lnTo>
                  <a:lnTo>
                    <a:pt x="47243" y="1155700"/>
                  </a:lnTo>
                  <a:lnTo>
                    <a:pt x="47243" y="0"/>
                  </a:lnTo>
                  <a:close/>
                </a:path>
                <a:path w="76200" h="1219200" extrusionOk="0">
                  <a:moveTo>
                    <a:pt x="76200" y="1143000"/>
                  </a:moveTo>
                  <a:lnTo>
                    <a:pt x="47243" y="1143000"/>
                  </a:lnTo>
                  <a:lnTo>
                    <a:pt x="47243" y="1155700"/>
                  </a:lnTo>
                  <a:lnTo>
                    <a:pt x="69850" y="1155700"/>
                  </a:lnTo>
                  <a:lnTo>
                    <a:pt x="76200" y="11430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67" name="Google Shape;967;p88"/>
          <p:cNvSpPr txBox="1"/>
          <p:nvPr/>
        </p:nvSpPr>
        <p:spPr>
          <a:xfrm>
            <a:off x="1144524" y="5701284"/>
            <a:ext cx="1066800" cy="381000"/>
          </a:xfrm>
          <a:prstGeom prst="rect">
            <a:avLst/>
          </a:prstGeom>
          <a:noFill/>
          <a:ln w="9525" cap="flat" cmpd="sng">
            <a:solidFill>
              <a:srgbClr val="003366"/>
            </a:solidFill>
            <a:prstDash val="solid"/>
            <a:round/>
            <a:headEnd type="none" w="sm" len="sm"/>
            <a:tailEnd type="none" w="sm" len="sm"/>
          </a:ln>
        </p:spPr>
        <p:txBody>
          <a:bodyPr spcFirstLastPara="1" wrap="square" lIns="0" tIns="38725" rIns="0" bIns="0" anchor="t" anchorCtr="0">
            <a:spAutoFit/>
          </a:bodyPr>
          <a:lstStyle/>
          <a:p>
            <a:pPr marL="9017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F </a:t>
            </a:r>
            <a:r>
              <a:rPr lang="en-US" sz="2000">
                <a:solidFill>
                  <a:srgbClr val="FF3300"/>
                </a:solidFill>
                <a:latin typeface="Arial"/>
                <a:ea typeface="Arial"/>
                <a:cs typeface="Arial"/>
                <a:sym typeface="Arial"/>
              </a:rPr>
              <a:t>•</a:t>
            </a:r>
            <a:endParaRPr sz="2000">
              <a:latin typeface="Arial"/>
              <a:ea typeface="Arial"/>
              <a:cs typeface="Arial"/>
              <a:sym typeface="Arial"/>
            </a:endParaRPr>
          </a:p>
        </p:txBody>
      </p:sp>
      <p:grpSp>
        <p:nvGrpSpPr>
          <p:cNvPr id="3" name="Google Shape;968;p88"/>
          <p:cNvGrpSpPr/>
          <p:nvPr/>
        </p:nvGrpSpPr>
        <p:grpSpPr>
          <a:xfrm>
            <a:off x="1714500" y="2287523"/>
            <a:ext cx="4687823" cy="2589277"/>
            <a:chOff x="1714500" y="2287523"/>
            <a:chExt cx="4687823" cy="2589277"/>
          </a:xfrm>
        </p:grpSpPr>
        <p:sp>
          <p:nvSpPr>
            <p:cNvPr id="969" name="Google Shape;969;p88"/>
            <p:cNvSpPr/>
            <p:nvPr/>
          </p:nvSpPr>
          <p:spPr>
            <a:xfrm>
              <a:off x="1714500" y="4495800"/>
              <a:ext cx="76200" cy="381000"/>
            </a:xfrm>
            <a:custGeom>
              <a:avLst/>
              <a:gdLst/>
              <a:ahLst/>
              <a:cxnLst/>
              <a:rect l="l" t="t" r="r" b="b"/>
              <a:pathLst>
                <a:path w="76200" h="381000" extrusionOk="0">
                  <a:moveTo>
                    <a:pt x="28956" y="304800"/>
                  </a:moveTo>
                  <a:lnTo>
                    <a:pt x="0" y="304800"/>
                  </a:lnTo>
                  <a:lnTo>
                    <a:pt x="38100" y="381000"/>
                  </a:lnTo>
                  <a:lnTo>
                    <a:pt x="69850" y="317500"/>
                  </a:lnTo>
                  <a:lnTo>
                    <a:pt x="28956" y="317500"/>
                  </a:lnTo>
                  <a:lnTo>
                    <a:pt x="28956" y="304800"/>
                  </a:lnTo>
                  <a:close/>
                </a:path>
                <a:path w="76200" h="381000" extrusionOk="0">
                  <a:moveTo>
                    <a:pt x="47243" y="0"/>
                  </a:moveTo>
                  <a:lnTo>
                    <a:pt x="28956" y="0"/>
                  </a:lnTo>
                  <a:lnTo>
                    <a:pt x="28956" y="317500"/>
                  </a:lnTo>
                  <a:lnTo>
                    <a:pt x="47243" y="317500"/>
                  </a:lnTo>
                  <a:lnTo>
                    <a:pt x="47243" y="0"/>
                  </a:lnTo>
                  <a:close/>
                </a:path>
                <a:path w="76200" h="381000" extrusionOk="0">
                  <a:moveTo>
                    <a:pt x="76200" y="304800"/>
                  </a:moveTo>
                  <a:lnTo>
                    <a:pt x="47243" y="304800"/>
                  </a:lnTo>
                  <a:lnTo>
                    <a:pt x="47243" y="317500"/>
                  </a:lnTo>
                  <a:lnTo>
                    <a:pt x="69850" y="317500"/>
                  </a:lnTo>
                  <a:lnTo>
                    <a:pt x="76200" y="3048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0" name="Google Shape;970;p88"/>
            <p:cNvSpPr/>
            <p:nvPr/>
          </p:nvSpPr>
          <p:spPr>
            <a:xfrm>
              <a:off x="4878323" y="2287523"/>
              <a:ext cx="1524000" cy="2209800"/>
            </a:xfrm>
            <a:custGeom>
              <a:avLst/>
              <a:gdLst/>
              <a:ahLst/>
              <a:cxnLst/>
              <a:rect l="l" t="t" r="r" b="b"/>
              <a:pathLst>
                <a:path w="1524000" h="2209800" extrusionOk="0">
                  <a:moveTo>
                    <a:pt x="0" y="2209800"/>
                  </a:moveTo>
                  <a:lnTo>
                    <a:pt x="1524000" y="2209800"/>
                  </a:lnTo>
                  <a:lnTo>
                    <a:pt x="1524000" y="0"/>
                  </a:lnTo>
                  <a:lnTo>
                    <a:pt x="0" y="0"/>
                  </a:lnTo>
                  <a:lnTo>
                    <a:pt x="0" y="22098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1" name="Google Shape;971;p88"/>
            <p:cNvSpPr/>
            <p:nvPr/>
          </p:nvSpPr>
          <p:spPr>
            <a:xfrm>
              <a:off x="2286000" y="3314699"/>
              <a:ext cx="2590800" cy="76200"/>
            </a:xfrm>
            <a:custGeom>
              <a:avLst/>
              <a:gdLst/>
              <a:ahLst/>
              <a:cxnLst/>
              <a:rect l="l" t="t" r="r" b="b"/>
              <a:pathLst>
                <a:path w="2590800" h="76200" extrusionOk="0">
                  <a:moveTo>
                    <a:pt x="2514600" y="0"/>
                  </a:moveTo>
                  <a:lnTo>
                    <a:pt x="2514600" y="76200"/>
                  </a:lnTo>
                  <a:lnTo>
                    <a:pt x="2572511" y="47244"/>
                  </a:lnTo>
                  <a:lnTo>
                    <a:pt x="2527300" y="47244"/>
                  </a:lnTo>
                  <a:lnTo>
                    <a:pt x="2527300" y="28955"/>
                  </a:lnTo>
                  <a:lnTo>
                    <a:pt x="2572511" y="28955"/>
                  </a:lnTo>
                  <a:lnTo>
                    <a:pt x="2514600" y="0"/>
                  </a:lnTo>
                  <a:close/>
                </a:path>
                <a:path w="2590800" h="76200" extrusionOk="0">
                  <a:moveTo>
                    <a:pt x="2514600" y="28955"/>
                  </a:moveTo>
                  <a:lnTo>
                    <a:pt x="0" y="28955"/>
                  </a:lnTo>
                  <a:lnTo>
                    <a:pt x="0" y="47244"/>
                  </a:lnTo>
                  <a:lnTo>
                    <a:pt x="2514600" y="47244"/>
                  </a:lnTo>
                  <a:lnTo>
                    <a:pt x="2514600" y="28955"/>
                  </a:lnTo>
                  <a:close/>
                </a:path>
                <a:path w="2590800" h="76200" extrusionOk="0">
                  <a:moveTo>
                    <a:pt x="2572511" y="28955"/>
                  </a:moveTo>
                  <a:lnTo>
                    <a:pt x="2527300" y="28955"/>
                  </a:lnTo>
                  <a:lnTo>
                    <a:pt x="2527300" y="47244"/>
                  </a:lnTo>
                  <a:lnTo>
                    <a:pt x="2572511" y="47244"/>
                  </a:lnTo>
                  <a:lnTo>
                    <a:pt x="2590800" y="38100"/>
                  </a:lnTo>
                  <a:lnTo>
                    <a:pt x="2572511" y="289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72" name="Google Shape;972;p88"/>
          <p:cNvSpPr txBox="1"/>
          <p:nvPr/>
        </p:nvSpPr>
        <p:spPr>
          <a:xfrm>
            <a:off x="2899029" y="2314194"/>
            <a:ext cx="928369"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id </a:t>
            </a:r>
            <a:r>
              <a:rPr lang="en-US" sz="2000">
                <a:solidFill>
                  <a:srgbClr val="FF3300"/>
                </a:solidFill>
                <a:latin typeface="Arial"/>
                <a:ea typeface="Arial"/>
                <a:cs typeface="Arial"/>
                <a:sym typeface="Arial"/>
              </a:rPr>
              <a:t>•</a:t>
            </a:r>
            <a:endParaRPr sz="2000">
              <a:latin typeface="Arial"/>
              <a:ea typeface="Arial"/>
              <a:cs typeface="Arial"/>
              <a:sym typeface="Arial"/>
            </a:endParaRPr>
          </a:p>
        </p:txBody>
      </p:sp>
      <p:grpSp>
        <p:nvGrpSpPr>
          <p:cNvPr id="4" name="Google Shape;973;p88"/>
          <p:cNvGrpSpPr/>
          <p:nvPr/>
        </p:nvGrpSpPr>
        <p:grpSpPr>
          <a:xfrm>
            <a:off x="2286000" y="2285999"/>
            <a:ext cx="1676400" cy="381000"/>
            <a:chOff x="2286000" y="2285999"/>
            <a:chExt cx="1676400" cy="381000"/>
          </a:xfrm>
        </p:grpSpPr>
        <p:sp>
          <p:nvSpPr>
            <p:cNvPr id="974" name="Google Shape;974;p88"/>
            <p:cNvSpPr/>
            <p:nvPr/>
          </p:nvSpPr>
          <p:spPr>
            <a:xfrm>
              <a:off x="2819400" y="2285999"/>
              <a:ext cx="1143000" cy="381000"/>
            </a:xfrm>
            <a:custGeom>
              <a:avLst/>
              <a:gdLst/>
              <a:ahLst/>
              <a:cxnLst/>
              <a:rect l="l" t="t" r="r" b="b"/>
              <a:pathLst>
                <a:path w="1143000" h="381000" extrusionOk="0">
                  <a:moveTo>
                    <a:pt x="0" y="381000"/>
                  </a:moveTo>
                  <a:lnTo>
                    <a:pt x="1143000" y="381000"/>
                  </a:lnTo>
                  <a:lnTo>
                    <a:pt x="1143000" y="0"/>
                  </a:lnTo>
                  <a:lnTo>
                    <a:pt x="0" y="0"/>
                  </a:lnTo>
                  <a:lnTo>
                    <a:pt x="0" y="381000"/>
                  </a:lnTo>
                  <a:close/>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5" name="Google Shape;975;p88"/>
            <p:cNvSpPr/>
            <p:nvPr/>
          </p:nvSpPr>
          <p:spPr>
            <a:xfrm>
              <a:off x="2286000" y="2476499"/>
              <a:ext cx="533400" cy="76200"/>
            </a:xfrm>
            <a:custGeom>
              <a:avLst/>
              <a:gdLst/>
              <a:ahLst/>
              <a:cxnLst/>
              <a:rect l="l" t="t" r="r" b="b"/>
              <a:pathLst>
                <a:path w="533400" h="76200" extrusionOk="0">
                  <a:moveTo>
                    <a:pt x="457200" y="0"/>
                  </a:moveTo>
                  <a:lnTo>
                    <a:pt x="457200" y="76200"/>
                  </a:lnTo>
                  <a:lnTo>
                    <a:pt x="515111" y="47244"/>
                  </a:lnTo>
                  <a:lnTo>
                    <a:pt x="469900" y="47244"/>
                  </a:lnTo>
                  <a:lnTo>
                    <a:pt x="469900" y="28955"/>
                  </a:lnTo>
                  <a:lnTo>
                    <a:pt x="515111" y="28955"/>
                  </a:lnTo>
                  <a:lnTo>
                    <a:pt x="457200" y="0"/>
                  </a:lnTo>
                  <a:close/>
                </a:path>
                <a:path w="533400" h="76200" extrusionOk="0">
                  <a:moveTo>
                    <a:pt x="457200" y="28955"/>
                  </a:moveTo>
                  <a:lnTo>
                    <a:pt x="0" y="28955"/>
                  </a:lnTo>
                  <a:lnTo>
                    <a:pt x="0" y="47244"/>
                  </a:lnTo>
                  <a:lnTo>
                    <a:pt x="457200" y="47244"/>
                  </a:lnTo>
                  <a:lnTo>
                    <a:pt x="457200" y="28955"/>
                  </a:lnTo>
                  <a:close/>
                </a:path>
                <a:path w="533400" h="76200" extrusionOk="0">
                  <a:moveTo>
                    <a:pt x="515111" y="28955"/>
                  </a:moveTo>
                  <a:lnTo>
                    <a:pt x="469900" y="28955"/>
                  </a:lnTo>
                  <a:lnTo>
                    <a:pt x="469900" y="47244"/>
                  </a:lnTo>
                  <a:lnTo>
                    <a:pt x="515111" y="47244"/>
                  </a:lnTo>
                  <a:lnTo>
                    <a:pt x="533400" y="38100"/>
                  </a:lnTo>
                  <a:lnTo>
                    <a:pt x="515111" y="289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76" name="Google Shape;976;p88"/>
          <p:cNvSpPr txBox="1"/>
          <p:nvPr/>
        </p:nvSpPr>
        <p:spPr>
          <a:xfrm>
            <a:off x="2454529" y="2539441"/>
            <a:ext cx="196850" cy="3295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id</a:t>
            </a:r>
            <a:endParaRPr sz="2000">
              <a:latin typeface="Times New Roman"/>
              <a:ea typeface="Times New Roman"/>
              <a:cs typeface="Times New Roman"/>
              <a:sym typeface="Times New Roman"/>
            </a:endParaRPr>
          </a:p>
        </p:txBody>
      </p:sp>
      <p:sp>
        <p:nvSpPr>
          <p:cNvPr id="977" name="Google Shape;977;p88"/>
          <p:cNvSpPr txBox="1"/>
          <p:nvPr/>
        </p:nvSpPr>
        <p:spPr>
          <a:xfrm>
            <a:off x="2454529" y="2997200"/>
            <a:ext cx="84455" cy="329565"/>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978" name="Google Shape;978;p88"/>
          <p:cNvSpPr txBox="1"/>
          <p:nvPr/>
        </p:nvSpPr>
        <p:spPr>
          <a:xfrm>
            <a:off x="3280409" y="4143883"/>
            <a:ext cx="1265555" cy="939165"/>
          </a:xfrm>
          <a:prstGeom prst="rect">
            <a:avLst/>
          </a:prstGeom>
          <a:noFill/>
          <a:ln>
            <a:noFill/>
          </a:ln>
        </p:spPr>
        <p:txBody>
          <a:bodyPr spcFirstLastPara="1" wrap="square" lIns="0" tIns="11425" rIns="0" bIns="0" anchor="t" anchorCtr="0">
            <a:spAutoFit/>
          </a:bodyPr>
          <a:lstStyle/>
          <a:p>
            <a:pPr marL="12700" marR="5080" lvl="0" indent="0" algn="just"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T *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F  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E )  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id</a:t>
            </a:r>
            <a:endParaRPr sz="2000">
              <a:latin typeface="Arial"/>
              <a:ea typeface="Arial"/>
              <a:cs typeface="Arial"/>
              <a:sym typeface="Arial"/>
            </a:endParaRPr>
          </a:p>
        </p:txBody>
      </p:sp>
      <p:grpSp>
        <p:nvGrpSpPr>
          <p:cNvPr id="5" name="Google Shape;979;p88"/>
          <p:cNvGrpSpPr/>
          <p:nvPr/>
        </p:nvGrpSpPr>
        <p:grpSpPr>
          <a:xfrm>
            <a:off x="2895600" y="4116323"/>
            <a:ext cx="1830324" cy="990600"/>
            <a:chOff x="2895600" y="4116323"/>
            <a:chExt cx="1830324" cy="990600"/>
          </a:xfrm>
        </p:grpSpPr>
        <p:sp>
          <p:nvSpPr>
            <p:cNvPr id="980" name="Google Shape;980;p88"/>
            <p:cNvSpPr/>
            <p:nvPr/>
          </p:nvSpPr>
          <p:spPr>
            <a:xfrm>
              <a:off x="3201924" y="4116323"/>
              <a:ext cx="1524000" cy="990600"/>
            </a:xfrm>
            <a:custGeom>
              <a:avLst/>
              <a:gdLst/>
              <a:ahLst/>
              <a:cxnLst/>
              <a:rect l="l" t="t" r="r" b="b"/>
              <a:pathLst>
                <a:path w="1524000" h="990600" extrusionOk="0">
                  <a:moveTo>
                    <a:pt x="0" y="990600"/>
                  </a:moveTo>
                  <a:lnTo>
                    <a:pt x="1524000" y="990600"/>
                  </a:lnTo>
                  <a:lnTo>
                    <a:pt x="1524000" y="0"/>
                  </a:lnTo>
                  <a:lnTo>
                    <a:pt x="0" y="0"/>
                  </a:lnTo>
                  <a:lnTo>
                    <a:pt x="0" y="9906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1" name="Google Shape;981;p88"/>
            <p:cNvSpPr/>
            <p:nvPr/>
          </p:nvSpPr>
          <p:spPr>
            <a:xfrm>
              <a:off x="2895600" y="4991099"/>
              <a:ext cx="304800" cy="76200"/>
            </a:xfrm>
            <a:custGeom>
              <a:avLst/>
              <a:gdLst/>
              <a:ahLst/>
              <a:cxnLst/>
              <a:rect l="l" t="t" r="r" b="b"/>
              <a:pathLst>
                <a:path w="304800" h="76200" extrusionOk="0">
                  <a:moveTo>
                    <a:pt x="228600" y="0"/>
                  </a:moveTo>
                  <a:lnTo>
                    <a:pt x="228600" y="76200"/>
                  </a:lnTo>
                  <a:lnTo>
                    <a:pt x="286512" y="47243"/>
                  </a:lnTo>
                  <a:lnTo>
                    <a:pt x="241300" y="47243"/>
                  </a:lnTo>
                  <a:lnTo>
                    <a:pt x="241300" y="28956"/>
                  </a:lnTo>
                  <a:lnTo>
                    <a:pt x="286512" y="28956"/>
                  </a:lnTo>
                  <a:lnTo>
                    <a:pt x="228600" y="0"/>
                  </a:lnTo>
                  <a:close/>
                </a:path>
                <a:path w="304800" h="76200" extrusionOk="0">
                  <a:moveTo>
                    <a:pt x="228600" y="28956"/>
                  </a:moveTo>
                  <a:lnTo>
                    <a:pt x="0" y="28956"/>
                  </a:lnTo>
                  <a:lnTo>
                    <a:pt x="0" y="47243"/>
                  </a:lnTo>
                  <a:lnTo>
                    <a:pt x="228600" y="47243"/>
                  </a:lnTo>
                  <a:lnTo>
                    <a:pt x="228600" y="28956"/>
                  </a:lnTo>
                  <a:close/>
                </a:path>
                <a:path w="304800" h="76200" extrusionOk="0">
                  <a:moveTo>
                    <a:pt x="286512" y="28956"/>
                  </a:moveTo>
                  <a:lnTo>
                    <a:pt x="241300" y="28956"/>
                  </a:lnTo>
                  <a:lnTo>
                    <a:pt x="241300" y="47243"/>
                  </a:lnTo>
                  <a:lnTo>
                    <a:pt x="286512" y="47243"/>
                  </a:lnTo>
                  <a:lnTo>
                    <a:pt x="304800" y="38100"/>
                  </a:lnTo>
                  <a:lnTo>
                    <a:pt x="286512" y="289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82" name="Google Shape;982;p88"/>
          <p:cNvSpPr txBox="1"/>
          <p:nvPr/>
        </p:nvSpPr>
        <p:spPr>
          <a:xfrm>
            <a:off x="3280409" y="5576417"/>
            <a:ext cx="1265555" cy="12439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T * F</a:t>
            </a:r>
            <a:endParaRPr sz="2000">
              <a:latin typeface="Arial"/>
              <a:ea typeface="Arial"/>
              <a:cs typeface="Arial"/>
              <a:sym typeface="Arial"/>
            </a:endParaRPr>
          </a:p>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F</a:t>
            </a:r>
            <a:endParaRPr sz="2000">
              <a:latin typeface="Arial"/>
              <a:ea typeface="Arial"/>
              <a:cs typeface="Arial"/>
              <a:sym typeface="Arial"/>
            </a:endParaRPr>
          </a:p>
          <a:p>
            <a:pPr marL="12700" marR="62864" lvl="0" indent="0" algn="l" rtl="0">
              <a:lnSpc>
                <a:spcPct val="100000"/>
              </a:lnSpc>
              <a:spcBef>
                <a:spcPts val="5"/>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E )  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id</a:t>
            </a:r>
            <a:endParaRPr sz="2000">
              <a:latin typeface="Arial"/>
              <a:ea typeface="Arial"/>
              <a:cs typeface="Arial"/>
              <a:sym typeface="Arial"/>
            </a:endParaRPr>
          </a:p>
        </p:txBody>
      </p:sp>
      <p:grpSp>
        <p:nvGrpSpPr>
          <p:cNvPr id="6" name="Google Shape;983;p88"/>
          <p:cNvGrpSpPr/>
          <p:nvPr/>
        </p:nvGrpSpPr>
        <p:grpSpPr>
          <a:xfrm>
            <a:off x="2286000" y="5244084"/>
            <a:ext cx="2439924" cy="1600200"/>
            <a:chOff x="2286000" y="5244084"/>
            <a:chExt cx="2439924" cy="1600200"/>
          </a:xfrm>
        </p:grpSpPr>
        <p:sp>
          <p:nvSpPr>
            <p:cNvPr id="984" name="Google Shape;984;p88"/>
            <p:cNvSpPr/>
            <p:nvPr/>
          </p:nvSpPr>
          <p:spPr>
            <a:xfrm>
              <a:off x="3201924" y="5244084"/>
              <a:ext cx="1524000" cy="1600200"/>
            </a:xfrm>
            <a:custGeom>
              <a:avLst/>
              <a:gdLst/>
              <a:ahLst/>
              <a:cxnLst/>
              <a:rect l="l" t="t" r="r" b="b"/>
              <a:pathLst>
                <a:path w="1524000" h="1600200" extrusionOk="0">
                  <a:moveTo>
                    <a:pt x="0" y="1600199"/>
                  </a:moveTo>
                  <a:lnTo>
                    <a:pt x="1524000" y="1600199"/>
                  </a:lnTo>
                  <a:lnTo>
                    <a:pt x="1524000" y="0"/>
                  </a:lnTo>
                  <a:lnTo>
                    <a:pt x="0" y="0"/>
                  </a:lnTo>
                  <a:lnTo>
                    <a:pt x="0" y="1600199"/>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5" name="Google Shape;985;p88"/>
            <p:cNvSpPr/>
            <p:nvPr/>
          </p:nvSpPr>
          <p:spPr>
            <a:xfrm>
              <a:off x="2286000" y="6362700"/>
              <a:ext cx="914400" cy="76200"/>
            </a:xfrm>
            <a:custGeom>
              <a:avLst/>
              <a:gdLst/>
              <a:ahLst/>
              <a:cxnLst/>
              <a:rect l="l" t="t" r="r" b="b"/>
              <a:pathLst>
                <a:path w="914400" h="76200" extrusionOk="0">
                  <a:moveTo>
                    <a:pt x="838200" y="0"/>
                  </a:moveTo>
                  <a:lnTo>
                    <a:pt x="838200" y="76200"/>
                  </a:lnTo>
                  <a:lnTo>
                    <a:pt x="896112" y="47243"/>
                  </a:lnTo>
                  <a:lnTo>
                    <a:pt x="850900" y="47243"/>
                  </a:lnTo>
                  <a:lnTo>
                    <a:pt x="850900" y="28956"/>
                  </a:lnTo>
                  <a:lnTo>
                    <a:pt x="896112" y="28956"/>
                  </a:lnTo>
                  <a:lnTo>
                    <a:pt x="838200" y="0"/>
                  </a:lnTo>
                  <a:close/>
                </a:path>
                <a:path w="914400" h="76200" extrusionOk="0">
                  <a:moveTo>
                    <a:pt x="838200" y="28956"/>
                  </a:moveTo>
                  <a:lnTo>
                    <a:pt x="0" y="28956"/>
                  </a:lnTo>
                  <a:lnTo>
                    <a:pt x="0" y="47243"/>
                  </a:lnTo>
                  <a:lnTo>
                    <a:pt x="838200" y="47243"/>
                  </a:lnTo>
                  <a:lnTo>
                    <a:pt x="838200" y="28956"/>
                  </a:lnTo>
                  <a:close/>
                </a:path>
                <a:path w="914400" h="76200" extrusionOk="0">
                  <a:moveTo>
                    <a:pt x="896112" y="28956"/>
                  </a:moveTo>
                  <a:lnTo>
                    <a:pt x="850900" y="28956"/>
                  </a:lnTo>
                  <a:lnTo>
                    <a:pt x="850900" y="47243"/>
                  </a:lnTo>
                  <a:lnTo>
                    <a:pt x="896112" y="47243"/>
                  </a:lnTo>
                  <a:lnTo>
                    <a:pt x="914400" y="38100"/>
                  </a:lnTo>
                  <a:lnTo>
                    <a:pt x="896112" y="289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86" name="Google Shape;986;p88"/>
          <p:cNvSpPr txBox="1"/>
          <p:nvPr/>
        </p:nvSpPr>
        <p:spPr>
          <a:xfrm>
            <a:off x="2670429" y="6046723"/>
            <a:ext cx="2038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CC0099"/>
                </a:solidFill>
                <a:latin typeface="Arial"/>
                <a:ea typeface="Arial"/>
                <a:cs typeface="Arial"/>
                <a:sym typeface="Arial"/>
              </a:rPr>
              <a:t>+</a:t>
            </a:r>
            <a:endParaRPr sz="2400">
              <a:latin typeface="Arial"/>
              <a:ea typeface="Arial"/>
              <a:cs typeface="Arial"/>
              <a:sym typeface="Arial"/>
            </a:endParaRPr>
          </a:p>
        </p:txBody>
      </p:sp>
      <p:sp>
        <p:nvSpPr>
          <p:cNvPr id="987" name="Google Shape;987;p88"/>
          <p:cNvSpPr/>
          <p:nvPr/>
        </p:nvSpPr>
        <p:spPr>
          <a:xfrm>
            <a:off x="4724400" y="4823459"/>
            <a:ext cx="457200" cy="76200"/>
          </a:xfrm>
          <a:custGeom>
            <a:avLst/>
            <a:gdLst/>
            <a:ahLst/>
            <a:cxnLst/>
            <a:rect l="l" t="t" r="r" b="b"/>
            <a:pathLst>
              <a:path w="457200" h="76200" extrusionOk="0">
                <a:moveTo>
                  <a:pt x="381000" y="0"/>
                </a:moveTo>
                <a:lnTo>
                  <a:pt x="381000" y="76200"/>
                </a:lnTo>
                <a:lnTo>
                  <a:pt x="438912" y="47243"/>
                </a:lnTo>
                <a:lnTo>
                  <a:pt x="393700" y="47243"/>
                </a:lnTo>
                <a:lnTo>
                  <a:pt x="393700" y="28956"/>
                </a:lnTo>
                <a:lnTo>
                  <a:pt x="438912" y="28956"/>
                </a:lnTo>
                <a:lnTo>
                  <a:pt x="381000" y="0"/>
                </a:lnTo>
                <a:close/>
              </a:path>
              <a:path w="457200" h="76200" extrusionOk="0">
                <a:moveTo>
                  <a:pt x="381000" y="28956"/>
                </a:moveTo>
                <a:lnTo>
                  <a:pt x="0" y="28956"/>
                </a:lnTo>
                <a:lnTo>
                  <a:pt x="0" y="47243"/>
                </a:lnTo>
                <a:lnTo>
                  <a:pt x="381000" y="47243"/>
                </a:lnTo>
                <a:lnTo>
                  <a:pt x="381000" y="28956"/>
                </a:lnTo>
                <a:close/>
              </a:path>
              <a:path w="457200" h="76200" extrusionOk="0">
                <a:moveTo>
                  <a:pt x="438912" y="28956"/>
                </a:moveTo>
                <a:lnTo>
                  <a:pt x="393700" y="28956"/>
                </a:lnTo>
                <a:lnTo>
                  <a:pt x="393700" y="47243"/>
                </a:lnTo>
                <a:lnTo>
                  <a:pt x="438912" y="47243"/>
                </a:lnTo>
                <a:lnTo>
                  <a:pt x="457200" y="38100"/>
                </a:lnTo>
                <a:lnTo>
                  <a:pt x="438912" y="289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8" name="Google Shape;988;p88"/>
          <p:cNvSpPr txBox="1"/>
          <p:nvPr/>
        </p:nvSpPr>
        <p:spPr>
          <a:xfrm>
            <a:off x="4796790" y="4537709"/>
            <a:ext cx="1803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Arial"/>
                <a:ea typeface="Arial"/>
                <a:cs typeface="Arial"/>
                <a:sym typeface="Arial"/>
              </a:rPr>
              <a:t>F</a:t>
            </a:r>
            <a:endParaRPr sz="2000">
              <a:latin typeface="Arial"/>
              <a:ea typeface="Arial"/>
              <a:cs typeface="Arial"/>
              <a:sym typeface="Arial"/>
            </a:endParaRPr>
          </a:p>
        </p:txBody>
      </p:sp>
      <p:grpSp>
        <p:nvGrpSpPr>
          <p:cNvPr id="7" name="Google Shape;989;p88"/>
          <p:cNvGrpSpPr/>
          <p:nvPr/>
        </p:nvGrpSpPr>
        <p:grpSpPr>
          <a:xfrm>
            <a:off x="5181599" y="3009900"/>
            <a:ext cx="1676400" cy="2019300"/>
            <a:chOff x="5181599" y="3009900"/>
            <a:chExt cx="1676400" cy="2019300"/>
          </a:xfrm>
        </p:grpSpPr>
        <p:sp>
          <p:nvSpPr>
            <p:cNvPr id="990" name="Google Shape;990;p88"/>
            <p:cNvSpPr/>
            <p:nvPr/>
          </p:nvSpPr>
          <p:spPr>
            <a:xfrm>
              <a:off x="5181599" y="4648200"/>
              <a:ext cx="1447800" cy="381000"/>
            </a:xfrm>
            <a:custGeom>
              <a:avLst/>
              <a:gdLst/>
              <a:ahLst/>
              <a:cxnLst/>
              <a:rect l="l" t="t" r="r" b="b"/>
              <a:pathLst>
                <a:path w="1447800" h="381000" extrusionOk="0">
                  <a:moveTo>
                    <a:pt x="0" y="381000"/>
                  </a:moveTo>
                  <a:lnTo>
                    <a:pt x="1447800" y="381000"/>
                  </a:lnTo>
                  <a:lnTo>
                    <a:pt x="1447800" y="0"/>
                  </a:lnTo>
                  <a:lnTo>
                    <a:pt x="0" y="0"/>
                  </a:lnTo>
                  <a:lnTo>
                    <a:pt x="0" y="381000"/>
                  </a:lnTo>
                  <a:close/>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1" name="Google Shape;991;p88"/>
            <p:cNvSpPr/>
            <p:nvPr/>
          </p:nvSpPr>
          <p:spPr>
            <a:xfrm>
              <a:off x="6400799" y="3009900"/>
              <a:ext cx="457200" cy="76200"/>
            </a:xfrm>
            <a:custGeom>
              <a:avLst/>
              <a:gdLst/>
              <a:ahLst/>
              <a:cxnLst/>
              <a:rect l="l" t="t" r="r" b="b"/>
              <a:pathLst>
                <a:path w="457200" h="76200" extrusionOk="0">
                  <a:moveTo>
                    <a:pt x="381000" y="0"/>
                  </a:moveTo>
                  <a:lnTo>
                    <a:pt x="381000" y="76200"/>
                  </a:lnTo>
                  <a:lnTo>
                    <a:pt x="438911" y="47244"/>
                  </a:lnTo>
                  <a:lnTo>
                    <a:pt x="393700" y="47244"/>
                  </a:lnTo>
                  <a:lnTo>
                    <a:pt x="393700" y="28955"/>
                  </a:lnTo>
                  <a:lnTo>
                    <a:pt x="438911" y="28955"/>
                  </a:lnTo>
                  <a:lnTo>
                    <a:pt x="381000" y="0"/>
                  </a:lnTo>
                  <a:close/>
                </a:path>
                <a:path w="457200" h="76200" extrusionOk="0">
                  <a:moveTo>
                    <a:pt x="381000" y="28955"/>
                  </a:moveTo>
                  <a:lnTo>
                    <a:pt x="0" y="28955"/>
                  </a:lnTo>
                  <a:lnTo>
                    <a:pt x="0" y="47244"/>
                  </a:lnTo>
                  <a:lnTo>
                    <a:pt x="381000" y="47244"/>
                  </a:lnTo>
                  <a:lnTo>
                    <a:pt x="381000" y="28955"/>
                  </a:lnTo>
                  <a:close/>
                </a:path>
                <a:path w="457200" h="76200" extrusionOk="0">
                  <a:moveTo>
                    <a:pt x="438911" y="28955"/>
                  </a:moveTo>
                  <a:lnTo>
                    <a:pt x="393700" y="28955"/>
                  </a:lnTo>
                  <a:lnTo>
                    <a:pt x="393700" y="47244"/>
                  </a:lnTo>
                  <a:lnTo>
                    <a:pt x="438911" y="47244"/>
                  </a:lnTo>
                  <a:lnTo>
                    <a:pt x="457200" y="38100"/>
                  </a:lnTo>
                  <a:lnTo>
                    <a:pt x="438911" y="289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2" name="Google Shape;992;p88"/>
          <p:cNvSpPr txBox="1"/>
          <p:nvPr/>
        </p:nvSpPr>
        <p:spPr>
          <a:xfrm>
            <a:off x="5183123" y="5640323"/>
            <a:ext cx="1600200" cy="685800"/>
          </a:xfrm>
          <a:prstGeom prst="rect">
            <a:avLst/>
          </a:prstGeom>
          <a:noFill/>
          <a:ln w="9525" cap="flat" cmpd="sng">
            <a:solidFill>
              <a:srgbClr val="003366"/>
            </a:solidFill>
            <a:prstDash val="solid"/>
            <a:round/>
            <a:headEnd type="none" w="sm" len="sm"/>
            <a:tailEnd type="none" w="sm" len="sm"/>
          </a:ln>
        </p:spPr>
        <p:txBody>
          <a:bodyPr spcFirstLastPara="1" wrap="square" lIns="0" tIns="39350" rIns="0" bIns="0" anchor="t" anchorCtr="0">
            <a:spAutoFit/>
          </a:bodyPr>
          <a:lstStyle/>
          <a:p>
            <a:pPr marL="9144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E + T </a:t>
            </a:r>
            <a:r>
              <a:rPr lang="en-US" sz="2000">
                <a:solidFill>
                  <a:srgbClr val="FF3300"/>
                </a:solidFill>
                <a:latin typeface="Arial"/>
                <a:ea typeface="Arial"/>
                <a:cs typeface="Arial"/>
                <a:sym typeface="Arial"/>
              </a:rPr>
              <a:t>•</a:t>
            </a:r>
            <a:endParaRPr sz="2000">
              <a:latin typeface="Arial"/>
              <a:ea typeface="Arial"/>
              <a:cs typeface="Arial"/>
              <a:sym typeface="Arial"/>
            </a:endParaRPr>
          </a:p>
          <a:p>
            <a:pPr marL="9144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F</a:t>
            </a:r>
            <a:endParaRPr sz="2000">
              <a:latin typeface="Arial"/>
              <a:ea typeface="Arial"/>
              <a:cs typeface="Arial"/>
              <a:sym typeface="Arial"/>
            </a:endParaRPr>
          </a:p>
        </p:txBody>
      </p:sp>
      <p:sp>
        <p:nvSpPr>
          <p:cNvPr id="993" name="Google Shape;993;p88"/>
          <p:cNvSpPr/>
          <p:nvPr/>
        </p:nvSpPr>
        <p:spPr>
          <a:xfrm>
            <a:off x="4724400" y="5966459"/>
            <a:ext cx="457200" cy="76200"/>
          </a:xfrm>
          <a:custGeom>
            <a:avLst/>
            <a:gdLst/>
            <a:ahLst/>
            <a:cxnLst/>
            <a:rect l="l" t="t" r="r" b="b"/>
            <a:pathLst>
              <a:path w="457200" h="76200" extrusionOk="0">
                <a:moveTo>
                  <a:pt x="381000" y="0"/>
                </a:moveTo>
                <a:lnTo>
                  <a:pt x="381000" y="76199"/>
                </a:lnTo>
                <a:lnTo>
                  <a:pt x="438912" y="47243"/>
                </a:lnTo>
                <a:lnTo>
                  <a:pt x="393700" y="47243"/>
                </a:lnTo>
                <a:lnTo>
                  <a:pt x="393700" y="28955"/>
                </a:lnTo>
                <a:lnTo>
                  <a:pt x="438912" y="28955"/>
                </a:lnTo>
                <a:lnTo>
                  <a:pt x="381000" y="0"/>
                </a:lnTo>
                <a:close/>
              </a:path>
              <a:path w="457200" h="76200" extrusionOk="0">
                <a:moveTo>
                  <a:pt x="381000" y="28955"/>
                </a:moveTo>
                <a:lnTo>
                  <a:pt x="0" y="28955"/>
                </a:lnTo>
                <a:lnTo>
                  <a:pt x="0" y="47243"/>
                </a:lnTo>
                <a:lnTo>
                  <a:pt x="381000" y="47243"/>
                </a:lnTo>
                <a:lnTo>
                  <a:pt x="381000" y="28955"/>
                </a:lnTo>
                <a:close/>
              </a:path>
              <a:path w="457200" h="76200" extrusionOk="0">
                <a:moveTo>
                  <a:pt x="438912" y="28955"/>
                </a:moveTo>
                <a:lnTo>
                  <a:pt x="393700" y="28955"/>
                </a:lnTo>
                <a:lnTo>
                  <a:pt x="393700" y="47243"/>
                </a:lnTo>
                <a:lnTo>
                  <a:pt x="438912" y="47243"/>
                </a:lnTo>
                <a:lnTo>
                  <a:pt x="457200" y="38099"/>
                </a:lnTo>
                <a:lnTo>
                  <a:pt x="438912" y="2895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4" name="Google Shape;994;p88"/>
          <p:cNvSpPr txBox="1"/>
          <p:nvPr/>
        </p:nvSpPr>
        <p:spPr>
          <a:xfrm>
            <a:off x="4881117" y="5744667"/>
            <a:ext cx="1803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Arial"/>
                <a:ea typeface="Arial"/>
                <a:cs typeface="Arial"/>
                <a:sym typeface="Arial"/>
              </a:rPr>
              <a:t>T</a:t>
            </a:r>
            <a:endParaRPr sz="2000">
              <a:latin typeface="Arial"/>
              <a:ea typeface="Arial"/>
              <a:cs typeface="Arial"/>
              <a:sym typeface="Arial"/>
            </a:endParaRPr>
          </a:p>
        </p:txBody>
      </p:sp>
      <p:grpSp>
        <p:nvGrpSpPr>
          <p:cNvPr id="8" name="Google Shape;995;p88"/>
          <p:cNvGrpSpPr/>
          <p:nvPr/>
        </p:nvGrpSpPr>
        <p:grpSpPr>
          <a:xfrm>
            <a:off x="6877812" y="3352800"/>
            <a:ext cx="1524000" cy="1034795"/>
            <a:chOff x="6877812" y="3352800"/>
            <a:chExt cx="1524000" cy="1034795"/>
          </a:xfrm>
        </p:grpSpPr>
        <p:sp>
          <p:nvSpPr>
            <p:cNvPr id="996" name="Google Shape;996;p88"/>
            <p:cNvSpPr/>
            <p:nvPr/>
          </p:nvSpPr>
          <p:spPr>
            <a:xfrm>
              <a:off x="6877812" y="4006595"/>
              <a:ext cx="1524000" cy="381000"/>
            </a:xfrm>
            <a:custGeom>
              <a:avLst/>
              <a:gdLst/>
              <a:ahLst/>
              <a:cxnLst/>
              <a:rect l="l" t="t" r="r" b="b"/>
              <a:pathLst>
                <a:path w="1524000" h="381000" extrusionOk="0">
                  <a:moveTo>
                    <a:pt x="0" y="380999"/>
                  </a:moveTo>
                  <a:lnTo>
                    <a:pt x="1524000" y="380999"/>
                  </a:lnTo>
                  <a:lnTo>
                    <a:pt x="1524000" y="0"/>
                  </a:lnTo>
                  <a:lnTo>
                    <a:pt x="0" y="0"/>
                  </a:lnTo>
                  <a:lnTo>
                    <a:pt x="0" y="380999"/>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7" name="Google Shape;997;p88"/>
            <p:cNvSpPr/>
            <p:nvPr/>
          </p:nvSpPr>
          <p:spPr>
            <a:xfrm>
              <a:off x="7505700" y="3352800"/>
              <a:ext cx="76200" cy="609600"/>
            </a:xfrm>
            <a:custGeom>
              <a:avLst/>
              <a:gdLst/>
              <a:ahLst/>
              <a:cxnLst/>
              <a:rect l="l" t="t" r="r" b="b"/>
              <a:pathLst>
                <a:path w="76200" h="609600" extrusionOk="0">
                  <a:moveTo>
                    <a:pt x="28955" y="533400"/>
                  </a:moveTo>
                  <a:lnTo>
                    <a:pt x="0" y="533400"/>
                  </a:lnTo>
                  <a:lnTo>
                    <a:pt x="38100" y="609600"/>
                  </a:lnTo>
                  <a:lnTo>
                    <a:pt x="69850" y="546100"/>
                  </a:lnTo>
                  <a:lnTo>
                    <a:pt x="28955" y="546100"/>
                  </a:lnTo>
                  <a:lnTo>
                    <a:pt x="28955" y="533400"/>
                  </a:lnTo>
                  <a:close/>
                </a:path>
                <a:path w="76200" h="609600" extrusionOk="0">
                  <a:moveTo>
                    <a:pt x="47244" y="0"/>
                  </a:moveTo>
                  <a:lnTo>
                    <a:pt x="28955" y="0"/>
                  </a:lnTo>
                  <a:lnTo>
                    <a:pt x="28955" y="546100"/>
                  </a:lnTo>
                  <a:lnTo>
                    <a:pt x="47244" y="546100"/>
                  </a:lnTo>
                  <a:lnTo>
                    <a:pt x="47244" y="0"/>
                  </a:lnTo>
                  <a:close/>
                </a:path>
                <a:path w="76200" h="609600" extrusionOk="0">
                  <a:moveTo>
                    <a:pt x="76200" y="533400"/>
                  </a:moveTo>
                  <a:lnTo>
                    <a:pt x="47244" y="533400"/>
                  </a:lnTo>
                  <a:lnTo>
                    <a:pt x="47244" y="546100"/>
                  </a:lnTo>
                  <a:lnTo>
                    <a:pt x="69850" y="546100"/>
                  </a:lnTo>
                  <a:lnTo>
                    <a:pt x="76200" y="5334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8" name="Google Shape;998;p88"/>
          <p:cNvSpPr txBox="1"/>
          <p:nvPr/>
        </p:nvSpPr>
        <p:spPr>
          <a:xfrm>
            <a:off x="764844" y="2314194"/>
            <a:ext cx="1462405" cy="2536825"/>
          </a:xfrm>
          <a:prstGeom prst="rect">
            <a:avLst/>
          </a:prstGeom>
          <a:noFill/>
          <a:ln>
            <a:noFill/>
          </a:ln>
        </p:spPr>
        <p:txBody>
          <a:bodyPr spcFirstLastPara="1" wrap="square" lIns="0" tIns="11425" rIns="0" bIns="0" anchor="t" anchorCtr="0">
            <a:spAutoFit/>
          </a:bodyPr>
          <a:lstStyle/>
          <a:p>
            <a:pPr marL="889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E</a:t>
            </a:r>
            <a:endParaRPr sz="2000">
              <a:latin typeface="Arial"/>
              <a:ea typeface="Arial"/>
              <a:cs typeface="Arial"/>
              <a:sym typeface="Arial"/>
            </a:endParaRPr>
          </a:p>
          <a:p>
            <a:pPr marL="889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E + T</a:t>
            </a:r>
            <a:endParaRPr sz="2000">
              <a:latin typeface="Arial"/>
              <a:ea typeface="Arial"/>
              <a:cs typeface="Arial"/>
              <a:sym typeface="Arial"/>
            </a:endParaRPr>
          </a:p>
          <a:p>
            <a:pPr marL="889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T</a:t>
            </a:r>
            <a:endParaRPr sz="2000">
              <a:latin typeface="Arial"/>
              <a:ea typeface="Arial"/>
              <a:cs typeface="Arial"/>
              <a:sym typeface="Arial"/>
            </a:endParaRPr>
          </a:p>
          <a:p>
            <a:pPr marL="889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T * F</a:t>
            </a:r>
            <a:endParaRPr sz="2000">
              <a:latin typeface="Arial"/>
              <a:ea typeface="Arial"/>
              <a:cs typeface="Arial"/>
              <a:sym typeface="Arial"/>
            </a:endParaRPr>
          </a:p>
          <a:p>
            <a:pPr marL="88900" marR="0" lvl="0" indent="0" algn="l" rtl="0">
              <a:lnSpc>
                <a:spcPct val="100000"/>
              </a:lnSpc>
              <a:spcBef>
                <a:spcPts val="5"/>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F</a:t>
            </a:r>
            <a:endParaRPr sz="2000">
              <a:latin typeface="Arial"/>
              <a:ea typeface="Arial"/>
              <a:cs typeface="Arial"/>
              <a:sym typeface="Arial"/>
            </a:endParaRPr>
          </a:p>
          <a:p>
            <a:pPr marL="889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E )</a:t>
            </a:r>
            <a:endParaRPr sz="2000">
              <a:latin typeface="Arial"/>
              <a:ea typeface="Arial"/>
              <a:cs typeface="Arial"/>
              <a:sym typeface="Arial"/>
            </a:endParaRPr>
          </a:p>
          <a:p>
            <a:pPr marL="889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id	</a:t>
            </a:r>
            <a:r>
              <a:rPr lang="en-US" sz="2000">
                <a:solidFill>
                  <a:srgbClr val="FF3300"/>
                </a:solidFill>
                <a:latin typeface="Arial"/>
                <a:ea typeface="Arial"/>
                <a:cs typeface="Arial"/>
                <a:sym typeface="Arial"/>
              </a:rPr>
              <a:t>1</a:t>
            </a:r>
            <a:endParaRPr sz="2000">
              <a:latin typeface="Arial"/>
              <a:ea typeface="Arial"/>
              <a:cs typeface="Arial"/>
              <a:sym typeface="Arial"/>
            </a:endParaRPr>
          </a:p>
          <a:p>
            <a:pPr marL="12700" marR="0" lvl="0" indent="0" algn="l" rtl="0">
              <a:lnSpc>
                <a:spcPct val="100000"/>
              </a:lnSpc>
              <a:spcBef>
                <a:spcPts val="580"/>
              </a:spcBef>
              <a:spcAft>
                <a:spcPts val="0"/>
              </a:spcAft>
              <a:buNone/>
            </a:pPr>
            <a:r>
              <a:rPr lang="en-US" sz="2000">
                <a:solidFill>
                  <a:srgbClr val="CC0099"/>
                </a:solidFill>
                <a:latin typeface="Times New Roman"/>
                <a:ea typeface="Times New Roman"/>
                <a:cs typeface="Times New Roman"/>
                <a:sym typeface="Times New Roman"/>
              </a:rPr>
              <a:t>E	F	T</a:t>
            </a:r>
            <a:endParaRPr sz="2000">
              <a:latin typeface="Times New Roman"/>
              <a:ea typeface="Times New Roman"/>
              <a:cs typeface="Times New Roman"/>
              <a:sym typeface="Times New Roman"/>
            </a:endParaRPr>
          </a:p>
        </p:txBody>
      </p:sp>
      <p:sp>
        <p:nvSpPr>
          <p:cNvPr id="999" name="Google Shape;999;p88"/>
          <p:cNvSpPr txBox="1"/>
          <p:nvPr/>
        </p:nvSpPr>
        <p:spPr>
          <a:xfrm>
            <a:off x="2365629" y="6491122"/>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2</a:t>
            </a:r>
            <a:endParaRPr sz="2000">
              <a:latin typeface="Arial"/>
              <a:ea typeface="Arial"/>
              <a:cs typeface="Arial"/>
              <a:sym typeface="Arial"/>
            </a:endParaRPr>
          </a:p>
        </p:txBody>
      </p:sp>
      <p:sp>
        <p:nvSpPr>
          <p:cNvPr id="1000" name="Google Shape;1000;p88"/>
          <p:cNvSpPr txBox="1"/>
          <p:nvPr/>
        </p:nvSpPr>
        <p:spPr>
          <a:xfrm>
            <a:off x="2721229" y="4472762"/>
            <a:ext cx="371475" cy="3917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3 </a:t>
            </a:r>
            <a:r>
              <a:rPr lang="en-US" sz="3600" baseline="-25000">
                <a:solidFill>
                  <a:srgbClr val="CC0099"/>
                </a:solidFill>
                <a:latin typeface="Arial"/>
                <a:ea typeface="Arial"/>
                <a:cs typeface="Arial"/>
                <a:sym typeface="Arial"/>
              </a:rPr>
              <a:t>*</a:t>
            </a:r>
            <a:endParaRPr sz="3600" baseline="-25000">
              <a:latin typeface="Arial"/>
              <a:ea typeface="Arial"/>
              <a:cs typeface="Arial"/>
              <a:sym typeface="Arial"/>
            </a:endParaRPr>
          </a:p>
        </p:txBody>
      </p:sp>
      <p:sp>
        <p:nvSpPr>
          <p:cNvPr id="1001" name="Google Shape;1001;p88"/>
          <p:cNvSpPr txBox="1"/>
          <p:nvPr/>
        </p:nvSpPr>
        <p:spPr>
          <a:xfrm>
            <a:off x="2289429" y="5820562"/>
            <a:ext cx="16637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4</a:t>
            </a:r>
            <a:endParaRPr sz="2000">
              <a:latin typeface="Arial"/>
              <a:ea typeface="Arial"/>
              <a:cs typeface="Arial"/>
              <a:sym typeface="Arial"/>
            </a:endParaRPr>
          </a:p>
        </p:txBody>
      </p:sp>
      <p:sp>
        <p:nvSpPr>
          <p:cNvPr id="1002" name="Google Shape;1002;p88"/>
          <p:cNvSpPr txBox="1"/>
          <p:nvPr/>
        </p:nvSpPr>
        <p:spPr>
          <a:xfrm>
            <a:off x="4957317" y="2314194"/>
            <a:ext cx="1386205" cy="2159000"/>
          </a:xfrm>
          <a:prstGeom prst="rect">
            <a:avLst/>
          </a:prstGeom>
          <a:noFill/>
          <a:ln>
            <a:noFill/>
          </a:ln>
        </p:spPr>
        <p:txBody>
          <a:bodyPr spcFirstLastPara="1" wrap="square" lIns="0" tIns="11425" rIns="0" bIns="0" anchor="t" anchorCtr="0">
            <a:spAutoFit/>
          </a:bodyPr>
          <a:lstStyle/>
          <a:p>
            <a:pPr marL="12700" marR="38735" lvl="0" indent="0" algn="l" rtl="0">
              <a:lnSpc>
                <a:spcPct val="100000"/>
              </a:lnSpc>
              <a:spcBef>
                <a:spcPts val="0"/>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E )  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E + T  E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T</a:t>
            </a:r>
            <a:endParaRPr sz="2000">
              <a:latin typeface="Arial"/>
              <a:ea typeface="Arial"/>
              <a:cs typeface="Arial"/>
              <a:sym typeface="Arial"/>
            </a:endParaRPr>
          </a:p>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T * F</a:t>
            </a:r>
            <a:endParaRPr sz="2000">
              <a:latin typeface="Arial"/>
              <a:ea typeface="Arial"/>
              <a:cs typeface="Arial"/>
              <a:sym typeface="Arial"/>
            </a:endParaRPr>
          </a:p>
          <a:p>
            <a:pPr marL="12700" marR="0" lvl="0" indent="0" algn="l" rtl="0">
              <a:lnSpc>
                <a:spcPct val="100000"/>
              </a:lnSpc>
              <a:spcBef>
                <a:spcPts val="5"/>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F</a:t>
            </a:r>
            <a:endParaRPr sz="2000">
              <a:latin typeface="Arial"/>
              <a:ea typeface="Arial"/>
              <a:cs typeface="Arial"/>
              <a:sym typeface="Arial"/>
            </a:endParaRPr>
          </a:p>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E )</a:t>
            </a:r>
            <a:endParaRPr sz="2000">
              <a:latin typeface="Arial"/>
              <a:ea typeface="Arial"/>
              <a:cs typeface="Arial"/>
              <a:sym typeface="Arial"/>
            </a:endParaRPr>
          </a:p>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F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id	</a:t>
            </a:r>
            <a:r>
              <a:rPr lang="en-US" sz="2000">
                <a:solidFill>
                  <a:srgbClr val="FF3300"/>
                </a:solidFill>
                <a:latin typeface="Arial"/>
                <a:ea typeface="Arial"/>
                <a:cs typeface="Arial"/>
                <a:sym typeface="Arial"/>
              </a:rPr>
              <a:t>5</a:t>
            </a:r>
            <a:endParaRPr sz="2000">
              <a:latin typeface="Arial"/>
              <a:ea typeface="Arial"/>
              <a:cs typeface="Arial"/>
              <a:sym typeface="Arial"/>
            </a:endParaRPr>
          </a:p>
        </p:txBody>
      </p:sp>
      <p:sp>
        <p:nvSpPr>
          <p:cNvPr id="1003" name="Google Shape;1003;p88"/>
          <p:cNvSpPr txBox="1"/>
          <p:nvPr/>
        </p:nvSpPr>
        <p:spPr>
          <a:xfrm>
            <a:off x="2851530" y="2736595"/>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6</a:t>
            </a:r>
            <a:endParaRPr sz="2000">
              <a:latin typeface="Arial"/>
              <a:ea typeface="Arial"/>
              <a:cs typeface="Arial"/>
              <a:sym typeface="Arial"/>
            </a:endParaRPr>
          </a:p>
        </p:txBody>
      </p:sp>
      <p:sp>
        <p:nvSpPr>
          <p:cNvPr id="1004" name="Google Shape;1004;p88"/>
          <p:cNvSpPr txBox="1"/>
          <p:nvPr/>
        </p:nvSpPr>
        <p:spPr>
          <a:xfrm>
            <a:off x="4804664" y="6491122"/>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7</a:t>
            </a:r>
            <a:endParaRPr sz="2000">
              <a:latin typeface="Arial"/>
              <a:ea typeface="Arial"/>
              <a:cs typeface="Arial"/>
              <a:sym typeface="Arial"/>
            </a:endParaRPr>
          </a:p>
        </p:txBody>
      </p:sp>
      <p:sp>
        <p:nvSpPr>
          <p:cNvPr id="1005" name="Google Shape;1005;p88"/>
          <p:cNvSpPr txBox="1"/>
          <p:nvPr/>
        </p:nvSpPr>
        <p:spPr>
          <a:xfrm>
            <a:off x="5262117" y="4676978"/>
            <a:ext cx="1602105"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T * F </a:t>
            </a:r>
            <a:r>
              <a:rPr lang="en-US" sz="2000">
                <a:solidFill>
                  <a:srgbClr val="FF3300"/>
                </a:solidFill>
                <a:latin typeface="Arial"/>
                <a:ea typeface="Arial"/>
                <a:cs typeface="Arial"/>
                <a:sym typeface="Arial"/>
              </a:rPr>
              <a:t>•	1</a:t>
            </a:r>
            <a:endParaRPr sz="2000">
              <a:latin typeface="Arial"/>
              <a:ea typeface="Arial"/>
              <a:cs typeface="Arial"/>
              <a:sym typeface="Arial"/>
            </a:endParaRPr>
          </a:p>
        </p:txBody>
      </p:sp>
      <p:grpSp>
        <p:nvGrpSpPr>
          <p:cNvPr id="9" name="Google Shape;1006;p88"/>
          <p:cNvGrpSpPr/>
          <p:nvPr/>
        </p:nvGrpSpPr>
        <p:grpSpPr>
          <a:xfrm>
            <a:off x="3619500" y="2666999"/>
            <a:ext cx="1257300" cy="1447801"/>
            <a:chOff x="3619500" y="2666999"/>
            <a:chExt cx="1257300" cy="1447801"/>
          </a:xfrm>
        </p:grpSpPr>
        <p:sp>
          <p:nvSpPr>
            <p:cNvPr id="1007" name="Google Shape;1007;p88"/>
            <p:cNvSpPr/>
            <p:nvPr/>
          </p:nvSpPr>
          <p:spPr>
            <a:xfrm>
              <a:off x="3962400" y="3048000"/>
              <a:ext cx="0" cy="1066800"/>
            </a:xfrm>
            <a:custGeom>
              <a:avLst/>
              <a:gdLst/>
              <a:ahLst/>
              <a:cxnLst/>
              <a:rect l="l" t="t" r="r" b="b"/>
              <a:pathLst>
                <a:path w="120000" h="1066800" extrusionOk="0">
                  <a:moveTo>
                    <a:pt x="0" y="1066800"/>
                  </a:moveTo>
                  <a:lnTo>
                    <a:pt x="0" y="0"/>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8" name="Google Shape;1008;p88"/>
            <p:cNvSpPr/>
            <p:nvPr/>
          </p:nvSpPr>
          <p:spPr>
            <a:xfrm>
              <a:off x="3619500" y="2666999"/>
              <a:ext cx="1257300" cy="1447800"/>
            </a:xfrm>
            <a:custGeom>
              <a:avLst/>
              <a:gdLst/>
              <a:ahLst/>
              <a:cxnLst/>
              <a:rect l="l" t="t" r="r" b="b"/>
              <a:pathLst>
                <a:path w="1257300" h="1447800" extrusionOk="0">
                  <a:moveTo>
                    <a:pt x="76200" y="76200"/>
                  </a:moveTo>
                  <a:lnTo>
                    <a:pt x="69850" y="63500"/>
                  </a:lnTo>
                  <a:lnTo>
                    <a:pt x="38100" y="0"/>
                  </a:lnTo>
                  <a:lnTo>
                    <a:pt x="0" y="76200"/>
                  </a:lnTo>
                  <a:lnTo>
                    <a:pt x="28956" y="76200"/>
                  </a:lnTo>
                  <a:lnTo>
                    <a:pt x="28956" y="1447800"/>
                  </a:lnTo>
                  <a:lnTo>
                    <a:pt x="47244" y="1447800"/>
                  </a:lnTo>
                  <a:lnTo>
                    <a:pt x="47244" y="76200"/>
                  </a:lnTo>
                  <a:lnTo>
                    <a:pt x="76200" y="76200"/>
                  </a:lnTo>
                  <a:close/>
                </a:path>
                <a:path w="1257300" h="1447800" extrusionOk="0">
                  <a:moveTo>
                    <a:pt x="1257300" y="381000"/>
                  </a:moveTo>
                  <a:lnTo>
                    <a:pt x="1238999" y="371856"/>
                  </a:lnTo>
                  <a:lnTo>
                    <a:pt x="1181100" y="342900"/>
                  </a:lnTo>
                  <a:lnTo>
                    <a:pt x="1181100" y="371856"/>
                  </a:lnTo>
                  <a:lnTo>
                    <a:pt x="342900" y="371856"/>
                  </a:lnTo>
                  <a:lnTo>
                    <a:pt x="342900" y="390144"/>
                  </a:lnTo>
                  <a:lnTo>
                    <a:pt x="1181100" y="390144"/>
                  </a:lnTo>
                  <a:lnTo>
                    <a:pt x="1181100" y="419100"/>
                  </a:lnTo>
                  <a:lnTo>
                    <a:pt x="1238999" y="390144"/>
                  </a:lnTo>
                  <a:lnTo>
                    <a:pt x="1257300" y="3810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09" name="Google Shape;1009;p88"/>
          <p:cNvSpPr txBox="1"/>
          <p:nvPr/>
        </p:nvSpPr>
        <p:spPr>
          <a:xfrm>
            <a:off x="3280409" y="3762501"/>
            <a:ext cx="87249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8	</a:t>
            </a:r>
            <a:r>
              <a:rPr lang="en-US" sz="2000">
                <a:solidFill>
                  <a:srgbClr val="CC0099"/>
                </a:solidFill>
                <a:latin typeface="Times New Roman"/>
                <a:ea typeface="Times New Roman"/>
                <a:cs typeface="Times New Roman"/>
                <a:sym typeface="Times New Roman"/>
              </a:rPr>
              <a:t>id (</a:t>
            </a:r>
            <a:endParaRPr sz="2000">
              <a:latin typeface="Times New Roman"/>
              <a:ea typeface="Times New Roman"/>
              <a:cs typeface="Times New Roman"/>
              <a:sym typeface="Times New Roman"/>
            </a:endParaRPr>
          </a:p>
        </p:txBody>
      </p:sp>
      <p:sp>
        <p:nvSpPr>
          <p:cNvPr id="1010" name="Google Shape;1010;p88"/>
          <p:cNvSpPr/>
          <p:nvPr/>
        </p:nvSpPr>
        <p:spPr>
          <a:xfrm>
            <a:off x="4724400" y="4953000"/>
            <a:ext cx="768350" cy="692785"/>
          </a:xfrm>
          <a:custGeom>
            <a:avLst/>
            <a:gdLst/>
            <a:ahLst/>
            <a:cxnLst/>
            <a:rect l="l" t="t" r="r" b="b"/>
            <a:pathLst>
              <a:path w="768350" h="692785" extrusionOk="0">
                <a:moveTo>
                  <a:pt x="62746" y="44153"/>
                </a:moveTo>
                <a:lnTo>
                  <a:pt x="50467" y="57777"/>
                </a:lnTo>
                <a:lnTo>
                  <a:pt x="755903" y="692594"/>
                </a:lnTo>
                <a:lnTo>
                  <a:pt x="768096" y="679005"/>
                </a:lnTo>
                <a:lnTo>
                  <a:pt x="62746" y="44153"/>
                </a:lnTo>
                <a:close/>
              </a:path>
              <a:path w="768350" h="692785" extrusionOk="0">
                <a:moveTo>
                  <a:pt x="0" y="0"/>
                </a:moveTo>
                <a:lnTo>
                  <a:pt x="31114" y="79248"/>
                </a:lnTo>
                <a:lnTo>
                  <a:pt x="50467" y="57777"/>
                </a:lnTo>
                <a:lnTo>
                  <a:pt x="41021" y="49275"/>
                </a:lnTo>
                <a:lnTo>
                  <a:pt x="53339" y="35687"/>
                </a:lnTo>
                <a:lnTo>
                  <a:pt x="70378" y="35687"/>
                </a:lnTo>
                <a:lnTo>
                  <a:pt x="82169" y="22606"/>
                </a:lnTo>
                <a:lnTo>
                  <a:pt x="0" y="0"/>
                </a:lnTo>
                <a:close/>
              </a:path>
              <a:path w="768350" h="692785" extrusionOk="0">
                <a:moveTo>
                  <a:pt x="53339" y="35687"/>
                </a:moveTo>
                <a:lnTo>
                  <a:pt x="41021" y="49275"/>
                </a:lnTo>
                <a:lnTo>
                  <a:pt x="50467" y="57777"/>
                </a:lnTo>
                <a:lnTo>
                  <a:pt x="62746" y="44153"/>
                </a:lnTo>
                <a:lnTo>
                  <a:pt x="53339" y="35687"/>
                </a:lnTo>
                <a:close/>
              </a:path>
              <a:path w="768350" h="692785" extrusionOk="0">
                <a:moveTo>
                  <a:pt x="70378" y="35687"/>
                </a:moveTo>
                <a:lnTo>
                  <a:pt x="53339" y="35687"/>
                </a:lnTo>
                <a:lnTo>
                  <a:pt x="62746" y="44153"/>
                </a:lnTo>
                <a:lnTo>
                  <a:pt x="70378" y="35687"/>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1" name="Google Shape;1011;p88"/>
          <p:cNvSpPr txBox="1"/>
          <p:nvPr/>
        </p:nvSpPr>
        <p:spPr>
          <a:xfrm>
            <a:off x="5414517" y="5283809"/>
            <a:ext cx="14414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CC0099"/>
                </a:solidFill>
                <a:latin typeface="Arial"/>
                <a:ea typeface="Arial"/>
                <a:cs typeface="Arial"/>
                <a:sym typeface="Arial"/>
              </a:rPr>
              <a:t>*</a:t>
            </a:r>
            <a:endParaRPr sz="2400">
              <a:latin typeface="Arial"/>
              <a:ea typeface="Arial"/>
              <a:cs typeface="Arial"/>
              <a:sym typeface="Arial"/>
            </a:endParaRPr>
          </a:p>
        </p:txBody>
      </p:sp>
      <p:sp>
        <p:nvSpPr>
          <p:cNvPr id="1012" name="Google Shape;1012;p88"/>
          <p:cNvSpPr/>
          <p:nvPr/>
        </p:nvSpPr>
        <p:spPr>
          <a:xfrm>
            <a:off x="3962400" y="2476499"/>
            <a:ext cx="4876800" cy="4038600"/>
          </a:xfrm>
          <a:custGeom>
            <a:avLst/>
            <a:gdLst/>
            <a:ahLst/>
            <a:cxnLst/>
            <a:rect l="l" t="t" r="r" b="b"/>
            <a:pathLst>
              <a:path w="4876800" h="4038600" extrusionOk="0">
                <a:moveTo>
                  <a:pt x="914400" y="28956"/>
                </a:moveTo>
                <a:lnTo>
                  <a:pt x="76200" y="28956"/>
                </a:lnTo>
                <a:lnTo>
                  <a:pt x="76200" y="0"/>
                </a:lnTo>
                <a:lnTo>
                  <a:pt x="0" y="38100"/>
                </a:lnTo>
                <a:lnTo>
                  <a:pt x="76200" y="76200"/>
                </a:lnTo>
                <a:lnTo>
                  <a:pt x="76200" y="47244"/>
                </a:lnTo>
                <a:lnTo>
                  <a:pt x="914400" y="47244"/>
                </a:lnTo>
                <a:lnTo>
                  <a:pt x="914400" y="28956"/>
                </a:lnTo>
                <a:close/>
              </a:path>
              <a:path w="4876800" h="4038600" extrusionOk="0">
                <a:moveTo>
                  <a:pt x="4876800" y="3991356"/>
                </a:moveTo>
                <a:lnTo>
                  <a:pt x="838200" y="3991356"/>
                </a:lnTo>
                <a:lnTo>
                  <a:pt x="838200" y="3962400"/>
                </a:lnTo>
                <a:lnTo>
                  <a:pt x="762000" y="4000500"/>
                </a:lnTo>
                <a:lnTo>
                  <a:pt x="838200" y="4038600"/>
                </a:lnTo>
                <a:lnTo>
                  <a:pt x="838200" y="4009644"/>
                </a:lnTo>
                <a:lnTo>
                  <a:pt x="4876800" y="4009644"/>
                </a:lnTo>
                <a:lnTo>
                  <a:pt x="4876800" y="39913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3" name="Google Shape;1013;p88"/>
          <p:cNvSpPr txBox="1"/>
          <p:nvPr/>
        </p:nvSpPr>
        <p:spPr>
          <a:xfrm>
            <a:off x="4499864" y="2539441"/>
            <a:ext cx="22225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id</a:t>
            </a:r>
            <a:endParaRPr sz="2000">
              <a:latin typeface="Times New Roman"/>
              <a:ea typeface="Times New Roman"/>
              <a:cs typeface="Times New Roman"/>
              <a:sym typeface="Times New Roman"/>
            </a:endParaRPr>
          </a:p>
        </p:txBody>
      </p:sp>
      <p:sp>
        <p:nvSpPr>
          <p:cNvPr id="1014" name="Google Shape;1014;p88"/>
          <p:cNvSpPr txBox="1"/>
          <p:nvPr/>
        </p:nvSpPr>
        <p:spPr>
          <a:xfrm>
            <a:off x="6481698" y="3073400"/>
            <a:ext cx="1803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E</a:t>
            </a:r>
            <a:endParaRPr sz="2000">
              <a:latin typeface="Times New Roman"/>
              <a:ea typeface="Times New Roman"/>
              <a:cs typeface="Times New Roman"/>
              <a:sym typeface="Times New Roman"/>
            </a:endParaRPr>
          </a:p>
        </p:txBody>
      </p:sp>
      <p:grpSp>
        <p:nvGrpSpPr>
          <p:cNvPr id="10" name="Google Shape;1015;p88"/>
          <p:cNvGrpSpPr/>
          <p:nvPr/>
        </p:nvGrpSpPr>
        <p:grpSpPr>
          <a:xfrm>
            <a:off x="2476500" y="3581399"/>
            <a:ext cx="2400300" cy="1295400"/>
            <a:chOff x="2476500" y="3581399"/>
            <a:chExt cx="2400300" cy="1295400"/>
          </a:xfrm>
        </p:grpSpPr>
        <p:sp>
          <p:nvSpPr>
            <p:cNvPr id="1016" name="Google Shape;1016;p88"/>
            <p:cNvSpPr/>
            <p:nvPr/>
          </p:nvSpPr>
          <p:spPr>
            <a:xfrm>
              <a:off x="2514600" y="3581399"/>
              <a:ext cx="2362200" cy="0"/>
            </a:xfrm>
            <a:custGeom>
              <a:avLst/>
              <a:gdLst/>
              <a:ahLst/>
              <a:cxnLst/>
              <a:rect l="l" t="t" r="r" b="b"/>
              <a:pathLst>
                <a:path w="2362200" h="120000" extrusionOk="0">
                  <a:moveTo>
                    <a:pt x="0" y="0"/>
                  </a:moveTo>
                  <a:lnTo>
                    <a:pt x="2362200" y="0"/>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7" name="Google Shape;1017;p88"/>
            <p:cNvSpPr/>
            <p:nvPr/>
          </p:nvSpPr>
          <p:spPr>
            <a:xfrm>
              <a:off x="2476500" y="3581399"/>
              <a:ext cx="76200" cy="1295400"/>
            </a:xfrm>
            <a:custGeom>
              <a:avLst/>
              <a:gdLst/>
              <a:ahLst/>
              <a:cxnLst/>
              <a:rect l="l" t="t" r="r" b="b"/>
              <a:pathLst>
                <a:path w="76200" h="1295400" extrusionOk="0">
                  <a:moveTo>
                    <a:pt x="28956" y="1219200"/>
                  </a:moveTo>
                  <a:lnTo>
                    <a:pt x="0" y="1219200"/>
                  </a:lnTo>
                  <a:lnTo>
                    <a:pt x="38100" y="1295400"/>
                  </a:lnTo>
                  <a:lnTo>
                    <a:pt x="69850" y="1231900"/>
                  </a:lnTo>
                  <a:lnTo>
                    <a:pt x="28956" y="1231900"/>
                  </a:lnTo>
                  <a:lnTo>
                    <a:pt x="28956" y="1219200"/>
                  </a:lnTo>
                  <a:close/>
                </a:path>
                <a:path w="76200" h="1295400" extrusionOk="0">
                  <a:moveTo>
                    <a:pt x="47243" y="0"/>
                  </a:moveTo>
                  <a:lnTo>
                    <a:pt x="28956" y="0"/>
                  </a:lnTo>
                  <a:lnTo>
                    <a:pt x="28956" y="1231900"/>
                  </a:lnTo>
                  <a:lnTo>
                    <a:pt x="47243" y="1231900"/>
                  </a:lnTo>
                  <a:lnTo>
                    <a:pt x="47243" y="0"/>
                  </a:lnTo>
                  <a:close/>
                </a:path>
                <a:path w="76200" h="1295400" extrusionOk="0">
                  <a:moveTo>
                    <a:pt x="76200" y="1219200"/>
                  </a:moveTo>
                  <a:lnTo>
                    <a:pt x="47243" y="1219200"/>
                  </a:lnTo>
                  <a:lnTo>
                    <a:pt x="47243" y="1231900"/>
                  </a:lnTo>
                  <a:lnTo>
                    <a:pt x="69850" y="1231900"/>
                  </a:lnTo>
                  <a:lnTo>
                    <a:pt x="76200" y="12192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18" name="Google Shape;1018;p88"/>
          <p:cNvSpPr txBox="1"/>
          <p:nvPr/>
        </p:nvSpPr>
        <p:spPr>
          <a:xfrm>
            <a:off x="4499864" y="3530853"/>
            <a:ext cx="1803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T</a:t>
            </a:r>
            <a:endParaRPr sz="2000">
              <a:latin typeface="Times New Roman"/>
              <a:ea typeface="Times New Roman"/>
              <a:cs typeface="Times New Roman"/>
              <a:sym typeface="Times New Roman"/>
            </a:endParaRPr>
          </a:p>
        </p:txBody>
      </p:sp>
      <p:sp>
        <p:nvSpPr>
          <p:cNvPr id="1019" name="Google Shape;1019;p88"/>
          <p:cNvSpPr/>
          <p:nvPr/>
        </p:nvSpPr>
        <p:spPr>
          <a:xfrm>
            <a:off x="2209800" y="5753100"/>
            <a:ext cx="990600" cy="76200"/>
          </a:xfrm>
          <a:custGeom>
            <a:avLst/>
            <a:gdLst/>
            <a:ahLst/>
            <a:cxnLst/>
            <a:rect l="l" t="t" r="r" b="b"/>
            <a:pathLst>
              <a:path w="990600" h="76200" extrusionOk="0">
                <a:moveTo>
                  <a:pt x="76200" y="0"/>
                </a:moveTo>
                <a:lnTo>
                  <a:pt x="0" y="38100"/>
                </a:lnTo>
                <a:lnTo>
                  <a:pt x="76200" y="76200"/>
                </a:lnTo>
                <a:lnTo>
                  <a:pt x="76200" y="47243"/>
                </a:lnTo>
                <a:lnTo>
                  <a:pt x="63500" y="47243"/>
                </a:lnTo>
                <a:lnTo>
                  <a:pt x="63500" y="28956"/>
                </a:lnTo>
                <a:lnTo>
                  <a:pt x="76200" y="28956"/>
                </a:lnTo>
                <a:lnTo>
                  <a:pt x="76200" y="0"/>
                </a:lnTo>
                <a:close/>
              </a:path>
              <a:path w="990600" h="76200" extrusionOk="0">
                <a:moveTo>
                  <a:pt x="76200" y="28956"/>
                </a:moveTo>
                <a:lnTo>
                  <a:pt x="63500" y="28956"/>
                </a:lnTo>
                <a:lnTo>
                  <a:pt x="63500" y="47243"/>
                </a:lnTo>
                <a:lnTo>
                  <a:pt x="76200" y="47243"/>
                </a:lnTo>
                <a:lnTo>
                  <a:pt x="76200" y="28956"/>
                </a:lnTo>
                <a:close/>
              </a:path>
              <a:path w="990600" h="76200" extrusionOk="0">
                <a:moveTo>
                  <a:pt x="990600" y="28956"/>
                </a:moveTo>
                <a:lnTo>
                  <a:pt x="76200" y="28956"/>
                </a:lnTo>
                <a:lnTo>
                  <a:pt x="76200" y="47243"/>
                </a:lnTo>
                <a:lnTo>
                  <a:pt x="990600" y="47243"/>
                </a:lnTo>
                <a:lnTo>
                  <a:pt x="990600" y="289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0" name="Google Shape;1020;p88"/>
          <p:cNvSpPr txBox="1"/>
          <p:nvPr/>
        </p:nvSpPr>
        <p:spPr>
          <a:xfrm>
            <a:off x="2899029" y="5741619"/>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F</a:t>
            </a:r>
            <a:endParaRPr sz="2000">
              <a:latin typeface="Times New Roman"/>
              <a:ea typeface="Times New Roman"/>
              <a:cs typeface="Times New Roman"/>
              <a:sym typeface="Times New Roman"/>
            </a:endParaRPr>
          </a:p>
        </p:txBody>
      </p:sp>
      <p:grpSp>
        <p:nvGrpSpPr>
          <p:cNvPr id="11" name="Google Shape;1021;p88"/>
          <p:cNvGrpSpPr/>
          <p:nvPr/>
        </p:nvGrpSpPr>
        <p:grpSpPr>
          <a:xfrm>
            <a:off x="2743199" y="3809999"/>
            <a:ext cx="2133600" cy="1982724"/>
            <a:chOff x="2743199" y="3809999"/>
            <a:chExt cx="2133600" cy="1982724"/>
          </a:xfrm>
        </p:grpSpPr>
        <p:sp>
          <p:nvSpPr>
            <p:cNvPr id="1022" name="Google Shape;1022;p88"/>
            <p:cNvSpPr/>
            <p:nvPr/>
          </p:nvSpPr>
          <p:spPr>
            <a:xfrm>
              <a:off x="3659123" y="5106923"/>
              <a:ext cx="304800" cy="152400"/>
            </a:xfrm>
            <a:custGeom>
              <a:avLst/>
              <a:gdLst/>
              <a:ahLst/>
              <a:cxnLst/>
              <a:rect l="l" t="t" r="r" b="b"/>
              <a:pathLst>
                <a:path w="304800" h="152400" extrusionOk="0">
                  <a:moveTo>
                    <a:pt x="0" y="0"/>
                  </a:moveTo>
                  <a:lnTo>
                    <a:pt x="0" y="152400"/>
                  </a:lnTo>
                </a:path>
                <a:path w="304800" h="152400" extrusionOk="0">
                  <a:moveTo>
                    <a:pt x="304800" y="0"/>
                  </a:moveTo>
                  <a:lnTo>
                    <a:pt x="304800" y="152400"/>
                  </a:lnTo>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3" name="Google Shape;1023;p88"/>
            <p:cNvSpPr/>
            <p:nvPr/>
          </p:nvSpPr>
          <p:spPr>
            <a:xfrm>
              <a:off x="2743199" y="3809999"/>
              <a:ext cx="2133600" cy="1066800"/>
            </a:xfrm>
            <a:custGeom>
              <a:avLst/>
              <a:gdLst/>
              <a:ahLst/>
              <a:cxnLst/>
              <a:rect l="l" t="t" r="r" b="b"/>
              <a:pathLst>
                <a:path w="2133600" h="1066800" extrusionOk="0">
                  <a:moveTo>
                    <a:pt x="0" y="0"/>
                  </a:moveTo>
                  <a:lnTo>
                    <a:pt x="2133600" y="0"/>
                  </a:lnTo>
                </a:path>
                <a:path w="2133600" h="1066800" extrusionOk="0">
                  <a:moveTo>
                    <a:pt x="0" y="0"/>
                  </a:moveTo>
                  <a:lnTo>
                    <a:pt x="0" y="1066800"/>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4" name="Google Shape;1024;p88"/>
            <p:cNvSpPr/>
            <p:nvPr/>
          </p:nvSpPr>
          <p:spPr>
            <a:xfrm>
              <a:off x="2744723" y="5564123"/>
              <a:ext cx="0" cy="228600"/>
            </a:xfrm>
            <a:custGeom>
              <a:avLst/>
              <a:gdLst/>
              <a:ahLst/>
              <a:cxnLst/>
              <a:rect l="l" t="t" r="r" b="b"/>
              <a:pathLst>
                <a:path w="120000" h="228600" extrusionOk="0">
                  <a:moveTo>
                    <a:pt x="0" y="0"/>
                  </a:moveTo>
                  <a:lnTo>
                    <a:pt x="0" y="228600"/>
                  </a:lnTo>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25" name="Google Shape;1025;p88"/>
          <p:cNvSpPr txBox="1"/>
          <p:nvPr/>
        </p:nvSpPr>
        <p:spPr>
          <a:xfrm>
            <a:off x="4499864" y="3835349"/>
            <a:ext cx="16637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F</a:t>
            </a:r>
            <a:endParaRPr sz="2000">
              <a:latin typeface="Times New Roman"/>
              <a:ea typeface="Times New Roman"/>
              <a:cs typeface="Times New Roman"/>
              <a:sym typeface="Times New Roman"/>
            </a:endParaRPr>
          </a:p>
        </p:txBody>
      </p:sp>
      <p:graphicFrame>
        <p:nvGraphicFramePr>
          <p:cNvPr id="1026" name="Google Shape;1026;p88"/>
          <p:cNvGraphicFramePr/>
          <p:nvPr/>
        </p:nvGraphicFramePr>
        <p:xfrm>
          <a:off x="6850380" y="2663951"/>
          <a:ext cx="1979925" cy="4075175"/>
        </p:xfrm>
        <a:graphic>
          <a:graphicData uri="http://schemas.openxmlformats.org/drawingml/2006/table">
            <a:tbl>
              <a:tblPr firstRow="1" bandRow="1">
                <a:noFill/>
              </a:tblPr>
              <a:tblGrid>
                <a:gridCol w="1524000"/>
                <a:gridCol w="455925"/>
              </a:tblGrid>
              <a:tr h="455675">
                <a:tc rowSpan="2">
                  <a:txBody>
                    <a:bodyPr/>
                    <a:lstStyle/>
                    <a:p>
                      <a:pPr marL="92075" marR="0" lvl="0" indent="0" algn="l" rtl="0">
                        <a:lnSpc>
                          <a:spcPct val="100000"/>
                        </a:lnSpc>
                        <a:spcBef>
                          <a:spcPts val="0"/>
                        </a:spcBef>
                        <a:spcAft>
                          <a:spcPts val="0"/>
                        </a:spcAft>
                        <a:buNone/>
                      </a:pPr>
                      <a:r>
                        <a:rPr lang="en-US" sz="2000" u="none" strike="noStrike" cap="none">
                          <a:solidFill>
                            <a:srgbClr val="003366"/>
                          </a:solidFill>
                          <a:latin typeface="Arial"/>
                          <a:ea typeface="Arial"/>
                          <a:cs typeface="Arial"/>
                          <a:sym typeface="Arial"/>
                        </a:rPr>
                        <a:t>F	</a:t>
                      </a:r>
                      <a:r>
                        <a:rPr lang="en-US" sz="2000" u="none" strike="noStrike" cap="none">
                          <a:solidFill>
                            <a:srgbClr val="003366"/>
                          </a:solidFill>
                          <a:latin typeface="Noto Sans Symbols"/>
                          <a:ea typeface="Noto Sans Symbols"/>
                          <a:cs typeface="Noto Sans Symbols"/>
                          <a:sym typeface="Noto Sans Symbols"/>
                        </a:rPr>
                        <a:t>→</a:t>
                      </a:r>
                      <a:r>
                        <a:rPr lang="en-US" sz="2000" u="none" strike="noStrike" cap="none">
                          <a:solidFill>
                            <a:srgbClr val="003366"/>
                          </a:solidFill>
                          <a:latin typeface="Times New Roman"/>
                          <a:ea typeface="Times New Roman"/>
                          <a:cs typeface="Times New Roman"/>
                          <a:sym typeface="Times New Roman"/>
                        </a:rPr>
                        <a:t> </a:t>
                      </a:r>
                      <a:r>
                        <a:rPr lang="en-US" sz="2000" u="none" strike="noStrike" cap="none">
                          <a:solidFill>
                            <a:srgbClr val="003366"/>
                          </a:solidFill>
                          <a:latin typeface="Arial"/>
                          <a:ea typeface="Arial"/>
                          <a:cs typeface="Arial"/>
                          <a:sym typeface="Arial"/>
                        </a:rPr>
                        <a:t>( E </a:t>
                      </a:r>
                      <a:r>
                        <a:rPr lang="en-US" sz="2000" u="none" strike="noStrike" cap="none">
                          <a:solidFill>
                            <a:srgbClr val="FF3300"/>
                          </a:solidFill>
                          <a:latin typeface="Arial"/>
                          <a:ea typeface="Arial"/>
                          <a:cs typeface="Arial"/>
                          <a:sym typeface="Arial"/>
                        </a:rPr>
                        <a:t>• </a:t>
                      </a:r>
                      <a:r>
                        <a:rPr lang="en-US" sz="2000" u="none" strike="noStrike" cap="none">
                          <a:solidFill>
                            <a:srgbClr val="003366"/>
                          </a:solidFill>
                          <a:latin typeface="Arial"/>
                          <a:ea typeface="Arial"/>
                          <a:cs typeface="Arial"/>
                          <a:sym typeface="Arial"/>
                        </a:rPr>
                        <a:t>)</a:t>
                      </a:r>
                      <a:endParaRPr sz="2000" u="none" strike="noStrike" cap="none">
                        <a:latin typeface="Arial"/>
                        <a:ea typeface="Arial"/>
                        <a:cs typeface="Arial"/>
                        <a:sym typeface="Arial"/>
                      </a:endParaRPr>
                    </a:p>
                    <a:p>
                      <a:pPr marL="92075" marR="0" lvl="0" indent="0" algn="l" rtl="0">
                        <a:lnSpc>
                          <a:spcPct val="100000"/>
                        </a:lnSpc>
                        <a:spcBef>
                          <a:spcPts val="5"/>
                        </a:spcBef>
                        <a:spcAft>
                          <a:spcPts val="0"/>
                        </a:spcAft>
                        <a:buNone/>
                      </a:pPr>
                      <a:r>
                        <a:rPr lang="en-US" sz="2000" u="none" strike="noStrike" cap="none">
                          <a:solidFill>
                            <a:srgbClr val="003366"/>
                          </a:solidFill>
                          <a:latin typeface="Arial"/>
                          <a:ea typeface="Arial"/>
                          <a:cs typeface="Arial"/>
                          <a:sym typeface="Arial"/>
                        </a:rPr>
                        <a:t>E </a:t>
                      </a:r>
                      <a:r>
                        <a:rPr lang="en-US" sz="2000" u="none" strike="noStrike" cap="none">
                          <a:solidFill>
                            <a:srgbClr val="003366"/>
                          </a:solidFill>
                          <a:latin typeface="Noto Sans Symbols"/>
                          <a:ea typeface="Noto Sans Symbols"/>
                          <a:cs typeface="Noto Sans Symbols"/>
                          <a:sym typeface="Noto Sans Symbols"/>
                        </a:rPr>
                        <a:t>→</a:t>
                      </a:r>
                      <a:r>
                        <a:rPr lang="en-US" sz="2000" u="none" strike="noStrike" cap="none">
                          <a:solidFill>
                            <a:srgbClr val="003366"/>
                          </a:solidFill>
                          <a:latin typeface="Times New Roman"/>
                          <a:ea typeface="Times New Roman"/>
                          <a:cs typeface="Times New Roman"/>
                          <a:sym typeface="Times New Roman"/>
                        </a:rPr>
                        <a:t> </a:t>
                      </a:r>
                      <a:r>
                        <a:rPr lang="en-US" sz="2000" u="none" strike="noStrike" cap="none">
                          <a:solidFill>
                            <a:srgbClr val="003366"/>
                          </a:solidFill>
                          <a:latin typeface="Arial"/>
                          <a:ea typeface="Arial"/>
                          <a:cs typeface="Arial"/>
                          <a:sym typeface="Arial"/>
                        </a:rPr>
                        <a:t>E </a:t>
                      </a:r>
                      <a:r>
                        <a:rPr lang="en-US" sz="2000" u="none" strike="noStrike" cap="none">
                          <a:solidFill>
                            <a:srgbClr val="FF3300"/>
                          </a:solidFill>
                          <a:latin typeface="Arial"/>
                          <a:ea typeface="Arial"/>
                          <a:cs typeface="Arial"/>
                          <a:sym typeface="Arial"/>
                        </a:rPr>
                        <a:t>• </a:t>
                      </a:r>
                      <a:r>
                        <a:rPr lang="en-US" sz="2000" u="none" strike="noStrike" cap="none">
                          <a:solidFill>
                            <a:srgbClr val="003366"/>
                          </a:solidFill>
                          <a:latin typeface="Arial"/>
                          <a:ea typeface="Arial"/>
                          <a:cs typeface="Arial"/>
                          <a:sym typeface="Arial"/>
                        </a:rPr>
                        <a:t>+ T</a:t>
                      </a:r>
                      <a:endParaRPr sz="2000" u="none" strike="noStrike" cap="none">
                        <a:latin typeface="Arial"/>
                        <a:ea typeface="Arial"/>
                        <a:cs typeface="Arial"/>
                        <a:sym typeface="Arial"/>
                      </a:endParaRPr>
                    </a:p>
                  </a:txBody>
                  <a:tcPr marL="0" marR="0" marT="38100" marB="0">
                    <a:lnL w="9525" cap="flat" cmpd="sng">
                      <a:solidFill>
                        <a:srgbClr val="003366"/>
                      </a:solidFill>
                      <a:prstDash val="solid"/>
                      <a:round/>
                      <a:headEnd type="none" w="sm" len="sm"/>
                      <a:tailEnd type="none" w="sm" len="sm"/>
                    </a:lnL>
                    <a:lnR w="9525" cap="flat" cmpd="sng">
                      <a:solidFill>
                        <a:srgbClr val="003366"/>
                      </a:solidFill>
                      <a:prstDash val="solid"/>
                      <a:round/>
                      <a:headEnd type="none" w="sm" len="sm"/>
                      <a:tailEnd type="none" w="sm" len="sm"/>
                    </a:lnR>
                    <a:lnT w="9525" cap="flat" cmpd="sng">
                      <a:solidFill>
                        <a:srgbClr val="003366"/>
                      </a:solidFill>
                      <a:prstDash val="solid"/>
                      <a:round/>
                      <a:headEnd type="none" w="sm" len="sm"/>
                      <a:tailEnd type="none" w="sm" len="sm"/>
                    </a:lnT>
                  </a:tcPr>
                </a:tc>
                <a:tc>
                  <a:txBody>
                    <a:bodyPr/>
                    <a:lstStyle/>
                    <a:p>
                      <a:pPr marL="92710" marR="0" lvl="0" indent="0" algn="l" rtl="0">
                        <a:lnSpc>
                          <a:spcPct val="100000"/>
                        </a:lnSpc>
                        <a:spcBef>
                          <a:spcPts val="0"/>
                        </a:spcBef>
                        <a:spcAft>
                          <a:spcPts val="0"/>
                        </a:spcAft>
                        <a:buNone/>
                      </a:pPr>
                      <a:r>
                        <a:rPr lang="en-US" sz="2000" u="none" strike="noStrike" cap="none">
                          <a:solidFill>
                            <a:srgbClr val="FF3300"/>
                          </a:solidFill>
                          <a:latin typeface="Arial"/>
                          <a:ea typeface="Arial"/>
                          <a:cs typeface="Arial"/>
                          <a:sym typeface="Arial"/>
                        </a:rPr>
                        <a:t>9</a:t>
                      </a:r>
                      <a:endParaRPr sz="2000" u="none" strike="noStrike" cap="none">
                        <a:latin typeface="Arial"/>
                        <a:ea typeface="Arial"/>
                        <a:cs typeface="Arial"/>
                        <a:sym typeface="Arial"/>
                      </a:endParaRPr>
                    </a:p>
                  </a:txBody>
                  <a:tcPr marL="0" marR="0" marT="38100" marB="0">
                    <a:lnL w="9525" cap="flat" cmpd="sng">
                      <a:solidFill>
                        <a:srgbClr val="003366"/>
                      </a:solidFill>
                      <a:prstDash val="solid"/>
                      <a:round/>
                      <a:headEnd type="none" w="sm" len="sm"/>
                      <a:tailEnd type="none" w="sm" len="sm"/>
                    </a:lnL>
                    <a:lnB w="19050" cap="flat" cmpd="sng">
                      <a:solidFill>
                        <a:srgbClr val="003366"/>
                      </a:solidFill>
                      <a:prstDash val="solid"/>
                      <a:round/>
                      <a:headEnd type="none" w="sm" len="sm"/>
                      <a:tailEnd type="none" w="sm" len="sm"/>
                    </a:lnB>
                  </a:tcPr>
                </a:tc>
              </a:tr>
              <a:tr h="230125">
                <a:tc vMerge="1">
                  <a:txBody>
                    <a:bodyPr/>
                    <a:lstStyle/>
                    <a:p>
                      <a:endParaRPr lang="en-US"/>
                    </a:p>
                  </a:txBody>
                  <a:tcPr/>
                </a:tc>
                <a:tc>
                  <a:txBody>
                    <a:bodyPr/>
                    <a:lstStyle/>
                    <a:p>
                      <a:pPr marL="92710" marR="0" lvl="0" indent="0" algn="l" rtl="0">
                        <a:lnSpc>
                          <a:spcPct val="58749"/>
                        </a:lnSpc>
                        <a:spcBef>
                          <a:spcPts val="0"/>
                        </a:spcBef>
                        <a:spcAft>
                          <a:spcPts val="0"/>
                        </a:spcAft>
                        <a:buNone/>
                      </a:pPr>
                      <a:r>
                        <a:rPr lang="en-US" sz="2400" u="none" strike="noStrike" cap="none">
                          <a:solidFill>
                            <a:srgbClr val="CC0099"/>
                          </a:solidFill>
                          <a:latin typeface="Arial"/>
                          <a:ea typeface="Arial"/>
                          <a:cs typeface="Arial"/>
                          <a:sym typeface="Arial"/>
                        </a:rPr>
                        <a:t>+</a:t>
                      </a:r>
                      <a:endParaRPr sz="2400" u="none" strike="noStrike" cap="none">
                        <a:latin typeface="Arial"/>
                        <a:ea typeface="Arial"/>
                        <a:cs typeface="Arial"/>
                        <a:sym typeface="Arial"/>
                      </a:endParaRPr>
                    </a:p>
                  </a:txBody>
                  <a:tcPr marL="0" marR="0" marT="38100" marB="0">
                    <a:lnL w="9525" cap="flat" cmpd="sng">
                      <a:solidFill>
                        <a:srgbClr val="003366"/>
                      </a:solidFill>
                      <a:prstDash val="solid"/>
                      <a:round/>
                      <a:headEnd type="none" w="sm" len="sm"/>
                      <a:tailEnd type="none" w="sm" len="sm"/>
                    </a:lnL>
                    <a:lnR w="19050" cap="flat" cmpd="sng">
                      <a:solidFill>
                        <a:srgbClr val="003366"/>
                      </a:solidFill>
                      <a:prstDash val="solid"/>
                      <a:round/>
                      <a:headEnd type="none" w="sm" len="sm"/>
                      <a:tailEnd type="none" w="sm" len="sm"/>
                    </a:lnR>
                    <a:lnT w="19050" cap="flat" cmpd="sng">
                      <a:solidFill>
                        <a:srgbClr val="003366"/>
                      </a:solidFill>
                      <a:prstDash val="solid"/>
                      <a:round/>
                      <a:headEnd type="none" w="sm" len="sm"/>
                      <a:tailEnd type="none" w="sm" len="sm"/>
                    </a:lnT>
                  </a:tcPr>
                </a:tc>
              </a:tr>
              <a:tr h="3122675">
                <a:tc gridSpan="2">
                  <a:txBody>
                    <a:bodyPr/>
                    <a:lstStyle/>
                    <a:p>
                      <a:pPr marL="0" marR="0" lvl="0" indent="0" algn="l" rtl="0">
                        <a:lnSpc>
                          <a:spcPct val="100000"/>
                        </a:lnSpc>
                        <a:spcBef>
                          <a:spcPts val="0"/>
                        </a:spcBef>
                        <a:spcAft>
                          <a:spcPts val="0"/>
                        </a:spcAft>
                        <a:buNone/>
                      </a:pPr>
                      <a:r>
                        <a:rPr lang="en-US" sz="2000" u="none" strike="noStrike" cap="none">
                          <a:solidFill>
                            <a:srgbClr val="CC0099"/>
                          </a:solidFill>
                          <a:latin typeface="Times New Roman"/>
                          <a:ea typeface="Times New Roman"/>
                          <a:cs typeface="Times New Roman"/>
                          <a:sym typeface="Times New Roman"/>
                        </a:rPr>
                        <a:t>(	)</a:t>
                      </a:r>
                      <a:endParaRPr sz="2000" u="none" strike="noStrike" cap="none">
                        <a:latin typeface="Times New Roman"/>
                        <a:ea typeface="Times New Roman"/>
                        <a:cs typeface="Times New Roman"/>
                        <a:sym typeface="Times New Roman"/>
                      </a:endParaRPr>
                    </a:p>
                    <a:p>
                      <a:pPr marL="92075" marR="0" lvl="0" indent="0" algn="l" rtl="0">
                        <a:lnSpc>
                          <a:spcPct val="100000"/>
                        </a:lnSpc>
                        <a:spcBef>
                          <a:spcPts val="1825"/>
                        </a:spcBef>
                        <a:spcAft>
                          <a:spcPts val="0"/>
                        </a:spcAft>
                        <a:buNone/>
                      </a:pPr>
                      <a:r>
                        <a:rPr lang="en-US" sz="2000" u="none" strike="noStrike" cap="none">
                          <a:solidFill>
                            <a:srgbClr val="003366"/>
                          </a:solidFill>
                          <a:latin typeface="Arial"/>
                          <a:ea typeface="Arial"/>
                          <a:cs typeface="Arial"/>
                          <a:sym typeface="Arial"/>
                        </a:rPr>
                        <a:t>F	</a:t>
                      </a:r>
                      <a:r>
                        <a:rPr lang="en-US" sz="2000" u="none" strike="noStrike" cap="none">
                          <a:solidFill>
                            <a:srgbClr val="003366"/>
                          </a:solidFill>
                          <a:latin typeface="Noto Sans Symbols"/>
                          <a:ea typeface="Noto Sans Symbols"/>
                          <a:cs typeface="Noto Sans Symbols"/>
                          <a:sym typeface="Noto Sans Symbols"/>
                        </a:rPr>
                        <a:t>→</a:t>
                      </a:r>
                      <a:r>
                        <a:rPr lang="en-US" sz="2000" u="none" strike="noStrike" cap="none">
                          <a:solidFill>
                            <a:srgbClr val="003366"/>
                          </a:solidFill>
                          <a:latin typeface="Times New Roman"/>
                          <a:ea typeface="Times New Roman"/>
                          <a:cs typeface="Times New Roman"/>
                          <a:sym typeface="Times New Roman"/>
                        </a:rPr>
                        <a:t> </a:t>
                      </a:r>
                      <a:r>
                        <a:rPr lang="en-US" sz="2000" u="none" strike="noStrike" cap="none">
                          <a:solidFill>
                            <a:srgbClr val="003366"/>
                          </a:solidFill>
                          <a:latin typeface="Arial"/>
                          <a:ea typeface="Arial"/>
                          <a:cs typeface="Arial"/>
                          <a:sym typeface="Arial"/>
                        </a:rPr>
                        <a:t>( E ) </a:t>
                      </a:r>
                      <a:r>
                        <a:rPr lang="en-US" sz="2000" u="none" strike="noStrike" cap="none">
                          <a:solidFill>
                            <a:srgbClr val="FF3300"/>
                          </a:solidFill>
                          <a:latin typeface="Arial"/>
                          <a:ea typeface="Arial"/>
                          <a:cs typeface="Arial"/>
                          <a:sym typeface="Arial"/>
                        </a:rPr>
                        <a:t>•	12</a:t>
                      </a:r>
                      <a:endParaRPr sz="2000" u="none" strike="noStrike" cap="none">
                        <a:latin typeface="Arial"/>
                        <a:ea typeface="Arial"/>
                        <a:cs typeface="Arial"/>
                        <a:sym typeface="Arial"/>
                      </a:endParaRPr>
                    </a:p>
                    <a:p>
                      <a:pPr marL="0" marR="0" lvl="0" indent="0" algn="l" rtl="0">
                        <a:lnSpc>
                          <a:spcPct val="100000"/>
                        </a:lnSpc>
                        <a:spcBef>
                          <a:spcPts val="10"/>
                        </a:spcBef>
                        <a:spcAft>
                          <a:spcPts val="0"/>
                        </a:spcAft>
                        <a:buNone/>
                      </a:pPr>
                      <a:endParaRPr sz="2600" u="none" strike="noStrike" cap="none">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r>
                        <a:rPr lang="en-US" sz="2000" u="none" strike="noStrike" cap="none">
                          <a:solidFill>
                            <a:srgbClr val="FF3300"/>
                          </a:solidFill>
                          <a:latin typeface="Arial"/>
                          <a:ea typeface="Arial"/>
                          <a:cs typeface="Arial"/>
                          <a:sym typeface="Arial"/>
                        </a:rPr>
                        <a:t>1</a:t>
                      </a:r>
                      <a:endParaRPr sz="200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p>
                      <a:pPr marL="0" marR="0" lvl="0" indent="0" algn="l" rtl="0">
                        <a:lnSpc>
                          <a:spcPct val="100000"/>
                        </a:lnSpc>
                        <a:spcBef>
                          <a:spcPts val="55"/>
                        </a:spcBef>
                        <a:spcAft>
                          <a:spcPts val="0"/>
                        </a:spcAft>
                        <a:buNone/>
                      </a:pPr>
                      <a:endParaRPr sz="2450" u="none" strike="noStrike" cap="none">
                        <a:latin typeface="Times New Roman"/>
                        <a:ea typeface="Times New Roman"/>
                        <a:cs typeface="Times New Roman"/>
                        <a:sym typeface="Times New Roman"/>
                      </a:endParaRPr>
                    </a:p>
                    <a:p>
                      <a:pPr marL="15875" marR="0" lvl="0" indent="0" algn="l" rtl="0">
                        <a:lnSpc>
                          <a:spcPct val="100000"/>
                        </a:lnSpc>
                        <a:spcBef>
                          <a:spcPts val="0"/>
                        </a:spcBef>
                        <a:spcAft>
                          <a:spcPts val="0"/>
                        </a:spcAft>
                        <a:buNone/>
                      </a:pPr>
                      <a:r>
                        <a:rPr lang="en-US" sz="2000" u="none" strike="noStrike" cap="none">
                          <a:solidFill>
                            <a:srgbClr val="FF3300"/>
                          </a:solidFill>
                          <a:latin typeface="Arial"/>
                          <a:ea typeface="Arial"/>
                          <a:cs typeface="Arial"/>
                          <a:sym typeface="Arial"/>
                        </a:rPr>
                        <a:t>10</a:t>
                      </a:r>
                      <a:endParaRPr sz="2000" u="none" strike="noStrike" cap="none">
                        <a:latin typeface="Arial"/>
                        <a:ea typeface="Arial"/>
                        <a:cs typeface="Arial"/>
                        <a:sym typeface="Arial"/>
                      </a:endParaRPr>
                    </a:p>
                  </a:txBody>
                  <a:tcPr marL="0" marR="0" marT="111750" marB="0">
                    <a:lnR w="19050" cap="flat" cmpd="sng">
                      <a:solidFill>
                        <a:srgbClr val="003366"/>
                      </a:solidFill>
                      <a:prstDash val="solid"/>
                      <a:round/>
                      <a:headEnd type="none" w="sm" len="sm"/>
                      <a:tailEnd type="none" w="sm" len="sm"/>
                    </a:lnR>
                  </a:tcPr>
                </a:tc>
                <a:tc hMerge="1">
                  <a:txBody>
                    <a:bodyPr/>
                    <a:lstStyle/>
                    <a:p>
                      <a:endParaRPr lang="en-US"/>
                    </a:p>
                  </a:txBody>
                  <a:tcPr/>
                </a:tc>
              </a:tr>
            </a:tbl>
          </a:graphicData>
        </a:graphic>
      </p:graphicFrame>
      <p:grpSp>
        <p:nvGrpSpPr>
          <p:cNvPr id="12" name="Google Shape;1027;p88"/>
          <p:cNvGrpSpPr/>
          <p:nvPr/>
        </p:nvGrpSpPr>
        <p:grpSpPr>
          <a:xfrm>
            <a:off x="4715255" y="3461003"/>
            <a:ext cx="2018157" cy="1982978"/>
            <a:chOff x="4715255" y="3461003"/>
            <a:chExt cx="2018157" cy="1982978"/>
          </a:xfrm>
        </p:grpSpPr>
        <p:sp>
          <p:nvSpPr>
            <p:cNvPr id="1028" name="Google Shape;1028;p88"/>
            <p:cNvSpPr/>
            <p:nvPr/>
          </p:nvSpPr>
          <p:spPr>
            <a:xfrm>
              <a:off x="6373367" y="3499103"/>
              <a:ext cx="360045" cy="363220"/>
            </a:xfrm>
            <a:custGeom>
              <a:avLst/>
              <a:gdLst/>
              <a:ahLst/>
              <a:cxnLst/>
              <a:rect l="l" t="t" r="r" b="b"/>
              <a:pathLst>
                <a:path w="360045" h="363220" extrusionOk="0">
                  <a:moveTo>
                    <a:pt x="0" y="362712"/>
                  </a:moveTo>
                  <a:lnTo>
                    <a:pt x="359663" y="362712"/>
                  </a:lnTo>
                </a:path>
                <a:path w="360045" h="363220" extrusionOk="0">
                  <a:moveTo>
                    <a:pt x="359663" y="362712"/>
                  </a:moveTo>
                  <a:lnTo>
                    <a:pt x="359663" y="0"/>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9" name="Google Shape;1029;p88"/>
            <p:cNvSpPr/>
            <p:nvPr/>
          </p:nvSpPr>
          <p:spPr>
            <a:xfrm>
              <a:off x="6443471" y="3461003"/>
              <a:ext cx="289560" cy="76200"/>
            </a:xfrm>
            <a:custGeom>
              <a:avLst/>
              <a:gdLst/>
              <a:ahLst/>
              <a:cxnLst/>
              <a:rect l="l" t="t" r="r" b="b"/>
              <a:pathLst>
                <a:path w="289559" h="76200" extrusionOk="0">
                  <a:moveTo>
                    <a:pt x="76200" y="0"/>
                  </a:moveTo>
                  <a:lnTo>
                    <a:pt x="0" y="38100"/>
                  </a:lnTo>
                  <a:lnTo>
                    <a:pt x="76200" y="76200"/>
                  </a:lnTo>
                  <a:lnTo>
                    <a:pt x="76200" y="47244"/>
                  </a:lnTo>
                  <a:lnTo>
                    <a:pt x="63500" y="47244"/>
                  </a:lnTo>
                  <a:lnTo>
                    <a:pt x="63500" y="28956"/>
                  </a:lnTo>
                  <a:lnTo>
                    <a:pt x="76200" y="28956"/>
                  </a:lnTo>
                  <a:lnTo>
                    <a:pt x="76200" y="0"/>
                  </a:lnTo>
                  <a:close/>
                </a:path>
                <a:path w="289559" h="76200" extrusionOk="0">
                  <a:moveTo>
                    <a:pt x="76200" y="28956"/>
                  </a:moveTo>
                  <a:lnTo>
                    <a:pt x="63500" y="28956"/>
                  </a:lnTo>
                  <a:lnTo>
                    <a:pt x="63500" y="47244"/>
                  </a:lnTo>
                  <a:lnTo>
                    <a:pt x="76200" y="47244"/>
                  </a:lnTo>
                  <a:lnTo>
                    <a:pt x="76200" y="28956"/>
                  </a:lnTo>
                  <a:close/>
                </a:path>
                <a:path w="289559" h="76200" extrusionOk="0">
                  <a:moveTo>
                    <a:pt x="289559" y="28956"/>
                  </a:moveTo>
                  <a:lnTo>
                    <a:pt x="76200" y="28956"/>
                  </a:lnTo>
                  <a:lnTo>
                    <a:pt x="76200" y="47244"/>
                  </a:lnTo>
                  <a:lnTo>
                    <a:pt x="289559" y="47244"/>
                  </a:lnTo>
                  <a:lnTo>
                    <a:pt x="289559" y="2895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0" name="Google Shape;1030;p88"/>
            <p:cNvSpPr/>
            <p:nvPr/>
          </p:nvSpPr>
          <p:spPr>
            <a:xfrm>
              <a:off x="4715255" y="5443727"/>
              <a:ext cx="289560" cy="0"/>
            </a:xfrm>
            <a:custGeom>
              <a:avLst/>
              <a:gdLst/>
              <a:ahLst/>
              <a:cxnLst/>
              <a:rect l="l" t="t" r="r" b="b"/>
              <a:pathLst>
                <a:path w="289560" h="120000" extrusionOk="0">
                  <a:moveTo>
                    <a:pt x="0" y="0"/>
                  </a:moveTo>
                  <a:lnTo>
                    <a:pt x="289560" y="0"/>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1" name="Google Shape;1031;p88"/>
            <p:cNvSpPr/>
            <p:nvPr/>
          </p:nvSpPr>
          <p:spPr>
            <a:xfrm>
              <a:off x="4966715" y="4507991"/>
              <a:ext cx="76200" cy="935990"/>
            </a:xfrm>
            <a:custGeom>
              <a:avLst/>
              <a:gdLst/>
              <a:ahLst/>
              <a:cxnLst/>
              <a:rect l="l" t="t" r="r" b="b"/>
              <a:pathLst>
                <a:path w="76200" h="935989" extrusionOk="0">
                  <a:moveTo>
                    <a:pt x="47244" y="63499"/>
                  </a:moveTo>
                  <a:lnTo>
                    <a:pt x="28956" y="63499"/>
                  </a:lnTo>
                  <a:lnTo>
                    <a:pt x="28956" y="935735"/>
                  </a:lnTo>
                  <a:lnTo>
                    <a:pt x="47244" y="935735"/>
                  </a:lnTo>
                  <a:lnTo>
                    <a:pt x="47244" y="63499"/>
                  </a:lnTo>
                  <a:close/>
                </a:path>
                <a:path w="76200" h="935989" extrusionOk="0">
                  <a:moveTo>
                    <a:pt x="38100" y="0"/>
                  </a:moveTo>
                  <a:lnTo>
                    <a:pt x="0" y="76199"/>
                  </a:lnTo>
                  <a:lnTo>
                    <a:pt x="28956" y="76199"/>
                  </a:lnTo>
                  <a:lnTo>
                    <a:pt x="28956" y="63499"/>
                  </a:lnTo>
                  <a:lnTo>
                    <a:pt x="69850" y="63499"/>
                  </a:lnTo>
                  <a:lnTo>
                    <a:pt x="38100" y="0"/>
                  </a:lnTo>
                  <a:close/>
                </a:path>
                <a:path w="76200" h="935989" extrusionOk="0">
                  <a:moveTo>
                    <a:pt x="69850" y="63499"/>
                  </a:moveTo>
                  <a:lnTo>
                    <a:pt x="47244" y="63499"/>
                  </a:lnTo>
                  <a:lnTo>
                    <a:pt x="47244" y="76199"/>
                  </a:lnTo>
                  <a:lnTo>
                    <a:pt x="76200" y="76199"/>
                  </a:lnTo>
                  <a:lnTo>
                    <a:pt x="69850" y="63499"/>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32" name="Google Shape;1032;p88"/>
          <p:cNvSpPr txBox="1"/>
          <p:nvPr/>
        </p:nvSpPr>
        <p:spPr>
          <a:xfrm>
            <a:off x="4796790" y="5400243"/>
            <a:ext cx="10985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CC0099"/>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grpSp>
        <p:nvGrpSpPr>
          <p:cNvPr id="13" name="Google Shape;1033;p88"/>
          <p:cNvGrpSpPr/>
          <p:nvPr/>
        </p:nvGrpSpPr>
        <p:grpSpPr>
          <a:xfrm>
            <a:off x="3022092" y="2636520"/>
            <a:ext cx="181610" cy="2737485"/>
            <a:chOff x="3022092" y="2636520"/>
            <a:chExt cx="181610" cy="2737485"/>
          </a:xfrm>
        </p:grpSpPr>
        <p:sp>
          <p:nvSpPr>
            <p:cNvPr id="1034" name="Google Shape;1034;p88"/>
            <p:cNvSpPr/>
            <p:nvPr/>
          </p:nvSpPr>
          <p:spPr>
            <a:xfrm>
              <a:off x="3060192" y="5373624"/>
              <a:ext cx="143510" cy="0"/>
            </a:xfrm>
            <a:custGeom>
              <a:avLst/>
              <a:gdLst/>
              <a:ahLst/>
              <a:cxnLst/>
              <a:rect l="l" t="t" r="r" b="b"/>
              <a:pathLst>
                <a:path w="143510" h="120000" extrusionOk="0">
                  <a:moveTo>
                    <a:pt x="143256" y="0"/>
                  </a:moveTo>
                  <a:lnTo>
                    <a:pt x="0" y="0"/>
                  </a:lnTo>
                </a:path>
              </a:pathLst>
            </a:custGeom>
            <a:noFill/>
            <a:ln w="1827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5" name="Google Shape;1035;p88"/>
            <p:cNvSpPr/>
            <p:nvPr/>
          </p:nvSpPr>
          <p:spPr>
            <a:xfrm>
              <a:off x="3022092" y="2636520"/>
              <a:ext cx="76200" cy="2737485"/>
            </a:xfrm>
            <a:custGeom>
              <a:avLst/>
              <a:gdLst/>
              <a:ahLst/>
              <a:cxnLst/>
              <a:rect l="l" t="t" r="r" b="b"/>
              <a:pathLst>
                <a:path w="76200" h="2737485" extrusionOk="0">
                  <a:moveTo>
                    <a:pt x="47243" y="63500"/>
                  </a:moveTo>
                  <a:lnTo>
                    <a:pt x="28956" y="63500"/>
                  </a:lnTo>
                  <a:lnTo>
                    <a:pt x="28956" y="2737104"/>
                  </a:lnTo>
                  <a:lnTo>
                    <a:pt x="47243" y="2737104"/>
                  </a:lnTo>
                  <a:lnTo>
                    <a:pt x="47243" y="63500"/>
                  </a:lnTo>
                  <a:close/>
                </a:path>
                <a:path w="76200" h="2737485" extrusionOk="0">
                  <a:moveTo>
                    <a:pt x="38100" y="0"/>
                  </a:moveTo>
                  <a:lnTo>
                    <a:pt x="0" y="76200"/>
                  </a:lnTo>
                  <a:lnTo>
                    <a:pt x="28956" y="76200"/>
                  </a:lnTo>
                  <a:lnTo>
                    <a:pt x="28956" y="63500"/>
                  </a:lnTo>
                  <a:lnTo>
                    <a:pt x="69850" y="63500"/>
                  </a:lnTo>
                  <a:lnTo>
                    <a:pt x="38100" y="0"/>
                  </a:lnTo>
                  <a:close/>
                </a:path>
                <a:path w="76200" h="2737485" extrusionOk="0">
                  <a:moveTo>
                    <a:pt x="69850" y="63500"/>
                  </a:moveTo>
                  <a:lnTo>
                    <a:pt x="47243" y="63500"/>
                  </a:lnTo>
                  <a:lnTo>
                    <a:pt x="47243" y="76200"/>
                  </a:lnTo>
                  <a:lnTo>
                    <a:pt x="76200" y="76200"/>
                  </a:lnTo>
                  <a:lnTo>
                    <a:pt x="69850" y="6350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36" name="Google Shape;1036;p88"/>
          <p:cNvSpPr txBox="1"/>
          <p:nvPr/>
        </p:nvSpPr>
        <p:spPr>
          <a:xfrm>
            <a:off x="1501775" y="5210632"/>
            <a:ext cx="3155315" cy="329565"/>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T </a:t>
            </a:r>
            <a:r>
              <a:rPr lang="en-US" sz="2000">
                <a:solidFill>
                  <a:srgbClr val="003366"/>
                </a:solidFill>
                <a:latin typeface="Noto Sans Symbols"/>
                <a:ea typeface="Noto Sans Symbols"/>
                <a:cs typeface="Noto Sans Symbols"/>
                <a:sym typeface="Noto Sans Symbols"/>
              </a:rPr>
              <a:t>→</a:t>
            </a:r>
            <a:r>
              <a:rPr lang="en-US" sz="2000">
                <a:solidFill>
                  <a:srgbClr val="003366"/>
                </a:solidFill>
                <a:latin typeface="Times New Roman"/>
                <a:ea typeface="Times New Roman"/>
                <a:cs typeface="Times New Roman"/>
                <a:sym typeface="Times New Roman"/>
              </a:rPr>
              <a:t> </a:t>
            </a:r>
            <a:r>
              <a:rPr lang="en-US" sz="2000">
                <a:solidFill>
                  <a:srgbClr val="003366"/>
                </a:solidFill>
                <a:latin typeface="Arial"/>
                <a:ea typeface="Arial"/>
                <a:cs typeface="Arial"/>
                <a:sym typeface="Arial"/>
              </a:rPr>
              <a:t>T </a:t>
            </a:r>
            <a:r>
              <a:rPr lang="en-US" sz="2000">
                <a:solidFill>
                  <a:srgbClr val="FF3300"/>
                </a:solidFill>
                <a:latin typeface="Arial"/>
                <a:ea typeface="Arial"/>
                <a:cs typeface="Arial"/>
                <a:sym typeface="Arial"/>
              </a:rPr>
              <a:t>• </a:t>
            </a:r>
            <a:r>
              <a:rPr lang="en-US" sz="2000">
                <a:solidFill>
                  <a:srgbClr val="003366"/>
                </a:solidFill>
                <a:latin typeface="Arial"/>
                <a:ea typeface="Arial"/>
                <a:cs typeface="Arial"/>
                <a:sym typeface="Arial"/>
              </a:rPr>
              <a:t>* F	</a:t>
            </a:r>
            <a:r>
              <a:rPr lang="en-US" sz="3000" baseline="-25000">
                <a:solidFill>
                  <a:srgbClr val="CC0099"/>
                </a:solidFill>
                <a:latin typeface="Times New Roman"/>
                <a:ea typeface="Times New Roman"/>
                <a:cs typeface="Times New Roman"/>
                <a:sym typeface="Times New Roman"/>
              </a:rPr>
              <a:t>id	</a:t>
            </a:r>
            <a:r>
              <a:rPr lang="en-US" sz="3000" baseline="-25000">
                <a:solidFill>
                  <a:srgbClr val="003366"/>
                </a:solidFill>
                <a:latin typeface="Arial"/>
                <a:ea typeface="Arial"/>
                <a:cs typeface="Arial"/>
                <a:sym typeface="Arial"/>
              </a:rPr>
              <a:t>E </a:t>
            </a:r>
            <a:r>
              <a:rPr lang="en-US" sz="3000" baseline="-25000">
                <a:solidFill>
                  <a:srgbClr val="003366"/>
                </a:solidFill>
                <a:latin typeface="Noto Sans Symbols"/>
                <a:ea typeface="Noto Sans Symbols"/>
                <a:cs typeface="Noto Sans Symbols"/>
                <a:sym typeface="Noto Sans Symbols"/>
              </a:rPr>
              <a:t>→</a:t>
            </a:r>
            <a:r>
              <a:rPr lang="en-US" sz="3000" baseline="-25000">
                <a:solidFill>
                  <a:srgbClr val="003366"/>
                </a:solidFill>
                <a:latin typeface="Times New Roman"/>
                <a:ea typeface="Times New Roman"/>
                <a:cs typeface="Times New Roman"/>
                <a:sym typeface="Times New Roman"/>
              </a:rPr>
              <a:t> </a:t>
            </a:r>
            <a:r>
              <a:rPr lang="en-US" sz="3000" baseline="-25000">
                <a:solidFill>
                  <a:srgbClr val="003366"/>
                </a:solidFill>
                <a:latin typeface="Arial"/>
                <a:ea typeface="Arial"/>
                <a:cs typeface="Arial"/>
                <a:sym typeface="Arial"/>
              </a:rPr>
              <a:t>E + </a:t>
            </a:r>
            <a:r>
              <a:rPr lang="en-US" sz="3000" baseline="-25000">
                <a:solidFill>
                  <a:srgbClr val="FF3300"/>
                </a:solidFill>
                <a:latin typeface="Arial"/>
                <a:ea typeface="Arial"/>
                <a:cs typeface="Arial"/>
                <a:sym typeface="Arial"/>
              </a:rPr>
              <a:t>• </a:t>
            </a:r>
            <a:r>
              <a:rPr lang="en-US" sz="3000" baseline="-25000">
                <a:solidFill>
                  <a:srgbClr val="003366"/>
                </a:solidFill>
                <a:latin typeface="Arial"/>
                <a:ea typeface="Arial"/>
                <a:cs typeface="Arial"/>
                <a:sym typeface="Arial"/>
              </a:rPr>
              <a:t>T</a:t>
            </a:r>
            <a:endParaRPr sz="3000" baseline="-25000">
              <a:latin typeface="Arial"/>
              <a:ea typeface="Arial"/>
              <a:cs typeface="Arial"/>
              <a:sym typeface="Arial"/>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993444" y="1286636"/>
            <a:ext cx="250444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Derivations</a:t>
            </a:r>
            <a:endParaRPr/>
          </a:p>
        </p:txBody>
      </p:sp>
      <p:sp>
        <p:nvSpPr>
          <p:cNvPr id="117" name="Google Shape;117;p8"/>
          <p:cNvSpPr txBox="1"/>
          <p:nvPr/>
        </p:nvSpPr>
        <p:spPr>
          <a:xfrm>
            <a:off x="759268" y="1905408"/>
            <a:ext cx="7578725" cy="2887970"/>
          </a:xfrm>
          <a:prstGeom prst="rect">
            <a:avLst/>
          </a:prstGeom>
          <a:noFill/>
          <a:ln>
            <a:noFill/>
          </a:ln>
        </p:spPr>
        <p:txBody>
          <a:bodyPr spcFirstLastPara="1" wrap="square" lIns="0" tIns="12700" rIns="0" bIns="0" anchor="t" anchorCtr="0">
            <a:spAutoFit/>
          </a:bodyPr>
          <a:lstStyle/>
          <a:p>
            <a:pPr marL="356870" marR="5080" lvl="0" indent="-344805" algn="just" rtl="0">
              <a:lnSpc>
                <a:spcPct val="110000"/>
              </a:lnSpc>
              <a:spcBef>
                <a:spcPts val="0"/>
              </a:spcBef>
              <a:spcAft>
                <a:spcPts val="0"/>
              </a:spcAft>
              <a:buClr>
                <a:srgbClr val="003366"/>
              </a:buClr>
              <a:buSzPts val="2100"/>
              <a:buFont typeface="Noto Sans Symbols"/>
              <a:buChar char="●"/>
            </a:pPr>
            <a:r>
              <a:rPr lang="en-US" sz="1800" dirty="0">
                <a:solidFill>
                  <a:srgbClr val="003366"/>
                </a:solidFill>
                <a:latin typeface="Cambria" pitchFamily="18" charset="0"/>
                <a:ea typeface="Cambria" pitchFamily="18" charset="0"/>
                <a:sym typeface="Arial"/>
              </a:rPr>
              <a:t>A </a:t>
            </a:r>
            <a:r>
              <a:rPr lang="en-US" sz="1800" dirty="0">
                <a:solidFill>
                  <a:srgbClr val="FF3300"/>
                </a:solidFill>
                <a:latin typeface="Cambria" pitchFamily="18" charset="0"/>
                <a:ea typeface="Cambria" pitchFamily="18" charset="0"/>
                <a:sym typeface="Arial"/>
              </a:rPr>
              <a:t>derivation step </a:t>
            </a:r>
            <a:r>
              <a:rPr lang="en-US" sz="1800" dirty="0">
                <a:solidFill>
                  <a:srgbClr val="003366"/>
                </a:solidFill>
                <a:latin typeface="Cambria" pitchFamily="18" charset="0"/>
                <a:ea typeface="Cambria" pitchFamily="18" charset="0"/>
                <a:sym typeface="Arial"/>
              </a:rPr>
              <a:t>is an application of a  production as a </a:t>
            </a:r>
            <a:r>
              <a:rPr lang="en-US" sz="1800" dirty="0">
                <a:solidFill>
                  <a:srgbClr val="FF3300"/>
                </a:solidFill>
                <a:latin typeface="Cambria" pitchFamily="18" charset="0"/>
                <a:ea typeface="Cambria" pitchFamily="18" charset="0"/>
                <a:sym typeface="Arial"/>
              </a:rPr>
              <a:t>rewriting rule</a:t>
            </a:r>
            <a:r>
              <a:rPr lang="en-US" sz="1800" dirty="0">
                <a:solidFill>
                  <a:srgbClr val="003366"/>
                </a:solidFill>
                <a:latin typeface="Cambria" pitchFamily="18" charset="0"/>
                <a:ea typeface="Cambria" pitchFamily="18" charset="0"/>
                <a:sym typeface="Arial"/>
              </a:rPr>
              <a:t>, namely,  replacing a </a:t>
            </a:r>
            <a:r>
              <a:rPr lang="en-US" sz="1800" dirty="0" err="1">
                <a:solidFill>
                  <a:srgbClr val="003366"/>
                </a:solidFill>
                <a:latin typeface="Cambria" pitchFamily="18" charset="0"/>
                <a:ea typeface="Cambria" pitchFamily="18" charset="0"/>
                <a:sym typeface="Arial"/>
              </a:rPr>
              <a:t>nonterminal</a:t>
            </a:r>
            <a:r>
              <a:rPr lang="en-US" sz="1800" dirty="0">
                <a:solidFill>
                  <a:srgbClr val="003366"/>
                </a:solidFill>
                <a:latin typeface="Cambria" pitchFamily="18" charset="0"/>
                <a:ea typeface="Cambria" pitchFamily="18" charset="0"/>
                <a:sym typeface="Arial"/>
              </a:rPr>
              <a:t> in the string by one of  its right-hand sides, N </a:t>
            </a:r>
            <a:r>
              <a:rPr lang="en-US" sz="1800" dirty="0">
                <a:solidFill>
                  <a:srgbClr val="003366"/>
                </a:solidFill>
                <a:latin typeface="Cambria" pitchFamily="18" charset="0"/>
                <a:ea typeface="Cambria" pitchFamily="18" charset="0"/>
                <a:cs typeface="Noto Sans Symbols"/>
                <a:sym typeface="Noto Sans Symbols"/>
              </a:rPr>
              <a:t>→</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α</a:t>
            </a:r>
            <a:endParaRPr sz="1800">
              <a:latin typeface="Cambria" pitchFamily="18" charset="0"/>
              <a:ea typeface="Cambria" pitchFamily="18" charset="0"/>
              <a:cs typeface="Noto Sans Symbols"/>
              <a:sym typeface="Noto Sans Symbols"/>
            </a:endParaRPr>
          </a:p>
          <a:p>
            <a:pPr marL="753110" marR="0" lvl="0" indent="0" algn="just" rtl="0">
              <a:lnSpc>
                <a:spcPct val="100000"/>
              </a:lnSpc>
              <a:spcBef>
                <a:spcPts val="340"/>
              </a:spcBef>
              <a:spcAft>
                <a:spcPts val="0"/>
              </a:spcAft>
              <a:buNone/>
            </a:pP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sym typeface="Arial"/>
              </a:rPr>
              <a:t>N </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FF3300"/>
                </a:solidFill>
                <a:latin typeface="Cambria" pitchFamily="18" charset="0"/>
                <a:ea typeface="Cambria" pitchFamily="18" charset="0"/>
                <a:cs typeface="Noto Sans Symbols"/>
                <a:sym typeface="Noto Sans Symbols"/>
              </a:rPr>
              <a:t>⇒</a:t>
            </a:r>
            <a:r>
              <a:rPr lang="en-US" sz="1800" dirty="0">
                <a:solidFill>
                  <a:srgbClr val="FF33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α</a:t>
            </a:r>
            <a:r>
              <a:rPr lang="en-US" sz="1800" dirty="0">
                <a:solidFill>
                  <a:srgbClr val="003366"/>
                </a:solidFill>
                <a:latin typeface="Cambria" pitchFamily="18" charset="0"/>
                <a:ea typeface="Cambria" pitchFamily="18" charset="0"/>
                <a:cs typeface="Times New Roman"/>
                <a:sym typeface="Times New Roman"/>
              </a:rPr>
              <a:t> </a:t>
            </a:r>
            <a:r>
              <a:rPr lang="en-US" sz="1800" dirty="0" smtClean="0">
                <a:solidFill>
                  <a:srgbClr val="003366"/>
                </a:solidFill>
                <a:latin typeface="Cambria" pitchFamily="18" charset="0"/>
                <a:ea typeface="Cambria" pitchFamily="18" charset="0"/>
                <a:cs typeface="Times New Roman"/>
                <a:sym typeface="Times New Roman"/>
              </a:rPr>
              <a:t>…</a:t>
            </a:r>
          </a:p>
          <a:p>
            <a:pPr marL="753110" marR="0" lvl="0" indent="0" algn="just" rtl="0">
              <a:lnSpc>
                <a:spcPct val="100000"/>
              </a:lnSpc>
              <a:spcBef>
                <a:spcPts val="340"/>
              </a:spcBef>
              <a:spcAft>
                <a:spcPts val="0"/>
              </a:spcAft>
              <a:buNone/>
            </a:pPr>
            <a:endParaRPr sz="1800">
              <a:latin typeface="Cambria" pitchFamily="18" charset="0"/>
              <a:ea typeface="Cambria" pitchFamily="18" charset="0"/>
              <a:cs typeface="Times New Roman"/>
              <a:sym typeface="Times New Roman"/>
            </a:endParaRPr>
          </a:p>
          <a:p>
            <a:pPr marL="356870" marR="207009" lvl="0" indent="-344805" algn="just" rtl="0">
              <a:lnSpc>
                <a:spcPct val="110100"/>
              </a:lnSpc>
              <a:spcBef>
                <a:spcPts val="670"/>
              </a:spcBef>
              <a:spcAft>
                <a:spcPts val="0"/>
              </a:spcAft>
              <a:buClr>
                <a:srgbClr val="003366"/>
              </a:buClr>
              <a:buSzPts val="2100"/>
              <a:buFont typeface="Noto Sans Symbols"/>
              <a:buChar char="●"/>
            </a:pPr>
            <a:r>
              <a:rPr lang="en-US" sz="1800" dirty="0">
                <a:solidFill>
                  <a:srgbClr val="003366"/>
                </a:solidFill>
                <a:latin typeface="Cambria" pitchFamily="18" charset="0"/>
                <a:ea typeface="Cambria" pitchFamily="18" charset="0"/>
                <a:sym typeface="Arial"/>
              </a:rPr>
              <a:t>Starting with the </a:t>
            </a:r>
            <a:r>
              <a:rPr lang="en-US" sz="1800" dirty="0">
                <a:solidFill>
                  <a:srgbClr val="FF3300"/>
                </a:solidFill>
                <a:latin typeface="Cambria" pitchFamily="18" charset="0"/>
                <a:ea typeface="Cambria" pitchFamily="18" charset="0"/>
                <a:sym typeface="Arial"/>
              </a:rPr>
              <a:t>start symbol</a:t>
            </a:r>
            <a:r>
              <a:rPr lang="en-US" sz="1800" dirty="0">
                <a:solidFill>
                  <a:srgbClr val="003366"/>
                </a:solidFill>
                <a:latin typeface="Cambria" pitchFamily="18" charset="0"/>
                <a:ea typeface="Cambria" pitchFamily="18" charset="0"/>
                <a:sym typeface="Arial"/>
              </a:rPr>
              <a:t>, a sequence of  derivation steps is called a </a:t>
            </a:r>
            <a:r>
              <a:rPr lang="en-US" sz="1800" dirty="0">
                <a:solidFill>
                  <a:srgbClr val="FF3300"/>
                </a:solidFill>
                <a:latin typeface="Cambria" pitchFamily="18" charset="0"/>
                <a:ea typeface="Cambria" pitchFamily="18" charset="0"/>
                <a:sym typeface="Arial"/>
              </a:rPr>
              <a:t>derivation</a:t>
            </a:r>
            <a:endParaRPr sz="1800">
              <a:latin typeface="Cambria" pitchFamily="18" charset="0"/>
              <a:ea typeface="Cambria" pitchFamily="18" charset="0"/>
              <a:sym typeface="Arial"/>
            </a:endParaRPr>
          </a:p>
          <a:p>
            <a:pPr marL="847725" marR="0" lvl="0" indent="0" algn="just" rtl="0">
              <a:lnSpc>
                <a:spcPct val="100000"/>
              </a:lnSpc>
              <a:spcBef>
                <a:spcPts val="335"/>
              </a:spcBef>
              <a:spcAft>
                <a:spcPts val="0"/>
              </a:spcAft>
              <a:buNone/>
            </a:pPr>
            <a:r>
              <a:rPr lang="en-US" sz="1800" dirty="0">
                <a:solidFill>
                  <a:srgbClr val="003366"/>
                </a:solidFill>
                <a:latin typeface="Cambria" pitchFamily="18" charset="0"/>
                <a:ea typeface="Cambria" pitchFamily="18" charset="0"/>
                <a:sym typeface="Arial"/>
              </a:rPr>
              <a:t>S </a:t>
            </a:r>
            <a:r>
              <a:rPr lang="en-US" sz="1800" dirty="0">
                <a:solidFill>
                  <a:srgbClr val="FF3300"/>
                </a:solidFill>
                <a:latin typeface="Cambria" pitchFamily="18" charset="0"/>
                <a:ea typeface="Cambria" pitchFamily="18" charset="0"/>
                <a:cs typeface="Noto Sans Symbols"/>
                <a:sym typeface="Noto Sans Symbols"/>
              </a:rPr>
              <a:t>⇒</a:t>
            </a:r>
            <a:r>
              <a:rPr lang="en-US" sz="1800" dirty="0">
                <a:solidFill>
                  <a:srgbClr val="FF33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Times New Roman"/>
                <a:sym typeface="Times New Roman"/>
              </a:rPr>
              <a:t>… </a:t>
            </a:r>
            <a:r>
              <a:rPr lang="en-US" sz="1800" dirty="0">
                <a:solidFill>
                  <a:srgbClr val="FF3300"/>
                </a:solidFill>
                <a:latin typeface="Cambria" pitchFamily="18" charset="0"/>
                <a:ea typeface="Cambria" pitchFamily="18" charset="0"/>
                <a:cs typeface="Noto Sans Symbols"/>
                <a:sym typeface="Noto Sans Symbols"/>
              </a:rPr>
              <a:t>⇒</a:t>
            </a:r>
            <a:r>
              <a:rPr lang="en-US" sz="1800" dirty="0">
                <a:solidFill>
                  <a:srgbClr val="FF33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α</a:t>
            </a:r>
            <a:endParaRPr sz="1800">
              <a:latin typeface="Cambria" pitchFamily="18" charset="0"/>
              <a:ea typeface="Cambria" pitchFamily="18" charset="0"/>
              <a:cs typeface="Noto Sans Symbols"/>
              <a:sym typeface="Noto Sans Symbols"/>
            </a:endParaRPr>
          </a:p>
          <a:p>
            <a:pPr marL="356870" marR="0" lvl="0" indent="0" algn="just" rtl="0">
              <a:lnSpc>
                <a:spcPct val="100000"/>
              </a:lnSpc>
              <a:spcBef>
                <a:spcPts val="340"/>
              </a:spcBef>
              <a:spcAft>
                <a:spcPts val="0"/>
              </a:spcAft>
              <a:buNone/>
            </a:pPr>
            <a:r>
              <a:rPr lang="en-US" sz="1800" dirty="0">
                <a:solidFill>
                  <a:srgbClr val="003366"/>
                </a:solidFill>
                <a:latin typeface="Cambria" pitchFamily="18" charset="0"/>
                <a:ea typeface="Cambria" pitchFamily="18" charset="0"/>
                <a:cs typeface="Times New Roman"/>
                <a:sym typeface="Times New Roman"/>
              </a:rPr>
              <a:t>or	</a:t>
            </a:r>
            <a:r>
              <a:rPr lang="en-US" sz="1800" dirty="0">
                <a:solidFill>
                  <a:srgbClr val="003366"/>
                </a:solidFill>
                <a:latin typeface="Cambria" pitchFamily="18" charset="0"/>
                <a:ea typeface="Cambria" pitchFamily="18" charset="0"/>
                <a:sym typeface="Arial"/>
              </a:rPr>
              <a:t>S </a:t>
            </a:r>
            <a:r>
              <a:rPr lang="en-US" sz="1800" dirty="0">
                <a:solidFill>
                  <a:srgbClr val="FF3300"/>
                </a:solidFill>
                <a:latin typeface="Cambria" pitchFamily="18" charset="0"/>
                <a:ea typeface="Cambria" pitchFamily="18" charset="0"/>
                <a:cs typeface="Noto Sans Symbols"/>
                <a:sym typeface="Noto Sans Symbols"/>
              </a:rPr>
              <a:t>⇒</a:t>
            </a:r>
            <a:r>
              <a:rPr lang="en-US" sz="1800" dirty="0">
                <a:solidFill>
                  <a:srgbClr val="FF3300"/>
                </a:solidFill>
                <a:latin typeface="Cambria" pitchFamily="18" charset="0"/>
                <a:ea typeface="Cambria" pitchFamily="18" charset="0"/>
                <a:cs typeface="Times New Roman"/>
                <a:sym typeface="Times New Roman"/>
              </a:rPr>
              <a:t>* </a:t>
            </a:r>
            <a:r>
              <a:rPr lang="en-US" sz="1800" dirty="0">
                <a:solidFill>
                  <a:srgbClr val="003366"/>
                </a:solidFill>
                <a:latin typeface="Cambria" pitchFamily="18" charset="0"/>
                <a:ea typeface="Cambria" pitchFamily="18" charset="0"/>
                <a:cs typeface="Noto Sans Symbols"/>
                <a:sym typeface="Noto Sans Symbols"/>
              </a:rPr>
              <a:t>α</a:t>
            </a:r>
            <a:endParaRPr sz="1800">
              <a:latin typeface="Cambria" pitchFamily="18" charset="0"/>
              <a:ea typeface="Cambria" pitchFamily="18" charset="0"/>
              <a:cs typeface="Noto Sans Symbols"/>
              <a:sym typeface="Noto Sans Symbols"/>
            </a:endParaRPr>
          </a:p>
        </p:txBody>
      </p:sp>
    </p:spTree>
  </p:cSld>
  <p:clrMapOvr>
    <a:masterClrMapping/>
  </p:clrMapOvr>
  <p:transition>
    <p:zoom/>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89"/>
          <p:cNvSpPr txBox="1">
            <a:spLocks noGrp="1"/>
          </p:cNvSpPr>
          <p:nvPr>
            <p:ph type="title"/>
          </p:nvPr>
        </p:nvSpPr>
        <p:spPr>
          <a:xfrm>
            <a:off x="993444" y="1286636"/>
            <a:ext cx="712978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SLR(1) Parsing Table Generation</a:t>
            </a:r>
            <a:endParaRPr/>
          </a:p>
        </p:txBody>
      </p:sp>
      <p:sp>
        <p:nvSpPr>
          <p:cNvPr id="1042" name="Google Shape;1042;p89"/>
          <p:cNvSpPr txBox="1"/>
          <p:nvPr/>
        </p:nvSpPr>
        <p:spPr>
          <a:xfrm>
            <a:off x="841044" y="2301708"/>
            <a:ext cx="7926705" cy="4050029"/>
          </a:xfrm>
          <a:prstGeom prst="rect">
            <a:avLst/>
          </a:prstGeom>
          <a:noFill/>
          <a:ln>
            <a:noFill/>
          </a:ln>
        </p:spPr>
        <p:txBody>
          <a:bodyPr spcFirstLastPara="1" wrap="square" lIns="0" tIns="48875"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SLR(cfg) =</a:t>
            </a:r>
            <a:endParaRPr sz="2400">
              <a:latin typeface="Arial"/>
              <a:ea typeface="Arial"/>
              <a:cs typeface="Arial"/>
              <a:sym typeface="Arial"/>
            </a:endParaRPr>
          </a:p>
          <a:p>
            <a:pPr marL="265430" marR="0" lvl="0" indent="0" algn="l" rtl="0">
              <a:lnSpc>
                <a:spcPct val="100000"/>
              </a:lnSpc>
              <a:spcBef>
                <a:spcPts val="285"/>
              </a:spcBef>
              <a:spcAft>
                <a:spcPts val="0"/>
              </a:spcAft>
              <a:buNone/>
            </a:pPr>
            <a:r>
              <a:rPr lang="en-US" sz="2400">
                <a:solidFill>
                  <a:srgbClr val="FF3300"/>
                </a:solidFill>
                <a:latin typeface="Arial"/>
                <a:ea typeface="Arial"/>
                <a:cs typeface="Arial"/>
                <a:sym typeface="Arial"/>
              </a:rPr>
              <a:t>for </a:t>
            </a:r>
            <a:r>
              <a:rPr lang="en-US" sz="2400">
                <a:solidFill>
                  <a:srgbClr val="003366"/>
                </a:solidFill>
                <a:latin typeface="Arial"/>
                <a:ea typeface="Arial"/>
                <a:cs typeface="Arial"/>
                <a:sym typeface="Arial"/>
              </a:rPr>
              <a:t>each state I in subset-construction(cfg)</a:t>
            </a:r>
            <a:endParaRPr sz="2400">
              <a:latin typeface="Arial"/>
              <a:ea typeface="Arial"/>
              <a:cs typeface="Arial"/>
              <a:sym typeface="Arial"/>
            </a:endParaRPr>
          </a:p>
          <a:p>
            <a:pPr marL="768350" marR="5080" lvl="0" indent="-250190" algn="l" rtl="0">
              <a:lnSpc>
                <a:spcPct val="110100"/>
              </a:lnSpc>
              <a:spcBef>
                <a:spcPts val="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β</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in I and goto(I, a) = J for a terminal a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a] = “</a:t>
            </a:r>
            <a:r>
              <a:rPr lang="en-US" sz="2400">
                <a:solidFill>
                  <a:srgbClr val="CC0099"/>
                </a:solidFill>
                <a:latin typeface="Arial"/>
                <a:ea typeface="Arial"/>
                <a:cs typeface="Arial"/>
                <a:sym typeface="Arial"/>
              </a:rPr>
              <a:t>shift J</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518794" marR="0" lvl="0" indent="0" algn="l" rtl="0">
              <a:lnSpc>
                <a:spcPct val="100000"/>
              </a:lnSpc>
              <a:spcBef>
                <a:spcPts val="29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in I and 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a:t>
            </a:r>
            <a:r>
              <a:rPr lang="en-US" sz="2400">
                <a:solidFill>
                  <a:srgbClr val="FF3300"/>
                </a:solidFill>
                <a:latin typeface="Arial"/>
                <a:ea typeface="Arial"/>
                <a:cs typeface="Arial"/>
                <a:sym typeface="Arial"/>
              </a:rPr>
              <a:t>then</a:t>
            </a:r>
            <a:endParaRPr sz="2400">
              <a:latin typeface="Arial"/>
              <a:ea typeface="Arial"/>
              <a:cs typeface="Arial"/>
              <a:sym typeface="Arial"/>
            </a:endParaRPr>
          </a:p>
          <a:p>
            <a:pPr marL="518794" marR="657860" lvl="0" indent="249554" algn="l" rtl="0">
              <a:lnSpc>
                <a:spcPct val="110000"/>
              </a:lnSpc>
              <a:spcBef>
                <a:spcPts val="0"/>
              </a:spcBef>
              <a:spcAft>
                <a:spcPts val="0"/>
              </a:spcAft>
              <a:buNone/>
            </a:pP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a] = “</a:t>
            </a:r>
            <a:r>
              <a:rPr lang="en-US" sz="2400">
                <a:solidFill>
                  <a:srgbClr val="CC0099"/>
                </a:solidFill>
                <a:latin typeface="Arial"/>
                <a:ea typeface="Arial"/>
                <a:cs typeface="Arial"/>
                <a:sym typeface="Arial"/>
              </a:rPr>
              <a:t>reduce A </a:t>
            </a:r>
            <a:r>
              <a:rPr lang="en-US" sz="2400">
                <a:solidFill>
                  <a:srgbClr val="CC0099"/>
                </a:solidFill>
                <a:latin typeface="Noto Sans Symbols"/>
                <a:ea typeface="Noto Sans Symbols"/>
                <a:cs typeface="Noto Sans Symbols"/>
                <a:sym typeface="Noto Sans Symbols"/>
              </a:rPr>
              <a:t>→α</a:t>
            </a:r>
            <a:r>
              <a:rPr lang="en-US" sz="2400">
                <a:solidFill>
                  <a:srgbClr val="003366"/>
                </a:solidFill>
                <a:latin typeface="Arial"/>
                <a:ea typeface="Arial"/>
                <a:cs typeface="Arial"/>
                <a:sym typeface="Arial"/>
              </a:rPr>
              <a:t>” for all a in Follow(A)  </a:t>
            </a: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in I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 = “</a:t>
            </a:r>
            <a:r>
              <a:rPr lang="en-US" sz="2400">
                <a:solidFill>
                  <a:srgbClr val="CC0099"/>
                </a:solidFill>
                <a:latin typeface="Arial"/>
                <a:ea typeface="Arial"/>
                <a:cs typeface="Arial"/>
                <a:sym typeface="Arial"/>
              </a:rPr>
              <a:t>accept</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768350" marR="80010" lvl="0" indent="-250190" algn="l" rtl="0">
              <a:lnSpc>
                <a:spcPct val="110100"/>
              </a:lnSpc>
              <a:spcBef>
                <a:spcPts val="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X </a:t>
            </a:r>
            <a:r>
              <a:rPr lang="en-US" sz="2400">
                <a:solidFill>
                  <a:srgbClr val="003366"/>
                </a:solidFill>
                <a:latin typeface="Noto Sans Symbols"/>
                <a:ea typeface="Noto Sans Symbols"/>
                <a:cs typeface="Noto Sans Symbols"/>
                <a:sym typeface="Noto Sans Symbols"/>
              </a:rPr>
              <a:t>β</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in I and goto(I, X) = J for a nonterminal X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goto</a:t>
            </a:r>
            <a:r>
              <a:rPr lang="en-US" sz="2400">
                <a:solidFill>
                  <a:srgbClr val="003366"/>
                </a:solidFill>
                <a:latin typeface="Arial"/>
                <a:ea typeface="Arial"/>
                <a:cs typeface="Arial"/>
                <a:sym typeface="Arial"/>
              </a:rPr>
              <a:t>[I, X] = </a:t>
            </a:r>
            <a:r>
              <a:rPr lang="en-US" sz="2400">
                <a:solidFill>
                  <a:srgbClr val="CC0099"/>
                </a:solidFill>
                <a:latin typeface="Arial"/>
                <a:ea typeface="Arial"/>
                <a:cs typeface="Arial"/>
                <a:sym typeface="Arial"/>
              </a:rPr>
              <a:t>J</a:t>
            </a:r>
            <a:endParaRPr sz="2400">
              <a:latin typeface="Arial"/>
              <a:ea typeface="Arial"/>
              <a:cs typeface="Arial"/>
              <a:sym typeface="Arial"/>
            </a:endParaRPr>
          </a:p>
          <a:p>
            <a:pPr marL="518794" marR="0" lvl="0" indent="0" algn="l" rtl="0">
              <a:lnSpc>
                <a:spcPct val="100000"/>
              </a:lnSpc>
              <a:spcBef>
                <a:spcPts val="290"/>
              </a:spcBef>
              <a:spcAft>
                <a:spcPts val="0"/>
              </a:spcAft>
              <a:buNone/>
            </a:pPr>
            <a:r>
              <a:rPr lang="en-US" sz="2400">
                <a:solidFill>
                  <a:srgbClr val="003366"/>
                </a:solidFill>
                <a:latin typeface="Arial"/>
                <a:ea typeface="Arial"/>
                <a:cs typeface="Arial"/>
                <a:sym typeface="Arial"/>
              </a:rPr>
              <a:t>all other entries in </a:t>
            </a:r>
            <a:r>
              <a:rPr lang="en-US" sz="2400">
                <a:solidFill>
                  <a:srgbClr val="CC0099"/>
                </a:solidFill>
                <a:latin typeface="Arial"/>
                <a:ea typeface="Arial"/>
                <a:cs typeface="Arial"/>
                <a:sym typeface="Arial"/>
              </a:rPr>
              <a:t>action </a:t>
            </a:r>
            <a:r>
              <a:rPr lang="en-US" sz="2400">
                <a:solidFill>
                  <a:srgbClr val="003366"/>
                </a:solidFill>
                <a:latin typeface="Arial"/>
                <a:ea typeface="Arial"/>
                <a:cs typeface="Arial"/>
                <a:sym typeface="Arial"/>
              </a:rPr>
              <a:t>and </a:t>
            </a:r>
            <a:r>
              <a:rPr lang="en-US" sz="2400">
                <a:solidFill>
                  <a:srgbClr val="CC0099"/>
                </a:solidFill>
                <a:latin typeface="Arial"/>
                <a:ea typeface="Arial"/>
                <a:cs typeface="Arial"/>
                <a:sym typeface="Arial"/>
              </a:rPr>
              <a:t>goto </a:t>
            </a:r>
            <a:r>
              <a:rPr lang="en-US" sz="2400">
                <a:solidFill>
                  <a:srgbClr val="003366"/>
                </a:solidFill>
                <a:latin typeface="Arial"/>
                <a:ea typeface="Arial"/>
                <a:cs typeface="Arial"/>
                <a:sym typeface="Arial"/>
              </a:rPr>
              <a:t>are made </a:t>
            </a:r>
            <a:r>
              <a:rPr lang="en-US" sz="2400">
                <a:solidFill>
                  <a:srgbClr val="CC0099"/>
                </a:solidFill>
                <a:latin typeface="Arial"/>
                <a:ea typeface="Arial"/>
                <a:cs typeface="Arial"/>
                <a:sym typeface="Arial"/>
              </a:rPr>
              <a:t>error</a:t>
            </a:r>
            <a:endParaRPr sz="2400">
              <a:latin typeface="Arial"/>
              <a:ea typeface="Arial"/>
              <a:cs typeface="Arial"/>
              <a:sym typeface="Arial"/>
            </a:endParaRPr>
          </a:p>
        </p:txBody>
      </p:sp>
    </p:spTree>
  </p:cSld>
  <p:clrMapOvr>
    <a:masterClrMapping/>
  </p:clrMapOvr>
  <p:transition>
    <p:zoom/>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0"/>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1048" name="Google Shape;1048;p90"/>
          <p:cNvGraphicFramePr/>
          <p:nvPr/>
        </p:nvGraphicFramePr>
        <p:xfrm>
          <a:off x="978408" y="2426207"/>
          <a:ext cx="7391375" cy="4682238"/>
        </p:xfrm>
        <a:graphic>
          <a:graphicData uri="http://schemas.openxmlformats.org/drawingml/2006/table">
            <a:tbl>
              <a:tblPr firstRow="1" bandRow="1">
                <a:noFill/>
              </a:tblPr>
              <a:tblGrid>
                <a:gridCol w="381000"/>
                <a:gridCol w="940425"/>
                <a:gridCol w="714375"/>
                <a:gridCol w="1489700"/>
                <a:gridCol w="734050"/>
                <a:gridCol w="693425"/>
                <a:gridCol w="878200"/>
                <a:gridCol w="843925"/>
                <a:gridCol w="716275"/>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74344"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5715"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9210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	)</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8224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id</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7432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3909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E</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4574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208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F</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1</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6510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4625"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s6</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3147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g2</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9718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g3</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30175"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g4</a:t>
                      </a:r>
                      <a:endParaRPr sz="2400" u="none" strike="noStrike" cap="none">
                        <a:latin typeface="Arial"/>
                        <a:ea typeface="Arial"/>
                        <a:cs typeface="Arial"/>
                        <a:sym typeface="Arial"/>
                      </a:endParaRPr>
                    </a:p>
                  </a:txBody>
                  <a:tcPr marL="0" marR="0" marT="2095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159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2</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0525" marR="0" lvl="0" indent="0" algn="l"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s7</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15113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5725"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81000">
                <a:tc>
                  <a:txBody>
                    <a:bodyPr/>
                    <a:lstStyle/>
                    <a:p>
                      <a:pPr marL="0" marR="22225" lvl="0" indent="0" algn="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1160"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63500" marR="0" lvl="0" indent="0" algn="ct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s8</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927735"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36854"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81000">
                <a:tc>
                  <a:txBody>
                    <a:bodyPr/>
                    <a:lstStyle/>
                    <a:p>
                      <a:pPr marL="0" marR="21590" lvl="0" indent="0" algn="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052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r5</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1430" marR="0" lvl="0" indent="0" algn="ct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r5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95948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r5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67970"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r5</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04800">
                <a:tc>
                  <a:txBody>
                    <a:bodyPr/>
                    <a:lstStyle/>
                    <a:p>
                      <a:pPr marL="0" marR="22225" lvl="0" indent="0" algn="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5</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6510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4625"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s6</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3147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g9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9718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g3</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30175"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g4</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6</a:t>
                      </a:r>
                      <a:endParaRPr sz="2400" u="none" strike="noStrike" cap="none">
                        <a:latin typeface="Arial"/>
                        <a:ea typeface="Arial"/>
                        <a:cs typeface="Arial"/>
                        <a:sym typeface="Arial"/>
                      </a:endParaRPr>
                    </a:p>
                  </a:txBody>
                  <a:tcPr marL="0" marR="0" marT="222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1160"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2225"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2700" marR="0" lvl="0" indent="0" algn="ct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222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960755"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222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69875"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r7</a:t>
                      </a:r>
                      <a:endParaRPr sz="2400" u="none" strike="noStrike" cap="none">
                        <a:latin typeface="Arial"/>
                        <a:ea typeface="Arial"/>
                        <a:cs typeface="Arial"/>
                        <a:sym typeface="Arial"/>
                      </a:endParaRPr>
                    </a:p>
                  </a:txBody>
                  <a:tcPr marL="0" marR="0" marT="22225"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81000">
                <a:tc>
                  <a:txBody>
                    <a:bodyPr/>
                    <a:lstStyle/>
                    <a:p>
                      <a:pPr marL="0" marR="21590" lvl="0" indent="0" algn="r"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7</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63830"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697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3355"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s6</a:t>
                      </a:r>
                      <a:endParaRPr sz="2400" u="none" strike="noStrike" cap="none">
                        <a:latin typeface="Arial"/>
                        <a:ea typeface="Arial"/>
                        <a:cs typeface="Arial"/>
                        <a:sym typeface="Arial"/>
                      </a:endParaRPr>
                    </a:p>
                  </a:txBody>
                  <a:tcPr marL="0" marR="0" marT="697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08915"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g10</a:t>
                      </a:r>
                      <a:endParaRPr sz="2400" u="none" strike="noStrike" cap="none">
                        <a:latin typeface="Arial"/>
                        <a:ea typeface="Arial"/>
                        <a:cs typeface="Arial"/>
                        <a:sym typeface="Arial"/>
                      </a:endParaRPr>
                    </a:p>
                  </a:txBody>
                  <a:tcPr marL="0" marR="0" marT="697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26364"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g4</a:t>
                      </a:r>
                      <a:endParaRPr sz="2400" u="none" strike="noStrike" cap="none">
                        <a:latin typeface="Arial"/>
                        <a:ea typeface="Arial"/>
                        <a:cs typeface="Arial"/>
                        <a:sym typeface="Arial"/>
                      </a:endParaRPr>
                    </a:p>
                  </a:txBody>
                  <a:tcPr marL="0" marR="0" marT="6975"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65100" marR="0" lvl="0" indent="0" algn="l"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74625" marR="0" lvl="0" indent="0" algn="l"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s6</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182880" lvl="0" indent="0" algn="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g11</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81000">
                <a:tc>
                  <a:txBody>
                    <a:bodyPr/>
                    <a:lstStyle/>
                    <a:p>
                      <a:pPr marL="0" marR="21590" lvl="0" indent="0" algn="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0525"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s7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822325"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s12</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57200">
                <a:tc>
                  <a:txBody>
                    <a:bodyPr/>
                    <a:lstStyle/>
                    <a:p>
                      <a:pPr marL="0" marR="19050" lvl="0" indent="0" algn="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10</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1160" marR="0" lvl="0" indent="0" algn="l"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62230" marR="0" lvl="0" indent="0" algn="ct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s8</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928369" marR="0" lvl="0" indent="0" algn="l"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94615" lvl="0" indent="0" algn="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p:zoom/>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91"/>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1054" name="Google Shape;1054;p91"/>
          <p:cNvGraphicFramePr/>
          <p:nvPr/>
        </p:nvGraphicFramePr>
        <p:xfrm>
          <a:off x="978408" y="2502407"/>
          <a:ext cx="7239650" cy="1329944"/>
        </p:xfrm>
        <a:graphic>
          <a:graphicData uri="http://schemas.openxmlformats.org/drawingml/2006/table">
            <a:tbl>
              <a:tblPr firstRow="1" bandRow="1">
                <a:noFill/>
              </a:tblPr>
              <a:tblGrid>
                <a:gridCol w="381000"/>
                <a:gridCol w="904250"/>
                <a:gridCol w="788675"/>
                <a:gridCol w="1414150"/>
                <a:gridCol w="738500"/>
                <a:gridCol w="802650"/>
                <a:gridCol w="757550"/>
                <a:gridCol w="769625"/>
                <a:gridCol w="683250"/>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43204" lvl="0" indent="0" algn="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5080"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54634"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	)</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2034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id</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0734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032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E</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T</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9146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F</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397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11</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54634" lvl="0" indent="0" algn="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4130" lvl="0" indent="0" algn="ct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34315" lvl="0" indent="0" algn="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8067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2095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57200">
                <a:tc>
                  <a:txBody>
                    <a:bodyPr/>
                    <a:lstStyle/>
                    <a:p>
                      <a:pPr marL="13970" marR="0" lvl="0" indent="0" algn="l"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12</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34950" lvl="0" indent="0" algn="r"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r6</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7620" marR="0" lvl="0" indent="0" algn="ctr"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r6</a:t>
                      </a:r>
                      <a:endParaRPr sz="2400" u="none" strike="noStrike" cap="none">
                        <a:latin typeface="Arial"/>
                        <a:ea typeface="Arial"/>
                        <a:cs typeface="Arial"/>
                        <a:sym typeface="Arial"/>
                      </a:endParaRPr>
                    </a:p>
                  </a:txBody>
                  <a:tcPr marL="0" marR="0" marT="572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12725" lvl="0" indent="0" algn="r"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r6</a:t>
                      </a:r>
                      <a:endParaRPr sz="2400" u="none" strike="noStrike" cap="none">
                        <a:latin typeface="Arial"/>
                        <a:ea typeface="Arial"/>
                        <a:cs typeface="Arial"/>
                        <a:sym typeface="Arial"/>
                      </a:endParaRPr>
                    </a:p>
                  </a:txBody>
                  <a:tcPr marL="0" marR="0" marT="572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600" u="none" strike="noStrike" cap="none">
                        <a:latin typeface="Times New Roman"/>
                        <a:ea typeface="Times New Roman"/>
                        <a:cs typeface="Times New Roman"/>
                        <a:sym typeface="Times New Roman"/>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01625" marR="0" lvl="0" indent="0" algn="l"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r6</a:t>
                      </a:r>
                      <a:endParaRPr sz="2400" u="none" strike="noStrike" cap="none">
                        <a:latin typeface="Arial"/>
                        <a:ea typeface="Arial"/>
                        <a:cs typeface="Arial"/>
                        <a:sym typeface="Arial"/>
                      </a:endParaRPr>
                    </a:p>
                  </a:txBody>
                  <a:tcPr marL="0" marR="0" marT="5725"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None/>
                      </a:pPr>
                      <a:endParaRPr sz="26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p:zoom/>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92"/>
          <p:cNvSpPr txBox="1">
            <a:spLocks noGrp="1"/>
          </p:cNvSpPr>
          <p:nvPr>
            <p:ph type="title"/>
          </p:nvPr>
        </p:nvSpPr>
        <p:spPr>
          <a:xfrm>
            <a:off x="993444" y="1286636"/>
            <a:ext cx="2386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LR(I) Items</a:t>
            </a:r>
            <a:endParaRPr/>
          </a:p>
        </p:txBody>
      </p:sp>
      <p:sp>
        <p:nvSpPr>
          <p:cNvPr id="1060" name="Google Shape;1060;p92"/>
          <p:cNvSpPr txBox="1"/>
          <p:nvPr/>
        </p:nvSpPr>
        <p:spPr>
          <a:xfrm>
            <a:off x="993444" y="2383993"/>
            <a:ext cx="7795259" cy="3613150"/>
          </a:xfrm>
          <a:prstGeom prst="rect">
            <a:avLst/>
          </a:prstGeom>
          <a:noFill/>
          <a:ln>
            <a:noFill/>
          </a:ln>
        </p:spPr>
        <p:txBody>
          <a:bodyPr spcFirstLastPara="1" wrap="square" lIns="0" tIns="13950" rIns="0" bIns="0" anchor="t" anchorCtr="0">
            <a:spAutoFit/>
          </a:bodyPr>
          <a:lstStyle/>
          <a:p>
            <a:pPr marL="356870" marR="0" lvl="0" indent="-344805" algn="just"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An </a:t>
            </a:r>
            <a:r>
              <a:rPr lang="en-US" sz="2800">
                <a:solidFill>
                  <a:srgbClr val="FF3300"/>
                </a:solidFill>
                <a:latin typeface="Arial"/>
                <a:ea typeface="Arial"/>
                <a:cs typeface="Arial"/>
                <a:sym typeface="Arial"/>
              </a:rPr>
              <a:t>LR(1) item </a:t>
            </a:r>
            <a:r>
              <a:rPr lang="en-US" sz="2800">
                <a:solidFill>
                  <a:srgbClr val="003366"/>
                </a:solidFill>
                <a:latin typeface="Arial"/>
                <a:ea typeface="Arial"/>
                <a:cs typeface="Arial"/>
                <a:sym typeface="Arial"/>
              </a:rPr>
              <a:t>of a grammar in G is a pair,</a:t>
            </a:r>
            <a:endParaRPr sz="2800">
              <a:latin typeface="Arial"/>
              <a:ea typeface="Arial"/>
              <a:cs typeface="Arial"/>
              <a:sym typeface="Arial"/>
            </a:endParaRPr>
          </a:p>
          <a:p>
            <a:pPr marL="356870" marR="5080" lvl="0" indent="0" algn="just" rtl="0">
              <a:lnSpc>
                <a:spcPct val="119285"/>
              </a:lnSpc>
              <a:spcBef>
                <a:spcPts val="155"/>
              </a:spcBef>
              <a:spcAft>
                <a:spcPts val="0"/>
              </a:spcAft>
              <a:buNone/>
            </a:pP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a </a:t>
            </a:r>
            <a:r>
              <a:rPr lang="en-US" sz="2800">
                <a:solidFill>
                  <a:srgbClr val="003366"/>
                </a:solidFill>
                <a:latin typeface="Arial"/>
                <a:ea typeface="Arial"/>
                <a:cs typeface="Arial"/>
                <a:sym typeface="Arial"/>
              </a:rPr>
              <a:t>), of an LR(0) item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and  a lookahead symbol </a:t>
            </a:r>
            <a:r>
              <a:rPr lang="en-US" sz="2800">
                <a:solidFill>
                  <a:srgbClr val="FF3300"/>
                </a:solidFill>
                <a:latin typeface="Arial"/>
                <a:ea typeface="Arial"/>
                <a:cs typeface="Arial"/>
                <a:sym typeface="Arial"/>
              </a:rPr>
              <a:t>a</a:t>
            </a:r>
            <a:endParaRPr sz="2800">
              <a:latin typeface="Arial"/>
              <a:ea typeface="Arial"/>
              <a:cs typeface="Arial"/>
              <a:sym typeface="Arial"/>
            </a:endParaRPr>
          </a:p>
          <a:p>
            <a:pPr marL="356870" marR="306705" lvl="0" indent="-344805" algn="just" rtl="0">
              <a:lnSpc>
                <a:spcPct val="100800"/>
              </a:lnSpc>
              <a:spcBef>
                <a:spcPts val="53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lookahead has no effect in an LR(1) item  of the form (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a </a:t>
            </a:r>
            <a:r>
              <a:rPr lang="en-US" sz="2800">
                <a:solidFill>
                  <a:srgbClr val="003366"/>
                </a:solidFill>
                <a:latin typeface="Arial"/>
                <a:ea typeface="Arial"/>
                <a:cs typeface="Arial"/>
                <a:sym typeface="Arial"/>
              </a:rPr>
              <a:t>), where </a:t>
            </a:r>
            <a:r>
              <a:rPr lang="en-US" sz="2800">
                <a:solidFill>
                  <a:srgbClr val="FF3300"/>
                </a:solidFill>
                <a:latin typeface="Noto Sans Symbols"/>
                <a:ea typeface="Noto Sans Symbols"/>
                <a:cs typeface="Noto Sans Symbols"/>
                <a:sym typeface="Noto Sans Symbols"/>
              </a:rPr>
              <a:t>β</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is not </a:t>
            </a:r>
            <a:r>
              <a:rPr lang="en-US" sz="2800">
                <a:solidFill>
                  <a:srgbClr val="FF3300"/>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a:p>
            <a:pPr marL="356870" marR="344170" lvl="0" indent="-344805" algn="just" rtl="0">
              <a:lnSpc>
                <a:spcPct val="99700"/>
              </a:lnSpc>
              <a:spcBef>
                <a:spcPts val="68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An LR(1) item of the form (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a </a:t>
            </a:r>
            <a:r>
              <a:rPr lang="en-US" sz="2800">
                <a:solidFill>
                  <a:srgbClr val="003366"/>
                </a:solidFill>
                <a:latin typeface="Arial"/>
                <a:ea typeface="Arial"/>
                <a:cs typeface="Arial"/>
                <a:sym typeface="Arial"/>
              </a:rPr>
              <a:t>) calls  for a reduction by </a:t>
            </a:r>
            <a:r>
              <a:rPr lang="en-US" sz="2800">
                <a:solidFill>
                  <a:srgbClr val="FF3300"/>
                </a:solidFill>
                <a:latin typeface="Arial"/>
                <a:ea typeface="Arial"/>
                <a:cs typeface="Arial"/>
                <a:sym typeface="Arial"/>
              </a:rPr>
              <a:t>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α</a:t>
            </a:r>
            <a:r>
              <a:rPr lang="en-US" sz="2800">
                <a:solidFill>
                  <a:srgbClr val="FF3300"/>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only if the next input  symbol is </a:t>
            </a:r>
            <a:r>
              <a:rPr lang="en-US" sz="2800">
                <a:solidFill>
                  <a:srgbClr val="FF3300"/>
                </a:solidFill>
                <a:latin typeface="Arial"/>
                <a:ea typeface="Arial"/>
                <a:cs typeface="Arial"/>
                <a:sym typeface="Arial"/>
              </a:rPr>
              <a:t>a</a:t>
            </a:r>
            <a:endParaRPr sz="2800">
              <a:latin typeface="Arial"/>
              <a:ea typeface="Arial"/>
              <a:cs typeface="Arial"/>
              <a:sym typeface="Arial"/>
            </a:endParaRPr>
          </a:p>
        </p:txBody>
      </p:sp>
    </p:spTree>
  </p:cSld>
  <p:clrMapOvr>
    <a:masterClrMapping/>
  </p:clrMapOvr>
  <p:transition>
    <p:zoom/>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93"/>
          <p:cNvSpPr txBox="1">
            <a:spLocks noGrp="1"/>
          </p:cNvSpPr>
          <p:nvPr>
            <p:ph type="title"/>
          </p:nvPr>
        </p:nvSpPr>
        <p:spPr>
          <a:xfrm>
            <a:off x="993444" y="1286636"/>
            <a:ext cx="472630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Closure Function</a:t>
            </a:r>
            <a:endParaRPr/>
          </a:p>
        </p:txBody>
      </p:sp>
      <p:sp>
        <p:nvSpPr>
          <p:cNvPr id="1066" name="Google Shape;1066;p93"/>
          <p:cNvSpPr txBox="1"/>
          <p:nvPr/>
        </p:nvSpPr>
        <p:spPr>
          <a:xfrm>
            <a:off x="1435100" y="2601544"/>
            <a:ext cx="5760720" cy="3442335"/>
          </a:xfrm>
          <a:prstGeom prst="rect">
            <a:avLst/>
          </a:prstGeom>
          <a:noFill/>
          <a:ln>
            <a:noFill/>
          </a:ln>
        </p:spPr>
        <p:txBody>
          <a:bodyPr spcFirstLastPara="1" wrap="square" lIns="0" tIns="13950" rIns="0" bIns="0" anchor="t" anchorCtr="0">
            <a:spAutoFit/>
          </a:bodyPr>
          <a:lstStyle/>
          <a:p>
            <a:pPr marL="408305" marR="3947159" lvl="0" indent="-396240" algn="l" rtl="0">
              <a:lnSpc>
                <a:spcPct val="100000"/>
              </a:lnSpc>
              <a:spcBef>
                <a:spcPts val="0"/>
              </a:spcBef>
              <a:spcAft>
                <a:spcPts val="0"/>
              </a:spcAft>
              <a:buNone/>
            </a:pPr>
            <a:r>
              <a:rPr lang="en-US" sz="2800">
                <a:solidFill>
                  <a:srgbClr val="003366"/>
                </a:solidFill>
                <a:latin typeface="Arial"/>
                <a:ea typeface="Arial"/>
                <a:cs typeface="Arial"/>
                <a:sym typeface="Arial"/>
              </a:rPr>
              <a:t>closure(I) =  </a:t>
            </a:r>
            <a:r>
              <a:rPr lang="en-US" sz="2800">
                <a:solidFill>
                  <a:srgbClr val="FF3300"/>
                </a:solidFill>
                <a:latin typeface="Arial"/>
                <a:ea typeface="Arial"/>
                <a:cs typeface="Arial"/>
                <a:sym typeface="Arial"/>
              </a:rPr>
              <a:t>repeat</a:t>
            </a:r>
            <a:endParaRPr sz="2800">
              <a:latin typeface="Arial"/>
              <a:ea typeface="Arial"/>
              <a:cs typeface="Arial"/>
              <a:sym typeface="Arial"/>
            </a:endParaRPr>
          </a:p>
          <a:p>
            <a:pPr marL="1195070" marR="5080" lvl="0" indent="-393700" algn="l" rtl="0">
              <a:lnSpc>
                <a:spcPct val="100000"/>
              </a:lnSpc>
              <a:spcBef>
                <a:spcPts val="25"/>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item (A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a) in I  </a:t>
            </a: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production X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γ</a:t>
            </a:r>
            <a:endParaRPr sz="2800">
              <a:latin typeface="Noto Sans Symbols"/>
              <a:ea typeface="Noto Sans Symbols"/>
              <a:cs typeface="Noto Sans Symbols"/>
              <a:sym typeface="Noto Sans Symbols"/>
            </a:endParaRPr>
          </a:p>
          <a:p>
            <a:pPr marL="1588770" marR="0" lvl="0" indent="0" algn="l" rtl="0">
              <a:lnSpc>
                <a:spcPct val="100000"/>
              </a:lnSpc>
              <a:spcBef>
                <a:spcPts val="5"/>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b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First(</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a)</a:t>
            </a:r>
            <a:endParaRPr sz="2800">
              <a:latin typeface="Arial"/>
              <a:ea typeface="Arial"/>
              <a:cs typeface="Arial"/>
              <a:sym typeface="Arial"/>
            </a:endParaRPr>
          </a:p>
          <a:p>
            <a:pPr marL="408305" marR="438150" lvl="0" indent="1576070" algn="l" rtl="0">
              <a:lnSpc>
                <a:spcPct val="119285"/>
              </a:lnSpc>
              <a:spcBef>
                <a:spcPts val="130"/>
              </a:spcBef>
              <a:spcAft>
                <a:spcPts val="0"/>
              </a:spcAft>
              <a:buNone/>
            </a:pPr>
            <a:r>
              <a:rPr lang="en-US" sz="2800">
                <a:solidFill>
                  <a:srgbClr val="003366"/>
                </a:solidFill>
                <a:latin typeface="Arial"/>
                <a:ea typeface="Arial"/>
                <a:cs typeface="Arial"/>
                <a:sym typeface="Arial"/>
              </a:rPr>
              <a:t>I = I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(X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γ</a:t>
            </a:r>
            <a:r>
              <a:rPr lang="en-US" sz="2800">
                <a:solidFill>
                  <a:srgbClr val="003366"/>
                </a:solidFill>
                <a:latin typeface="Arial"/>
                <a:ea typeface="Arial"/>
                <a:cs typeface="Arial"/>
                <a:sym typeface="Arial"/>
              </a:rPr>
              <a:t>, b) }  </a:t>
            </a:r>
            <a:r>
              <a:rPr lang="en-US" sz="2800">
                <a:solidFill>
                  <a:srgbClr val="FF3300"/>
                </a:solidFill>
                <a:latin typeface="Arial"/>
                <a:ea typeface="Arial"/>
                <a:cs typeface="Arial"/>
                <a:sym typeface="Arial"/>
              </a:rPr>
              <a:t>until </a:t>
            </a:r>
            <a:r>
              <a:rPr lang="en-US" sz="2800">
                <a:solidFill>
                  <a:srgbClr val="003366"/>
                </a:solidFill>
                <a:latin typeface="Arial"/>
                <a:ea typeface="Arial"/>
                <a:cs typeface="Arial"/>
                <a:sym typeface="Arial"/>
              </a:rPr>
              <a:t>I does not change</a:t>
            </a:r>
            <a:endParaRPr sz="2800">
              <a:latin typeface="Arial"/>
              <a:ea typeface="Arial"/>
              <a:cs typeface="Arial"/>
              <a:sym typeface="Arial"/>
            </a:endParaRPr>
          </a:p>
          <a:p>
            <a:pPr marL="408305" marR="0" lvl="0" indent="0" algn="l" rtl="0">
              <a:lnSpc>
                <a:spcPct val="116214"/>
              </a:lnSpc>
              <a:spcBef>
                <a:spcPts val="0"/>
              </a:spcBef>
              <a:spcAft>
                <a:spcPts val="0"/>
              </a:spcAft>
              <a:buNone/>
            </a:pPr>
            <a:r>
              <a:rPr lang="en-US" sz="2800">
                <a:solidFill>
                  <a:srgbClr val="FF3300"/>
                </a:solidFill>
                <a:latin typeface="Arial"/>
                <a:ea typeface="Arial"/>
                <a:cs typeface="Arial"/>
                <a:sym typeface="Arial"/>
              </a:rPr>
              <a:t>return </a:t>
            </a:r>
            <a:r>
              <a:rPr lang="en-US" sz="2800">
                <a:solidFill>
                  <a:srgbClr val="003366"/>
                </a:solidFill>
                <a:latin typeface="Arial"/>
                <a:ea typeface="Arial"/>
                <a:cs typeface="Arial"/>
                <a:sym typeface="Arial"/>
              </a:rPr>
              <a:t>I</a:t>
            </a:r>
            <a:endParaRPr sz="2800">
              <a:latin typeface="Arial"/>
              <a:ea typeface="Arial"/>
              <a:cs typeface="Arial"/>
              <a:sym typeface="Arial"/>
            </a:endParaRPr>
          </a:p>
        </p:txBody>
      </p:sp>
    </p:spTree>
  </p:cSld>
  <p:clrMapOvr>
    <a:masterClrMapping/>
  </p:clrMapOvr>
  <p:transition>
    <p:zoom/>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94"/>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072" name="Google Shape;1072;p94"/>
          <p:cNvSpPr txBox="1"/>
          <p:nvPr/>
        </p:nvSpPr>
        <p:spPr>
          <a:xfrm>
            <a:off x="906272" y="3310254"/>
            <a:ext cx="1956435" cy="1734185"/>
          </a:xfrm>
          <a:prstGeom prst="rect">
            <a:avLst/>
          </a:prstGeom>
          <a:noFill/>
          <a:ln>
            <a:noFill/>
          </a:ln>
        </p:spPr>
        <p:txBody>
          <a:bodyPr spcFirstLastPara="1" wrap="square" lIns="0" tIns="13325" rIns="0" bIns="0" anchor="t" anchorCtr="0">
            <a:spAutoFit/>
          </a:bodyPr>
          <a:lstStyle/>
          <a:p>
            <a:pPr marL="408305" marR="0" lvl="0" indent="-396240" algn="l" rtl="0">
              <a:lnSpc>
                <a:spcPct val="100000"/>
              </a:lnSpc>
              <a:spcBef>
                <a:spcPts val="0"/>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S</a:t>
            </a:r>
            <a:endParaRPr sz="2800">
              <a:latin typeface="Arial"/>
              <a:ea typeface="Arial"/>
              <a:cs typeface="Arial"/>
              <a:sym typeface="Arial"/>
            </a:endParaRPr>
          </a:p>
          <a:p>
            <a:pPr marL="409575" marR="0" lvl="0" indent="-397510" algn="l" rtl="0">
              <a:lnSpc>
                <a:spcPct val="100000"/>
              </a:lnSpc>
              <a:spcBef>
                <a:spcPts val="0"/>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a:t>
            </a:r>
            <a:endParaRPr sz="2800">
              <a:latin typeface="Arial"/>
              <a:ea typeface="Arial"/>
              <a:cs typeface="Arial"/>
              <a:sym typeface="Arial"/>
            </a:endParaRPr>
          </a:p>
          <a:p>
            <a:pPr marL="408305" marR="0" lvl="0" indent="-396240" algn="l" rtl="0">
              <a:lnSpc>
                <a:spcPct val="100000"/>
              </a:lnSpc>
              <a:spcBef>
                <a:spcPts val="5"/>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a:t>
            </a:r>
            <a:endParaRPr sz="2800">
              <a:latin typeface="Arial"/>
              <a:ea typeface="Arial"/>
              <a:cs typeface="Arial"/>
              <a:sym typeface="Arial"/>
            </a:endParaRPr>
          </a:p>
          <a:p>
            <a:pPr marL="408305" marR="0" lvl="0" indent="-396240" algn="l" rtl="0">
              <a:lnSpc>
                <a:spcPct val="100000"/>
              </a:lnSpc>
              <a:spcBef>
                <a:spcPts val="0"/>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d</a:t>
            </a:r>
            <a:endParaRPr sz="2800">
              <a:latin typeface="Arial"/>
              <a:ea typeface="Arial"/>
              <a:cs typeface="Arial"/>
              <a:sym typeface="Arial"/>
            </a:endParaRPr>
          </a:p>
        </p:txBody>
      </p:sp>
      <p:sp>
        <p:nvSpPr>
          <p:cNvPr id="1073" name="Google Shape;1073;p94"/>
          <p:cNvSpPr txBox="1"/>
          <p:nvPr/>
        </p:nvSpPr>
        <p:spPr>
          <a:xfrm>
            <a:off x="3331209" y="3124657"/>
            <a:ext cx="4626610" cy="454025"/>
          </a:xfrm>
          <a:prstGeom prst="rect">
            <a:avLst/>
          </a:prstGeom>
          <a:noFill/>
          <a:ln>
            <a:noFill/>
          </a:ln>
        </p:spPr>
        <p:txBody>
          <a:bodyPr spcFirstLastPara="1" wrap="square" lIns="0" tIns="13950" rIns="0" bIns="0" anchor="t" anchorCtr="0">
            <a:spAutoFit/>
          </a:bodyPr>
          <a:lstStyle/>
          <a:p>
            <a:pPr marL="381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a:t>
            </a:r>
            <a:r>
              <a:rPr lang="en-US" sz="2775" baseline="-25000">
                <a:solidFill>
                  <a:srgbClr val="003366"/>
                </a:solidFill>
                <a:latin typeface="Arial"/>
                <a:ea typeface="Arial"/>
                <a:cs typeface="Arial"/>
                <a:sym typeface="Arial"/>
              </a:rPr>
              <a:t>1 </a:t>
            </a:r>
            <a:r>
              <a:rPr lang="en-US" sz="2800">
                <a:solidFill>
                  <a:srgbClr val="003366"/>
                </a:solidFill>
                <a:latin typeface="Arial"/>
                <a:ea typeface="Arial"/>
                <a:cs typeface="Arial"/>
                <a:sym typeface="Arial"/>
              </a:rPr>
              <a:t>= closure({(S’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S, $)}) =</a:t>
            </a:r>
            <a:endParaRPr sz="2800">
              <a:latin typeface="Arial"/>
              <a:ea typeface="Arial"/>
              <a:cs typeface="Arial"/>
              <a:sym typeface="Arial"/>
            </a:endParaRPr>
          </a:p>
        </p:txBody>
      </p:sp>
      <p:sp>
        <p:nvSpPr>
          <p:cNvPr id="1074" name="Google Shape;1074;p94"/>
          <p:cNvSpPr txBox="1"/>
          <p:nvPr/>
        </p:nvSpPr>
        <p:spPr>
          <a:xfrm>
            <a:off x="3752850" y="3552962"/>
            <a:ext cx="2511425" cy="1306195"/>
          </a:xfrm>
          <a:prstGeom prst="rect">
            <a:avLst/>
          </a:prstGeom>
          <a:noFill/>
          <a:ln>
            <a:noFill/>
          </a:ln>
        </p:spPr>
        <p:txBody>
          <a:bodyPr spcFirstLastPara="1" wrap="square" lIns="0" tIns="12050" rIns="0" bIns="0" anchor="t" anchorCtr="0">
            <a:spAutoFit/>
          </a:bodyPr>
          <a:lstStyle/>
          <a:p>
            <a:pPr marL="106679" marR="5080" lvl="0" indent="-94615" algn="l" rtl="0">
              <a:lnSpc>
                <a:spcPct val="150100"/>
              </a:lnSpc>
              <a:spcBef>
                <a:spcPts val="0"/>
              </a:spcBef>
              <a:spcAft>
                <a:spcPts val="0"/>
              </a:spcAft>
              <a:buNone/>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S, $),  (S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 $),</a:t>
            </a:r>
            <a:endParaRPr sz="2800">
              <a:latin typeface="Arial"/>
              <a:ea typeface="Arial"/>
              <a:cs typeface="Arial"/>
              <a:sym typeface="Arial"/>
            </a:endParaRPr>
          </a:p>
        </p:txBody>
      </p:sp>
      <p:sp>
        <p:nvSpPr>
          <p:cNvPr id="1075" name="Google Shape;1075;p94"/>
          <p:cNvSpPr txBox="1"/>
          <p:nvPr/>
        </p:nvSpPr>
        <p:spPr>
          <a:xfrm>
            <a:off x="3847338" y="4833731"/>
            <a:ext cx="4772660" cy="1306195"/>
          </a:xfrm>
          <a:prstGeom prst="rect">
            <a:avLst/>
          </a:prstGeom>
          <a:noFill/>
          <a:ln>
            <a:noFill/>
          </a:ln>
        </p:spPr>
        <p:txBody>
          <a:bodyPr spcFirstLastPara="1" wrap="square" lIns="0" tIns="2260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 c), (C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 d),</a:t>
            </a:r>
            <a:endParaRPr sz="2800">
              <a:latin typeface="Arial"/>
              <a:ea typeface="Arial"/>
              <a:cs typeface="Arial"/>
              <a:sym typeface="Arial"/>
            </a:endParaRPr>
          </a:p>
          <a:p>
            <a:pPr marL="12700" marR="0" lvl="0" indent="0" algn="l" rtl="0">
              <a:lnSpc>
                <a:spcPct val="100000"/>
              </a:lnSpc>
              <a:spcBef>
                <a:spcPts val="1680"/>
              </a:spcBef>
              <a:spcAft>
                <a:spcPts val="0"/>
              </a:spcAft>
              <a:buNone/>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d, c), (C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d, d)}</a:t>
            </a:r>
            <a:endParaRPr sz="2800">
              <a:latin typeface="Arial"/>
              <a:ea typeface="Arial"/>
              <a:cs typeface="Arial"/>
              <a:sym typeface="Arial"/>
            </a:endParaRPr>
          </a:p>
        </p:txBody>
      </p:sp>
      <p:sp>
        <p:nvSpPr>
          <p:cNvPr id="1076" name="Google Shape;1076;p94"/>
          <p:cNvSpPr/>
          <p:nvPr/>
        </p:nvSpPr>
        <p:spPr>
          <a:xfrm>
            <a:off x="6162547" y="3717035"/>
            <a:ext cx="2370455" cy="897890"/>
          </a:xfrm>
          <a:custGeom>
            <a:avLst/>
            <a:gdLst/>
            <a:ahLst/>
            <a:cxnLst/>
            <a:rect l="l" t="t" r="r" b="b"/>
            <a:pathLst>
              <a:path w="2370454" h="897889" extrusionOk="0">
                <a:moveTo>
                  <a:pt x="425703" y="0"/>
                </a:moveTo>
                <a:lnTo>
                  <a:pt x="749807" y="0"/>
                </a:lnTo>
                <a:lnTo>
                  <a:pt x="1235963" y="0"/>
                </a:lnTo>
                <a:lnTo>
                  <a:pt x="2370328" y="0"/>
                </a:lnTo>
                <a:lnTo>
                  <a:pt x="2370328" y="295147"/>
                </a:lnTo>
                <a:lnTo>
                  <a:pt x="2370328" y="421639"/>
                </a:lnTo>
                <a:lnTo>
                  <a:pt x="2370328" y="505968"/>
                </a:lnTo>
                <a:lnTo>
                  <a:pt x="1235963" y="505968"/>
                </a:lnTo>
                <a:lnTo>
                  <a:pt x="0" y="897382"/>
                </a:lnTo>
                <a:lnTo>
                  <a:pt x="749807" y="505968"/>
                </a:lnTo>
                <a:lnTo>
                  <a:pt x="425703" y="505968"/>
                </a:lnTo>
                <a:lnTo>
                  <a:pt x="425703" y="421639"/>
                </a:lnTo>
                <a:lnTo>
                  <a:pt x="425703" y="295147"/>
                </a:lnTo>
                <a:lnTo>
                  <a:pt x="425703" y="0"/>
                </a:lnTo>
                <a:close/>
              </a:path>
            </a:pathLst>
          </a:custGeom>
          <a:noFill/>
          <a:ln w="95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7" name="Google Shape;1077;p94"/>
          <p:cNvSpPr txBox="1"/>
          <p:nvPr/>
        </p:nvSpPr>
        <p:spPr>
          <a:xfrm>
            <a:off x="6706361" y="3742182"/>
            <a:ext cx="17119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First($) = {$}</a:t>
            </a:r>
            <a:endParaRPr sz="2400">
              <a:latin typeface="Arial"/>
              <a:ea typeface="Arial"/>
              <a:cs typeface="Arial"/>
              <a:sym typeface="Arial"/>
            </a:endParaRPr>
          </a:p>
        </p:txBody>
      </p:sp>
      <p:grpSp>
        <p:nvGrpSpPr>
          <p:cNvPr id="2" name="Google Shape;1078;p94"/>
          <p:cNvGrpSpPr/>
          <p:nvPr/>
        </p:nvGrpSpPr>
        <p:grpSpPr>
          <a:xfrm>
            <a:off x="5582411" y="4289551"/>
            <a:ext cx="286512" cy="220345"/>
            <a:chOff x="5582411" y="4289551"/>
            <a:chExt cx="286512" cy="220345"/>
          </a:xfrm>
        </p:grpSpPr>
        <p:sp>
          <p:nvSpPr>
            <p:cNvPr id="1079" name="Google Shape;1079;p94"/>
            <p:cNvSpPr/>
            <p:nvPr/>
          </p:nvSpPr>
          <p:spPr>
            <a:xfrm>
              <a:off x="5720333" y="4289551"/>
              <a:ext cx="148590" cy="220345"/>
            </a:xfrm>
            <a:custGeom>
              <a:avLst/>
              <a:gdLst/>
              <a:ahLst/>
              <a:cxnLst/>
              <a:rect l="l" t="t" r="r" b="b"/>
              <a:pathLst>
                <a:path w="148589" h="220345" extrusionOk="0">
                  <a:moveTo>
                    <a:pt x="101183" y="159955"/>
                  </a:moveTo>
                  <a:lnTo>
                    <a:pt x="74802" y="177419"/>
                  </a:lnTo>
                  <a:lnTo>
                    <a:pt x="148589" y="219964"/>
                  </a:lnTo>
                  <a:lnTo>
                    <a:pt x="142581" y="170561"/>
                  </a:lnTo>
                  <a:lnTo>
                    <a:pt x="108203" y="170561"/>
                  </a:lnTo>
                  <a:lnTo>
                    <a:pt x="101183" y="159955"/>
                  </a:lnTo>
                  <a:close/>
                </a:path>
                <a:path w="148589" h="220345" extrusionOk="0">
                  <a:moveTo>
                    <a:pt x="111873" y="152878"/>
                  </a:moveTo>
                  <a:lnTo>
                    <a:pt x="101183" y="159955"/>
                  </a:lnTo>
                  <a:lnTo>
                    <a:pt x="108203" y="170561"/>
                  </a:lnTo>
                  <a:lnTo>
                    <a:pt x="118871" y="163449"/>
                  </a:lnTo>
                  <a:lnTo>
                    <a:pt x="111873" y="152878"/>
                  </a:lnTo>
                  <a:close/>
                </a:path>
                <a:path w="148589" h="220345" extrusionOk="0">
                  <a:moveTo>
                    <a:pt x="138302" y="135381"/>
                  </a:moveTo>
                  <a:lnTo>
                    <a:pt x="111873" y="152878"/>
                  </a:lnTo>
                  <a:lnTo>
                    <a:pt x="118871" y="163449"/>
                  </a:lnTo>
                  <a:lnTo>
                    <a:pt x="108203" y="170561"/>
                  </a:lnTo>
                  <a:lnTo>
                    <a:pt x="142581" y="170561"/>
                  </a:lnTo>
                  <a:lnTo>
                    <a:pt x="138302" y="135381"/>
                  </a:lnTo>
                  <a:close/>
                </a:path>
                <a:path w="148589" h="220345" extrusionOk="0">
                  <a:moveTo>
                    <a:pt x="10667" y="0"/>
                  </a:moveTo>
                  <a:lnTo>
                    <a:pt x="0" y="7112"/>
                  </a:lnTo>
                  <a:lnTo>
                    <a:pt x="101183" y="159955"/>
                  </a:lnTo>
                  <a:lnTo>
                    <a:pt x="111873" y="152878"/>
                  </a:lnTo>
                  <a:lnTo>
                    <a:pt x="10667" y="0"/>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0" name="Google Shape;1080;p94"/>
            <p:cNvSpPr/>
            <p:nvPr/>
          </p:nvSpPr>
          <p:spPr>
            <a:xfrm>
              <a:off x="5582411" y="4293107"/>
              <a:ext cx="216535" cy="0"/>
            </a:xfrm>
            <a:custGeom>
              <a:avLst/>
              <a:gdLst/>
              <a:ahLst/>
              <a:cxnLst/>
              <a:rect l="l" t="t" r="r" b="b"/>
              <a:pathLst>
                <a:path w="216535" h="120000" extrusionOk="0">
                  <a:moveTo>
                    <a:pt x="0" y="0"/>
                  </a:moveTo>
                  <a:lnTo>
                    <a:pt x="216408" y="0"/>
                  </a:lnTo>
                </a:path>
              </a:pathLst>
            </a:custGeom>
            <a:noFill/>
            <a:ln w="95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81" name="Google Shape;1081;p94"/>
          <p:cNvSpPr/>
          <p:nvPr/>
        </p:nvSpPr>
        <p:spPr>
          <a:xfrm>
            <a:off x="1043939" y="5400675"/>
            <a:ext cx="2734945" cy="840105"/>
          </a:xfrm>
          <a:custGeom>
            <a:avLst/>
            <a:gdLst/>
            <a:ahLst/>
            <a:cxnLst/>
            <a:rect l="l" t="t" r="r" b="b"/>
            <a:pathLst>
              <a:path w="2734945" h="840104" extrusionOk="0">
                <a:moveTo>
                  <a:pt x="0" y="334137"/>
                </a:moveTo>
                <a:lnTo>
                  <a:pt x="1429511" y="334137"/>
                </a:lnTo>
                <a:lnTo>
                  <a:pt x="2734945" y="0"/>
                </a:lnTo>
                <a:lnTo>
                  <a:pt x="2042160" y="334137"/>
                </a:lnTo>
                <a:lnTo>
                  <a:pt x="2450592" y="334137"/>
                </a:lnTo>
                <a:lnTo>
                  <a:pt x="2450592" y="418465"/>
                </a:lnTo>
                <a:lnTo>
                  <a:pt x="2450592" y="544957"/>
                </a:lnTo>
                <a:lnTo>
                  <a:pt x="2450592" y="840105"/>
                </a:lnTo>
                <a:lnTo>
                  <a:pt x="2042160" y="840105"/>
                </a:lnTo>
                <a:lnTo>
                  <a:pt x="1429511" y="840105"/>
                </a:lnTo>
                <a:lnTo>
                  <a:pt x="0" y="840105"/>
                </a:lnTo>
                <a:lnTo>
                  <a:pt x="0" y="544957"/>
                </a:lnTo>
                <a:lnTo>
                  <a:pt x="0" y="418465"/>
                </a:lnTo>
                <a:lnTo>
                  <a:pt x="0" y="334137"/>
                </a:lnTo>
                <a:close/>
              </a:path>
            </a:pathLst>
          </a:custGeom>
          <a:noFill/>
          <a:ln w="95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2" name="Google Shape;1082;p94"/>
          <p:cNvSpPr txBox="1"/>
          <p:nvPr/>
        </p:nvSpPr>
        <p:spPr>
          <a:xfrm>
            <a:off x="1140967" y="5760821"/>
            <a:ext cx="22548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First(C$) = {c, d}</a:t>
            </a:r>
            <a:endParaRPr sz="2400">
              <a:latin typeface="Arial"/>
              <a:ea typeface="Arial"/>
              <a:cs typeface="Arial"/>
              <a:sym typeface="Arial"/>
            </a:endParaRPr>
          </a:p>
        </p:txBody>
      </p:sp>
      <p:grpSp>
        <p:nvGrpSpPr>
          <p:cNvPr id="3" name="Google Shape;1083;p94"/>
          <p:cNvGrpSpPr/>
          <p:nvPr/>
        </p:nvGrpSpPr>
        <p:grpSpPr>
          <a:xfrm>
            <a:off x="5436108" y="4862829"/>
            <a:ext cx="2810510" cy="1015365"/>
            <a:chOff x="5436108" y="4862829"/>
            <a:chExt cx="2810510" cy="1015365"/>
          </a:xfrm>
        </p:grpSpPr>
        <p:sp>
          <p:nvSpPr>
            <p:cNvPr id="1084" name="Google Shape;1084;p94"/>
            <p:cNvSpPr/>
            <p:nvPr/>
          </p:nvSpPr>
          <p:spPr>
            <a:xfrm>
              <a:off x="5436108" y="4869179"/>
              <a:ext cx="649605" cy="0"/>
            </a:xfrm>
            <a:custGeom>
              <a:avLst/>
              <a:gdLst/>
              <a:ahLst/>
              <a:cxnLst/>
              <a:rect l="l" t="t" r="r" b="b"/>
              <a:pathLst>
                <a:path w="649604" h="120000" extrusionOk="0">
                  <a:moveTo>
                    <a:pt x="0" y="0"/>
                  </a:moveTo>
                  <a:lnTo>
                    <a:pt x="649224" y="0"/>
                  </a:lnTo>
                </a:path>
              </a:pathLst>
            </a:custGeom>
            <a:noFill/>
            <a:ln w="95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5" name="Google Shape;1085;p94"/>
            <p:cNvSpPr/>
            <p:nvPr/>
          </p:nvSpPr>
          <p:spPr>
            <a:xfrm>
              <a:off x="5561203" y="4862829"/>
              <a:ext cx="2685415" cy="1015365"/>
            </a:xfrm>
            <a:custGeom>
              <a:avLst/>
              <a:gdLst/>
              <a:ahLst/>
              <a:cxnLst/>
              <a:rect l="l" t="t" r="r" b="b"/>
              <a:pathLst>
                <a:path w="2685415" h="1015364" extrusionOk="0">
                  <a:moveTo>
                    <a:pt x="2685161" y="295910"/>
                  </a:moveTo>
                  <a:lnTo>
                    <a:pt x="2683408" y="294767"/>
                  </a:lnTo>
                  <a:lnTo>
                    <a:pt x="2613914" y="249174"/>
                  </a:lnTo>
                  <a:lnTo>
                    <a:pt x="2610193" y="280708"/>
                  </a:lnTo>
                  <a:lnTo>
                    <a:pt x="238379" y="0"/>
                  </a:lnTo>
                  <a:lnTo>
                    <a:pt x="237617" y="6299"/>
                  </a:lnTo>
                  <a:lnTo>
                    <a:pt x="231394" y="4953"/>
                  </a:lnTo>
                  <a:lnTo>
                    <a:pt x="30975" y="939393"/>
                  </a:lnTo>
                  <a:lnTo>
                    <a:pt x="0" y="932738"/>
                  </a:lnTo>
                  <a:lnTo>
                    <a:pt x="21209" y="1015238"/>
                  </a:lnTo>
                  <a:lnTo>
                    <a:pt x="69799" y="954481"/>
                  </a:lnTo>
                  <a:lnTo>
                    <a:pt x="74422" y="948715"/>
                  </a:lnTo>
                  <a:lnTo>
                    <a:pt x="43421" y="942073"/>
                  </a:lnTo>
                  <a:lnTo>
                    <a:pt x="237959" y="35001"/>
                  </a:lnTo>
                  <a:lnTo>
                    <a:pt x="283616" y="223291"/>
                  </a:lnTo>
                  <a:lnTo>
                    <a:pt x="252730" y="230759"/>
                  </a:lnTo>
                  <a:lnTo>
                    <a:pt x="307721" y="295910"/>
                  </a:lnTo>
                  <a:lnTo>
                    <a:pt x="321525" y="235712"/>
                  </a:lnTo>
                  <a:lnTo>
                    <a:pt x="326771" y="212852"/>
                  </a:lnTo>
                  <a:lnTo>
                    <a:pt x="295960" y="220306"/>
                  </a:lnTo>
                  <a:lnTo>
                    <a:pt x="247269" y="19075"/>
                  </a:lnTo>
                  <a:lnTo>
                    <a:pt x="1966341" y="983513"/>
                  </a:lnTo>
                  <a:lnTo>
                    <a:pt x="1950847" y="1011186"/>
                  </a:lnTo>
                  <a:lnTo>
                    <a:pt x="2035937" y="1015238"/>
                  </a:lnTo>
                  <a:lnTo>
                    <a:pt x="2018601" y="989711"/>
                  </a:lnTo>
                  <a:lnTo>
                    <a:pt x="1988058" y="944727"/>
                  </a:lnTo>
                  <a:lnTo>
                    <a:pt x="1972538" y="972439"/>
                  </a:lnTo>
                  <a:lnTo>
                    <a:pt x="268668" y="16484"/>
                  </a:lnTo>
                  <a:lnTo>
                    <a:pt x="2608719" y="293268"/>
                  </a:lnTo>
                  <a:lnTo>
                    <a:pt x="2605024" y="324739"/>
                  </a:lnTo>
                  <a:lnTo>
                    <a:pt x="2685161" y="295910"/>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transition>
    <p:zoom/>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95"/>
          <p:cNvSpPr txBox="1">
            <a:spLocks noGrp="1"/>
          </p:cNvSpPr>
          <p:nvPr>
            <p:ph type="title"/>
          </p:nvPr>
        </p:nvSpPr>
        <p:spPr>
          <a:xfrm>
            <a:off x="993444" y="1286636"/>
            <a:ext cx="409130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Goto Function</a:t>
            </a:r>
            <a:endParaRPr/>
          </a:p>
        </p:txBody>
      </p:sp>
      <p:sp>
        <p:nvSpPr>
          <p:cNvPr id="1091" name="Google Shape;1091;p95"/>
          <p:cNvSpPr txBox="1"/>
          <p:nvPr/>
        </p:nvSpPr>
        <p:spPr>
          <a:xfrm>
            <a:off x="1435100" y="2601544"/>
            <a:ext cx="5370195" cy="21615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goto(I, X) =</a:t>
            </a:r>
            <a:endParaRPr sz="2800">
              <a:latin typeface="Arial"/>
              <a:ea typeface="Arial"/>
              <a:cs typeface="Arial"/>
              <a:sym typeface="Arial"/>
            </a:endParaRPr>
          </a:p>
          <a:p>
            <a:pPr marL="408305"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set J to the empty set</a:t>
            </a:r>
            <a:endParaRPr sz="2800">
              <a:latin typeface="Arial"/>
              <a:ea typeface="Arial"/>
              <a:cs typeface="Arial"/>
              <a:sym typeface="Arial"/>
            </a:endParaRPr>
          </a:p>
          <a:p>
            <a:pPr marL="802005" marR="5080" lvl="0" indent="-393700" algn="l" rtl="0">
              <a:lnSpc>
                <a:spcPct val="100000"/>
              </a:lnSpc>
              <a:spcBef>
                <a:spcPts val="25"/>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any item (A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a) in I  add (A </a:t>
            </a:r>
            <a:r>
              <a:rPr lang="en-US" sz="2800">
                <a:solidFill>
                  <a:srgbClr val="003366"/>
                </a:solidFill>
                <a:latin typeface="Noto Sans Symbols"/>
                <a:ea typeface="Noto Sans Symbols"/>
                <a:cs typeface="Noto Sans Symbols"/>
                <a:sym typeface="Noto Sans Symbols"/>
              </a:rPr>
              <a:t>→α</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X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β</a:t>
            </a:r>
            <a:r>
              <a:rPr lang="en-US" sz="2800">
                <a:solidFill>
                  <a:srgbClr val="003366"/>
                </a:solidFill>
                <a:latin typeface="Arial"/>
                <a:ea typeface="Arial"/>
                <a:cs typeface="Arial"/>
                <a:sym typeface="Arial"/>
              </a:rPr>
              <a:t>, a) to J</a:t>
            </a:r>
            <a:endParaRPr sz="2800">
              <a:latin typeface="Arial"/>
              <a:ea typeface="Arial"/>
              <a:cs typeface="Arial"/>
              <a:sym typeface="Arial"/>
            </a:endParaRPr>
          </a:p>
          <a:p>
            <a:pPr marL="408305" marR="0" lvl="0" indent="0" algn="l" rtl="0">
              <a:lnSpc>
                <a:spcPct val="119285"/>
              </a:lnSpc>
              <a:spcBef>
                <a:spcPts val="0"/>
              </a:spcBef>
              <a:spcAft>
                <a:spcPts val="0"/>
              </a:spcAft>
              <a:buNone/>
            </a:pPr>
            <a:r>
              <a:rPr lang="en-US" sz="2800">
                <a:solidFill>
                  <a:srgbClr val="FF3300"/>
                </a:solidFill>
                <a:latin typeface="Arial"/>
                <a:ea typeface="Arial"/>
                <a:cs typeface="Arial"/>
                <a:sym typeface="Arial"/>
              </a:rPr>
              <a:t>return </a:t>
            </a:r>
            <a:r>
              <a:rPr lang="en-US" sz="2800">
                <a:solidFill>
                  <a:srgbClr val="003366"/>
                </a:solidFill>
                <a:latin typeface="Arial"/>
                <a:ea typeface="Arial"/>
                <a:cs typeface="Arial"/>
                <a:sym typeface="Arial"/>
              </a:rPr>
              <a:t>closure(J)</a:t>
            </a:r>
            <a:endParaRPr sz="2800">
              <a:latin typeface="Arial"/>
              <a:ea typeface="Arial"/>
              <a:cs typeface="Arial"/>
              <a:sym typeface="Arial"/>
            </a:endParaRPr>
          </a:p>
        </p:txBody>
      </p:sp>
    </p:spTree>
  </p:cSld>
  <p:clrMapOvr>
    <a:masterClrMapping/>
  </p:clrMapOvr>
  <p:transition>
    <p:zoom/>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96"/>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097" name="Google Shape;1097;p96"/>
          <p:cNvSpPr txBox="1"/>
          <p:nvPr/>
        </p:nvSpPr>
        <p:spPr>
          <a:xfrm>
            <a:off x="1096670" y="2946654"/>
            <a:ext cx="7423150" cy="1310640"/>
          </a:xfrm>
          <a:prstGeom prst="rect">
            <a:avLst/>
          </a:prstGeom>
          <a:noFill/>
          <a:ln>
            <a:noFill/>
          </a:ln>
        </p:spPr>
        <p:txBody>
          <a:bodyPr spcFirstLastPara="1" wrap="square" lIns="0" tIns="13325" rIns="0" bIns="0" anchor="t" anchorCtr="0">
            <a:spAutoFit/>
          </a:bodyPr>
          <a:lstStyle/>
          <a:p>
            <a:pPr marL="43434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goto(I</a:t>
            </a:r>
            <a:r>
              <a:rPr lang="en-US" sz="2775" baseline="-25000">
                <a:solidFill>
                  <a:srgbClr val="003366"/>
                </a:solidFill>
                <a:latin typeface="Arial"/>
                <a:ea typeface="Arial"/>
                <a:cs typeface="Arial"/>
                <a:sym typeface="Arial"/>
              </a:rPr>
              <a:t>1</a:t>
            </a:r>
            <a:r>
              <a:rPr lang="en-US" sz="2800">
                <a:solidFill>
                  <a:srgbClr val="003366"/>
                </a:solidFill>
                <a:latin typeface="Arial"/>
                <a:ea typeface="Arial"/>
                <a:cs typeface="Arial"/>
                <a:sym typeface="Arial"/>
              </a:rPr>
              <a:t>, C)</a:t>
            </a:r>
            <a:endParaRPr sz="2800">
              <a:latin typeface="Arial"/>
              <a:ea typeface="Arial"/>
              <a:cs typeface="Arial"/>
              <a:sym typeface="Arial"/>
            </a:endParaRPr>
          </a:p>
          <a:p>
            <a:pPr marL="38100" marR="0" lvl="0" indent="0" algn="l" rtl="0">
              <a:lnSpc>
                <a:spcPct val="100000"/>
              </a:lnSpc>
              <a:spcBef>
                <a:spcPts val="25"/>
              </a:spcBef>
              <a:spcAft>
                <a:spcPts val="0"/>
              </a:spcAft>
              <a:buNone/>
            </a:pPr>
            <a:r>
              <a:rPr lang="en-US" sz="2800">
                <a:solidFill>
                  <a:srgbClr val="003366"/>
                </a:solidFill>
                <a:latin typeface="Arial"/>
                <a:ea typeface="Arial"/>
                <a:cs typeface="Arial"/>
                <a:sym typeface="Arial"/>
              </a:rPr>
              <a:t>=	closure({S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a:t>
            </a:r>
            <a:endParaRPr sz="2800">
              <a:latin typeface="Arial"/>
              <a:ea typeface="Arial"/>
              <a:cs typeface="Arial"/>
              <a:sym typeface="Arial"/>
            </a:endParaRPr>
          </a:p>
          <a:p>
            <a:pPr marL="381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 (C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 $), (C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d, $)}</a:t>
            </a:r>
            <a:endParaRPr sz="2800">
              <a:latin typeface="Arial"/>
              <a:ea typeface="Arial"/>
              <a:cs typeface="Arial"/>
              <a:sym typeface="Arial"/>
            </a:endParaRPr>
          </a:p>
        </p:txBody>
      </p:sp>
    </p:spTree>
  </p:cSld>
  <p:clrMapOvr>
    <a:masterClrMapping/>
  </p:clrMapOvr>
  <p:transition>
    <p:zoom/>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97"/>
          <p:cNvSpPr txBox="1">
            <a:spLocks noGrp="1"/>
          </p:cNvSpPr>
          <p:nvPr>
            <p:ph type="title"/>
          </p:nvPr>
        </p:nvSpPr>
        <p:spPr>
          <a:xfrm>
            <a:off x="630250" y="1286636"/>
            <a:ext cx="7883499" cy="574039"/>
          </a:xfrm>
          <a:prstGeom prst="rect">
            <a:avLst/>
          </a:prstGeom>
          <a:noFill/>
          <a:ln>
            <a:noFill/>
          </a:ln>
        </p:spPr>
        <p:txBody>
          <a:bodyPr spcFirstLastPara="1" wrap="square" lIns="0" tIns="12700" rIns="0" bIns="0" anchor="t" anchorCtr="0">
            <a:spAutoFit/>
          </a:bodyPr>
          <a:lstStyle/>
          <a:p>
            <a:pPr marL="375285" lvl="0" indent="0" algn="l" rtl="0">
              <a:lnSpc>
                <a:spcPct val="100000"/>
              </a:lnSpc>
              <a:spcBef>
                <a:spcPts val="0"/>
              </a:spcBef>
              <a:spcAft>
                <a:spcPts val="0"/>
              </a:spcAft>
              <a:buNone/>
            </a:pPr>
            <a:r>
              <a:rPr lang="en-US"/>
              <a:t>The Subset Construction Function</a:t>
            </a:r>
            <a:endParaRPr/>
          </a:p>
        </p:txBody>
      </p:sp>
      <p:sp>
        <p:nvSpPr>
          <p:cNvPr id="1103" name="Google Shape;1103;p97"/>
          <p:cNvSpPr txBox="1"/>
          <p:nvPr/>
        </p:nvSpPr>
        <p:spPr>
          <a:xfrm>
            <a:off x="1435100" y="2601544"/>
            <a:ext cx="6978015" cy="3869054"/>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subset-construction(cfg) =</a:t>
            </a:r>
            <a:endParaRPr sz="2800">
              <a:latin typeface="Arial"/>
              <a:ea typeface="Arial"/>
              <a:cs typeface="Arial"/>
              <a:sym typeface="Arial"/>
            </a:endParaRPr>
          </a:p>
          <a:p>
            <a:pPr marL="408305" marR="553720" lvl="0" indent="0" algn="l" rtl="0">
              <a:lnSpc>
                <a:spcPct val="119285"/>
              </a:lnSpc>
              <a:spcBef>
                <a:spcPts val="155"/>
              </a:spcBef>
              <a:spcAft>
                <a:spcPts val="0"/>
              </a:spcAft>
              <a:buNone/>
            </a:pPr>
            <a:r>
              <a:rPr lang="en-US" sz="2800">
                <a:solidFill>
                  <a:srgbClr val="003366"/>
                </a:solidFill>
                <a:latin typeface="Arial"/>
                <a:ea typeface="Arial"/>
                <a:cs typeface="Arial"/>
                <a:sym typeface="Arial"/>
              </a:rPr>
              <a:t>initialize T to {closure({(S’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S , $)})}  </a:t>
            </a:r>
            <a:r>
              <a:rPr lang="en-US" sz="2800">
                <a:solidFill>
                  <a:srgbClr val="FF3300"/>
                </a:solidFill>
                <a:latin typeface="Arial"/>
                <a:ea typeface="Arial"/>
                <a:cs typeface="Arial"/>
                <a:sym typeface="Arial"/>
              </a:rPr>
              <a:t>repeat</a:t>
            </a:r>
            <a:endParaRPr sz="2800">
              <a:latin typeface="Arial"/>
              <a:ea typeface="Arial"/>
              <a:cs typeface="Arial"/>
              <a:sym typeface="Arial"/>
            </a:endParaRPr>
          </a:p>
          <a:p>
            <a:pPr marL="1195070" marR="5080" lvl="0" indent="-393700" algn="l" rtl="0">
              <a:lnSpc>
                <a:spcPct val="120000"/>
              </a:lnSpc>
              <a:spcBef>
                <a:spcPts val="0"/>
              </a:spcBef>
              <a:spcAft>
                <a:spcPts val="0"/>
              </a:spcAft>
              <a:buNone/>
            </a:pPr>
            <a:r>
              <a:rPr lang="en-US" sz="2800">
                <a:solidFill>
                  <a:srgbClr val="FF3300"/>
                </a:solidFill>
                <a:latin typeface="Arial"/>
                <a:ea typeface="Arial"/>
                <a:cs typeface="Arial"/>
                <a:sym typeface="Arial"/>
              </a:rPr>
              <a:t>for </a:t>
            </a:r>
            <a:r>
              <a:rPr lang="en-US" sz="2800">
                <a:solidFill>
                  <a:srgbClr val="003366"/>
                </a:solidFill>
                <a:latin typeface="Arial"/>
                <a:ea typeface="Arial"/>
                <a:cs typeface="Arial"/>
                <a:sym typeface="Arial"/>
              </a:rPr>
              <a:t>each state I in T and each symbol X  let J be goto(I, X)</a:t>
            </a:r>
            <a:endParaRPr sz="2800">
              <a:latin typeface="Arial"/>
              <a:ea typeface="Arial"/>
              <a:cs typeface="Arial"/>
              <a:sym typeface="Arial"/>
            </a:endParaRPr>
          </a:p>
          <a:p>
            <a:pPr marL="1195070" marR="0" lvl="0" indent="0" algn="l" rtl="0">
              <a:lnSpc>
                <a:spcPct val="116071"/>
              </a:lnSpc>
              <a:spcBef>
                <a:spcPts val="0"/>
              </a:spcBef>
              <a:spcAft>
                <a:spcPts val="0"/>
              </a:spcAft>
              <a:buNone/>
            </a:pPr>
            <a:r>
              <a:rPr lang="en-US" sz="2800">
                <a:solidFill>
                  <a:srgbClr val="FF3300"/>
                </a:solidFill>
                <a:latin typeface="Arial"/>
                <a:ea typeface="Arial"/>
                <a:cs typeface="Arial"/>
                <a:sym typeface="Arial"/>
              </a:rPr>
              <a:t>if </a:t>
            </a:r>
            <a:r>
              <a:rPr lang="en-US" sz="2800">
                <a:solidFill>
                  <a:srgbClr val="003366"/>
                </a:solidFill>
                <a:latin typeface="Arial"/>
                <a:ea typeface="Arial"/>
                <a:cs typeface="Arial"/>
                <a:sym typeface="Arial"/>
              </a:rPr>
              <a:t>J is not empty and not in T </a:t>
            </a:r>
            <a:r>
              <a:rPr lang="en-US" sz="2800">
                <a:solidFill>
                  <a:srgbClr val="FF3300"/>
                </a:solidFill>
                <a:latin typeface="Arial"/>
                <a:ea typeface="Arial"/>
                <a:cs typeface="Arial"/>
                <a:sym typeface="Arial"/>
              </a:rPr>
              <a:t>then</a:t>
            </a:r>
            <a:endParaRPr sz="2800">
              <a:latin typeface="Arial"/>
              <a:ea typeface="Arial"/>
              <a:cs typeface="Arial"/>
              <a:sym typeface="Arial"/>
            </a:endParaRPr>
          </a:p>
          <a:p>
            <a:pPr marL="1582420" marR="0" lvl="0" indent="0" algn="l" rtl="0">
              <a:lnSpc>
                <a:spcPct val="119642"/>
              </a:lnSpc>
              <a:spcBef>
                <a:spcPts val="30"/>
              </a:spcBef>
              <a:spcAft>
                <a:spcPts val="0"/>
              </a:spcAft>
              <a:buNone/>
            </a:pPr>
            <a:r>
              <a:rPr lang="en-US" sz="2800">
                <a:solidFill>
                  <a:srgbClr val="003366"/>
                </a:solidFill>
                <a:latin typeface="Arial"/>
                <a:ea typeface="Arial"/>
                <a:cs typeface="Arial"/>
                <a:sym typeface="Arial"/>
              </a:rPr>
              <a:t>T = 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J }</a:t>
            </a:r>
            <a:endParaRPr sz="2800">
              <a:latin typeface="Arial"/>
              <a:ea typeface="Arial"/>
              <a:cs typeface="Arial"/>
              <a:sym typeface="Arial"/>
            </a:endParaRPr>
          </a:p>
          <a:p>
            <a:pPr marL="408305" marR="2872105" lvl="0" indent="0" algn="l" rtl="0">
              <a:lnSpc>
                <a:spcPct val="120000"/>
              </a:lnSpc>
              <a:spcBef>
                <a:spcPts val="90"/>
              </a:spcBef>
              <a:spcAft>
                <a:spcPts val="0"/>
              </a:spcAft>
              <a:buNone/>
            </a:pPr>
            <a:r>
              <a:rPr lang="en-US" sz="2800">
                <a:solidFill>
                  <a:srgbClr val="FF3300"/>
                </a:solidFill>
                <a:latin typeface="Arial"/>
                <a:ea typeface="Arial"/>
                <a:cs typeface="Arial"/>
                <a:sym typeface="Arial"/>
              </a:rPr>
              <a:t>until </a:t>
            </a:r>
            <a:r>
              <a:rPr lang="en-US" sz="2800">
                <a:solidFill>
                  <a:srgbClr val="003366"/>
                </a:solidFill>
                <a:latin typeface="Arial"/>
                <a:ea typeface="Arial"/>
                <a:cs typeface="Arial"/>
                <a:sym typeface="Arial"/>
              </a:rPr>
              <a:t>T does not change  </a:t>
            </a:r>
            <a:r>
              <a:rPr lang="en-US" sz="2800">
                <a:solidFill>
                  <a:srgbClr val="FF3300"/>
                </a:solidFill>
                <a:latin typeface="Arial"/>
                <a:ea typeface="Arial"/>
                <a:cs typeface="Arial"/>
                <a:sym typeface="Arial"/>
              </a:rPr>
              <a:t>return </a:t>
            </a:r>
            <a:r>
              <a:rPr lang="en-US" sz="2800">
                <a:solidFill>
                  <a:srgbClr val="003366"/>
                </a:solidFill>
                <a:latin typeface="Arial"/>
                <a:ea typeface="Arial"/>
                <a:cs typeface="Arial"/>
                <a:sym typeface="Arial"/>
              </a:rPr>
              <a:t>T</a:t>
            </a:r>
            <a:endParaRPr sz="2800">
              <a:latin typeface="Arial"/>
              <a:ea typeface="Arial"/>
              <a:cs typeface="Arial"/>
              <a:sym typeface="Arial"/>
            </a:endParaRPr>
          </a:p>
        </p:txBody>
      </p:sp>
    </p:spTree>
  </p:cSld>
  <p:clrMapOvr>
    <a:masterClrMapping/>
  </p:clrMapOvr>
  <p:transition>
    <p:zoom/>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98"/>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109" name="Google Shape;1109;p98"/>
          <p:cNvSpPr txBox="1"/>
          <p:nvPr/>
        </p:nvSpPr>
        <p:spPr>
          <a:xfrm>
            <a:off x="1527175" y="2539441"/>
            <a:ext cx="1956435" cy="1734820"/>
          </a:xfrm>
          <a:prstGeom prst="rect">
            <a:avLst/>
          </a:prstGeom>
          <a:noFill/>
          <a:ln>
            <a:noFill/>
          </a:ln>
        </p:spPr>
        <p:txBody>
          <a:bodyPr spcFirstLastPara="1" wrap="square" lIns="0" tIns="13950" rIns="0" bIns="0" anchor="t" anchorCtr="0">
            <a:spAutoFit/>
          </a:bodyPr>
          <a:lstStyle/>
          <a:p>
            <a:pPr marL="408940" marR="0" lvl="0" indent="-396875" algn="l" rtl="0">
              <a:lnSpc>
                <a:spcPct val="100000"/>
              </a:lnSpc>
              <a:spcBef>
                <a:spcPts val="0"/>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S</a:t>
            </a:r>
            <a:endParaRPr sz="2800">
              <a:latin typeface="Arial"/>
              <a:ea typeface="Arial"/>
              <a:cs typeface="Arial"/>
              <a:sym typeface="Arial"/>
            </a:endParaRPr>
          </a:p>
          <a:p>
            <a:pPr marL="409575" marR="0" lvl="0" indent="-397510" algn="l" rtl="0">
              <a:lnSpc>
                <a:spcPct val="100000"/>
              </a:lnSpc>
              <a:spcBef>
                <a:spcPts val="0"/>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S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a:t>
            </a:r>
            <a:endParaRPr sz="2800">
              <a:latin typeface="Arial"/>
              <a:ea typeface="Arial"/>
              <a:cs typeface="Arial"/>
              <a:sym typeface="Arial"/>
            </a:endParaRPr>
          </a:p>
          <a:p>
            <a:pPr marL="408305" marR="0" lvl="0" indent="-396240" algn="l" rtl="0">
              <a:lnSpc>
                <a:spcPct val="100000"/>
              </a:lnSpc>
              <a:spcBef>
                <a:spcPts val="5"/>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a:t>
            </a:r>
            <a:endParaRPr sz="2800">
              <a:latin typeface="Arial"/>
              <a:ea typeface="Arial"/>
              <a:cs typeface="Arial"/>
              <a:sym typeface="Arial"/>
            </a:endParaRPr>
          </a:p>
          <a:p>
            <a:pPr marL="409575" marR="0" lvl="0" indent="-397510" algn="l" rtl="0">
              <a:lnSpc>
                <a:spcPct val="100000"/>
              </a:lnSpc>
              <a:spcBef>
                <a:spcPts val="0"/>
              </a:spcBef>
              <a:spcAft>
                <a:spcPts val="0"/>
              </a:spcAft>
              <a:buClr>
                <a:srgbClr val="003366"/>
              </a:buClr>
              <a:buSzPts val="2800"/>
              <a:buFont typeface="Arial"/>
              <a:buAutoNum type="arabicPeriod"/>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d</a:t>
            </a:r>
            <a:endParaRPr sz="2800">
              <a:latin typeface="Arial"/>
              <a:ea typeface="Arial"/>
              <a:cs typeface="Arial"/>
              <a:sym typeface="Arial"/>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754acbc1b1_0_90"/>
          <p:cNvSpPr txBox="1"/>
          <p:nvPr/>
        </p:nvSpPr>
        <p:spPr>
          <a:xfrm>
            <a:off x="591013" y="1371600"/>
            <a:ext cx="8051181" cy="37856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a:latin typeface="Cambria" pitchFamily="18" charset="0"/>
                <a:ea typeface="Cambria" pitchFamily="18" charset="0"/>
                <a:cs typeface="Times New Roman"/>
                <a:sym typeface="Times New Roman"/>
              </a:rPr>
              <a:t>COURSE </a:t>
            </a:r>
            <a:r>
              <a:rPr lang="en-US" sz="1800" b="1" dirty="0" smtClean="0">
                <a:latin typeface="Cambria" pitchFamily="18" charset="0"/>
                <a:ea typeface="Cambria" pitchFamily="18" charset="0"/>
                <a:cs typeface="Times New Roman"/>
                <a:sym typeface="Times New Roman"/>
              </a:rPr>
              <a:t>OUTCOMES</a:t>
            </a:r>
          </a:p>
          <a:p>
            <a:pPr marL="0" lvl="0" indent="0" algn="ctr" rtl="0">
              <a:spcBef>
                <a:spcPts val="0"/>
              </a:spcBef>
              <a:spcAft>
                <a:spcPts val="0"/>
              </a:spcAft>
              <a:buNone/>
            </a:pPr>
            <a:endParaRPr sz="1800"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1 Compare different language Processors and design Lexical Analyzer for a given </a:t>
            </a:r>
            <a:r>
              <a:rPr lang="en-US" sz="1800" dirty="0" smtClean="0">
                <a:latin typeface="Cambria" pitchFamily="18" charset="0"/>
                <a:ea typeface="Cambria" pitchFamily="18" charset="0"/>
                <a:cs typeface="Times New Roman"/>
                <a:sym typeface="Times New Roman"/>
              </a:rPr>
              <a:t>language.</a:t>
            </a: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2 Design Parser using top down and bottom up parsing techniques </a:t>
            </a:r>
            <a:endParaRPr lang="en-US" sz="1800" dirty="0" smtClean="0">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3 Generate Intermediate code for a given set of </a:t>
            </a:r>
            <a:r>
              <a:rPr lang="en-US" sz="1800" dirty="0" smtClean="0">
                <a:latin typeface="Cambria" pitchFamily="18" charset="0"/>
                <a:ea typeface="Cambria" pitchFamily="18" charset="0"/>
                <a:cs typeface="Times New Roman"/>
                <a:sym typeface="Times New Roman"/>
              </a:rPr>
              <a:t>instructions</a:t>
            </a: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4 Choose a data structures for symbol table organization and dynamic memory </a:t>
            </a:r>
            <a:r>
              <a:rPr lang="en-US" sz="1800" dirty="0" smtClean="0">
                <a:latin typeface="Cambria" pitchFamily="18" charset="0"/>
                <a:ea typeface="Cambria" pitchFamily="18" charset="0"/>
                <a:cs typeface="Times New Roman"/>
                <a:sym typeface="Times New Roman"/>
              </a:rPr>
              <a:t>management</a:t>
            </a: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5 Apply various code optimization techniques to generate efficient target code</a:t>
            </a:r>
            <a:endParaRPr sz="1800">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23" name="Google Shape;123;p9"/>
          <p:cNvSpPr txBox="1"/>
          <p:nvPr/>
        </p:nvSpPr>
        <p:spPr>
          <a:xfrm>
            <a:off x="5622673" y="2471598"/>
            <a:ext cx="2974340" cy="2507076"/>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800" dirty="0">
                <a:solidFill>
                  <a:srgbClr val="FF3300"/>
                </a:solidFill>
                <a:latin typeface="Arial"/>
                <a:ea typeface="Arial"/>
                <a:cs typeface="Arial"/>
                <a:sym typeface="Arial"/>
              </a:rPr>
              <a:t>Derivation</a:t>
            </a:r>
            <a:r>
              <a:rPr lang="en-US" sz="1800" dirty="0" smtClean="0">
                <a:solidFill>
                  <a:srgbClr val="003366"/>
                </a:solidFill>
                <a:latin typeface="Arial"/>
                <a:ea typeface="Arial"/>
                <a:cs typeface="Arial"/>
                <a:sym typeface="Arial"/>
              </a:rPr>
              <a:t>:</a:t>
            </a:r>
          </a:p>
          <a:p>
            <a:pPr marL="12700" marR="0" lvl="0" indent="0" algn="l" rtl="0">
              <a:lnSpc>
                <a:spcPct val="100000"/>
              </a:lnSpc>
              <a:spcBef>
                <a:spcPts val="0"/>
              </a:spcBef>
              <a:spcAft>
                <a:spcPts val="0"/>
              </a:spcAft>
              <a:buNone/>
            </a:pPr>
            <a:endParaRPr sz="1800">
              <a:latin typeface="Arial"/>
              <a:ea typeface="Arial"/>
              <a:cs typeface="Arial"/>
              <a:sym typeface="Arial"/>
            </a:endParaRPr>
          </a:p>
          <a:p>
            <a:pPr marL="408940" marR="0" lvl="0" indent="0" algn="l" rtl="0">
              <a:lnSpc>
                <a:spcPct val="100000"/>
              </a:lnSpc>
              <a:spcBef>
                <a:spcPts val="0"/>
              </a:spcBef>
              <a:spcAft>
                <a:spcPts val="0"/>
              </a:spcAft>
              <a:buNone/>
            </a:pPr>
            <a:r>
              <a:rPr lang="en-US" sz="1800" i="1" u="sng" dirty="0" err="1">
                <a:solidFill>
                  <a:srgbClr val="003366"/>
                </a:solidFill>
                <a:latin typeface="Arial"/>
                <a:ea typeface="Arial"/>
                <a:cs typeface="Arial"/>
                <a:sym typeface="Arial"/>
              </a:rPr>
              <a:t>expr</a:t>
            </a:r>
            <a:endParaRPr sz="1800">
              <a:latin typeface="Arial"/>
              <a:ea typeface="Arial"/>
              <a:cs typeface="Arial"/>
              <a:sym typeface="Arial"/>
            </a:endParaRPr>
          </a:p>
          <a:p>
            <a:pPr marL="12700" marR="0" lvl="0" indent="0" algn="l" rtl="0">
              <a:lnSpc>
                <a:spcPct val="100000"/>
              </a:lnSpc>
              <a:spcBef>
                <a:spcPts val="0"/>
              </a:spcBef>
              <a:spcAft>
                <a:spcPts val="0"/>
              </a:spcAft>
              <a:buNone/>
            </a:pP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a:t>
            </a:r>
            <a:r>
              <a:rPr lang="en-US" sz="1800" i="1" u="sng" dirty="0" err="1">
                <a:solidFill>
                  <a:srgbClr val="003366"/>
                </a:solidFill>
                <a:latin typeface="Arial"/>
                <a:ea typeface="Arial"/>
                <a:cs typeface="Arial"/>
                <a:sym typeface="Arial"/>
              </a:rPr>
              <a:t>expr</a:t>
            </a:r>
            <a:endParaRPr sz="1800">
              <a:latin typeface="Arial"/>
              <a:ea typeface="Arial"/>
              <a:cs typeface="Arial"/>
              <a:sym typeface="Arial"/>
            </a:endParaRPr>
          </a:p>
          <a:p>
            <a:pPr marL="12700" marR="0" lvl="0" indent="0" algn="l" rtl="0">
              <a:lnSpc>
                <a:spcPct val="100000"/>
              </a:lnSpc>
              <a:spcBef>
                <a:spcPts val="5"/>
              </a:spcBef>
              <a:spcAft>
                <a:spcPts val="0"/>
              </a:spcAft>
              <a:buNone/>
            </a:pP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a:t>
            </a:r>
            <a:r>
              <a:rPr lang="en-US" sz="1800" i="1" u="sng"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Arial"/>
                <a:ea typeface="Arial"/>
                <a:cs typeface="Arial"/>
                <a:sym typeface="Arial"/>
              </a:rPr>
              <a:t>)</a:t>
            </a:r>
            <a:endParaRPr sz="1800">
              <a:latin typeface="Arial"/>
              <a:ea typeface="Arial"/>
              <a:cs typeface="Arial"/>
              <a:sym typeface="Arial"/>
            </a:endParaRPr>
          </a:p>
          <a:p>
            <a:pPr marL="12700" marR="0" lvl="0" indent="0" algn="l" rtl="0">
              <a:lnSpc>
                <a:spcPct val="100000"/>
              </a:lnSpc>
              <a:spcBef>
                <a:spcPts val="0"/>
              </a:spcBef>
              <a:spcAft>
                <a:spcPts val="0"/>
              </a:spcAft>
              <a:buNone/>
            </a:pP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a:t>
            </a:r>
            <a:r>
              <a:rPr lang="en-US" sz="1800" i="1" u="sng"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op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Arial"/>
                <a:ea typeface="Arial"/>
                <a:cs typeface="Arial"/>
                <a:sym typeface="Arial"/>
              </a:rPr>
              <a:t>)</a:t>
            </a:r>
            <a:endParaRPr sz="1800">
              <a:latin typeface="Arial"/>
              <a:ea typeface="Arial"/>
              <a:cs typeface="Arial"/>
              <a:sym typeface="Arial"/>
            </a:endParaRPr>
          </a:p>
          <a:p>
            <a:pPr marL="12700" marR="0" lvl="0" indent="0" algn="l" rtl="0">
              <a:lnSpc>
                <a:spcPct val="100000"/>
              </a:lnSpc>
              <a:spcBef>
                <a:spcPts val="0"/>
              </a:spcBef>
              <a:spcAft>
                <a:spcPts val="0"/>
              </a:spcAft>
              <a:buNone/>
            </a:pP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 </a:t>
            </a:r>
            <a:r>
              <a:rPr lang="en-US" sz="1800" b="1" dirty="0">
                <a:solidFill>
                  <a:srgbClr val="003366"/>
                </a:solidFill>
                <a:latin typeface="Arial"/>
                <a:ea typeface="Arial"/>
                <a:cs typeface="Arial"/>
                <a:sym typeface="Arial"/>
              </a:rPr>
              <a:t>id </a:t>
            </a:r>
            <a:r>
              <a:rPr lang="en-US" sz="1800" i="1" u="sng" dirty="0">
                <a:solidFill>
                  <a:srgbClr val="003366"/>
                </a:solidFill>
                <a:latin typeface="Arial"/>
                <a:ea typeface="Arial"/>
                <a:cs typeface="Arial"/>
                <a:sym typeface="Arial"/>
              </a:rPr>
              <a:t>op</a:t>
            </a:r>
            <a:r>
              <a:rPr lang="en-US" sz="1800" i="1" dirty="0">
                <a:solidFill>
                  <a:srgbClr val="003366"/>
                </a:solidFill>
                <a:latin typeface="Arial"/>
                <a:ea typeface="Arial"/>
                <a:cs typeface="Arial"/>
                <a:sym typeface="Arial"/>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Arial"/>
                <a:ea typeface="Arial"/>
                <a:cs typeface="Arial"/>
                <a:sym typeface="Arial"/>
              </a:rPr>
              <a:t>)</a:t>
            </a:r>
            <a:endParaRPr sz="1800">
              <a:latin typeface="Arial"/>
              <a:ea typeface="Arial"/>
              <a:cs typeface="Arial"/>
              <a:sym typeface="Arial"/>
            </a:endParaRPr>
          </a:p>
          <a:p>
            <a:pPr marL="12700" marR="0" lvl="0" indent="0" algn="l" rtl="0">
              <a:lnSpc>
                <a:spcPct val="100000"/>
              </a:lnSpc>
              <a:spcBef>
                <a:spcPts val="5"/>
              </a:spcBef>
              <a:spcAft>
                <a:spcPts val="0"/>
              </a:spcAft>
              <a:buNone/>
            </a:pP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 </a:t>
            </a:r>
            <a:r>
              <a:rPr lang="en-US" sz="1800" b="1" dirty="0">
                <a:solidFill>
                  <a:srgbClr val="003366"/>
                </a:solidFill>
                <a:latin typeface="Arial"/>
                <a:ea typeface="Arial"/>
                <a:cs typeface="Arial"/>
                <a:sym typeface="Arial"/>
              </a:rPr>
              <a:t>id </a:t>
            </a:r>
            <a:r>
              <a:rPr lang="en-US" sz="1800" dirty="0">
                <a:solidFill>
                  <a:srgbClr val="003366"/>
                </a:solidFill>
                <a:latin typeface="Arial"/>
                <a:ea typeface="Arial"/>
                <a:cs typeface="Arial"/>
                <a:sym typeface="Arial"/>
              </a:rPr>
              <a:t>+ </a:t>
            </a:r>
            <a:r>
              <a:rPr lang="en-US" sz="1800" i="1" u="sng"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Arial"/>
                <a:ea typeface="Arial"/>
                <a:cs typeface="Arial"/>
                <a:sym typeface="Arial"/>
              </a:rPr>
              <a:t>)</a:t>
            </a:r>
            <a:endParaRPr sz="1800">
              <a:latin typeface="Arial"/>
              <a:ea typeface="Arial"/>
              <a:cs typeface="Arial"/>
              <a:sym typeface="Arial"/>
            </a:endParaRPr>
          </a:p>
          <a:p>
            <a:pPr marL="12700" marR="0" lvl="0" indent="0" algn="l" rtl="0">
              <a:lnSpc>
                <a:spcPct val="100000"/>
              </a:lnSpc>
              <a:spcBef>
                <a:spcPts val="0"/>
              </a:spcBef>
              <a:spcAft>
                <a:spcPts val="0"/>
              </a:spcAft>
              <a:buNone/>
            </a:pPr>
            <a:r>
              <a:rPr lang="en-US" sz="1800" b="1" dirty="0">
                <a:solidFill>
                  <a:srgbClr val="FF0000"/>
                </a:solidFill>
                <a:latin typeface="Noto Sans Symbols"/>
                <a:ea typeface="Noto Sans Symbols"/>
                <a:cs typeface="Noto Sans Symbols"/>
                <a:sym typeface="Noto Sans Symbols"/>
              </a:rPr>
              <a:t>⇒</a:t>
            </a:r>
            <a:r>
              <a:rPr lang="en-US" sz="1800" b="1" dirty="0">
                <a:solidFill>
                  <a:srgbClr val="FF0000"/>
                </a:solidFill>
                <a:latin typeface="Times New Roman"/>
                <a:ea typeface="Times New Roman"/>
                <a:cs typeface="Times New Roman"/>
                <a:sym typeface="Times New Roman"/>
              </a:rPr>
              <a:t> </a:t>
            </a:r>
            <a:r>
              <a:rPr lang="en-US" sz="1800" b="1" dirty="0">
                <a:solidFill>
                  <a:srgbClr val="FF0000"/>
                </a:solidFill>
                <a:latin typeface="Arial"/>
                <a:ea typeface="Arial"/>
                <a:cs typeface="Arial"/>
                <a:sym typeface="Arial"/>
              </a:rPr>
              <a:t>- ( id + id )</a:t>
            </a:r>
            <a:endParaRPr sz="1800" b="1">
              <a:solidFill>
                <a:srgbClr val="FF0000"/>
              </a:solidFill>
              <a:latin typeface="Arial"/>
              <a:ea typeface="Arial"/>
              <a:cs typeface="Arial"/>
              <a:sym typeface="Arial"/>
            </a:endParaRPr>
          </a:p>
        </p:txBody>
      </p:sp>
      <p:sp>
        <p:nvSpPr>
          <p:cNvPr id="124" name="Google Shape;124;p9"/>
          <p:cNvSpPr txBox="1"/>
          <p:nvPr/>
        </p:nvSpPr>
        <p:spPr>
          <a:xfrm>
            <a:off x="1012572" y="2341866"/>
            <a:ext cx="3644900" cy="3005674"/>
          </a:xfrm>
          <a:prstGeom prst="rect">
            <a:avLst/>
          </a:prstGeom>
          <a:noFill/>
          <a:ln>
            <a:noFill/>
          </a:ln>
        </p:spPr>
        <p:txBody>
          <a:bodyPr spcFirstLastPara="1" wrap="square" lIns="0" tIns="13950" rIns="0" bIns="0" anchor="t" anchorCtr="0">
            <a:spAutoFit/>
          </a:bodyPr>
          <a:lstStyle/>
          <a:p>
            <a:pPr marL="12700">
              <a:lnSpc>
                <a:spcPct val="100000"/>
              </a:lnSpc>
              <a:spcBef>
                <a:spcPts val="0"/>
              </a:spcBef>
            </a:pPr>
            <a:r>
              <a:rPr lang="en-US" sz="1800" dirty="0">
                <a:solidFill>
                  <a:srgbClr val="003366"/>
                </a:solidFill>
              </a:rPr>
              <a:t>Grammar</a:t>
            </a:r>
            <a:r>
              <a:rPr lang="en-US" sz="1800" dirty="0" smtClean="0">
                <a:solidFill>
                  <a:srgbClr val="003366"/>
                </a:solidFill>
              </a:rPr>
              <a:t>:</a:t>
            </a:r>
          </a:p>
          <a:p>
            <a:pPr marL="12700">
              <a:lnSpc>
                <a:spcPct val="100000"/>
              </a:lnSpc>
              <a:spcBef>
                <a:spcPts val="0"/>
              </a:spcBef>
            </a:pPr>
            <a:endParaRPr lang="en-US" sz="1800" dirty="0" smtClean="0">
              <a:solidFill>
                <a:srgbClr val="003366"/>
              </a:solidFill>
            </a:endParaRPr>
          </a:p>
          <a:p>
            <a:pPr marL="12700">
              <a:lnSpc>
                <a:spcPct val="119642"/>
              </a:lnSpc>
              <a:spcBef>
                <a:spcPts val="25"/>
              </a:spcBef>
              <a:buSzPts val="2800"/>
            </a:pPr>
            <a:r>
              <a:rPr lang="en-US" sz="1800" dirty="0" err="1" smtClean="0">
                <a:solidFill>
                  <a:srgbClr val="003366"/>
                </a:solidFill>
              </a:rPr>
              <a:t>expr</a:t>
            </a:r>
            <a:r>
              <a:rPr lang="en-US" sz="1800" dirty="0" smtClean="0">
                <a:solidFill>
                  <a:srgbClr val="003366"/>
                </a:solidFill>
              </a:rPr>
              <a:t> </a:t>
            </a:r>
            <a:r>
              <a:rPr lang="en-US" sz="1800" dirty="0">
                <a:solidFill>
                  <a:srgbClr val="003366"/>
                </a:solidFill>
                <a:sym typeface="Noto Sans Symbols"/>
              </a:rPr>
              <a:t>→</a:t>
            </a:r>
            <a:r>
              <a:rPr lang="en-US" sz="1800" dirty="0">
                <a:solidFill>
                  <a:srgbClr val="003366"/>
                </a:solidFill>
                <a:sym typeface="Times New Roman"/>
              </a:rPr>
              <a:t> </a:t>
            </a:r>
            <a:r>
              <a:rPr lang="en-US" sz="1800" dirty="0" err="1">
                <a:solidFill>
                  <a:srgbClr val="003366"/>
                </a:solidFill>
              </a:rPr>
              <a:t>expr</a:t>
            </a:r>
            <a:r>
              <a:rPr lang="en-US" sz="1800" dirty="0">
                <a:solidFill>
                  <a:srgbClr val="003366"/>
                </a:solidFill>
              </a:rPr>
              <a:t> op </a:t>
            </a:r>
            <a:r>
              <a:rPr lang="en-US" sz="1800" dirty="0" err="1" smtClean="0">
                <a:solidFill>
                  <a:srgbClr val="003366"/>
                </a:solidFill>
              </a:rPr>
              <a:t>expr</a:t>
            </a:r>
            <a:endParaRPr lang="en-US" sz="1800" dirty="0" smtClean="0">
              <a:solidFill>
                <a:srgbClr val="003366"/>
              </a:solidFill>
            </a:endParaRPr>
          </a:p>
          <a:p>
            <a:pPr marL="12700">
              <a:lnSpc>
                <a:spcPct val="119642"/>
              </a:lnSpc>
              <a:spcBef>
                <a:spcPts val="0"/>
              </a:spcBef>
              <a:buSzPts val="2800"/>
            </a:pPr>
            <a:r>
              <a:rPr lang="en-US" sz="1800" dirty="0" err="1" smtClean="0">
                <a:solidFill>
                  <a:srgbClr val="003366"/>
                </a:solidFill>
              </a:rPr>
              <a:t>expr</a:t>
            </a:r>
            <a:r>
              <a:rPr lang="en-US" sz="1800" dirty="0" smtClean="0">
                <a:solidFill>
                  <a:srgbClr val="003366"/>
                </a:solidFill>
              </a:rPr>
              <a:t> </a:t>
            </a:r>
            <a:r>
              <a:rPr lang="en-US" sz="1800" dirty="0">
                <a:solidFill>
                  <a:srgbClr val="003366"/>
                </a:solidFill>
                <a:sym typeface="Noto Sans Symbols"/>
              </a:rPr>
              <a:t>→</a:t>
            </a:r>
            <a:r>
              <a:rPr lang="en-US" sz="1800" dirty="0">
                <a:solidFill>
                  <a:srgbClr val="003366"/>
                </a:solidFill>
                <a:sym typeface="Times New Roman"/>
              </a:rPr>
              <a:t> ‘</a:t>
            </a:r>
            <a:r>
              <a:rPr lang="en-US" sz="1800" dirty="0">
                <a:solidFill>
                  <a:srgbClr val="003366"/>
                </a:solidFill>
              </a:rPr>
              <a:t>(</a:t>
            </a:r>
            <a:r>
              <a:rPr lang="en-US" sz="1800" dirty="0">
                <a:solidFill>
                  <a:srgbClr val="003366"/>
                </a:solidFill>
                <a:sym typeface="Times New Roman"/>
              </a:rPr>
              <a:t>’ </a:t>
            </a:r>
            <a:r>
              <a:rPr lang="en-US" sz="1800" dirty="0" err="1">
                <a:solidFill>
                  <a:srgbClr val="003366"/>
                </a:solidFill>
              </a:rPr>
              <a:t>expr</a:t>
            </a:r>
            <a:r>
              <a:rPr lang="en-US" sz="1800" dirty="0">
                <a:solidFill>
                  <a:srgbClr val="003366"/>
                </a:solidFill>
              </a:rPr>
              <a:t> </a:t>
            </a:r>
            <a:r>
              <a:rPr lang="en-US" sz="1800" dirty="0" smtClean="0">
                <a:solidFill>
                  <a:srgbClr val="003366"/>
                </a:solidFill>
                <a:sym typeface="Times New Roman"/>
              </a:rPr>
              <a:t>‘</a:t>
            </a:r>
            <a:r>
              <a:rPr lang="en-US" sz="1800" dirty="0" smtClean="0">
                <a:solidFill>
                  <a:srgbClr val="003366"/>
                </a:solidFill>
              </a:rPr>
              <a:t>)</a:t>
            </a:r>
            <a:r>
              <a:rPr lang="en-US" sz="1800" dirty="0" smtClean="0">
                <a:solidFill>
                  <a:srgbClr val="003366"/>
                </a:solidFill>
                <a:sym typeface="Times New Roman"/>
              </a:rPr>
              <a:t>’</a:t>
            </a:r>
          </a:p>
          <a:p>
            <a:pPr marL="12700">
              <a:lnSpc>
                <a:spcPct val="100000"/>
              </a:lnSpc>
              <a:spcBef>
                <a:spcPts val="5"/>
              </a:spcBef>
              <a:buSzPts val="2800"/>
            </a:pPr>
            <a:r>
              <a:rPr lang="en-US" sz="1800" dirty="0" err="1" smtClean="0">
                <a:solidFill>
                  <a:srgbClr val="003366"/>
                </a:solidFill>
              </a:rPr>
              <a:t>expr</a:t>
            </a:r>
            <a:r>
              <a:rPr lang="en-US" sz="1800" dirty="0" smtClean="0">
                <a:solidFill>
                  <a:srgbClr val="003366"/>
                </a:solidFill>
              </a:rPr>
              <a:t> </a:t>
            </a:r>
            <a:r>
              <a:rPr lang="en-US" sz="1800" dirty="0">
                <a:solidFill>
                  <a:srgbClr val="003366"/>
                </a:solidFill>
                <a:sym typeface="Noto Sans Symbols"/>
              </a:rPr>
              <a:t>→</a:t>
            </a:r>
            <a:r>
              <a:rPr lang="en-US" sz="1800" dirty="0">
                <a:solidFill>
                  <a:srgbClr val="003366"/>
                </a:solidFill>
                <a:sym typeface="Times New Roman"/>
              </a:rPr>
              <a:t> ‘</a:t>
            </a:r>
            <a:r>
              <a:rPr lang="en-US" sz="1800" dirty="0">
                <a:solidFill>
                  <a:srgbClr val="003366"/>
                </a:solidFill>
              </a:rPr>
              <a:t>-</a:t>
            </a:r>
            <a:r>
              <a:rPr lang="en-US" sz="1800" dirty="0">
                <a:solidFill>
                  <a:srgbClr val="003366"/>
                </a:solidFill>
                <a:sym typeface="Times New Roman"/>
              </a:rPr>
              <a:t>’ </a:t>
            </a:r>
            <a:r>
              <a:rPr lang="en-US" sz="1800" dirty="0" err="1" smtClean="0">
                <a:solidFill>
                  <a:srgbClr val="003366"/>
                </a:solidFill>
              </a:rPr>
              <a:t>expr</a:t>
            </a:r>
            <a:endParaRPr lang="en-US" sz="1800" dirty="0" smtClean="0">
              <a:solidFill>
                <a:srgbClr val="003366"/>
              </a:solidFill>
            </a:endParaRPr>
          </a:p>
          <a:p>
            <a:pPr marL="12700">
              <a:lnSpc>
                <a:spcPct val="119642"/>
              </a:lnSpc>
              <a:spcBef>
                <a:spcPts val="25"/>
              </a:spcBef>
              <a:buSzPts val="2800"/>
            </a:pPr>
            <a:r>
              <a:rPr lang="en-US" sz="1800" dirty="0" err="1" smtClean="0">
                <a:solidFill>
                  <a:srgbClr val="003366"/>
                </a:solidFill>
              </a:rPr>
              <a:t>expr</a:t>
            </a:r>
            <a:r>
              <a:rPr lang="en-US" sz="1800" dirty="0" smtClean="0">
                <a:solidFill>
                  <a:srgbClr val="003366"/>
                </a:solidFill>
              </a:rPr>
              <a:t> </a:t>
            </a:r>
            <a:r>
              <a:rPr lang="en-US" sz="1800" dirty="0">
                <a:solidFill>
                  <a:srgbClr val="003366"/>
                </a:solidFill>
                <a:sym typeface="Noto Sans Symbols"/>
              </a:rPr>
              <a:t>→</a:t>
            </a:r>
            <a:r>
              <a:rPr lang="en-US" sz="1800" dirty="0">
                <a:solidFill>
                  <a:srgbClr val="003366"/>
                </a:solidFill>
                <a:sym typeface="Times New Roman"/>
              </a:rPr>
              <a:t> </a:t>
            </a:r>
            <a:r>
              <a:rPr lang="en-US" sz="1800" dirty="0" smtClean="0">
                <a:solidFill>
                  <a:srgbClr val="003366"/>
                </a:solidFill>
              </a:rPr>
              <a:t>id</a:t>
            </a:r>
          </a:p>
          <a:p>
            <a:pPr marL="12700" marR="0" lvl="0" indent="0" algn="l" rtl="0">
              <a:lnSpc>
                <a:spcPct val="119642"/>
              </a:lnSpc>
              <a:spcBef>
                <a:spcPts val="0"/>
              </a:spcBef>
              <a:spcAft>
                <a:spcPts val="0"/>
              </a:spcAft>
              <a:buNone/>
            </a:pPr>
            <a:r>
              <a:rPr lang="en-US" sz="1800" dirty="0" smtClean="0">
                <a:solidFill>
                  <a:srgbClr val="003366"/>
                </a:solidFill>
                <a:latin typeface="Arial"/>
                <a:ea typeface="Arial"/>
                <a:cs typeface="Arial"/>
                <a:sym typeface="Arial"/>
              </a:rPr>
              <a:t>5</a:t>
            </a:r>
            <a:r>
              <a:rPr lang="en-US" sz="1800" dirty="0">
                <a:solidFill>
                  <a:srgbClr val="003366"/>
                </a:solidFill>
                <a:latin typeface="Arial"/>
                <a:ea typeface="Arial"/>
                <a:cs typeface="Arial"/>
                <a:sym typeface="Arial"/>
              </a:rPr>
              <a:t>. </a:t>
            </a:r>
            <a:r>
              <a:rPr lang="en-US" sz="1800" i="1" dirty="0">
                <a:solidFill>
                  <a:srgbClr val="003366"/>
                </a:solidFill>
                <a:latin typeface="Arial"/>
                <a:ea typeface="Arial"/>
                <a:cs typeface="Arial"/>
                <a:sym typeface="Arial"/>
              </a:rPr>
              <a:t>op </a:t>
            </a:r>
            <a:r>
              <a:rPr lang="en-US" sz="1800" dirty="0">
                <a:solidFill>
                  <a:srgbClr val="009900"/>
                </a:solidFill>
                <a:latin typeface="Noto Sans Symbols"/>
                <a:ea typeface="Noto Sans Symbols"/>
                <a:cs typeface="Noto Sans Symbols"/>
                <a:sym typeface="Noto Sans Symbols"/>
              </a:rPr>
              <a:t>→</a:t>
            </a:r>
            <a:r>
              <a:rPr lang="en-US" sz="1800" dirty="0">
                <a:solidFill>
                  <a:srgbClr val="009900"/>
                </a:solidFill>
                <a:latin typeface="Times New Roman"/>
                <a:ea typeface="Times New Roman"/>
                <a:cs typeface="Times New Roman"/>
                <a:sym typeface="Times New Roman"/>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dirty="0">
                <a:solidFill>
                  <a:srgbClr val="003366"/>
                </a:solidFill>
                <a:latin typeface="Arial"/>
                <a:ea typeface="Arial"/>
                <a:cs typeface="Arial"/>
                <a:sym typeface="Arial"/>
              </a:rPr>
              <a:t>6. </a:t>
            </a:r>
            <a:r>
              <a:rPr lang="en-US" sz="1800" i="1" dirty="0">
                <a:solidFill>
                  <a:srgbClr val="003366"/>
                </a:solidFill>
                <a:latin typeface="Arial"/>
                <a:ea typeface="Arial"/>
                <a:cs typeface="Arial"/>
                <a:sym typeface="Arial"/>
              </a:rPr>
              <a:t>op </a:t>
            </a:r>
            <a:r>
              <a:rPr lang="en-US" sz="1800" dirty="0">
                <a:solidFill>
                  <a:srgbClr val="009900"/>
                </a:solidFill>
                <a:latin typeface="Noto Sans Symbols"/>
                <a:ea typeface="Noto Sans Symbols"/>
                <a:cs typeface="Noto Sans Symbols"/>
                <a:sym typeface="Noto Sans Symbols"/>
              </a:rPr>
              <a:t>→</a:t>
            </a:r>
            <a:r>
              <a:rPr lang="en-US" sz="1800" dirty="0">
                <a:solidFill>
                  <a:srgbClr val="009900"/>
                </a:solidFill>
                <a:latin typeface="Times New Roman"/>
                <a:ea typeface="Times New Roman"/>
                <a:cs typeface="Times New Roman"/>
                <a:sym typeface="Times New Roman"/>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12700" marR="0" lvl="0" indent="0" algn="l" rtl="0">
              <a:lnSpc>
                <a:spcPct val="100000"/>
              </a:lnSpc>
              <a:spcBef>
                <a:spcPts val="5"/>
              </a:spcBef>
              <a:spcAft>
                <a:spcPts val="0"/>
              </a:spcAft>
              <a:buNone/>
            </a:pPr>
            <a:r>
              <a:rPr lang="en-US" sz="1800" dirty="0">
                <a:solidFill>
                  <a:srgbClr val="003366"/>
                </a:solidFill>
                <a:latin typeface="Arial"/>
                <a:ea typeface="Arial"/>
                <a:cs typeface="Arial"/>
                <a:sym typeface="Arial"/>
              </a:rPr>
              <a:t>7. </a:t>
            </a:r>
            <a:r>
              <a:rPr lang="en-US" sz="1800" i="1" dirty="0">
                <a:solidFill>
                  <a:srgbClr val="003366"/>
                </a:solidFill>
                <a:latin typeface="Arial"/>
                <a:ea typeface="Arial"/>
                <a:cs typeface="Arial"/>
                <a:sym typeface="Arial"/>
              </a:rPr>
              <a:t>op </a:t>
            </a:r>
            <a:r>
              <a:rPr lang="en-US" sz="1800" dirty="0">
                <a:solidFill>
                  <a:srgbClr val="009900"/>
                </a:solidFill>
                <a:latin typeface="Noto Sans Symbols"/>
                <a:ea typeface="Noto Sans Symbols"/>
                <a:cs typeface="Noto Sans Symbols"/>
                <a:sym typeface="Noto Sans Symbols"/>
              </a:rPr>
              <a:t>→</a:t>
            </a:r>
            <a:r>
              <a:rPr lang="en-US" sz="1800" dirty="0">
                <a:solidFill>
                  <a:srgbClr val="009900"/>
                </a:solidFill>
                <a:latin typeface="Times New Roman"/>
                <a:ea typeface="Times New Roman"/>
                <a:cs typeface="Times New Roman"/>
                <a:sym typeface="Times New Roman"/>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dirty="0">
                <a:solidFill>
                  <a:srgbClr val="003366"/>
                </a:solidFill>
                <a:latin typeface="Arial"/>
                <a:ea typeface="Arial"/>
                <a:cs typeface="Arial"/>
                <a:sym typeface="Arial"/>
              </a:rPr>
              <a:t>8. </a:t>
            </a:r>
            <a:r>
              <a:rPr lang="en-US" sz="1800" i="1" dirty="0">
                <a:solidFill>
                  <a:srgbClr val="003366"/>
                </a:solidFill>
                <a:latin typeface="Arial"/>
                <a:ea typeface="Arial"/>
                <a:cs typeface="Arial"/>
                <a:sym typeface="Arial"/>
              </a:rPr>
              <a:t>op </a:t>
            </a:r>
            <a:r>
              <a:rPr lang="en-US" sz="1800" dirty="0">
                <a:solidFill>
                  <a:srgbClr val="009900"/>
                </a:solidFill>
                <a:latin typeface="Noto Sans Symbols"/>
                <a:ea typeface="Noto Sans Symbols"/>
                <a:cs typeface="Noto Sans Symbols"/>
                <a:sym typeface="Noto Sans Symbols"/>
              </a:rPr>
              <a:t>→</a:t>
            </a:r>
            <a:r>
              <a:rPr lang="en-US" sz="1800" dirty="0">
                <a:solidFill>
                  <a:srgbClr val="009900"/>
                </a:solidFill>
                <a:latin typeface="Times New Roman"/>
                <a:ea typeface="Times New Roman"/>
                <a:cs typeface="Times New Roman"/>
                <a:sym typeface="Times New Roman"/>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99"/>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115" name="Google Shape;1115;p99"/>
          <p:cNvSpPr txBox="1"/>
          <p:nvPr/>
        </p:nvSpPr>
        <p:spPr>
          <a:xfrm>
            <a:off x="955344" y="2305888"/>
            <a:ext cx="3877310" cy="4417060"/>
          </a:xfrm>
          <a:prstGeom prst="rect">
            <a:avLst/>
          </a:prstGeom>
          <a:noFill/>
          <a:ln>
            <a:noFill/>
          </a:ln>
        </p:spPr>
        <p:txBody>
          <a:bodyPr spcFirstLastPara="1" wrap="square" lIns="0" tIns="12700" rIns="0" bIns="0" anchor="t" anchorCtr="0">
            <a:spAutoFit/>
          </a:bodyPr>
          <a:lstStyle/>
          <a:p>
            <a:pPr marL="508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1</a:t>
            </a:r>
            <a:r>
              <a:rPr lang="en-US" sz="2400">
                <a:solidFill>
                  <a:srgbClr val="003366"/>
                </a:solidFill>
                <a:latin typeface="Arial"/>
                <a:ea typeface="Arial"/>
                <a:cs typeface="Arial"/>
                <a:sym typeface="Arial"/>
              </a:rPr>
              <a:t>: closure({(S’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 =</a:t>
            </a:r>
            <a:endParaRPr sz="2400">
              <a:latin typeface="Arial"/>
              <a:ea typeface="Arial"/>
              <a:cs typeface="Arial"/>
              <a:sym typeface="Arial"/>
            </a:endParaRPr>
          </a:p>
          <a:p>
            <a:pPr marL="386080" marR="0" lvl="0" indent="0" algn="l" rtl="0">
              <a:lnSpc>
                <a:spcPct val="100000"/>
              </a:lnSpc>
              <a:spcBef>
                <a:spcPts val="5"/>
              </a:spcBef>
              <a:spcAft>
                <a:spcPts val="0"/>
              </a:spcAft>
              <a:buNone/>
            </a:pP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a:t>
            </a:r>
            <a:endParaRPr sz="2400">
              <a:latin typeface="Arial"/>
              <a:ea typeface="Arial"/>
              <a:cs typeface="Arial"/>
              <a:sym typeface="Arial"/>
            </a:endParaRPr>
          </a:p>
          <a:p>
            <a:pPr marL="386080" marR="1332865" lvl="0" indent="0" algn="l" rtl="0">
              <a:lnSpc>
                <a:spcPct val="100000"/>
              </a:lnSpc>
              <a:spcBef>
                <a:spcPts val="0"/>
              </a:spcBef>
              <a:spcAft>
                <a:spcPts val="0"/>
              </a:spcAft>
              <a:buNone/>
            </a:pP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c/d)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c/d)</a:t>
            </a:r>
            <a:endParaRPr sz="2400">
              <a:latin typeface="Arial"/>
              <a:ea typeface="Arial"/>
              <a:cs typeface="Arial"/>
              <a:sym typeface="Arial"/>
            </a:endParaRPr>
          </a:p>
          <a:p>
            <a:pPr marL="50800" marR="43180" lvl="0" indent="0" algn="l" rtl="0">
              <a:lnSpc>
                <a:spcPct val="200100"/>
              </a:lnSpc>
              <a:spcBef>
                <a:spcPts val="5"/>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2</a:t>
            </a:r>
            <a:r>
              <a:rPr lang="en-US" sz="2400">
                <a:solidFill>
                  <a:srgbClr val="003366"/>
                </a:solidFill>
                <a:latin typeface="Arial"/>
                <a:ea typeface="Arial"/>
                <a:cs typeface="Arial"/>
                <a:sym typeface="Arial"/>
              </a:rPr>
              <a:t>: goto(I</a:t>
            </a:r>
            <a:r>
              <a:rPr lang="en-US" sz="2400" baseline="-25000">
                <a:solidFill>
                  <a:srgbClr val="003366"/>
                </a:solidFill>
                <a:latin typeface="Arial"/>
                <a:ea typeface="Arial"/>
                <a:cs typeface="Arial"/>
                <a:sym typeface="Arial"/>
              </a:rPr>
              <a:t>1</a:t>
            </a:r>
            <a:r>
              <a:rPr lang="en-US" sz="2400">
                <a:solidFill>
                  <a:srgbClr val="003366"/>
                </a:solidFill>
                <a:latin typeface="Arial"/>
                <a:ea typeface="Arial"/>
                <a:cs typeface="Arial"/>
                <a:sym typeface="Arial"/>
              </a:rPr>
              <a:t>, S) = (S’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3</a:t>
            </a:r>
            <a:r>
              <a:rPr lang="en-US" sz="2400">
                <a:solidFill>
                  <a:srgbClr val="003366"/>
                </a:solidFill>
                <a:latin typeface="Arial"/>
                <a:ea typeface="Arial"/>
                <a:cs typeface="Arial"/>
                <a:sym typeface="Arial"/>
              </a:rPr>
              <a:t>: goto(I</a:t>
            </a:r>
            <a:r>
              <a:rPr lang="en-US" sz="2400" baseline="-25000">
                <a:solidFill>
                  <a:srgbClr val="003366"/>
                </a:solidFill>
                <a:latin typeface="Arial"/>
                <a:ea typeface="Arial"/>
                <a:cs typeface="Arial"/>
                <a:sym typeface="Arial"/>
              </a:rPr>
              <a:t>1</a:t>
            </a:r>
            <a:r>
              <a:rPr lang="en-US" sz="2400">
                <a:solidFill>
                  <a:srgbClr val="003366"/>
                </a:solidFill>
                <a:latin typeface="Arial"/>
                <a:ea typeface="Arial"/>
                <a:cs typeface="Arial"/>
                <a:sym typeface="Arial"/>
              </a:rPr>
              <a:t>, C) =</a:t>
            </a:r>
            <a:endParaRPr sz="2400">
              <a:latin typeface="Arial"/>
              <a:ea typeface="Arial"/>
              <a:cs typeface="Arial"/>
              <a:sym typeface="Arial"/>
            </a:endParaRPr>
          </a:p>
          <a:p>
            <a:pPr marL="38608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a:t>
            </a:r>
            <a:endParaRPr sz="2400">
              <a:latin typeface="Arial"/>
              <a:ea typeface="Arial"/>
              <a:cs typeface="Arial"/>
              <a:sym typeface="Arial"/>
            </a:endParaRPr>
          </a:p>
          <a:p>
            <a:pPr marL="38608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a:t>
            </a:r>
            <a:endParaRPr sz="2400">
              <a:latin typeface="Arial"/>
              <a:ea typeface="Arial"/>
              <a:cs typeface="Arial"/>
              <a:sym typeface="Arial"/>
            </a:endParaRPr>
          </a:p>
          <a:p>
            <a:pPr marL="38608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a:t>
            </a:r>
            <a:endParaRPr sz="2400">
              <a:latin typeface="Arial"/>
              <a:ea typeface="Arial"/>
              <a:cs typeface="Arial"/>
              <a:sym typeface="Arial"/>
            </a:endParaRPr>
          </a:p>
        </p:txBody>
      </p:sp>
      <p:sp>
        <p:nvSpPr>
          <p:cNvPr id="1116" name="Google Shape;1116;p99"/>
          <p:cNvSpPr txBox="1"/>
          <p:nvPr/>
        </p:nvSpPr>
        <p:spPr>
          <a:xfrm>
            <a:off x="5500370" y="2350465"/>
            <a:ext cx="2613025" cy="3684904"/>
          </a:xfrm>
          <a:prstGeom prst="rect">
            <a:avLst/>
          </a:prstGeom>
          <a:noFill/>
          <a:ln>
            <a:noFill/>
          </a:ln>
        </p:spPr>
        <p:txBody>
          <a:bodyPr spcFirstLastPara="1" wrap="square" lIns="0" tIns="12700" rIns="0" bIns="0" anchor="t" anchorCtr="0">
            <a:spAutoFit/>
          </a:bodyPr>
          <a:lstStyle/>
          <a:p>
            <a:pPr marL="63500" marR="0" lvl="0" indent="0" algn="just" rtl="0">
              <a:lnSpc>
                <a:spcPct val="100000"/>
              </a:lnSpc>
              <a:spcBef>
                <a:spcPts val="0"/>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4</a:t>
            </a:r>
            <a:r>
              <a:rPr lang="en-US" sz="2400">
                <a:solidFill>
                  <a:srgbClr val="003366"/>
                </a:solidFill>
                <a:latin typeface="Arial"/>
                <a:ea typeface="Arial"/>
                <a:cs typeface="Arial"/>
                <a:sym typeface="Arial"/>
              </a:rPr>
              <a:t>: goto(I</a:t>
            </a:r>
            <a:r>
              <a:rPr lang="en-US" sz="2400" baseline="-25000">
                <a:solidFill>
                  <a:srgbClr val="003366"/>
                </a:solidFill>
                <a:latin typeface="Arial"/>
                <a:ea typeface="Arial"/>
                <a:cs typeface="Arial"/>
                <a:sym typeface="Arial"/>
              </a:rPr>
              <a:t>1</a:t>
            </a:r>
            <a:r>
              <a:rPr lang="en-US" sz="2400">
                <a:solidFill>
                  <a:srgbClr val="003366"/>
                </a:solidFill>
                <a:latin typeface="Arial"/>
                <a:ea typeface="Arial"/>
                <a:cs typeface="Arial"/>
                <a:sym typeface="Arial"/>
              </a:rPr>
              <a:t>, c) =</a:t>
            </a:r>
            <a:endParaRPr sz="2400">
              <a:latin typeface="Arial"/>
              <a:ea typeface="Arial"/>
              <a:cs typeface="Arial"/>
              <a:sym typeface="Arial"/>
            </a:endParaRPr>
          </a:p>
          <a:p>
            <a:pPr marL="398780" marR="55880" lvl="0" indent="0" algn="just" rtl="0">
              <a:lnSpc>
                <a:spcPct val="100000"/>
              </a:lnSpc>
              <a:spcBef>
                <a:spcPts val="5"/>
              </a:spcBef>
              <a:spcAft>
                <a:spcPts val="0"/>
              </a:spcAft>
              <a:buNone/>
            </a:pP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c/d)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c/d)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c/d)</a:t>
            </a:r>
            <a:endParaRPr sz="2400">
              <a:latin typeface="Arial"/>
              <a:ea typeface="Arial"/>
              <a:cs typeface="Arial"/>
              <a:sym typeface="Arial"/>
            </a:endParaRPr>
          </a:p>
          <a:p>
            <a:pPr marL="0" marR="0" lvl="0" indent="0" algn="l" rtl="0">
              <a:lnSpc>
                <a:spcPct val="100000"/>
              </a:lnSpc>
              <a:spcBef>
                <a:spcPts val="5"/>
              </a:spcBef>
              <a:spcAft>
                <a:spcPts val="0"/>
              </a:spcAft>
              <a:buNone/>
            </a:pPr>
            <a:endParaRPr sz="2500">
              <a:latin typeface="Arial"/>
              <a:ea typeface="Arial"/>
              <a:cs typeface="Arial"/>
              <a:sym typeface="Arial"/>
            </a:endParaRPr>
          </a:p>
          <a:p>
            <a:pPr marL="398780" marR="342265" lvl="0" indent="-335915" algn="l" rtl="0">
              <a:lnSpc>
                <a:spcPct val="100000"/>
              </a:lnSpc>
              <a:spcBef>
                <a:spcPts val="5"/>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5</a:t>
            </a:r>
            <a:r>
              <a:rPr lang="en-US" sz="2400">
                <a:solidFill>
                  <a:srgbClr val="003366"/>
                </a:solidFill>
                <a:latin typeface="Arial"/>
                <a:ea typeface="Arial"/>
                <a:cs typeface="Arial"/>
                <a:sym typeface="Arial"/>
              </a:rPr>
              <a:t>: goto(I</a:t>
            </a:r>
            <a:r>
              <a:rPr lang="en-US" sz="2400" baseline="-25000">
                <a:solidFill>
                  <a:srgbClr val="003366"/>
                </a:solidFill>
                <a:latin typeface="Arial"/>
                <a:ea typeface="Arial"/>
                <a:cs typeface="Arial"/>
                <a:sym typeface="Arial"/>
              </a:rPr>
              <a:t>1</a:t>
            </a:r>
            <a:r>
              <a:rPr lang="en-US" sz="2400">
                <a:solidFill>
                  <a:srgbClr val="003366"/>
                </a:solidFill>
                <a:latin typeface="Arial"/>
                <a:ea typeface="Arial"/>
                <a:cs typeface="Arial"/>
                <a:sym typeface="Arial"/>
              </a:rPr>
              <a:t>, d)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c/d)</a:t>
            </a:r>
            <a:endParaRPr sz="2400">
              <a:latin typeface="Arial"/>
              <a:ea typeface="Arial"/>
              <a:cs typeface="Arial"/>
              <a:sym typeface="Arial"/>
            </a:endParaRPr>
          </a:p>
          <a:p>
            <a:pPr marL="0" marR="0" lvl="0" indent="0" algn="l" rtl="0">
              <a:lnSpc>
                <a:spcPct val="100000"/>
              </a:lnSpc>
              <a:spcBef>
                <a:spcPts val="5"/>
              </a:spcBef>
              <a:spcAft>
                <a:spcPts val="0"/>
              </a:spcAft>
              <a:buNone/>
            </a:pPr>
            <a:endParaRPr sz="2500">
              <a:latin typeface="Arial"/>
              <a:ea typeface="Arial"/>
              <a:cs typeface="Arial"/>
              <a:sym typeface="Arial"/>
            </a:endParaRPr>
          </a:p>
          <a:p>
            <a:pPr marL="63500" marR="0" lvl="0" indent="0" algn="just" rtl="0">
              <a:lnSpc>
                <a:spcPct val="100000"/>
              </a:lnSpc>
              <a:spcBef>
                <a:spcPts val="5"/>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6</a:t>
            </a:r>
            <a:r>
              <a:rPr lang="en-US" sz="2400">
                <a:solidFill>
                  <a:srgbClr val="003366"/>
                </a:solidFill>
                <a:latin typeface="Arial"/>
                <a:ea typeface="Arial"/>
                <a:cs typeface="Arial"/>
                <a:sym typeface="Arial"/>
              </a:rPr>
              <a:t>: goto(I</a:t>
            </a:r>
            <a:r>
              <a:rPr lang="en-US" sz="2400" baseline="-25000">
                <a:solidFill>
                  <a:srgbClr val="003366"/>
                </a:solidFill>
                <a:latin typeface="Arial"/>
                <a:ea typeface="Arial"/>
                <a:cs typeface="Arial"/>
                <a:sym typeface="Arial"/>
              </a:rPr>
              <a:t>3</a:t>
            </a:r>
            <a:r>
              <a:rPr lang="en-US" sz="2400">
                <a:solidFill>
                  <a:srgbClr val="003366"/>
                </a:solidFill>
                <a:latin typeface="Arial"/>
                <a:ea typeface="Arial"/>
                <a:cs typeface="Arial"/>
                <a:sym typeface="Arial"/>
              </a:rPr>
              <a:t>, C) =</a:t>
            </a:r>
            <a:endParaRPr sz="2400">
              <a:latin typeface="Arial"/>
              <a:ea typeface="Arial"/>
              <a:cs typeface="Arial"/>
              <a:sym typeface="Arial"/>
            </a:endParaRPr>
          </a:p>
          <a:p>
            <a:pPr marL="398780" marR="0" lvl="0" indent="0" algn="just" rtl="0">
              <a:lnSpc>
                <a:spcPct val="100000"/>
              </a:lnSpc>
              <a:spcBef>
                <a:spcPts val="0"/>
              </a:spcBef>
              <a:spcAft>
                <a:spcPts val="0"/>
              </a:spcAft>
              <a:buNone/>
            </a:pP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a:t>
            </a:r>
            <a:endParaRPr sz="2400">
              <a:latin typeface="Arial"/>
              <a:ea typeface="Arial"/>
              <a:cs typeface="Arial"/>
              <a:sym typeface="Arial"/>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00"/>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122" name="Google Shape;1122;p100"/>
          <p:cNvSpPr txBox="1">
            <a:spLocks noGrp="1"/>
          </p:cNvSpPr>
          <p:nvPr>
            <p:ph type="body" idx="1"/>
          </p:nvPr>
        </p:nvSpPr>
        <p:spPr>
          <a:xfrm>
            <a:off x="926795" y="2502865"/>
            <a:ext cx="2599690" cy="3684904"/>
          </a:xfrm>
          <a:prstGeom prst="rect">
            <a:avLst/>
          </a:prstGeom>
          <a:noFill/>
          <a:ln>
            <a:noFill/>
          </a:ln>
        </p:spPr>
        <p:txBody>
          <a:bodyPr spcFirstLastPara="1" wrap="square" lIns="0" tIns="12700" rIns="0" bIns="0" anchor="t" anchorCtr="0">
            <a:spAutoFit/>
          </a:bodyPr>
          <a:lstStyle/>
          <a:p>
            <a:pPr marL="63500" lvl="0" indent="0" algn="l" rtl="0">
              <a:lnSpc>
                <a:spcPct val="100000"/>
              </a:lnSpc>
              <a:spcBef>
                <a:spcPts val="0"/>
              </a:spcBef>
              <a:spcAft>
                <a:spcPts val="0"/>
              </a:spcAft>
              <a:buNone/>
            </a:pPr>
            <a:r>
              <a:rPr lang="en-US">
                <a:solidFill>
                  <a:srgbClr val="FF3300"/>
                </a:solidFill>
              </a:rPr>
              <a:t>I</a:t>
            </a:r>
            <a:r>
              <a:rPr lang="en-US" sz="2400" baseline="-25000">
                <a:solidFill>
                  <a:srgbClr val="FF3300"/>
                </a:solidFill>
              </a:rPr>
              <a:t>7</a:t>
            </a:r>
            <a:r>
              <a:rPr lang="en-US" sz="2400"/>
              <a:t>: goto(I</a:t>
            </a:r>
            <a:r>
              <a:rPr lang="en-US" sz="2400" baseline="-25000"/>
              <a:t>3</a:t>
            </a:r>
            <a:r>
              <a:rPr lang="en-US" sz="2400"/>
              <a:t>, c) =</a:t>
            </a:r>
            <a:endParaRPr sz="2400"/>
          </a:p>
          <a:p>
            <a:pPr marL="398780" lvl="0" indent="0" algn="l" rtl="0">
              <a:lnSpc>
                <a:spcPct val="100000"/>
              </a:lnSpc>
              <a:spcBef>
                <a:spcPts val="5"/>
              </a:spcBef>
              <a:spcAft>
                <a:spcPts val="0"/>
              </a:spcAft>
              <a:buNone/>
            </a:pP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 $)</a:t>
            </a:r>
            <a:endParaRPr/>
          </a:p>
          <a:p>
            <a:pPr marL="398780" lvl="0" indent="0" algn="l" rtl="0">
              <a:lnSpc>
                <a:spcPct val="100000"/>
              </a:lnSpc>
              <a:spcBef>
                <a:spcPts val="0"/>
              </a:spcBef>
              <a:spcAft>
                <a:spcPts val="0"/>
              </a:spcAft>
              <a:buNone/>
            </a:pP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 C, $)</a:t>
            </a:r>
            <a:endParaRPr/>
          </a:p>
          <a:p>
            <a:pPr marL="398780" lvl="0" indent="0" algn="l" rtl="0">
              <a:lnSpc>
                <a:spcPct val="100000"/>
              </a:lnSpc>
              <a:spcBef>
                <a:spcPts val="0"/>
              </a:spcBef>
              <a:spcAft>
                <a:spcPts val="0"/>
              </a:spcAft>
              <a:buNone/>
            </a:pP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d, $)</a:t>
            </a:r>
            <a:endParaRPr/>
          </a:p>
          <a:p>
            <a:pPr marL="0" lvl="0" indent="0" algn="l" rtl="0">
              <a:lnSpc>
                <a:spcPct val="100000"/>
              </a:lnSpc>
              <a:spcBef>
                <a:spcPts val="5"/>
              </a:spcBef>
              <a:spcAft>
                <a:spcPts val="0"/>
              </a:spcAft>
              <a:buNone/>
            </a:pPr>
            <a:endParaRPr sz="2500"/>
          </a:p>
          <a:p>
            <a:pPr marL="0" marR="568960" lvl="0" indent="0" algn="r" rtl="0">
              <a:lnSpc>
                <a:spcPct val="100000"/>
              </a:lnSpc>
              <a:spcBef>
                <a:spcPts val="5"/>
              </a:spcBef>
              <a:spcAft>
                <a:spcPts val="0"/>
              </a:spcAft>
              <a:buNone/>
            </a:pPr>
            <a:r>
              <a:rPr lang="en-US">
                <a:solidFill>
                  <a:srgbClr val="FF3300"/>
                </a:solidFill>
              </a:rPr>
              <a:t>I</a:t>
            </a:r>
            <a:r>
              <a:rPr lang="en-US" sz="2400" baseline="-25000">
                <a:solidFill>
                  <a:srgbClr val="FF3300"/>
                </a:solidFill>
              </a:rPr>
              <a:t>8</a:t>
            </a:r>
            <a:r>
              <a:rPr lang="en-US" sz="2400"/>
              <a:t>: goto(I</a:t>
            </a:r>
            <a:r>
              <a:rPr lang="en-US" sz="2400" baseline="-25000"/>
              <a:t>3</a:t>
            </a:r>
            <a:r>
              <a:rPr lang="en-US" sz="2400"/>
              <a:t>, d) =</a:t>
            </a:r>
            <a:endParaRPr sz="2400"/>
          </a:p>
          <a:p>
            <a:pPr marL="0" marR="567055" lvl="0" indent="0" algn="r" rtl="0">
              <a:lnSpc>
                <a:spcPct val="100000"/>
              </a:lnSpc>
              <a:spcBef>
                <a:spcPts val="0"/>
              </a:spcBef>
              <a:spcAft>
                <a:spcPts val="0"/>
              </a:spcAft>
              <a:buNone/>
            </a:pP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d </a:t>
            </a:r>
            <a:r>
              <a:rPr lang="en-US">
                <a:latin typeface="Noto Sans Symbols"/>
                <a:ea typeface="Noto Sans Symbols"/>
                <a:cs typeface="Noto Sans Symbols"/>
                <a:sym typeface="Noto Sans Symbols"/>
              </a:rPr>
              <a:t>∙</a:t>
            </a:r>
            <a:r>
              <a:rPr lang="en-US"/>
              <a:t>, $)</a:t>
            </a:r>
            <a:endParaRPr/>
          </a:p>
          <a:p>
            <a:pPr marL="0" lvl="0" indent="0" algn="l" rtl="0">
              <a:lnSpc>
                <a:spcPct val="100000"/>
              </a:lnSpc>
              <a:spcBef>
                <a:spcPts val="5"/>
              </a:spcBef>
              <a:spcAft>
                <a:spcPts val="0"/>
              </a:spcAft>
              <a:buNone/>
            </a:pPr>
            <a:endParaRPr sz="2500"/>
          </a:p>
          <a:p>
            <a:pPr marL="63500" lvl="0" indent="0" algn="l" rtl="0">
              <a:lnSpc>
                <a:spcPct val="100000"/>
              </a:lnSpc>
              <a:spcBef>
                <a:spcPts val="5"/>
              </a:spcBef>
              <a:spcAft>
                <a:spcPts val="0"/>
              </a:spcAft>
              <a:buNone/>
            </a:pPr>
            <a:r>
              <a:rPr lang="en-US">
                <a:solidFill>
                  <a:srgbClr val="FF3300"/>
                </a:solidFill>
              </a:rPr>
              <a:t>I</a:t>
            </a:r>
            <a:r>
              <a:rPr lang="en-US" sz="2400" baseline="-25000">
                <a:solidFill>
                  <a:srgbClr val="FF3300"/>
                </a:solidFill>
              </a:rPr>
              <a:t>9</a:t>
            </a:r>
            <a:r>
              <a:rPr lang="en-US" sz="2400"/>
              <a:t>: goto(I</a:t>
            </a:r>
            <a:r>
              <a:rPr lang="en-US" sz="2400" baseline="-25000"/>
              <a:t>4</a:t>
            </a:r>
            <a:r>
              <a:rPr lang="en-US" sz="2400"/>
              <a:t>, C) =</a:t>
            </a:r>
            <a:endParaRPr sz="2400"/>
          </a:p>
          <a:p>
            <a:pPr marL="398780" lvl="0" indent="0" algn="l" rtl="0">
              <a:lnSpc>
                <a:spcPct val="100000"/>
              </a:lnSpc>
              <a:spcBef>
                <a:spcPts val="0"/>
              </a:spcBef>
              <a:spcAft>
                <a:spcPts val="0"/>
              </a:spcAft>
              <a:buNone/>
            </a:pP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 C </a:t>
            </a:r>
            <a:r>
              <a:rPr lang="en-US">
                <a:latin typeface="Noto Sans Symbols"/>
                <a:ea typeface="Noto Sans Symbols"/>
                <a:cs typeface="Noto Sans Symbols"/>
                <a:sym typeface="Noto Sans Symbols"/>
              </a:rPr>
              <a:t>∙</a:t>
            </a:r>
            <a:r>
              <a:rPr lang="en-US"/>
              <a:t>, c/d)</a:t>
            </a:r>
            <a:endParaRPr/>
          </a:p>
        </p:txBody>
      </p:sp>
      <p:sp>
        <p:nvSpPr>
          <p:cNvPr id="1123" name="Google Shape;1123;p100"/>
          <p:cNvSpPr txBox="1">
            <a:spLocks noGrp="1"/>
          </p:cNvSpPr>
          <p:nvPr>
            <p:ph type="body" idx="2"/>
          </p:nvPr>
        </p:nvSpPr>
        <p:spPr>
          <a:xfrm>
            <a:off x="4881117" y="2463241"/>
            <a:ext cx="2413000" cy="3684904"/>
          </a:xfrm>
          <a:prstGeom prst="rect">
            <a:avLst/>
          </a:prstGeom>
          <a:noFill/>
          <a:ln>
            <a:noFill/>
          </a:ln>
        </p:spPr>
        <p:txBody>
          <a:bodyPr spcFirstLastPara="1" wrap="square" lIns="0" tIns="12700" rIns="0" bIns="0" anchor="t" anchorCtr="0">
            <a:spAutoFit/>
          </a:bodyPr>
          <a:lstStyle/>
          <a:p>
            <a:pPr marL="88900" lvl="0" indent="0" algn="l" rtl="0">
              <a:lnSpc>
                <a:spcPct val="100000"/>
              </a:lnSpc>
              <a:spcBef>
                <a:spcPts val="0"/>
              </a:spcBef>
              <a:spcAft>
                <a:spcPts val="0"/>
              </a:spcAft>
              <a:buNone/>
            </a:pPr>
            <a:r>
              <a:rPr lang="en-US"/>
              <a:t>: goto(I</a:t>
            </a:r>
            <a:r>
              <a:rPr lang="en-US" sz="2400" baseline="-25000"/>
              <a:t>4</a:t>
            </a:r>
            <a:r>
              <a:rPr lang="en-US" sz="2400"/>
              <a:t>, c) = I</a:t>
            </a:r>
            <a:r>
              <a:rPr lang="en-US" sz="2400" baseline="-25000"/>
              <a:t>4</a:t>
            </a:r>
            <a:endParaRPr sz="2400" baseline="-25000"/>
          </a:p>
          <a:p>
            <a:pPr marL="88900" marR="193040" lvl="0" indent="0" algn="l" rtl="0">
              <a:lnSpc>
                <a:spcPct val="200100"/>
              </a:lnSpc>
              <a:spcBef>
                <a:spcPts val="0"/>
              </a:spcBef>
              <a:spcAft>
                <a:spcPts val="0"/>
              </a:spcAft>
              <a:buNone/>
            </a:pPr>
            <a:r>
              <a:rPr lang="en-US"/>
              <a:t>: goto(I</a:t>
            </a:r>
            <a:r>
              <a:rPr lang="en-US" sz="2400" baseline="-25000"/>
              <a:t>4</a:t>
            </a:r>
            <a:r>
              <a:rPr lang="en-US" sz="2400"/>
              <a:t>, d) = I</a:t>
            </a:r>
            <a:r>
              <a:rPr lang="en-US" sz="2400" baseline="-25000"/>
              <a:t>5  </a:t>
            </a:r>
            <a:r>
              <a:rPr lang="en-US" sz="2400">
                <a:solidFill>
                  <a:srgbClr val="FF3300"/>
                </a:solidFill>
              </a:rPr>
              <a:t>I</a:t>
            </a:r>
            <a:r>
              <a:rPr lang="en-US" sz="2400" baseline="-25000">
                <a:solidFill>
                  <a:srgbClr val="FF3300"/>
                </a:solidFill>
              </a:rPr>
              <a:t>10</a:t>
            </a:r>
            <a:r>
              <a:rPr lang="en-US" sz="2400"/>
              <a:t>: goto(I</a:t>
            </a:r>
            <a:r>
              <a:rPr lang="en-US" sz="2400" baseline="-25000"/>
              <a:t>7</a:t>
            </a:r>
            <a:r>
              <a:rPr lang="en-US" sz="2400"/>
              <a:t>, C) =</a:t>
            </a:r>
            <a:endParaRPr sz="2400"/>
          </a:p>
          <a:p>
            <a:pPr marL="424180" lvl="0" indent="0" algn="l" rtl="0">
              <a:lnSpc>
                <a:spcPct val="100000"/>
              </a:lnSpc>
              <a:spcBef>
                <a:spcPts val="5"/>
              </a:spcBef>
              <a:spcAft>
                <a:spcPts val="0"/>
              </a:spcAft>
              <a:buNone/>
            </a:pPr>
            <a:r>
              <a:rPr lang="en-US"/>
              <a:t>(C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 C </a:t>
            </a:r>
            <a:r>
              <a:rPr lang="en-US">
                <a:latin typeface="Noto Sans Symbols"/>
                <a:ea typeface="Noto Sans Symbols"/>
                <a:cs typeface="Noto Sans Symbols"/>
                <a:sym typeface="Noto Sans Symbols"/>
              </a:rPr>
              <a:t>∙</a:t>
            </a:r>
            <a:r>
              <a:rPr lang="en-US"/>
              <a:t>, $)</a:t>
            </a:r>
            <a:endParaRPr/>
          </a:p>
          <a:p>
            <a:pPr marL="0" lvl="0" indent="0" algn="l" rtl="0">
              <a:lnSpc>
                <a:spcPct val="100000"/>
              </a:lnSpc>
              <a:spcBef>
                <a:spcPts val="5"/>
              </a:spcBef>
              <a:spcAft>
                <a:spcPts val="0"/>
              </a:spcAft>
              <a:buNone/>
            </a:pPr>
            <a:endParaRPr sz="2500"/>
          </a:p>
          <a:p>
            <a:pPr marL="88900" lvl="0" indent="0" algn="l" rtl="0">
              <a:lnSpc>
                <a:spcPct val="100000"/>
              </a:lnSpc>
              <a:spcBef>
                <a:spcPts val="0"/>
              </a:spcBef>
              <a:spcAft>
                <a:spcPts val="0"/>
              </a:spcAft>
              <a:buNone/>
            </a:pPr>
            <a:r>
              <a:rPr lang="en-US"/>
              <a:t>: goto(I</a:t>
            </a:r>
            <a:r>
              <a:rPr lang="en-US" sz="2400" baseline="-25000"/>
              <a:t>7</a:t>
            </a:r>
            <a:r>
              <a:rPr lang="en-US" sz="2400"/>
              <a:t>, c) = I</a:t>
            </a:r>
            <a:r>
              <a:rPr lang="en-US" sz="2400" baseline="-25000"/>
              <a:t>7</a:t>
            </a:r>
            <a:endParaRPr sz="2400" baseline="-25000"/>
          </a:p>
          <a:p>
            <a:pPr marL="0" lvl="0" indent="0" algn="l" rtl="0">
              <a:lnSpc>
                <a:spcPct val="100000"/>
              </a:lnSpc>
              <a:spcBef>
                <a:spcPts val="5"/>
              </a:spcBef>
              <a:spcAft>
                <a:spcPts val="0"/>
              </a:spcAft>
              <a:buNone/>
            </a:pPr>
            <a:endParaRPr sz="2500"/>
          </a:p>
          <a:p>
            <a:pPr marL="88900" lvl="0" indent="0" algn="l" rtl="0">
              <a:lnSpc>
                <a:spcPct val="100000"/>
              </a:lnSpc>
              <a:spcBef>
                <a:spcPts val="5"/>
              </a:spcBef>
              <a:spcAft>
                <a:spcPts val="0"/>
              </a:spcAft>
              <a:buNone/>
            </a:pPr>
            <a:r>
              <a:rPr lang="en-US"/>
              <a:t>: goto(I</a:t>
            </a:r>
            <a:r>
              <a:rPr lang="en-US" sz="2400" baseline="-25000"/>
              <a:t>7</a:t>
            </a:r>
            <a:r>
              <a:rPr lang="en-US" sz="2400"/>
              <a:t>, d) = I</a:t>
            </a:r>
            <a:r>
              <a:rPr lang="en-US" sz="2400" baseline="-25000"/>
              <a:t>8</a:t>
            </a:r>
            <a:endParaRPr sz="2400" baseline="-250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101"/>
          <p:cNvSpPr txBox="1">
            <a:spLocks noGrp="1"/>
          </p:cNvSpPr>
          <p:nvPr>
            <p:ph type="title"/>
          </p:nvPr>
        </p:nvSpPr>
        <p:spPr>
          <a:xfrm>
            <a:off x="993444" y="1286636"/>
            <a:ext cx="68243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LR(1) Parsing Table Generation</a:t>
            </a:r>
            <a:endParaRPr/>
          </a:p>
        </p:txBody>
      </p:sp>
      <p:sp>
        <p:nvSpPr>
          <p:cNvPr id="1129" name="Google Shape;1129;p101"/>
          <p:cNvSpPr txBox="1"/>
          <p:nvPr/>
        </p:nvSpPr>
        <p:spPr>
          <a:xfrm>
            <a:off x="752043" y="2301708"/>
            <a:ext cx="8241030" cy="4050029"/>
          </a:xfrm>
          <a:prstGeom prst="rect">
            <a:avLst/>
          </a:prstGeom>
          <a:noFill/>
          <a:ln>
            <a:noFill/>
          </a:ln>
        </p:spPr>
        <p:txBody>
          <a:bodyPr spcFirstLastPara="1" wrap="square" lIns="0" tIns="48875"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LR(cfg) =</a:t>
            </a:r>
            <a:endParaRPr sz="2400">
              <a:latin typeface="Arial"/>
              <a:ea typeface="Arial"/>
              <a:cs typeface="Arial"/>
              <a:sym typeface="Arial"/>
            </a:endParaRPr>
          </a:p>
          <a:p>
            <a:pPr marL="265430" marR="0" lvl="0" indent="0" algn="l" rtl="0">
              <a:lnSpc>
                <a:spcPct val="100000"/>
              </a:lnSpc>
              <a:spcBef>
                <a:spcPts val="285"/>
              </a:spcBef>
              <a:spcAft>
                <a:spcPts val="0"/>
              </a:spcAft>
              <a:buNone/>
            </a:pPr>
            <a:r>
              <a:rPr lang="en-US" sz="2400">
                <a:solidFill>
                  <a:srgbClr val="FF3300"/>
                </a:solidFill>
                <a:latin typeface="Arial"/>
                <a:ea typeface="Arial"/>
                <a:cs typeface="Arial"/>
                <a:sym typeface="Arial"/>
              </a:rPr>
              <a:t>for </a:t>
            </a:r>
            <a:r>
              <a:rPr lang="en-US" sz="2400">
                <a:solidFill>
                  <a:srgbClr val="003366"/>
                </a:solidFill>
                <a:latin typeface="Arial"/>
                <a:ea typeface="Arial"/>
                <a:cs typeface="Arial"/>
                <a:sym typeface="Arial"/>
              </a:rPr>
              <a:t>each state I in subset-construction(cfg)</a:t>
            </a:r>
            <a:endParaRPr sz="2400">
              <a:latin typeface="Arial"/>
              <a:ea typeface="Arial"/>
              <a:cs typeface="Arial"/>
              <a:sym typeface="Arial"/>
            </a:endParaRPr>
          </a:p>
          <a:p>
            <a:pPr marL="768350" marR="532130" lvl="0" indent="-335280" algn="l" rtl="0">
              <a:lnSpc>
                <a:spcPct val="110100"/>
              </a:lnSpc>
              <a:spcBef>
                <a:spcPts val="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β</a:t>
            </a:r>
            <a:r>
              <a:rPr lang="en-US" sz="2400">
                <a:solidFill>
                  <a:srgbClr val="003366"/>
                </a:solidFill>
                <a:latin typeface="Arial"/>
                <a:ea typeface="Arial"/>
                <a:cs typeface="Arial"/>
                <a:sym typeface="Arial"/>
              </a:rPr>
              <a:t>, b) in I and goto(I, a) = J for a terminal a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a] = “</a:t>
            </a:r>
            <a:r>
              <a:rPr lang="en-US" sz="2400">
                <a:solidFill>
                  <a:srgbClr val="CC0099"/>
                </a:solidFill>
                <a:latin typeface="Arial"/>
                <a:ea typeface="Arial"/>
                <a:cs typeface="Arial"/>
                <a:sym typeface="Arial"/>
              </a:rPr>
              <a:t>shift J</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433069" marR="0" lvl="0" indent="0" algn="l" rtl="0">
              <a:lnSpc>
                <a:spcPct val="100000"/>
              </a:lnSpc>
              <a:spcBef>
                <a:spcPts val="29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a) in I and 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a:t>
            </a:r>
            <a:endParaRPr sz="2400">
              <a:latin typeface="Arial"/>
              <a:ea typeface="Arial"/>
              <a:cs typeface="Arial"/>
              <a:sym typeface="Arial"/>
            </a:endParaRPr>
          </a:p>
          <a:p>
            <a:pPr marL="768350" marR="0" lvl="0" indent="0" algn="l" rtl="0">
              <a:lnSpc>
                <a:spcPct val="100000"/>
              </a:lnSpc>
              <a:spcBef>
                <a:spcPts val="290"/>
              </a:spcBef>
              <a:spcAft>
                <a:spcPts val="0"/>
              </a:spcAft>
              <a:buNone/>
            </a:pP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a] = “</a:t>
            </a:r>
            <a:r>
              <a:rPr lang="en-US" sz="2400">
                <a:solidFill>
                  <a:srgbClr val="CC0099"/>
                </a:solidFill>
                <a:latin typeface="Arial"/>
                <a:ea typeface="Arial"/>
                <a:cs typeface="Arial"/>
                <a:sym typeface="Arial"/>
              </a:rPr>
              <a:t>reduce A </a:t>
            </a:r>
            <a:r>
              <a:rPr lang="en-US" sz="2400">
                <a:solidFill>
                  <a:srgbClr val="CC0099"/>
                </a:solidFill>
                <a:latin typeface="Noto Sans Symbols"/>
                <a:ea typeface="Noto Sans Symbols"/>
                <a:cs typeface="Noto Sans Symbols"/>
                <a:sym typeface="Noto Sans Symbols"/>
              </a:rPr>
              <a:t>→α</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433069" marR="0" lvl="0" indent="0" algn="l" rtl="0">
              <a:lnSpc>
                <a:spcPct val="100000"/>
              </a:lnSpc>
              <a:spcBef>
                <a:spcPts val="285"/>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 in I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 = “</a:t>
            </a:r>
            <a:r>
              <a:rPr lang="en-US" sz="2400">
                <a:solidFill>
                  <a:srgbClr val="CC0099"/>
                </a:solidFill>
                <a:latin typeface="Arial"/>
                <a:ea typeface="Arial"/>
                <a:cs typeface="Arial"/>
                <a:sym typeface="Arial"/>
              </a:rPr>
              <a:t>accept</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768350" marR="5080" lvl="0" indent="-335280" algn="l" rtl="0">
              <a:lnSpc>
                <a:spcPct val="110100"/>
              </a:lnSpc>
              <a:spcBef>
                <a:spcPts val="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X </a:t>
            </a:r>
            <a:r>
              <a:rPr lang="en-US" sz="2400">
                <a:solidFill>
                  <a:srgbClr val="003366"/>
                </a:solidFill>
                <a:latin typeface="Noto Sans Symbols"/>
                <a:ea typeface="Noto Sans Symbols"/>
                <a:cs typeface="Noto Sans Symbols"/>
                <a:sym typeface="Noto Sans Symbols"/>
              </a:rPr>
              <a:t>β</a:t>
            </a:r>
            <a:r>
              <a:rPr lang="en-US" sz="2400">
                <a:solidFill>
                  <a:srgbClr val="003366"/>
                </a:solidFill>
                <a:latin typeface="Arial"/>
                <a:ea typeface="Arial"/>
                <a:cs typeface="Arial"/>
                <a:sym typeface="Arial"/>
              </a:rPr>
              <a:t>, a) in I and goto(I,X) = J for a nonterminal X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goto</a:t>
            </a:r>
            <a:r>
              <a:rPr lang="en-US" sz="2400">
                <a:solidFill>
                  <a:srgbClr val="003366"/>
                </a:solidFill>
                <a:latin typeface="Arial"/>
                <a:ea typeface="Arial"/>
                <a:cs typeface="Arial"/>
                <a:sym typeface="Arial"/>
              </a:rPr>
              <a:t>[I, X] = </a:t>
            </a:r>
            <a:r>
              <a:rPr lang="en-US" sz="2400">
                <a:solidFill>
                  <a:srgbClr val="CC0099"/>
                </a:solidFill>
                <a:latin typeface="Arial"/>
                <a:ea typeface="Arial"/>
                <a:cs typeface="Arial"/>
                <a:sym typeface="Arial"/>
              </a:rPr>
              <a:t>J</a:t>
            </a:r>
            <a:endParaRPr sz="2400">
              <a:latin typeface="Arial"/>
              <a:ea typeface="Arial"/>
              <a:cs typeface="Arial"/>
              <a:sym typeface="Arial"/>
            </a:endParaRPr>
          </a:p>
          <a:p>
            <a:pPr marL="433069" marR="0" lvl="0" indent="0" algn="l" rtl="0">
              <a:lnSpc>
                <a:spcPct val="100000"/>
              </a:lnSpc>
              <a:spcBef>
                <a:spcPts val="290"/>
              </a:spcBef>
              <a:spcAft>
                <a:spcPts val="0"/>
              </a:spcAft>
              <a:buNone/>
            </a:pPr>
            <a:r>
              <a:rPr lang="en-US" sz="2400">
                <a:solidFill>
                  <a:srgbClr val="003366"/>
                </a:solidFill>
                <a:latin typeface="Arial"/>
                <a:ea typeface="Arial"/>
                <a:cs typeface="Arial"/>
                <a:sym typeface="Arial"/>
              </a:rPr>
              <a:t>all other entries in </a:t>
            </a:r>
            <a:r>
              <a:rPr lang="en-US" sz="2400">
                <a:solidFill>
                  <a:srgbClr val="CC0099"/>
                </a:solidFill>
                <a:latin typeface="Arial"/>
                <a:ea typeface="Arial"/>
                <a:cs typeface="Arial"/>
                <a:sym typeface="Arial"/>
              </a:rPr>
              <a:t>action </a:t>
            </a:r>
            <a:r>
              <a:rPr lang="en-US" sz="2400">
                <a:solidFill>
                  <a:srgbClr val="003366"/>
                </a:solidFill>
                <a:latin typeface="Arial"/>
                <a:ea typeface="Arial"/>
                <a:cs typeface="Arial"/>
                <a:sym typeface="Arial"/>
              </a:rPr>
              <a:t>and </a:t>
            </a:r>
            <a:r>
              <a:rPr lang="en-US" sz="2400">
                <a:solidFill>
                  <a:srgbClr val="CC0099"/>
                </a:solidFill>
                <a:latin typeface="Arial"/>
                <a:ea typeface="Arial"/>
                <a:cs typeface="Arial"/>
                <a:sym typeface="Arial"/>
              </a:rPr>
              <a:t>goto </a:t>
            </a:r>
            <a:r>
              <a:rPr lang="en-US" sz="2400">
                <a:solidFill>
                  <a:srgbClr val="003366"/>
                </a:solidFill>
                <a:latin typeface="Arial"/>
                <a:ea typeface="Arial"/>
                <a:cs typeface="Arial"/>
                <a:sym typeface="Arial"/>
              </a:rPr>
              <a:t>are made </a:t>
            </a:r>
            <a:r>
              <a:rPr lang="en-US" sz="2400">
                <a:solidFill>
                  <a:srgbClr val="CC0099"/>
                </a:solidFill>
                <a:latin typeface="Arial"/>
                <a:ea typeface="Arial"/>
                <a:cs typeface="Arial"/>
                <a:sym typeface="Arial"/>
              </a:rPr>
              <a:t>error</a:t>
            </a:r>
            <a:endParaRPr sz="2400">
              <a:latin typeface="Arial"/>
              <a:ea typeface="Arial"/>
              <a:cs typeface="Arial"/>
              <a:sym typeface="Arial"/>
            </a:endParaRPr>
          </a:p>
        </p:txBody>
      </p:sp>
    </p:spTree>
  </p:cSld>
  <p:clrMapOvr>
    <a:masterClrMapping/>
  </p:clrMapOvr>
  <p:transition>
    <p:zoom/>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02"/>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1135" name="Google Shape;1135;p102"/>
          <p:cNvGraphicFramePr/>
          <p:nvPr/>
        </p:nvGraphicFramePr>
        <p:xfrm>
          <a:off x="978408" y="2426207"/>
          <a:ext cx="4497675" cy="4682238"/>
        </p:xfrm>
        <a:graphic>
          <a:graphicData uri="http://schemas.openxmlformats.org/drawingml/2006/table">
            <a:tbl>
              <a:tblPr firstRow="1" bandRow="1">
                <a:noFill/>
              </a:tblPr>
              <a:tblGrid>
                <a:gridCol w="381000"/>
                <a:gridCol w="924550"/>
                <a:gridCol w="791200"/>
                <a:gridCol w="800100"/>
                <a:gridCol w="753100"/>
                <a:gridCol w="847725"/>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474344"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c</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32384"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d</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57175"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1590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S</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109854"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C</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2225" lvl="0" indent="0" algn="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1</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116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s4</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49554" lvl="0" indent="0" algn="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0447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g2</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80010" lvl="0" indent="0" algn="ct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g3</a:t>
                      </a:r>
                      <a:endParaRPr sz="2400" u="none" strike="noStrike" cap="none">
                        <a:latin typeface="Arial"/>
                        <a:ea typeface="Arial"/>
                        <a:cs typeface="Arial"/>
                        <a:sym typeface="Arial"/>
                      </a:endParaRPr>
                    </a:p>
                  </a:txBody>
                  <a:tcPr marL="0" marR="0" marT="2095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0" marR="2159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2</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35052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0" marR="22225" lvl="0" indent="0" algn="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1160"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s7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49554" lvl="0" indent="0" algn="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s8</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959485"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g6</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0" marR="21590" lvl="0" indent="0" algn="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052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50190" lvl="0" indent="0" algn="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s5</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95948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g9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04800">
                <a:tc>
                  <a:txBody>
                    <a:bodyPr/>
                    <a:lstStyle/>
                    <a:p>
                      <a:pPr marL="0" marR="22225" lvl="0" indent="0" algn="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5</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116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67335" lvl="0" indent="0" algn="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0" marR="22225" lvl="0" indent="0" algn="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6</a:t>
                      </a:r>
                      <a:endParaRPr sz="2400" u="none" strike="noStrike" cap="none">
                        <a:latin typeface="Arial"/>
                        <a:ea typeface="Arial"/>
                        <a:cs typeface="Arial"/>
                        <a:sym typeface="Arial"/>
                      </a:endParaRPr>
                    </a:p>
                  </a:txBody>
                  <a:tcPr marL="0" marR="0" marT="222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247650" lvl="0" indent="0" algn="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222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0" marR="21590" lvl="0" indent="0" algn="r"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7</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0525"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s7</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50190" lvl="0" indent="0" algn="r"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s8</a:t>
                      </a:r>
                      <a:endParaRPr sz="2400" u="none" strike="noStrike" cap="none">
                        <a:latin typeface="Arial"/>
                        <a:ea typeface="Arial"/>
                        <a:cs typeface="Arial"/>
                        <a:sym typeface="Arial"/>
                      </a:endParaRPr>
                    </a:p>
                  </a:txBody>
                  <a:tcPr marL="0" marR="0" marT="697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959485" marR="0" lvl="0" indent="0" algn="l" rtl="0">
                        <a:lnSpc>
                          <a:spcPct val="118541"/>
                        </a:lnSpc>
                        <a:spcBef>
                          <a:spcPts val="0"/>
                        </a:spcBef>
                        <a:spcAft>
                          <a:spcPts val="0"/>
                        </a:spcAft>
                        <a:buNone/>
                      </a:pPr>
                      <a:r>
                        <a:rPr lang="en-US" sz="2400" u="none" strike="noStrike" cap="none">
                          <a:solidFill>
                            <a:srgbClr val="003366"/>
                          </a:solidFill>
                          <a:latin typeface="Arial"/>
                          <a:ea typeface="Arial"/>
                          <a:cs typeface="Arial"/>
                          <a:sym typeface="Arial"/>
                        </a:rPr>
                        <a:t>g10</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0" marR="22225" lvl="0" indent="0" algn="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247650" lvl="0" indent="0" algn="r" rtl="0">
                        <a:lnSpc>
                          <a:spcPct val="117499"/>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0" marR="21590" lvl="0" indent="0" algn="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9</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390525" marR="0" lvl="0" indent="0" algn="l"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267970" lvl="0" indent="0" algn="r" rtl="0">
                        <a:lnSpc>
                          <a:spcPct val="112500"/>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457200">
                <a:tc>
                  <a:txBody>
                    <a:bodyPr/>
                    <a:lstStyle/>
                    <a:p>
                      <a:pPr marL="0" marR="19050" lvl="0" indent="0" algn="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10</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245745" lvl="0" indent="0" algn="r" rtl="0">
                        <a:lnSpc>
                          <a:spcPct val="107500"/>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bl>
          </a:graphicData>
        </a:graphic>
      </p:graphicFrame>
    </p:spTree>
  </p:cSld>
  <p:clrMapOvr>
    <a:masterClrMapping/>
  </p:clrMapOvr>
  <p:transition>
    <p:zoom/>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03"/>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141" name="Google Shape;1141;p103"/>
          <p:cNvSpPr txBox="1"/>
          <p:nvPr/>
        </p:nvSpPr>
        <p:spPr>
          <a:xfrm>
            <a:off x="1403603" y="4223003"/>
            <a:ext cx="433070" cy="433070"/>
          </a:xfrm>
          <a:prstGeom prst="rect">
            <a:avLst/>
          </a:prstGeom>
          <a:noFill/>
          <a:ln w="9525" cap="flat" cmpd="sng">
            <a:solidFill>
              <a:srgbClr val="003366"/>
            </a:solidFill>
            <a:prstDash val="solid"/>
            <a:round/>
            <a:headEnd type="none" w="sm" len="sm"/>
            <a:tailEnd type="none" w="sm" len="sm"/>
          </a:ln>
        </p:spPr>
        <p:txBody>
          <a:bodyPr spcFirstLastPara="1" wrap="square" lIns="0" tIns="58400" rIns="0" bIns="0" anchor="t" anchorCtr="0">
            <a:spAutoFit/>
          </a:bodyPr>
          <a:lstStyle/>
          <a:p>
            <a:pPr marL="144145"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1</a:t>
            </a:r>
            <a:endParaRPr sz="1800">
              <a:latin typeface="Arial"/>
              <a:ea typeface="Arial"/>
              <a:cs typeface="Arial"/>
              <a:sym typeface="Arial"/>
            </a:endParaRPr>
          </a:p>
        </p:txBody>
      </p:sp>
      <p:sp>
        <p:nvSpPr>
          <p:cNvPr id="1142" name="Google Shape;1142;p103"/>
          <p:cNvSpPr txBox="1"/>
          <p:nvPr/>
        </p:nvSpPr>
        <p:spPr>
          <a:xfrm>
            <a:off x="2485644" y="2924555"/>
            <a:ext cx="433070" cy="433070"/>
          </a:xfrm>
          <a:prstGeom prst="rect">
            <a:avLst/>
          </a:prstGeom>
          <a:noFill/>
          <a:ln w="9525" cap="flat" cmpd="sng">
            <a:solidFill>
              <a:srgbClr val="003366"/>
            </a:solidFill>
            <a:prstDash val="solid"/>
            <a:round/>
            <a:headEnd type="none" w="sm" len="sm"/>
            <a:tailEnd type="none" w="sm" len="sm"/>
          </a:ln>
        </p:spPr>
        <p:txBody>
          <a:bodyPr spcFirstLastPara="1" wrap="square" lIns="0" tIns="59675" rIns="0" bIns="0" anchor="t" anchorCtr="0">
            <a:spAutoFit/>
          </a:bodyPr>
          <a:lstStyle/>
          <a:p>
            <a:pPr marL="14351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2</a:t>
            </a:r>
            <a:endParaRPr sz="1800">
              <a:latin typeface="Arial"/>
              <a:ea typeface="Arial"/>
              <a:cs typeface="Arial"/>
              <a:sym typeface="Arial"/>
            </a:endParaRPr>
          </a:p>
        </p:txBody>
      </p:sp>
      <p:sp>
        <p:nvSpPr>
          <p:cNvPr id="1143" name="Google Shape;1143;p103"/>
          <p:cNvSpPr txBox="1"/>
          <p:nvPr/>
        </p:nvSpPr>
        <p:spPr>
          <a:xfrm>
            <a:off x="2485644" y="3790188"/>
            <a:ext cx="433070" cy="429895"/>
          </a:xfrm>
          <a:prstGeom prst="rect">
            <a:avLst/>
          </a:prstGeom>
          <a:noFill/>
          <a:ln w="9525" cap="flat" cmpd="sng">
            <a:solidFill>
              <a:srgbClr val="003366"/>
            </a:solidFill>
            <a:prstDash val="solid"/>
            <a:round/>
            <a:headEnd type="none" w="sm" len="sm"/>
            <a:tailEnd type="none" w="sm" len="sm"/>
          </a:ln>
        </p:spPr>
        <p:txBody>
          <a:bodyPr spcFirstLastPara="1" wrap="square" lIns="0" tIns="57775" rIns="0" bIns="0" anchor="t" anchorCtr="0">
            <a:spAutoFit/>
          </a:bodyPr>
          <a:lstStyle/>
          <a:p>
            <a:pPr marL="14351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3</a:t>
            </a:r>
            <a:endParaRPr sz="1800">
              <a:latin typeface="Arial"/>
              <a:ea typeface="Arial"/>
              <a:cs typeface="Arial"/>
              <a:sym typeface="Arial"/>
            </a:endParaRPr>
          </a:p>
        </p:txBody>
      </p:sp>
      <p:sp>
        <p:nvSpPr>
          <p:cNvPr id="1144" name="Google Shape;1144;p103"/>
          <p:cNvSpPr txBox="1"/>
          <p:nvPr/>
        </p:nvSpPr>
        <p:spPr>
          <a:xfrm>
            <a:off x="2485644" y="4655820"/>
            <a:ext cx="433070" cy="429895"/>
          </a:xfrm>
          <a:prstGeom prst="rect">
            <a:avLst/>
          </a:prstGeom>
          <a:noFill/>
          <a:ln w="9525" cap="flat" cmpd="sng">
            <a:solidFill>
              <a:srgbClr val="003366"/>
            </a:solidFill>
            <a:prstDash val="solid"/>
            <a:round/>
            <a:headEnd type="none" w="sm" len="sm"/>
            <a:tailEnd type="none" w="sm" len="sm"/>
          </a:ln>
        </p:spPr>
        <p:txBody>
          <a:bodyPr spcFirstLastPara="1" wrap="square" lIns="0" tIns="57775" rIns="0" bIns="0" anchor="t" anchorCtr="0">
            <a:spAutoFit/>
          </a:bodyPr>
          <a:lstStyle/>
          <a:p>
            <a:pPr marL="14351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4</a:t>
            </a:r>
            <a:endParaRPr sz="1800">
              <a:latin typeface="Arial"/>
              <a:ea typeface="Arial"/>
              <a:cs typeface="Arial"/>
              <a:sym typeface="Arial"/>
            </a:endParaRPr>
          </a:p>
        </p:txBody>
      </p:sp>
      <p:sp>
        <p:nvSpPr>
          <p:cNvPr id="1145" name="Google Shape;1145;p103"/>
          <p:cNvSpPr txBox="1"/>
          <p:nvPr/>
        </p:nvSpPr>
        <p:spPr>
          <a:xfrm>
            <a:off x="2485644" y="5518403"/>
            <a:ext cx="433070" cy="433070"/>
          </a:xfrm>
          <a:prstGeom prst="rect">
            <a:avLst/>
          </a:prstGeom>
          <a:noFill/>
          <a:ln w="9525" cap="flat" cmpd="sng">
            <a:solidFill>
              <a:srgbClr val="003366"/>
            </a:solidFill>
            <a:prstDash val="solid"/>
            <a:round/>
            <a:headEnd type="none" w="sm" len="sm"/>
            <a:tailEnd type="none" w="sm" len="sm"/>
          </a:ln>
        </p:spPr>
        <p:txBody>
          <a:bodyPr spcFirstLastPara="1" wrap="square" lIns="0" tIns="59050" rIns="0" bIns="0" anchor="t" anchorCtr="0">
            <a:spAutoFit/>
          </a:bodyPr>
          <a:lstStyle/>
          <a:p>
            <a:pPr marL="14351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5</a:t>
            </a:r>
            <a:endParaRPr sz="1800">
              <a:latin typeface="Arial"/>
              <a:ea typeface="Arial"/>
              <a:cs typeface="Arial"/>
              <a:sym typeface="Arial"/>
            </a:endParaRPr>
          </a:p>
        </p:txBody>
      </p:sp>
      <p:sp>
        <p:nvSpPr>
          <p:cNvPr id="1146" name="Google Shape;1146;p103"/>
          <p:cNvSpPr/>
          <p:nvPr/>
        </p:nvSpPr>
        <p:spPr>
          <a:xfrm>
            <a:off x="1830959" y="3140963"/>
            <a:ext cx="654685" cy="1231265"/>
          </a:xfrm>
          <a:custGeom>
            <a:avLst/>
            <a:gdLst/>
            <a:ahLst/>
            <a:cxnLst/>
            <a:rect l="l" t="t" r="r" b="b"/>
            <a:pathLst>
              <a:path w="654685" h="1231264" extrusionOk="0">
                <a:moveTo>
                  <a:pt x="654685" y="865632"/>
                </a:moveTo>
                <a:lnTo>
                  <a:pt x="569595" y="869188"/>
                </a:lnTo>
                <a:lnTo>
                  <a:pt x="585000" y="897001"/>
                </a:lnTo>
                <a:lnTo>
                  <a:pt x="2413" y="1219708"/>
                </a:lnTo>
                <a:lnTo>
                  <a:pt x="8509" y="1230884"/>
                </a:lnTo>
                <a:lnTo>
                  <a:pt x="591146" y="908100"/>
                </a:lnTo>
                <a:lnTo>
                  <a:pt x="606552" y="935863"/>
                </a:lnTo>
                <a:lnTo>
                  <a:pt x="637362" y="890905"/>
                </a:lnTo>
                <a:lnTo>
                  <a:pt x="654685" y="865632"/>
                </a:lnTo>
                <a:close/>
              </a:path>
              <a:path w="654685" h="1231264" extrusionOk="0">
                <a:moveTo>
                  <a:pt x="654685" y="0"/>
                </a:moveTo>
                <a:lnTo>
                  <a:pt x="582803" y="45720"/>
                </a:lnTo>
                <a:lnTo>
                  <a:pt x="610044" y="62077"/>
                </a:lnTo>
                <a:lnTo>
                  <a:pt x="0" y="1078738"/>
                </a:lnTo>
                <a:lnTo>
                  <a:pt x="10922" y="1085342"/>
                </a:lnTo>
                <a:lnTo>
                  <a:pt x="620928" y="68605"/>
                </a:lnTo>
                <a:lnTo>
                  <a:pt x="648208" y="84963"/>
                </a:lnTo>
                <a:lnTo>
                  <a:pt x="650773" y="51181"/>
                </a:lnTo>
                <a:lnTo>
                  <a:pt x="654685"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7" name="Google Shape;1147;p103"/>
          <p:cNvSpPr/>
          <p:nvPr/>
        </p:nvSpPr>
        <p:spPr>
          <a:xfrm>
            <a:off x="1830959" y="4434077"/>
            <a:ext cx="654685" cy="1301115"/>
          </a:xfrm>
          <a:custGeom>
            <a:avLst/>
            <a:gdLst/>
            <a:ahLst/>
            <a:cxnLst/>
            <a:rect l="l" t="t" r="r" b="b"/>
            <a:pathLst>
              <a:path w="654685" h="1301114" extrusionOk="0">
                <a:moveTo>
                  <a:pt x="654685" y="1300734"/>
                </a:moveTo>
                <a:lnTo>
                  <a:pt x="650697" y="1249591"/>
                </a:lnTo>
                <a:lnTo>
                  <a:pt x="648081" y="1215796"/>
                </a:lnTo>
                <a:lnTo>
                  <a:pt x="620839" y="1232192"/>
                </a:lnTo>
                <a:lnTo>
                  <a:pt x="10922" y="218440"/>
                </a:lnTo>
                <a:lnTo>
                  <a:pt x="0" y="225044"/>
                </a:lnTo>
                <a:lnTo>
                  <a:pt x="609930" y="1238758"/>
                </a:lnTo>
                <a:lnTo>
                  <a:pt x="582803" y="1255077"/>
                </a:lnTo>
                <a:lnTo>
                  <a:pt x="654685" y="1300734"/>
                </a:lnTo>
                <a:close/>
              </a:path>
              <a:path w="654685" h="1301114" extrusionOk="0">
                <a:moveTo>
                  <a:pt x="654685" y="435102"/>
                </a:moveTo>
                <a:lnTo>
                  <a:pt x="637540" y="405384"/>
                </a:lnTo>
                <a:lnTo>
                  <a:pt x="612140" y="361315"/>
                </a:lnTo>
                <a:lnTo>
                  <a:pt x="594664" y="387705"/>
                </a:lnTo>
                <a:lnTo>
                  <a:pt x="9017" y="0"/>
                </a:lnTo>
                <a:lnTo>
                  <a:pt x="1905" y="10668"/>
                </a:lnTo>
                <a:lnTo>
                  <a:pt x="587590" y="398386"/>
                </a:lnTo>
                <a:lnTo>
                  <a:pt x="570103" y="424815"/>
                </a:lnTo>
                <a:lnTo>
                  <a:pt x="654685" y="435102"/>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8" name="Google Shape;1148;p103"/>
          <p:cNvSpPr txBox="1"/>
          <p:nvPr/>
        </p:nvSpPr>
        <p:spPr>
          <a:xfrm>
            <a:off x="3637788" y="5518403"/>
            <a:ext cx="429895" cy="433070"/>
          </a:xfrm>
          <a:prstGeom prst="rect">
            <a:avLst/>
          </a:prstGeom>
          <a:noFill/>
          <a:ln w="9525" cap="flat" cmpd="sng">
            <a:solidFill>
              <a:srgbClr val="003366"/>
            </a:solidFill>
            <a:prstDash val="solid"/>
            <a:round/>
            <a:headEnd type="none" w="sm" len="sm"/>
            <a:tailEnd type="none" w="sm" len="sm"/>
          </a:ln>
        </p:spPr>
        <p:txBody>
          <a:bodyPr spcFirstLastPara="1" wrap="square" lIns="0" tIns="59050"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9</a:t>
            </a:r>
            <a:endParaRPr sz="1800">
              <a:latin typeface="Arial"/>
              <a:ea typeface="Arial"/>
              <a:cs typeface="Arial"/>
              <a:sym typeface="Arial"/>
            </a:endParaRPr>
          </a:p>
        </p:txBody>
      </p:sp>
      <p:sp>
        <p:nvSpPr>
          <p:cNvPr id="1149" name="Google Shape;1149;p103"/>
          <p:cNvSpPr txBox="1"/>
          <p:nvPr/>
        </p:nvSpPr>
        <p:spPr>
          <a:xfrm>
            <a:off x="3637788" y="2924555"/>
            <a:ext cx="429895" cy="433070"/>
          </a:xfrm>
          <a:prstGeom prst="rect">
            <a:avLst/>
          </a:prstGeom>
          <a:noFill/>
          <a:ln w="9525" cap="flat" cmpd="sng">
            <a:solidFill>
              <a:srgbClr val="003366"/>
            </a:solidFill>
            <a:prstDash val="solid"/>
            <a:round/>
            <a:headEnd type="none" w="sm" len="sm"/>
            <a:tailEnd type="none" w="sm" len="sm"/>
          </a:ln>
        </p:spPr>
        <p:txBody>
          <a:bodyPr spcFirstLastPara="1" wrap="square" lIns="0" tIns="59675"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6</a:t>
            </a:r>
            <a:endParaRPr sz="1800">
              <a:latin typeface="Arial"/>
              <a:ea typeface="Arial"/>
              <a:cs typeface="Arial"/>
              <a:sym typeface="Arial"/>
            </a:endParaRPr>
          </a:p>
        </p:txBody>
      </p:sp>
      <p:sp>
        <p:nvSpPr>
          <p:cNvPr id="1150" name="Google Shape;1150;p103"/>
          <p:cNvSpPr txBox="1"/>
          <p:nvPr/>
        </p:nvSpPr>
        <p:spPr>
          <a:xfrm>
            <a:off x="3637788" y="3790188"/>
            <a:ext cx="429895" cy="429895"/>
          </a:xfrm>
          <a:prstGeom prst="rect">
            <a:avLst/>
          </a:prstGeom>
          <a:noFill/>
          <a:ln w="9525" cap="flat" cmpd="sng">
            <a:solidFill>
              <a:srgbClr val="003366"/>
            </a:solidFill>
            <a:prstDash val="solid"/>
            <a:round/>
            <a:headEnd type="none" w="sm" len="sm"/>
            <a:tailEnd type="none" w="sm" len="sm"/>
          </a:ln>
        </p:spPr>
        <p:txBody>
          <a:bodyPr spcFirstLastPara="1" wrap="square" lIns="0" tIns="57775"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7</a:t>
            </a:r>
            <a:endParaRPr sz="1800">
              <a:latin typeface="Arial"/>
              <a:ea typeface="Arial"/>
              <a:cs typeface="Arial"/>
              <a:sym typeface="Arial"/>
            </a:endParaRPr>
          </a:p>
        </p:txBody>
      </p:sp>
      <p:sp>
        <p:nvSpPr>
          <p:cNvPr id="1151" name="Google Shape;1151;p103"/>
          <p:cNvSpPr txBox="1"/>
          <p:nvPr/>
        </p:nvSpPr>
        <p:spPr>
          <a:xfrm>
            <a:off x="3637788" y="4655820"/>
            <a:ext cx="429895" cy="429895"/>
          </a:xfrm>
          <a:prstGeom prst="rect">
            <a:avLst/>
          </a:prstGeom>
          <a:noFill/>
          <a:ln w="9525" cap="flat" cmpd="sng">
            <a:solidFill>
              <a:srgbClr val="003366"/>
            </a:solidFill>
            <a:prstDash val="solid"/>
            <a:round/>
            <a:headEnd type="none" w="sm" len="sm"/>
            <a:tailEnd type="none" w="sm" len="sm"/>
          </a:ln>
        </p:spPr>
        <p:txBody>
          <a:bodyPr spcFirstLastPara="1" wrap="square" lIns="0" tIns="57775"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8</a:t>
            </a:r>
            <a:endParaRPr sz="1800">
              <a:latin typeface="Arial"/>
              <a:ea typeface="Arial"/>
              <a:cs typeface="Arial"/>
              <a:sym typeface="Arial"/>
            </a:endParaRPr>
          </a:p>
        </p:txBody>
      </p:sp>
      <p:sp>
        <p:nvSpPr>
          <p:cNvPr id="1152" name="Google Shape;1152;p103"/>
          <p:cNvSpPr/>
          <p:nvPr/>
        </p:nvSpPr>
        <p:spPr>
          <a:xfrm>
            <a:off x="2918460" y="3968496"/>
            <a:ext cx="719455" cy="76200"/>
          </a:xfrm>
          <a:custGeom>
            <a:avLst/>
            <a:gdLst/>
            <a:ahLst/>
            <a:cxnLst/>
            <a:rect l="l" t="t" r="r" b="b"/>
            <a:pathLst>
              <a:path w="719454" h="76200" extrusionOk="0">
                <a:moveTo>
                  <a:pt x="643127" y="0"/>
                </a:moveTo>
                <a:lnTo>
                  <a:pt x="643127" y="76199"/>
                </a:lnTo>
                <a:lnTo>
                  <a:pt x="706627" y="44449"/>
                </a:lnTo>
                <a:lnTo>
                  <a:pt x="655827" y="44449"/>
                </a:lnTo>
                <a:lnTo>
                  <a:pt x="655827" y="31749"/>
                </a:lnTo>
                <a:lnTo>
                  <a:pt x="706627" y="31749"/>
                </a:lnTo>
                <a:lnTo>
                  <a:pt x="643127" y="0"/>
                </a:lnTo>
                <a:close/>
              </a:path>
              <a:path w="719454" h="76200" extrusionOk="0">
                <a:moveTo>
                  <a:pt x="643127" y="31749"/>
                </a:moveTo>
                <a:lnTo>
                  <a:pt x="0" y="31749"/>
                </a:lnTo>
                <a:lnTo>
                  <a:pt x="0" y="44449"/>
                </a:lnTo>
                <a:lnTo>
                  <a:pt x="643127" y="44449"/>
                </a:lnTo>
                <a:lnTo>
                  <a:pt x="643127" y="31749"/>
                </a:lnTo>
                <a:close/>
              </a:path>
              <a:path w="719454" h="76200" extrusionOk="0">
                <a:moveTo>
                  <a:pt x="706627" y="31749"/>
                </a:moveTo>
                <a:lnTo>
                  <a:pt x="655827" y="31749"/>
                </a:lnTo>
                <a:lnTo>
                  <a:pt x="655827" y="44449"/>
                </a:lnTo>
                <a:lnTo>
                  <a:pt x="706627" y="44449"/>
                </a:lnTo>
                <a:lnTo>
                  <a:pt x="719327" y="38099"/>
                </a:lnTo>
                <a:lnTo>
                  <a:pt x="706627" y="31749"/>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3" name="Google Shape;1153;p103"/>
          <p:cNvSpPr/>
          <p:nvPr/>
        </p:nvSpPr>
        <p:spPr>
          <a:xfrm>
            <a:off x="2914014" y="3070860"/>
            <a:ext cx="723900" cy="723900"/>
          </a:xfrm>
          <a:custGeom>
            <a:avLst/>
            <a:gdLst/>
            <a:ahLst/>
            <a:cxnLst/>
            <a:rect l="l" t="t" r="r" b="b"/>
            <a:pathLst>
              <a:path w="723900" h="723900" extrusionOk="0">
                <a:moveTo>
                  <a:pt x="665417" y="49340"/>
                </a:moveTo>
                <a:lnTo>
                  <a:pt x="0" y="714882"/>
                </a:lnTo>
                <a:lnTo>
                  <a:pt x="8890" y="723772"/>
                </a:lnTo>
                <a:lnTo>
                  <a:pt x="674432" y="58355"/>
                </a:lnTo>
                <a:lnTo>
                  <a:pt x="665417" y="49340"/>
                </a:lnTo>
                <a:close/>
              </a:path>
              <a:path w="723900" h="723900" extrusionOk="0">
                <a:moveTo>
                  <a:pt x="710311" y="40386"/>
                </a:moveTo>
                <a:lnTo>
                  <a:pt x="674370" y="40386"/>
                </a:lnTo>
                <a:lnTo>
                  <a:pt x="683387" y="49402"/>
                </a:lnTo>
                <a:lnTo>
                  <a:pt x="674432" y="58355"/>
                </a:lnTo>
                <a:lnTo>
                  <a:pt x="696849" y="80772"/>
                </a:lnTo>
                <a:lnTo>
                  <a:pt x="710311" y="40386"/>
                </a:lnTo>
                <a:close/>
              </a:path>
              <a:path w="723900" h="723900" extrusionOk="0">
                <a:moveTo>
                  <a:pt x="674370" y="40386"/>
                </a:moveTo>
                <a:lnTo>
                  <a:pt x="665417" y="49340"/>
                </a:lnTo>
                <a:lnTo>
                  <a:pt x="674432" y="58355"/>
                </a:lnTo>
                <a:lnTo>
                  <a:pt x="683387" y="49402"/>
                </a:lnTo>
                <a:lnTo>
                  <a:pt x="674370" y="40386"/>
                </a:lnTo>
                <a:close/>
              </a:path>
              <a:path w="723900" h="723900" extrusionOk="0">
                <a:moveTo>
                  <a:pt x="723773" y="0"/>
                </a:moveTo>
                <a:lnTo>
                  <a:pt x="643001" y="26924"/>
                </a:lnTo>
                <a:lnTo>
                  <a:pt x="665417" y="49340"/>
                </a:lnTo>
                <a:lnTo>
                  <a:pt x="674370" y="40386"/>
                </a:lnTo>
                <a:lnTo>
                  <a:pt x="710311" y="40386"/>
                </a:lnTo>
                <a:lnTo>
                  <a:pt x="723773"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4" name="Google Shape;1154;p103"/>
          <p:cNvSpPr/>
          <p:nvPr/>
        </p:nvSpPr>
        <p:spPr>
          <a:xfrm>
            <a:off x="2622550" y="4218558"/>
            <a:ext cx="1015365" cy="1516380"/>
          </a:xfrm>
          <a:custGeom>
            <a:avLst/>
            <a:gdLst/>
            <a:ahLst/>
            <a:cxnLst/>
            <a:rect l="l" t="t" r="r" b="b"/>
            <a:pathLst>
              <a:path w="1015364" h="1516379" extrusionOk="0">
                <a:moveTo>
                  <a:pt x="260858" y="361061"/>
                </a:moveTo>
                <a:lnTo>
                  <a:pt x="229108" y="361061"/>
                </a:lnTo>
                <a:lnTo>
                  <a:pt x="229108" y="227203"/>
                </a:lnTo>
                <a:lnTo>
                  <a:pt x="229108" y="220853"/>
                </a:lnTo>
                <a:lnTo>
                  <a:pt x="229108" y="217297"/>
                </a:lnTo>
                <a:lnTo>
                  <a:pt x="226314" y="214503"/>
                </a:lnTo>
                <a:lnTo>
                  <a:pt x="2794" y="214503"/>
                </a:lnTo>
                <a:lnTo>
                  <a:pt x="0" y="217297"/>
                </a:lnTo>
                <a:lnTo>
                  <a:pt x="0" y="437261"/>
                </a:lnTo>
                <a:lnTo>
                  <a:pt x="12700" y="437261"/>
                </a:lnTo>
                <a:lnTo>
                  <a:pt x="12700" y="227203"/>
                </a:lnTo>
                <a:lnTo>
                  <a:pt x="216408" y="227203"/>
                </a:lnTo>
                <a:lnTo>
                  <a:pt x="216408" y="361061"/>
                </a:lnTo>
                <a:lnTo>
                  <a:pt x="184658" y="361061"/>
                </a:lnTo>
                <a:lnTo>
                  <a:pt x="222758" y="437261"/>
                </a:lnTo>
                <a:lnTo>
                  <a:pt x="254508" y="373761"/>
                </a:lnTo>
                <a:lnTo>
                  <a:pt x="260858" y="361061"/>
                </a:lnTo>
                <a:close/>
              </a:path>
              <a:path w="1015364" h="1516379" extrusionOk="0">
                <a:moveTo>
                  <a:pt x="1015238" y="1516253"/>
                </a:moveTo>
                <a:lnTo>
                  <a:pt x="1003249" y="1473504"/>
                </a:lnTo>
                <a:lnTo>
                  <a:pt x="992251" y="1434223"/>
                </a:lnTo>
                <a:lnTo>
                  <a:pt x="968730" y="1455585"/>
                </a:lnTo>
                <a:lnTo>
                  <a:pt x="300609" y="719455"/>
                </a:lnTo>
                <a:lnTo>
                  <a:pt x="291211" y="728091"/>
                </a:lnTo>
                <a:lnTo>
                  <a:pt x="959332" y="1464119"/>
                </a:lnTo>
                <a:lnTo>
                  <a:pt x="935863" y="1485430"/>
                </a:lnTo>
                <a:lnTo>
                  <a:pt x="1015238" y="1516253"/>
                </a:lnTo>
                <a:close/>
              </a:path>
              <a:path w="1015364" h="1516379" extrusionOk="0">
                <a:moveTo>
                  <a:pt x="1015238" y="723773"/>
                </a:moveTo>
                <a:lnTo>
                  <a:pt x="1001776" y="683387"/>
                </a:lnTo>
                <a:lnTo>
                  <a:pt x="988314" y="643001"/>
                </a:lnTo>
                <a:lnTo>
                  <a:pt x="965885" y="665429"/>
                </a:lnTo>
                <a:lnTo>
                  <a:pt x="300355" y="0"/>
                </a:lnTo>
                <a:lnTo>
                  <a:pt x="291465" y="8890"/>
                </a:lnTo>
                <a:lnTo>
                  <a:pt x="956881" y="674433"/>
                </a:lnTo>
                <a:lnTo>
                  <a:pt x="934466" y="696849"/>
                </a:lnTo>
                <a:lnTo>
                  <a:pt x="1015238" y="723773"/>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5" name="Google Shape;1155;p103"/>
          <p:cNvSpPr txBox="1"/>
          <p:nvPr/>
        </p:nvSpPr>
        <p:spPr>
          <a:xfrm>
            <a:off x="4789932" y="3790188"/>
            <a:ext cx="433070" cy="429895"/>
          </a:xfrm>
          <a:prstGeom prst="rect">
            <a:avLst/>
          </a:prstGeom>
          <a:noFill/>
          <a:ln w="9525" cap="flat" cmpd="sng">
            <a:solidFill>
              <a:srgbClr val="003366"/>
            </a:solidFill>
            <a:prstDash val="solid"/>
            <a:round/>
            <a:headEnd type="none" w="sm" len="sm"/>
            <a:tailEnd type="none" w="sm" len="sm"/>
          </a:ln>
        </p:spPr>
        <p:txBody>
          <a:bodyPr spcFirstLastPara="1" wrap="square" lIns="0" tIns="38725" rIns="0" bIns="0" anchor="t" anchorCtr="0">
            <a:spAutoFit/>
          </a:bodyPr>
          <a:lstStyle/>
          <a:p>
            <a:pPr marL="90805"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10</a:t>
            </a:r>
            <a:endParaRPr sz="1800">
              <a:latin typeface="Arial"/>
              <a:ea typeface="Arial"/>
              <a:cs typeface="Arial"/>
              <a:sym typeface="Arial"/>
            </a:endParaRPr>
          </a:p>
        </p:txBody>
      </p:sp>
      <p:sp>
        <p:nvSpPr>
          <p:cNvPr id="1156" name="Google Shape;1156;p103"/>
          <p:cNvSpPr/>
          <p:nvPr/>
        </p:nvSpPr>
        <p:spPr>
          <a:xfrm>
            <a:off x="4070603" y="3968496"/>
            <a:ext cx="719455" cy="76200"/>
          </a:xfrm>
          <a:custGeom>
            <a:avLst/>
            <a:gdLst/>
            <a:ahLst/>
            <a:cxnLst/>
            <a:rect l="l" t="t" r="r" b="b"/>
            <a:pathLst>
              <a:path w="719454" h="76200" extrusionOk="0">
                <a:moveTo>
                  <a:pt x="643128" y="0"/>
                </a:moveTo>
                <a:lnTo>
                  <a:pt x="643128" y="76199"/>
                </a:lnTo>
                <a:lnTo>
                  <a:pt x="706628" y="44449"/>
                </a:lnTo>
                <a:lnTo>
                  <a:pt x="655828" y="44449"/>
                </a:lnTo>
                <a:lnTo>
                  <a:pt x="655828" y="31749"/>
                </a:lnTo>
                <a:lnTo>
                  <a:pt x="706628" y="31749"/>
                </a:lnTo>
                <a:lnTo>
                  <a:pt x="643128" y="0"/>
                </a:lnTo>
                <a:close/>
              </a:path>
              <a:path w="719454" h="76200" extrusionOk="0">
                <a:moveTo>
                  <a:pt x="643128" y="31749"/>
                </a:moveTo>
                <a:lnTo>
                  <a:pt x="0" y="31749"/>
                </a:lnTo>
                <a:lnTo>
                  <a:pt x="0" y="44449"/>
                </a:lnTo>
                <a:lnTo>
                  <a:pt x="643128" y="44449"/>
                </a:lnTo>
                <a:lnTo>
                  <a:pt x="643128" y="31749"/>
                </a:lnTo>
                <a:close/>
              </a:path>
              <a:path w="719454" h="76200" extrusionOk="0">
                <a:moveTo>
                  <a:pt x="706628" y="31749"/>
                </a:moveTo>
                <a:lnTo>
                  <a:pt x="655828" y="31749"/>
                </a:lnTo>
                <a:lnTo>
                  <a:pt x="655828" y="44449"/>
                </a:lnTo>
                <a:lnTo>
                  <a:pt x="706628" y="44449"/>
                </a:lnTo>
                <a:lnTo>
                  <a:pt x="719328" y="38099"/>
                </a:lnTo>
                <a:lnTo>
                  <a:pt x="706628" y="31749"/>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7" name="Google Shape;1157;p103"/>
          <p:cNvSpPr/>
          <p:nvPr/>
        </p:nvSpPr>
        <p:spPr>
          <a:xfrm>
            <a:off x="2663951" y="5085588"/>
            <a:ext cx="76200" cy="433070"/>
          </a:xfrm>
          <a:custGeom>
            <a:avLst/>
            <a:gdLst/>
            <a:ahLst/>
            <a:cxnLst/>
            <a:rect l="l" t="t" r="r" b="b"/>
            <a:pathLst>
              <a:path w="76200" h="433070" extrusionOk="0">
                <a:moveTo>
                  <a:pt x="31750" y="356616"/>
                </a:moveTo>
                <a:lnTo>
                  <a:pt x="0" y="356616"/>
                </a:lnTo>
                <a:lnTo>
                  <a:pt x="38100" y="432816"/>
                </a:lnTo>
                <a:lnTo>
                  <a:pt x="69850" y="369316"/>
                </a:lnTo>
                <a:lnTo>
                  <a:pt x="31750" y="369316"/>
                </a:lnTo>
                <a:lnTo>
                  <a:pt x="31750" y="356616"/>
                </a:lnTo>
                <a:close/>
              </a:path>
              <a:path w="76200" h="433070" extrusionOk="0">
                <a:moveTo>
                  <a:pt x="44450" y="0"/>
                </a:moveTo>
                <a:lnTo>
                  <a:pt x="31750" y="0"/>
                </a:lnTo>
                <a:lnTo>
                  <a:pt x="31750" y="369316"/>
                </a:lnTo>
                <a:lnTo>
                  <a:pt x="44450" y="369316"/>
                </a:lnTo>
                <a:lnTo>
                  <a:pt x="44450" y="0"/>
                </a:lnTo>
                <a:close/>
              </a:path>
              <a:path w="76200" h="433070" extrusionOk="0">
                <a:moveTo>
                  <a:pt x="76200" y="356616"/>
                </a:moveTo>
                <a:lnTo>
                  <a:pt x="44450" y="356616"/>
                </a:lnTo>
                <a:lnTo>
                  <a:pt x="44450" y="369316"/>
                </a:lnTo>
                <a:lnTo>
                  <a:pt x="69850" y="369316"/>
                </a:lnTo>
                <a:lnTo>
                  <a:pt x="76200" y="35661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8" name="Google Shape;1158;p103"/>
          <p:cNvSpPr/>
          <p:nvPr/>
        </p:nvSpPr>
        <p:spPr>
          <a:xfrm>
            <a:off x="3816096" y="4223003"/>
            <a:ext cx="76200" cy="433070"/>
          </a:xfrm>
          <a:custGeom>
            <a:avLst/>
            <a:gdLst/>
            <a:ahLst/>
            <a:cxnLst/>
            <a:rect l="l" t="t" r="r" b="b"/>
            <a:pathLst>
              <a:path w="76200" h="433070" extrusionOk="0">
                <a:moveTo>
                  <a:pt x="31750" y="356616"/>
                </a:moveTo>
                <a:lnTo>
                  <a:pt x="0" y="356616"/>
                </a:lnTo>
                <a:lnTo>
                  <a:pt x="38100" y="432816"/>
                </a:lnTo>
                <a:lnTo>
                  <a:pt x="69850" y="369316"/>
                </a:lnTo>
                <a:lnTo>
                  <a:pt x="31750" y="369316"/>
                </a:lnTo>
                <a:lnTo>
                  <a:pt x="31750" y="356616"/>
                </a:lnTo>
                <a:close/>
              </a:path>
              <a:path w="76200" h="433070" extrusionOk="0">
                <a:moveTo>
                  <a:pt x="44450" y="0"/>
                </a:moveTo>
                <a:lnTo>
                  <a:pt x="31750" y="0"/>
                </a:lnTo>
                <a:lnTo>
                  <a:pt x="31750" y="369316"/>
                </a:lnTo>
                <a:lnTo>
                  <a:pt x="44450" y="369316"/>
                </a:lnTo>
                <a:lnTo>
                  <a:pt x="44450" y="0"/>
                </a:lnTo>
                <a:close/>
              </a:path>
              <a:path w="76200" h="433070" extrusionOk="0">
                <a:moveTo>
                  <a:pt x="76200" y="356616"/>
                </a:moveTo>
                <a:lnTo>
                  <a:pt x="44450" y="356616"/>
                </a:lnTo>
                <a:lnTo>
                  <a:pt x="44450" y="369316"/>
                </a:lnTo>
                <a:lnTo>
                  <a:pt x="69850" y="369316"/>
                </a:lnTo>
                <a:lnTo>
                  <a:pt x="76200" y="356616"/>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9" name="Google Shape;1159;p103"/>
          <p:cNvSpPr/>
          <p:nvPr/>
        </p:nvSpPr>
        <p:spPr>
          <a:xfrm>
            <a:off x="3774694" y="3567429"/>
            <a:ext cx="260985" cy="222885"/>
          </a:xfrm>
          <a:custGeom>
            <a:avLst/>
            <a:gdLst/>
            <a:ahLst/>
            <a:cxnLst/>
            <a:rect l="l" t="t" r="r" b="b"/>
            <a:pathLst>
              <a:path w="260985" h="222885" extrusionOk="0">
                <a:moveTo>
                  <a:pt x="226313" y="0"/>
                </a:moveTo>
                <a:lnTo>
                  <a:pt x="2793" y="0"/>
                </a:lnTo>
                <a:lnTo>
                  <a:pt x="0" y="2794"/>
                </a:lnTo>
                <a:lnTo>
                  <a:pt x="0" y="222758"/>
                </a:lnTo>
                <a:lnTo>
                  <a:pt x="12700" y="222758"/>
                </a:lnTo>
                <a:lnTo>
                  <a:pt x="12700" y="12700"/>
                </a:lnTo>
                <a:lnTo>
                  <a:pt x="6350" y="12700"/>
                </a:lnTo>
                <a:lnTo>
                  <a:pt x="12700" y="6350"/>
                </a:lnTo>
                <a:lnTo>
                  <a:pt x="229107" y="6350"/>
                </a:lnTo>
                <a:lnTo>
                  <a:pt x="229107" y="2794"/>
                </a:lnTo>
                <a:lnTo>
                  <a:pt x="226313" y="0"/>
                </a:lnTo>
                <a:close/>
              </a:path>
              <a:path w="260985" h="222885" extrusionOk="0">
                <a:moveTo>
                  <a:pt x="216407" y="146558"/>
                </a:moveTo>
                <a:lnTo>
                  <a:pt x="184657" y="146558"/>
                </a:lnTo>
                <a:lnTo>
                  <a:pt x="222757" y="222758"/>
                </a:lnTo>
                <a:lnTo>
                  <a:pt x="254507" y="159258"/>
                </a:lnTo>
                <a:lnTo>
                  <a:pt x="216407" y="159258"/>
                </a:lnTo>
                <a:lnTo>
                  <a:pt x="216407" y="146558"/>
                </a:lnTo>
                <a:close/>
              </a:path>
              <a:path w="260985" h="222885" extrusionOk="0">
                <a:moveTo>
                  <a:pt x="216407" y="6350"/>
                </a:moveTo>
                <a:lnTo>
                  <a:pt x="216407" y="159258"/>
                </a:lnTo>
                <a:lnTo>
                  <a:pt x="229107" y="159258"/>
                </a:lnTo>
                <a:lnTo>
                  <a:pt x="229107" y="12700"/>
                </a:lnTo>
                <a:lnTo>
                  <a:pt x="222757" y="12700"/>
                </a:lnTo>
                <a:lnTo>
                  <a:pt x="216407" y="6350"/>
                </a:lnTo>
                <a:close/>
              </a:path>
              <a:path w="260985" h="222885" extrusionOk="0">
                <a:moveTo>
                  <a:pt x="260857" y="146558"/>
                </a:moveTo>
                <a:lnTo>
                  <a:pt x="229107" y="146558"/>
                </a:lnTo>
                <a:lnTo>
                  <a:pt x="229107" y="159258"/>
                </a:lnTo>
                <a:lnTo>
                  <a:pt x="254507" y="159258"/>
                </a:lnTo>
                <a:lnTo>
                  <a:pt x="260857" y="146558"/>
                </a:lnTo>
                <a:close/>
              </a:path>
              <a:path w="260985" h="222885" extrusionOk="0">
                <a:moveTo>
                  <a:pt x="12700" y="6350"/>
                </a:moveTo>
                <a:lnTo>
                  <a:pt x="6350" y="12700"/>
                </a:lnTo>
                <a:lnTo>
                  <a:pt x="12700" y="12700"/>
                </a:lnTo>
                <a:lnTo>
                  <a:pt x="12700" y="6350"/>
                </a:lnTo>
                <a:close/>
              </a:path>
              <a:path w="260985" h="222885" extrusionOk="0">
                <a:moveTo>
                  <a:pt x="216407" y="6350"/>
                </a:moveTo>
                <a:lnTo>
                  <a:pt x="12700" y="6350"/>
                </a:lnTo>
                <a:lnTo>
                  <a:pt x="12700" y="12700"/>
                </a:lnTo>
                <a:lnTo>
                  <a:pt x="216407" y="12700"/>
                </a:lnTo>
                <a:lnTo>
                  <a:pt x="216407" y="6350"/>
                </a:lnTo>
                <a:close/>
              </a:path>
              <a:path w="260985" h="222885" extrusionOk="0">
                <a:moveTo>
                  <a:pt x="229107" y="6350"/>
                </a:moveTo>
                <a:lnTo>
                  <a:pt x="216407" y="6350"/>
                </a:lnTo>
                <a:lnTo>
                  <a:pt x="222757" y="12700"/>
                </a:lnTo>
                <a:lnTo>
                  <a:pt x="229107" y="12700"/>
                </a:lnTo>
                <a:lnTo>
                  <a:pt x="229107" y="635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60" name="Google Shape;1160;p103"/>
          <p:cNvSpPr txBox="1"/>
          <p:nvPr/>
        </p:nvSpPr>
        <p:spPr>
          <a:xfrm>
            <a:off x="2059051" y="4608652"/>
            <a:ext cx="1524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61" name="Google Shape;1161;p103"/>
          <p:cNvSpPr txBox="1"/>
          <p:nvPr/>
        </p:nvSpPr>
        <p:spPr>
          <a:xfrm>
            <a:off x="2419604" y="4321251"/>
            <a:ext cx="1524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62" name="Google Shape;1162;p103"/>
          <p:cNvSpPr txBox="1"/>
          <p:nvPr/>
        </p:nvSpPr>
        <p:spPr>
          <a:xfrm>
            <a:off x="3572383" y="3457701"/>
            <a:ext cx="15240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63" name="Google Shape;1163;p103"/>
          <p:cNvSpPr txBox="1"/>
          <p:nvPr/>
        </p:nvSpPr>
        <p:spPr>
          <a:xfrm>
            <a:off x="1914525" y="5042661"/>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d</a:t>
            </a:r>
            <a:endParaRPr sz="2000">
              <a:latin typeface="Arial"/>
              <a:ea typeface="Arial"/>
              <a:cs typeface="Arial"/>
              <a:sym typeface="Arial"/>
            </a:endParaRPr>
          </a:p>
        </p:txBody>
      </p:sp>
      <p:sp>
        <p:nvSpPr>
          <p:cNvPr id="1164" name="Google Shape;1164;p103"/>
          <p:cNvSpPr txBox="1"/>
          <p:nvPr/>
        </p:nvSpPr>
        <p:spPr>
          <a:xfrm>
            <a:off x="2490977" y="5113731"/>
            <a:ext cx="16637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d</a:t>
            </a:r>
            <a:endParaRPr sz="2000">
              <a:latin typeface="Arial"/>
              <a:ea typeface="Arial"/>
              <a:cs typeface="Arial"/>
              <a:sym typeface="Arial"/>
            </a:endParaRPr>
          </a:p>
        </p:txBody>
      </p:sp>
      <p:sp>
        <p:nvSpPr>
          <p:cNvPr id="1165" name="Google Shape;1165;p103"/>
          <p:cNvSpPr txBox="1"/>
          <p:nvPr/>
        </p:nvSpPr>
        <p:spPr>
          <a:xfrm>
            <a:off x="3212083" y="4250182"/>
            <a:ext cx="5981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d	d</a:t>
            </a:r>
            <a:endParaRPr sz="2000">
              <a:latin typeface="Arial"/>
              <a:ea typeface="Arial"/>
              <a:cs typeface="Arial"/>
              <a:sym typeface="Arial"/>
            </a:endParaRPr>
          </a:p>
        </p:txBody>
      </p:sp>
      <p:sp>
        <p:nvSpPr>
          <p:cNvPr id="1166" name="Google Shape;1166;p103"/>
          <p:cNvSpPr txBox="1"/>
          <p:nvPr/>
        </p:nvSpPr>
        <p:spPr>
          <a:xfrm>
            <a:off x="4291965" y="3673297"/>
            <a:ext cx="208279"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67" name="Google Shape;1167;p103"/>
          <p:cNvSpPr txBox="1"/>
          <p:nvPr/>
        </p:nvSpPr>
        <p:spPr>
          <a:xfrm>
            <a:off x="3212083" y="4969205"/>
            <a:ext cx="208279"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68" name="Google Shape;1168;p103"/>
          <p:cNvSpPr txBox="1"/>
          <p:nvPr/>
        </p:nvSpPr>
        <p:spPr>
          <a:xfrm>
            <a:off x="2995929" y="3168218"/>
            <a:ext cx="295275" cy="83502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a:p>
            <a:pPr marL="155575" marR="0" lvl="0" indent="0" algn="l" rtl="0">
              <a:lnSpc>
                <a:spcPct val="100000"/>
              </a:lnSpc>
              <a:spcBef>
                <a:spcPts val="1575"/>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69" name="Google Shape;1169;p103"/>
          <p:cNvSpPr txBox="1"/>
          <p:nvPr/>
        </p:nvSpPr>
        <p:spPr>
          <a:xfrm>
            <a:off x="1843277" y="3529076"/>
            <a:ext cx="424180" cy="616585"/>
          </a:xfrm>
          <a:prstGeom prst="rect">
            <a:avLst/>
          </a:prstGeom>
          <a:noFill/>
          <a:ln>
            <a:noFill/>
          </a:ln>
        </p:spPr>
        <p:txBody>
          <a:bodyPr spcFirstLastPara="1" wrap="square" lIns="0" tIns="11425" rIns="0" bIns="0" anchor="t" anchorCtr="0">
            <a:spAutoFit/>
          </a:bodyPr>
          <a:lstStyle/>
          <a:p>
            <a:pPr marL="12700" marR="0" lvl="0" indent="0" algn="l" rtl="0">
              <a:lnSpc>
                <a:spcPct val="116500"/>
              </a:lnSpc>
              <a:spcBef>
                <a:spcPts val="0"/>
              </a:spcBef>
              <a:spcAft>
                <a:spcPts val="0"/>
              </a:spcAft>
              <a:buNone/>
            </a:pPr>
            <a:r>
              <a:rPr lang="en-US" sz="2000">
                <a:solidFill>
                  <a:srgbClr val="003366"/>
                </a:solidFill>
                <a:latin typeface="Arial"/>
                <a:ea typeface="Arial"/>
                <a:cs typeface="Arial"/>
                <a:sym typeface="Arial"/>
              </a:rPr>
              <a:t>S</a:t>
            </a:r>
            <a:endParaRPr sz="2000">
              <a:latin typeface="Arial"/>
              <a:ea typeface="Arial"/>
              <a:cs typeface="Arial"/>
              <a:sym typeface="Arial"/>
            </a:endParaRPr>
          </a:p>
          <a:p>
            <a:pPr marL="227965" marR="0" lvl="0" indent="0" algn="l" rtl="0">
              <a:lnSpc>
                <a:spcPct val="1165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170" name="Google Shape;1170;p103"/>
          <p:cNvSpPr txBox="1"/>
          <p:nvPr/>
        </p:nvSpPr>
        <p:spPr>
          <a:xfrm>
            <a:off x="2347976" y="5978144"/>
            <a:ext cx="66040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c/d,r4</a:t>
            </a:r>
            <a:endParaRPr sz="2000">
              <a:latin typeface="Arial"/>
              <a:ea typeface="Arial"/>
              <a:cs typeface="Arial"/>
              <a:sym typeface="Arial"/>
            </a:endParaRPr>
          </a:p>
        </p:txBody>
      </p:sp>
      <p:sp>
        <p:nvSpPr>
          <p:cNvPr id="1171" name="Google Shape;1171;p103"/>
          <p:cNvSpPr txBox="1"/>
          <p:nvPr/>
        </p:nvSpPr>
        <p:spPr>
          <a:xfrm>
            <a:off x="4147184" y="4682108"/>
            <a:ext cx="46291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$,r4</a:t>
            </a:r>
            <a:endParaRPr sz="2000">
              <a:latin typeface="Arial"/>
              <a:ea typeface="Arial"/>
              <a:cs typeface="Arial"/>
              <a:sym typeface="Arial"/>
            </a:endParaRPr>
          </a:p>
        </p:txBody>
      </p:sp>
      <p:sp>
        <p:nvSpPr>
          <p:cNvPr id="1172" name="Google Shape;1172;p103"/>
          <p:cNvSpPr txBox="1"/>
          <p:nvPr/>
        </p:nvSpPr>
        <p:spPr>
          <a:xfrm>
            <a:off x="4147184" y="5546242"/>
            <a:ext cx="66103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c/d,r3</a:t>
            </a:r>
            <a:endParaRPr sz="2000">
              <a:latin typeface="Arial"/>
              <a:ea typeface="Arial"/>
              <a:cs typeface="Arial"/>
              <a:sym typeface="Arial"/>
            </a:endParaRPr>
          </a:p>
        </p:txBody>
      </p:sp>
      <p:sp>
        <p:nvSpPr>
          <p:cNvPr id="1173" name="Google Shape;1173;p103"/>
          <p:cNvSpPr txBox="1"/>
          <p:nvPr/>
        </p:nvSpPr>
        <p:spPr>
          <a:xfrm>
            <a:off x="5300217" y="3816172"/>
            <a:ext cx="461645"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$,r3</a:t>
            </a:r>
            <a:endParaRPr sz="2000">
              <a:latin typeface="Arial"/>
              <a:ea typeface="Arial"/>
              <a:cs typeface="Arial"/>
              <a:sym typeface="Arial"/>
            </a:endParaRPr>
          </a:p>
        </p:txBody>
      </p:sp>
      <p:sp>
        <p:nvSpPr>
          <p:cNvPr id="1174" name="Google Shape;1174;p103"/>
          <p:cNvSpPr txBox="1"/>
          <p:nvPr/>
        </p:nvSpPr>
        <p:spPr>
          <a:xfrm>
            <a:off x="4147184" y="2952750"/>
            <a:ext cx="46291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$,r2</a:t>
            </a:r>
            <a:endParaRPr sz="2000">
              <a:latin typeface="Arial"/>
              <a:ea typeface="Arial"/>
              <a:cs typeface="Arial"/>
              <a:sym typeface="Arial"/>
            </a:endParaRPr>
          </a:p>
        </p:txBody>
      </p:sp>
      <p:sp>
        <p:nvSpPr>
          <p:cNvPr id="1175" name="Google Shape;1175;p103"/>
          <p:cNvSpPr txBox="1"/>
          <p:nvPr/>
        </p:nvSpPr>
        <p:spPr>
          <a:xfrm>
            <a:off x="2490977" y="2520137"/>
            <a:ext cx="46228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$,r1</a:t>
            </a:r>
            <a:endParaRPr sz="20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04"/>
          <p:cNvSpPr/>
          <p:nvPr/>
        </p:nvSpPr>
        <p:spPr>
          <a:xfrm>
            <a:off x="3854196" y="5734811"/>
            <a:ext cx="429895" cy="429895"/>
          </a:xfrm>
          <a:custGeom>
            <a:avLst/>
            <a:gdLst/>
            <a:ahLst/>
            <a:cxnLst/>
            <a:rect l="l" t="t" r="r" b="b"/>
            <a:pathLst>
              <a:path w="429895" h="429895" extrusionOk="0">
                <a:moveTo>
                  <a:pt x="429768" y="0"/>
                </a:moveTo>
                <a:lnTo>
                  <a:pt x="0" y="0"/>
                </a:lnTo>
                <a:lnTo>
                  <a:pt x="0" y="429767"/>
                </a:lnTo>
                <a:lnTo>
                  <a:pt x="429768" y="429767"/>
                </a:lnTo>
                <a:lnTo>
                  <a:pt x="429768" y="0"/>
                </a:lnTo>
                <a:close/>
              </a:path>
            </a:pathLst>
          </a:custGeom>
          <a:solidFill>
            <a:srgbClr val="CC99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2" name="Google Shape;1181;p104"/>
          <p:cNvGrpSpPr/>
          <p:nvPr/>
        </p:nvGrpSpPr>
        <p:grpSpPr>
          <a:xfrm>
            <a:off x="3854195" y="4869180"/>
            <a:ext cx="429895" cy="433070"/>
            <a:chOff x="3854195" y="4869180"/>
            <a:chExt cx="429895" cy="433070"/>
          </a:xfrm>
        </p:grpSpPr>
        <p:sp>
          <p:nvSpPr>
            <p:cNvPr id="1182" name="Google Shape;1182;p104"/>
            <p:cNvSpPr/>
            <p:nvPr/>
          </p:nvSpPr>
          <p:spPr>
            <a:xfrm>
              <a:off x="3854195" y="4869180"/>
              <a:ext cx="429895" cy="433070"/>
            </a:xfrm>
            <a:custGeom>
              <a:avLst/>
              <a:gdLst/>
              <a:ahLst/>
              <a:cxnLst/>
              <a:rect l="l" t="t" r="r" b="b"/>
              <a:pathLst>
                <a:path w="429895" h="433070" extrusionOk="0">
                  <a:moveTo>
                    <a:pt x="429768" y="0"/>
                  </a:moveTo>
                  <a:lnTo>
                    <a:pt x="0" y="0"/>
                  </a:lnTo>
                  <a:lnTo>
                    <a:pt x="0" y="432816"/>
                  </a:lnTo>
                  <a:lnTo>
                    <a:pt x="429768" y="432816"/>
                  </a:lnTo>
                  <a:lnTo>
                    <a:pt x="429768" y="0"/>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3" name="Google Shape;1183;p104"/>
            <p:cNvSpPr/>
            <p:nvPr/>
          </p:nvSpPr>
          <p:spPr>
            <a:xfrm>
              <a:off x="3854195" y="4869180"/>
              <a:ext cx="429895" cy="433070"/>
            </a:xfrm>
            <a:custGeom>
              <a:avLst/>
              <a:gdLst/>
              <a:ahLst/>
              <a:cxnLst/>
              <a:rect l="l" t="t" r="r" b="b"/>
              <a:pathLst>
                <a:path w="429895" h="433070" extrusionOk="0">
                  <a:moveTo>
                    <a:pt x="0" y="432816"/>
                  </a:moveTo>
                  <a:lnTo>
                    <a:pt x="429768" y="432816"/>
                  </a:lnTo>
                  <a:lnTo>
                    <a:pt x="429768" y="0"/>
                  </a:lnTo>
                  <a:lnTo>
                    <a:pt x="0" y="0"/>
                  </a:lnTo>
                  <a:lnTo>
                    <a:pt x="0" y="432816"/>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84" name="Google Shape;1184;p104"/>
          <p:cNvSpPr/>
          <p:nvPr/>
        </p:nvSpPr>
        <p:spPr>
          <a:xfrm>
            <a:off x="2702051" y="5734811"/>
            <a:ext cx="433070" cy="429895"/>
          </a:xfrm>
          <a:custGeom>
            <a:avLst/>
            <a:gdLst/>
            <a:ahLst/>
            <a:cxnLst/>
            <a:rect l="l" t="t" r="r" b="b"/>
            <a:pathLst>
              <a:path w="433069" h="429895" extrusionOk="0">
                <a:moveTo>
                  <a:pt x="432815" y="0"/>
                </a:moveTo>
                <a:lnTo>
                  <a:pt x="0" y="0"/>
                </a:lnTo>
                <a:lnTo>
                  <a:pt x="0" y="429767"/>
                </a:lnTo>
                <a:lnTo>
                  <a:pt x="432815" y="429767"/>
                </a:lnTo>
                <a:lnTo>
                  <a:pt x="432815" y="0"/>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3" name="Google Shape;1185;p104"/>
          <p:cNvGrpSpPr/>
          <p:nvPr/>
        </p:nvGrpSpPr>
        <p:grpSpPr>
          <a:xfrm>
            <a:off x="2702051" y="4869179"/>
            <a:ext cx="433070" cy="433070"/>
            <a:chOff x="2702051" y="4869179"/>
            <a:chExt cx="433070" cy="433070"/>
          </a:xfrm>
        </p:grpSpPr>
        <p:sp>
          <p:nvSpPr>
            <p:cNvPr id="1186" name="Google Shape;1186;p104"/>
            <p:cNvSpPr/>
            <p:nvPr/>
          </p:nvSpPr>
          <p:spPr>
            <a:xfrm>
              <a:off x="2702051" y="4869179"/>
              <a:ext cx="433070" cy="433070"/>
            </a:xfrm>
            <a:custGeom>
              <a:avLst/>
              <a:gdLst/>
              <a:ahLst/>
              <a:cxnLst/>
              <a:rect l="l" t="t" r="r" b="b"/>
              <a:pathLst>
                <a:path w="433069" h="433070" extrusionOk="0">
                  <a:moveTo>
                    <a:pt x="432815" y="0"/>
                  </a:moveTo>
                  <a:lnTo>
                    <a:pt x="0" y="0"/>
                  </a:lnTo>
                  <a:lnTo>
                    <a:pt x="0" y="432816"/>
                  </a:lnTo>
                  <a:lnTo>
                    <a:pt x="432815" y="432816"/>
                  </a:lnTo>
                  <a:lnTo>
                    <a:pt x="432815" y="0"/>
                  </a:lnTo>
                  <a:close/>
                </a:path>
              </a:pathLst>
            </a:custGeom>
            <a:solidFill>
              <a:srgbClr val="99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7" name="Google Shape;1187;p104"/>
            <p:cNvSpPr/>
            <p:nvPr/>
          </p:nvSpPr>
          <p:spPr>
            <a:xfrm>
              <a:off x="2702051" y="4869179"/>
              <a:ext cx="433070" cy="433070"/>
            </a:xfrm>
            <a:custGeom>
              <a:avLst/>
              <a:gdLst/>
              <a:ahLst/>
              <a:cxnLst/>
              <a:rect l="l" t="t" r="r" b="b"/>
              <a:pathLst>
                <a:path w="433069" h="433070" extrusionOk="0">
                  <a:moveTo>
                    <a:pt x="0" y="432816"/>
                  </a:moveTo>
                  <a:lnTo>
                    <a:pt x="432815" y="432816"/>
                  </a:lnTo>
                  <a:lnTo>
                    <a:pt x="432815" y="0"/>
                  </a:lnTo>
                  <a:lnTo>
                    <a:pt x="0" y="0"/>
                  </a:lnTo>
                  <a:lnTo>
                    <a:pt x="0" y="432816"/>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88" name="Google Shape;1188;p104"/>
          <p:cNvSpPr txBox="1"/>
          <p:nvPr/>
        </p:nvSpPr>
        <p:spPr>
          <a:xfrm>
            <a:off x="2702051" y="4869179"/>
            <a:ext cx="433070" cy="433070"/>
          </a:xfrm>
          <a:prstGeom prst="rect">
            <a:avLst/>
          </a:prstGeom>
          <a:noFill/>
          <a:ln>
            <a:noFill/>
          </a:ln>
        </p:spPr>
        <p:txBody>
          <a:bodyPr spcFirstLastPara="1" wrap="square" lIns="0" tIns="60325" rIns="0" bIns="0" anchor="t" anchorCtr="0">
            <a:spAutoFit/>
          </a:bodyPr>
          <a:lstStyle/>
          <a:p>
            <a:pPr marL="142875"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4</a:t>
            </a:r>
            <a:endParaRPr sz="1800">
              <a:latin typeface="Arial"/>
              <a:ea typeface="Arial"/>
              <a:cs typeface="Arial"/>
              <a:sym typeface="Arial"/>
            </a:endParaRPr>
          </a:p>
        </p:txBody>
      </p:sp>
      <p:sp>
        <p:nvSpPr>
          <p:cNvPr id="1189" name="Google Shape;1189;p104"/>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190" name="Google Shape;1190;p104"/>
          <p:cNvSpPr txBox="1"/>
          <p:nvPr/>
        </p:nvSpPr>
        <p:spPr>
          <a:xfrm>
            <a:off x="1620011" y="4439411"/>
            <a:ext cx="433070" cy="429895"/>
          </a:xfrm>
          <a:prstGeom prst="rect">
            <a:avLst/>
          </a:prstGeom>
          <a:noFill/>
          <a:ln w="9525" cap="flat" cmpd="sng">
            <a:solidFill>
              <a:srgbClr val="003366"/>
            </a:solidFill>
            <a:prstDash val="solid"/>
            <a:round/>
            <a:headEnd type="none" w="sm" len="sm"/>
            <a:tailEnd type="none" w="sm" len="sm"/>
          </a:ln>
        </p:spPr>
        <p:txBody>
          <a:bodyPr spcFirstLastPara="1" wrap="square" lIns="0" tIns="58400" rIns="0" bIns="0" anchor="t" anchorCtr="0">
            <a:spAutoFit/>
          </a:bodyPr>
          <a:lstStyle/>
          <a:p>
            <a:pPr marL="14351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1</a:t>
            </a:r>
            <a:endParaRPr sz="1800">
              <a:latin typeface="Arial"/>
              <a:ea typeface="Arial"/>
              <a:cs typeface="Arial"/>
              <a:sym typeface="Arial"/>
            </a:endParaRPr>
          </a:p>
        </p:txBody>
      </p:sp>
      <p:sp>
        <p:nvSpPr>
          <p:cNvPr id="1191" name="Google Shape;1191;p104"/>
          <p:cNvSpPr txBox="1"/>
          <p:nvPr/>
        </p:nvSpPr>
        <p:spPr>
          <a:xfrm>
            <a:off x="2702051" y="3140964"/>
            <a:ext cx="433070" cy="433070"/>
          </a:xfrm>
          <a:prstGeom prst="rect">
            <a:avLst/>
          </a:prstGeom>
          <a:noFill/>
          <a:ln w="9525" cap="flat" cmpd="sng">
            <a:solidFill>
              <a:srgbClr val="003366"/>
            </a:solidFill>
            <a:prstDash val="solid"/>
            <a:round/>
            <a:headEnd type="none" w="sm" len="sm"/>
            <a:tailEnd type="none" w="sm" len="sm"/>
          </a:ln>
        </p:spPr>
        <p:txBody>
          <a:bodyPr spcFirstLastPara="1" wrap="square" lIns="0" tIns="59050" rIns="0" bIns="0" anchor="t" anchorCtr="0">
            <a:spAutoFit/>
          </a:bodyPr>
          <a:lstStyle/>
          <a:p>
            <a:pPr marL="142875"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2</a:t>
            </a:r>
            <a:endParaRPr sz="1800">
              <a:latin typeface="Arial"/>
              <a:ea typeface="Arial"/>
              <a:cs typeface="Arial"/>
              <a:sym typeface="Arial"/>
            </a:endParaRPr>
          </a:p>
        </p:txBody>
      </p:sp>
      <p:sp>
        <p:nvSpPr>
          <p:cNvPr id="1192" name="Google Shape;1192;p104"/>
          <p:cNvSpPr txBox="1"/>
          <p:nvPr/>
        </p:nvSpPr>
        <p:spPr>
          <a:xfrm>
            <a:off x="2702051" y="4006596"/>
            <a:ext cx="433070" cy="429895"/>
          </a:xfrm>
          <a:prstGeom prst="rect">
            <a:avLst/>
          </a:prstGeom>
          <a:noFill/>
          <a:ln w="9525" cap="flat" cmpd="sng">
            <a:solidFill>
              <a:srgbClr val="003366"/>
            </a:solidFill>
            <a:prstDash val="solid"/>
            <a:round/>
            <a:headEnd type="none" w="sm" len="sm"/>
            <a:tailEnd type="none" w="sm" len="sm"/>
          </a:ln>
        </p:spPr>
        <p:txBody>
          <a:bodyPr spcFirstLastPara="1" wrap="square" lIns="0" tIns="57775" rIns="0" bIns="0" anchor="t" anchorCtr="0">
            <a:spAutoFit/>
          </a:bodyPr>
          <a:lstStyle/>
          <a:p>
            <a:pPr marL="142875"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3</a:t>
            </a:r>
            <a:endParaRPr sz="1800">
              <a:latin typeface="Arial"/>
              <a:ea typeface="Arial"/>
              <a:cs typeface="Arial"/>
              <a:sym typeface="Arial"/>
            </a:endParaRPr>
          </a:p>
        </p:txBody>
      </p:sp>
      <p:sp>
        <p:nvSpPr>
          <p:cNvPr id="1193" name="Google Shape;1193;p104"/>
          <p:cNvSpPr txBox="1"/>
          <p:nvPr/>
        </p:nvSpPr>
        <p:spPr>
          <a:xfrm>
            <a:off x="2702051" y="5734811"/>
            <a:ext cx="433070" cy="429895"/>
          </a:xfrm>
          <a:prstGeom prst="rect">
            <a:avLst/>
          </a:prstGeom>
          <a:noFill/>
          <a:ln w="9525" cap="flat" cmpd="sng">
            <a:solidFill>
              <a:srgbClr val="003366"/>
            </a:solidFill>
            <a:prstDash val="solid"/>
            <a:round/>
            <a:headEnd type="none" w="sm" len="sm"/>
            <a:tailEnd type="none" w="sm" len="sm"/>
          </a:ln>
        </p:spPr>
        <p:txBody>
          <a:bodyPr spcFirstLastPara="1" wrap="square" lIns="0" tIns="59050" rIns="0" bIns="0" anchor="t" anchorCtr="0">
            <a:spAutoFit/>
          </a:bodyPr>
          <a:lstStyle/>
          <a:p>
            <a:pPr marL="142875"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5</a:t>
            </a:r>
            <a:endParaRPr sz="1800">
              <a:latin typeface="Arial"/>
              <a:ea typeface="Arial"/>
              <a:cs typeface="Arial"/>
              <a:sym typeface="Arial"/>
            </a:endParaRPr>
          </a:p>
        </p:txBody>
      </p:sp>
      <p:sp>
        <p:nvSpPr>
          <p:cNvPr id="1194" name="Google Shape;1194;p104"/>
          <p:cNvSpPr/>
          <p:nvPr/>
        </p:nvSpPr>
        <p:spPr>
          <a:xfrm>
            <a:off x="2047367" y="3357371"/>
            <a:ext cx="654685" cy="1231265"/>
          </a:xfrm>
          <a:custGeom>
            <a:avLst/>
            <a:gdLst/>
            <a:ahLst/>
            <a:cxnLst/>
            <a:rect l="l" t="t" r="r" b="b"/>
            <a:pathLst>
              <a:path w="654685" h="1231264" extrusionOk="0">
                <a:moveTo>
                  <a:pt x="654685" y="865632"/>
                </a:moveTo>
                <a:lnTo>
                  <a:pt x="569595" y="869188"/>
                </a:lnTo>
                <a:lnTo>
                  <a:pt x="585000" y="897001"/>
                </a:lnTo>
                <a:lnTo>
                  <a:pt x="2413" y="1219708"/>
                </a:lnTo>
                <a:lnTo>
                  <a:pt x="8509" y="1230884"/>
                </a:lnTo>
                <a:lnTo>
                  <a:pt x="591146" y="908100"/>
                </a:lnTo>
                <a:lnTo>
                  <a:pt x="606552" y="935863"/>
                </a:lnTo>
                <a:lnTo>
                  <a:pt x="637362" y="890905"/>
                </a:lnTo>
                <a:lnTo>
                  <a:pt x="654685" y="865632"/>
                </a:lnTo>
                <a:close/>
              </a:path>
              <a:path w="654685" h="1231264" extrusionOk="0">
                <a:moveTo>
                  <a:pt x="654685" y="0"/>
                </a:moveTo>
                <a:lnTo>
                  <a:pt x="582803" y="45720"/>
                </a:lnTo>
                <a:lnTo>
                  <a:pt x="610044" y="62077"/>
                </a:lnTo>
                <a:lnTo>
                  <a:pt x="0" y="1078738"/>
                </a:lnTo>
                <a:lnTo>
                  <a:pt x="10922" y="1085342"/>
                </a:lnTo>
                <a:lnTo>
                  <a:pt x="620928" y="68605"/>
                </a:lnTo>
                <a:lnTo>
                  <a:pt x="648208" y="84963"/>
                </a:lnTo>
                <a:lnTo>
                  <a:pt x="650773" y="51181"/>
                </a:lnTo>
                <a:lnTo>
                  <a:pt x="654685"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5" name="Google Shape;1195;p104"/>
          <p:cNvSpPr/>
          <p:nvPr/>
        </p:nvSpPr>
        <p:spPr>
          <a:xfrm>
            <a:off x="2047367" y="4650485"/>
            <a:ext cx="654685" cy="1301115"/>
          </a:xfrm>
          <a:custGeom>
            <a:avLst/>
            <a:gdLst/>
            <a:ahLst/>
            <a:cxnLst/>
            <a:rect l="l" t="t" r="r" b="b"/>
            <a:pathLst>
              <a:path w="654685" h="1301114" extrusionOk="0">
                <a:moveTo>
                  <a:pt x="654685" y="1300734"/>
                </a:moveTo>
                <a:lnTo>
                  <a:pt x="650773" y="1249553"/>
                </a:lnTo>
                <a:lnTo>
                  <a:pt x="648208" y="1215783"/>
                </a:lnTo>
                <a:lnTo>
                  <a:pt x="620966" y="1232115"/>
                </a:lnTo>
                <a:lnTo>
                  <a:pt x="10922" y="215392"/>
                </a:lnTo>
                <a:lnTo>
                  <a:pt x="0" y="221996"/>
                </a:lnTo>
                <a:lnTo>
                  <a:pt x="610044" y="1238669"/>
                </a:lnTo>
                <a:lnTo>
                  <a:pt x="582803" y="1254988"/>
                </a:lnTo>
                <a:lnTo>
                  <a:pt x="654685" y="1300734"/>
                </a:lnTo>
                <a:close/>
              </a:path>
              <a:path w="654685" h="1301114" extrusionOk="0">
                <a:moveTo>
                  <a:pt x="654685" y="435102"/>
                </a:moveTo>
                <a:lnTo>
                  <a:pt x="637540" y="405384"/>
                </a:lnTo>
                <a:lnTo>
                  <a:pt x="612140" y="361315"/>
                </a:lnTo>
                <a:lnTo>
                  <a:pt x="594664" y="387705"/>
                </a:lnTo>
                <a:lnTo>
                  <a:pt x="9017" y="0"/>
                </a:lnTo>
                <a:lnTo>
                  <a:pt x="1905" y="10668"/>
                </a:lnTo>
                <a:lnTo>
                  <a:pt x="587590" y="398386"/>
                </a:lnTo>
                <a:lnTo>
                  <a:pt x="570103" y="424815"/>
                </a:lnTo>
                <a:lnTo>
                  <a:pt x="654685" y="435102"/>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6" name="Google Shape;1196;p104"/>
          <p:cNvSpPr txBox="1"/>
          <p:nvPr/>
        </p:nvSpPr>
        <p:spPr>
          <a:xfrm>
            <a:off x="3854196" y="5734811"/>
            <a:ext cx="429895" cy="429895"/>
          </a:xfrm>
          <a:prstGeom prst="rect">
            <a:avLst/>
          </a:prstGeom>
          <a:noFill/>
          <a:ln w="9525" cap="flat" cmpd="sng">
            <a:solidFill>
              <a:srgbClr val="003366"/>
            </a:solidFill>
            <a:prstDash val="solid"/>
            <a:round/>
            <a:headEnd type="none" w="sm" len="sm"/>
            <a:tailEnd type="none" w="sm" len="sm"/>
          </a:ln>
        </p:spPr>
        <p:txBody>
          <a:bodyPr spcFirstLastPara="1" wrap="square" lIns="0" tIns="59050"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9</a:t>
            </a:r>
            <a:endParaRPr sz="1800">
              <a:latin typeface="Arial"/>
              <a:ea typeface="Arial"/>
              <a:cs typeface="Arial"/>
              <a:sym typeface="Arial"/>
            </a:endParaRPr>
          </a:p>
        </p:txBody>
      </p:sp>
      <p:sp>
        <p:nvSpPr>
          <p:cNvPr id="1197" name="Google Shape;1197;p104"/>
          <p:cNvSpPr txBox="1"/>
          <p:nvPr/>
        </p:nvSpPr>
        <p:spPr>
          <a:xfrm>
            <a:off x="3854196" y="3140964"/>
            <a:ext cx="429895" cy="433070"/>
          </a:xfrm>
          <a:prstGeom prst="rect">
            <a:avLst/>
          </a:prstGeom>
          <a:noFill/>
          <a:ln w="9525" cap="flat" cmpd="sng">
            <a:solidFill>
              <a:srgbClr val="003366"/>
            </a:solidFill>
            <a:prstDash val="solid"/>
            <a:round/>
            <a:headEnd type="none" w="sm" len="sm"/>
            <a:tailEnd type="none" w="sm" len="sm"/>
          </a:ln>
        </p:spPr>
        <p:txBody>
          <a:bodyPr spcFirstLastPara="1" wrap="square" lIns="0" tIns="59050"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6</a:t>
            </a:r>
            <a:endParaRPr sz="1800">
              <a:latin typeface="Arial"/>
              <a:ea typeface="Arial"/>
              <a:cs typeface="Arial"/>
              <a:sym typeface="Arial"/>
            </a:endParaRPr>
          </a:p>
        </p:txBody>
      </p:sp>
      <p:sp>
        <p:nvSpPr>
          <p:cNvPr id="1198" name="Google Shape;1198;p104"/>
          <p:cNvSpPr txBox="1"/>
          <p:nvPr/>
        </p:nvSpPr>
        <p:spPr>
          <a:xfrm>
            <a:off x="3854196" y="4006596"/>
            <a:ext cx="429895" cy="429895"/>
          </a:xfrm>
          <a:prstGeom prst="rect">
            <a:avLst/>
          </a:prstGeom>
          <a:solidFill>
            <a:srgbClr val="99CC99"/>
          </a:solidFill>
          <a:ln w="9525" cap="flat" cmpd="sng">
            <a:solidFill>
              <a:srgbClr val="003366"/>
            </a:solidFill>
            <a:prstDash val="solid"/>
            <a:round/>
            <a:headEnd type="none" w="sm" len="sm"/>
            <a:tailEnd type="none" w="sm" len="sm"/>
          </a:ln>
        </p:spPr>
        <p:txBody>
          <a:bodyPr spcFirstLastPara="1" wrap="square" lIns="0" tIns="57775"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7</a:t>
            </a:r>
            <a:endParaRPr sz="1800">
              <a:latin typeface="Arial"/>
              <a:ea typeface="Arial"/>
              <a:cs typeface="Arial"/>
              <a:sym typeface="Arial"/>
            </a:endParaRPr>
          </a:p>
        </p:txBody>
      </p:sp>
      <p:sp>
        <p:nvSpPr>
          <p:cNvPr id="1199" name="Google Shape;1199;p104"/>
          <p:cNvSpPr txBox="1"/>
          <p:nvPr/>
        </p:nvSpPr>
        <p:spPr>
          <a:xfrm>
            <a:off x="3854196" y="4869179"/>
            <a:ext cx="429895" cy="433070"/>
          </a:xfrm>
          <a:prstGeom prst="rect">
            <a:avLst/>
          </a:prstGeom>
          <a:noFill/>
          <a:ln>
            <a:noFill/>
          </a:ln>
        </p:spPr>
        <p:txBody>
          <a:bodyPr spcFirstLastPara="1" wrap="square" lIns="0" tIns="60325" rIns="0" bIns="0" anchor="t" anchorCtr="0">
            <a:spAutoFit/>
          </a:bodyPr>
          <a:lstStyle/>
          <a:p>
            <a:pPr marL="14224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8</a:t>
            </a:r>
            <a:endParaRPr sz="1800">
              <a:latin typeface="Arial"/>
              <a:ea typeface="Arial"/>
              <a:cs typeface="Arial"/>
              <a:sym typeface="Arial"/>
            </a:endParaRPr>
          </a:p>
        </p:txBody>
      </p:sp>
      <p:sp>
        <p:nvSpPr>
          <p:cNvPr id="1200" name="Google Shape;1200;p104"/>
          <p:cNvSpPr/>
          <p:nvPr/>
        </p:nvSpPr>
        <p:spPr>
          <a:xfrm>
            <a:off x="3134867" y="4184903"/>
            <a:ext cx="719455" cy="76200"/>
          </a:xfrm>
          <a:custGeom>
            <a:avLst/>
            <a:gdLst/>
            <a:ahLst/>
            <a:cxnLst/>
            <a:rect l="l" t="t" r="r" b="b"/>
            <a:pathLst>
              <a:path w="719454" h="76200" extrusionOk="0">
                <a:moveTo>
                  <a:pt x="643128" y="0"/>
                </a:moveTo>
                <a:lnTo>
                  <a:pt x="643128" y="76200"/>
                </a:lnTo>
                <a:lnTo>
                  <a:pt x="706628" y="44450"/>
                </a:lnTo>
                <a:lnTo>
                  <a:pt x="655828" y="44450"/>
                </a:lnTo>
                <a:lnTo>
                  <a:pt x="655828" y="31750"/>
                </a:lnTo>
                <a:lnTo>
                  <a:pt x="706628" y="31750"/>
                </a:lnTo>
                <a:lnTo>
                  <a:pt x="643128" y="0"/>
                </a:lnTo>
                <a:close/>
              </a:path>
              <a:path w="719454" h="76200" extrusionOk="0">
                <a:moveTo>
                  <a:pt x="643128" y="31750"/>
                </a:moveTo>
                <a:lnTo>
                  <a:pt x="0" y="31750"/>
                </a:lnTo>
                <a:lnTo>
                  <a:pt x="0" y="44450"/>
                </a:lnTo>
                <a:lnTo>
                  <a:pt x="643128" y="44450"/>
                </a:lnTo>
                <a:lnTo>
                  <a:pt x="643128" y="31750"/>
                </a:lnTo>
                <a:close/>
              </a:path>
              <a:path w="719454" h="76200" extrusionOk="0">
                <a:moveTo>
                  <a:pt x="706628" y="31750"/>
                </a:moveTo>
                <a:lnTo>
                  <a:pt x="655828" y="31750"/>
                </a:lnTo>
                <a:lnTo>
                  <a:pt x="655828" y="44450"/>
                </a:lnTo>
                <a:lnTo>
                  <a:pt x="706628" y="44450"/>
                </a:lnTo>
                <a:lnTo>
                  <a:pt x="719328" y="38100"/>
                </a:lnTo>
                <a:lnTo>
                  <a:pt x="706628" y="3175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1" name="Google Shape;1201;p104"/>
          <p:cNvSpPr/>
          <p:nvPr/>
        </p:nvSpPr>
        <p:spPr>
          <a:xfrm>
            <a:off x="3130423" y="3287267"/>
            <a:ext cx="723900" cy="723900"/>
          </a:xfrm>
          <a:custGeom>
            <a:avLst/>
            <a:gdLst/>
            <a:ahLst/>
            <a:cxnLst/>
            <a:rect l="l" t="t" r="r" b="b"/>
            <a:pathLst>
              <a:path w="723900" h="723900" extrusionOk="0">
                <a:moveTo>
                  <a:pt x="665417" y="49340"/>
                </a:moveTo>
                <a:lnTo>
                  <a:pt x="0" y="714883"/>
                </a:lnTo>
                <a:lnTo>
                  <a:pt x="8889" y="723773"/>
                </a:lnTo>
                <a:lnTo>
                  <a:pt x="674432" y="58355"/>
                </a:lnTo>
                <a:lnTo>
                  <a:pt x="665417" y="49340"/>
                </a:lnTo>
                <a:close/>
              </a:path>
              <a:path w="723900" h="723900" extrusionOk="0">
                <a:moveTo>
                  <a:pt x="710311" y="40386"/>
                </a:moveTo>
                <a:lnTo>
                  <a:pt x="674369" y="40386"/>
                </a:lnTo>
                <a:lnTo>
                  <a:pt x="683387" y="49403"/>
                </a:lnTo>
                <a:lnTo>
                  <a:pt x="674432" y="58355"/>
                </a:lnTo>
                <a:lnTo>
                  <a:pt x="696849" y="80772"/>
                </a:lnTo>
                <a:lnTo>
                  <a:pt x="710311" y="40386"/>
                </a:lnTo>
                <a:close/>
              </a:path>
              <a:path w="723900" h="723900" extrusionOk="0">
                <a:moveTo>
                  <a:pt x="674369" y="40386"/>
                </a:moveTo>
                <a:lnTo>
                  <a:pt x="665417" y="49340"/>
                </a:lnTo>
                <a:lnTo>
                  <a:pt x="674432" y="58355"/>
                </a:lnTo>
                <a:lnTo>
                  <a:pt x="683387" y="49403"/>
                </a:lnTo>
                <a:lnTo>
                  <a:pt x="674369" y="40386"/>
                </a:lnTo>
                <a:close/>
              </a:path>
              <a:path w="723900" h="723900" extrusionOk="0">
                <a:moveTo>
                  <a:pt x="723773" y="0"/>
                </a:moveTo>
                <a:lnTo>
                  <a:pt x="643001" y="26924"/>
                </a:lnTo>
                <a:lnTo>
                  <a:pt x="665417" y="49340"/>
                </a:lnTo>
                <a:lnTo>
                  <a:pt x="674369" y="40386"/>
                </a:lnTo>
                <a:lnTo>
                  <a:pt x="710311" y="40386"/>
                </a:lnTo>
                <a:lnTo>
                  <a:pt x="723773"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2" name="Google Shape;1202;p104"/>
          <p:cNvSpPr/>
          <p:nvPr/>
        </p:nvSpPr>
        <p:spPr>
          <a:xfrm>
            <a:off x="2838958" y="4434966"/>
            <a:ext cx="1015365" cy="1516380"/>
          </a:xfrm>
          <a:custGeom>
            <a:avLst/>
            <a:gdLst/>
            <a:ahLst/>
            <a:cxnLst/>
            <a:rect l="l" t="t" r="r" b="b"/>
            <a:pathLst>
              <a:path w="1015364" h="1516379" extrusionOk="0">
                <a:moveTo>
                  <a:pt x="117602" y="1223645"/>
                </a:moveTo>
                <a:lnTo>
                  <a:pt x="85852" y="1223645"/>
                </a:lnTo>
                <a:lnTo>
                  <a:pt x="85852" y="867029"/>
                </a:lnTo>
                <a:lnTo>
                  <a:pt x="73152" y="867029"/>
                </a:lnTo>
                <a:lnTo>
                  <a:pt x="73152" y="1223645"/>
                </a:lnTo>
                <a:lnTo>
                  <a:pt x="41402" y="1223645"/>
                </a:lnTo>
                <a:lnTo>
                  <a:pt x="79502" y="1299845"/>
                </a:lnTo>
                <a:lnTo>
                  <a:pt x="111252" y="1236345"/>
                </a:lnTo>
                <a:lnTo>
                  <a:pt x="117602" y="1223645"/>
                </a:lnTo>
                <a:close/>
              </a:path>
              <a:path w="1015364" h="1516379" extrusionOk="0">
                <a:moveTo>
                  <a:pt x="260858" y="358013"/>
                </a:moveTo>
                <a:lnTo>
                  <a:pt x="229108" y="358013"/>
                </a:lnTo>
                <a:lnTo>
                  <a:pt x="229108" y="227203"/>
                </a:lnTo>
                <a:lnTo>
                  <a:pt x="229108" y="220853"/>
                </a:lnTo>
                <a:lnTo>
                  <a:pt x="229108" y="217297"/>
                </a:lnTo>
                <a:lnTo>
                  <a:pt x="226314" y="214503"/>
                </a:lnTo>
                <a:lnTo>
                  <a:pt x="2794" y="214503"/>
                </a:lnTo>
                <a:lnTo>
                  <a:pt x="0" y="217297"/>
                </a:lnTo>
                <a:lnTo>
                  <a:pt x="0" y="434213"/>
                </a:lnTo>
                <a:lnTo>
                  <a:pt x="12700" y="434213"/>
                </a:lnTo>
                <a:lnTo>
                  <a:pt x="12700" y="227203"/>
                </a:lnTo>
                <a:lnTo>
                  <a:pt x="216408" y="227203"/>
                </a:lnTo>
                <a:lnTo>
                  <a:pt x="216408" y="358013"/>
                </a:lnTo>
                <a:lnTo>
                  <a:pt x="184658" y="358013"/>
                </a:lnTo>
                <a:lnTo>
                  <a:pt x="222758" y="434213"/>
                </a:lnTo>
                <a:lnTo>
                  <a:pt x="254508" y="370713"/>
                </a:lnTo>
                <a:lnTo>
                  <a:pt x="260858" y="358013"/>
                </a:lnTo>
                <a:close/>
              </a:path>
              <a:path w="1015364" h="1516379" extrusionOk="0">
                <a:moveTo>
                  <a:pt x="1015238" y="1516253"/>
                </a:moveTo>
                <a:lnTo>
                  <a:pt x="1003249" y="1473504"/>
                </a:lnTo>
                <a:lnTo>
                  <a:pt x="992251" y="1434223"/>
                </a:lnTo>
                <a:lnTo>
                  <a:pt x="968730" y="1455585"/>
                </a:lnTo>
                <a:lnTo>
                  <a:pt x="300609" y="719455"/>
                </a:lnTo>
                <a:lnTo>
                  <a:pt x="291211" y="728091"/>
                </a:lnTo>
                <a:lnTo>
                  <a:pt x="959332" y="1464119"/>
                </a:lnTo>
                <a:lnTo>
                  <a:pt x="935863" y="1485430"/>
                </a:lnTo>
                <a:lnTo>
                  <a:pt x="1015238" y="1516253"/>
                </a:lnTo>
                <a:close/>
              </a:path>
              <a:path w="1015364" h="1516379" extrusionOk="0">
                <a:moveTo>
                  <a:pt x="1015238" y="723773"/>
                </a:moveTo>
                <a:lnTo>
                  <a:pt x="1001776" y="683387"/>
                </a:lnTo>
                <a:lnTo>
                  <a:pt x="988314" y="643001"/>
                </a:lnTo>
                <a:lnTo>
                  <a:pt x="965885" y="665429"/>
                </a:lnTo>
                <a:lnTo>
                  <a:pt x="300355" y="0"/>
                </a:lnTo>
                <a:lnTo>
                  <a:pt x="291465" y="8890"/>
                </a:lnTo>
                <a:lnTo>
                  <a:pt x="956881" y="674433"/>
                </a:lnTo>
                <a:lnTo>
                  <a:pt x="934466" y="696849"/>
                </a:lnTo>
                <a:lnTo>
                  <a:pt x="1015238" y="723773"/>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3" name="Google Shape;1203;p104"/>
          <p:cNvSpPr txBox="1"/>
          <p:nvPr/>
        </p:nvSpPr>
        <p:spPr>
          <a:xfrm>
            <a:off x="5006340" y="4006596"/>
            <a:ext cx="429895" cy="429895"/>
          </a:xfrm>
          <a:prstGeom prst="rect">
            <a:avLst/>
          </a:prstGeom>
          <a:solidFill>
            <a:srgbClr val="CC99FF"/>
          </a:solidFill>
          <a:ln w="9525" cap="flat" cmpd="sng">
            <a:solidFill>
              <a:srgbClr val="003366"/>
            </a:solidFill>
            <a:prstDash val="solid"/>
            <a:round/>
            <a:headEnd type="none" w="sm" len="sm"/>
            <a:tailEnd type="none" w="sm" len="sm"/>
          </a:ln>
        </p:spPr>
        <p:txBody>
          <a:bodyPr spcFirstLastPara="1" wrap="square" lIns="0" tIns="38725" rIns="0" bIns="0" anchor="t" anchorCtr="0">
            <a:spAutoFit/>
          </a:bodyPr>
          <a:lstStyle/>
          <a:p>
            <a:pPr marL="90170" marR="0" lvl="0" indent="0" algn="l" rtl="0">
              <a:lnSpc>
                <a:spcPct val="100000"/>
              </a:lnSpc>
              <a:spcBef>
                <a:spcPts val="0"/>
              </a:spcBef>
              <a:spcAft>
                <a:spcPts val="0"/>
              </a:spcAft>
              <a:buNone/>
            </a:pPr>
            <a:r>
              <a:rPr lang="en-US" sz="1800">
                <a:solidFill>
                  <a:srgbClr val="003366"/>
                </a:solidFill>
                <a:latin typeface="Arial"/>
                <a:ea typeface="Arial"/>
                <a:cs typeface="Arial"/>
                <a:sym typeface="Arial"/>
              </a:rPr>
              <a:t>10</a:t>
            </a:r>
            <a:endParaRPr sz="1800">
              <a:latin typeface="Arial"/>
              <a:ea typeface="Arial"/>
              <a:cs typeface="Arial"/>
              <a:sym typeface="Arial"/>
            </a:endParaRPr>
          </a:p>
        </p:txBody>
      </p:sp>
      <p:sp>
        <p:nvSpPr>
          <p:cNvPr id="1204" name="Google Shape;1204;p104"/>
          <p:cNvSpPr/>
          <p:nvPr/>
        </p:nvSpPr>
        <p:spPr>
          <a:xfrm>
            <a:off x="4287011" y="4184903"/>
            <a:ext cx="719455" cy="76200"/>
          </a:xfrm>
          <a:custGeom>
            <a:avLst/>
            <a:gdLst/>
            <a:ahLst/>
            <a:cxnLst/>
            <a:rect l="l" t="t" r="r" b="b"/>
            <a:pathLst>
              <a:path w="719454" h="76200" extrusionOk="0">
                <a:moveTo>
                  <a:pt x="643127" y="0"/>
                </a:moveTo>
                <a:lnTo>
                  <a:pt x="643127" y="76200"/>
                </a:lnTo>
                <a:lnTo>
                  <a:pt x="706627" y="44450"/>
                </a:lnTo>
                <a:lnTo>
                  <a:pt x="655827" y="44450"/>
                </a:lnTo>
                <a:lnTo>
                  <a:pt x="655827" y="31750"/>
                </a:lnTo>
                <a:lnTo>
                  <a:pt x="706627" y="31750"/>
                </a:lnTo>
                <a:lnTo>
                  <a:pt x="643127" y="0"/>
                </a:lnTo>
                <a:close/>
              </a:path>
              <a:path w="719454" h="76200" extrusionOk="0">
                <a:moveTo>
                  <a:pt x="643127" y="31750"/>
                </a:moveTo>
                <a:lnTo>
                  <a:pt x="0" y="31750"/>
                </a:lnTo>
                <a:lnTo>
                  <a:pt x="0" y="44450"/>
                </a:lnTo>
                <a:lnTo>
                  <a:pt x="643127" y="44450"/>
                </a:lnTo>
                <a:lnTo>
                  <a:pt x="643127" y="31750"/>
                </a:lnTo>
                <a:close/>
              </a:path>
              <a:path w="719454" h="76200" extrusionOk="0">
                <a:moveTo>
                  <a:pt x="706627" y="31750"/>
                </a:moveTo>
                <a:lnTo>
                  <a:pt x="655827" y="31750"/>
                </a:lnTo>
                <a:lnTo>
                  <a:pt x="655827" y="44450"/>
                </a:lnTo>
                <a:lnTo>
                  <a:pt x="706627" y="44450"/>
                </a:lnTo>
                <a:lnTo>
                  <a:pt x="719327" y="38100"/>
                </a:lnTo>
                <a:lnTo>
                  <a:pt x="706627" y="3175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5" name="Google Shape;1205;p104"/>
          <p:cNvSpPr/>
          <p:nvPr/>
        </p:nvSpPr>
        <p:spPr>
          <a:xfrm>
            <a:off x="4029455" y="4439411"/>
            <a:ext cx="76200" cy="429895"/>
          </a:xfrm>
          <a:custGeom>
            <a:avLst/>
            <a:gdLst/>
            <a:ahLst/>
            <a:cxnLst/>
            <a:rect l="l" t="t" r="r" b="b"/>
            <a:pathLst>
              <a:path w="76200" h="429895" extrusionOk="0">
                <a:moveTo>
                  <a:pt x="31750" y="353568"/>
                </a:moveTo>
                <a:lnTo>
                  <a:pt x="0" y="353568"/>
                </a:lnTo>
                <a:lnTo>
                  <a:pt x="38100" y="429768"/>
                </a:lnTo>
                <a:lnTo>
                  <a:pt x="69850" y="366268"/>
                </a:lnTo>
                <a:lnTo>
                  <a:pt x="31750" y="366268"/>
                </a:lnTo>
                <a:lnTo>
                  <a:pt x="31750" y="353568"/>
                </a:lnTo>
                <a:close/>
              </a:path>
              <a:path w="76200" h="429895" extrusionOk="0">
                <a:moveTo>
                  <a:pt x="44450" y="0"/>
                </a:moveTo>
                <a:lnTo>
                  <a:pt x="31750" y="0"/>
                </a:lnTo>
                <a:lnTo>
                  <a:pt x="31750" y="366268"/>
                </a:lnTo>
                <a:lnTo>
                  <a:pt x="44450" y="366268"/>
                </a:lnTo>
                <a:lnTo>
                  <a:pt x="44450" y="0"/>
                </a:lnTo>
                <a:close/>
              </a:path>
              <a:path w="76200" h="429895" extrusionOk="0">
                <a:moveTo>
                  <a:pt x="76200" y="353568"/>
                </a:moveTo>
                <a:lnTo>
                  <a:pt x="44450" y="353568"/>
                </a:lnTo>
                <a:lnTo>
                  <a:pt x="44450" y="366268"/>
                </a:lnTo>
                <a:lnTo>
                  <a:pt x="69850" y="366268"/>
                </a:lnTo>
                <a:lnTo>
                  <a:pt x="76200" y="353568"/>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6" name="Google Shape;1206;p104"/>
          <p:cNvSpPr/>
          <p:nvPr/>
        </p:nvSpPr>
        <p:spPr>
          <a:xfrm>
            <a:off x="3991102" y="3783838"/>
            <a:ext cx="260985" cy="222885"/>
          </a:xfrm>
          <a:custGeom>
            <a:avLst/>
            <a:gdLst/>
            <a:ahLst/>
            <a:cxnLst/>
            <a:rect l="l" t="t" r="r" b="b"/>
            <a:pathLst>
              <a:path w="260985" h="222885" extrusionOk="0">
                <a:moveTo>
                  <a:pt x="226313" y="0"/>
                </a:moveTo>
                <a:lnTo>
                  <a:pt x="2794" y="0"/>
                </a:lnTo>
                <a:lnTo>
                  <a:pt x="0" y="2793"/>
                </a:lnTo>
                <a:lnTo>
                  <a:pt x="0" y="222757"/>
                </a:lnTo>
                <a:lnTo>
                  <a:pt x="12700" y="222757"/>
                </a:lnTo>
                <a:lnTo>
                  <a:pt x="12700" y="12700"/>
                </a:lnTo>
                <a:lnTo>
                  <a:pt x="6350" y="12700"/>
                </a:lnTo>
                <a:lnTo>
                  <a:pt x="12700" y="6350"/>
                </a:lnTo>
                <a:lnTo>
                  <a:pt x="229108" y="6350"/>
                </a:lnTo>
                <a:lnTo>
                  <a:pt x="229108" y="2793"/>
                </a:lnTo>
                <a:lnTo>
                  <a:pt x="226313" y="0"/>
                </a:lnTo>
                <a:close/>
              </a:path>
              <a:path w="260985" h="222885" extrusionOk="0">
                <a:moveTo>
                  <a:pt x="216408" y="146557"/>
                </a:moveTo>
                <a:lnTo>
                  <a:pt x="184658" y="146557"/>
                </a:lnTo>
                <a:lnTo>
                  <a:pt x="222758" y="222757"/>
                </a:lnTo>
                <a:lnTo>
                  <a:pt x="254508" y="159257"/>
                </a:lnTo>
                <a:lnTo>
                  <a:pt x="216408" y="159257"/>
                </a:lnTo>
                <a:lnTo>
                  <a:pt x="216408" y="146557"/>
                </a:lnTo>
                <a:close/>
              </a:path>
              <a:path w="260985" h="222885" extrusionOk="0">
                <a:moveTo>
                  <a:pt x="216408" y="6350"/>
                </a:moveTo>
                <a:lnTo>
                  <a:pt x="216408" y="159257"/>
                </a:lnTo>
                <a:lnTo>
                  <a:pt x="229108" y="159257"/>
                </a:lnTo>
                <a:lnTo>
                  <a:pt x="229108" y="12700"/>
                </a:lnTo>
                <a:lnTo>
                  <a:pt x="222758" y="12700"/>
                </a:lnTo>
                <a:lnTo>
                  <a:pt x="216408" y="6350"/>
                </a:lnTo>
                <a:close/>
              </a:path>
              <a:path w="260985" h="222885" extrusionOk="0">
                <a:moveTo>
                  <a:pt x="260858" y="146557"/>
                </a:moveTo>
                <a:lnTo>
                  <a:pt x="229108" y="146557"/>
                </a:lnTo>
                <a:lnTo>
                  <a:pt x="229108" y="159257"/>
                </a:lnTo>
                <a:lnTo>
                  <a:pt x="254508" y="159257"/>
                </a:lnTo>
                <a:lnTo>
                  <a:pt x="260858" y="146557"/>
                </a:lnTo>
                <a:close/>
              </a:path>
              <a:path w="260985" h="222885" extrusionOk="0">
                <a:moveTo>
                  <a:pt x="12700" y="6350"/>
                </a:moveTo>
                <a:lnTo>
                  <a:pt x="6350" y="12700"/>
                </a:lnTo>
                <a:lnTo>
                  <a:pt x="12700" y="12700"/>
                </a:lnTo>
                <a:lnTo>
                  <a:pt x="12700" y="6350"/>
                </a:lnTo>
                <a:close/>
              </a:path>
              <a:path w="260985" h="222885" extrusionOk="0">
                <a:moveTo>
                  <a:pt x="216408" y="6350"/>
                </a:moveTo>
                <a:lnTo>
                  <a:pt x="12700" y="6350"/>
                </a:lnTo>
                <a:lnTo>
                  <a:pt x="12700" y="12700"/>
                </a:lnTo>
                <a:lnTo>
                  <a:pt x="216408" y="12700"/>
                </a:lnTo>
                <a:lnTo>
                  <a:pt x="216408" y="6350"/>
                </a:lnTo>
                <a:close/>
              </a:path>
              <a:path w="260985" h="222885" extrusionOk="0">
                <a:moveTo>
                  <a:pt x="229108" y="6350"/>
                </a:moveTo>
                <a:lnTo>
                  <a:pt x="216408" y="6350"/>
                </a:lnTo>
                <a:lnTo>
                  <a:pt x="222758" y="12700"/>
                </a:lnTo>
                <a:lnTo>
                  <a:pt x="229108" y="12700"/>
                </a:lnTo>
                <a:lnTo>
                  <a:pt x="229108" y="635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7" name="Google Shape;1207;p104"/>
          <p:cNvSpPr txBox="1"/>
          <p:nvPr/>
        </p:nvSpPr>
        <p:spPr>
          <a:xfrm>
            <a:off x="2275077" y="4825110"/>
            <a:ext cx="15240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08" name="Google Shape;1208;p104"/>
          <p:cNvSpPr txBox="1"/>
          <p:nvPr/>
        </p:nvSpPr>
        <p:spPr>
          <a:xfrm>
            <a:off x="2635376" y="4537709"/>
            <a:ext cx="15240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09" name="Google Shape;1209;p104"/>
          <p:cNvSpPr txBox="1"/>
          <p:nvPr/>
        </p:nvSpPr>
        <p:spPr>
          <a:xfrm>
            <a:off x="3788409" y="3673297"/>
            <a:ext cx="1524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10" name="Google Shape;1210;p104"/>
          <p:cNvSpPr txBox="1"/>
          <p:nvPr/>
        </p:nvSpPr>
        <p:spPr>
          <a:xfrm>
            <a:off x="2130679" y="5258815"/>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d</a:t>
            </a:r>
            <a:endParaRPr sz="2000">
              <a:latin typeface="Arial"/>
              <a:ea typeface="Arial"/>
              <a:cs typeface="Arial"/>
              <a:sym typeface="Arial"/>
            </a:endParaRPr>
          </a:p>
        </p:txBody>
      </p:sp>
      <p:sp>
        <p:nvSpPr>
          <p:cNvPr id="1211" name="Google Shape;1211;p104"/>
          <p:cNvSpPr txBox="1"/>
          <p:nvPr/>
        </p:nvSpPr>
        <p:spPr>
          <a:xfrm>
            <a:off x="2707004" y="5330138"/>
            <a:ext cx="166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d</a:t>
            </a:r>
            <a:endParaRPr sz="2000">
              <a:latin typeface="Arial"/>
              <a:ea typeface="Arial"/>
              <a:cs typeface="Arial"/>
              <a:sym typeface="Arial"/>
            </a:endParaRPr>
          </a:p>
        </p:txBody>
      </p:sp>
      <p:sp>
        <p:nvSpPr>
          <p:cNvPr id="1212" name="Google Shape;1212;p104"/>
          <p:cNvSpPr txBox="1"/>
          <p:nvPr/>
        </p:nvSpPr>
        <p:spPr>
          <a:xfrm>
            <a:off x="3427857" y="4465777"/>
            <a:ext cx="59817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d	d</a:t>
            </a:r>
            <a:endParaRPr sz="2000">
              <a:latin typeface="Arial"/>
              <a:ea typeface="Arial"/>
              <a:cs typeface="Arial"/>
              <a:sym typeface="Arial"/>
            </a:endParaRPr>
          </a:p>
        </p:txBody>
      </p:sp>
      <p:sp>
        <p:nvSpPr>
          <p:cNvPr id="1213" name="Google Shape;1213;p104"/>
          <p:cNvSpPr txBox="1"/>
          <p:nvPr/>
        </p:nvSpPr>
        <p:spPr>
          <a:xfrm>
            <a:off x="4507738" y="3889628"/>
            <a:ext cx="208279"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14" name="Google Shape;1214;p104"/>
          <p:cNvSpPr txBox="1"/>
          <p:nvPr/>
        </p:nvSpPr>
        <p:spPr>
          <a:xfrm>
            <a:off x="3427857" y="5185664"/>
            <a:ext cx="208279"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15" name="Google Shape;1215;p104"/>
          <p:cNvSpPr txBox="1"/>
          <p:nvPr/>
        </p:nvSpPr>
        <p:spPr>
          <a:xfrm>
            <a:off x="3212083" y="3384550"/>
            <a:ext cx="295275" cy="83439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a:p>
            <a:pPr marL="155575" marR="0" lvl="0" indent="0" algn="l" rtl="0">
              <a:lnSpc>
                <a:spcPct val="100000"/>
              </a:lnSpc>
              <a:spcBef>
                <a:spcPts val="158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16" name="Google Shape;1216;p104"/>
          <p:cNvSpPr txBox="1"/>
          <p:nvPr/>
        </p:nvSpPr>
        <p:spPr>
          <a:xfrm>
            <a:off x="2059051" y="3745229"/>
            <a:ext cx="424180" cy="616585"/>
          </a:xfrm>
          <a:prstGeom prst="rect">
            <a:avLst/>
          </a:prstGeom>
          <a:noFill/>
          <a:ln>
            <a:noFill/>
          </a:ln>
        </p:spPr>
        <p:txBody>
          <a:bodyPr spcFirstLastPara="1" wrap="square" lIns="0" tIns="11425" rIns="0" bIns="0" anchor="t" anchorCtr="0">
            <a:spAutoFit/>
          </a:bodyPr>
          <a:lstStyle/>
          <a:p>
            <a:pPr marL="12700" marR="0" lvl="0" indent="0" algn="l" rtl="0">
              <a:lnSpc>
                <a:spcPct val="116500"/>
              </a:lnSpc>
              <a:spcBef>
                <a:spcPts val="0"/>
              </a:spcBef>
              <a:spcAft>
                <a:spcPts val="0"/>
              </a:spcAft>
              <a:buNone/>
            </a:pPr>
            <a:r>
              <a:rPr lang="en-US" sz="2000">
                <a:solidFill>
                  <a:srgbClr val="003366"/>
                </a:solidFill>
                <a:latin typeface="Arial"/>
                <a:ea typeface="Arial"/>
                <a:cs typeface="Arial"/>
                <a:sym typeface="Arial"/>
              </a:rPr>
              <a:t>S</a:t>
            </a:r>
            <a:endParaRPr sz="2000">
              <a:latin typeface="Arial"/>
              <a:ea typeface="Arial"/>
              <a:cs typeface="Arial"/>
              <a:sym typeface="Arial"/>
            </a:endParaRPr>
          </a:p>
          <a:p>
            <a:pPr marL="228600" marR="0" lvl="0" indent="0" algn="l" rtl="0">
              <a:lnSpc>
                <a:spcPct val="116500"/>
              </a:lnSpc>
              <a:spcBef>
                <a:spcPts val="0"/>
              </a:spcBef>
              <a:spcAft>
                <a:spcPts val="0"/>
              </a:spcAft>
              <a:buNone/>
            </a:pPr>
            <a:r>
              <a:rPr lang="en-US" sz="2000">
                <a:solidFill>
                  <a:srgbClr val="003366"/>
                </a:solidFill>
                <a:latin typeface="Arial"/>
                <a:ea typeface="Arial"/>
                <a:cs typeface="Arial"/>
                <a:sym typeface="Arial"/>
              </a:rPr>
              <a:t>C</a:t>
            </a:r>
            <a:endParaRPr sz="2000">
              <a:latin typeface="Arial"/>
              <a:ea typeface="Arial"/>
              <a:cs typeface="Arial"/>
              <a:sym typeface="Arial"/>
            </a:endParaRPr>
          </a:p>
        </p:txBody>
      </p:sp>
      <p:sp>
        <p:nvSpPr>
          <p:cNvPr id="1217" name="Google Shape;1217;p104"/>
          <p:cNvSpPr txBox="1"/>
          <p:nvPr/>
        </p:nvSpPr>
        <p:spPr>
          <a:xfrm>
            <a:off x="2564129" y="6194247"/>
            <a:ext cx="65913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c/d,r4</a:t>
            </a:r>
            <a:endParaRPr sz="2000">
              <a:latin typeface="Arial"/>
              <a:ea typeface="Arial"/>
              <a:cs typeface="Arial"/>
              <a:sym typeface="Arial"/>
            </a:endParaRPr>
          </a:p>
        </p:txBody>
      </p:sp>
      <p:sp>
        <p:nvSpPr>
          <p:cNvPr id="1218" name="Google Shape;1218;p104"/>
          <p:cNvSpPr txBox="1"/>
          <p:nvPr/>
        </p:nvSpPr>
        <p:spPr>
          <a:xfrm>
            <a:off x="4363339" y="4898263"/>
            <a:ext cx="46164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$,r4</a:t>
            </a:r>
            <a:endParaRPr sz="2000">
              <a:latin typeface="Arial"/>
              <a:ea typeface="Arial"/>
              <a:cs typeface="Arial"/>
              <a:sym typeface="Arial"/>
            </a:endParaRPr>
          </a:p>
        </p:txBody>
      </p:sp>
      <p:sp>
        <p:nvSpPr>
          <p:cNvPr id="1219" name="Google Shape;1219;p104"/>
          <p:cNvSpPr txBox="1"/>
          <p:nvPr/>
        </p:nvSpPr>
        <p:spPr>
          <a:xfrm>
            <a:off x="4363339" y="5761735"/>
            <a:ext cx="65913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c/d,r3</a:t>
            </a:r>
            <a:endParaRPr sz="2000">
              <a:latin typeface="Arial"/>
              <a:ea typeface="Arial"/>
              <a:cs typeface="Arial"/>
              <a:sym typeface="Arial"/>
            </a:endParaRPr>
          </a:p>
        </p:txBody>
      </p:sp>
      <p:sp>
        <p:nvSpPr>
          <p:cNvPr id="1220" name="Google Shape;1220;p104"/>
          <p:cNvSpPr txBox="1"/>
          <p:nvPr/>
        </p:nvSpPr>
        <p:spPr>
          <a:xfrm>
            <a:off x="5516371" y="4032630"/>
            <a:ext cx="46164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$,r3</a:t>
            </a:r>
            <a:endParaRPr sz="2000">
              <a:latin typeface="Arial"/>
              <a:ea typeface="Arial"/>
              <a:cs typeface="Arial"/>
              <a:sym typeface="Arial"/>
            </a:endParaRPr>
          </a:p>
        </p:txBody>
      </p:sp>
      <p:sp>
        <p:nvSpPr>
          <p:cNvPr id="1221" name="Google Shape;1221;p104"/>
          <p:cNvSpPr txBox="1"/>
          <p:nvPr/>
        </p:nvSpPr>
        <p:spPr>
          <a:xfrm>
            <a:off x="4363339" y="3168218"/>
            <a:ext cx="461645"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$,r2</a:t>
            </a:r>
            <a:endParaRPr sz="2000">
              <a:latin typeface="Arial"/>
              <a:ea typeface="Arial"/>
              <a:cs typeface="Arial"/>
              <a:sym typeface="Arial"/>
            </a:endParaRPr>
          </a:p>
        </p:txBody>
      </p:sp>
      <p:sp>
        <p:nvSpPr>
          <p:cNvPr id="1222" name="Google Shape;1222;p104"/>
          <p:cNvSpPr txBox="1"/>
          <p:nvPr/>
        </p:nvSpPr>
        <p:spPr>
          <a:xfrm>
            <a:off x="2707004" y="2736595"/>
            <a:ext cx="46164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3300"/>
                </a:solidFill>
                <a:latin typeface="Arial"/>
                <a:ea typeface="Arial"/>
                <a:cs typeface="Arial"/>
                <a:sym typeface="Arial"/>
              </a:rPr>
              <a:t>$,r1</a:t>
            </a:r>
            <a:endParaRPr sz="20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05"/>
          <p:cNvSpPr txBox="1">
            <a:spLocks noGrp="1"/>
          </p:cNvSpPr>
          <p:nvPr>
            <p:ph type="title"/>
          </p:nvPr>
        </p:nvSpPr>
        <p:spPr>
          <a:xfrm>
            <a:off x="993444" y="1286636"/>
            <a:ext cx="518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Core of LR(1) Items</a:t>
            </a:r>
            <a:endParaRPr/>
          </a:p>
        </p:txBody>
      </p:sp>
      <p:sp>
        <p:nvSpPr>
          <p:cNvPr id="1228" name="Google Shape;1228;p105"/>
          <p:cNvSpPr txBox="1"/>
          <p:nvPr/>
        </p:nvSpPr>
        <p:spPr>
          <a:xfrm>
            <a:off x="993444" y="2383993"/>
            <a:ext cx="7315834" cy="3957954"/>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a:t>
            </a:r>
            <a:r>
              <a:rPr lang="en-US" sz="2800">
                <a:solidFill>
                  <a:srgbClr val="FF3300"/>
                </a:solidFill>
                <a:latin typeface="Arial"/>
                <a:ea typeface="Arial"/>
                <a:cs typeface="Arial"/>
                <a:sym typeface="Arial"/>
              </a:rPr>
              <a:t>core </a:t>
            </a:r>
            <a:r>
              <a:rPr lang="en-US" sz="2800">
                <a:solidFill>
                  <a:srgbClr val="003366"/>
                </a:solidFill>
                <a:latin typeface="Arial"/>
                <a:ea typeface="Arial"/>
                <a:cs typeface="Arial"/>
                <a:sym typeface="Arial"/>
              </a:rPr>
              <a:t>of a set of LR(1) Items is the set of  their first components (i.e., LR(0) items)</a:t>
            </a:r>
            <a:endParaRPr sz="2800">
              <a:latin typeface="Arial"/>
              <a:ea typeface="Arial"/>
              <a:cs typeface="Arial"/>
              <a:sym typeface="Arial"/>
            </a:endParaRPr>
          </a:p>
          <a:p>
            <a:pPr marL="356870" marR="0" lvl="0" indent="-344805" algn="l" rtl="0">
              <a:lnSpc>
                <a:spcPct val="1000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The core of the set of LR(1) items</a:t>
            </a:r>
            <a:endParaRPr sz="2800">
              <a:latin typeface="Arial"/>
              <a:ea typeface="Arial"/>
              <a:cs typeface="Arial"/>
              <a:sym typeface="Arial"/>
            </a:endParaRPr>
          </a:p>
          <a:p>
            <a:pPr marL="0" marR="3548379" lvl="0" indent="0" algn="r" rtl="0">
              <a:lnSpc>
                <a:spcPct val="100000"/>
              </a:lnSpc>
              <a:spcBef>
                <a:spcPts val="25"/>
              </a:spcBef>
              <a:spcAft>
                <a:spcPts val="0"/>
              </a:spcAft>
              <a:buNone/>
            </a:pPr>
            <a:r>
              <a:rPr lang="en-US" sz="2800">
                <a:solidFill>
                  <a:srgbClr val="003366"/>
                </a:solidFill>
                <a:latin typeface="Arial"/>
                <a:ea typeface="Arial"/>
                <a:cs typeface="Arial"/>
                <a:sym typeface="Arial"/>
              </a:rPr>
              <a:t>{ (</a:t>
            </a:r>
            <a:r>
              <a:rPr lang="en-US" sz="2800">
                <a:solidFill>
                  <a:srgbClr val="FF3300"/>
                </a:solidFill>
                <a:latin typeface="Arial"/>
                <a:ea typeface="Arial"/>
                <a:cs typeface="Arial"/>
                <a:sym typeface="Arial"/>
              </a:rPr>
              <a:t>C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c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C</a:t>
            </a:r>
            <a:r>
              <a:rPr lang="en-US" sz="2800">
                <a:solidFill>
                  <a:srgbClr val="003366"/>
                </a:solidFill>
                <a:latin typeface="Arial"/>
                <a:ea typeface="Arial"/>
                <a:cs typeface="Arial"/>
                <a:sym typeface="Arial"/>
              </a:rPr>
              <a:t>, c/d),</a:t>
            </a:r>
            <a:endParaRPr sz="2800">
              <a:latin typeface="Arial"/>
              <a:ea typeface="Arial"/>
              <a:cs typeface="Arial"/>
              <a:sym typeface="Arial"/>
            </a:endParaRPr>
          </a:p>
          <a:p>
            <a:pPr marL="0" marR="3571240" lvl="0" indent="0" algn="r" rtl="0">
              <a:lnSpc>
                <a:spcPct val="100000"/>
              </a:lnSpc>
              <a:spcBef>
                <a:spcPts val="0"/>
              </a:spcBef>
              <a:spcAft>
                <a:spcPts val="0"/>
              </a:spcAft>
              <a:buNone/>
            </a:pPr>
            <a:r>
              <a:rPr lang="en-US" sz="2800">
                <a:solidFill>
                  <a:srgbClr val="003366"/>
                </a:solidFill>
                <a:latin typeface="Arial"/>
                <a:ea typeface="Arial"/>
                <a:cs typeface="Arial"/>
                <a:sym typeface="Arial"/>
              </a:rPr>
              <a:t>(</a:t>
            </a:r>
            <a:r>
              <a:rPr lang="en-US" sz="2800">
                <a:solidFill>
                  <a:srgbClr val="FF3300"/>
                </a:solidFill>
                <a:latin typeface="Arial"/>
                <a:ea typeface="Arial"/>
                <a:cs typeface="Arial"/>
                <a:sym typeface="Arial"/>
              </a:rPr>
              <a:t>C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c C</a:t>
            </a:r>
            <a:r>
              <a:rPr lang="en-US" sz="2800">
                <a:solidFill>
                  <a:srgbClr val="003366"/>
                </a:solidFill>
                <a:latin typeface="Arial"/>
                <a:ea typeface="Arial"/>
                <a:cs typeface="Arial"/>
                <a:sym typeface="Arial"/>
              </a:rPr>
              <a:t>, c/d),</a:t>
            </a:r>
            <a:endParaRPr sz="2800">
              <a:latin typeface="Arial"/>
              <a:ea typeface="Arial"/>
              <a:cs typeface="Arial"/>
              <a:sym typeface="Arial"/>
            </a:endParaRPr>
          </a:p>
          <a:p>
            <a:pPr marL="356870" marR="3792854" lvl="0" indent="767715" algn="l" rtl="0">
              <a:lnSpc>
                <a:spcPct val="100000"/>
              </a:lnSpc>
              <a:spcBef>
                <a:spcPts val="5"/>
              </a:spcBef>
              <a:spcAft>
                <a:spcPts val="0"/>
              </a:spcAft>
              <a:buNone/>
            </a:pPr>
            <a:r>
              <a:rPr lang="en-US" sz="2800">
                <a:solidFill>
                  <a:srgbClr val="003366"/>
                </a:solidFill>
                <a:latin typeface="Arial"/>
                <a:ea typeface="Arial"/>
                <a:cs typeface="Arial"/>
                <a:sym typeface="Arial"/>
              </a:rPr>
              <a:t>(</a:t>
            </a:r>
            <a:r>
              <a:rPr lang="en-US" sz="2800">
                <a:solidFill>
                  <a:srgbClr val="FF3300"/>
                </a:solidFill>
                <a:latin typeface="Arial"/>
                <a:ea typeface="Arial"/>
                <a:cs typeface="Arial"/>
                <a:sym typeface="Arial"/>
              </a:rPr>
              <a:t>C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a:solidFill>
                  <a:srgbClr val="FF3300"/>
                </a:solidFill>
                <a:latin typeface="Arial"/>
                <a:ea typeface="Arial"/>
                <a:cs typeface="Arial"/>
                <a:sym typeface="Arial"/>
              </a:rPr>
              <a:t>d</a:t>
            </a:r>
            <a:r>
              <a:rPr lang="en-US" sz="2800">
                <a:solidFill>
                  <a:srgbClr val="003366"/>
                </a:solidFill>
                <a:latin typeface="Arial"/>
                <a:ea typeface="Arial"/>
                <a:cs typeface="Arial"/>
                <a:sym typeface="Arial"/>
              </a:rPr>
              <a:t>, c/d) }  is	{	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a:t>
            </a:r>
            <a:endParaRPr sz="2800">
              <a:latin typeface="Arial"/>
              <a:ea typeface="Arial"/>
              <a:cs typeface="Arial"/>
              <a:sym typeface="Arial"/>
            </a:endParaRPr>
          </a:p>
          <a:p>
            <a:pPr marL="1223010" marR="4384675" lvl="0" indent="0" algn="l" rtl="0">
              <a:lnSpc>
                <a:spcPct val="100000"/>
              </a:lnSpc>
              <a:spcBef>
                <a:spcPts val="0"/>
              </a:spcBef>
              <a:spcAft>
                <a:spcPts val="0"/>
              </a:spcAft>
              <a:buNone/>
            </a:pPr>
            <a:r>
              <a:rPr lang="en-US" sz="2800">
                <a:solidFill>
                  <a:srgbClr val="003366"/>
                </a:solidFill>
                <a:latin typeface="Arial"/>
                <a:ea typeface="Arial"/>
                <a:cs typeface="Arial"/>
                <a:sym typeface="Arial"/>
              </a:rPr>
              <a:t>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c C,  C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d }</a:t>
            </a:r>
            <a:endParaRPr sz="2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06"/>
          <p:cNvSpPr txBox="1">
            <a:spLocks noGrp="1"/>
          </p:cNvSpPr>
          <p:nvPr>
            <p:ph type="title"/>
          </p:nvPr>
        </p:nvSpPr>
        <p:spPr>
          <a:xfrm>
            <a:off x="993444" y="1286636"/>
            <a:ext cx="322389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Merging Cores</a:t>
            </a:r>
            <a:endParaRPr/>
          </a:p>
        </p:txBody>
      </p:sp>
      <p:sp>
        <p:nvSpPr>
          <p:cNvPr id="1234" name="Google Shape;1234;p106"/>
          <p:cNvSpPr txBox="1"/>
          <p:nvPr/>
        </p:nvSpPr>
        <p:spPr>
          <a:xfrm>
            <a:off x="868172" y="2590241"/>
            <a:ext cx="7754620" cy="3684904"/>
          </a:xfrm>
          <a:prstGeom prst="rect">
            <a:avLst/>
          </a:prstGeom>
          <a:noFill/>
          <a:ln>
            <a:noFill/>
          </a:ln>
        </p:spPr>
        <p:txBody>
          <a:bodyPr spcFirstLastPara="1" wrap="square" lIns="0" tIns="12700" rIns="0" bIns="0" anchor="t" anchorCtr="0">
            <a:spAutoFit/>
          </a:bodyPr>
          <a:lstStyle/>
          <a:p>
            <a:pPr marL="471169"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4</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c/d),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c/d),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c/d) }</a:t>
            </a:r>
            <a:endParaRPr sz="2400">
              <a:latin typeface="Arial"/>
              <a:ea typeface="Arial"/>
              <a:cs typeface="Arial"/>
              <a:sym typeface="Arial"/>
            </a:endParaRPr>
          </a:p>
          <a:p>
            <a:pPr marL="50800" marR="0" lvl="0" indent="0" algn="l" rtl="0">
              <a:lnSpc>
                <a:spcPct val="100000"/>
              </a:lnSpc>
              <a:spcBef>
                <a:spcPts val="5"/>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7</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 }</a:t>
            </a:r>
            <a:endParaRPr sz="24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47</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c/d/$),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c/d/$),</a:t>
            </a:r>
            <a:endParaRPr sz="2400">
              <a:latin typeface="Arial"/>
              <a:ea typeface="Arial"/>
              <a:cs typeface="Arial"/>
              <a:sym typeface="Arial"/>
            </a:endParaRPr>
          </a:p>
          <a:p>
            <a:pPr marL="1059815"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c/d/$) }</a:t>
            </a:r>
            <a:endParaRPr sz="24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471169"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5</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c/d) }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8</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 }</a:t>
            </a:r>
            <a:endParaRPr sz="2400">
              <a:latin typeface="Arial"/>
              <a:ea typeface="Arial"/>
              <a:cs typeface="Arial"/>
              <a:sym typeface="Arial"/>
            </a:endParaRPr>
          </a:p>
          <a:p>
            <a:pPr marL="50800" marR="0" lvl="0" indent="0" algn="l" rtl="0">
              <a:lnSpc>
                <a:spcPct val="100000"/>
              </a:lnSpc>
              <a:spcBef>
                <a:spcPts val="0"/>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58</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d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c/d/$) }</a:t>
            </a:r>
            <a:endParaRPr sz="2400">
              <a:latin typeface="Arial"/>
              <a:ea typeface="Arial"/>
              <a:cs typeface="Arial"/>
              <a:sym typeface="Arial"/>
            </a:endParaRPr>
          </a:p>
          <a:p>
            <a:pPr marL="471169" marR="0" lvl="0" indent="0" algn="l" rtl="0">
              <a:lnSpc>
                <a:spcPct val="100000"/>
              </a:lnSpc>
              <a:spcBef>
                <a:spcPts val="2880"/>
              </a:spcBef>
              <a:spcAft>
                <a:spcPts val="0"/>
              </a:spcAft>
              <a:buNone/>
            </a:pP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9</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c/d) }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10</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 }</a:t>
            </a:r>
            <a:endParaRPr sz="2400">
              <a:latin typeface="Arial"/>
              <a:ea typeface="Arial"/>
              <a:cs typeface="Arial"/>
              <a:sym typeface="Arial"/>
            </a:endParaRPr>
          </a:p>
          <a:p>
            <a:pPr marL="50800" marR="0" lvl="0" indent="0" algn="l" rtl="0">
              <a:lnSpc>
                <a:spcPct val="100000"/>
              </a:lnSpc>
              <a:spcBef>
                <a:spcPts val="5"/>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FF3300"/>
                </a:solidFill>
                <a:latin typeface="Arial"/>
                <a:ea typeface="Arial"/>
                <a:cs typeface="Arial"/>
                <a:sym typeface="Arial"/>
              </a:rPr>
              <a:t>I</a:t>
            </a:r>
            <a:r>
              <a:rPr lang="en-US" sz="2400" baseline="-25000">
                <a:solidFill>
                  <a:srgbClr val="FF3300"/>
                </a:solidFill>
                <a:latin typeface="Arial"/>
                <a:ea typeface="Arial"/>
                <a:cs typeface="Arial"/>
                <a:sym typeface="Arial"/>
              </a:rPr>
              <a:t>910</a:t>
            </a:r>
            <a:r>
              <a:rPr lang="en-US" sz="2400">
                <a:solidFill>
                  <a:srgbClr val="003366"/>
                </a:solidFill>
                <a:latin typeface="Arial"/>
                <a:ea typeface="Arial"/>
                <a:cs typeface="Arial"/>
                <a:sym typeface="Arial"/>
              </a:rPr>
              <a:t>: {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c C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c/d/$) }</a:t>
            </a:r>
            <a:endParaRPr sz="24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07"/>
          <p:cNvSpPr txBox="1">
            <a:spLocks noGrp="1"/>
          </p:cNvSpPr>
          <p:nvPr>
            <p:ph type="title"/>
          </p:nvPr>
        </p:nvSpPr>
        <p:spPr>
          <a:xfrm>
            <a:off x="993444" y="1286636"/>
            <a:ext cx="74339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LALR(1) Parsing Table Generation</a:t>
            </a:r>
            <a:endParaRPr/>
          </a:p>
        </p:txBody>
      </p:sp>
      <p:sp>
        <p:nvSpPr>
          <p:cNvPr id="1240" name="Google Shape;1240;p107"/>
          <p:cNvSpPr txBox="1"/>
          <p:nvPr/>
        </p:nvSpPr>
        <p:spPr>
          <a:xfrm>
            <a:off x="718819" y="2301708"/>
            <a:ext cx="8251190" cy="4050029"/>
          </a:xfrm>
          <a:prstGeom prst="rect">
            <a:avLst/>
          </a:prstGeom>
          <a:noFill/>
          <a:ln>
            <a:noFill/>
          </a:ln>
        </p:spPr>
        <p:txBody>
          <a:bodyPr spcFirstLastPara="1" wrap="square" lIns="0" tIns="48875"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LALR(cfg) =</a:t>
            </a:r>
            <a:endParaRPr sz="2400">
              <a:latin typeface="Arial"/>
              <a:ea typeface="Arial"/>
              <a:cs typeface="Arial"/>
              <a:sym typeface="Arial"/>
            </a:endParaRPr>
          </a:p>
          <a:p>
            <a:pPr marL="265430" marR="0" lvl="0" indent="0" algn="l" rtl="0">
              <a:lnSpc>
                <a:spcPct val="100000"/>
              </a:lnSpc>
              <a:spcBef>
                <a:spcPts val="285"/>
              </a:spcBef>
              <a:spcAft>
                <a:spcPts val="0"/>
              </a:spcAft>
              <a:buNone/>
            </a:pPr>
            <a:r>
              <a:rPr lang="en-US" sz="2400">
                <a:solidFill>
                  <a:srgbClr val="FF3300"/>
                </a:solidFill>
                <a:latin typeface="Arial"/>
                <a:ea typeface="Arial"/>
                <a:cs typeface="Arial"/>
                <a:sym typeface="Arial"/>
              </a:rPr>
              <a:t>for </a:t>
            </a:r>
            <a:r>
              <a:rPr lang="en-US" sz="2400">
                <a:solidFill>
                  <a:srgbClr val="003366"/>
                </a:solidFill>
                <a:latin typeface="Arial"/>
                <a:ea typeface="Arial"/>
                <a:cs typeface="Arial"/>
                <a:sym typeface="Arial"/>
              </a:rPr>
              <a:t>each state I in </a:t>
            </a:r>
            <a:r>
              <a:rPr lang="en-US" sz="2400">
                <a:solidFill>
                  <a:srgbClr val="006600"/>
                </a:solidFill>
                <a:latin typeface="Arial"/>
                <a:ea typeface="Arial"/>
                <a:cs typeface="Arial"/>
                <a:sym typeface="Arial"/>
              </a:rPr>
              <a:t>merge-core</a:t>
            </a:r>
            <a:r>
              <a:rPr lang="en-US" sz="2400">
                <a:solidFill>
                  <a:srgbClr val="003366"/>
                </a:solidFill>
                <a:latin typeface="Arial"/>
                <a:ea typeface="Arial"/>
                <a:cs typeface="Arial"/>
                <a:sym typeface="Arial"/>
              </a:rPr>
              <a:t>(subset-construction(cfg))</a:t>
            </a:r>
            <a:endParaRPr sz="2400">
              <a:latin typeface="Arial"/>
              <a:ea typeface="Arial"/>
              <a:cs typeface="Arial"/>
              <a:sym typeface="Arial"/>
            </a:endParaRPr>
          </a:p>
          <a:p>
            <a:pPr marL="768350" marR="532765" lvl="0" indent="-335915" algn="l" rtl="0">
              <a:lnSpc>
                <a:spcPct val="110100"/>
              </a:lnSpc>
              <a:spcBef>
                <a:spcPts val="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β</a:t>
            </a:r>
            <a:r>
              <a:rPr lang="en-US" sz="2400">
                <a:solidFill>
                  <a:srgbClr val="003366"/>
                </a:solidFill>
                <a:latin typeface="Arial"/>
                <a:ea typeface="Arial"/>
                <a:cs typeface="Arial"/>
                <a:sym typeface="Arial"/>
              </a:rPr>
              <a:t>, b) in I and goto(I, a) = J for a terminal a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a] = “</a:t>
            </a:r>
            <a:r>
              <a:rPr lang="en-US" sz="2400">
                <a:solidFill>
                  <a:srgbClr val="CC0099"/>
                </a:solidFill>
                <a:latin typeface="Arial"/>
                <a:ea typeface="Arial"/>
                <a:cs typeface="Arial"/>
                <a:sym typeface="Arial"/>
              </a:rPr>
              <a:t>shift J</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433069" marR="0" lvl="0" indent="0" algn="l" rtl="0">
              <a:lnSpc>
                <a:spcPct val="100000"/>
              </a:lnSpc>
              <a:spcBef>
                <a:spcPts val="29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a) in I and A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a:t>
            </a:r>
            <a:endParaRPr sz="2400">
              <a:latin typeface="Arial"/>
              <a:ea typeface="Arial"/>
              <a:cs typeface="Arial"/>
              <a:sym typeface="Arial"/>
            </a:endParaRPr>
          </a:p>
          <a:p>
            <a:pPr marL="768350" marR="0" lvl="0" indent="0" algn="l" rtl="0">
              <a:lnSpc>
                <a:spcPct val="100000"/>
              </a:lnSpc>
              <a:spcBef>
                <a:spcPts val="290"/>
              </a:spcBef>
              <a:spcAft>
                <a:spcPts val="0"/>
              </a:spcAft>
              <a:buNone/>
            </a:pP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a] = “</a:t>
            </a:r>
            <a:r>
              <a:rPr lang="en-US" sz="2400">
                <a:solidFill>
                  <a:srgbClr val="CC0099"/>
                </a:solidFill>
                <a:latin typeface="Arial"/>
                <a:ea typeface="Arial"/>
                <a:cs typeface="Arial"/>
                <a:sym typeface="Arial"/>
              </a:rPr>
              <a:t>reduce A </a:t>
            </a:r>
            <a:r>
              <a:rPr lang="en-US" sz="2400">
                <a:solidFill>
                  <a:srgbClr val="CC0099"/>
                </a:solidFill>
                <a:latin typeface="Noto Sans Symbols"/>
                <a:ea typeface="Noto Sans Symbols"/>
                <a:cs typeface="Noto Sans Symbols"/>
                <a:sym typeface="Noto Sans Symbols"/>
              </a:rPr>
              <a:t>→α</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433069" marR="0" lvl="0" indent="0" algn="l" rtl="0">
              <a:lnSpc>
                <a:spcPct val="100000"/>
              </a:lnSpc>
              <a:spcBef>
                <a:spcPts val="285"/>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S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Arial"/>
                <a:ea typeface="Arial"/>
                <a:cs typeface="Arial"/>
                <a:sym typeface="Arial"/>
              </a:rPr>
              <a:t>, $) in I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action</a:t>
            </a:r>
            <a:r>
              <a:rPr lang="en-US" sz="2400">
                <a:solidFill>
                  <a:srgbClr val="003366"/>
                </a:solidFill>
                <a:latin typeface="Arial"/>
                <a:ea typeface="Arial"/>
                <a:cs typeface="Arial"/>
                <a:sym typeface="Arial"/>
              </a:rPr>
              <a:t>[I, $] = “</a:t>
            </a:r>
            <a:r>
              <a:rPr lang="en-US" sz="2400">
                <a:solidFill>
                  <a:srgbClr val="CC0099"/>
                </a:solidFill>
                <a:latin typeface="Arial"/>
                <a:ea typeface="Arial"/>
                <a:cs typeface="Arial"/>
                <a:sym typeface="Arial"/>
              </a:rPr>
              <a:t>accept</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768350" marR="5080" lvl="0" indent="-335915" algn="l" rtl="0">
              <a:lnSpc>
                <a:spcPct val="110100"/>
              </a:lnSpc>
              <a:spcBef>
                <a:spcPts val="0"/>
              </a:spcBef>
              <a:spcAft>
                <a:spcPts val="0"/>
              </a:spcAft>
              <a:buNone/>
            </a:pPr>
            <a:r>
              <a:rPr lang="en-US" sz="2400">
                <a:solidFill>
                  <a:srgbClr val="FF3300"/>
                </a:solidFill>
                <a:latin typeface="Arial"/>
                <a:ea typeface="Arial"/>
                <a:cs typeface="Arial"/>
                <a:sym typeface="Arial"/>
              </a:rPr>
              <a:t>if </a:t>
            </a:r>
            <a:r>
              <a:rPr lang="en-US" sz="2400">
                <a:solidFill>
                  <a:srgbClr val="003366"/>
                </a:solidFill>
                <a:latin typeface="Arial"/>
                <a:ea typeface="Arial"/>
                <a:cs typeface="Arial"/>
                <a:sym typeface="Arial"/>
              </a:rPr>
              <a:t>(A </a:t>
            </a:r>
            <a:r>
              <a:rPr lang="en-US" sz="2400">
                <a:solidFill>
                  <a:srgbClr val="003366"/>
                </a:solidFill>
                <a:latin typeface="Noto Sans Symbols"/>
                <a:ea typeface="Noto Sans Symbols"/>
                <a:cs typeface="Noto Sans Symbols"/>
                <a:sym typeface="Noto Sans Symbols"/>
              </a:rPr>
              <a:t>→α</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X </a:t>
            </a:r>
            <a:r>
              <a:rPr lang="en-US" sz="2400">
                <a:solidFill>
                  <a:srgbClr val="003366"/>
                </a:solidFill>
                <a:latin typeface="Noto Sans Symbols"/>
                <a:ea typeface="Noto Sans Symbols"/>
                <a:cs typeface="Noto Sans Symbols"/>
                <a:sym typeface="Noto Sans Symbols"/>
              </a:rPr>
              <a:t>β</a:t>
            </a:r>
            <a:r>
              <a:rPr lang="en-US" sz="2400">
                <a:solidFill>
                  <a:srgbClr val="003366"/>
                </a:solidFill>
                <a:latin typeface="Arial"/>
                <a:ea typeface="Arial"/>
                <a:cs typeface="Arial"/>
                <a:sym typeface="Arial"/>
              </a:rPr>
              <a:t>, a) in I and goto(I,X) = J for a nonterminal X  </a:t>
            </a:r>
            <a:r>
              <a:rPr lang="en-US" sz="2400">
                <a:solidFill>
                  <a:srgbClr val="FF3300"/>
                </a:solidFill>
                <a:latin typeface="Arial"/>
                <a:ea typeface="Arial"/>
                <a:cs typeface="Arial"/>
                <a:sym typeface="Arial"/>
              </a:rPr>
              <a:t>then </a:t>
            </a:r>
            <a:r>
              <a:rPr lang="en-US" sz="2400">
                <a:solidFill>
                  <a:srgbClr val="CC0099"/>
                </a:solidFill>
                <a:latin typeface="Arial"/>
                <a:ea typeface="Arial"/>
                <a:cs typeface="Arial"/>
                <a:sym typeface="Arial"/>
              </a:rPr>
              <a:t>goto</a:t>
            </a:r>
            <a:r>
              <a:rPr lang="en-US" sz="2400">
                <a:solidFill>
                  <a:srgbClr val="003366"/>
                </a:solidFill>
                <a:latin typeface="Arial"/>
                <a:ea typeface="Arial"/>
                <a:cs typeface="Arial"/>
                <a:sym typeface="Arial"/>
              </a:rPr>
              <a:t>[I, X] = </a:t>
            </a:r>
            <a:r>
              <a:rPr lang="en-US" sz="2400">
                <a:solidFill>
                  <a:srgbClr val="CC0099"/>
                </a:solidFill>
                <a:latin typeface="Arial"/>
                <a:ea typeface="Arial"/>
                <a:cs typeface="Arial"/>
                <a:sym typeface="Arial"/>
              </a:rPr>
              <a:t>J</a:t>
            </a:r>
            <a:endParaRPr sz="2400">
              <a:latin typeface="Arial"/>
              <a:ea typeface="Arial"/>
              <a:cs typeface="Arial"/>
              <a:sym typeface="Arial"/>
            </a:endParaRPr>
          </a:p>
          <a:p>
            <a:pPr marL="433069" marR="0" lvl="0" indent="0" algn="l" rtl="0">
              <a:lnSpc>
                <a:spcPct val="100000"/>
              </a:lnSpc>
              <a:spcBef>
                <a:spcPts val="290"/>
              </a:spcBef>
              <a:spcAft>
                <a:spcPts val="0"/>
              </a:spcAft>
              <a:buNone/>
            </a:pPr>
            <a:r>
              <a:rPr lang="en-US" sz="2400">
                <a:solidFill>
                  <a:srgbClr val="003366"/>
                </a:solidFill>
                <a:latin typeface="Arial"/>
                <a:ea typeface="Arial"/>
                <a:cs typeface="Arial"/>
                <a:sym typeface="Arial"/>
              </a:rPr>
              <a:t>all other entries in </a:t>
            </a:r>
            <a:r>
              <a:rPr lang="en-US" sz="2400">
                <a:solidFill>
                  <a:srgbClr val="CC0099"/>
                </a:solidFill>
                <a:latin typeface="Arial"/>
                <a:ea typeface="Arial"/>
                <a:cs typeface="Arial"/>
                <a:sym typeface="Arial"/>
              </a:rPr>
              <a:t>action </a:t>
            </a:r>
            <a:r>
              <a:rPr lang="en-US" sz="2400">
                <a:solidFill>
                  <a:srgbClr val="003366"/>
                </a:solidFill>
                <a:latin typeface="Arial"/>
                <a:ea typeface="Arial"/>
                <a:cs typeface="Arial"/>
                <a:sym typeface="Arial"/>
              </a:rPr>
              <a:t>and </a:t>
            </a:r>
            <a:r>
              <a:rPr lang="en-US" sz="2400">
                <a:solidFill>
                  <a:srgbClr val="CC0099"/>
                </a:solidFill>
                <a:latin typeface="Arial"/>
                <a:ea typeface="Arial"/>
                <a:cs typeface="Arial"/>
                <a:sym typeface="Arial"/>
              </a:rPr>
              <a:t>goto </a:t>
            </a:r>
            <a:r>
              <a:rPr lang="en-US" sz="2400">
                <a:solidFill>
                  <a:srgbClr val="003366"/>
                </a:solidFill>
                <a:latin typeface="Arial"/>
                <a:ea typeface="Arial"/>
                <a:cs typeface="Arial"/>
                <a:sym typeface="Arial"/>
              </a:rPr>
              <a:t>are made </a:t>
            </a:r>
            <a:r>
              <a:rPr lang="en-US" sz="2400">
                <a:solidFill>
                  <a:srgbClr val="CC0099"/>
                </a:solidFill>
                <a:latin typeface="Arial"/>
                <a:ea typeface="Arial"/>
                <a:cs typeface="Arial"/>
                <a:sym typeface="Arial"/>
              </a:rPr>
              <a:t>error</a:t>
            </a:r>
            <a:endParaRPr sz="24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108"/>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graphicFrame>
        <p:nvGraphicFramePr>
          <p:cNvPr id="1246" name="Google Shape;1246;p108"/>
          <p:cNvGraphicFramePr/>
          <p:nvPr/>
        </p:nvGraphicFramePr>
        <p:xfrm>
          <a:off x="978408" y="2426207"/>
          <a:ext cx="4570100" cy="3398785"/>
        </p:xfrm>
        <a:graphic>
          <a:graphicData uri="http://schemas.openxmlformats.org/drawingml/2006/table">
            <a:tbl>
              <a:tblPr firstRow="1" bandRow="1">
                <a:noFill/>
              </a:tblPr>
              <a:tblGrid>
                <a:gridCol w="609600"/>
                <a:gridCol w="697875"/>
                <a:gridCol w="818525"/>
                <a:gridCol w="768975"/>
                <a:gridCol w="756275"/>
                <a:gridCol w="918850"/>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45720"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c</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64769" lvl="0" indent="0" algn="ctr"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d</a:t>
                      </a:r>
                      <a:endParaRPr sz="2400" u="none" strike="noStrike" cap="none">
                        <a:latin typeface="Arial"/>
                        <a:ea typeface="Arial"/>
                        <a:cs typeface="Arial"/>
                        <a:sym typeface="Arial"/>
                      </a:endParaRPr>
                    </a:p>
                  </a:txBody>
                  <a:tcPr marL="0" marR="0" marT="3620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27329"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1590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S</a:t>
                      </a:r>
                      <a:endParaRPr sz="2400" u="none" strike="noStrike" cap="none">
                        <a:latin typeface="Arial"/>
                        <a:ea typeface="Arial"/>
                        <a:cs typeface="Arial"/>
                        <a:sym typeface="Arial"/>
                      </a:endParaRPr>
                    </a:p>
                  </a:txBody>
                  <a:tcPr marL="0" marR="0" marT="3620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50190" marR="0" lvl="0" indent="0" algn="l" rtl="0">
                        <a:lnSpc>
                          <a:spcPct val="108958"/>
                        </a:lnSpc>
                        <a:spcBef>
                          <a:spcPts val="0"/>
                        </a:spcBef>
                        <a:spcAft>
                          <a:spcPts val="0"/>
                        </a:spcAft>
                        <a:buNone/>
                      </a:pPr>
                      <a:r>
                        <a:rPr lang="en-US" sz="2400" u="none" strike="noStrike" cap="none">
                          <a:solidFill>
                            <a:srgbClr val="003366"/>
                          </a:solidFill>
                          <a:latin typeface="Arial"/>
                          <a:ea typeface="Arial"/>
                          <a:cs typeface="Arial"/>
                          <a:sym typeface="Arial"/>
                        </a:rPr>
                        <a:t>C</a:t>
                      </a:r>
                      <a:endParaRPr sz="2400" u="none" strike="noStrike" cap="none">
                        <a:latin typeface="Arial"/>
                        <a:ea typeface="Arial"/>
                        <a:cs typeface="Arial"/>
                        <a:sym typeface="Arial"/>
                      </a:endParaRPr>
                    </a:p>
                  </a:txBody>
                  <a:tcPr marL="0" marR="0" marT="3620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81610"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1</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41275" lvl="0" indent="0" algn="ct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s47</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64135" lvl="0" indent="0" algn="ctr"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s58</a:t>
                      </a:r>
                      <a:endParaRPr sz="2400" u="none" strike="noStrike" cap="none">
                        <a:latin typeface="Arial"/>
                        <a:ea typeface="Arial"/>
                        <a:cs typeface="Arial"/>
                        <a:sym typeface="Arial"/>
                      </a:endParaRPr>
                    </a:p>
                  </a:txBody>
                  <a:tcPr marL="0" marR="0" marT="2095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08279"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g2</a:t>
                      </a:r>
                      <a:endParaRPr sz="2400" u="none" strike="noStrike" cap="none">
                        <a:latin typeface="Arial"/>
                        <a:ea typeface="Arial"/>
                        <a:cs typeface="Arial"/>
                        <a:sym typeface="Arial"/>
                      </a:endParaRPr>
                    </a:p>
                  </a:txBody>
                  <a:tcPr marL="0" marR="0" marT="2095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210184" marR="0" lvl="0" indent="0" algn="l" rtl="0">
                        <a:lnSpc>
                          <a:spcPct val="113750"/>
                        </a:lnSpc>
                        <a:spcBef>
                          <a:spcPts val="0"/>
                        </a:spcBef>
                        <a:spcAft>
                          <a:spcPts val="0"/>
                        </a:spcAft>
                        <a:buNone/>
                      </a:pPr>
                      <a:r>
                        <a:rPr lang="en-US" sz="2400" u="none" strike="noStrike" cap="none">
                          <a:solidFill>
                            <a:srgbClr val="003366"/>
                          </a:solidFill>
                          <a:latin typeface="Arial"/>
                          <a:ea typeface="Arial"/>
                          <a:cs typeface="Arial"/>
                          <a:sym typeface="Arial"/>
                        </a:rPr>
                        <a:t>g3</a:t>
                      </a:r>
                      <a:endParaRPr sz="2400" u="none" strike="noStrike" cap="none">
                        <a:latin typeface="Arial"/>
                        <a:ea typeface="Arial"/>
                        <a:cs typeface="Arial"/>
                        <a:sym typeface="Arial"/>
                      </a:endParaRPr>
                    </a:p>
                  </a:txBody>
                  <a:tcPr marL="0" marR="0" marT="2095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r>
              <a:tr h="381000">
                <a:tc>
                  <a:txBody>
                    <a:bodyPr/>
                    <a:lstStyle/>
                    <a:p>
                      <a:pPr marL="181610" marR="0" lvl="0" indent="0" algn="l"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2</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350520" lvl="0" indent="0" algn="r" rtl="0">
                        <a:lnSpc>
                          <a:spcPct val="118750"/>
                        </a:lnSpc>
                        <a:spcBef>
                          <a:spcPts val="0"/>
                        </a:spcBef>
                        <a:spcAft>
                          <a:spcPts val="0"/>
                        </a:spcAft>
                        <a:buNone/>
                      </a:pPr>
                      <a:r>
                        <a:rPr lang="en-US" sz="2400"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57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181610"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3</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41275" lvl="0" indent="0" algn="ct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s47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64135" lvl="0" indent="0" algn="ctr"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s58</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963294" marR="0" lvl="0" indent="0" algn="l" rtl="0">
                        <a:lnSpc>
                          <a:spcPct val="117083"/>
                        </a:lnSpc>
                        <a:spcBef>
                          <a:spcPts val="0"/>
                        </a:spcBef>
                        <a:spcAft>
                          <a:spcPts val="0"/>
                        </a:spcAft>
                        <a:buNone/>
                      </a:pPr>
                      <a:r>
                        <a:rPr lang="en-US" sz="2400" u="none" strike="noStrike" cap="none">
                          <a:solidFill>
                            <a:srgbClr val="003366"/>
                          </a:solidFill>
                          <a:latin typeface="Arial"/>
                          <a:ea typeface="Arial"/>
                          <a:cs typeface="Arial"/>
                          <a:sym typeface="Arial"/>
                        </a:rPr>
                        <a:t>g6</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13970"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47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37465" lvl="0" indent="0" algn="ct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s47</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68580" lvl="0" indent="0" algn="ctr"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s58</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878205" marR="0" lvl="0" indent="0" algn="l" rtl="0">
                        <a:lnSpc>
                          <a:spcPct val="112083"/>
                        </a:lnSpc>
                        <a:spcBef>
                          <a:spcPts val="0"/>
                        </a:spcBef>
                        <a:spcAft>
                          <a:spcPts val="0"/>
                        </a:spcAft>
                        <a:buNone/>
                      </a:pPr>
                      <a:r>
                        <a:rPr lang="en-US" sz="2400" u="none" strike="noStrike" cap="none">
                          <a:solidFill>
                            <a:srgbClr val="003366"/>
                          </a:solidFill>
                          <a:latin typeface="Arial"/>
                          <a:ea typeface="Arial"/>
                          <a:cs typeface="Arial"/>
                          <a:sym typeface="Arial"/>
                        </a:rPr>
                        <a:t>g910</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04800">
                <a:tc>
                  <a:txBody>
                    <a:bodyPr/>
                    <a:lstStyle/>
                    <a:p>
                      <a:pPr marL="13970"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58</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93345" lvl="0" indent="0" algn="ct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57150" lvl="0" indent="0" algn="ctr"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98755" marR="0" lvl="0" indent="0" algn="l" rtl="0">
                        <a:lnSpc>
                          <a:spcPct val="95833"/>
                        </a:lnSpc>
                        <a:spcBef>
                          <a:spcPts val="0"/>
                        </a:spcBef>
                        <a:spcAft>
                          <a:spcPts val="0"/>
                        </a:spcAft>
                        <a:buNone/>
                      </a:pPr>
                      <a:r>
                        <a:rPr lang="en-US" sz="2400" u="none" strike="noStrike" cap="none">
                          <a:solidFill>
                            <a:srgbClr val="003366"/>
                          </a:solidFill>
                          <a:latin typeface="Arial"/>
                          <a:ea typeface="Arial"/>
                          <a:cs typeface="Arial"/>
                          <a:sym typeface="Arial"/>
                        </a:rPr>
                        <a:t>r4</a:t>
                      </a:r>
                      <a:endParaRPr sz="2400" u="none" strike="noStrike" cap="none">
                        <a:latin typeface="Arial"/>
                        <a:ea typeface="Arial"/>
                        <a:cs typeface="Arial"/>
                        <a:sym typeface="Arial"/>
                      </a:endParaRPr>
                    </a:p>
                  </a:txBody>
                  <a:tcPr marL="0" marR="0" marT="0"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381000">
                <a:tc>
                  <a:txBody>
                    <a:bodyPr/>
                    <a:lstStyle/>
                    <a:p>
                      <a:pPr marL="181610" marR="0" lvl="0" indent="0" algn="l"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6</a:t>
                      </a:r>
                      <a:endParaRPr sz="2400" u="none" strike="noStrike" cap="none">
                        <a:latin typeface="Arial"/>
                        <a:ea typeface="Arial"/>
                        <a:cs typeface="Arial"/>
                        <a:sym typeface="Arial"/>
                      </a:endParaRPr>
                    </a:p>
                  </a:txBody>
                  <a:tcPr marL="0" marR="0" marT="222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3">
                  <a:txBody>
                    <a:bodyPr/>
                    <a:lstStyle/>
                    <a:p>
                      <a:pPr marL="0" marR="247650" lvl="0" indent="0" algn="r" rtl="0">
                        <a:lnSpc>
                          <a:spcPct val="113541"/>
                        </a:lnSpc>
                        <a:spcBef>
                          <a:spcPts val="0"/>
                        </a:spcBef>
                        <a:spcAft>
                          <a:spcPts val="0"/>
                        </a:spcAft>
                        <a:buNone/>
                      </a:pPr>
                      <a:r>
                        <a:rPr lang="en-US" sz="2400" u="none" strike="noStrike" cap="none">
                          <a:solidFill>
                            <a:srgbClr val="003366"/>
                          </a:solidFill>
                          <a:latin typeface="Arial"/>
                          <a:ea typeface="Arial"/>
                          <a:cs typeface="Arial"/>
                          <a:sym typeface="Arial"/>
                        </a:rPr>
                        <a:t>r2</a:t>
                      </a:r>
                      <a:endParaRPr sz="2400" u="none" strike="noStrike" cap="none">
                        <a:latin typeface="Arial"/>
                        <a:ea typeface="Arial"/>
                        <a:cs typeface="Arial"/>
                        <a:sym typeface="Arial"/>
                      </a:endParaRPr>
                    </a:p>
                  </a:txBody>
                  <a:tcPr marL="0" marR="0" marT="2222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r h="457200">
                <a:tc>
                  <a:txBody>
                    <a:bodyPr/>
                    <a:lstStyle/>
                    <a:p>
                      <a:pPr marL="13970" marR="0" lvl="0" indent="0" algn="l"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910</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86360" lvl="0" indent="0" algn="ctr"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6975" marB="0">
                    <a:lnL w="28575" cap="flat" cmpd="sng">
                      <a:solidFill>
                        <a:srgbClr val="FF3300"/>
                      </a:solidFill>
                      <a:prstDash val="solid"/>
                      <a:round/>
                      <a:headEnd type="none" w="sm" len="sm"/>
                      <a:tailEnd type="none" w="sm" len="sm"/>
                    </a:lnL>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0" marR="50165" lvl="0" indent="0" algn="ctr"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6975" marB="0">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a:txBody>
                    <a:bodyPr/>
                    <a:lstStyle/>
                    <a:p>
                      <a:pPr marL="199390" marR="0" lvl="0" indent="0" algn="l" rtl="0">
                        <a:lnSpc>
                          <a:spcPct val="100000"/>
                        </a:lnSpc>
                        <a:spcBef>
                          <a:spcPts val="0"/>
                        </a:spcBef>
                        <a:spcAft>
                          <a:spcPts val="0"/>
                        </a:spcAft>
                        <a:buNone/>
                      </a:pPr>
                      <a:r>
                        <a:rPr lang="en-US" sz="2400" u="none" strike="noStrike" cap="none">
                          <a:solidFill>
                            <a:srgbClr val="003366"/>
                          </a:solidFill>
                          <a:latin typeface="Arial"/>
                          <a:ea typeface="Arial"/>
                          <a:cs typeface="Arial"/>
                          <a:sym typeface="Arial"/>
                        </a:rPr>
                        <a:t>r3</a:t>
                      </a:r>
                      <a:endParaRPr sz="2400" u="none" strike="noStrike" cap="none">
                        <a:latin typeface="Arial"/>
                        <a:ea typeface="Arial"/>
                        <a:cs typeface="Arial"/>
                        <a:sym typeface="Arial"/>
                      </a:endParaRPr>
                    </a:p>
                  </a:txBody>
                  <a:tcPr marL="0" marR="0" marT="6975" marB="0">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28575" cap="flat" cmpd="sng">
                      <a:solidFill>
                        <a:srgbClr val="FF3300"/>
                      </a:solidFill>
                      <a:prstDash val="solid"/>
                      <a:round/>
                      <a:headEnd type="none" w="sm" len="sm"/>
                      <a:tailEnd type="none" w="sm" len="sm"/>
                    </a:lnL>
                    <a:lnR w="28575" cap="flat" cmpd="sng">
                      <a:solidFill>
                        <a:srgbClr val="FF3300"/>
                      </a:solidFill>
                      <a:prstDash val="solid"/>
                      <a:round/>
                      <a:headEnd type="none" w="sm" len="sm"/>
                      <a:tailEnd type="none" w="sm" len="sm"/>
                    </a:lnR>
                    <a:lnT w="28575" cap="flat" cmpd="sng">
                      <a:solidFill>
                        <a:srgbClr val="FF3300"/>
                      </a:solidFill>
                      <a:prstDash val="solid"/>
                      <a:round/>
                      <a:headEnd type="none" w="sm" len="sm"/>
                      <a:tailEnd type="none" w="sm" len="sm"/>
                    </a:lnT>
                    <a:lnB w="28575" cap="flat" cmpd="sng">
                      <a:solidFill>
                        <a:srgbClr val="FF3300"/>
                      </a:solidFill>
                      <a:prstDash val="solid"/>
                      <a:round/>
                      <a:headEnd type="none" w="sm" len="sm"/>
                      <a:tailEnd type="none" w="sm" len="sm"/>
                    </a:lnB>
                  </a:tcPr>
                </a:tc>
                <a:tc hMerge="1">
                  <a:txBody>
                    <a:bodyPr/>
                    <a:lstStyle/>
                    <a:p>
                      <a:endParaRPr lang="en-US"/>
                    </a:p>
                  </a:txBody>
                  <a:tcPr/>
                </a:tc>
              </a:tr>
            </a:tbl>
          </a:graphicData>
        </a:graphic>
      </p:graphicFrame>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993444" y="1286636"/>
            <a:ext cx="659955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Left- &amp; Right-Most Derivations</a:t>
            </a:r>
            <a:endParaRPr/>
          </a:p>
        </p:txBody>
      </p:sp>
      <p:sp>
        <p:nvSpPr>
          <p:cNvPr id="130" name="Google Shape;130;p10"/>
          <p:cNvSpPr txBox="1"/>
          <p:nvPr/>
        </p:nvSpPr>
        <p:spPr>
          <a:xfrm>
            <a:off x="993444" y="2351456"/>
            <a:ext cx="7423150" cy="2719719"/>
          </a:xfrm>
          <a:prstGeom prst="rect">
            <a:avLst/>
          </a:prstGeom>
          <a:noFill/>
          <a:ln>
            <a:noFill/>
          </a:ln>
        </p:spPr>
        <p:txBody>
          <a:bodyPr spcFirstLastPara="1" wrap="square" lIns="0" tIns="12700" rIns="0" bIns="0" anchor="t" anchorCtr="0">
            <a:spAutoFit/>
          </a:bodyPr>
          <a:lstStyle/>
          <a:p>
            <a:pPr marL="356870" marR="5080" lvl="0" indent="-344805" algn="just" rtl="0">
              <a:lnSpc>
                <a:spcPct val="1101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If there are more than one </a:t>
            </a:r>
            <a:r>
              <a:rPr lang="en-US" sz="1800" dirty="0" err="1">
                <a:solidFill>
                  <a:srgbClr val="003366"/>
                </a:solidFill>
                <a:latin typeface="Arial"/>
                <a:ea typeface="Arial"/>
                <a:cs typeface="Arial"/>
                <a:sym typeface="Arial"/>
              </a:rPr>
              <a:t>nonterminal</a:t>
            </a:r>
            <a:r>
              <a:rPr lang="en-US" sz="1800" dirty="0">
                <a:solidFill>
                  <a:srgbClr val="003366"/>
                </a:solidFill>
                <a:latin typeface="Arial"/>
                <a:ea typeface="Arial"/>
                <a:cs typeface="Arial"/>
                <a:sym typeface="Arial"/>
              </a:rPr>
              <a:t> in the  string, many choices are </a:t>
            </a:r>
            <a:r>
              <a:rPr lang="en-US" sz="1800" dirty="0" smtClean="0">
                <a:solidFill>
                  <a:srgbClr val="003366"/>
                </a:solidFill>
                <a:latin typeface="Arial"/>
                <a:ea typeface="Arial"/>
                <a:cs typeface="Arial"/>
                <a:sym typeface="Arial"/>
              </a:rPr>
              <a:t>possible</a:t>
            </a:r>
          </a:p>
          <a:p>
            <a:pPr marL="356870" marR="5080" lvl="0" indent="-344805" algn="just" rtl="0">
              <a:lnSpc>
                <a:spcPct val="1101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638810" lvl="0" indent="-344805" algn="just" rtl="0">
              <a:lnSpc>
                <a:spcPct val="110000"/>
              </a:lnSpc>
              <a:spcBef>
                <a:spcPts val="67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A </a:t>
            </a:r>
            <a:r>
              <a:rPr lang="en-US" sz="1800" dirty="0">
                <a:solidFill>
                  <a:srgbClr val="FF3300"/>
                </a:solidFill>
                <a:latin typeface="Arial"/>
                <a:ea typeface="Arial"/>
                <a:cs typeface="Arial"/>
                <a:sym typeface="Arial"/>
              </a:rPr>
              <a:t>leftmost </a:t>
            </a:r>
            <a:r>
              <a:rPr lang="en-US" sz="1800" dirty="0">
                <a:solidFill>
                  <a:srgbClr val="003366"/>
                </a:solidFill>
                <a:latin typeface="Arial"/>
                <a:ea typeface="Arial"/>
                <a:cs typeface="Arial"/>
                <a:sym typeface="Arial"/>
              </a:rPr>
              <a:t>derivation always chooses the  leftmost </a:t>
            </a:r>
            <a:r>
              <a:rPr lang="en-US" sz="1800" dirty="0" err="1">
                <a:solidFill>
                  <a:srgbClr val="003366"/>
                </a:solidFill>
                <a:latin typeface="Arial"/>
                <a:ea typeface="Arial"/>
                <a:cs typeface="Arial"/>
                <a:sym typeface="Arial"/>
              </a:rPr>
              <a:t>nonterminal</a:t>
            </a:r>
            <a:r>
              <a:rPr lang="en-US" sz="1800" dirty="0">
                <a:solidFill>
                  <a:srgbClr val="003366"/>
                </a:solidFill>
                <a:latin typeface="Arial"/>
                <a:ea typeface="Arial"/>
                <a:cs typeface="Arial"/>
                <a:sym typeface="Arial"/>
              </a:rPr>
              <a:t> to </a:t>
            </a:r>
            <a:r>
              <a:rPr lang="en-US" sz="1800" dirty="0" smtClean="0">
                <a:solidFill>
                  <a:srgbClr val="003366"/>
                </a:solidFill>
                <a:latin typeface="Arial"/>
                <a:ea typeface="Arial"/>
                <a:cs typeface="Arial"/>
                <a:sym typeface="Arial"/>
              </a:rPr>
              <a:t>rewrite</a:t>
            </a:r>
          </a:p>
          <a:p>
            <a:pPr marL="356870" marR="638810" lvl="0" indent="-344805" algn="just" rtl="0">
              <a:lnSpc>
                <a:spcPct val="110000"/>
              </a:lnSpc>
              <a:spcBef>
                <a:spcPts val="670"/>
              </a:spcBef>
              <a:spcAft>
                <a:spcPts val="0"/>
              </a:spcAft>
              <a:buClr>
                <a:srgbClr val="003366"/>
              </a:buClr>
              <a:buSzPts val="2100"/>
              <a:buFont typeface="Noto Sans Symbols"/>
              <a:buChar char="●"/>
            </a:pPr>
            <a:endParaRPr sz="1800">
              <a:latin typeface="Arial"/>
              <a:ea typeface="Arial"/>
              <a:cs typeface="Arial"/>
              <a:sym typeface="Arial"/>
            </a:endParaRPr>
          </a:p>
          <a:p>
            <a:pPr marL="356870" marR="425450" lvl="0" indent="-344805" algn="just" rtl="0">
              <a:lnSpc>
                <a:spcPct val="1101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A </a:t>
            </a:r>
            <a:r>
              <a:rPr lang="en-US" sz="1800" dirty="0">
                <a:solidFill>
                  <a:srgbClr val="FF3300"/>
                </a:solidFill>
                <a:latin typeface="Arial"/>
                <a:ea typeface="Arial"/>
                <a:cs typeface="Arial"/>
                <a:sym typeface="Arial"/>
              </a:rPr>
              <a:t>rightmost </a:t>
            </a:r>
            <a:r>
              <a:rPr lang="en-US" sz="1800" dirty="0">
                <a:solidFill>
                  <a:srgbClr val="003366"/>
                </a:solidFill>
                <a:latin typeface="Arial"/>
                <a:ea typeface="Arial"/>
                <a:cs typeface="Arial"/>
                <a:sym typeface="Arial"/>
              </a:rPr>
              <a:t>derivation always chooses the  rightmost </a:t>
            </a:r>
            <a:r>
              <a:rPr lang="en-US" sz="1800" dirty="0" err="1">
                <a:solidFill>
                  <a:srgbClr val="003366"/>
                </a:solidFill>
                <a:latin typeface="Arial"/>
                <a:ea typeface="Arial"/>
                <a:cs typeface="Arial"/>
                <a:sym typeface="Arial"/>
              </a:rPr>
              <a:t>nonterminal</a:t>
            </a:r>
            <a:r>
              <a:rPr lang="en-US" sz="1800" dirty="0">
                <a:solidFill>
                  <a:srgbClr val="003366"/>
                </a:solidFill>
                <a:latin typeface="Arial"/>
                <a:ea typeface="Arial"/>
                <a:cs typeface="Arial"/>
                <a:sym typeface="Arial"/>
              </a:rPr>
              <a:t> to rewrite</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09"/>
          <p:cNvSpPr txBox="1">
            <a:spLocks noGrp="1"/>
          </p:cNvSpPr>
          <p:nvPr>
            <p:ph type="title"/>
          </p:nvPr>
        </p:nvSpPr>
        <p:spPr>
          <a:xfrm>
            <a:off x="993444" y="1286636"/>
            <a:ext cx="490283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Shift/Reduce Conflicts</a:t>
            </a:r>
            <a:endParaRPr/>
          </a:p>
        </p:txBody>
      </p:sp>
      <p:sp>
        <p:nvSpPr>
          <p:cNvPr id="1252" name="Google Shape;1252;p109"/>
          <p:cNvSpPr txBox="1"/>
          <p:nvPr/>
        </p:nvSpPr>
        <p:spPr>
          <a:xfrm>
            <a:off x="2012950" y="2422398"/>
            <a:ext cx="5496560" cy="1304290"/>
          </a:xfrm>
          <a:prstGeom prst="rect">
            <a:avLst/>
          </a:prstGeom>
          <a:noFill/>
          <a:ln>
            <a:noFill/>
          </a:ln>
        </p:spPr>
        <p:txBody>
          <a:bodyPr spcFirstLastPara="1" wrap="square" lIns="0" tIns="13325" rIns="0" bIns="0" anchor="t" anchorCtr="0">
            <a:spAutoFit/>
          </a:bodyPr>
          <a:lstStyle/>
          <a:p>
            <a:pPr marL="12700" marR="0" lvl="0" indent="0" algn="l" rtl="0">
              <a:lnSpc>
                <a:spcPct val="119642"/>
              </a:lnSpc>
              <a:spcBef>
                <a:spcPts val="0"/>
              </a:spcBef>
              <a:spcAft>
                <a:spcPts val="0"/>
              </a:spcAft>
              <a:buNone/>
            </a:pPr>
            <a:r>
              <a:rPr lang="en-US" sz="2800" i="1">
                <a:solidFill>
                  <a:srgbClr val="003366"/>
                </a:solidFill>
                <a:latin typeface="Arial"/>
                <a:ea typeface="Arial"/>
                <a:cs typeface="Arial"/>
                <a:sym typeface="Arial"/>
              </a:rPr>
              <a:t>stmt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if </a:t>
            </a:r>
            <a:r>
              <a:rPr lang="en-US" sz="2800" i="1">
                <a:solidFill>
                  <a:srgbClr val="003366"/>
                </a:solidFill>
                <a:latin typeface="Arial"/>
                <a:ea typeface="Arial"/>
                <a:cs typeface="Arial"/>
                <a:sym typeface="Arial"/>
              </a:rPr>
              <a:t>expr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stmt</a:t>
            </a:r>
            <a:endParaRPr sz="2800">
              <a:latin typeface="Arial"/>
              <a:ea typeface="Arial"/>
              <a:cs typeface="Arial"/>
              <a:sym typeface="Arial"/>
            </a:endParaRPr>
          </a:p>
          <a:p>
            <a:pPr marL="899794" marR="0" lvl="0" indent="0" algn="l" rtl="0">
              <a:lnSpc>
                <a:spcPct val="119642"/>
              </a:lnSpc>
              <a:spcBef>
                <a:spcPts val="0"/>
              </a:spcBef>
              <a:spcAft>
                <a:spcPts val="0"/>
              </a:spcAft>
              <a:buNone/>
            </a:pP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if </a:t>
            </a:r>
            <a:r>
              <a:rPr lang="en-US" sz="2800" i="1">
                <a:solidFill>
                  <a:srgbClr val="003366"/>
                </a:solidFill>
                <a:latin typeface="Arial"/>
                <a:ea typeface="Arial"/>
                <a:cs typeface="Arial"/>
                <a:sym typeface="Arial"/>
              </a:rPr>
              <a:t>expr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stmt </a:t>
            </a:r>
            <a:r>
              <a:rPr lang="en-US" sz="2800" b="1">
                <a:solidFill>
                  <a:srgbClr val="003366"/>
                </a:solidFill>
                <a:latin typeface="Arial"/>
                <a:ea typeface="Arial"/>
                <a:cs typeface="Arial"/>
                <a:sym typeface="Arial"/>
              </a:rPr>
              <a:t>else </a:t>
            </a:r>
            <a:r>
              <a:rPr lang="en-US" sz="2800" i="1">
                <a:solidFill>
                  <a:srgbClr val="003366"/>
                </a:solidFill>
                <a:latin typeface="Arial"/>
                <a:ea typeface="Arial"/>
                <a:cs typeface="Arial"/>
                <a:sym typeface="Arial"/>
              </a:rPr>
              <a:t>stmt</a:t>
            </a:r>
            <a:endParaRPr sz="2800">
              <a:latin typeface="Arial"/>
              <a:ea typeface="Arial"/>
              <a:cs typeface="Arial"/>
              <a:sym typeface="Arial"/>
            </a:endParaRPr>
          </a:p>
          <a:p>
            <a:pPr marL="899794" marR="0" lvl="0" indent="0" algn="l" rtl="0">
              <a:lnSpc>
                <a:spcPct val="100000"/>
              </a:lnSpc>
              <a:spcBef>
                <a:spcPts val="5"/>
              </a:spcBef>
              <a:spcAft>
                <a:spcPts val="0"/>
              </a:spcAft>
              <a:buNone/>
            </a:pP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other</a:t>
            </a:r>
            <a:endParaRPr sz="2800">
              <a:latin typeface="Arial"/>
              <a:ea typeface="Arial"/>
              <a:cs typeface="Arial"/>
              <a:sym typeface="Arial"/>
            </a:endParaRPr>
          </a:p>
        </p:txBody>
      </p:sp>
      <p:sp>
        <p:nvSpPr>
          <p:cNvPr id="1253" name="Google Shape;1253;p109"/>
          <p:cNvSpPr txBox="1"/>
          <p:nvPr/>
        </p:nvSpPr>
        <p:spPr>
          <a:xfrm>
            <a:off x="1555750" y="4170629"/>
            <a:ext cx="3608704" cy="880744"/>
          </a:xfrm>
          <a:prstGeom prst="rect">
            <a:avLst/>
          </a:prstGeom>
          <a:noFill/>
          <a:ln>
            <a:noFill/>
          </a:ln>
        </p:spPr>
        <p:txBody>
          <a:bodyPr spcFirstLastPara="1" wrap="square" lIns="0" tIns="13950" rIns="0" bIns="0" anchor="t" anchorCtr="0">
            <a:spAutoFit/>
          </a:bodyPr>
          <a:lstStyle/>
          <a:p>
            <a:pPr marL="0" marR="119379" lvl="0" indent="0" algn="ctr" rtl="0">
              <a:lnSpc>
                <a:spcPct val="100000"/>
              </a:lnSpc>
              <a:spcBef>
                <a:spcPts val="0"/>
              </a:spcBef>
              <a:spcAft>
                <a:spcPts val="0"/>
              </a:spcAft>
              <a:buNone/>
            </a:pPr>
            <a:r>
              <a:rPr lang="en-US" sz="2800">
                <a:solidFill>
                  <a:srgbClr val="FF3300"/>
                </a:solidFill>
                <a:latin typeface="Arial"/>
                <a:ea typeface="Arial"/>
                <a:cs typeface="Arial"/>
                <a:sym typeface="Arial"/>
              </a:rPr>
              <a:t>Stack</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 - - </a:t>
            </a:r>
            <a:r>
              <a:rPr lang="en-US" sz="2800" b="1">
                <a:solidFill>
                  <a:srgbClr val="003366"/>
                </a:solidFill>
                <a:latin typeface="Arial"/>
                <a:ea typeface="Arial"/>
                <a:cs typeface="Arial"/>
                <a:sym typeface="Arial"/>
              </a:rPr>
              <a:t>if </a:t>
            </a:r>
            <a:r>
              <a:rPr lang="en-US" sz="2800" i="1">
                <a:solidFill>
                  <a:srgbClr val="003366"/>
                </a:solidFill>
                <a:latin typeface="Arial"/>
                <a:ea typeface="Arial"/>
                <a:cs typeface="Arial"/>
                <a:sym typeface="Arial"/>
              </a:rPr>
              <a:t>expr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stmt</a:t>
            </a:r>
            <a:endParaRPr sz="2800">
              <a:latin typeface="Arial"/>
              <a:ea typeface="Arial"/>
              <a:cs typeface="Arial"/>
              <a:sym typeface="Arial"/>
            </a:endParaRPr>
          </a:p>
        </p:txBody>
      </p:sp>
      <p:sp>
        <p:nvSpPr>
          <p:cNvPr id="1254" name="Google Shape;1254;p109"/>
          <p:cNvSpPr txBox="1"/>
          <p:nvPr/>
        </p:nvSpPr>
        <p:spPr>
          <a:xfrm>
            <a:off x="6613906" y="4170629"/>
            <a:ext cx="1669414" cy="880744"/>
          </a:xfrm>
          <a:prstGeom prst="rect">
            <a:avLst/>
          </a:prstGeom>
          <a:noFill/>
          <a:ln>
            <a:noFill/>
          </a:ln>
        </p:spPr>
        <p:txBody>
          <a:bodyPr spcFirstLastPara="1" wrap="square" lIns="0" tIns="13950" rIns="0" bIns="0" anchor="t" anchorCtr="0">
            <a:spAutoFit/>
          </a:bodyPr>
          <a:lstStyle/>
          <a:p>
            <a:pPr marL="372745"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Input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b="1">
                <a:solidFill>
                  <a:srgbClr val="003366"/>
                </a:solidFill>
                <a:latin typeface="Arial"/>
                <a:ea typeface="Arial"/>
                <a:cs typeface="Arial"/>
                <a:sym typeface="Arial"/>
              </a:rPr>
              <a:t>else </a:t>
            </a:r>
            <a:r>
              <a:rPr lang="en-US" sz="2800">
                <a:solidFill>
                  <a:srgbClr val="003366"/>
                </a:solidFill>
                <a:latin typeface="Arial"/>
                <a:ea typeface="Arial"/>
                <a:cs typeface="Arial"/>
                <a:sym typeface="Arial"/>
              </a:rPr>
              <a:t>- - - $</a:t>
            </a:r>
            <a:endParaRPr sz="2800">
              <a:latin typeface="Arial"/>
              <a:ea typeface="Arial"/>
              <a:cs typeface="Arial"/>
              <a:sym typeface="Arial"/>
            </a:endParaRPr>
          </a:p>
        </p:txBody>
      </p:sp>
      <p:sp>
        <p:nvSpPr>
          <p:cNvPr id="1255" name="Google Shape;1255;p109"/>
          <p:cNvSpPr txBox="1"/>
          <p:nvPr/>
        </p:nvSpPr>
        <p:spPr>
          <a:xfrm>
            <a:off x="2012950" y="5624271"/>
            <a:ext cx="5874385" cy="880744"/>
          </a:xfrm>
          <a:prstGeom prst="rect">
            <a:avLst/>
          </a:prstGeom>
          <a:noFill/>
          <a:ln>
            <a:noFill/>
          </a:ln>
        </p:spPr>
        <p:txBody>
          <a:bodyPr spcFirstLastPara="1" wrap="square" lIns="0" tIns="13325" rIns="0" bIns="0" anchor="t" anchorCtr="0">
            <a:spAutoFit/>
          </a:bodyPr>
          <a:lstStyle/>
          <a:p>
            <a:pPr marL="210184"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Shift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if </a:t>
            </a:r>
            <a:r>
              <a:rPr lang="en-US" sz="2800" i="1">
                <a:solidFill>
                  <a:srgbClr val="003366"/>
                </a:solidFill>
                <a:latin typeface="Arial"/>
                <a:ea typeface="Arial"/>
                <a:cs typeface="Arial"/>
                <a:sym typeface="Arial"/>
              </a:rPr>
              <a:t>expr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stmt </a:t>
            </a:r>
            <a:r>
              <a:rPr lang="en-US" sz="2800" b="1">
                <a:solidFill>
                  <a:srgbClr val="003366"/>
                </a:solidFill>
                <a:latin typeface="Arial"/>
                <a:ea typeface="Arial"/>
                <a:cs typeface="Arial"/>
                <a:sym typeface="Arial"/>
              </a:rPr>
              <a:t>else </a:t>
            </a:r>
            <a:r>
              <a:rPr lang="en-US" sz="2800" i="1">
                <a:solidFill>
                  <a:srgbClr val="003366"/>
                </a:solidFill>
                <a:latin typeface="Arial"/>
                <a:ea typeface="Arial"/>
                <a:cs typeface="Arial"/>
                <a:sym typeface="Arial"/>
              </a:rPr>
              <a:t>stmt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Reduce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if </a:t>
            </a:r>
            <a:r>
              <a:rPr lang="en-US" sz="2800" i="1">
                <a:solidFill>
                  <a:srgbClr val="003366"/>
                </a:solidFill>
                <a:latin typeface="Arial"/>
                <a:ea typeface="Arial"/>
                <a:cs typeface="Arial"/>
                <a:sym typeface="Arial"/>
              </a:rPr>
              <a:t>expr </a:t>
            </a:r>
            <a:r>
              <a:rPr lang="en-US" sz="2800" b="1">
                <a:solidFill>
                  <a:srgbClr val="003366"/>
                </a:solidFill>
                <a:latin typeface="Arial"/>
                <a:ea typeface="Arial"/>
                <a:cs typeface="Arial"/>
                <a:sym typeface="Arial"/>
              </a:rPr>
              <a:t>then </a:t>
            </a:r>
            <a:r>
              <a:rPr lang="en-US" sz="2800" i="1">
                <a:solidFill>
                  <a:srgbClr val="003366"/>
                </a:solidFill>
                <a:latin typeface="Arial"/>
                <a:ea typeface="Arial"/>
                <a:cs typeface="Arial"/>
                <a:sym typeface="Arial"/>
              </a:rPr>
              <a:t>stmt</a:t>
            </a:r>
            <a:endParaRPr sz="2800">
              <a:latin typeface="Arial"/>
              <a:ea typeface="Arial"/>
              <a:cs typeface="Arial"/>
              <a:sym typeface="Arial"/>
            </a:endParaRPr>
          </a:p>
        </p:txBody>
      </p:sp>
    </p:spTree>
  </p:cSld>
  <p:clrMapOvr>
    <a:masterClrMapping/>
  </p:clrMapOvr>
  <p:transition>
    <p:zoom/>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110"/>
          <p:cNvSpPr txBox="1">
            <a:spLocks noGrp="1"/>
          </p:cNvSpPr>
          <p:nvPr>
            <p:ph type="title"/>
          </p:nvPr>
        </p:nvSpPr>
        <p:spPr>
          <a:xfrm>
            <a:off x="993444" y="1286636"/>
            <a:ext cx="554101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Reduce/Reduce Conflicts</a:t>
            </a:r>
            <a:endParaRPr/>
          </a:p>
        </p:txBody>
      </p:sp>
      <p:sp>
        <p:nvSpPr>
          <p:cNvPr id="1261" name="Google Shape;1261;p110"/>
          <p:cNvSpPr txBox="1"/>
          <p:nvPr/>
        </p:nvSpPr>
        <p:spPr>
          <a:xfrm>
            <a:off x="1627123" y="2445842"/>
            <a:ext cx="6144260" cy="2161540"/>
          </a:xfrm>
          <a:prstGeom prst="rect">
            <a:avLst/>
          </a:prstGeom>
          <a:noFill/>
          <a:ln>
            <a:noFill/>
          </a:ln>
        </p:spPr>
        <p:txBody>
          <a:bodyPr spcFirstLastPara="1" wrap="square" lIns="0" tIns="13950" rIns="0" bIns="0" anchor="t" anchorCtr="0">
            <a:spAutoFit/>
          </a:bodyPr>
          <a:lstStyle/>
          <a:p>
            <a:pPr marL="12700" marR="508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stmt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id	(		</a:t>
            </a:r>
            <a:r>
              <a:rPr lang="en-US" sz="2800" i="1">
                <a:solidFill>
                  <a:srgbClr val="003366"/>
                </a:solidFill>
                <a:latin typeface="Arial"/>
                <a:ea typeface="Arial"/>
                <a:cs typeface="Arial"/>
                <a:sym typeface="Arial"/>
              </a:rPr>
              <a:t>para_list		</a:t>
            </a:r>
            <a:r>
              <a:rPr lang="en-US" sz="2800" b="1">
                <a:solidFill>
                  <a:srgbClr val="003366"/>
                </a:solidFill>
                <a:latin typeface="Arial"/>
                <a:ea typeface="Arial"/>
                <a:cs typeface="Arial"/>
                <a:sym typeface="Arial"/>
              </a:rPr>
              <a:t>) | </a:t>
            </a:r>
            <a:r>
              <a:rPr lang="en-US" sz="2800" i="1">
                <a:solidFill>
                  <a:srgbClr val="003366"/>
                </a:solidFill>
                <a:latin typeface="Arial"/>
                <a:ea typeface="Arial"/>
                <a:cs typeface="Arial"/>
                <a:sym typeface="Arial"/>
              </a:rPr>
              <a:t>expr	</a:t>
            </a:r>
            <a:r>
              <a:rPr lang="en-US" sz="2800" b="1">
                <a:solidFill>
                  <a:srgbClr val="003366"/>
                </a:solidFill>
                <a:latin typeface="Arial"/>
                <a:ea typeface="Arial"/>
                <a:cs typeface="Arial"/>
                <a:sym typeface="Arial"/>
              </a:rPr>
              <a:t>:=	</a:t>
            </a:r>
            <a:r>
              <a:rPr lang="en-US" sz="2800" i="1">
                <a:solidFill>
                  <a:srgbClr val="003366"/>
                </a:solidFill>
                <a:latin typeface="Arial"/>
                <a:ea typeface="Arial"/>
                <a:cs typeface="Arial"/>
                <a:sym typeface="Arial"/>
              </a:rPr>
              <a:t>expr  para_list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003366"/>
                </a:solidFill>
                <a:latin typeface="Arial"/>
                <a:ea typeface="Arial"/>
                <a:cs typeface="Arial"/>
                <a:sym typeface="Arial"/>
              </a:rPr>
              <a:t>para_list	</a:t>
            </a:r>
            <a:r>
              <a:rPr lang="en-US" sz="2800" b="1">
                <a:solidFill>
                  <a:srgbClr val="003366"/>
                </a:solidFill>
                <a:latin typeface="Arial"/>
                <a:ea typeface="Arial"/>
                <a:cs typeface="Arial"/>
                <a:sym typeface="Arial"/>
              </a:rPr>
              <a:t>,	</a:t>
            </a:r>
            <a:r>
              <a:rPr lang="en-US" sz="2800" i="1">
                <a:solidFill>
                  <a:srgbClr val="003366"/>
                </a:solidFill>
                <a:latin typeface="Arial"/>
                <a:ea typeface="Arial"/>
                <a:cs typeface="Arial"/>
                <a:sym typeface="Arial"/>
              </a:rPr>
              <a:t>para | para  </a:t>
            </a:r>
            <a:r>
              <a:rPr lang="en-US" sz="2800" i="1">
                <a:solidFill>
                  <a:srgbClr val="FF3300"/>
                </a:solidFill>
                <a:latin typeface="Arial"/>
                <a:ea typeface="Arial"/>
                <a:cs typeface="Arial"/>
                <a:sym typeface="Arial"/>
              </a:rPr>
              <a:t>para </a:t>
            </a:r>
            <a:r>
              <a:rPr lang="en-US" sz="2800">
                <a:solidFill>
                  <a:srgbClr val="FF3300"/>
                </a:solidFill>
                <a:latin typeface="Noto Sans Symbols"/>
                <a:ea typeface="Noto Sans Symbols"/>
                <a:cs typeface="Noto Sans Symbols"/>
                <a:sym typeface="Noto Sans Symbols"/>
              </a:rPr>
              <a:t>→</a:t>
            </a:r>
            <a:r>
              <a:rPr lang="en-US" sz="2800">
                <a:solidFill>
                  <a:srgbClr val="FF3300"/>
                </a:solidFill>
                <a:latin typeface="Times New Roman"/>
                <a:ea typeface="Times New Roman"/>
                <a:cs typeface="Times New Roman"/>
                <a:sym typeface="Times New Roman"/>
              </a:rPr>
              <a:t>	</a:t>
            </a:r>
            <a:r>
              <a:rPr lang="en-US" sz="2800" b="1">
                <a:solidFill>
                  <a:srgbClr val="FF3300"/>
                </a:solidFill>
                <a:latin typeface="Arial"/>
                <a:ea typeface="Arial"/>
                <a:cs typeface="Arial"/>
                <a:sym typeface="Arial"/>
              </a:rPr>
              <a:t>id</a:t>
            </a:r>
            <a:endParaRPr sz="2800">
              <a:latin typeface="Arial"/>
              <a:ea typeface="Arial"/>
              <a:cs typeface="Arial"/>
              <a:sym typeface="Arial"/>
            </a:endParaRPr>
          </a:p>
          <a:p>
            <a:pPr marL="12700" marR="849630" lvl="0" indent="0" algn="l" rtl="0">
              <a:lnSpc>
                <a:spcPct val="100000"/>
              </a:lnSpc>
              <a:spcBef>
                <a:spcPts val="5"/>
              </a:spcBef>
              <a:spcAft>
                <a:spcPts val="0"/>
              </a:spcAft>
              <a:buNone/>
            </a:pPr>
            <a:r>
              <a:rPr lang="en-US" sz="2800" i="1">
                <a:solidFill>
                  <a:srgbClr val="003366"/>
                </a:solidFill>
                <a:latin typeface="Arial"/>
                <a:ea typeface="Arial"/>
                <a:cs typeface="Arial"/>
                <a:sym typeface="Arial"/>
              </a:rPr>
              <a:t>expr_list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i="1">
                <a:solidFill>
                  <a:srgbClr val="003366"/>
                </a:solidFill>
                <a:latin typeface="Arial"/>
                <a:ea typeface="Arial"/>
                <a:cs typeface="Arial"/>
                <a:sym typeface="Arial"/>
              </a:rPr>
              <a:t>expr_list	</a:t>
            </a:r>
            <a:r>
              <a:rPr lang="en-US" sz="2800" b="1">
                <a:solidFill>
                  <a:srgbClr val="003366"/>
                </a:solidFill>
                <a:latin typeface="Arial"/>
                <a:ea typeface="Arial"/>
                <a:cs typeface="Arial"/>
                <a:sym typeface="Arial"/>
              </a:rPr>
              <a:t>, </a:t>
            </a:r>
            <a:r>
              <a:rPr lang="en-US" sz="2800" i="1">
                <a:solidFill>
                  <a:srgbClr val="003366"/>
                </a:solidFill>
                <a:latin typeface="Arial"/>
                <a:ea typeface="Arial"/>
                <a:cs typeface="Arial"/>
                <a:sym typeface="Arial"/>
              </a:rPr>
              <a:t>expr | expr  </a:t>
            </a:r>
            <a:r>
              <a:rPr lang="en-US" sz="2800" i="1">
                <a:solidFill>
                  <a:srgbClr val="FF3300"/>
                </a:solidFill>
                <a:latin typeface="Arial"/>
                <a:ea typeface="Arial"/>
                <a:cs typeface="Arial"/>
                <a:sym typeface="Arial"/>
              </a:rPr>
              <a:t>expr </a:t>
            </a: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b="1">
                <a:solidFill>
                  <a:srgbClr val="003366"/>
                </a:solidFill>
                <a:latin typeface="Arial"/>
                <a:ea typeface="Arial"/>
                <a:cs typeface="Arial"/>
                <a:sym typeface="Arial"/>
              </a:rPr>
              <a:t>id	(	</a:t>
            </a:r>
            <a:r>
              <a:rPr lang="en-US" sz="2800" i="1">
                <a:solidFill>
                  <a:srgbClr val="003366"/>
                </a:solidFill>
                <a:latin typeface="Arial"/>
                <a:ea typeface="Arial"/>
                <a:cs typeface="Arial"/>
                <a:sym typeface="Arial"/>
              </a:rPr>
              <a:t>expr_list	</a:t>
            </a:r>
            <a:r>
              <a:rPr lang="en-US" sz="2800" b="1">
                <a:solidFill>
                  <a:srgbClr val="003366"/>
                </a:solidFill>
                <a:latin typeface="Arial"/>
                <a:ea typeface="Arial"/>
                <a:cs typeface="Arial"/>
                <a:sym typeface="Arial"/>
              </a:rPr>
              <a:t>) | </a:t>
            </a:r>
            <a:r>
              <a:rPr lang="en-US" sz="2800" b="1">
                <a:solidFill>
                  <a:srgbClr val="FF3300"/>
                </a:solidFill>
                <a:latin typeface="Arial"/>
                <a:ea typeface="Arial"/>
                <a:cs typeface="Arial"/>
                <a:sym typeface="Arial"/>
              </a:rPr>
              <a:t>id</a:t>
            </a:r>
            <a:endParaRPr sz="2800">
              <a:latin typeface="Arial"/>
              <a:ea typeface="Arial"/>
              <a:cs typeface="Arial"/>
              <a:sym typeface="Arial"/>
            </a:endParaRPr>
          </a:p>
        </p:txBody>
      </p:sp>
      <p:sp>
        <p:nvSpPr>
          <p:cNvPr id="1262" name="Google Shape;1262;p110"/>
          <p:cNvSpPr txBox="1"/>
          <p:nvPr/>
        </p:nvSpPr>
        <p:spPr>
          <a:xfrm>
            <a:off x="1555750" y="4820234"/>
            <a:ext cx="1927860" cy="880744"/>
          </a:xfrm>
          <a:prstGeom prst="rect">
            <a:avLst/>
          </a:prstGeom>
          <a:noFill/>
          <a:ln>
            <a:noFill/>
          </a:ln>
        </p:spPr>
        <p:txBody>
          <a:bodyPr spcFirstLastPara="1" wrap="square" lIns="0" tIns="13950" rIns="0" bIns="0" anchor="t" anchorCtr="0">
            <a:spAutoFit/>
          </a:bodyPr>
          <a:lstStyle/>
          <a:p>
            <a:pPr marL="0" marR="18415" lvl="0" indent="0" algn="ctr" rtl="0">
              <a:lnSpc>
                <a:spcPct val="100000"/>
              </a:lnSpc>
              <a:spcBef>
                <a:spcPts val="0"/>
              </a:spcBef>
              <a:spcAft>
                <a:spcPts val="0"/>
              </a:spcAft>
              <a:buNone/>
            </a:pPr>
            <a:r>
              <a:rPr lang="en-US" sz="2800">
                <a:solidFill>
                  <a:srgbClr val="FF3300"/>
                </a:solidFill>
                <a:latin typeface="Arial"/>
                <a:ea typeface="Arial"/>
                <a:cs typeface="Arial"/>
                <a:sym typeface="Arial"/>
              </a:rPr>
              <a:t>Stack</a:t>
            </a:r>
            <a:endParaRPr sz="2800">
              <a:latin typeface="Arial"/>
              <a:ea typeface="Arial"/>
              <a:cs typeface="Arial"/>
              <a:sym typeface="Arial"/>
            </a:endParaRPr>
          </a:p>
          <a:p>
            <a:pPr marL="0" marR="0" lvl="0" indent="0" algn="ctr" rtl="0">
              <a:lnSpc>
                <a:spcPct val="100000"/>
              </a:lnSpc>
              <a:spcBef>
                <a:spcPts val="0"/>
              </a:spcBef>
              <a:spcAft>
                <a:spcPts val="0"/>
              </a:spcAft>
              <a:buNone/>
            </a:pPr>
            <a:r>
              <a:rPr lang="en-US" sz="2800">
                <a:solidFill>
                  <a:srgbClr val="003366"/>
                </a:solidFill>
                <a:latin typeface="Arial"/>
                <a:ea typeface="Arial"/>
                <a:cs typeface="Arial"/>
                <a:sym typeface="Arial"/>
              </a:rPr>
              <a:t>$ - - - </a:t>
            </a:r>
            <a:r>
              <a:rPr lang="en-US" sz="2800" b="1">
                <a:solidFill>
                  <a:srgbClr val="003366"/>
                </a:solidFill>
                <a:latin typeface="Arial"/>
                <a:ea typeface="Arial"/>
                <a:cs typeface="Arial"/>
                <a:sym typeface="Arial"/>
              </a:rPr>
              <a:t>id ( id</a:t>
            </a:r>
            <a:endParaRPr sz="2800">
              <a:latin typeface="Arial"/>
              <a:ea typeface="Arial"/>
              <a:cs typeface="Arial"/>
              <a:sym typeface="Arial"/>
            </a:endParaRPr>
          </a:p>
        </p:txBody>
      </p:sp>
      <p:sp>
        <p:nvSpPr>
          <p:cNvPr id="1263" name="Google Shape;1263;p110"/>
          <p:cNvSpPr txBox="1"/>
          <p:nvPr/>
        </p:nvSpPr>
        <p:spPr>
          <a:xfrm>
            <a:off x="5818123" y="4820234"/>
            <a:ext cx="1703070" cy="880744"/>
          </a:xfrm>
          <a:prstGeom prst="rect">
            <a:avLst/>
          </a:prstGeom>
          <a:noFill/>
          <a:ln>
            <a:noFill/>
          </a:ln>
        </p:spPr>
        <p:txBody>
          <a:bodyPr spcFirstLastPara="1" wrap="square" lIns="0" tIns="13950" rIns="0" bIns="0" anchor="t" anchorCtr="0">
            <a:spAutoFit/>
          </a:bodyPr>
          <a:lstStyle/>
          <a:p>
            <a:pPr marL="381635"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Input</a:t>
            </a: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800" b="1">
                <a:solidFill>
                  <a:srgbClr val="003366"/>
                </a:solidFill>
                <a:latin typeface="Arial"/>
                <a:ea typeface="Arial"/>
                <a:cs typeface="Arial"/>
                <a:sym typeface="Arial"/>
              </a:rPr>
              <a:t>, id ) </a:t>
            </a:r>
            <a:r>
              <a:rPr lang="en-US" sz="2800">
                <a:solidFill>
                  <a:srgbClr val="003366"/>
                </a:solidFill>
                <a:latin typeface="Arial"/>
                <a:ea typeface="Arial"/>
                <a:cs typeface="Arial"/>
                <a:sym typeface="Arial"/>
              </a:rPr>
              <a:t>- - - $</a:t>
            </a:r>
            <a:endParaRPr sz="2800">
              <a:latin typeface="Arial"/>
              <a:ea typeface="Arial"/>
              <a:cs typeface="Arial"/>
              <a:sym typeface="Arial"/>
            </a:endParaRPr>
          </a:p>
        </p:txBody>
      </p:sp>
      <p:sp>
        <p:nvSpPr>
          <p:cNvPr id="1264" name="Google Shape;1264;p110"/>
          <p:cNvSpPr txBox="1"/>
          <p:nvPr/>
        </p:nvSpPr>
        <p:spPr>
          <a:xfrm>
            <a:off x="1555750" y="6100978"/>
            <a:ext cx="260159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 - - </a:t>
            </a:r>
            <a:r>
              <a:rPr lang="en-US" sz="2800" b="1">
                <a:solidFill>
                  <a:srgbClr val="003366"/>
                </a:solidFill>
                <a:latin typeface="Arial"/>
                <a:ea typeface="Arial"/>
                <a:cs typeface="Arial"/>
                <a:sym typeface="Arial"/>
              </a:rPr>
              <a:t>procid ( id</a:t>
            </a:r>
            <a:endParaRPr sz="2800">
              <a:latin typeface="Arial"/>
              <a:ea typeface="Arial"/>
              <a:cs typeface="Arial"/>
              <a:sym typeface="Arial"/>
            </a:endParaRPr>
          </a:p>
        </p:txBody>
      </p:sp>
      <p:sp>
        <p:nvSpPr>
          <p:cNvPr id="1265" name="Google Shape;1265;p110"/>
          <p:cNvSpPr txBox="1"/>
          <p:nvPr/>
        </p:nvSpPr>
        <p:spPr>
          <a:xfrm>
            <a:off x="5799835" y="6100978"/>
            <a:ext cx="170624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b="1">
                <a:solidFill>
                  <a:srgbClr val="003366"/>
                </a:solidFill>
                <a:latin typeface="Arial"/>
                <a:ea typeface="Arial"/>
                <a:cs typeface="Arial"/>
                <a:sym typeface="Arial"/>
              </a:rPr>
              <a:t>, id ) </a:t>
            </a:r>
            <a:r>
              <a:rPr lang="en-US" sz="2800">
                <a:solidFill>
                  <a:srgbClr val="003366"/>
                </a:solidFill>
                <a:latin typeface="Arial"/>
                <a:ea typeface="Arial"/>
                <a:cs typeface="Arial"/>
                <a:sym typeface="Arial"/>
              </a:rPr>
              <a:t>- - - $</a:t>
            </a:r>
            <a:endParaRPr sz="2800">
              <a:latin typeface="Arial"/>
              <a:ea typeface="Arial"/>
              <a:cs typeface="Arial"/>
              <a:sym typeface="Arial"/>
            </a:endParaRPr>
          </a:p>
        </p:txBody>
      </p:sp>
    </p:spTree>
  </p:cSld>
  <p:clrMapOvr>
    <a:masterClrMapping/>
  </p:clrMapOvr>
  <p:transition>
    <p:zoom/>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11"/>
          <p:cNvSpPr txBox="1">
            <a:spLocks noGrp="1"/>
          </p:cNvSpPr>
          <p:nvPr>
            <p:ph type="title"/>
          </p:nvPr>
        </p:nvSpPr>
        <p:spPr>
          <a:xfrm>
            <a:off x="993444" y="1286636"/>
            <a:ext cx="30467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LR Grammars</a:t>
            </a:r>
            <a:endParaRPr/>
          </a:p>
        </p:txBody>
      </p:sp>
      <p:sp>
        <p:nvSpPr>
          <p:cNvPr id="1271" name="Google Shape;1271;p111"/>
          <p:cNvSpPr txBox="1"/>
          <p:nvPr/>
        </p:nvSpPr>
        <p:spPr>
          <a:xfrm>
            <a:off x="993444" y="2351456"/>
            <a:ext cx="7411084" cy="3014345"/>
          </a:xfrm>
          <a:prstGeom prst="rect">
            <a:avLst/>
          </a:prstGeom>
          <a:noFill/>
          <a:ln>
            <a:noFill/>
          </a:ln>
        </p:spPr>
        <p:txBody>
          <a:bodyPr spcFirstLastPara="1" wrap="square" lIns="0" tIns="12700" rIns="0" bIns="0" anchor="t" anchorCtr="0">
            <a:spAutoFit/>
          </a:bodyPr>
          <a:lstStyle/>
          <a:p>
            <a:pPr marL="356870" marR="401320" lvl="0" indent="-344805" algn="l" rtl="0">
              <a:lnSpc>
                <a:spcPct val="110100"/>
              </a:lnSpc>
              <a:spcBef>
                <a:spcPts val="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is SLR(1) iff its SLR(1) parsing  table has </a:t>
            </a:r>
            <a:r>
              <a:rPr lang="en-US" sz="2800">
                <a:solidFill>
                  <a:srgbClr val="FF3300"/>
                </a:solidFill>
                <a:latin typeface="Arial"/>
                <a:ea typeface="Arial"/>
                <a:cs typeface="Arial"/>
                <a:sym typeface="Arial"/>
              </a:rPr>
              <a:t>no multiply-defined entries</a:t>
            </a:r>
            <a:endParaRPr sz="2800">
              <a:latin typeface="Arial"/>
              <a:ea typeface="Arial"/>
              <a:cs typeface="Arial"/>
              <a:sym typeface="Arial"/>
            </a:endParaRPr>
          </a:p>
          <a:p>
            <a:pPr marL="356870" marR="5080" lvl="0" indent="-344805" algn="l" rtl="0">
              <a:lnSpc>
                <a:spcPct val="110000"/>
              </a:lnSpc>
              <a:spcBef>
                <a:spcPts val="670"/>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is LR(1) iff its LR(1) parsing table  has </a:t>
            </a:r>
            <a:r>
              <a:rPr lang="en-US" sz="2800">
                <a:solidFill>
                  <a:srgbClr val="FF3300"/>
                </a:solidFill>
                <a:latin typeface="Arial"/>
                <a:ea typeface="Arial"/>
                <a:cs typeface="Arial"/>
                <a:sym typeface="Arial"/>
              </a:rPr>
              <a:t>no multiply-defined entries</a:t>
            </a:r>
            <a:endParaRPr sz="2800">
              <a:latin typeface="Arial"/>
              <a:ea typeface="Arial"/>
              <a:cs typeface="Arial"/>
              <a:sym typeface="Arial"/>
            </a:endParaRPr>
          </a:p>
          <a:p>
            <a:pPr marL="356870" marR="5080" lvl="0" indent="-344805" algn="l" rtl="0">
              <a:lnSpc>
                <a:spcPct val="110100"/>
              </a:lnSpc>
              <a:spcBef>
                <a:spcPts val="675"/>
              </a:spcBef>
              <a:spcAft>
                <a:spcPts val="0"/>
              </a:spcAft>
              <a:buClr>
                <a:srgbClr val="003366"/>
              </a:buClr>
              <a:buSzPts val="2100"/>
              <a:buFont typeface="Noto Sans Symbols"/>
              <a:buChar char="●"/>
            </a:pPr>
            <a:r>
              <a:rPr lang="en-US" sz="2800">
                <a:solidFill>
                  <a:srgbClr val="003366"/>
                </a:solidFill>
                <a:latin typeface="Arial"/>
                <a:ea typeface="Arial"/>
                <a:cs typeface="Arial"/>
                <a:sym typeface="Arial"/>
              </a:rPr>
              <a:t>A grammar is LALR(1) iff its LALR(1) parsing  table has </a:t>
            </a:r>
            <a:r>
              <a:rPr lang="en-US" sz="2800">
                <a:solidFill>
                  <a:srgbClr val="FF3300"/>
                </a:solidFill>
                <a:latin typeface="Arial"/>
                <a:ea typeface="Arial"/>
                <a:cs typeface="Arial"/>
                <a:sym typeface="Arial"/>
              </a:rPr>
              <a:t>no multiply-defined entries</a:t>
            </a:r>
            <a:endParaRPr sz="2800">
              <a:latin typeface="Arial"/>
              <a:ea typeface="Arial"/>
              <a:cs typeface="Arial"/>
              <a:sym typeface="Arial"/>
            </a:endParaRPr>
          </a:p>
        </p:txBody>
      </p:sp>
    </p:spTree>
  </p:cSld>
  <p:clrMapOvr>
    <a:masterClrMapping/>
  </p:clrMapOvr>
  <p:transition>
    <p:zoom/>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12"/>
          <p:cNvSpPr txBox="1">
            <a:spLocks noGrp="1"/>
          </p:cNvSpPr>
          <p:nvPr>
            <p:ph type="title"/>
          </p:nvPr>
        </p:nvSpPr>
        <p:spPr>
          <a:xfrm>
            <a:off x="993444" y="1286636"/>
            <a:ext cx="670242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Hierarchy of Grammar Classes</a:t>
            </a:r>
            <a:endParaRPr/>
          </a:p>
        </p:txBody>
      </p:sp>
      <p:sp>
        <p:nvSpPr>
          <p:cNvPr id="1277" name="Google Shape;1277;p112"/>
          <p:cNvSpPr txBox="1"/>
          <p:nvPr/>
        </p:nvSpPr>
        <p:spPr>
          <a:xfrm>
            <a:off x="5185917" y="2463241"/>
            <a:ext cx="307975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Ambiguous Grammars</a:t>
            </a:r>
            <a:endParaRPr sz="2400">
              <a:latin typeface="Arial"/>
              <a:ea typeface="Arial"/>
              <a:cs typeface="Arial"/>
              <a:sym typeface="Arial"/>
            </a:endParaRPr>
          </a:p>
        </p:txBody>
      </p:sp>
      <p:sp>
        <p:nvSpPr>
          <p:cNvPr id="1278" name="Google Shape;1278;p112"/>
          <p:cNvSpPr txBox="1"/>
          <p:nvPr/>
        </p:nvSpPr>
        <p:spPr>
          <a:xfrm>
            <a:off x="1527175" y="2463241"/>
            <a:ext cx="3435985" cy="11233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Unambiguous Grammars</a:t>
            </a:r>
            <a:endParaRPr sz="2400">
              <a:latin typeface="Arial"/>
              <a:ea typeface="Arial"/>
              <a:cs typeface="Arial"/>
              <a:sym typeface="Arial"/>
            </a:endParaRPr>
          </a:p>
          <a:p>
            <a:pPr marL="0" marR="0" lvl="0" indent="0" algn="l" rtl="0">
              <a:lnSpc>
                <a:spcPct val="100000"/>
              </a:lnSpc>
              <a:spcBef>
                <a:spcPts val="5"/>
              </a:spcBef>
              <a:spcAft>
                <a:spcPts val="0"/>
              </a:spcAft>
              <a:buNone/>
            </a:pPr>
            <a:endParaRPr sz="2500">
              <a:latin typeface="Arial"/>
              <a:ea typeface="Arial"/>
              <a:cs typeface="Arial"/>
              <a:sym typeface="Arial"/>
            </a:endParaRPr>
          </a:p>
          <a:p>
            <a:pPr marL="347980" marR="0" lvl="0" indent="0" algn="l" rtl="0">
              <a:lnSpc>
                <a:spcPct val="100000"/>
              </a:lnSpc>
              <a:spcBef>
                <a:spcPts val="5"/>
              </a:spcBef>
              <a:spcAft>
                <a:spcPts val="0"/>
              </a:spcAft>
              <a:buNone/>
            </a:pPr>
            <a:r>
              <a:rPr lang="en-US" sz="2400">
                <a:solidFill>
                  <a:srgbClr val="003366"/>
                </a:solidFill>
                <a:latin typeface="Arial"/>
                <a:ea typeface="Arial"/>
                <a:cs typeface="Arial"/>
                <a:sym typeface="Arial"/>
              </a:rPr>
              <a:t>LL(k)	LR(k)</a:t>
            </a:r>
            <a:endParaRPr sz="2400">
              <a:latin typeface="Arial"/>
              <a:ea typeface="Arial"/>
              <a:cs typeface="Arial"/>
              <a:sym typeface="Arial"/>
            </a:endParaRPr>
          </a:p>
        </p:txBody>
      </p:sp>
      <p:sp>
        <p:nvSpPr>
          <p:cNvPr id="1279" name="Google Shape;1279;p112"/>
          <p:cNvSpPr txBox="1"/>
          <p:nvPr/>
        </p:nvSpPr>
        <p:spPr>
          <a:xfrm>
            <a:off x="3369309" y="3926789"/>
            <a:ext cx="1149350" cy="112395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LR(1)</a:t>
            </a:r>
            <a:endParaRPr sz="24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LALR(1)</a:t>
            </a:r>
            <a:endParaRPr sz="2400">
              <a:latin typeface="Arial"/>
              <a:ea typeface="Arial"/>
              <a:cs typeface="Arial"/>
              <a:sym typeface="Arial"/>
            </a:endParaRPr>
          </a:p>
        </p:txBody>
      </p:sp>
      <p:sp>
        <p:nvSpPr>
          <p:cNvPr id="1280" name="Google Shape;1280;p112"/>
          <p:cNvSpPr txBox="1"/>
          <p:nvPr/>
        </p:nvSpPr>
        <p:spPr>
          <a:xfrm>
            <a:off x="1875154" y="5391099"/>
            <a:ext cx="726440" cy="3911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LL(1)</a:t>
            </a:r>
            <a:endParaRPr sz="2400">
              <a:latin typeface="Arial"/>
              <a:ea typeface="Arial"/>
              <a:cs typeface="Arial"/>
              <a:sym typeface="Arial"/>
            </a:endParaRPr>
          </a:p>
        </p:txBody>
      </p:sp>
      <p:sp>
        <p:nvSpPr>
          <p:cNvPr id="1281" name="Google Shape;1281;p112"/>
          <p:cNvSpPr txBox="1"/>
          <p:nvPr/>
        </p:nvSpPr>
        <p:spPr>
          <a:xfrm>
            <a:off x="3369309" y="5391099"/>
            <a:ext cx="979169" cy="3911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SLR(1)</a:t>
            </a:r>
            <a:endParaRPr sz="2400">
              <a:latin typeface="Arial"/>
              <a:ea typeface="Arial"/>
              <a:cs typeface="Arial"/>
              <a:sym typeface="Arial"/>
            </a:endParaRPr>
          </a:p>
        </p:txBody>
      </p:sp>
      <p:grpSp>
        <p:nvGrpSpPr>
          <p:cNvPr id="2" name="Google Shape;1282;p112"/>
          <p:cNvGrpSpPr/>
          <p:nvPr/>
        </p:nvGrpSpPr>
        <p:grpSpPr>
          <a:xfrm>
            <a:off x="915924" y="2363723"/>
            <a:ext cx="7543800" cy="4267200"/>
            <a:chOff x="915924" y="2363723"/>
            <a:chExt cx="7543800" cy="4267200"/>
          </a:xfrm>
        </p:grpSpPr>
        <p:sp>
          <p:nvSpPr>
            <p:cNvPr id="1283" name="Google Shape;1283;p112"/>
            <p:cNvSpPr/>
            <p:nvPr/>
          </p:nvSpPr>
          <p:spPr>
            <a:xfrm>
              <a:off x="1754124" y="4223003"/>
              <a:ext cx="914400" cy="1569720"/>
            </a:xfrm>
            <a:custGeom>
              <a:avLst/>
              <a:gdLst/>
              <a:ahLst/>
              <a:cxnLst/>
              <a:rect l="l" t="t" r="r" b="b"/>
              <a:pathLst>
                <a:path w="914400" h="1569720" extrusionOk="0">
                  <a:moveTo>
                    <a:pt x="0" y="1569720"/>
                  </a:moveTo>
                  <a:lnTo>
                    <a:pt x="914400" y="1569720"/>
                  </a:lnTo>
                  <a:lnTo>
                    <a:pt x="914400" y="0"/>
                  </a:lnTo>
                  <a:lnTo>
                    <a:pt x="0" y="0"/>
                  </a:lnTo>
                  <a:lnTo>
                    <a:pt x="0" y="1569720"/>
                  </a:lnTo>
                  <a:close/>
                </a:path>
              </a:pathLst>
            </a:custGeom>
            <a:noFill/>
            <a:ln w="27425" cap="flat" cmpd="sng">
              <a:solidFill>
                <a:srgbClr val="00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4" name="Google Shape;1284;p112"/>
            <p:cNvSpPr/>
            <p:nvPr/>
          </p:nvSpPr>
          <p:spPr>
            <a:xfrm>
              <a:off x="1068324" y="2973323"/>
              <a:ext cx="3886200" cy="3505200"/>
            </a:xfrm>
            <a:custGeom>
              <a:avLst/>
              <a:gdLst/>
              <a:ahLst/>
              <a:cxnLst/>
              <a:rect l="l" t="t" r="r" b="b"/>
              <a:pathLst>
                <a:path w="3886200" h="3505200" extrusionOk="0">
                  <a:moveTo>
                    <a:pt x="457200" y="3048000"/>
                  </a:moveTo>
                  <a:lnTo>
                    <a:pt x="3429000" y="3048000"/>
                  </a:lnTo>
                  <a:lnTo>
                    <a:pt x="3429000" y="2286000"/>
                  </a:lnTo>
                  <a:lnTo>
                    <a:pt x="457200" y="2286000"/>
                  </a:lnTo>
                  <a:lnTo>
                    <a:pt x="457200" y="3048000"/>
                  </a:lnTo>
                  <a:close/>
                </a:path>
                <a:path w="3886200" h="3505200" extrusionOk="0">
                  <a:moveTo>
                    <a:pt x="304800" y="3200400"/>
                  </a:moveTo>
                  <a:lnTo>
                    <a:pt x="3581400" y="3200400"/>
                  </a:lnTo>
                  <a:lnTo>
                    <a:pt x="3581400" y="1524000"/>
                  </a:lnTo>
                  <a:lnTo>
                    <a:pt x="304800" y="1524000"/>
                  </a:lnTo>
                  <a:lnTo>
                    <a:pt x="304800" y="3200400"/>
                  </a:lnTo>
                  <a:close/>
                </a:path>
                <a:path w="3886200" h="3505200" extrusionOk="0">
                  <a:moveTo>
                    <a:pt x="152400" y="3352800"/>
                  </a:moveTo>
                  <a:lnTo>
                    <a:pt x="3733800" y="3352800"/>
                  </a:lnTo>
                  <a:lnTo>
                    <a:pt x="3733800" y="914400"/>
                  </a:lnTo>
                  <a:lnTo>
                    <a:pt x="152400" y="914400"/>
                  </a:lnTo>
                  <a:lnTo>
                    <a:pt x="152400" y="3352800"/>
                  </a:lnTo>
                  <a:close/>
                </a:path>
                <a:path w="3886200" h="3505200" extrusionOk="0">
                  <a:moveTo>
                    <a:pt x="0" y="3505200"/>
                  </a:moveTo>
                  <a:lnTo>
                    <a:pt x="3886200" y="3505200"/>
                  </a:lnTo>
                  <a:lnTo>
                    <a:pt x="3886200" y="0"/>
                  </a:lnTo>
                  <a:lnTo>
                    <a:pt x="0" y="0"/>
                  </a:lnTo>
                  <a:lnTo>
                    <a:pt x="0" y="3505200"/>
                  </a:lnTo>
                  <a:close/>
                </a:path>
              </a:pathLst>
            </a:custGeom>
            <a:noFill/>
            <a:ln w="274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5" name="Google Shape;1285;p112"/>
            <p:cNvSpPr/>
            <p:nvPr/>
          </p:nvSpPr>
          <p:spPr>
            <a:xfrm>
              <a:off x="1601724" y="3201923"/>
              <a:ext cx="1219200" cy="2667000"/>
            </a:xfrm>
            <a:custGeom>
              <a:avLst/>
              <a:gdLst/>
              <a:ahLst/>
              <a:cxnLst/>
              <a:rect l="l" t="t" r="r" b="b"/>
              <a:pathLst>
                <a:path w="1219200" h="2667000" extrusionOk="0">
                  <a:moveTo>
                    <a:pt x="0" y="2667000"/>
                  </a:moveTo>
                  <a:lnTo>
                    <a:pt x="1219200" y="2667000"/>
                  </a:lnTo>
                  <a:lnTo>
                    <a:pt x="1219200" y="0"/>
                  </a:lnTo>
                  <a:lnTo>
                    <a:pt x="0" y="0"/>
                  </a:lnTo>
                  <a:lnTo>
                    <a:pt x="0" y="2667000"/>
                  </a:lnTo>
                  <a:close/>
                </a:path>
              </a:pathLst>
            </a:custGeom>
            <a:noFill/>
            <a:ln w="27425" cap="flat" cmpd="sng">
              <a:solidFill>
                <a:srgbClr val="00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6" name="Google Shape;1286;p112"/>
            <p:cNvSpPr/>
            <p:nvPr/>
          </p:nvSpPr>
          <p:spPr>
            <a:xfrm>
              <a:off x="915924" y="2363723"/>
              <a:ext cx="7543800" cy="4267200"/>
            </a:xfrm>
            <a:custGeom>
              <a:avLst/>
              <a:gdLst/>
              <a:ahLst/>
              <a:cxnLst/>
              <a:rect l="l" t="t" r="r" b="b"/>
              <a:pathLst>
                <a:path w="7543800" h="4267200" extrusionOk="0">
                  <a:moveTo>
                    <a:pt x="0" y="4267200"/>
                  </a:moveTo>
                  <a:lnTo>
                    <a:pt x="7543800" y="4267200"/>
                  </a:lnTo>
                  <a:lnTo>
                    <a:pt x="7543800" y="0"/>
                  </a:lnTo>
                  <a:lnTo>
                    <a:pt x="0" y="0"/>
                  </a:lnTo>
                  <a:lnTo>
                    <a:pt x="0" y="4267200"/>
                  </a:lnTo>
                  <a:close/>
                </a:path>
              </a:pathLst>
            </a:custGeom>
            <a:noFill/>
            <a:ln w="27425" cap="flat" cmpd="sng">
              <a:solidFill>
                <a:srgbClr val="FF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7" name="Google Shape;1287;p112"/>
            <p:cNvSpPr/>
            <p:nvPr/>
          </p:nvSpPr>
          <p:spPr>
            <a:xfrm>
              <a:off x="5106923" y="2363723"/>
              <a:ext cx="0" cy="4267200"/>
            </a:xfrm>
            <a:custGeom>
              <a:avLst/>
              <a:gdLst/>
              <a:ahLst/>
              <a:cxnLst/>
              <a:rect l="l" t="t" r="r" b="b"/>
              <a:pathLst>
                <a:path w="120000" h="4267200" extrusionOk="0">
                  <a:moveTo>
                    <a:pt x="0" y="0"/>
                  </a:moveTo>
                  <a:lnTo>
                    <a:pt x="0" y="4267200"/>
                  </a:lnTo>
                </a:path>
              </a:pathLst>
            </a:custGeom>
            <a:noFill/>
            <a:ln w="27425" cap="flat" cmpd="sng">
              <a:solidFill>
                <a:srgbClr val="CC00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1"/>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36" name="Google Shape;136;p11"/>
          <p:cNvSpPr txBox="1"/>
          <p:nvPr/>
        </p:nvSpPr>
        <p:spPr>
          <a:xfrm>
            <a:off x="1069644" y="2689351"/>
            <a:ext cx="3131185" cy="34448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Leftmost derivation</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408940" marR="0" lvl="0" indent="0" algn="l" rtl="0">
              <a:lnSpc>
                <a:spcPct val="100000"/>
              </a:lnSpc>
              <a:spcBef>
                <a:spcPts val="0"/>
              </a:spcBef>
              <a:spcAft>
                <a:spcPts val="0"/>
              </a:spcAft>
              <a:buNone/>
            </a:pPr>
            <a:r>
              <a:rPr lang="en-US" sz="2800" i="1" u="sng">
                <a:solidFill>
                  <a:srgbClr val="003366"/>
                </a:solidFill>
                <a:latin typeface="Arial"/>
                <a:ea typeface="Arial"/>
                <a:cs typeface="Arial"/>
                <a:sym typeface="Arial"/>
              </a:rPr>
              <a:t>expr</a:t>
            </a:r>
            <a:endParaRPr sz="2800">
              <a:latin typeface="Arial"/>
              <a:ea typeface="Arial"/>
              <a:cs typeface="Arial"/>
              <a:sym typeface="Arial"/>
            </a:endParaRPr>
          </a:p>
          <a:p>
            <a:pPr marL="12700" marR="0" lvl="0" indent="0" algn="l" rtl="0">
              <a:lnSpc>
                <a:spcPct val="100000"/>
              </a:lnSpc>
              <a:spcBef>
                <a:spcPts val="3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u="sng">
                <a:solidFill>
                  <a:srgbClr val="003366"/>
                </a:solidFill>
                <a:latin typeface="Arial"/>
                <a:ea typeface="Arial"/>
                <a:cs typeface="Arial"/>
                <a:sym typeface="Arial"/>
              </a:rPr>
              <a:t>expr</a:t>
            </a:r>
            <a:endParaRPr sz="2800">
              <a:latin typeface="Arial"/>
              <a:ea typeface="Arial"/>
              <a:cs typeface="Arial"/>
              <a:sym typeface="Arial"/>
            </a:endParaRPr>
          </a:p>
          <a:p>
            <a:pPr marL="12700" marR="0" lvl="0" indent="0" algn="l" rtl="0">
              <a:lnSpc>
                <a:spcPct val="119642"/>
              </a:lnSpc>
              <a:spcBef>
                <a:spcPts val="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u="sng">
                <a:solidFill>
                  <a:srgbClr val="003366"/>
                </a:solidFill>
                <a:latin typeface="Arial"/>
                <a:ea typeface="Arial"/>
                <a:cs typeface="Arial"/>
                <a:sym typeface="Arial"/>
              </a:rPr>
              <a:t>expr</a:t>
            </a:r>
            <a:r>
              <a:rPr lang="en-US" sz="2800" i="1">
                <a:solidFill>
                  <a:srgbClr val="003366"/>
                </a:solidFill>
                <a:latin typeface="Arial"/>
                <a:ea typeface="Arial"/>
                <a:cs typeface="Arial"/>
                <a:sym typeface="Arial"/>
              </a:rPr>
              <a:t>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19642"/>
              </a:lnSpc>
              <a:spcBef>
                <a:spcPts val="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u="sng">
                <a:solidFill>
                  <a:srgbClr val="CC0099"/>
                </a:solidFill>
                <a:latin typeface="Arial"/>
                <a:ea typeface="Arial"/>
                <a:cs typeface="Arial"/>
                <a:sym typeface="Arial"/>
              </a:rPr>
              <a:t>expr</a:t>
            </a:r>
            <a:r>
              <a:rPr lang="en-US" sz="2800" i="1">
                <a:solidFill>
                  <a:srgbClr val="CC0099"/>
                </a:solidFill>
                <a:latin typeface="Arial"/>
                <a:ea typeface="Arial"/>
                <a:cs typeface="Arial"/>
                <a:sym typeface="Arial"/>
              </a:rPr>
              <a:t> </a:t>
            </a:r>
            <a:r>
              <a:rPr lang="en-US" sz="2800" i="1">
                <a:solidFill>
                  <a:srgbClr val="003366"/>
                </a:solidFill>
                <a:latin typeface="Arial"/>
                <a:ea typeface="Arial"/>
                <a:cs typeface="Arial"/>
                <a:sym typeface="Arial"/>
              </a:rPr>
              <a:t>op expr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id </a:t>
            </a:r>
            <a:r>
              <a:rPr lang="en-US" sz="2800" i="1" u="sng">
                <a:solidFill>
                  <a:srgbClr val="003366"/>
                </a:solidFill>
                <a:latin typeface="Arial"/>
                <a:ea typeface="Arial"/>
                <a:cs typeface="Arial"/>
                <a:sym typeface="Arial"/>
              </a:rPr>
              <a:t>op</a:t>
            </a:r>
            <a:r>
              <a:rPr lang="en-US" sz="2800" i="1">
                <a:solidFill>
                  <a:srgbClr val="003366"/>
                </a:solidFill>
                <a:latin typeface="Arial"/>
                <a:ea typeface="Arial"/>
                <a:cs typeface="Arial"/>
                <a:sym typeface="Arial"/>
              </a:rPr>
              <a:t> expr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2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 </a:t>
            </a:r>
            <a:r>
              <a:rPr lang="en-US" sz="2800" i="1" u="sng">
                <a:solidFill>
                  <a:srgbClr val="003366"/>
                </a:solidFill>
                <a:latin typeface="Arial"/>
                <a:ea typeface="Arial"/>
                <a:cs typeface="Arial"/>
                <a:sym typeface="Arial"/>
              </a:rPr>
              <a:t>expr</a:t>
            </a:r>
            <a:r>
              <a:rPr lang="en-US" sz="2800" i="1">
                <a:solidFill>
                  <a:srgbClr val="003366"/>
                </a:solidFill>
                <a:latin typeface="Arial"/>
                <a:ea typeface="Arial"/>
                <a:cs typeface="Arial"/>
                <a:sym typeface="Arial"/>
              </a:rPr>
              <a:t>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137" name="Google Shape;137;p11"/>
          <p:cNvSpPr txBox="1"/>
          <p:nvPr/>
        </p:nvSpPr>
        <p:spPr>
          <a:xfrm>
            <a:off x="4728464" y="2689351"/>
            <a:ext cx="3369310" cy="34448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Rightmost derivation</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408940" marR="0" lvl="0" indent="0" algn="l" rtl="0">
              <a:lnSpc>
                <a:spcPct val="100000"/>
              </a:lnSpc>
              <a:spcBef>
                <a:spcPts val="0"/>
              </a:spcBef>
              <a:spcAft>
                <a:spcPts val="0"/>
              </a:spcAft>
              <a:buNone/>
            </a:pPr>
            <a:r>
              <a:rPr lang="en-US" sz="2800" i="1" u="sng">
                <a:solidFill>
                  <a:srgbClr val="003366"/>
                </a:solidFill>
                <a:latin typeface="Arial"/>
                <a:ea typeface="Arial"/>
                <a:cs typeface="Arial"/>
                <a:sym typeface="Arial"/>
              </a:rPr>
              <a:t>expr</a:t>
            </a:r>
            <a:endParaRPr sz="2800">
              <a:latin typeface="Arial"/>
              <a:ea typeface="Arial"/>
              <a:cs typeface="Arial"/>
              <a:sym typeface="Arial"/>
            </a:endParaRPr>
          </a:p>
          <a:p>
            <a:pPr marL="12700" marR="0" lvl="0" indent="0" algn="l" rtl="0">
              <a:lnSpc>
                <a:spcPct val="100000"/>
              </a:lnSpc>
              <a:spcBef>
                <a:spcPts val="3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u="sng">
                <a:solidFill>
                  <a:srgbClr val="003366"/>
                </a:solidFill>
                <a:latin typeface="Arial"/>
                <a:ea typeface="Arial"/>
                <a:cs typeface="Arial"/>
                <a:sym typeface="Arial"/>
              </a:rPr>
              <a:t>expr</a:t>
            </a:r>
            <a:endParaRPr sz="2800">
              <a:latin typeface="Arial"/>
              <a:ea typeface="Arial"/>
              <a:cs typeface="Arial"/>
              <a:sym typeface="Arial"/>
            </a:endParaRPr>
          </a:p>
          <a:p>
            <a:pPr marL="12700" marR="0" lvl="0" indent="0" algn="l" rtl="0">
              <a:lnSpc>
                <a:spcPct val="119642"/>
              </a:lnSpc>
              <a:spcBef>
                <a:spcPts val="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u="sng">
                <a:solidFill>
                  <a:srgbClr val="003366"/>
                </a:solidFill>
                <a:latin typeface="Arial"/>
                <a:ea typeface="Arial"/>
                <a:cs typeface="Arial"/>
                <a:sym typeface="Arial"/>
              </a:rPr>
              <a:t>expr</a:t>
            </a:r>
            <a:r>
              <a:rPr lang="en-US" sz="2800" i="1">
                <a:solidFill>
                  <a:srgbClr val="003366"/>
                </a:solidFill>
                <a:latin typeface="Arial"/>
                <a:ea typeface="Arial"/>
                <a:cs typeface="Arial"/>
                <a:sym typeface="Arial"/>
              </a:rPr>
              <a:t>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19642"/>
              </a:lnSpc>
              <a:spcBef>
                <a:spcPts val="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a:solidFill>
                  <a:srgbClr val="003366"/>
                </a:solidFill>
                <a:latin typeface="Arial"/>
                <a:ea typeface="Arial"/>
                <a:cs typeface="Arial"/>
                <a:sym typeface="Arial"/>
              </a:rPr>
              <a:t>expr op </a:t>
            </a:r>
            <a:r>
              <a:rPr lang="en-US" sz="2800" i="1" u="sng">
                <a:solidFill>
                  <a:srgbClr val="CC0099"/>
                </a:solidFill>
                <a:latin typeface="Arial"/>
                <a:ea typeface="Arial"/>
                <a:cs typeface="Arial"/>
                <a:sym typeface="Arial"/>
              </a:rPr>
              <a:t>expr</a:t>
            </a:r>
            <a:r>
              <a:rPr lang="en-US" sz="2800" i="1">
                <a:solidFill>
                  <a:srgbClr val="CC0099"/>
                </a:solidFill>
                <a:latin typeface="Arial"/>
                <a:ea typeface="Arial"/>
                <a:cs typeface="Arial"/>
                <a:sym typeface="Arial"/>
              </a:rPr>
              <a:t>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a:solidFill>
                  <a:srgbClr val="003366"/>
                </a:solidFill>
                <a:latin typeface="Arial"/>
                <a:ea typeface="Arial"/>
                <a:cs typeface="Arial"/>
                <a:sym typeface="Arial"/>
              </a:rPr>
              <a:t>expr </a:t>
            </a:r>
            <a:r>
              <a:rPr lang="en-US" sz="2800" i="1" u="sng">
                <a:solidFill>
                  <a:srgbClr val="003366"/>
                </a:solidFill>
                <a:latin typeface="Arial"/>
                <a:ea typeface="Arial"/>
                <a:cs typeface="Arial"/>
                <a:sym typeface="Arial"/>
              </a:rPr>
              <a:t>op</a:t>
            </a:r>
            <a:r>
              <a:rPr lang="en-US" sz="2800" i="1">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id</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20"/>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a:t>
            </a:r>
            <a:r>
              <a:rPr lang="en-US" sz="2800" i="1" u="sng">
                <a:solidFill>
                  <a:srgbClr val="003366"/>
                </a:solidFill>
                <a:latin typeface="Arial"/>
                <a:ea typeface="Arial"/>
                <a:cs typeface="Arial"/>
                <a:sym typeface="Arial"/>
              </a:rPr>
              <a:t>expr</a:t>
            </a:r>
            <a:r>
              <a:rPr lang="en-US" sz="2800" i="1">
                <a:solidFill>
                  <a:srgbClr val="003366"/>
                </a:solidFill>
                <a:latin typeface="Arial"/>
                <a:ea typeface="Arial"/>
                <a:cs typeface="Arial"/>
                <a:sym typeface="Arial"/>
              </a:rPr>
              <a:t>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a:t>
            </a:r>
            <a:endParaRPr sz="2800">
              <a:latin typeface="Arial"/>
              <a:ea typeface="Arial"/>
              <a:cs typeface="Arial"/>
              <a:sym typeface="Arial"/>
            </a:endParaRPr>
          </a:p>
          <a:p>
            <a:pPr marL="12700" marR="0" lvl="0" indent="0" algn="l" rtl="0">
              <a:lnSpc>
                <a:spcPct val="100000"/>
              </a:lnSpc>
              <a:spcBef>
                <a:spcPts val="5"/>
              </a:spcBef>
              <a:spcAft>
                <a:spcPts val="0"/>
              </a:spcAft>
              <a:buNone/>
            </a:pPr>
            <a:r>
              <a:rPr lang="en-US" sz="2800">
                <a:solidFill>
                  <a:srgbClr val="003366"/>
                </a:solidFill>
                <a:latin typeface="Noto Sans Symbols"/>
                <a:ea typeface="Noto Sans Symbols"/>
                <a:cs typeface="Noto Sans Symbols"/>
                <a:sym typeface="Noto Sans Symbols"/>
              </a:rPr>
              <a:t>⇒</a:t>
            </a:r>
            <a:r>
              <a:rPr lang="en-US" sz="2800">
                <a:solidFill>
                  <a:srgbClr val="003366"/>
                </a:solidFill>
                <a:latin typeface="Times New Roman"/>
                <a:ea typeface="Times New Roman"/>
                <a:cs typeface="Times New Roman"/>
                <a:sym typeface="Times New Roman"/>
              </a:rPr>
              <a:t> </a:t>
            </a:r>
            <a:r>
              <a:rPr lang="en-US" sz="2800">
                <a:solidFill>
                  <a:srgbClr val="003366"/>
                </a:solidFill>
                <a:latin typeface="Arial"/>
                <a:ea typeface="Arial"/>
                <a:cs typeface="Arial"/>
                <a:sym typeface="Arial"/>
              </a:rPr>
              <a:t>- (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 </a:t>
            </a:r>
            <a:r>
              <a:rPr lang="en-US" sz="2800" b="1">
                <a:solidFill>
                  <a:srgbClr val="003366"/>
                </a:solidFill>
                <a:latin typeface="Arial"/>
                <a:ea typeface="Arial"/>
                <a:cs typeface="Arial"/>
                <a:sym typeface="Arial"/>
              </a:rPr>
              <a:t>id </a:t>
            </a: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2"/>
          <p:cNvSpPr txBox="1">
            <a:spLocks noGrp="1"/>
          </p:cNvSpPr>
          <p:nvPr>
            <p:ph type="title"/>
          </p:nvPr>
        </p:nvSpPr>
        <p:spPr>
          <a:xfrm>
            <a:off x="993444" y="1286636"/>
            <a:ext cx="259143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Parse Trees</a:t>
            </a:r>
            <a:endParaRPr/>
          </a:p>
        </p:txBody>
      </p:sp>
      <p:sp>
        <p:nvSpPr>
          <p:cNvPr id="143" name="Google Shape;143;p12"/>
          <p:cNvSpPr txBox="1"/>
          <p:nvPr/>
        </p:nvSpPr>
        <p:spPr>
          <a:xfrm>
            <a:off x="714663" y="2306851"/>
            <a:ext cx="7821295" cy="1930785"/>
          </a:xfrm>
          <a:prstGeom prst="rect">
            <a:avLst/>
          </a:prstGeom>
          <a:noFill/>
          <a:ln>
            <a:noFill/>
          </a:ln>
        </p:spPr>
        <p:txBody>
          <a:bodyPr spcFirstLastPara="1" wrap="square" lIns="0" tIns="12700" rIns="0" bIns="0" anchor="t" anchorCtr="0">
            <a:spAutoFit/>
          </a:bodyPr>
          <a:lstStyle/>
          <a:p>
            <a:pPr marL="356870" marR="147320" lvl="0" indent="-344805" algn="just" rtl="0">
              <a:lnSpc>
                <a:spcPct val="1101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A </a:t>
            </a:r>
            <a:r>
              <a:rPr lang="en-US" sz="1800" dirty="0">
                <a:solidFill>
                  <a:srgbClr val="FF3300"/>
                </a:solidFill>
                <a:latin typeface="Arial"/>
                <a:ea typeface="Arial"/>
                <a:cs typeface="Arial"/>
                <a:sym typeface="Arial"/>
              </a:rPr>
              <a:t>parse tree </a:t>
            </a:r>
            <a:r>
              <a:rPr lang="en-US" sz="1800" dirty="0">
                <a:solidFill>
                  <a:srgbClr val="003366"/>
                </a:solidFill>
                <a:latin typeface="Arial"/>
                <a:ea typeface="Arial"/>
                <a:cs typeface="Arial"/>
                <a:sym typeface="Arial"/>
              </a:rPr>
              <a:t>is a graphical representation for a  derivation that filters out the order of choosing  </a:t>
            </a:r>
            <a:r>
              <a:rPr lang="en-US" sz="1800" dirty="0" smtClean="0">
                <a:solidFill>
                  <a:srgbClr val="003366"/>
                </a:solidFill>
                <a:latin typeface="Arial"/>
                <a:ea typeface="Arial"/>
                <a:cs typeface="Arial"/>
                <a:sym typeface="Arial"/>
              </a:rPr>
              <a:t>non terminals </a:t>
            </a:r>
            <a:r>
              <a:rPr lang="en-US" sz="1800" dirty="0">
                <a:solidFill>
                  <a:srgbClr val="003366"/>
                </a:solidFill>
                <a:latin typeface="Arial"/>
                <a:ea typeface="Arial"/>
                <a:cs typeface="Arial"/>
                <a:sym typeface="Arial"/>
              </a:rPr>
              <a:t>for </a:t>
            </a:r>
            <a:r>
              <a:rPr lang="en-US" sz="1800" dirty="0" smtClean="0">
                <a:solidFill>
                  <a:srgbClr val="003366"/>
                </a:solidFill>
                <a:latin typeface="Arial"/>
                <a:ea typeface="Arial"/>
                <a:cs typeface="Arial"/>
                <a:sym typeface="Arial"/>
              </a:rPr>
              <a:t>rewriting</a:t>
            </a:r>
          </a:p>
          <a:p>
            <a:pPr marL="356870" marR="147320" lvl="0" indent="-344805" algn="just" rtl="0">
              <a:lnSpc>
                <a:spcPct val="1101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5080" lvl="0" indent="-344805" algn="just" rtl="0">
              <a:lnSpc>
                <a:spcPct val="110100"/>
              </a:lnSpc>
              <a:spcBef>
                <a:spcPts val="66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Many derivations may correspond to the same  parse tree, but every parse tree has associated  with it </a:t>
            </a:r>
            <a:r>
              <a:rPr lang="en-US" sz="1800" dirty="0">
                <a:solidFill>
                  <a:srgbClr val="FF3300"/>
                </a:solidFill>
                <a:latin typeface="Arial"/>
                <a:ea typeface="Arial"/>
                <a:cs typeface="Arial"/>
                <a:sym typeface="Arial"/>
              </a:rPr>
              <a:t>a unique leftmost </a:t>
            </a:r>
            <a:r>
              <a:rPr lang="en-US" sz="1800" dirty="0">
                <a:solidFill>
                  <a:srgbClr val="003366"/>
                </a:solidFill>
                <a:latin typeface="Arial"/>
                <a:ea typeface="Arial"/>
                <a:cs typeface="Arial"/>
                <a:sym typeface="Arial"/>
              </a:rPr>
              <a:t>and </a:t>
            </a:r>
            <a:r>
              <a:rPr lang="en-US" sz="1800" dirty="0">
                <a:solidFill>
                  <a:srgbClr val="FF3300"/>
                </a:solidFill>
                <a:latin typeface="Arial"/>
                <a:ea typeface="Arial"/>
                <a:cs typeface="Arial"/>
                <a:sym typeface="Arial"/>
              </a:rPr>
              <a:t>a unique rightmost  </a:t>
            </a:r>
            <a:r>
              <a:rPr lang="en-US" sz="1800" dirty="0">
                <a:solidFill>
                  <a:srgbClr val="003366"/>
                </a:solidFill>
                <a:latin typeface="Arial"/>
                <a:ea typeface="Arial"/>
                <a:cs typeface="Arial"/>
                <a:sym typeface="Arial"/>
              </a:rPr>
              <a:t>derivation</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An Example</a:t>
            </a:r>
            <a:endParaRPr/>
          </a:p>
        </p:txBody>
      </p:sp>
      <p:sp>
        <p:nvSpPr>
          <p:cNvPr id="149" name="Google Shape;149;p13"/>
          <p:cNvSpPr/>
          <p:nvPr/>
        </p:nvSpPr>
        <p:spPr>
          <a:xfrm>
            <a:off x="1953767" y="4639055"/>
            <a:ext cx="341630" cy="9525"/>
          </a:xfrm>
          <a:custGeom>
            <a:avLst/>
            <a:gdLst/>
            <a:ahLst/>
            <a:cxnLst/>
            <a:rect l="l" t="t" r="r" b="b"/>
            <a:pathLst>
              <a:path w="341630" h="9525" extrusionOk="0">
                <a:moveTo>
                  <a:pt x="341375" y="0"/>
                </a:moveTo>
                <a:lnTo>
                  <a:pt x="0" y="0"/>
                </a:lnTo>
                <a:lnTo>
                  <a:pt x="0" y="9144"/>
                </a:lnTo>
                <a:lnTo>
                  <a:pt x="341375" y="9144"/>
                </a:lnTo>
                <a:lnTo>
                  <a:pt x="341375"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13"/>
          <p:cNvSpPr txBox="1"/>
          <p:nvPr/>
        </p:nvSpPr>
        <p:spPr>
          <a:xfrm>
            <a:off x="917244" y="2387041"/>
            <a:ext cx="2687320" cy="227012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rgbClr val="FF3300"/>
                </a:solidFill>
                <a:latin typeface="Arial"/>
                <a:ea typeface="Arial"/>
                <a:cs typeface="Arial"/>
                <a:sym typeface="Arial"/>
              </a:rPr>
              <a:t>Leftmost derivation</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347345" marR="0" lvl="0" indent="0" algn="l" rtl="0">
              <a:lnSpc>
                <a:spcPct val="100000"/>
              </a:lnSpc>
              <a:spcBef>
                <a:spcPts val="5"/>
              </a:spcBef>
              <a:spcAft>
                <a:spcPts val="0"/>
              </a:spcAft>
              <a:buNone/>
            </a:pPr>
            <a:r>
              <a:rPr lang="en-US" sz="2400" i="1" u="sng" dirty="0" err="1">
                <a:solidFill>
                  <a:srgbClr val="003366"/>
                </a:solidFill>
                <a:latin typeface="Arial"/>
                <a:ea typeface="Arial"/>
                <a:cs typeface="Arial"/>
                <a:sym typeface="Arial"/>
              </a:rPr>
              <a:t>expr</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u="sng" dirty="0" err="1">
                <a:solidFill>
                  <a:srgbClr val="003366"/>
                </a:solidFill>
                <a:latin typeface="Arial"/>
                <a:ea typeface="Arial"/>
                <a:cs typeface="Arial"/>
                <a:sym typeface="Arial"/>
              </a:rPr>
              <a:t>expr</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u="sng"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u="sng"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op </a:t>
            </a:r>
            <a:r>
              <a:rPr lang="en-US" sz="2400" i="1"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385"/>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b="1" dirty="0">
                <a:solidFill>
                  <a:srgbClr val="003366"/>
                </a:solidFill>
                <a:latin typeface="Arial"/>
                <a:ea typeface="Arial"/>
                <a:cs typeface="Arial"/>
                <a:sym typeface="Arial"/>
              </a:rPr>
              <a:t>id </a:t>
            </a:r>
            <a:r>
              <a:rPr lang="en-US" sz="2400" i="1" dirty="0">
                <a:solidFill>
                  <a:srgbClr val="003366"/>
                </a:solidFill>
                <a:latin typeface="Arial"/>
                <a:ea typeface="Arial"/>
                <a:cs typeface="Arial"/>
                <a:sym typeface="Arial"/>
              </a:rPr>
              <a:t>op </a:t>
            </a:r>
            <a:r>
              <a:rPr lang="en-US" sz="2400" i="1"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a:t>
            </a:r>
            <a:r>
              <a:rPr lang="en-US" sz="2400" dirty="0">
                <a:solidFill>
                  <a:srgbClr val="003366"/>
                </a:solidFill>
                <a:latin typeface="Arial"/>
                <a:ea typeface="Arial"/>
                <a:cs typeface="Arial"/>
                <a:sym typeface="Arial"/>
              </a:rPr>
              <a:t>)</a:t>
            </a:r>
            <a:endParaRPr sz="2400">
              <a:latin typeface="Arial"/>
              <a:ea typeface="Arial"/>
              <a:cs typeface="Arial"/>
              <a:sym typeface="Arial"/>
            </a:endParaRPr>
          </a:p>
        </p:txBody>
      </p:sp>
      <p:sp>
        <p:nvSpPr>
          <p:cNvPr id="151" name="Google Shape;151;p13"/>
          <p:cNvSpPr txBox="1"/>
          <p:nvPr/>
        </p:nvSpPr>
        <p:spPr>
          <a:xfrm>
            <a:off x="917244" y="4643450"/>
            <a:ext cx="2176145"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 </a:t>
            </a:r>
            <a:r>
              <a:rPr lang="en-US" sz="2400" b="1">
                <a:solidFill>
                  <a:srgbClr val="003366"/>
                </a:solidFill>
                <a:latin typeface="Arial"/>
                <a:ea typeface="Arial"/>
                <a:cs typeface="Arial"/>
                <a:sym typeface="Arial"/>
              </a:rPr>
              <a:t>id </a:t>
            </a:r>
            <a:r>
              <a:rPr lang="en-US" sz="2400">
                <a:solidFill>
                  <a:srgbClr val="003366"/>
                </a:solidFill>
                <a:latin typeface="Arial"/>
                <a:ea typeface="Arial"/>
                <a:cs typeface="Arial"/>
                <a:sym typeface="Arial"/>
              </a:rPr>
              <a:t>+ </a:t>
            </a:r>
            <a:r>
              <a:rPr lang="en-US" sz="2400" i="1" u="sng">
                <a:solidFill>
                  <a:srgbClr val="003366"/>
                </a:solidFill>
                <a:latin typeface="Arial"/>
                <a:ea typeface="Arial"/>
                <a:cs typeface="Arial"/>
                <a:sym typeface="Arial"/>
              </a:rPr>
              <a:t>expr</a:t>
            </a:r>
            <a:r>
              <a:rPr lang="en-US" sz="2400" i="1">
                <a:solidFill>
                  <a:srgbClr val="003366"/>
                </a:solidFill>
                <a:latin typeface="Arial"/>
                <a:ea typeface="Arial"/>
                <a:cs typeface="Arial"/>
                <a:sym typeface="Arial"/>
              </a:rPr>
              <a:t> </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5"/>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 </a:t>
            </a:r>
            <a:r>
              <a:rPr lang="en-US" sz="2400" b="1">
                <a:solidFill>
                  <a:srgbClr val="003366"/>
                </a:solidFill>
                <a:latin typeface="Arial"/>
                <a:ea typeface="Arial"/>
                <a:cs typeface="Arial"/>
                <a:sym typeface="Arial"/>
              </a:rPr>
              <a:t>id </a:t>
            </a:r>
            <a:r>
              <a:rPr lang="en-US" sz="2400">
                <a:solidFill>
                  <a:srgbClr val="003366"/>
                </a:solidFill>
                <a:latin typeface="Arial"/>
                <a:ea typeface="Arial"/>
                <a:cs typeface="Arial"/>
                <a:sym typeface="Arial"/>
              </a:rPr>
              <a:t>+ </a:t>
            </a:r>
            <a:r>
              <a:rPr lang="en-US" sz="2400" b="1">
                <a:solidFill>
                  <a:srgbClr val="003366"/>
                </a:solidFill>
                <a:latin typeface="Arial"/>
                <a:ea typeface="Arial"/>
                <a:cs typeface="Arial"/>
                <a:sym typeface="Arial"/>
              </a:rPr>
              <a:t>id </a:t>
            </a: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
        <p:nvSpPr>
          <p:cNvPr id="152" name="Google Shape;152;p13"/>
          <p:cNvSpPr/>
          <p:nvPr/>
        </p:nvSpPr>
        <p:spPr>
          <a:xfrm>
            <a:off x="7306056" y="4590288"/>
            <a:ext cx="341630" cy="9525"/>
          </a:xfrm>
          <a:custGeom>
            <a:avLst/>
            <a:gdLst/>
            <a:ahLst/>
            <a:cxnLst/>
            <a:rect l="l" t="t" r="r" b="b"/>
            <a:pathLst>
              <a:path w="341629" h="9525" extrusionOk="0">
                <a:moveTo>
                  <a:pt x="341375" y="0"/>
                </a:moveTo>
                <a:lnTo>
                  <a:pt x="0" y="0"/>
                </a:lnTo>
                <a:lnTo>
                  <a:pt x="0" y="9143"/>
                </a:lnTo>
                <a:lnTo>
                  <a:pt x="341375" y="9143"/>
                </a:lnTo>
                <a:lnTo>
                  <a:pt x="341375"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13"/>
          <p:cNvSpPr txBox="1"/>
          <p:nvPr/>
        </p:nvSpPr>
        <p:spPr>
          <a:xfrm>
            <a:off x="5948298" y="2387041"/>
            <a:ext cx="2891155" cy="25869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rgbClr val="FF3300"/>
                </a:solidFill>
                <a:latin typeface="Arial"/>
                <a:ea typeface="Arial"/>
                <a:cs typeface="Arial"/>
                <a:sym typeface="Arial"/>
              </a:rPr>
              <a:t>Rightmost derivation</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347345" marR="0" lvl="0" indent="0" algn="l" rtl="0">
              <a:lnSpc>
                <a:spcPct val="100000"/>
              </a:lnSpc>
              <a:spcBef>
                <a:spcPts val="5"/>
              </a:spcBef>
              <a:spcAft>
                <a:spcPts val="0"/>
              </a:spcAft>
              <a:buNone/>
            </a:pPr>
            <a:r>
              <a:rPr lang="en-US" sz="2400" i="1" u="sng" dirty="0" err="1">
                <a:solidFill>
                  <a:srgbClr val="003366"/>
                </a:solidFill>
                <a:latin typeface="Arial"/>
                <a:ea typeface="Arial"/>
                <a:cs typeface="Arial"/>
                <a:sym typeface="Arial"/>
              </a:rPr>
              <a:t>expr</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u="sng" dirty="0" err="1">
                <a:solidFill>
                  <a:srgbClr val="003366"/>
                </a:solidFill>
                <a:latin typeface="Arial"/>
                <a:ea typeface="Arial"/>
                <a:cs typeface="Arial"/>
                <a:sym typeface="Arial"/>
              </a:rPr>
              <a:t>expr</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u="sng"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op </a:t>
            </a:r>
            <a:r>
              <a:rPr lang="en-US" sz="2400" i="1" u="sng"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5"/>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op </a:t>
            </a:r>
            <a:r>
              <a:rPr lang="en-US" sz="2400" b="1" dirty="0">
                <a:solidFill>
                  <a:srgbClr val="003366"/>
                </a:solidFill>
                <a:latin typeface="Arial"/>
                <a:ea typeface="Arial"/>
                <a:cs typeface="Arial"/>
                <a:sym typeface="Arial"/>
              </a:rPr>
              <a:t>id</a:t>
            </a:r>
            <a:r>
              <a:rPr lang="en-US" sz="2400" dirty="0">
                <a:solidFill>
                  <a:srgbClr val="003366"/>
                </a:solidFill>
                <a:latin typeface="Arial"/>
                <a:ea typeface="Arial"/>
                <a:cs typeface="Arial"/>
                <a:sym typeface="Arial"/>
              </a:rPr>
              <a:t>)</a:t>
            </a:r>
            <a:endParaRPr sz="2400">
              <a:latin typeface="Arial"/>
              <a:ea typeface="Arial"/>
              <a:cs typeface="Arial"/>
              <a:sym typeface="Arial"/>
            </a:endParaRPr>
          </a:p>
          <a:p>
            <a:pPr marL="12700" marR="0" lvl="0" indent="0" algn="l" rtl="0">
              <a:lnSpc>
                <a:spcPct val="100000"/>
              </a:lnSpc>
              <a:spcBef>
                <a:spcPts val="0"/>
              </a:spcBef>
              <a:spcAft>
                <a:spcPts val="0"/>
              </a:spcAft>
              <a:buNone/>
            </a:pP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i="1" u="sng" dirty="0" err="1">
                <a:solidFill>
                  <a:srgbClr val="003366"/>
                </a:solidFill>
                <a:latin typeface="Arial"/>
                <a:ea typeface="Arial"/>
                <a:cs typeface="Arial"/>
                <a:sym typeface="Arial"/>
              </a:rPr>
              <a:t>expr</a:t>
            </a:r>
            <a:r>
              <a:rPr lang="en-US" sz="2400" i="1" dirty="0">
                <a:solidFill>
                  <a:srgbClr val="003366"/>
                </a:solidFill>
                <a:latin typeface="Arial"/>
                <a:ea typeface="Arial"/>
                <a:cs typeface="Arial"/>
                <a:sym typeface="Arial"/>
              </a:rPr>
              <a:t> </a:t>
            </a:r>
            <a:r>
              <a:rPr lang="en-US" sz="2400" dirty="0">
                <a:solidFill>
                  <a:srgbClr val="003366"/>
                </a:solidFill>
                <a:latin typeface="Arial"/>
                <a:ea typeface="Arial"/>
                <a:cs typeface="Arial"/>
                <a:sym typeface="Arial"/>
              </a:rPr>
              <a:t>+ </a:t>
            </a:r>
            <a:r>
              <a:rPr lang="en-US" sz="2400" b="1" dirty="0">
                <a:solidFill>
                  <a:srgbClr val="003366"/>
                </a:solidFill>
                <a:latin typeface="Arial"/>
                <a:ea typeface="Arial"/>
                <a:cs typeface="Arial"/>
                <a:sym typeface="Arial"/>
              </a:rPr>
              <a:t>id </a:t>
            </a:r>
            <a:r>
              <a:rPr lang="en-US" sz="2400" dirty="0">
                <a:solidFill>
                  <a:srgbClr val="003366"/>
                </a:solidFill>
                <a:latin typeface="Arial"/>
                <a:ea typeface="Arial"/>
                <a:cs typeface="Arial"/>
                <a:sym typeface="Arial"/>
              </a:rPr>
              <a:t>)</a:t>
            </a:r>
            <a:endParaRPr sz="2400">
              <a:latin typeface="Arial"/>
              <a:ea typeface="Arial"/>
              <a:cs typeface="Arial"/>
              <a:sym typeface="Arial"/>
            </a:endParaRPr>
          </a:p>
        </p:txBody>
      </p:sp>
      <p:sp>
        <p:nvSpPr>
          <p:cNvPr id="154" name="Google Shape;154;p13"/>
          <p:cNvSpPr txBox="1"/>
          <p:nvPr/>
        </p:nvSpPr>
        <p:spPr>
          <a:xfrm>
            <a:off x="5948298" y="4948808"/>
            <a:ext cx="18529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 ( </a:t>
            </a:r>
            <a:r>
              <a:rPr lang="en-US" sz="2400" b="1">
                <a:solidFill>
                  <a:srgbClr val="003366"/>
                </a:solidFill>
                <a:latin typeface="Arial"/>
                <a:ea typeface="Arial"/>
                <a:cs typeface="Arial"/>
                <a:sym typeface="Arial"/>
              </a:rPr>
              <a:t>id </a:t>
            </a:r>
            <a:r>
              <a:rPr lang="en-US" sz="2400">
                <a:solidFill>
                  <a:srgbClr val="003366"/>
                </a:solidFill>
                <a:latin typeface="Arial"/>
                <a:ea typeface="Arial"/>
                <a:cs typeface="Arial"/>
                <a:sym typeface="Arial"/>
              </a:rPr>
              <a:t>+ </a:t>
            </a:r>
            <a:r>
              <a:rPr lang="en-US" sz="2400" b="1">
                <a:solidFill>
                  <a:srgbClr val="003366"/>
                </a:solidFill>
                <a:latin typeface="Arial"/>
                <a:ea typeface="Arial"/>
                <a:cs typeface="Arial"/>
                <a:sym typeface="Arial"/>
              </a:rPr>
              <a:t>id </a:t>
            </a: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4"/>
          <p:cNvPicPr preferRelativeResize="0"/>
          <p:nvPr/>
        </p:nvPicPr>
        <p:blipFill rotWithShape="1">
          <a:blip r:embed="rId3">
            <a:alphaModFix/>
          </a:blip>
          <a:srcRect/>
          <a:stretch/>
        </p:blipFill>
        <p:spPr>
          <a:xfrm>
            <a:off x="775083" y="815638"/>
            <a:ext cx="5521198" cy="1010246"/>
          </a:xfrm>
          <a:prstGeom prst="rect">
            <a:avLst/>
          </a:prstGeom>
          <a:noFill/>
          <a:ln>
            <a:noFill/>
          </a:ln>
        </p:spPr>
      </p:pic>
      <p:sp>
        <p:nvSpPr>
          <p:cNvPr id="175" name="Google Shape;175;p14"/>
          <p:cNvSpPr txBox="1"/>
          <p:nvPr/>
        </p:nvSpPr>
        <p:spPr>
          <a:xfrm>
            <a:off x="993444" y="2351456"/>
            <a:ext cx="7747000" cy="2719719"/>
          </a:xfrm>
          <a:prstGeom prst="rect">
            <a:avLst/>
          </a:prstGeom>
          <a:noFill/>
          <a:ln>
            <a:noFill/>
          </a:ln>
        </p:spPr>
        <p:txBody>
          <a:bodyPr spcFirstLastPara="1" wrap="square" lIns="0" tIns="12700" rIns="0" bIns="0" anchor="t" anchorCtr="0">
            <a:spAutoFit/>
          </a:bodyPr>
          <a:lstStyle/>
          <a:p>
            <a:pPr marL="356870" marR="848994" lvl="0" indent="-344805" algn="just" rtl="0">
              <a:lnSpc>
                <a:spcPct val="1101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A grammar is </a:t>
            </a:r>
            <a:r>
              <a:rPr lang="en-US" sz="1800" dirty="0">
                <a:solidFill>
                  <a:srgbClr val="FF3300"/>
                </a:solidFill>
                <a:latin typeface="Arial"/>
                <a:ea typeface="Arial"/>
                <a:cs typeface="Arial"/>
                <a:sym typeface="Arial"/>
              </a:rPr>
              <a:t>ambiguous </a:t>
            </a:r>
            <a:r>
              <a:rPr lang="en-US" sz="1800" dirty="0">
                <a:solidFill>
                  <a:srgbClr val="003366"/>
                </a:solidFill>
                <a:latin typeface="Arial"/>
                <a:ea typeface="Arial"/>
                <a:cs typeface="Arial"/>
                <a:sym typeface="Arial"/>
              </a:rPr>
              <a:t>if it can derive a  string with two different parse </a:t>
            </a:r>
            <a:r>
              <a:rPr lang="en-US" sz="1800" dirty="0" smtClean="0">
                <a:solidFill>
                  <a:srgbClr val="003366"/>
                </a:solidFill>
                <a:latin typeface="Arial"/>
                <a:ea typeface="Arial"/>
                <a:cs typeface="Arial"/>
                <a:sym typeface="Arial"/>
              </a:rPr>
              <a:t>trees</a:t>
            </a:r>
          </a:p>
          <a:p>
            <a:pPr marL="356870" marR="848994" lvl="0" indent="-344805" algn="just" rtl="0">
              <a:lnSpc>
                <a:spcPct val="1101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5080" lvl="0" indent="-344805" algn="just" rtl="0">
              <a:lnSpc>
                <a:spcPct val="110000"/>
              </a:lnSpc>
              <a:spcBef>
                <a:spcPts val="67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If we use the syntactic structure of a parse tree  to interpret the </a:t>
            </a:r>
            <a:r>
              <a:rPr lang="en-US" sz="1800" dirty="0">
                <a:solidFill>
                  <a:srgbClr val="FF3300"/>
                </a:solidFill>
                <a:latin typeface="Arial"/>
                <a:ea typeface="Arial"/>
                <a:cs typeface="Arial"/>
                <a:sym typeface="Arial"/>
              </a:rPr>
              <a:t>meaning </a:t>
            </a:r>
            <a:r>
              <a:rPr lang="en-US" sz="1800" dirty="0">
                <a:solidFill>
                  <a:srgbClr val="003366"/>
                </a:solidFill>
                <a:latin typeface="Arial"/>
                <a:ea typeface="Arial"/>
                <a:cs typeface="Arial"/>
                <a:sym typeface="Arial"/>
              </a:rPr>
              <a:t>of the string, the two  parse trees have different </a:t>
            </a:r>
            <a:r>
              <a:rPr lang="en-US" sz="1800" dirty="0" smtClean="0">
                <a:solidFill>
                  <a:srgbClr val="003366"/>
                </a:solidFill>
                <a:latin typeface="Arial"/>
                <a:ea typeface="Arial"/>
                <a:cs typeface="Arial"/>
                <a:sym typeface="Arial"/>
              </a:rPr>
              <a:t>meanings</a:t>
            </a:r>
          </a:p>
          <a:p>
            <a:pPr marL="356870" marR="5080" lvl="0" indent="-344805" algn="just" rtl="0">
              <a:lnSpc>
                <a:spcPct val="110000"/>
              </a:lnSpc>
              <a:spcBef>
                <a:spcPts val="670"/>
              </a:spcBef>
              <a:spcAft>
                <a:spcPts val="0"/>
              </a:spcAft>
              <a:buClr>
                <a:srgbClr val="003366"/>
              </a:buClr>
              <a:buSzPts val="2100"/>
              <a:buFont typeface="Noto Sans Symbols"/>
              <a:buChar char="●"/>
            </a:pPr>
            <a:endParaRPr sz="1800">
              <a:latin typeface="Arial"/>
              <a:ea typeface="Arial"/>
              <a:cs typeface="Arial"/>
              <a:sym typeface="Arial"/>
            </a:endParaRPr>
          </a:p>
          <a:p>
            <a:pPr marL="356870" marR="356870" lvl="0" indent="-344805" algn="just" rtl="0">
              <a:lnSpc>
                <a:spcPct val="11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Since compilers do use parse trees to derive  meaning, we would prefer to have  </a:t>
            </a:r>
            <a:r>
              <a:rPr lang="en-US" sz="1800" dirty="0">
                <a:solidFill>
                  <a:srgbClr val="FF3300"/>
                </a:solidFill>
                <a:latin typeface="Arial"/>
                <a:ea typeface="Arial"/>
                <a:cs typeface="Arial"/>
                <a:sym typeface="Arial"/>
              </a:rPr>
              <a:t>unambiguous </a:t>
            </a:r>
            <a:r>
              <a:rPr lang="en-US" sz="1800" dirty="0">
                <a:solidFill>
                  <a:srgbClr val="003366"/>
                </a:solidFill>
                <a:latin typeface="Arial"/>
                <a:ea typeface="Arial"/>
                <a:cs typeface="Arial"/>
                <a:sym typeface="Arial"/>
              </a:rPr>
              <a:t>grammars</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181" name="Google Shape;181;p15"/>
          <p:cNvSpPr txBox="1"/>
          <p:nvPr/>
        </p:nvSpPr>
        <p:spPr>
          <a:xfrm>
            <a:off x="1831975" y="3299205"/>
            <a:ext cx="72009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182" name="Google Shape;182;p15"/>
          <p:cNvSpPr txBox="1"/>
          <p:nvPr/>
        </p:nvSpPr>
        <p:spPr>
          <a:xfrm>
            <a:off x="2136775" y="4212463"/>
            <a:ext cx="23367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183" name="Google Shape;183;p15"/>
          <p:cNvSpPr txBox="1"/>
          <p:nvPr/>
        </p:nvSpPr>
        <p:spPr>
          <a:xfrm>
            <a:off x="993444" y="4137786"/>
            <a:ext cx="72009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184" name="Google Shape;184;p15"/>
          <p:cNvSpPr txBox="1"/>
          <p:nvPr/>
        </p:nvSpPr>
        <p:spPr>
          <a:xfrm>
            <a:off x="2670429" y="4137786"/>
            <a:ext cx="72009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185" name="Google Shape;185;p15"/>
          <p:cNvSpPr/>
          <p:nvPr/>
        </p:nvSpPr>
        <p:spPr>
          <a:xfrm>
            <a:off x="2211323" y="38115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15"/>
          <p:cNvSpPr/>
          <p:nvPr/>
        </p:nvSpPr>
        <p:spPr>
          <a:xfrm>
            <a:off x="1373124" y="3811523"/>
            <a:ext cx="762000" cy="457200"/>
          </a:xfrm>
          <a:custGeom>
            <a:avLst/>
            <a:gdLst/>
            <a:ahLst/>
            <a:cxnLst/>
            <a:rect l="l" t="t" r="r" b="b"/>
            <a:pathLst>
              <a:path w="762000" h="457200" extrusionOk="0">
                <a:moveTo>
                  <a:pt x="76200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15"/>
          <p:cNvSpPr/>
          <p:nvPr/>
        </p:nvSpPr>
        <p:spPr>
          <a:xfrm>
            <a:off x="2287523" y="3811523"/>
            <a:ext cx="762000" cy="457200"/>
          </a:xfrm>
          <a:custGeom>
            <a:avLst/>
            <a:gdLst/>
            <a:ahLst/>
            <a:cxnLst/>
            <a:rect l="l" t="t" r="r" b="b"/>
            <a:pathLst>
              <a:path w="762000" h="457200" extrusionOk="0">
                <a:moveTo>
                  <a:pt x="762000" y="457200"/>
                </a:moveTo>
                <a:lnTo>
                  <a:pt x="0" y="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8" name="Google Shape;188;p15"/>
          <p:cNvSpPr txBox="1"/>
          <p:nvPr/>
        </p:nvSpPr>
        <p:spPr>
          <a:xfrm>
            <a:off x="1222044" y="5052136"/>
            <a:ext cx="30353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endParaRPr sz="2800">
              <a:latin typeface="Arial"/>
              <a:ea typeface="Arial"/>
              <a:cs typeface="Arial"/>
              <a:sym typeface="Arial"/>
            </a:endParaRPr>
          </a:p>
        </p:txBody>
      </p:sp>
      <p:sp>
        <p:nvSpPr>
          <p:cNvPr id="189" name="Google Shape;189;p15"/>
          <p:cNvSpPr/>
          <p:nvPr/>
        </p:nvSpPr>
        <p:spPr>
          <a:xfrm>
            <a:off x="1373124" y="46497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15"/>
          <p:cNvSpPr txBox="1"/>
          <p:nvPr/>
        </p:nvSpPr>
        <p:spPr>
          <a:xfrm>
            <a:off x="3737609" y="5890666"/>
            <a:ext cx="30353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endParaRPr sz="2800">
              <a:latin typeface="Arial"/>
              <a:ea typeface="Arial"/>
              <a:cs typeface="Arial"/>
              <a:sym typeface="Arial"/>
            </a:endParaRPr>
          </a:p>
        </p:txBody>
      </p:sp>
      <p:sp>
        <p:nvSpPr>
          <p:cNvPr id="191" name="Google Shape;191;p15"/>
          <p:cNvSpPr/>
          <p:nvPr/>
        </p:nvSpPr>
        <p:spPr>
          <a:xfrm>
            <a:off x="3887723" y="54879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15"/>
          <p:cNvSpPr txBox="1"/>
          <p:nvPr/>
        </p:nvSpPr>
        <p:spPr>
          <a:xfrm>
            <a:off x="2975229" y="5050612"/>
            <a:ext cx="16446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193" name="Google Shape;193;p15"/>
          <p:cNvSpPr txBox="1"/>
          <p:nvPr/>
        </p:nvSpPr>
        <p:spPr>
          <a:xfrm>
            <a:off x="1831975" y="4975936"/>
            <a:ext cx="72009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194" name="Google Shape;194;p15"/>
          <p:cNvSpPr txBox="1"/>
          <p:nvPr/>
        </p:nvSpPr>
        <p:spPr>
          <a:xfrm>
            <a:off x="3509009" y="4975936"/>
            <a:ext cx="72009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195" name="Google Shape;195;p15"/>
          <p:cNvSpPr/>
          <p:nvPr/>
        </p:nvSpPr>
        <p:spPr>
          <a:xfrm>
            <a:off x="3049523" y="46497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15"/>
          <p:cNvSpPr/>
          <p:nvPr/>
        </p:nvSpPr>
        <p:spPr>
          <a:xfrm>
            <a:off x="2211323" y="4649723"/>
            <a:ext cx="762000" cy="457200"/>
          </a:xfrm>
          <a:custGeom>
            <a:avLst/>
            <a:gdLst/>
            <a:ahLst/>
            <a:cxnLst/>
            <a:rect l="l" t="t" r="r" b="b"/>
            <a:pathLst>
              <a:path w="762000" h="457200" extrusionOk="0">
                <a:moveTo>
                  <a:pt x="76200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15"/>
          <p:cNvSpPr/>
          <p:nvPr/>
        </p:nvSpPr>
        <p:spPr>
          <a:xfrm>
            <a:off x="3125723" y="4649723"/>
            <a:ext cx="762000" cy="457200"/>
          </a:xfrm>
          <a:custGeom>
            <a:avLst/>
            <a:gdLst/>
            <a:ahLst/>
            <a:cxnLst/>
            <a:rect l="l" t="t" r="r" b="b"/>
            <a:pathLst>
              <a:path w="762000" h="457200" extrusionOk="0">
                <a:moveTo>
                  <a:pt x="762000" y="457200"/>
                </a:moveTo>
                <a:lnTo>
                  <a:pt x="0" y="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5"/>
          <p:cNvSpPr txBox="1"/>
          <p:nvPr/>
        </p:nvSpPr>
        <p:spPr>
          <a:xfrm>
            <a:off x="2060575" y="5890666"/>
            <a:ext cx="30353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endParaRPr sz="2800">
              <a:latin typeface="Arial"/>
              <a:ea typeface="Arial"/>
              <a:cs typeface="Arial"/>
              <a:sym typeface="Arial"/>
            </a:endParaRPr>
          </a:p>
        </p:txBody>
      </p:sp>
      <p:sp>
        <p:nvSpPr>
          <p:cNvPr id="199" name="Google Shape;199;p15"/>
          <p:cNvSpPr/>
          <p:nvPr/>
        </p:nvSpPr>
        <p:spPr>
          <a:xfrm>
            <a:off x="2211323" y="54879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0" name="Google Shape;200;p15"/>
          <p:cNvSpPr txBox="1"/>
          <p:nvPr/>
        </p:nvSpPr>
        <p:spPr>
          <a:xfrm>
            <a:off x="6253098" y="3299205"/>
            <a:ext cx="72009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201" name="Google Shape;201;p15"/>
          <p:cNvSpPr txBox="1"/>
          <p:nvPr/>
        </p:nvSpPr>
        <p:spPr>
          <a:xfrm>
            <a:off x="6557898" y="4212463"/>
            <a:ext cx="16446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202" name="Google Shape;202;p15"/>
          <p:cNvSpPr txBox="1"/>
          <p:nvPr/>
        </p:nvSpPr>
        <p:spPr>
          <a:xfrm>
            <a:off x="5414517" y="4137786"/>
            <a:ext cx="72009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203" name="Google Shape;203;p15"/>
          <p:cNvSpPr txBox="1"/>
          <p:nvPr/>
        </p:nvSpPr>
        <p:spPr>
          <a:xfrm>
            <a:off x="7091553" y="4137786"/>
            <a:ext cx="72009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204" name="Google Shape;204;p15"/>
          <p:cNvSpPr/>
          <p:nvPr/>
        </p:nvSpPr>
        <p:spPr>
          <a:xfrm>
            <a:off x="6630923" y="38115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5" name="Google Shape;205;p15"/>
          <p:cNvSpPr/>
          <p:nvPr/>
        </p:nvSpPr>
        <p:spPr>
          <a:xfrm>
            <a:off x="5792723" y="3811523"/>
            <a:ext cx="762000" cy="457200"/>
          </a:xfrm>
          <a:custGeom>
            <a:avLst/>
            <a:gdLst/>
            <a:ahLst/>
            <a:cxnLst/>
            <a:rect l="l" t="t" r="r" b="b"/>
            <a:pathLst>
              <a:path w="762000" h="457200" extrusionOk="0">
                <a:moveTo>
                  <a:pt x="76200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6" name="Google Shape;206;p15"/>
          <p:cNvSpPr/>
          <p:nvPr/>
        </p:nvSpPr>
        <p:spPr>
          <a:xfrm>
            <a:off x="6707123" y="3811523"/>
            <a:ext cx="762000" cy="457200"/>
          </a:xfrm>
          <a:custGeom>
            <a:avLst/>
            <a:gdLst/>
            <a:ahLst/>
            <a:cxnLst/>
            <a:rect l="l" t="t" r="r" b="b"/>
            <a:pathLst>
              <a:path w="762000" h="457200" extrusionOk="0">
                <a:moveTo>
                  <a:pt x="762000" y="457200"/>
                </a:moveTo>
                <a:lnTo>
                  <a:pt x="0" y="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Google Shape;207;p15"/>
          <p:cNvSpPr txBox="1"/>
          <p:nvPr/>
        </p:nvSpPr>
        <p:spPr>
          <a:xfrm>
            <a:off x="7320153" y="5052136"/>
            <a:ext cx="30353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endParaRPr sz="2800">
              <a:latin typeface="Arial"/>
              <a:ea typeface="Arial"/>
              <a:cs typeface="Arial"/>
              <a:sym typeface="Arial"/>
            </a:endParaRPr>
          </a:p>
        </p:txBody>
      </p:sp>
      <p:sp>
        <p:nvSpPr>
          <p:cNvPr id="208" name="Google Shape;208;p15"/>
          <p:cNvSpPr/>
          <p:nvPr/>
        </p:nvSpPr>
        <p:spPr>
          <a:xfrm>
            <a:off x="7469123" y="46497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9" name="Google Shape;209;p15"/>
          <p:cNvSpPr txBox="1"/>
          <p:nvPr/>
        </p:nvSpPr>
        <p:spPr>
          <a:xfrm>
            <a:off x="6481698" y="5890666"/>
            <a:ext cx="30353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endParaRPr sz="2800">
              <a:latin typeface="Arial"/>
              <a:ea typeface="Arial"/>
              <a:cs typeface="Arial"/>
              <a:sym typeface="Arial"/>
            </a:endParaRPr>
          </a:p>
        </p:txBody>
      </p:sp>
      <p:sp>
        <p:nvSpPr>
          <p:cNvPr id="210" name="Google Shape;210;p15"/>
          <p:cNvSpPr/>
          <p:nvPr/>
        </p:nvSpPr>
        <p:spPr>
          <a:xfrm>
            <a:off x="6630923" y="54879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1" name="Google Shape;211;p15"/>
          <p:cNvSpPr txBox="1"/>
          <p:nvPr/>
        </p:nvSpPr>
        <p:spPr>
          <a:xfrm>
            <a:off x="5719698" y="5050612"/>
            <a:ext cx="23431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212" name="Google Shape;212;p15"/>
          <p:cNvSpPr txBox="1"/>
          <p:nvPr/>
        </p:nvSpPr>
        <p:spPr>
          <a:xfrm>
            <a:off x="4576064" y="4975936"/>
            <a:ext cx="72009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213" name="Google Shape;213;p15"/>
          <p:cNvSpPr txBox="1"/>
          <p:nvPr/>
        </p:nvSpPr>
        <p:spPr>
          <a:xfrm>
            <a:off x="6253098" y="4975936"/>
            <a:ext cx="72009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i="1">
                <a:solidFill>
                  <a:srgbClr val="003366"/>
                </a:solidFill>
                <a:latin typeface="Arial"/>
                <a:ea typeface="Arial"/>
                <a:cs typeface="Arial"/>
                <a:sym typeface="Arial"/>
              </a:rPr>
              <a:t>expr</a:t>
            </a:r>
            <a:endParaRPr sz="2800">
              <a:latin typeface="Arial"/>
              <a:ea typeface="Arial"/>
              <a:cs typeface="Arial"/>
              <a:sym typeface="Arial"/>
            </a:endParaRPr>
          </a:p>
        </p:txBody>
      </p:sp>
      <p:sp>
        <p:nvSpPr>
          <p:cNvPr id="214" name="Google Shape;214;p15"/>
          <p:cNvSpPr/>
          <p:nvPr/>
        </p:nvSpPr>
        <p:spPr>
          <a:xfrm>
            <a:off x="5792723" y="46497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5" name="Google Shape;215;p15"/>
          <p:cNvSpPr/>
          <p:nvPr/>
        </p:nvSpPr>
        <p:spPr>
          <a:xfrm>
            <a:off x="4954523" y="4649723"/>
            <a:ext cx="762000" cy="457200"/>
          </a:xfrm>
          <a:custGeom>
            <a:avLst/>
            <a:gdLst/>
            <a:ahLst/>
            <a:cxnLst/>
            <a:rect l="l" t="t" r="r" b="b"/>
            <a:pathLst>
              <a:path w="762000" h="457200" extrusionOk="0">
                <a:moveTo>
                  <a:pt x="76200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Google Shape;216;p15"/>
          <p:cNvSpPr/>
          <p:nvPr/>
        </p:nvSpPr>
        <p:spPr>
          <a:xfrm>
            <a:off x="5868923" y="4649723"/>
            <a:ext cx="762000" cy="457200"/>
          </a:xfrm>
          <a:custGeom>
            <a:avLst/>
            <a:gdLst/>
            <a:ahLst/>
            <a:cxnLst/>
            <a:rect l="l" t="t" r="r" b="b"/>
            <a:pathLst>
              <a:path w="762000" h="457200" extrusionOk="0">
                <a:moveTo>
                  <a:pt x="762000" y="457200"/>
                </a:moveTo>
                <a:lnTo>
                  <a:pt x="0" y="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7" name="Google Shape;217;p15"/>
          <p:cNvSpPr txBox="1"/>
          <p:nvPr/>
        </p:nvSpPr>
        <p:spPr>
          <a:xfrm>
            <a:off x="4804664" y="5890666"/>
            <a:ext cx="30416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endParaRPr sz="2800">
              <a:latin typeface="Arial"/>
              <a:ea typeface="Arial"/>
              <a:cs typeface="Arial"/>
              <a:sym typeface="Arial"/>
            </a:endParaRPr>
          </a:p>
        </p:txBody>
      </p:sp>
      <p:sp>
        <p:nvSpPr>
          <p:cNvPr id="218" name="Google Shape;218;p15"/>
          <p:cNvSpPr/>
          <p:nvPr/>
        </p:nvSpPr>
        <p:spPr>
          <a:xfrm>
            <a:off x="4954523" y="5487923"/>
            <a:ext cx="0" cy="457200"/>
          </a:xfrm>
          <a:custGeom>
            <a:avLst/>
            <a:gdLst/>
            <a:ahLst/>
            <a:cxnLst/>
            <a:rect l="l" t="t" r="r" b="b"/>
            <a:pathLst>
              <a:path w="120000" h="457200" extrusionOk="0">
                <a:moveTo>
                  <a:pt x="0" y="0"/>
                </a:moveTo>
                <a:lnTo>
                  <a:pt x="0" y="4572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9" name="Google Shape;219;p15"/>
          <p:cNvSpPr txBox="1"/>
          <p:nvPr/>
        </p:nvSpPr>
        <p:spPr>
          <a:xfrm>
            <a:off x="3585209" y="2689351"/>
            <a:ext cx="159829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FF3300"/>
                </a:solidFill>
                <a:latin typeface="Arial"/>
                <a:ea typeface="Arial"/>
                <a:cs typeface="Arial"/>
                <a:sym typeface="Arial"/>
              </a:rPr>
              <a:t>id + id * id</a:t>
            </a:r>
            <a:endParaRPr sz="2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16"/>
          <p:cNvPicPr preferRelativeResize="0"/>
          <p:nvPr/>
        </p:nvPicPr>
        <p:blipFill rotWithShape="1">
          <a:blip r:embed="rId3">
            <a:alphaModFix/>
          </a:blip>
          <a:srcRect/>
          <a:stretch/>
        </p:blipFill>
        <p:spPr>
          <a:xfrm>
            <a:off x="451698" y="614917"/>
            <a:ext cx="7865109" cy="1010246"/>
          </a:xfrm>
          <a:prstGeom prst="rect">
            <a:avLst/>
          </a:prstGeom>
          <a:noFill/>
          <a:ln>
            <a:noFill/>
          </a:ln>
        </p:spPr>
      </p:pic>
      <p:sp>
        <p:nvSpPr>
          <p:cNvPr id="226" name="Google Shape;226;p16"/>
          <p:cNvSpPr txBox="1"/>
          <p:nvPr/>
        </p:nvSpPr>
        <p:spPr>
          <a:xfrm>
            <a:off x="4793513" y="2118433"/>
            <a:ext cx="3851275" cy="3056029"/>
          </a:xfrm>
          <a:prstGeom prst="rect">
            <a:avLst/>
          </a:prstGeom>
          <a:noFill/>
          <a:ln>
            <a:noFill/>
          </a:ln>
        </p:spPr>
        <p:txBody>
          <a:bodyPr spcFirstLastPara="1" wrap="square" lIns="0" tIns="12700" rIns="0" bIns="0" anchor="t" anchorCtr="0">
            <a:spAutoFit/>
          </a:bodyPr>
          <a:lstStyle/>
          <a:p>
            <a:pPr marL="12700" marR="5080" lvl="0" indent="0" algn="l" rtl="0">
              <a:lnSpc>
                <a:spcPct val="100299"/>
              </a:lnSpc>
              <a:spcBef>
                <a:spcPts val="0"/>
              </a:spcBef>
              <a:spcAft>
                <a:spcPts val="0"/>
              </a:spcAft>
              <a:buNone/>
            </a:pPr>
            <a:r>
              <a:rPr lang="en-US" sz="1800" dirty="0">
                <a:solidFill>
                  <a:srgbClr val="FF3300"/>
                </a:solidFill>
                <a:latin typeface="Arial"/>
                <a:ea typeface="Arial"/>
                <a:cs typeface="Arial"/>
                <a:sym typeface="Arial"/>
              </a:rPr>
              <a:t>Unambiguous grammar</a:t>
            </a:r>
            <a:r>
              <a:rPr lang="en-US" sz="1800" dirty="0">
                <a:solidFill>
                  <a:srgbClr val="003366"/>
                </a:solidFill>
                <a:latin typeface="Arial"/>
                <a:ea typeface="Arial"/>
                <a:cs typeface="Arial"/>
                <a:sym typeface="Arial"/>
              </a:rPr>
              <a:t>: </a:t>
            </a:r>
            <a:endParaRPr lang="en-US" sz="1800" dirty="0" smtClean="0">
              <a:solidFill>
                <a:srgbClr val="003366"/>
              </a:solidFill>
              <a:latin typeface="Arial"/>
              <a:ea typeface="Arial"/>
              <a:cs typeface="Arial"/>
              <a:sym typeface="Arial"/>
            </a:endParaRPr>
          </a:p>
          <a:p>
            <a:pPr marL="12700" marR="5080" lvl="0" indent="0" algn="l" rtl="0">
              <a:lnSpc>
                <a:spcPct val="100299"/>
              </a:lnSpc>
              <a:spcBef>
                <a:spcPts val="0"/>
              </a:spcBef>
              <a:spcAft>
                <a:spcPts val="0"/>
              </a:spcAft>
              <a:buNone/>
            </a:pPr>
            <a:r>
              <a:rPr lang="en-US" sz="1800" dirty="0" smtClean="0">
                <a:solidFill>
                  <a:srgbClr val="003366"/>
                </a:solidFill>
                <a:latin typeface="Arial"/>
                <a:ea typeface="Arial"/>
                <a:cs typeface="Arial"/>
                <a:sym typeface="Arial"/>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term </a:t>
            </a:r>
            <a:endParaRPr lang="en-US" sz="1800" i="1" dirty="0" smtClean="0">
              <a:solidFill>
                <a:srgbClr val="003366"/>
              </a:solidFill>
              <a:latin typeface="Arial"/>
              <a:ea typeface="Arial"/>
              <a:cs typeface="Arial"/>
              <a:sym typeface="Arial"/>
            </a:endParaRPr>
          </a:p>
          <a:p>
            <a:pPr marL="12700" marR="5080" lvl="0" indent="0" algn="l" rtl="0">
              <a:lnSpc>
                <a:spcPct val="100299"/>
              </a:lnSpc>
              <a:spcBef>
                <a:spcPts val="0"/>
              </a:spcBef>
              <a:spcAft>
                <a:spcPts val="0"/>
              </a:spcAft>
              <a:buNone/>
            </a:pPr>
            <a:r>
              <a:rPr lang="en-US" sz="1800" i="1" dirty="0" smtClean="0">
                <a:solidFill>
                  <a:srgbClr val="003366"/>
                </a:solidFill>
                <a:latin typeface="Arial"/>
                <a:ea typeface="Arial"/>
                <a:cs typeface="Arial"/>
                <a:sym typeface="Arial"/>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term  </a:t>
            </a:r>
            <a:endParaRPr lang="en-US" sz="1800" i="1" dirty="0" smtClean="0">
              <a:solidFill>
                <a:srgbClr val="003366"/>
              </a:solidFill>
              <a:latin typeface="Arial"/>
              <a:ea typeface="Arial"/>
              <a:cs typeface="Arial"/>
              <a:sym typeface="Arial"/>
            </a:endParaRPr>
          </a:p>
          <a:p>
            <a:pPr marL="12700" marR="5080" lvl="0" indent="0" algn="l" rtl="0">
              <a:lnSpc>
                <a:spcPct val="100299"/>
              </a:lnSpc>
              <a:spcBef>
                <a:spcPts val="0"/>
              </a:spcBef>
              <a:spcAft>
                <a:spcPts val="0"/>
              </a:spcAft>
              <a:buNone/>
            </a:pPr>
            <a:r>
              <a:rPr lang="en-US" sz="1800" i="1" dirty="0" err="1" smtClean="0">
                <a:solidFill>
                  <a:srgbClr val="003366"/>
                </a:solidFill>
                <a:latin typeface="Arial"/>
                <a:ea typeface="Arial"/>
                <a:cs typeface="Arial"/>
                <a:sym typeface="Arial"/>
              </a:rPr>
              <a:t>expr</a:t>
            </a:r>
            <a:r>
              <a:rPr lang="en-US" sz="1800" i="1" dirty="0" smtClean="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term</a:t>
            </a:r>
            <a:endParaRPr sz="1800">
              <a:latin typeface="Arial"/>
              <a:ea typeface="Arial"/>
              <a:cs typeface="Arial"/>
              <a:sym typeface="Arial"/>
            </a:endParaRPr>
          </a:p>
          <a:p>
            <a:pPr marL="12700" marR="388620" lvl="0" indent="0" algn="l" rtl="0">
              <a:lnSpc>
                <a:spcPct val="120000"/>
              </a:lnSpc>
              <a:spcBef>
                <a:spcPts val="90"/>
              </a:spcBef>
              <a:spcAft>
                <a:spcPts val="0"/>
              </a:spcAft>
              <a:buNone/>
            </a:pPr>
            <a:r>
              <a:rPr lang="en-US" sz="1800" i="1" dirty="0">
                <a:solidFill>
                  <a:srgbClr val="003366"/>
                </a:solidFill>
                <a:latin typeface="Arial"/>
                <a:ea typeface="Arial"/>
                <a:cs typeface="Arial"/>
                <a:sym typeface="Arial"/>
              </a:rPr>
              <a:t>term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term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factor </a:t>
            </a:r>
            <a:endParaRPr lang="en-US" sz="1800" i="1" dirty="0" smtClean="0">
              <a:solidFill>
                <a:srgbClr val="003366"/>
              </a:solidFill>
              <a:latin typeface="Arial"/>
              <a:ea typeface="Arial"/>
              <a:cs typeface="Arial"/>
              <a:sym typeface="Arial"/>
            </a:endParaRPr>
          </a:p>
          <a:p>
            <a:pPr marL="12700" marR="388620" lvl="0" indent="0" algn="l" rtl="0">
              <a:lnSpc>
                <a:spcPct val="120000"/>
              </a:lnSpc>
              <a:spcBef>
                <a:spcPts val="90"/>
              </a:spcBef>
              <a:spcAft>
                <a:spcPts val="0"/>
              </a:spcAft>
              <a:buNone/>
            </a:pPr>
            <a:r>
              <a:rPr lang="en-US" sz="1800" i="1" dirty="0" smtClean="0">
                <a:solidFill>
                  <a:srgbClr val="003366"/>
                </a:solidFill>
                <a:latin typeface="Arial"/>
                <a:ea typeface="Arial"/>
                <a:cs typeface="Arial"/>
                <a:sym typeface="Arial"/>
              </a:rPr>
              <a:t> </a:t>
            </a:r>
            <a:r>
              <a:rPr lang="en-US" sz="1800" i="1" dirty="0">
                <a:solidFill>
                  <a:srgbClr val="003366"/>
                </a:solidFill>
                <a:latin typeface="Arial"/>
                <a:ea typeface="Arial"/>
                <a:cs typeface="Arial"/>
                <a:sym typeface="Arial"/>
              </a:rPr>
              <a:t>term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term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factor</a:t>
            </a:r>
            <a:endParaRPr sz="1800">
              <a:latin typeface="Arial"/>
              <a:ea typeface="Arial"/>
              <a:cs typeface="Arial"/>
              <a:sym typeface="Arial"/>
            </a:endParaRPr>
          </a:p>
          <a:p>
            <a:pPr marL="12700" marR="789940" lvl="0" indent="0" algn="l" rtl="0">
              <a:lnSpc>
                <a:spcPct val="119285"/>
              </a:lnSpc>
              <a:spcBef>
                <a:spcPts val="40"/>
              </a:spcBef>
              <a:spcAft>
                <a:spcPts val="0"/>
              </a:spcAft>
              <a:buNone/>
            </a:pPr>
            <a:r>
              <a:rPr lang="en-US" sz="1800" i="1" dirty="0">
                <a:solidFill>
                  <a:srgbClr val="003366"/>
                </a:solidFill>
                <a:latin typeface="Arial"/>
                <a:ea typeface="Arial"/>
                <a:cs typeface="Arial"/>
                <a:sym typeface="Arial"/>
              </a:rPr>
              <a:t>term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a:solidFill>
                  <a:srgbClr val="003366"/>
                </a:solidFill>
                <a:latin typeface="Arial"/>
                <a:ea typeface="Arial"/>
                <a:cs typeface="Arial"/>
                <a:sym typeface="Arial"/>
              </a:rPr>
              <a:t>factor </a:t>
            </a:r>
            <a:endParaRPr lang="en-US" sz="1800" i="1" dirty="0" smtClean="0">
              <a:solidFill>
                <a:srgbClr val="003366"/>
              </a:solidFill>
              <a:latin typeface="Arial"/>
              <a:ea typeface="Arial"/>
              <a:cs typeface="Arial"/>
              <a:sym typeface="Arial"/>
            </a:endParaRPr>
          </a:p>
          <a:p>
            <a:pPr marL="12700" marR="789940" lvl="0" indent="0" algn="l" rtl="0">
              <a:lnSpc>
                <a:spcPct val="119285"/>
              </a:lnSpc>
              <a:spcBef>
                <a:spcPts val="40"/>
              </a:spcBef>
              <a:spcAft>
                <a:spcPts val="0"/>
              </a:spcAft>
              <a:buNone/>
            </a:pPr>
            <a:r>
              <a:rPr lang="en-US" sz="1800" i="1" dirty="0" smtClean="0">
                <a:solidFill>
                  <a:srgbClr val="003366"/>
                </a:solidFill>
                <a:latin typeface="Arial"/>
                <a:ea typeface="Arial"/>
                <a:cs typeface="Arial"/>
                <a:sym typeface="Arial"/>
              </a:rPr>
              <a:t> </a:t>
            </a:r>
            <a:r>
              <a:rPr lang="en-US" sz="1800" i="1" dirty="0">
                <a:solidFill>
                  <a:srgbClr val="003366"/>
                </a:solidFill>
                <a:latin typeface="Arial"/>
                <a:ea typeface="Arial"/>
                <a:cs typeface="Arial"/>
                <a:sym typeface="Arial"/>
              </a:rPr>
              <a:t>factor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12700" marR="0" lvl="0" indent="0" algn="l" rtl="0">
              <a:lnSpc>
                <a:spcPct val="116071"/>
              </a:lnSpc>
              <a:spcBef>
                <a:spcPts val="0"/>
              </a:spcBef>
              <a:spcAft>
                <a:spcPts val="0"/>
              </a:spcAft>
              <a:buNone/>
            </a:pPr>
            <a:r>
              <a:rPr lang="en-US" sz="1800" i="1" dirty="0">
                <a:solidFill>
                  <a:srgbClr val="003366"/>
                </a:solidFill>
                <a:latin typeface="Arial"/>
                <a:ea typeface="Arial"/>
                <a:cs typeface="Arial"/>
                <a:sym typeface="Arial"/>
              </a:rPr>
              <a:t>factor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endParaRPr sz="1800">
              <a:latin typeface="Arial"/>
              <a:ea typeface="Arial"/>
              <a:cs typeface="Arial"/>
              <a:sym typeface="Arial"/>
            </a:endParaRPr>
          </a:p>
          <a:p>
            <a:pPr marL="12700" marR="0" lvl="0" indent="0" algn="l" rtl="0">
              <a:lnSpc>
                <a:spcPct val="100000"/>
              </a:lnSpc>
              <a:spcBef>
                <a:spcPts val="30"/>
              </a:spcBef>
              <a:spcAft>
                <a:spcPts val="0"/>
              </a:spcAft>
              <a:buNone/>
            </a:pPr>
            <a:r>
              <a:rPr lang="en-US" sz="1800" i="1" dirty="0">
                <a:solidFill>
                  <a:srgbClr val="003366"/>
                </a:solidFill>
                <a:latin typeface="Arial"/>
                <a:ea typeface="Arial"/>
                <a:cs typeface="Arial"/>
                <a:sym typeface="Arial"/>
              </a:rPr>
              <a:t>factor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id</a:t>
            </a:r>
            <a:endParaRPr sz="1800">
              <a:latin typeface="Arial"/>
              <a:ea typeface="Arial"/>
              <a:cs typeface="Arial"/>
              <a:sym typeface="Arial"/>
            </a:endParaRPr>
          </a:p>
        </p:txBody>
      </p:sp>
      <p:sp>
        <p:nvSpPr>
          <p:cNvPr id="227" name="Google Shape;227;p16"/>
          <p:cNvSpPr txBox="1"/>
          <p:nvPr/>
        </p:nvSpPr>
        <p:spPr>
          <a:xfrm>
            <a:off x="993444" y="2144679"/>
            <a:ext cx="3433445" cy="2835884"/>
          </a:xfrm>
          <a:prstGeom prst="rect">
            <a:avLst/>
          </a:prstGeom>
          <a:noFill/>
          <a:ln>
            <a:noFill/>
          </a:ln>
        </p:spPr>
        <p:txBody>
          <a:bodyPr spcFirstLastPara="1" wrap="square" lIns="0" tIns="13950" rIns="0" bIns="0" anchor="t" anchorCtr="0">
            <a:spAutoFit/>
          </a:bodyPr>
          <a:lstStyle/>
          <a:p>
            <a:pPr marL="12700" marR="5080" lvl="0" indent="0" algn="l" rtl="0">
              <a:lnSpc>
                <a:spcPct val="100000"/>
              </a:lnSpc>
              <a:spcBef>
                <a:spcPts val="0"/>
              </a:spcBef>
              <a:spcAft>
                <a:spcPts val="0"/>
              </a:spcAft>
              <a:buNone/>
            </a:pPr>
            <a:r>
              <a:rPr lang="en-US" sz="1800" dirty="0">
                <a:solidFill>
                  <a:srgbClr val="FF3300"/>
                </a:solidFill>
                <a:latin typeface="Arial"/>
                <a:ea typeface="Arial"/>
                <a:cs typeface="Arial"/>
                <a:sym typeface="Arial"/>
              </a:rPr>
              <a:t>Ambiguous grammar</a:t>
            </a:r>
            <a:r>
              <a:rPr lang="en-US" sz="1800" dirty="0">
                <a:solidFill>
                  <a:srgbClr val="003366"/>
                </a:solidFill>
                <a:latin typeface="Arial"/>
                <a:ea typeface="Arial"/>
                <a:cs typeface="Arial"/>
                <a:sym typeface="Arial"/>
              </a:rPr>
              <a:t>:  </a:t>
            </a:r>
            <a:endParaRPr lang="en-US" sz="1800" dirty="0" smtClean="0">
              <a:solidFill>
                <a:srgbClr val="003366"/>
              </a:solidFill>
              <a:latin typeface="Arial"/>
              <a:ea typeface="Arial"/>
              <a:cs typeface="Arial"/>
              <a:sym typeface="Arial"/>
            </a:endParaRPr>
          </a:p>
          <a:p>
            <a:pPr marL="12700" marR="5080" lvl="0" indent="0" algn="l" rtl="0">
              <a:lnSpc>
                <a:spcPct val="100000"/>
              </a:lnSpc>
              <a:spcBef>
                <a:spcPts val="0"/>
              </a:spcBef>
              <a:spcAft>
                <a:spcPts val="0"/>
              </a:spcAft>
              <a:buNone/>
            </a:pPr>
            <a:r>
              <a:rPr lang="en-US" sz="1800" i="1" dirty="0" err="1" smtClean="0">
                <a:solidFill>
                  <a:srgbClr val="003366"/>
                </a:solidFill>
                <a:latin typeface="Arial"/>
                <a:ea typeface="Arial"/>
                <a:cs typeface="Arial"/>
                <a:sym typeface="Arial"/>
              </a:rPr>
              <a:t>expr</a:t>
            </a:r>
            <a:r>
              <a:rPr lang="en-US" sz="1800" i="1" dirty="0" smtClean="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op </a:t>
            </a:r>
            <a:r>
              <a:rPr lang="en-US" sz="1800" i="1" dirty="0" err="1" smtClean="0">
                <a:solidFill>
                  <a:srgbClr val="003366"/>
                </a:solidFill>
                <a:latin typeface="Arial"/>
                <a:ea typeface="Arial"/>
                <a:cs typeface="Arial"/>
                <a:sym typeface="Arial"/>
              </a:rPr>
              <a:t>expr</a:t>
            </a:r>
            <a:endParaRPr lang="en-US" sz="1800" i="1" dirty="0" smtClean="0">
              <a:solidFill>
                <a:srgbClr val="003366"/>
              </a:solidFill>
              <a:latin typeface="Arial"/>
              <a:ea typeface="Arial"/>
              <a:cs typeface="Arial"/>
              <a:sym typeface="Arial"/>
            </a:endParaRPr>
          </a:p>
          <a:p>
            <a:pPr marL="12700" marR="5080" lvl="0" indent="0" algn="l" rtl="0">
              <a:lnSpc>
                <a:spcPct val="100000"/>
              </a:lnSpc>
              <a:spcBef>
                <a:spcPts val="0"/>
              </a:spcBef>
              <a:spcAft>
                <a:spcPts val="0"/>
              </a:spcAft>
              <a:buNone/>
            </a:pPr>
            <a:r>
              <a:rPr lang="en-US" sz="1800" i="1" dirty="0" smtClean="0">
                <a:solidFill>
                  <a:srgbClr val="003366"/>
                </a:solidFill>
                <a:latin typeface="Arial"/>
                <a:ea typeface="Arial"/>
                <a:cs typeface="Arial"/>
                <a:sym typeface="Arial"/>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endParaRPr lang="en-US" sz="1800" dirty="0" smtClean="0">
              <a:solidFill>
                <a:srgbClr val="003366"/>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1800" dirty="0" smtClean="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i="1" dirty="0" err="1">
                <a:solidFill>
                  <a:srgbClr val="003366"/>
                </a:solidFill>
                <a:latin typeface="Arial"/>
                <a:ea typeface="Arial"/>
                <a:cs typeface="Arial"/>
                <a:sym typeface="Arial"/>
              </a:rPr>
              <a:t>expr</a:t>
            </a:r>
            <a:endParaRPr sz="1800">
              <a:latin typeface="Arial"/>
              <a:ea typeface="Arial"/>
              <a:cs typeface="Arial"/>
              <a:sym typeface="Arial"/>
            </a:endParaRPr>
          </a:p>
          <a:p>
            <a:pPr marL="12700" marR="0" lvl="0" indent="0" algn="l" rtl="0">
              <a:lnSpc>
                <a:spcPct val="119642"/>
              </a:lnSpc>
              <a:spcBef>
                <a:spcPts val="25"/>
              </a:spcBef>
              <a:spcAft>
                <a:spcPts val="0"/>
              </a:spcAft>
              <a:buNone/>
            </a:pP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id</a:t>
            </a:r>
            <a:endParaRPr sz="1800">
              <a:latin typeface="Arial"/>
              <a:ea typeface="Arial"/>
              <a:cs typeface="Arial"/>
              <a:sym typeface="Arial"/>
            </a:endParaRPr>
          </a:p>
          <a:p>
            <a:pPr marL="12700" marR="0" lvl="0" indent="0" algn="l" rtl="0">
              <a:lnSpc>
                <a:spcPct val="119642"/>
              </a:lnSpc>
              <a:spcBef>
                <a:spcPts val="0"/>
              </a:spcBef>
              <a:spcAft>
                <a:spcPts val="0"/>
              </a:spcAft>
              <a:buNone/>
            </a:pPr>
            <a:r>
              <a:rPr lang="en-US" sz="1800" i="1" dirty="0">
                <a:solidFill>
                  <a:srgbClr val="003366"/>
                </a:solidFill>
                <a:latin typeface="Arial"/>
                <a:ea typeface="Arial"/>
                <a:cs typeface="Arial"/>
                <a:sym typeface="Arial"/>
              </a:rPr>
              <a:t>op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 </a:t>
            </a:r>
            <a:r>
              <a:rPr lang="en-US" sz="1800" dirty="0">
                <a:solidFill>
                  <a:srgbClr val="003366"/>
                </a:solidFill>
                <a:latin typeface="Arial"/>
                <a:ea typeface="Arial"/>
                <a:cs typeface="Arial"/>
                <a:sym typeface="Arial"/>
              </a:rPr>
              <a:t>| </a:t>
            </a:r>
            <a:r>
              <a:rPr lang="en-US" sz="1800" dirty="0">
                <a:solidFill>
                  <a:srgbClr val="003366"/>
                </a:solidFill>
                <a:latin typeface="Times New Roman"/>
                <a:ea typeface="Times New Roman"/>
                <a:cs typeface="Times New Roman"/>
                <a:sym typeface="Times New Roman"/>
              </a:rPr>
              <a:t>‘</a:t>
            </a:r>
            <a:r>
              <a:rPr lang="en-US" sz="1800" dirty="0">
                <a:solidFill>
                  <a:srgbClr val="003366"/>
                </a:solidFill>
                <a:latin typeface="Arial"/>
                <a:ea typeface="Arial"/>
                <a:cs typeface="Arial"/>
                <a:sym typeface="Arial"/>
              </a:rPr>
              <a:t>/</a:t>
            </a:r>
            <a:r>
              <a:rPr lang="en-US" sz="1800" dirty="0">
                <a:solidFill>
                  <a:srgbClr val="003366"/>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12700" marR="48895" lvl="0" indent="0" algn="l" rtl="0">
              <a:lnSpc>
                <a:spcPct val="100000"/>
              </a:lnSpc>
              <a:spcBef>
                <a:spcPts val="1670"/>
              </a:spcBef>
              <a:spcAft>
                <a:spcPts val="0"/>
              </a:spcAft>
              <a:buNone/>
            </a:pPr>
            <a:r>
              <a:rPr lang="en-US" sz="1800" dirty="0">
                <a:solidFill>
                  <a:srgbClr val="FF3300"/>
                </a:solidFill>
                <a:latin typeface="Arial"/>
                <a:ea typeface="Arial"/>
                <a:cs typeface="Arial"/>
                <a:sym typeface="Arial"/>
              </a:rPr>
              <a:t>Not every ambiguous  grammar can be  transformed to an  unambiguous one!</a:t>
            </a:r>
            <a:endParaRPr sz="18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993444" y="1286636"/>
            <a:ext cx="474472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Push-Down Automata</a:t>
            </a:r>
            <a:endParaRPr/>
          </a:p>
        </p:txBody>
      </p:sp>
      <p:sp>
        <p:nvSpPr>
          <p:cNvPr id="233" name="Google Shape;233;p17"/>
          <p:cNvSpPr txBox="1"/>
          <p:nvPr/>
        </p:nvSpPr>
        <p:spPr>
          <a:xfrm>
            <a:off x="3396996" y="4497323"/>
            <a:ext cx="2395855" cy="710565"/>
          </a:xfrm>
          <a:prstGeom prst="rect">
            <a:avLst/>
          </a:prstGeom>
          <a:noFill/>
          <a:ln w="51800" cap="flat" cmpd="sng">
            <a:solidFill>
              <a:srgbClr val="003366"/>
            </a:solidFill>
            <a:prstDash val="solid"/>
            <a:round/>
            <a:headEnd type="none" w="sm" len="sm"/>
            <a:tailEnd type="none" w="sm" len="sm"/>
          </a:ln>
        </p:spPr>
        <p:txBody>
          <a:bodyPr spcFirstLastPara="1" wrap="square" lIns="0" tIns="167625" rIns="0" bIns="0" anchor="t" anchorCtr="0">
            <a:spAutoFit/>
          </a:bodyPr>
          <a:lstStyle/>
          <a:p>
            <a:pPr marL="125095"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Finite Automata</a:t>
            </a:r>
            <a:endParaRPr sz="2400">
              <a:latin typeface="Arial"/>
              <a:ea typeface="Arial"/>
              <a:cs typeface="Arial"/>
              <a:sym typeface="Arial"/>
            </a:endParaRPr>
          </a:p>
        </p:txBody>
      </p:sp>
      <p:sp>
        <p:nvSpPr>
          <p:cNvPr id="234" name="Google Shape;234;p17"/>
          <p:cNvSpPr/>
          <p:nvPr/>
        </p:nvSpPr>
        <p:spPr>
          <a:xfrm>
            <a:off x="4358640" y="3406140"/>
            <a:ext cx="155575" cy="1066800"/>
          </a:xfrm>
          <a:custGeom>
            <a:avLst/>
            <a:gdLst/>
            <a:ahLst/>
            <a:cxnLst/>
            <a:rect l="l" t="t" r="r" b="b"/>
            <a:pathLst>
              <a:path w="155575" h="1066800" extrusionOk="0">
                <a:moveTo>
                  <a:pt x="77724" y="155448"/>
                </a:moveTo>
                <a:lnTo>
                  <a:pt x="51815" y="189992"/>
                </a:lnTo>
                <a:lnTo>
                  <a:pt x="51815" y="1066800"/>
                </a:lnTo>
                <a:lnTo>
                  <a:pt x="103632" y="1066800"/>
                </a:lnTo>
                <a:lnTo>
                  <a:pt x="103632" y="189992"/>
                </a:lnTo>
                <a:lnTo>
                  <a:pt x="77724" y="155448"/>
                </a:lnTo>
                <a:close/>
              </a:path>
              <a:path w="155575" h="1066800" extrusionOk="0">
                <a:moveTo>
                  <a:pt x="77724" y="0"/>
                </a:moveTo>
                <a:lnTo>
                  <a:pt x="0" y="259080"/>
                </a:lnTo>
                <a:lnTo>
                  <a:pt x="51815" y="189992"/>
                </a:lnTo>
                <a:lnTo>
                  <a:pt x="51815" y="155448"/>
                </a:lnTo>
                <a:lnTo>
                  <a:pt x="124358" y="155448"/>
                </a:lnTo>
                <a:lnTo>
                  <a:pt x="77724" y="0"/>
                </a:lnTo>
                <a:close/>
              </a:path>
              <a:path w="155575" h="1066800" extrusionOk="0">
                <a:moveTo>
                  <a:pt x="124358" y="155448"/>
                </a:moveTo>
                <a:lnTo>
                  <a:pt x="103632" y="155448"/>
                </a:lnTo>
                <a:lnTo>
                  <a:pt x="103632" y="189992"/>
                </a:lnTo>
                <a:lnTo>
                  <a:pt x="155448" y="259080"/>
                </a:lnTo>
                <a:lnTo>
                  <a:pt x="124358" y="155448"/>
                </a:lnTo>
                <a:close/>
              </a:path>
              <a:path w="155575" h="1066800" extrusionOk="0">
                <a:moveTo>
                  <a:pt x="77724" y="155448"/>
                </a:moveTo>
                <a:lnTo>
                  <a:pt x="51815" y="155448"/>
                </a:lnTo>
                <a:lnTo>
                  <a:pt x="51815" y="189992"/>
                </a:lnTo>
                <a:lnTo>
                  <a:pt x="77724" y="155448"/>
                </a:lnTo>
                <a:close/>
              </a:path>
              <a:path w="155575" h="1066800" extrusionOk="0">
                <a:moveTo>
                  <a:pt x="103632" y="155448"/>
                </a:moveTo>
                <a:lnTo>
                  <a:pt x="77724" y="155448"/>
                </a:lnTo>
                <a:lnTo>
                  <a:pt x="103632" y="189992"/>
                </a:lnTo>
                <a:lnTo>
                  <a:pt x="103632" y="155448"/>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5" name="Google Shape;235;p17"/>
          <p:cNvSpPr/>
          <p:nvPr/>
        </p:nvSpPr>
        <p:spPr>
          <a:xfrm>
            <a:off x="2302764" y="4776215"/>
            <a:ext cx="1066800" cy="155575"/>
          </a:xfrm>
          <a:custGeom>
            <a:avLst/>
            <a:gdLst/>
            <a:ahLst/>
            <a:cxnLst/>
            <a:rect l="l" t="t" r="r" b="b"/>
            <a:pathLst>
              <a:path w="1066800" h="155575" extrusionOk="0">
                <a:moveTo>
                  <a:pt x="259080" y="0"/>
                </a:moveTo>
                <a:lnTo>
                  <a:pt x="0" y="77723"/>
                </a:lnTo>
                <a:lnTo>
                  <a:pt x="259080" y="155447"/>
                </a:lnTo>
                <a:lnTo>
                  <a:pt x="189992" y="103631"/>
                </a:lnTo>
                <a:lnTo>
                  <a:pt x="155448" y="103631"/>
                </a:lnTo>
                <a:lnTo>
                  <a:pt x="155448" y="51815"/>
                </a:lnTo>
                <a:lnTo>
                  <a:pt x="189992" y="51815"/>
                </a:lnTo>
                <a:lnTo>
                  <a:pt x="259080" y="0"/>
                </a:lnTo>
                <a:close/>
              </a:path>
              <a:path w="1066800" h="155575" extrusionOk="0">
                <a:moveTo>
                  <a:pt x="155448" y="77723"/>
                </a:moveTo>
                <a:lnTo>
                  <a:pt x="155448" y="103631"/>
                </a:lnTo>
                <a:lnTo>
                  <a:pt x="189992" y="103631"/>
                </a:lnTo>
                <a:lnTo>
                  <a:pt x="155448" y="77723"/>
                </a:lnTo>
                <a:close/>
              </a:path>
              <a:path w="1066800" h="155575" extrusionOk="0">
                <a:moveTo>
                  <a:pt x="1066800" y="51815"/>
                </a:moveTo>
                <a:lnTo>
                  <a:pt x="189992" y="51815"/>
                </a:lnTo>
                <a:lnTo>
                  <a:pt x="155448" y="77723"/>
                </a:lnTo>
                <a:lnTo>
                  <a:pt x="189992" y="103631"/>
                </a:lnTo>
                <a:lnTo>
                  <a:pt x="1066800" y="103631"/>
                </a:lnTo>
                <a:lnTo>
                  <a:pt x="1066800" y="51815"/>
                </a:lnTo>
                <a:close/>
              </a:path>
              <a:path w="1066800" h="155575" extrusionOk="0">
                <a:moveTo>
                  <a:pt x="189992" y="51815"/>
                </a:moveTo>
                <a:lnTo>
                  <a:pt x="155448" y="51815"/>
                </a:lnTo>
                <a:lnTo>
                  <a:pt x="155448" y="77723"/>
                </a:lnTo>
                <a:lnTo>
                  <a:pt x="189992" y="5181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6" name="Google Shape;236;p17"/>
          <p:cNvSpPr/>
          <p:nvPr/>
        </p:nvSpPr>
        <p:spPr>
          <a:xfrm>
            <a:off x="5792723" y="4800600"/>
            <a:ext cx="1066800" cy="155575"/>
          </a:xfrm>
          <a:custGeom>
            <a:avLst/>
            <a:gdLst/>
            <a:ahLst/>
            <a:cxnLst/>
            <a:rect l="l" t="t" r="r" b="b"/>
            <a:pathLst>
              <a:path w="1066800" h="155575" extrusionOk="0">
                <a:moveTo>
                  <a:pt x="911351" y="77724"/>
                </a:moveTo>
                <a:lnTo>
                  <a:pt x="807720" y="155448"/>
                </a:lnTo>
                <a:lnTo>
                  <a:pt x="980440" y="103631"/>
                </a:lnTo>
                <a:lnTo>
                  <a:pt x="911351" y="103631"/>
                </a:lnTo>
                <a:lnTo>
                  <a:pt x="911351" y="77724"/>
                </a:lnTo>
                <a:close/>
              </a:path>
              <a:path w="1066800" h="155575" extrusionOk="0">
                <a:moveTo>
                  <a:pt x="876807" y="51816"/>
                </a:moveTo>
                <a:lnTo>
                  <a:pt x="0" y="51816"/>
                </a:lnTo>
                <a:lnTo>
                  <a:pt x="0" y="103631"/>
                </a:lnTo>
                <a:lnTo>
                  <a:pt x="876807" y="103631"/>
                </a:lnTo>
                <a:lnTo>
                  <a:pt x="911351" y="77724"/>
                </a:lnTo>
                <a:lnTo>
                  <a:pt x="876807" y="51816"/>
                </a:lnTo>
                <a:close/>
              </a:path>
              <a:path w="1066800" h="155575" extrusionOk="0">
                <a:moveTo>
                  <a:pt x="980440" y="51816"/>
                </a:moveTo>
                <a:lnTo>
                  <a:pt x="911351" y="51816"/>
                </a:lnTo>
                <a:lnTo>
                  <a:pt x="911351" y="103631"/>
                </a:lnTo>
                <a:lnTo>
                  <a:pt x="980440" y="103631"/>
                </a:lnTo>
                <a:lnTo>
                  <a:pt x="1066800" y="77724"/>
                </a:lnTo>
                <a:lnTo>
                  <a:pt x="980440" y="51816"/>
                </a:lnTo>
                <a:close/>
              </a:path>
              <a:path w="1066800" h="155575" extrusionOk="0">
                <a:moveTo>
                  <a:pt x="807720" y="0"/>
                </a:moveTo>
                <a:lnTo>
                  <a:pt x="911351" y="77724"/>
                </a:lnTo>
                <a:lnTo>
                  <a:pt x="911351" y="51816"/>
                </a:lnTo>
                <a:lnTo>
                  <a:pt x="980440" y="51816"/>
                </a:lnTo>
                <a:lnTo>
                  <a:pt x="807720"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7" name="Google Shape;237;p17"/>
          <p:cNvSpPr txBox="1"/>
          <p:nvPr/>
        </p:nvSpPr>
        <p:spPr>
          <a:xfrm>
            <a:off x="4084446" y="2539695"/>
            <a:ext cx="70675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Input</a:t>
            </a:r>
            <a:endParaRPr sz="2400">
              <a:latin typeface="Arial"/>
              <a:ea typeface="Arial"/>
              <a:cs typeface="Arial"/>
              <a:sym typeface="Arial"/>
            </a:endParaRPr>
          </a:p>
        </p:txBody>
      </p:sp>
      <p:sp>
        <p:nvSpPr>
          <p:cNvPr id="238" name="Google Shape;238;p17"/>
          <p:cNvSpPr txBox="1"/>
          <p:nvPr/>
        </p:nvSpPr>
        <p:spPr>
          <a:xfrm>
            <a:off x="6939788" y="4674870"/>
            <a:ext cx="9448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Output</a:t>
            </a:r>
            <a:endParaRPr sz="2400">
              <a:latin typeface="Arial"/>
              <a:ea typeface="Arial"/>
              <a:cs typeface="Arial"/>
              <a:sym typeface="Arial"/>
            </a:endParaRPr>
          </a:p>
        </p:txBody>
      </p:sp>
      <p:sp>
        <p:nvSpPr>
          <p:cNvPr id="239" name="Google Shape;239;p17"/>
          <p:cNvSpPr txBox="1"/>
          <p:nvPr/>
        </p:nvSpPr>
        <p:spPr>
          <a:xfrm>
            <a:off x="1070254" y="4652517"/>
            <a:ext cx="7905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Stack</a:t>
            </a:r>
            <a:endParaRPr sz="2400">
              <a:latin typeface="Arial"/>
              <a:ea typeface="Arial"/>
              <a:cs typeface="Arial"/>
              <a:sym typeface="Arial"/>
            </a:endParaRPr>
          </a:p>
        </p:txBody>
      </p:sp>
      <p:graphicFrame>
        <p:nvGraphicFramePr>
          <p:cNvPr id="240" name="Google Shape;240;p17"/>
          <p:cNvGraphicFramePr/>
          <p:nvPr/>
        </p:nvGraphicFramePr>
        <p:xfrm>
          <a:off x="2837688" y="3023616"/>
          <a:ext cx="3148975" cy="380365"/>
        </p:xfrm>
        <a:graphic>
          <a:graphicData uri="http://schemas.openxmlformats.org/drawingml/2006/table">
            <a:tbl>
              <a:tblPr firstRow="1" bandRow="1">
                <a:noFill/>
              </a:tblPr>
              <a:tblGrid>
                <a:gridCol w="429900"/>
                <a:gridCol w="457200"/>
                <a:gridCol w="457200"/>
                <a:gridCol w="457200"/>
                <a:gridCol w="457200"/>
                <a:gridCol w="457200"/>
                <a:gridCol w="433075"/>
              </a:tblGrid>
              <a:tr h="329175">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c>
                  <a:txBody>
                    <a:bodyPr/>
                    <a:lstStyle/>
                    <a:p>
                      <a:pPr marL="153035" marR="0" lvl="0" indent="0" algn="l" rtl="0">
                        <a:lnSpc>
                          <a:spcPct val="103750"/>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bl>
          </a:graphicData>
        </a:graphic>
      </p:graphicFrame>
      <p:graphicFrame>
        <p:nvGraphicFramePr>
          <p:cNvPr id="241" name="Google Shape;241;p17"/>
          <p:cNvGraphicFramePr/>
          <p:nvPr/>
        </p:nvGraphicFramePr>
        <p:xfrm>
          <a:off x="1959864" y="3672840"/>
          <a:ext cx="328925" cy="2246375"/>
        </p:xfrm>
        <a:graphic>
          <a:graphicData uri="http://schemas.openxmlformats.org/drawingml/2006/table">
            <a:tbl>
              <a:tblPr firstRow="1" bandRow="1">
                <a:noFill/>
              </a:tblPr>
              <a:tblGrid>
                <a:gridCol w="328925"/>
              </a:tblGrid>
              <a:tr h="429775">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57200">
                <a:tc>
                  <a:txBody>
                    <a:bodyPr/>
                    <a:lstStyle/>
                    <a:p>
                      <a:pPr marL="0" marR="0" lvl="0" indent="0" algn="l" rtl="0">
                        <a:lnSpc>
                          <a:spcPct val="100000"/>
                        </a:lnSpc>
                        <a:spcBef>
                          <a:spcPts val="0"/>
                        </a:spcBef>
                        <a:spcAft>
                          <a:spcPts val="0"/>
                        </a:spcAft>
                        <a:buNone/>
                      </a:pPr>
                      <a:endParaRPr sz="28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57200">
                <a:tc>
                  <a:txBody>
                    <a:bodyPr/>
                    <a:lstStyle/>
                    <a:p>
                      <a:pPr marL="0" marR="0" lvl="0" indent="0" algn="l" rtl="0">
                        <a:lnSpc>
                          <a:spcPct val="100000"/>
                        </a:lnSpc>
                        <a:spcBef>
                          <a:spcPts val="0"/>
                        </a:spcBef>
                        <a:spcAft>
                          <a:spcPts val="0"/>
                        </a:spcAft>
                        <a:buNone/>
                      </a:pPr>
                      <a:endParaRPr sz="28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57200">
                <a:tc>
                  <a:txBody>
                    <a:bodyPr/>
                    <a:lstStyle/>
                    <a:p>
                      <a:pPr marL="0" marR="0" lvl="0" indent="0" algn="l" rtl="0">
                        <a:lnSpc>
                          <a:spcPct val="100000"/>
                        </a:lnSpc>
                        <a:spcBef>
                          <a:spcPts val="0"/>
                        </a:spcBef>
                        <a:spcAft>
                          <a:spcPts val="0"/>
                        </a:spcAft>
                        <a:buNone/>
                      </a:pPr>
                      <a:endParaRPr sz="2800" u="none" strike="noStrike" cap="none">
                        <a:latin typeface="Times New Roman"/>
                        <a:ea typeface="Times New Roman"/>
                        <a:cs typeface="Times New Roman"/>
                        <a:sym typeface="Times New Roman"/>
                      </a:endParaRPr>
                    </a:p>
                  </a:txBody>
                  <a:tcPr marL="0" marR="0" marT="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r h="445000">
                <a:tc>
                  <a:txBody>
                    <a:bodyPr/>
                    <a:lstStyle/>
                    <a:p>
                      <a:pPr marL="86995" marR="0" lvl="0" indent="0" algn="l" rtl="0">
                        <a:lnSpc>
                          <a:spcPct val="100000"/>
                        </a:lnSpc>
                        <a:spcBef>
                          <a:spcPts val="0"/>
                        </a:spcBef>
                        <a:spcAft>
                          <a:spcPts val="0"/>
                        </a:spcAft>
                        <a:buNone/>
                      </a:pPr>
                      <a:r>
                        <a:rPr lang="en-US" sz="2400" u="none" strike="noStrike" cap="none">
                          <a:solidFill>
                            <a:srgbClr val="FF3300"/>
                          </a:solidFill>
                          <a:latin typeface="Arial"/>
                          <a:ea typeface="Arial"/>
                          <a:cs typeface="Arial"/>
                          <a:sym typeface="Arial"/>
                        </a:rPr>
                        <a:t>$</a:t>
                      </a:r>
                      <a:endParaRPr sz="2400" u="none" strike="noStrike" cap="none">
                        <a:latin typeface="Arial"/>
                        <a:ea typeface="Arial"/>
                        <a:cs typeface="Arial"/>
                        <a:sym typeface="Arial"/>
                      </a:endParaRPr>
                    </a:p>
                  </a:txBody>
                  <a:tcPr marL="0" marR="0" marT="25400" marB="0">
                    <a:lnL w="53975" cap="flat" cmpd="sng">
                      <a:solidFill>
                        <a:srgbClr val="003366"/>
                      </a:solidFill>
                      <a:prstDash val="solid"/>
                      <a:round/>
                      <a:headEnd type="none" w="sm" len="sm"/>
                      <a:tailEnd type="none" w="sm" len="sm"/>
                    </a:lnL>
                    <a:lnR w="53975" cap="flat" cmpd="sng">
                      <a:solidFill>
                        <a:srgbClr val="003366"/>
                      </a:solidFill>
                      <a:prstDash val="solid"/>
                      <a:round/>
                      <a:headEnd type="none" w="sm" len="sm"/>
                      <a:tailEnd type="none" w="sm" len="sm"/>
                    </a:lnR>
                    <a:lnT w="53975" cap="flat" cmpd="sng">
                      <a:solidFill>
                        <a:srgbClr val="003366"/>
                      </a:solidFill>
                      <a:prstDash val="solid"/>
                      <a:round/>
                      <a:headEnd type="none" w="sm" len="sm"/>
                      <a:tailEnd type="none" w="sm" len="sm"/>
                    </a:lnT>
                    <a:lnB w="53975" cap="flat" cmpd="sng">
                      <a:solidFill>
                        <a:srgbClr val="003366"/>
                      </a:solidFill>
                      <a:prstDash val="solid"/>
                      <a:round/>
                      <a:headEnd type="none" w="sm" len="sm"/>
                      <a:tailEnd type="none" w="sm" len="sm"/>
                    </a:lnB>
                  </a:tcPr>
                </a:tc>
              </a:tr>
            </a:tbl>
          </a:graphicData>
        </a:graphic>
      </p:graphicFrame>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971141" y="1137990"/>
            <a:ext cx="7112634" cy="1068705"/>
          </a:xfrm>
          <a:prstGeom prst="rect">
            <a:avLst/>
          </a:prstGeom>
          <a:noFill/>
          <a:ln>
            <a:noFill/>
          </a:ln>
        </p:spPr>
        <p:txBody>
          <a:bodyPr spcFirstLastPara="1" wrap="square" lIns="0" tIns="74925" rIns="0" bIns="0" anchor="t" anchorCtr="0">
            <a:spAutoFit/>
          </a:bodyPr>
          <a:lstStyle/>
          <a:p>
            <a:pPr marL="12700" marR="5080" lvl="0" indent="0" algn="l" rtl="0">
              <a:lnSpc>
                <a:spcPct val="108055"/>
              </a:lnSpc>
              <a:spcBef>
                <a:spcPts val="0"/>
              </a:spcBef>
              <a:spcAft>
                <a:spcPts val="0"/>
              </a:spcAft>
              <a:buNone/>
            </a:pPr>
            <a:r>
              <a:rPr lang="en-US" dirty="0"/>
              <a:t>End-Of-File and Bottom-of-Stack  Markers</a:t>
            </a:r>
            <a:endParaRPr/>
          </a:p>
        </p:txBody>
      </p:sp>
      <p:sp>
        <p:nvSpPr>
          <p:cNvPr id="247" name="Google Shape;247;p18"/>
          <p:cNvSpPr txBox="1"/>
          <p:nvPr/>
        </p:nvSpPr>
        <p:spPr>
          <a:xfrm>
            <a:off x="979119" y="2339755"/>
            <a:ext cx="7703184" cy="2109665"/>
          </a:xfrm>
          <a:prstGeom prst="rect">
            <a:avLst/>
          </a:prstGeom>
          <a:noFill/>
          <a:ln>
            <a:noFill/>
          </a:ln>
        </p:spPr>
        <p:txBody>
          <a:bodyPr spcFirstLastPara="1" wrap="square" lIns="0" tIns="12050" rIns="0" bIns="0" anchor="t" anchorCtr="0">
            <a:spAutoFit/>
          </a:bodyPr>
          <a:lstStyle/>
          <a:p>
            <a:pPr marL="356870" marR="5080" lvl="0" indent="-344805" algn="just" rtl="0">
              <a:lnSpc>
                <a:spcPct val="1100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Parsers must read not only terminal symbols  but also the </a:t>
            </a:r>
            <a:r>
              <a:rPr lang="en-US" sz="1800" dirty="0">
                <a:solidFill>
                  <a:srgbClr val="FF3300"/>
                </a:solidFill>
                <a:latin typeface="Arial"/>
                <a:ea typeface="Arial"/>
                <a:cs typeface="Arial"/>
                <a:sym typeface="Arial"/>
              </a:rPr>
              <a:t>end-of-file marker </a:t>
            </a:r>
            <a:r>
              <a:rPr lang="en-US" sz="1800" dirty="0">
                <a:solidFill>
                  <a:srgbClr val="003366"/>
                </a:solidFill>
                <a:latin typeface="Arial"/>
                <a:ea typeface="Arial"/>
                <a:cs typeface="Arial"/>
                <a:sym typeface="Arial"/>
              </a:rPr>
              <a:t>and the </a:t>
            </a:r>
            <a:r>
              <a:rPr lang="en-US" sz="1800" dirty="0">
                <a:solidFill>
                  <a:srgbClr val="FF3300"/>
                </a:solidFill>
                <a:latin typeface="Arial"/>
                <a:ea typeface="Arial"/>
                <a:cs typeface="Arial"/>
                <a:sym typeface="Arial"/>
              </a:rPr>
              <a:t>bottom-  of-stack </a:t>
            </a:r>
            <a:r>
              <a:rPr lang="en-US" sz="1800" dirty="0" smtClean="0">
                <a:solidFill>
                  <a:srgbClr val="FF3300"/>
                </a:solidFill>
                <a:latin typeface="Arial"/>
                <a:ea typeface="Arial"/>
                <a:cs typeface="Arial"/>
                <a:sym typeface="Arial"/>
              </a:rPr>
              <a:t>maker</a:t>
            </a:r>
          </a:p>
          <a:p>
            <a:pPr marL="356870" marR="5080" lvl="0" indent="-344805" algn="just" rtl="0">
              <a:lnSpc>
                <a:spcPct val="1100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1008380" lvl="0" indent="-344805" algn="just" rtl="0">
              <a:lnSpc>
                <a:spcPct val="11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We will use </a:t>
            </a:r>
            <a:r>
              <a:rPr lang="en-US" sz="1800" dirty="0">
                <a:solidFill>
                  <a:srgbClr val="FF3300"/>
                </a:solidFill>
                <a:latin typeface="Arial"/>
                <a:ea typeface="Arial"/>
                <a:cs typeface="Arial"/>
                <a:sym typeface="Arial"/>
              </a:rPr>
              <a:t>$ </a:t>
            </a:r>
            <a:r>
              <a:rPr lang="en-US" sz="1800" dirty="0">
                <a:solidFill>
                  <a:srgbClr val="003366"/>
                </a:solidFill>
                <a:latin typeface="Arial"/>
                <a:ea typeface="Arial"/>
                <a:cs typeface="Arial"/>
                <a:sym typeface="Arial"/>
              </a:rPr>
              <a:t>to represent the end of file  </a:t>
            </a:r>
            <a:r>
              <a:rPr lang="en-US" sz="1800" dirty="0" smtClean="0">
                <a:solidFill>
                  <a:srgbClr val="003366"/>
                </a:solidFill>
                <a:latin typeface="Arial"/>
                <a:ea typeface="Arial"/>
                <a:cs typeface="Arial"/>
                <a:sym typeface="Arial"/>
              </a:rPr>
              <a:t>marker</a:t>
            </a:r>
          </a:p>
          <a:p>
            <a:pPr marL="356870" marR="1008380" lvl="0" indent="-344805" algn="just" rtl="0">
              <a:lnSpc>
                <a:spcPct val="110000"/>
              </a:lnSpc>
              <a:spcBef>
                <a:spcPts val="675"/>
              </a:spcBef>
              <a:spcAft>
                <a:spcPts val="0"/>
              </a:spcAft>
              <a:buClr>
                <a:srgbClr val="003366"/>
              </a:buClr>
              <a:buSzPts val="2100"/>
              <a:buFont typeface="Noto Sans Symbols"/>
              <a:buChar char="●"/>
            </a:pPr>
            <a:endParaRPr sz="1800">
              <a:latin typeface="Arial"/>
              <a:ea typeface="Arial"/>
              <a:cs typeface="Arial"/>
              <a:sym typeface="Arial"/>
            </a:endParaRPr>
          </a:p>
          <a:p>
            <a:pPr marL="356870" marR="173355" lvl="0" indent="-344805" algn="just" rtl="0">
              <a:lnSpc>
                <a:spcPct val="110100"/>
              </a:lnSpc>
              <a:spcBef>
                <a:spcPts val="67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We will also use </a:t>
            </a:r>
            <a:r>
              <a:rPr lang="en-US" sz="1800" dirty="0">
                <a:solidFill>
                  <a:srgbClr val="FF3300"/>
                </a:solidFill>
                <a:latin typeface="Arial"/>
                <a:ea typeface="Arial"/>
                <a:cs typeface="Arial"/>
                <a:sym typeface="Arial"/>
              </a:rPr>
              <a:t>$ </a:t>
            </a:r>
            <a:r>
              <a:rPr lang="en-US" sz="1800" dirty="0">
                <a:solidFill>
                  <a:srgbClr val="003366"/>
                </a:solidFill>
                <a:latin typeface="Arial"/>
                <a:ea typeface="Arial"/>
                <a:cs typeface="Arial"/>
                <a:sym typeface="Arial"/>
              </a:rPr>
              <a:t>to represent the bottom-of-  stack maker</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754acbc1b1_0_64"/>
          <p:cNvSpPr txBox="1"/>
          <p:nvPr/>
        </p:nvSpPr>
        <p:spPr>
          <a:xfrm>
            <a:off x="156118" y="210057"/>
            <a:ext cx="8831766" cy="686338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UNIT-I</a:t>
            </a:r>
            <a:endParaRPr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Introduction: </a:t>
            </a:r>
            <a:r>
              <a:rPr lang="en-US" dirty="0">
                <a:latin typeface="Cambria" pitchFamily="18" charset="0"/>
                <a:ea typeface="Cambria" pitchFamily="18" charset="0"/>
                <a:cs typeface="Times New Roman"/>
                <a:sym typeface="Times New Roman"/>
              </a:rPr>
              <a:t>Language Processors, The structure of the compiler,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The science of building compiler.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Lexical analysis</a:t>
            </a:r>
            <a:r>
              <a:rPr lang="en-US" dirty="0">
                <a:latin typeface="Cambria" pitchFamily="18" charset="0"/>
                <a:ea typeface="Cambria" pitchFamily="18" charset="0"/>
                <a:cs typeface="Times New Roman"/>
                <a:sym typeface="Times New Roman"/>
              </a:rPr>
              <a:t>: The role of Lexical Analyzer, Input Buffering,</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Specification of Tokens. Recognition of Tokens, The Lexical-Analyzer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Generator LEX.</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UNIT-II</a:t>
            </a:r>
            <a:endParaRPr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Syntax Analysis:</a:t>
            </a:r>
            <a:r>
              <a:rPr lang="en-US" dirty="0">
                <a:latin typeface="Cambria" pitchFamily="18" charset="0"/>
                <a:ea typeface="Cambria" pitchFamily="18" charset="0"/>
                <a:cs typeface="Times New Roman"/>
                <a:sym typeface="Times New Roman"/>
              </a:rPr>
              <a:t> Introduction, Context free grammars, Writing a</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grammar, Top-Down parsing- Bottom-Up parsing, More powerful LR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parsers, Using ambiguous grammars, Parser Generators </a:t>
            </a:r>
            <a:r>
              <a:rPr lang="en-US" dirty="0" smtClean="0">
                <a:latin typeface="Cambria" pitchFamily="18" charset="0"/>
                <a:ea typeface="Cambria" pitchFamily="18" charset="0"/>
                <a:cs typeface="Times New Roman"/>
                <a:sym typeface="Times New Roman"/>
              </a:rPr>
              <a:t>.</a:t>
            </a:r>
          </a:p>
          <a:p>
            <a:pPr marL="0" lvl="0" indent="0" algn="just" rtl="0">
              <a:spcBef>
                <a:spcPts val="0"/>
              </a:spcBef>
              <a:spcAft>
                <a:spcPts val="0"/>
              </a:spcAft>
              <a:buNone/>
            </a:pPr>
            <a:r>
              <a:rPr lang="en-US" b="1" dirty="0" smtClean="0">
                <a:latin typeface="Cambria" pitchFamily="18" charset="0"/>
                <a:ea typeface="Cambria" pitchFamily="18" charset="0"/>
                <a:cs typeface="Times New Roman"/>
                <a:sym typeface="Times New Roman"/>
              </a:rPr>
              <a:t>UNIT-III</a:t>
            </a:r>
            <a:endParaRPr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Syntax Directed Translation:</a:t>
            </a:r>
            <a:r>
              <a:rPr lang="en-US" dirty="0">
                <a:latin typeface="Cambria" pitchFamily="18" charset="0"/>
                <a:ea typeface="Cambria" pitchFamily="18" charset="0"/>
                <a:cs typeface="Times New Roman"/>
                <a:sym typeface="Times New Roman"/>
              </a:rPr>
              <a:t> Syntax Directed Definitions,</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Evaluation Orders for SDDs, Applications of Syntax Directed</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Translation.</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I</a:t>
            </a:r>
            <a:r>
              <a:rPr lang="en-US" b="1" dirty="0">
                <a:latin typeface="Cambria" pitchFamily="18" charset="0"/>
                <a:ea typeface="Cambria" pitchFamily="18" charset="0"/>
                <a:cs typeface="Times New Roman"/>
                <a:sym typeface="Times New Roman"/>
              </a:rPr>
              <a:t>ntermediate code generation: </a:t>
            </a:r>
            <a:r>
              <a:rPr lang="en-US" dirty="0">
                <a:latin typeface="Cambria" pitchFamily="18" charset="0"/>
                <a:ea typeface="Cambria" pitchFamily="18" charset="0"/>
                <a:cs typeface="Times New Roman"/>
                <a:sym typeface="Times New Roman"/>
              </a:rPr>
              <a:t>Introduction, Variants of syntax</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trees, Three-Address Code, Types and Declarations, Translation of</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Expressions, Type Checking. Control Flow</a:t>
            </a:r>
            <a:r>
              <a:rPr lang="en-US" dirty="0" smtClean="0">
                <a:latin typeface="Cambria" pitchFamily="18" charset="0"/>
                <a:ea typeface="Cambria" pitchFamily="18" charset="0"/>
                <a:cs typeface="Times New Roman"/>
                <a:sym typeface="Times New Roman"/>
              </a:rPr>
              <a:t>.</a:t>
            </a:r>
          </a:p>
          <a:p>
            <a:pPr lvl="0" algn="just"/>
            <a:r>
              <a:rPr lang="en-US" b="1" dirty="0" smtClean="0">
                <a:solidFill>
                  <a:schemeClr val="dk1"/>
                </a:solidFill>
                <a:latin typeface="Times New Roman"/>
                <a:ea typeface="Times New Roman"/>
                <a:cs typeface="Times New Roman"/>
                <a:sym typeface="Times New Roman"/>
              </a:rPr>
              <a:t>UNIT-IV</a:t>
            </a:r>
          </a:p>
          <a:p>
            <a:pPr lvl="0" algn="just"/>
            <a:r>
              <a:rPr lang="en-US" b="1" dirty="0" smtClean="0">
                <a:solidFill>
                  <a:schemeClr val="dk1"/>
                </a:solidFill>
                <a:latin typeface="Times New Roman"/>
                <a:ea typeface="Times New Roman"/>
                <a:cs typeface="Times New Roman"/>
                <a:sym typeface="Times New Roman"/>
              </a:rPr>
              <a:t>Run-time Environments:</a:t>
            </a:r>
            <a:r>
              <a:rPr lang="en-US" dirty="0" smtClean="0">
                <a:solidFill>
                  <a:schemeClr val="dk1"/>
                </a:solidFill>
                <a:latin typeface="Times New Roman"/>
                <a:ea typeface="Times New Roman"/>
                <a:cs typeface="Times New Roman"/>
                <a:sym typeface="Times New Roman"/>
              </a:rPr>
              <a:t> Storage Organization, Stack Allocation of Space, Access to Non local Data on the Stack. Heap Management, Introduction to Garbage Collection</a:t>
            </a:r>
          </a:p>
          <a:p>
            <a:pPr lvl="0" algn="just"/>
            <a:r>
              <a:rPr lang="en-US" b="1" dirty="0" smtClean="0">
                <a:solidFill>
                  <a:schemeClr val="dk1"/>
                </a:solidFill>
                <a:latin typeface="Times New Roman"/>
                <a:ea typeface="Times New Roman"/>
                <a:cs typeface="Times New Roman"/>
                <a:sym typeface="Times New Roman"/>
              </a:rPr>
              <a:t>Symbol Table Organization</a:t>
            </a:r>
            <a:r>
              <a:rPr lang="en-US" dirty="0" smtClean="0">
                <a:solidFill>
                  <a:schemeClr val="dk1"/>
                </a:solidFill>
                <a:latin typeface="Times New Roman"/>
                <a:ea typeface="Times New Roman"/>
                <a:cs typeface="Times New Roman"/>
                <a:sym typeface="Times New Roman"/>
              </a:rPr>
              <a:t>: Structure of Symbol table, Symbol</a:t>
            </a:r>
          </a:p>
          <a:p>
            <a:pPr lvl="0" algn="just"/>
            <a:r>
              <a:rPr lang="en-US" dirty="0" smtClean="0">
                <a:solidFill>
                  <a:schemeClr val="dk1"/>
                </a:solidFill>
                <a:latin typeface="Times New Roman"/>
                <a:ea typeface="Times New Roman"/>
                <a:cs typeface="Times New Roman"/>
                <a:sym typeface="Times New Roman"/>
              </a:rPr>
              <a:t>Table organization for Block Structured and non block Structure</a:t>
            </a:r>
          </a:p>
          <a:p>
            <a:pPr lvl="0" algn="just"/>
            <a:r>
              <a:rPr lang="en-US" dirty="0" smtClean="0">
                <a:solidFill>
                  <a:schemeClr val="dk1"/>
                </a:solidFill>
                <a:latin typeface="Times New Roman"/>
                <a:ea typeface="Times New Roman"/>
                <a:cs typeface="Times New Roman"/>
                <a:sym typeface="Times New Roman"/>
              </a:rPr>
              <a:t>languages, Data Structures of symbol Table.</a:t>
            </a:r>
          </a:p>
          <a:p>
            <a:pPr lvl="0" algn="just"/>
            <a:r>
              <a:rPr lang="en-US" b="1" dirty="0" smtClean="0">
                <a:solidFill>
                  <a:schemeClr val="dk1"/>
                </a:solidFill>
                <a:latin typeface="Times New Roman"/>
                <a:ea typeface="Times New Roman"/>
                <a:cs typeface="Times New Roman"/>
                <a:sym typeface="Times New Roman"/>
              </a:rPr>
              <a:t>UNIT-V</a:t>
            </a:r>
          </a:p>
          <a:p>
            <a:pPr lvl="0" algn="just"/>
            <a:r>
              <a:rPr lang="en-US" b="1" dirty="0" smtClean="0">
                <a:solidFill>
                  <a:schemeClr val="dk1"/>
                </a:solidFill>
                <a:latin typeface="Times New Roman"/>
                <a:ea typeface="Times New Roman"/>
                <a:cs typeface="Times New Roman"/>
                <a:sym typeface="Times New Roman"/>
              </a:rPr>
              <a:t>Code Generation:</a:t>
            </a:r>
            <a:r>
              <a:rPr lang="en-US" dirty="0" smtClean="0">
                <a:solidFill>
                  <a:schemeClr val="dk1"/>
                </a:solidFill>
                <a:latin typeface="Times New Roman"/>
                <a:ea typeface="Times New Roman"/>
                <a:cs typeface="Times New Roman"/>
                <a:sym typeface="Times New Roman"/>
              </a:rPr>
              <a:t> Issues in the Design of a Code Generator, The</a:t>
            </a:r>
          </a:p>
          <a:p>
            <a:pPr lvl="0" algn="just"/>
            <a:r>
              <a:rPr lang="en-US" dirty="0" smtClean="0">
                <a:solidFill>
                  <a:schemeClr val="dk1"/>
                </a:solidFill>
                <a:latin typeface="Times New Roman"/>
                <a:ea typeface="Times New Roman"/>
                <a:cs typeface="Times New Roman"/>
                <a:sym typeface="Times New Roman"/>
              </a:rPr>
              <a:t>Target Language, Addresses in the Target Code Basic Blocks and Flow Graphs.</a:t>
            </a:r>
          </a:p>
          <a:p>
            <a:pPr lvl="0" algn="just"/>
            <a:r>
              <a:rPr lang="en-US" b="1" dirty="0" smtClean="0">
                <a:solidFill>
                  <a:schemeClr val="dk1"/>
                </a:solidFill>
                <a:latin typeface="Times New Roman"/>
                <a:ea typeface="Times New Roman"/>
                <a:cs typeface="Times New Roman"/>
                <a:sym typeface="Times New Roman"/>
              </a:rPr>
              <a:t>Code Optimization: </a:t>
            </a:r>
            <a:r>
              <a:rPr lang="en-US" dirty="0" smtClean="0">
                <a:solidFill>
                  <a:schemeClr val="dk1"/>
                </a:solidFill>
                <a:latin typeface="Times New Roman"/>
                <a:ea typeface="Times New Roman"/>
                <a:cs typeface="Times New Roman"/>
                <a:sym typeface="Times New Roman"/>
              </a:rPr>
              <a:t>Optimization of Basic Blocks. Peephole</a:t>
            </a:r>
          </a:p>
          <a:p>
            <a:pPr lvl="0" algn="just"/>
            <a:r>
              <a:rPr lang="en-US" dirty="0" smtClean="0">
                <a:solidFill>
                  <a:schemeClr val="dk1"/>
                </a:solidFill>
                <a:latin typeface="Times New Roman"/>
                <a:ea typeface="Times New Roman"/>
                <a:cs typeface="Times New Roman"/>
                <a:sym typeface="Times New Roman"/>
              </a:rPr>
              <a:t>Optimization, Register Allocation and Assignment, Machine</a:t>
            </a:r>
          </a:p>
          <a:p>
            <a:pPr lvl="0" algn="just"/>
            <a:r>
              <a:rPr lang="en-US" dirty="0" smtClean="0">
                <a:solidFill>
                  <a:schemeClr val="dk1"/>
                </a:solidFill>
                <a:latin typeface="Times New Roman"/>
                <a:ea typeface="Times New Roman"/>
                <a:cs typeface="Times New Roman"/>
                <a:sym typeface="Times New Roman"/>
              </a:rPr>
              <a:t>Independent Optimizations – The Principal Sources of Optimizations, Introduction to data flow analysis.</a:t>
            </a: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993444" y="1286636"/>
            <a:ext cx="26409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An Example</a:t>
            </a:r>
            <a:endParaRPr/>
          </a:p>
        </p:txBody>
      </p:sp>
      <p:sp>
        <p:nvSpPr>
          <p:cNvPr id="253" name="Google Shape;253;p19"/>
          <p:cNvSpPr txBox="1"/>
          <p:nvPr/>
        </p:nvSpPr>
        <p:spPr>
          <a:xfrm>
            <a:off x="906272" y="2327600"/>
            <a:ext cx="1641475" cy="1049655"/>
          </a:xfrm>
          <a:prstGeom prst="rect">
            <a:avLst/>
          </a:prstGeom>
          <a:noFill/>
          <a:ln>
            <a:noFill/>
          </a:ln>
        </p:spPr>
        <p:txBody>
          <a:bodyPr spcFirstLastPara="1" wrap="square" lIns="0" tIns="97150" rIns="0" bIns="0" anchor="t" anchorCtr="0">
            <a:spAutoFit/>
          </a:bodyPr>
          <a:lstStyle/>
          <a:p>
            <a:pPr marL="12700" marR="0" lvl="0" indent="0" algn="l" rtl="0">
              <a:lnSpc>
                <a:spcPct val="100000"/>
              </a:lnSpc>
              <a:spcBef>
                <a:spcPts val="0"/>
              </a:spcBef>
              <a:spcAft>
                <a:spcPts val="0"/>
              </a:spcAft>
              <a:buNone/>
            </a:pPr>
            <a:r>
              <a:rPr lang="en-US" sz="2800" i="1" dirty="0">
                <a:solidFill>
                  <a:srgbClr val="FF3300"/>
                </a:solidFill>
                <a:latin typeface="Arial"/>
                <a:ea typeface="Arial"/>
                <a:cs typeface="Arial"/>
                <a:sym typeface="Arial"/>
              </a:rPr>
              <a:t>S </a:t>
            </a:r>
            <a:r>
              <a:rPr lang="en-US" sz="2800" dirty="0">
                <a:solidFill>
                  <a:srgbClr val="FF3300"/>
                </a:solidFill>
                <a:latin typeface="Noto Sans Symbols"/>
                <a:ea typeface="Noto Sans Symbols"/>
                <a:cs typeface="Noto Sans Symbols"/>
                <a:sym typeface="Noto Sans Symbols"/>
              </a:rPr>
              <a:t>→</a:t>
            </a:r>
            <a:r>
              <a:rPr lang="en-US" sz="2800" dirty="0">
                <a:solidFill>
                  <a:srgbClr val="FF3300"/>
                </a:solidFill>
                <a:latin typeface="Times New Roman"/>
                <a:ea typeface="Times New Roman"/>
                <a:cs typeface="Times New Roman"/>
                <a:sym typeface="Times New Roman"/>
              </a:rPr>
              <a:t> </a:t>
            </a:r>
            <a:r>
              <a:rPr lang="en-US" sz="2800" dirty="0">
                <a:solidFill>
                  <a:srgbClr val="FF3300"/>
                </a:solidFill>
                <a:latin typeface="Arial"/>
                <a:ea typeface="Arial"/>
                <a:cs typeface="Arial"/>
                <a:sym typeface="Arial"/>
              </a:rPr>
              <a:t>a </a:t>
            </a:r>
            <a:r>
              <a:rPr lang="en-US" sz="2800" i="1" dirty="0">
                <a:solidFill>
                  <a:srgbClr val="FF3300"/>
                </a:solidFill>
                <a:latin typeface="Arial"/>
                <a:ea typeface="Arial"/>
                <a:cs typeface="Arial"/>
                <a:sym typeface="Arial"/>
              </a:rPr>
              <a:t>S </a:t>
            </a:r>
            <a:r>
              <a:rPr lang="en-US" sz="2800" dirty="0">
                <a:solidFill>
                  <a:srgbClr val="FF3300"/>
                </a:solidFill>
                <a:latin typeface="Arial"/>
                <a:ea typeface="Arial"/>
                <a:cs typeface="Arial"/>
                <a:sym typeface="Arial"/>
              </a:rPr>
              <a:t>b</a:t>
            </a:r>
            <a:endParaRPr sz="2800">
              <a:latin typeface="Arial"/>
              <a:ea typeface="Arial"/>
              <a:cs typeface="Arial"/>
              <a:sym typeface="Arial"/>
            </a:endParaRPr>
          </a:p>
          <a:p>
            <a:pPr marL="12700" marR="0" lvl="0" indent="0" algn="l" rtl="0">
              <a:lnSpc>
                <a:spcPct val="100000"/>
              </a:lnSpc>
              <a:spcBef>
                <a:spcPts val="675"/>
              </a:spcBef>
              <a:spcAft>
                <a:spcPts val="0"/>
              </a:spcAft>
              <a:buNone/>
            </a:pPr>
            <a:r>
              <a:rPr lang="en-US" sz="2800" i="1" dirty="0">
                <a:solidFill>
                  <a:srgbClr val="FF3300"/>
                </a:solidFill>
                <a:latin typeface="Arial"/>
                <a:ea typeface="Arial"/>
                <a:cs typeface="Arial"/>
                <a:sym typeface="Arial"/>
              </a:rPr>
              <a:t>S </a:t>
            </a:r>
            <a:r>
              <a:rPr lang="en-US" sz="2800" dirty="0">
                <a:solidFill>
                  <a:srgbClr val="FF3300"/>
                </a:solidFill>
                <a:latin typeface="Noto Sans Symbols"/>
                <a:ea typeface="Noto Sans Symbols"/>
                <a:cs typeface="Noto Sans Symbols"/>
                <a:sym typeface="Noto Sans Symbols"/>
              </a:rPr>
              <a:t>→</a:t>
            </a:r>
            <a:r>
              <a:rPr lang="en-US" sz="2800" dirty="0">
                <a:solidFill>
                  <a:srgbClr val="FF3300"/>
                </a:solidFill>
                <a:latin typeface="Times New Roman"/>
                <a:ea typeface="Times New Roman"/>
                <a:cs typeface="Times New Roman"/>
                <a:sym typeface="Times New Roman"/>
              </a:rPr>
              <a:t> </a:t>
            </a:r>
            <a:r>
              <a:rPr lang="en-US" sz="2800" dirty="0">
                <a:solidFill>
                  <a:srgbClr val="FF3300"/>
                </a:solidFill>
                <a:latin typeface="Noto Sans Symbols"/>
                <a:ea typeface="Noto Sans Symbols"/>
                <a:cs typeface="Noto Sans Symbols"/>
                <a:sym typeface="Noto Sans Symbols"/>
              </a:rPr>
              <a:t>ε</a:t>
            </a:r>
            <a:endParaRPr sz="2800">
              <a:latin typeface="Noto Sans Symbols"/>
              <a:ea typeface="Noto Sans Symbols"/>
              <a:cs typeface="Noto Sans Symbols"/>
              <a:sym typeface="Noto Sans Symbols"/>
            </a:endParaRPr>
          </a:p>
        </p:txBody>
      </p:sp>
      <p:pic>
        <p:nvPicPr>
          <p:cNvPr id="254" name="Google Shape;254;p19"/>
          <p:cNvPicPr preferRelativeResize="0"/>
          <p:nvPr/>
        </p:nvPicPr>
        <p:blipFill rotWithShape="1">
          <a:blip r:embed="rId3">
            <a:alphaModFix/>
          </a:blip>
          <a:srcRect/>
          <a:stretch/>
        </p:blipFill>
        <p:spPr>
          <a:xfrm>
            <a:off x="2485644" y="2905632"/>
            <a:ext cx="6033516" cy="1725802"/>
          </a:xfrm>
          <a:prstGeom prst="rect">
            <a:avLst/>
          </a:prstGeom>
          <a:noFill/>
          <a:ln>
            <a:noFill/>
          </a:ln>
        </p:spPr>
      </p:pic>
      <p:sp>
        <p:nvSpPr>
          <p:cNvPr id="255" name="Google Shape;255;p19"/>
          <p:cNvSpPr txBox="1"/>
          <p:nvPr/>
        </p:nvSpPr>
        <p:spPr>
          <a:xfrm>
            <a:off x="8112632" y="3477005"/>
            <a:ext cx="1949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4</a:t>
            </a:r>
            <a:endParaRPr sz="2400">
              <a:latin typeface="Arial"/>
              <a:ea typeface="Arial"/>
              <a:cs typeface="Arial"/>
              <a:sym typeface="Arial"/>
            </a:endParaRPr>
          </a:p>
        </p:txBody>
      </p:sp>
      <p:sp>
        <p:nvSpPr>
          <p:cNvPr id="256" name="Google Shape;256;p19"/>
          <p:cNvSpPr txBox="1"/>
          <p:nvPr/>
        </p:nvSpPr>
        <p:spPr>
          <a:xfrm>
            <a:off x="2564129" y="3284296"/>
            <a:ext cx="61976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start</a:t>
            </a:r>
            <a:endParaRPr sz="2400">
              <a:latin typeface="Arial"/>
              <a:ea typeface="Arial"/>
              <a:cs typeface="Arial"/>
              <a:sym typeface="Arial"/>
            </a:endParaRPr>
          </a:p>
        </p:txBody>
      </p:sp>
      <p:sp>
        <p:nvSpPr>
          <p:cNvPr id="257" name="Google Shape;257;p19"/>
          <p:cNvSpPr txBox="1"/>
          <p:nvPr/>
        </p:nvSpPr>
        <p:spPr>
          <a:xfrm>
            <a:off x="4012438" y="3192444"/>
            <a:ext cx="736600" cy="941069"/>
          </a:xfrm>
          <a:prstGeom prst="rect">
            <a:avLst/>
          </a:prstGeom>
          <a:noFill/>
          <a:ln>
            <a:noFill/>
          </a:ln>
        </p:spPr>
        <p:txBody>
          <a:bodyPr spcFirstLastPara="1" wrap="square" lIns="0" tIns="104775"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(a, </a:t>
            </a:r>
            <a:r>
              <a:rPr lang="en-US" sz="2400">
                <a:solidFill>
                  <a:srgbClr val="CC0099"/>
                </a:solidFill>
                <a:latin typeface="Arial"/>
                <a:ea typeface="Arial"/>
                <a:cs typeface="Arial"/>
                <a:sym typeface="Arial"/>
              </a:rPr>
              <a:t>$</a:t>
            </a:r>
            <a:r>
              <a:rPr lang="en-US" sz="2400">
                <a:solidFill>
                  <a:srgbClr val="003366"/>
                </a:solidFill>
                <a:latin typeface="Arial"/>
                <a:ea typeface="Arial"/>
                <a:cs typeface="Arial"/>
                <a:sym typeface="Arial"/>
              </a:rPr>
              <a:t>)</a:t>
            </a:r>
            <a:endParaRPr sz="2400">
              <a:latin typeface="Arial"/>
              <a:ea typeface="Arial"/>
              <a:cs typeface="Arial"/>
              <a:sym typeface="Arial"/>
            </a:endParaRPr>
          </a:p>
          <a:p>
            <a:pPr marL="241300" marR="0" lvl="0" indent="0" algn="l" rtl="0">
              <a:lnSpc>
                <a:spcPct val="100000"/>
              </a:lnSpc>
              <a:spcBef>
                <a:spcPts val="720"/>
              </a:spcBef>
              <a:spcAft>
                <a:spcPts val="0"/>
              </a:spcAft>
              <a:buNone/>
            </a:pPr>
            <a:r>
              <a:rPr lang="en-US" sz="2400">
                <a:solidFill>
                  <a:srgbClr val="003366"/>
                </a:solidFill>
                <a:latin typeface="Arial"/>
                <a:ea typeface="Arial"/>
                <a:cs typeface="Arial"/>
                <a:sym typeface="Arial"/>
              </a:rPr>
              <a:t>a</a:t>
            </a:r>
            <a:r>
              <a:rPr lang="en-US" sz="2400">
                <a:solidFill>
                  <a:srgbClr val="003366"/>
                </a:solidFill>
                <a:latin typeface="Noto Sans Symbols"/>
                <a:ea typeface="Noto Sans Symbols"/>
                <a:cs typeface="Noto Sans Symbols"/>
                <a:sym typeface="Noto Sans Symbols"/>
              </a:rPr>
              <a:t>↓</a:t>
            </a:r>
            <a:endParaRPr sz="2400">
              <a:latin typeface="Noto Sans Symbols"/>
              <a:ea typeface="Noto Sans Symbols"/>
              <a:cs typeface="Noto Sans Symbols"/>
              <a:sym typeface="Noto Sans Symbols"/>
            </a:endParaRPr>
          </a:p>
        </p:txBody>
      </p:sp>
      <p:sp>
        <p:nvSpPr>
          <p:cNvPr id="258" name="Google Shape;258;p19"/>
          <p:cNvSpPr txBox="1"/>
          <p:nvPr/>
        </p:nvSpPr>
        <p:spPr>
          <a:xfrm>
            <a:off x="7061454" y="3284296"/>
            <a:ext cx="73723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 </a:t>
            </a:r>
            <a:r>
              <a:rPr lang="en-US" sz="2400">
                <a:solidFill>
                  <a:srgbClr val="CC0099"/>
                </a:solidFill>
                <a:latin typeface="Arial"/>
                <a:ea typeface="Arial"/>
                <a:cs typeface="Arial"/>
                <a:sym typeface="Arial"/>
              </a:rPr>
              <a:t>$</a:t>
            </a: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
        <p:nvSpPr>
          <p:cNvPr id="259" name="Google Shape;259;p19"/>
          <p:cNvSpPr txBox="1"/>
          <p:nvPr/>
        </p:nvSpPr>
        <p:spPr>
          <a:xfrm>
            <a:off x="4774438" y="2354452"/>
            <a:ext cx="737235" cy="1550670"/>
          </a:xfrm>
          <a:prstGeom prst="rect">
            <a:avLst/>
          </a:prstGeom>
          <a:noFill/>
          <a:ln>
            <a:noFill/>
          </a:ln>
        </p:spPr>
        <p:txBody>
          <a:bodyPr spcFirstLastPara="1" wrap="square" lIns="0" tIns="12700" rIns="0" bIns="0" anchor="t" anchorCtr="0">
            <a:spAutoFit/>
          </a:bodyPr>
          <a:lstStyle/>
          <a:p>
            <a:pPr marL="12700" marR="5080" lvl="0" indent="0" algn="ctr" rtl="0">
              <a:lnSpc>
                <a:spcPct val="125099"/>
              </a:lnSpc>
              <a:spcBef>
                <a:spcPts val="0"/>
              </a:spcBef>
              <a:spcAft>
                <a:spcPts val="0"/>
              </a:spcAft>
              <a:buNone/>
            </a:pPr>
            <a:r>
              <a:rPr lang="en-US" sz="2400">
                <a:solidFill>
                  <a:srgbClr val="003366"/>
                </a:solidFill>
                <a:latin typeface="Arial"/>
                <a:ea typeface="Arial"/>
                <a:cs typeface="Arial"/>
                <a:sym typeface="Arial"/>
              </a:rPr>
              <a:t>(a, </a:t>
            </a:r>
            <a:r>
              <a:rPr lang="en-US" sz="2400">
                <a:solidFill>
                  <a:srgbClr val="CC0099"/>
                </a:solidFill>
                <a:latin typeface="Arial"/>
                <a:ea typeface="Arial"/>
                <a:cs typeface="Arial"/>
                <a:sym typeface="Arial"/>
              </a:rPr>
              <a:t>a</a:t>
            </a:r>
            <a:r>
              <a:rPr lang="en-US" sz="2400">
                <a:solidFill>
                  <a:srgbClr val="003366"/>
                </a:solidFill>
                <a:latin typeface="Arial"/>
                <a:ea typeface="Arial"/>
                <a:cs typeface="Arial"/>
                <a:sym typeface="Arial"/>
              </a:rPr>
              <a:t>)  a</a:t>
            </a:r>
            <a:r>
              <a:rPr lang="en-US" sz="2400">
                <a:solidFill>
                  <a:srgbClr val="003366"/>
                </a:solidFill>
                <a:latin typeface="Noto Sans Symbols"/>
                <a:ea typeface="Noto Sans Symbols"/>
                <a:cs typeface="Noto Sans Symbols"/>
                <a:sym typeface="Noto Sans Symbols"/>
              </a:rPr>
              <a:t>↓</a:t>
            </a:r>
            <a:endParaRPr sz="2400">
              <a:latin typeface="Noto Sans Symbols"/>
              <a:ea typeface="Noto Sans Symbols"/>
              <a:cs typeface="Noto Sans Symbols"/>
              <a:sym typeface="Noto Sans Symbols"/>
            </a:endParaRPr>
          </a:p>
          <a:p>
            <a:pPr marL="67945" marR="0" lvl="0" indent="0" algn="ctr" rtl="0">
              <a:lnSpc>
                <a:spcPct val="100000"/>
              </a:lnSpc>
              <a:spcBef>
                <a:spcPts val="1920"/>
              </a:spcBef>
              <a:spcAft>
                <a:spcPts val="0"/>
              </a:spcAft>
              <a:buNone/>
            </a:pPr>
            <a:r>
              <a:rPr lang="en-US" sz="2400">
                <a:solidFill>
                  <a:srgbClr val="FF3300"/>
                </a:solidFill>
                <a:latin typeface="Arial"/>
                <a:ea typeface="Arial"/>
                <a:cs typeface="Arial"/>
                <a:sym typeface="Arial"/>
              </a:rPr>
              <a:t>2</a:t>
            </a:r>
            <a:endParaRPr sz="2400">
              <a:latin typeface="Arial"/>
              <a:ea typeface="Arial"/>
              <a:cs typeface="Arial"/>
              <a:sym typeface="Arial"/>
            </a:endParaRPr>
          </a:p>
        </p:txBody>
      </p:sp>
      <p:sp>
        <p:nvSpPr>
          <p:cNvPr id="260" name="Google Shape;260;p19"/>
          <p:cNvSpPr txBox="1"/>
          <p:nvPr/>
        </p:nvSpPr>
        <p:spPr>
          <a:xfrm>
            <a:off x="6299072" y="2354452"/>
            <a:ext cx="737235" cy="1550670"/>
          </a:xfrm>
          <a:prstGeom prst="rect">
            <a:avLst/>
          </a:prstGeom>
          <a:noFill/>
          <a:ln>
            <a:noFill/>
          </a:ln>
        </p:spPr>
        <p:txBody>
          <a:bodyPr spcFirstLastPara="1" wrap="square" lIns="0" tIns="12700" rIns="0" bIns="0" anchor="t" anchorCtr="0">
            <a:spAutoFit/>
          </a:bodyPr>
          <a:lstStyle/>
          <a:p>
            <a:pPr marL="12700" marR="5080" lvl="0" indent="0" algn="ctr" rtl="0">
              <a:lnSpc>
                <a:spcPct val="125099"/>
              </a:lnSpc>
              <a:spcBef>
                <a:spcPts val="0"/>
              </a:spcBef>
              <a:spcAft>
                <a:spcPts val="0"/>
              </a:spcAft>
              <a:buNone/>
            </a:pPr>
            <a:r>
              <a:rPr lang="en-US" sz="2400">
                <a:solidFill>
                  <a:srgbClr val="003366"/>
                </a:solidFill>
                <a:latin typeface="Arial"/>
                <a:ea typeface="Arial"/>
                <a:cs typeface="Arial"/>
                <a:sym typeface="Arial"/>
              </a:rPr>
              <a:t>(b, </a:t>
            </a:r>
            <a:r>
              <a:rPr lang="en-US" sz="2400">
                <a:solidFill>
                  <a:srgbClr val="CC0099"/>
                </a:solidFill>
                <a:latin typeface="Arial"/>
                <a:ea typeface="Arial"/>
                <a:cs typeface="Arial"/>
                <a:sym typeface="Arial"/>
              </a:rPr>
              <a:t>a</a:t>
            </a:r>
            <a:r>
              <a:rPr lang="en-US" sz="2400">
                <a:solidFill>
                  <a:srgbClr val="003366"/>
                </a:solidFill>
                <a:latin typeface="Arial"/>
                <a:ea typeface="Arial"/>
                <a:cs typeface="Arial"/>
                <a:sym typeface="Arial"/>
              </a:rPr>
              <a:t>)  a</a:t>
            </a:r>
            <a:r>
              <a:rPr lang="en-US" sz="2400">
                <a:solidFill>
                  <a:srgbClr val="003366"/>
                </a:solidFill>
                <a:latin typeface="Noto Sans Symbols"/>
                <a:ea typeface="Noto Sans Symbols"/>
                <a:cs typeface="Noto Sans Symbols"/>
                <a:sym typeface="Noto Sans Symbols"/>
              </a:rPr>
              <a:t>↑</a:t>
            </a:r>
            <a:endParaRPr sz="2400">
              <a:latin typeface="Noto Sans Symbols"/>
              <a:ea typeface="Noto Sans Symbols"/>
              <a:cs typeface="Noto Sans Symbols"/>
              <a:sym typeface="Noto Sans Symbols"/>
            </a:endParaRPr>
          </a:p>
          <a:p>
            <a:pPr marL="67945" marR="0" lvl="0" indent="0" algn="ctr" rtl="0">
              <a:lnSpc>
                <a:spcPct val="100000"/>
              </a:lnSpc>
              <a:spcBef>
                <a:spcPts val="1920"/>
              </a:spcBef>
              <a:spcAft>
                <a:spcPts val="0"/>
              </a:spcAft>
              <a:buNone/>
            </a:pPr>
            <a:r>
              <a:rPr lang="en-US" sz="2400">
                <a:solidFill>
                  <a:srgbClr val="FF3300"/>
                </a:solidFill>
                <a:latin typeface="Arial"/>
                <a:ea typeface="Arial"/>
                <a:cs typeface="Arial"/>
                <a:sym typeface="Arial"/>
              </a:rPr>
              <a:t>3</a:t>
            </a:r>
            <a:endParaRPr sz="2400">
              <a:latin typeface="Arial"/>
              <a:ea typeface="Arial"/>
              <a:cs typeface="Arial"/>
              <a:sym typeface="Arial"/>
            </a:endParaRPr>
          </a:p>
        </p:txBody>
      </p:sp>
      <p:sp>
        <p:nvSpPr>
          <p:cNvPr id="261" name="Google Shape;261;p19"/>
          <p:cNvSpPr txBox="1"/>
          <p:nvPr/>
        </p:nvSpPr>
        <p:spPr>
          <a:xfrm>
            <a:off x="3539109" y="3477005"/>
            <a:ext cx="1949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1</a:t>
            </a:r>
            <a:endParaRPr sz="2400">
              <a:latin typeface="Arial"/>
              <a:ea typeface="Arial"/>
              <a:cs typeface="Arial"/>
              <a:sym typeface="Arial"/>
            </a:endParaRPr>
          </a:p>
        </p:txBody>
      </p:sp>
      <p:sp>
        <p:nvSpPr>
          <p:cNvPr id="262" name="Google Shape;262;p19"/>
          <p:cNvSpPr/>
          <p:nvPr/>
        </p:nvSpPr>
        <p:spPr>
          <a:xfrm>
            <a:off x="3628644" y="4631435"/>
            <a:ext cx="4572000" cy="0"/>
          </a:xfrm>
          <a:custGeom>
            <a:avLst/>
            <a:gdLst/>
            <a:ahLst/>
            <a:cxnLst/>
            <a:rect l="l" t="t" r="r" b="b"/>
            <a:pathLst>
              <a:path w="4572000" h="120000" extrusionOk="0">
                <a:moveTo>
                  <a:pt x="0" y="0"/>
                </a:moveTo>
                <a:lnTo>
                  <a:pt x="4572000" y="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3" name="Google Shape;263;p19"/>
          <p:cNvSpPr txBox="1"/>
          <p:nvPr/>
        </p:nvSpPr>
        <p:spPr>
          <a:xfrm>
            <a:off x="5536819" y="3192444"/>
            <a:ext cx="737235" cy="1398905"/>
          </a:xfrm>
          <a:prstGeom prst="rect">
            <a:avLst/>
          </a:prstGeom>
          <a:noFill/>
          <a:ln>
            <a:noFill/>
          </a:ln>
        </p:spPr>
        <p:txBody>
          <a:bodyPr spcFirstLastPara="1" wrap="square" lIns="0" tIns="12700" rIns="0" bIns="0" anchor="t" anchorCtr="0">
            <a:spAutoFit/>
          </a:bodyPr>
          <a:lstStyle/>
          <a:p>
            <a:pPr marL="12700" marR="5080" lvl="0" indent="0" algn="ctr" rtl="0">
              <a:lnSpc>
                <a:spcPct val="125099"/>
              </a:lnSpc>
              <a:spcBef>
                <a:spcPts val="0"/>
              </a:spcBef>
              <a:spcAft>
                <a:spcPts val="0"/>
              </a:spcAft>
              <a:buNone/>
            </a:pPr>
            <a:r>
              <a:rPr lang="en-US" sz="2400" dirty="0">
                <a:solidFill>
                  <a:srgbClr val="003366"/>
                </a:solidFill>
                <a:latin typeface="Arial"/>
                <a:ea typeface="Arial"/>
                <a:cs typeface="Arial"/>
                <a:sym typeface="Arial"/>
              </a:rPr>
              <a:t>(b, </a:t>
            </a:r>
            <a:r>
              <a:rPr lang="en-US" sz="2400" dirty="0">
                <a:solidFill>
                  <a:srgbClr val="CC0099"/>
                </a:solidFill>
                <a:latin typeface="Arial"/>
                <a:ea typeface="Arial"/>
                <a:cs typeface="Arial"/>
                <a:sym typeface="Arial"/>
              </a:rPr>
              <a:t>a</a:t>
            </a:r>
            <a:r>
              <a:rPr lang="en-US" sz="2400" dirty="0">
                <a:solidFill>
                  <a:srgbClr val="003366"/>
                </a:solidFill>
                <a:latin typeface="Arial"/>
                <a:ea typeface="Arial"/>
                <a:cs typeface="Arial"/>
                <a:sym typeface="Arial"/>
              </a:rPr>
              <a:t>)  a</a:t>
            </a:r>
            <a:r>
              <a:rPr lang="en-US" sz="2400" dirty="0">
                <a:solidFill>
                  <a:srgbClr val="003366"/>
                </a:solidFill>
                <a:latin typeface="Noto Sans Symbols"/>
                <a:ea typeface="Noto Sans Symbols"/>
                <a:cs typeface="Noto Sans Symbols"/>
                <a:sym typeface="Noto Sans Symbols"/>
              </a:rPr>
              <a:t>↑</a:t>
            </a:r>
            <a:r>
              <a:rPr lang="en-US" sz="2400" dirty="0">
                <a:solidFill>
                  <a:srgbClr val="003366"/>
                </a:solidFill>
                <a:latin typeface="Times New Roman"/>
                <a:ea typeface="Times New Roman"/>
                <a:cs typeface="Times New Roman"/>
                <a:sym typeface="Times New Roman"/>
              </a:rPr>
              <a:t> </a:t>
            </a:r>
            <a:r>
              <a:rPr lang="en-US" sz="2400" dirty="0">
                <a:solidFill>
                  <a:srgbClr val="003366"/>
                </a:solidFill>
                <a:latin typeface="Arial"/>
                <a:ea typeface="Arial"/>
                <a:cs typeface="Arial"/>
                <a:sym typeface="Arial"/>
              </a:rPr>
              <a:t>($, </a:t>
            </a:r>
            <a:r>
              <a:rPr lang="en-US" sz="2400" dirty="0">
                <a:solidFill>
                  <a:srgbClr val="CC0099"/>
                </a:solidFill>
                <a:latin typeface="Arial"/>
                <a:ea typeface="Arial"/>
                <a:cs typeface="Arial"/>
                <a:sym typeface="Arial"/>
              </a:rPr>
              <a:t>$</a:t>
            </a:r>
            <a:r>
              <a:rPr lang="en-US" sz="2400" dirty="0">
                <a:solidFill>
                  <a:srgbClr val="003366"/>
                </a:solidFill>
                <a:latin typeface="Arial"/>
                <a:ea typeface="Arial"/>
                <a:cs typeface="Arial"/>
                <a:sym typeface="Arial"/>
              </a:rPr>
              <a:t>)</a:t>
            </a:r>
            <a:endParaRPr sz="2400">
              <a:latin typeface="Arial"/>
              <a:ea typeface="Arial"/>
              <a:cs typeface="Arial"/>
              <a:sym typeface="Arial"/>
            </a:endParaRPr>
          </a:p>
        </p:txBody>
      </p:sp>
      <p:sp>
        <p:nvSpPr>
          <p:cNvPr id="264" name="Google Shape;264;p19"/>
          <p:cNvSpPr txBox="1"/>
          <p:nvPr/>
        </p:nvSpPr>
        <p:spPr>
          <a:xfrm>
            <a:off x="1549908" y="6237732"/>
            <a:ext cx="360045" cy="363220"/>
          </a:xfrm>
          <a:prstGeom prst="rect">
            <a:avLst/>
          </a:prstGeom>
          <a:noFill/>
          <a:ln w="27425" cap="flat" cmpd="sng">
            <a:solidFill>
              <a:srgbClr val="003366"/>
            </a:solidFill>
            <a:prstDash val="solid"/>
            <a:round/>
            <a:headEnd type="none" w="sm" len="sm"/>
            <a:tailEnd type="none" w="sm" len="sm"/>
          </a:ln>
        </p:spPr>
        <p:txBody>
          <a:bodyPr spcFirstLastPara="1" wrap="square" lIns="0" tIns="0" rIns="0" bIns="0" anchor="t" anchorCtr="0">
            <a:spAutoFit/>
          </a:bodyPr>
          <a:lstStyle/>
          <a:p>
            <a:pPr marL="89535" marR="0" lvl="0" indent="0" algn="l" rtl="0">
              <a:lnSpc>
                <a:spcPct val="109375"/>
              </a:lnSpc>
              <a:spcBef>
                <a:spcPts val="0"/>
              </a:spcBef>
              <a:spcAft>
                <a:spcPts val="0"/>
              </a:spcAft>
              <a:buNone/>
            </a:pP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
        <p:nvSpPr>
          <p:cNvPr id="265" name="Google Shape;265;p19"/>
          <p:cNvSpPr txBox="1"/>
          <p:nvPr/>
        </p:nvSpPr>
        <p:spPr>
          <a:xfrm>
            <a:off x="2342388" y="5878067"/>
            <a:ext cx="360045" cy="360045"/>
          </a:xfrm>
          <a:prstGeom prst="rect">
            <a:avLst/>
          </a:prstGeom>
          <a:noFill/>
          <a:ln w="27425" cap="flat" cmpd="sng">
            <a:solidFill>
              <a:srgbClr val="003366"/>
            </a:solidFill>
            <a:prstDash val="solid"/>
            <a:round/>
            <a:headEnd type="none" w="sm" len="sm"/>
            <a:tailEnd type="none" w="sm" len="sm"/>
          </a:ln>
        </p:spPr>
        <p:txBody>
          <a:bodyPr spcFirstLastPara="1" wrap="square" lIns="0" tIns="0" rIns="0" bIns="0" anchor="t" anchorCtr="0">
            <a:spAutoFit/>
          </a:bodyPr>
          <a:lstStyle/>
          <a:p>
            <a:pPr marL="89535" marR="0" lvl="0" indent="0" algn="l" rtl="0">
              <a:lnSpc>
                <a:spcPct val="109166"/>
              </a:lnSpc>
              <a:spcBef>
                <a:spcPts val="0"/>
              </a:spcBef>
              <a:spcAft>
                <a:spcPts val="0"/>
              </a:spcAft>
              <a:buNone/>
            </a:pPr>
            <a:r>
              <a:rPr lang="en-US" sz="2400">
                <a:solidFill>
                  <a:srgbClr val="003366"/>
                </a:solidFill>
                <a:latin typeface="Arial"/>
                <a:ea typeface="Arial"/>
                <a:cs typeface="Arial"/>
                <a:sym typeface="Arial"/>
              </a:rPr>
              <a:t>a</a:t>
            </a:r>
            <a:endParaRPr sz="2400">
              <a:latin typeface="Arial"/>
              <a:ea typeface="Arial"/>
              <a:cs typeface="Arial"/>
              <a:sym typeface="Arial"/>
            </a:endParaRPr>
          </a:p>
        </p:txBody>
      </p:sp>
      <p:sp>
        <p:nvSpPr>
          <p:cNvPr id="266" name="Google Shape;266;p19"/>
          <p:cNvSpPr txBox="1"/>
          <p:nvPr/>
        </p:nvSpPr>
        <p:spPr>
          <a:xfrm>
            <a:off x="2342388" y="6237732"/>
            <a:ext cx="360045" cy="363220"/>
          </a:xfrm>
          <a:prstGeom prst="rect">
            <a:avLst/>
          </a:prstGeom>
          <a:noFill/>
          <a:ln w="27425" cap="flat" cmpd="sng">
            <a:solidFill>
              <a:srgbClr val="003366"/>
            </a:solidFill>
            <a:prstDash val="solid"/>
            <a:round/>
            <a:headEnd type="none" w="sm" len="sm"/>
            <a:tailEnd type="none" w="sm" len="sm"/>
          </a:ln>
        </p:spPr>
        <p:txBody>
          <a:bodyPr spcFirstLastPara="1" wrap="square" lIns="0" tIns="0" rIns="0" bIns="0" anchor="t" anchorCtr="0">
            <a:spAutoFit/>
          </a:bodyPr>
          <a:lstStyle/>
          <a:p>
            <a:pPr marL="89535" marR="0" lvl="0" indent="0" algn="l" rtl="0">
              <a:lnSpc>
                <a:spcPct val="111249"/>
              </a:lnSpc>
              <a:spcBef>
                <a:spcPts val="0"/>
              </a:spcBef>
              <a:spcAft>
                <a:spcPts val="0"/>
              </a:spcAft>
              <a:buNone/>
            </a:pPr>
            <a:r>
              <a:rPr lang="en-US" sz="2400">
                <a:solidFill>
                  <a:srgbClr val="003366"/>
                </a:solidFill>
                <a:latin typeface="Arial"/>
                <a:ea typeface="Arial"/>
                <a:cs typeface="Arial"/>
                <a:sym typeface="Arial"/>
              </a:rPr>
              <a:t>$</a:t>
            </a:r>
            <a:endParaRPr sz="2400">
              <a:latin typeface="Arial"/>
              <a:ea typeface="Arial"/>
              <a:cs typeface="Arial"/>
              <a:sym typeface="Arial"/>
            </a:endParaRPr>
          </a:p>
        </p:txBody>
      </p:sp>
      <p:graphicFrame>
        <p:nvGraphicFramePr>
          <p:cNvPr id="267" name="Google Shape;267;p19"/>
          <p:cNvGraphicFramePr/>
          <p:nvPr/>
        </p:nvGraphicFramePr>
        <p:xfrm>
          <a:off x="3191255" y="5504688"/>
          <a:ext cx="359400" cy="1217994"/>
        </p:xfrm>
        <a:graphic>
          <a:graphicData uri="http://schemas.openxmlformats.org/drawingml/2006/table">
            <a:tbl>
              <a:tblPr firstRow="1" bandRow="1">
                <a:noFill/>
              </a:tblPr>
              <a:tblGrid>
                <a:gridCol w="359400"/>
              </a:tblGrid>
              <a:tr h="359675">
                <a:tc>
                  <a:txBody>
                    <a:bodyPr/>
                    <a:lstStyle/>
                    <a:p>
                      <a:pPr marL="0" marR="0" lvl="0" indent="0" algn="ctr" rtl="0">
                        <a:lnSpc>
                          <a:spcPct val="108750"/>
                        </a:lnSpc>
                        <a:spcBef>
                          <a:spcPts val="0"/>
                        </a:spcBef>
                        <a:spcAft>
                          <a:spcPts val="0"/>
                        </a:spcAft>
                        <a:buNone/>
                      </a:pPr>
                      <a:r>
                        <a:rPr lang="en-US" sz="2400"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59675">
                <a:tc>
                  <a:txBody>
                    <a:bodyPr/>
                    <a:lstStyle/>
                    <a:p>
                      <a:pPr marL="0" marR="0" lvl="0" indent="0" algn="ctr" rtl="0">
                        <a:lnSpc>
                          <a:spcPct val="110833"/>
                        </a:lnSpc>
                        <a:spcBef>
                          <a:spcPts val="0"/>
                        </a:spcBef>
                        <a:spcAft>
                          <a:spcPts val="0"/>
                        </a:spcAft>
                        <a:buNone/>
                      </a:pPr>
                      <a:r>
                        <a:rPr lang="en-US" sz="2400" u="none" strike="noStrike" cap="none">
                          <a:solidFill>
                            <a:srgbClr val="003366"/>
                          </a:solidFill>
                          <a:latin typeface="Arial"/>
                          <a:ea typeface="Arial"/>
                          <a:cs typeface="Arial"/>
                          <a:sym typeface="Arial"/>
                        </a:rPr>
                        <a:t>a</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r h="362700">
                <a:tc>
                  <a:txBody>
                    <a:bodyPr/>
                    <a:lstStyle/>
                    <a:p>
                      <a:pPr marL="0" marR="0" lvl="0" indent="0" algn="ctr" rtl="0">
                        <a:lnSpc>
                          <a:spcPct val="112916"/>
                        </a:lnSpc>
                        <a:spcBef>
                          <a:spcPts val="0"/>
                        </a:spcBef>
                        <a:spcAft>
                          <a:spcPts val="0"/>
                        </a:spcAft>
                        <a:buNone/>
                      </a:pPr>
                      <a:r>
                        <a:rPr lang="en-US" sz="2400" u="none" strike="noStrike" cap="none">
                          <a:solidFill>
                            <a:srgbClr val="003366"/>
                          </a:solidFill>
                          <a:latin typeface="Arial"/>
                          <a:ea typeface="Arial"/>
                          <a:cs typeface="Arial"/>
                          <a:sym typeface="Arial"/>
                        </a:rPr>
                        <a:t>$</a:t>
                      </a:r>
                      <a:endParaRPr sz="2400" u="none" strike="noStrike" cap="none">
                        <a:latin typeface="Arial"/>
                        <a:ea typeface="Arial"/>
                        <a:cs typeface="Arial"/>
                        <a:sym typeface="Arial"/>
                      </a:endParaRPr>
                    </a:p>
                  </a:txBody>
                  <a:tcPr marL="0" marR="0" marT="0" marB="0">
                    <a:lnL w="28575" cap="flat" cmpd="sng">
                      <a:solidFill>
                        <a:srgbClr val="003366"/>
                      </a:solidFill>
                      <a:prstDash val="solid"/>
                      <a:round/>
                      <a:headEnd type="none" w="sm" len="sm"/>
                      <a:tailEnd type="none" w="sm" len="sm"/>
                    </a:lnL>
                    <a:lnR w="28575" cap="flat" cmpd="sng">
                      <a:solidFill>
                        <a:srgbClr val="003366"/>
                      </a:solidFill>
                      <a:prstDash val="solid"/>
                      <a:round/>
                      <a:headEnd type="none" w="sm" len="sm"/>
                      <a:tailEnd type="none" w="sm" len="sm"/>
                    </a:lnR>
                    <a:lnT w="28575" cap="flat" cmpd="sng">
                      <a:solidFill>
                        <a:srgbClr val="003366"/>
                      </a:solidFill>
                      <a:prstDash val="solid"/>
                      <a:round/>
                      <a:headEnd type="none" w="sm" len="sm"/>
                      <a:tailEnd type="none" w="sm" len="sm"/>
                    </a:lnT>
                    <a:lnB w="28575" cap="flat" cmpd="sng">
                      <a:solidFill>
                        <a:srgbClr val="003366"/>
                      </a:solidFill>
                      <a:prstDash val="solid"/>
                      <a:round/>
                      <a:headEnd type="none" w="sm" len="sm"/>
                      <a:tailEnd type="none" w="sm" len="sm"/>
                    </a:lnB>
                  </a:tcPr>
                </a:tc>
              </a:tr>
            </a:tbl>
          </a:graphicData>
        </a:graphic>
      </p:graphicFrame>
      <p:sp>
        <p:nvSpPr>
          <p:cNvPr id="268" name="Google Shape;268;p19"/>
          <p:cNvSpPr txBox="1"/>
          <p:nvPr/>
        </p:nvSpPr>
        <p:spPr>
          <a:xfrm>
            <a:off x="3997452" y="5878067"/>
            <a:ext cx="360045" cy="360045"/>
          </a:xfrm>
          <a:prstGeom prst="rect">
            <a:avLst/>
          </a:prstGeom>
          <a:noFill/>
          <a:ln w="27425" cap="flat" cmpd="sng">
            <a:solidFill>
              <a:srgbClr val="003366"/>
            </a:solidFill>
            <a:prstDash val="solid"/>
            <a:round/>
            <a:headEnd type="none" w="sm" len="sm"/>
            <a:tailEnd type="none" w="sm" len="sm"/>
          </a:ln>
        </p:spPr>
        <p:txBody>
          <a:bodyPr spcFirstLastPara="1" wrap="square" lIns="0" tIns="0" rIns="0" bIns="0" anchor="t" anchorCtr="0">
            <a:spAutoFit/>
          </a:bodyPr>
          <a:lstStyle/>
          <a:p>
            <a:pPr marL="90805" marR="0" lvl="0" indent="0" algn="l" rtl="0">
              <a:lnSpc>
                <a:spcPct val="109166"/>
              </a:lnSpc>
              <a:spcBef>
                <a:spcPts val="0"/>
              </a:spcBef>
              <a:spcAft>
                <a:spcPts val="0"/>
              </a:spcAft>
              <a:buNone/>
            </a:pPr>
            <a:r>
              <a:rPr lang="en-US" sz="2400">
                <a:solidFill>
                  <a:srgbClr val="003366"/>
                </a:solidFill>
                <a:latin typeface="Arial"/>
                <a:ea typeface="Arial"/>
                <a:cs typeface="Arial"/>
                <a:sym typeface="Arial"/>
              </a:rPr>
              <a:t>a</a:t>
            </a:r>
            <a:endParaRPr sz="2400">
              <a:latin typeface="Arial"/>
              <a:ea typeface="Arial"/>
              <a:cs typeface="Arial"/>
              <a:sym typeface="Arial"/>
            </a:endParaRPr>
          </a:p>
        </p:txBody>
      </p:sp>
      <p:sp>
        <p:nvSpPr>
          <p:cNvPr id="269" name="Google Shape;269;p19"/>
          <p:cNvSpPr txBox="1"/>
          <p:nvPr/>
        </p:nvSpPr>
        <p:spPr>
          <a:xfrm>
            <a:off x="3997452" y="6237732"/>
            <a:ext cx="360045" cy="363220"/>
          </a:xfrm>
          <a:prstGeom prst="rect">
            <a:avLst/>
          </a:prstGeom>
          <a:noFill/>
          <a:ln w="27425" cap="flat" cmpd="sng">
            <a:solidFill>
              <a:srgbClr val="003366"/>
            </a:solidFill>
            <a:prstDash val="solid"/>
            <a:round/>
            <a:headEnd type="none" w="sm" len="sm"/>
            <a:tailEnd type="none" w="sm" len="sm"/>
          </a:ln>
        </p:spPr>
        <p:txBody>
          <a:bodyPr spcFirstLastPara="1" wrap="square" lIns="0" tIns="0" rIns="0" bIns="0" anchor="t" anchorCtr="0">
            <a:spAutoFit/>
          </a:bodyPr>
          <a:lstStyle/>
          <a:p>
            <a:pPr marL="90805" marR="0" lvl="0" indent="0" algn="l" rtl="0">
              <a:lnSpc>
                <a:spcPct val="111249"/>
              </a:lnSpc>
              <a:spcBef>
                <a:spcPts val="0"/>
              </a:spcBef>
              <a:spcAft>
                <a:spcPts val="0"/>
              </a:spcAft>
              <a:buNone/>
            </a:pP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
        <p:nvSpPr>
          <p:cNvPr id="270" name="Google Shape;270;p19"/>
          <p:cNvSpPr txBox="1"/>
          <p:nvPr/>
        </p:nvSpPr>
        <p:spPr>
          <a:xfrm>
            <a:off x="4789932" y="6237732"/>
            <a:ext cx="360045" cy="363220"/>
          </a:xfrm>
          <a:prstGeom prst="rect">
            <a:avLst/>
          </a:prstGeom>
          <a:noFill/>
          <a:ln w="27425" cap="flat" cmpd="sng">
            <a:solidFill>
              <a:srgbClr val="003366"/>
            </a:solidFill>
            <a:prstDash val="solid"/>
            <a:round/>
            <a:headEnd type="none" w="sm" len="sm"/>
            <a:tailEnd type="none" w="sm" len="sm"/>
          </a:ln>
        </p:spPr>
        <p:txBody>
          <a:bodyPr spcFirstLastPara="1" wrap="square" lIns="0" tIns="0" rIns="0" bIns="0" anchor="t" anchorCtr="0">
            <a:spAutoFit/>
          </a:bodyPr>
          <a:lstStyle/>
          <a:p>
            <a:pPr marL="90805" marR="0" lvl="0" indent="0" algn="l" rtl="0">
              <a:lnSpc>
                <a:spcPct val="109375"/>
              </a:lnSpc>
              <a:spcBef>
                <a:spcPts val="0"/>
              </a:spcBef>
              <a:spcAft>
                <a:spcPts val="0"/>
              </a:spcAft>
              <a:buNone/>
            </a:pPr>
            <a:r>
              <a:rPr lang="en-US" sz="2400">
                <a:solidFill>
                  <a:srgbClr val="003366"/>
                </a:solidFill>
                <a:latin typeface="Arial"/>
                <a:ea typeface="Arial"/>
                <a:cs typeface="Arial"/>
                <a:sym typeface="Arial"/>
              </a:rPr>
              <a:t>$</a:t>
            </a:r>
            <a:endParaRPr sz="2400">
              <a:latin typeface="Arial"/>
              <a:ea typeface="Arial"/>
              <a:cs typeface="Arial"/>
              <a:sym typeface="Arial"/>
            </a:endParaRPr>
          </a:p>
        </p:txBody>
      </p:sp>
      <p:sp>
        <p:nvSpPr>
          <p:cNvPr id="271" name="Google Shape;271;p19"/>
          <p:cNvSpPr/>
          <p:nvPr/>
        </p:nvSpPr>
        <p:spPr>
          <a:xfrm>
            <a:off x="1549908" y="6167628"/>
            <a:ext cx="0" cy="433070"/>
          </a:xfrm>
          <a:custGeom>
            <a:avLst/>
            <a:gdLst/>
            <a:ahLst/>
            <a:cxnLst/>
            <a:rect l="l" t="t" r="r" b="b"/>
            <a:pathLst>
              <a:path w="120000" h="433070" extrusionOk="0">
                <a:moveTo>
                  <a:pt x="0" y="0"/>
                </a:moveTo>
                <a:lnTo>
                  <a:pt x="0" y="432816"/>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2" name="Google Shape;272;p19"/>
          <p:cNvSpPr/>
          <p:nvPr/>
        </p:nvSpPr>
        <p:spPr>
          <a:xfrm>
            <a:off x="1909572" y="6167628"/>
            <a:ext cx="0" cy="433070"/>
          </a:xfrm>
          <a:custGeom>
            <a:avLst/>
            <a:gdLst/>
            <a:ahLst/>
            <a:cxnLst/>
            <a:rect l="l" t="t" r="r" b="b"/>
            <a:pathLst>
              <a:path w="120000" h="433070" extrusionOk="0">
                <a:moveTo>
                  <a:pt x="0" y="0"/>
                </a:moveTo>
                <a:lnTo>
                  <a:pt x="0" y="432816"/>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3" name="Google Shape;273;p19"/>
          <p:cNvSpPr/>
          <p:nvPr/>
        </p:nvSpPr>
        <p:spPr>
          <a:xfrm>
            <a:off x="4789932" y="6167628"/>
            <a:ext cx="0" cy="433070"/>
          </a:xfrm>
          <a:custGeom>
            <a:avLst/>
            <a:gdLst/>
            <a:ahLst/>
            <a:cxnLst/>
            <a:rect l="l" t="t" r="r" b="b"/>
            <a:pathLst>
              <a:path w="120000" h="433070" extrusionOk="0">
                <a:moveTo>
                  <a:pt x="0" y="0"/>
                </a:moveTo>
                <a:lnTo>
                  <a:pt x="0" y="432816"/>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4" name="Google Shape;274;p19"/>
          <p:cNvSpPr/>
          <p:nvPr/>
        </p:nvSpPr>
        <p:spPr>
          <a:xfrm>
            <a:off x="5149596" y="6167628"/>
            <a:ext cx="0" cy="433070"/>
          </a:xfrm>
          <a:custGeom>
            <a:avLst/>
            <a:gdLst/>
            <a:ahLst/>
            <a:cxnLst/>
            <a:rect l="l" t="t" r="r" b="b"/>
            <a:pathLst>
              <a:path w="120000" h="433070" extrusionOk="0">
                <a:moveTo>
                  <a:pt x="0" y="0"/>
                </a:moveTo>
                <a:lnTo>
                  <a:pt x="0" y="432816"/>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5" name="Google Shape;275;p19"/>
          <p:cNvSpPr/>
          <p:nvPr/>
        </p:nvSpPr>
        <p:spPr>
          <a:xfrm>
            <a:off x="2342388" y="5807964"/>
            <a:ext cx="0" cy="792480"/>
          </a:xfrm>
          <a:custGeom>
            <a:avLst/>
            <a:gdLst/>
            <a:ahLst/>
            <a:cxnLst/>
            <a:rect l="l" t="t" r="r" b="b"/>
            <a:pathLst>
              <a:path w="120000" h="792479" extrusionOk="0">
                <a:moveTo>
                  <a:pt x="0" y="0"/>
                </a:moveTo>
                <a:lnTo>
                  <a:pt x="0" y="79248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6" name="Google Shape;276;p19"/>
          <p:cNvSpPr/>
          <p:nvPr/>
        </p:nvSpPr>
        <p:spPr>
          <a:xfrm>
            <a:off x="2702051" y="5807964"/>
            <a:ext cx="0" cy="792480"/>
          </a:xfrm>
          <a:custGeom>
            <a:avLst/>
            <a:gdLst/>
            <a:ahLst/>
            <a:cxnLst/>
            <a:rect l="l" t="t" r="r" b="b"/>
            <a:pathLst>
              <a:path w="120000" h="792479" extrusionOk="0">
                <a:moveTo>
                  <a:pt x="0" y="0"/>
                </a:moveTo>
                <a:lnTo>
                  <a:pt x="0" y="79248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7" name="Google Shape;277;p19"/>
          <p:cNvSpPr/>
          <p:nvPr/>
        </p:nvSpPr>
        <p:spPr>
          <a:xfrm>
            <a:off x="3997452" y="5807964"/>
            <a:ext cx="0" cy="792480"/>
          </a:xfrm>
          <a:custGeom>
            <a:avLst/>
            <a:gdLst/>
            <a:ahLst/>
            <a:cxnLst/>
            <a:rect l="l" t="t" r="r" b="b"/>
            <a:pathLst>
              <a:path w="120000" h="792479" extrusionOk="0">
                <a:moveTo>
                  <a:pt x="0" y="0"/>
                </a:moveTo>
                <a:lnTo>
                  <a:pt x="0" y="79248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8" name="Google Shape;278;p19"/>
          <p:cNvSpPr/>
          <p:nvPr/>
        </p:nvSpPr>
        <p:spPr>
          <a:xfrm>
            <a:off x="4357115" y="5807964"/>
            <a:ext cx="0" cy="792480"/>
          </a:xfrm>
          <a:custGeom>
            <a:avLst/>
            <a:gdLst/>
            <a:ahLst/>
            <a:cxnLst/>
            <a:rect l="l" t="t" r="r" b="b"/>
            <a:pathLst>
              <a:path w="120000" h="792479" extrusionOk="0">
                <a:moveTo>
                  <a:pt x="0" y="0"/>
                </a:moveTo>
                <a:lnTo>
                  <a:pt x="0" y="79248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9" name="Google Shape;279;p19"/>
          <p:cNvSpPr/>
          <p:nvPr/>
        </p:nvSpPr>
        <p:spPr>
          <a:xfrm>
            <a:off x="3204972" y="5445252"/>
            <a:ext cx="0" cy="1155700"/>
          </a:xfrm>
          <a:custGeom>
            <a:avLst/>
            <a:gdLst/>
            <a:ahLst/>
            <a:cxnLst/>
            <a:rect l="l" t="t" r="r" b="b"/>
            <a:pathLst>
              <a:path w="120000" h="1155700" extrusionOk="0">
                <a:moveTo>
                  <a:pt x="0" y="0"/>
                </a:moveTo>
                <a:lnTo>
                  <a:pt x="0" y="1155192"/>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0" name="Google Shape;280;p19"/>
          <p:cNvSpPr/>
          <p:nvPr/>
        </p:nvSpPr>
        <p:spPr>
          <a:xfrm>
            <a:off x="3564635" y="5445252"/>
            <a:ext cx="0" cy="1155700"/>
          </a:xfrm>
          <a:custGeom>
            <a:avLst/>
            <a:gdLst/>
            <a:ahLst/>
            <a:cxnLst/>
            <a:rect l="l" t="t" r="r" b="b"/>
            <a:pathLst>
              <a:path w="120000" h="1155700" extrusionOk="0">
                <a:moveTo>
                  <a:pt x="0" y="0"/>
                </a:moveTo>
                <a:lnTo>
                  <a:pt x="0" y="1155192"/>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1" name="Google Shape;281;p19"/>
          <p:cNvSpPr txBox="1"/>
          <p:nvPr/>
        </p:nvSpPr>
        <p:spPr>
          <a:xfrm>
            <a:off x="1627123" y="4968366"/>
            <a:ext cx="4229100" cy="607060"/>
          </a:xfrm>
          <a:prstGeom prst="rect">
            <a:avLst/>
          </a:prstGeom>
          <a:noFill/>
          <a:ln>
            <a:noFill/>
          </a:ln>
        </p:spPr>
        <p:txBody>
          <a:bodyPr spcFirstLastPara="1" wrap="square" lIns="0" tIns="162550" rIns="0" bIns="0" anchor="t" anchorCtr="0">
            <a:spAutoFit/>
          </a:bodyPr>
          <a:lstStyle/>
          <a:p>
            <a:pPr marL="372745" marR="5080" lvl="0" indent="-360680" algn="l" rtl="0">
              <a:lnSpc>
                <a:spcPct val="59000"/>
              </a:lnSpc>
              <a:spcBef>
                <a:spcPts val="0"/>
              </a:spcBef>
              <a:spcAft>
                <a:spcPts val="0"/>
              </a:spcAft>
              <a:buNone/>
            </a:pPr>
            <a:r>
              <a:rPr lang="en-US" sz="2400">
                <a:solidFill>
                  <a:srgbClr val="003366"/>
                </a:solidFill>
                <a:latin typeface="Arial"/>
                <a:ea typeface="Arial"/>
                <a:cs typeface="Arial"/>
                <a:sym typeface="Arial"/>
              </a:rPr>
              <a:t>1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2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2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3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3	</a:t>
            </a:r>
            <a:r>
              <a:rPr lang="en-US" sz="2400">
                <a:solidFill>
                  <a:srgbClr val="003366"/>
                </a:solidFill>
                <a:latin typeface="Noto Sans Symbols"/>
                <a:ea typeface="Noto Sans Symbols"/>
                <a:cs typeface="Noto Sans Symbols"/>
                <a:sym typeface="Noto Sans Symbols"/>
              </a:rPr>
              <a:t>→</a:t>
            </a:r>
            <a:r>
              <a:rPr lang="en-US" sz="2400">
                <a:solidFill>
                  <a:srgbClr val="003366"/>
                </a:solidFill>
                <a:latin typeface="Times New Roman"/>
                <a:ea typeface="Times New Roman"/>
                <a:cs typeface="Times New Roman"/>
                <a:sym typeface="Times New Roman"/>
              </a:rPr>
              <a:t>	</a:t>
            </a:r>
            <a:r>
              <a:rPr lang="en-US" sz="2400">
                <a:solidFill>
                  <a:srgbClr val="003366"/>
                </a:solidFill>
                <a:latin typeface="Arial"/>
                <a:ea typeface="Arial"/>
                <a:cs typeface="Arial"/>
                <a:sym typeface="Arial"/>
              </a:rPr>
              <a:t>4  a		a			b			b			$</a:t>
            </a:r>
            <a:endParaRPr sz="24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title"/>
          </p:nvPr>
        </p:nvSpPr>
        <p:spPr>
          <a:xfrm>
            <a:off x="993444" y="1286636"/>
            <a:ext cx="3351529" cy="2898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a:t>CFG versus RE</a:t>
            </a:r>
            <a:endParaRPr b="1"/>
          </a:p>
        </p:txBody>
      </p:sp>
      <p:sp>
        <p:nvSpPr>
          <p:cNvPr id="287" name="Google Shape;287;p20"/>
          <p:cNvSpPr txBox="1"/>
          <p:nvPr/>
        </p:nvSpPr>
        <p:spPr>
          <a:xfrm>
            <a:off x="993444" y="2383993"/>
            <a:ext cx="7577455" cy="2904621"/>
          </a:xfrm>
          <a:prstGeom prst="rect">
            <a:avLst/>
          </a:prstGeom>
          <a:noFill/>
          <a:ln>
            <a:noFill/>
          </a:ln>
        </p:spPr>
        <p:txBody>
          <a:bodyPr spcFirstLastPara="1" wrap="square" lIns="0" tIns="13950" rIns="0" bIns="0" anchor="t" anchorCtr="0">
            <a:spAutoFit/>
          </a:bodyPr>
          <a:lstStyle/>
          <a:p>
            <a:pPr marL="356870" marR="184785" lvl="0" indent="-344805" algn="just" rtl="0">
              <a:lnSpc>
                <a:spcPct val="1000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Every language defined by a RE can also be  defined by a </a:t>
            </a:r>
            <a:r>
              <a:rPr lang="en-US" sz="1800" dirty="0" smtClean="0">
                <a:solidFill>
                  <a:srgbClr val="003366"/>
                </a:solidFill>
                <a:latin typeface="Arial"/>
                <a:ea typeface="Arial"/>
                <a:cs typeface="Arial"/>
                <a:sym typeface="Arial"/>
              </a:rPr>
              <a:t>CFG</a:t>
            </a:r>
          </a:p>
          <a:p>
            <a:pPr marL="356870" marR="184785" lvl="0" indent="-344805" algn="just" rtl="0">
              <a:lnSpc>
                <a:spcPct val="1000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0" lvl="0" indent="-344805" algn="just" rtl="0">
              <a:lnSpc>
                <a:spcPct val="10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Why use REs for lexical syntax?</a:t>
            </a:r>
            <a:endParaRPr sz="1800">
              <a:latin typeface="Arial"/>
              <a:ea typeface="Arial"/>
              <a:cs typeface="Arial"/>
              <a:sym typeface="Arial"/>
            </a:endParaRPr>
          </a:p>
          <a:p>
            <a:pPr marL="756285" marR="0" lvl="1" indent="-287019" algn="just" rtl="0">
              <a:lnSpc>
                <a:spcPct val="100000"/>
              </a:lnSpc>
              <a:spcBef>
                <a:spcPts val="590"/>
              </a:spcBef>
              <a:spcAft>
                <a:spcPts val="0"/>
              </a:spcAft>
              <a:buClr>
                <a:srgbClr val="003366"/>
              </a:buClr>
              <a:buSzPts val="1800"/>
              <a:buFont typeface="Arial"/>
              <a:buChar char="–"/>
            </a:pPr>
            <a:r>
              <a:rPr lang="en-US" sz="1800" b="0" i="0" u="none" strike="noStrike" cap="none" dirty="0">
                <a:solidFill>
                  <a:srgbClr val="003366"/>
                </a:solidFill>
                <a:latin typeface="Arial"/>
                <a:ea typeface="Arial"/>
                <a:cs typeface="Arial"/>
                <a:sym typeface="Arial"/>
              </a:rPr>
              <a:t>do not need a notation as powerful as CFGs</a:t>
            </a:r>
            <a:endParaRPr sz="1800" b="0" i="0" u="none" strike="noStrike" cap="none">
              <a:latin typeface="Arial"/>
              <a:ea typeface="Arial"/>
              <a:cs typeface="Arial"/>
              <a:sym typeface="Arial"/>
            </a:endParaRPr>
          </a:p>
          <a:p>
            <a:pPr marL="756285" marR="340360" lvl="1" indent="-287019" algn="just" rtl="0">
              <a:lnSpc>
                <a:spcPct val="100000"/>
              </a:lnSpc>
              <a:spcBef>
                <a:spcPts val="580"/>
              </a:spcBef>
              <a:spcAft>
                <a:spcPts val="0"/>
              </a:spcAft>
              <a:buClr>
                <a:srgbClr val="003366"/>
              </a:buClr>
              <a:buSzPts val="1800"/>
              <a:buFont typeface="Arial"/>
              <a:buChar char="–"/>
            </a:pPr>
            <a:r>
              <a:rPr lang="en-US" sz="1800" b="0" i="0" u="none" strike="noStrike" cap="none" dirty="0">
                <a:solidFill>
                  <a:srgbClr val="003366"/>
                </a:solidFill>
                <a:latin typeface="Arial"/>
                <a:ea typeface="Arial"/>
                <a:cs typeface="Arial"/>
                <a:sym typeface="Arial"/>
              </a:rPr>
              <a:t>are more concise and easier to understand than  CFGs</a:t>
            </a:r>
            <a:endParaRPr sz="1800" b="0" i="0" u="none" strike="noStrike" cap="none">
              <a:latin typeface="Arial"/>
              <a:ea typeface="Arial"/>
              <a:cs typeface="Arial"/>
              <a:sym typeface="Arial"/>
            </a:endParaRPr>
          </a:p>
          <a:p>
            <a:pPr marL="756285" marR="0" lvl="1" indent="-287019" algn="just" rtl="0">
              <a:lnSpc>
                <a:spcPct val="100000"/>
              </a:lnSpc>
              <a:spcBef>
                <a:spcPts val="580"/>
              </a:spcBef>
              <a:spcAft>
                <a:spcPts val="0"/>
              </a:spcAft>
              <a:buClr>
                <a:srgbClr val="003366"/>
              </a:buClr>
              <a:buSzPts val="1800"/>
              <a:buFont typeface="Arial"/>
              <a:buChar char="–"/>
            </a:pPr>
            <a:r>
              <a:rPr lang="en-US" sz="1800" b="0" i="0" u="none" strike="noStrike" cap="none" dirty="0">
                <a:solidFill>
                  <a:srgbClr val="003366"/>
                </a:solidFill>
                <a:latin typeface="Arial"/>
                <a:ea typeface="Arial"/>
                <a:cs typeface="Arial"/>
                <a:sym typeface="Arial"/>
              </a:rPr>
              <a:t>More efficient lexical analyzers can be constructed</a:t>
            </a:r>
            <a:endParaRPr sz="1800" b="0" i="0" u="none" strike="noStrike" cap="none">
              <a:latin typeface="Arial"/>
              <a:ea typeface="Arial"/>
              <a:cs typeface="Arial"/>
              <a:sym typeface="Arial"/>
            </a:endParaRPr>
          </a:p>
          <a:p>
            <a:pPr marL="756285" marR="0" lvl="0" indent="0" algn="just" rtl="0">
              <a:lnSpc>
                <a:spcPct val="100000"/>
              </a:lnSpc>
              <a:spcBef>
                <a:spcPts val="0"/>
              </a:spcBef>
              <a:spcAft>
                <a:spcPts val="0"/>
              </a:spcAft>
              <a:buNone/>
            </a:pPr>
            <a:r>
              <a:rPr lang="en-US" sz="1800" dirty="0">
                <a:solidFill>
                  <a:srgbClr val="003366"/>
                </a:solidFill>
                <a:latin typeface="Arial"/>
                <a:ea typeface="Arial"/>
                <a:cs typeface="Arial"/>
                <a:sym typeface="Arial"/>
              </a:rPr>
              <a:t>from REs than from CFGs</a:t>
            </a:r>
            <a:endParaRPr sz="1800">
              <a:latin typeface="Arial"/>
              <a:ea typeface="Arial"/>
              <a:cs typeface="Arial"/>
              <a:sym typeface="Arial"/>
            </a:endParaRPr>
          </a:p>
          <a:p>
            <a:pPr marL="756285" marR="0" lvl="1" indent="-287019" algn="just" rtl="0">
              <a:lnSpc>
                <a:spcPct val="100000"/>
              </a:lnSpc>
              <a:spcBef>
                <a:spcPts val="575"/>
              </a:spcBef>
              <a:spcAft>
                <a:spcPts val="0"/>
              </a:spcAft>
              <a:buClr>
                <a:srgbClr val="003366"/>
              </a:buClr>
              <a:buSzPts val="1800"/>
              <a:buFont typeface="Arial"/>
              <a:buChar char="–"/>
            </a:pPr>
            <a:r>
              <a:rPr lang="en-US" sz="1800" b="0" i="0" u="none" strike="noStrike" cap="none" dirty="0">
                <a:solidFill>
                  <a:srgbClr val="003366"/>
                </a:solidFill>
                <a:latin typeface="Arial"/>
                <a:ea typeface="Arial"/>
                <a:cs typeface="Arial"/>
                <a:sym typeface="Arial"/>
              </a:rPr>
              <a:t>Provide a way for modularizing the front end into</a:t>
            </a:r>
            <a:endParaRPr sz="1800" b="0" i="0" u="none" strike="noStrike" cap="none">
              <a:latin typeface="Arial"/>
              <a:ea typeface="Arial"/>
              <a:cs typeface="Arial"/>
              <a:sym typeface="Arial"/>
            </a:endParaRPr>
          </a:p>
          <a:p>
            <a:pPr marL="756285" marR="0" lvl="0" indent="0" algn="just" rtl="0">
              <a:lnSpc>
                <a:spcPct val="100000"/>
              </a:lnSpc>
              <a:spcBef>
                <a:spcPts val="5"/>
              </a:spcBef>
              <a:spcAft>
                <a:spcPts val="0"/>
              </a:spcAft>
              <a:buNone/>
            </a:pPr>
            <a:r>
              <a:rPr lang="en-US" sz="1800" dirty="0">
                <a:solidFill>
                  <a:srgbClr val="003366"/>
                </a:solidFill>
                <a:latin typeface="Arial"/>
                <a:ea typeface="Arial"/>
                <a:cs typeface="Arial"/>
                <a:sym typeface="Arial"/>
              </a:rPr>
              <a:t>two manageable-sized components</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993444" y="1286636"/>
            <a:ext cx="5005070" cy="2898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smtClean="0"/>
              <a:t>Non regular </a:t>
            </a:r>
            <a:r>
              <a:rPr lang="en-US" b="1" dirty="0"/>
              <a:t>Languages</a:t>
            </a:r>
            <a:endParaRPr b="1"/>
          </a:p>
        </p:txBody>
      </p:sp>
      <p:sp>
        <p:nvSpPr>
          <p:cNvPr id="293" name="Google Shape;293;p21"/>
          <p:cNvSpPr txBox="1"/>
          <p:nvPr/>
        </p:nvSpPr>
        <p:spPr>
          <a:xfrm>
            <a:off x="968044" y="2339604"/>
            <a:ext cx="6775450" cy="2277916"/>
          </a:xfrm>
          <a:prstGeom prst="rect">
            <a:avLst/>
          </a:prstGeom>
          <a:noFill/>
          <a:ln>
            <a:noFill/>
          </a:ln>
        </p:spPr>
        <p:txBody>
          <a:bodyPr spcFirstLastPara="1" wrap="square" lIns="0" tIns="12050" rIns="0" bIns="0" anchor="t" anchorCtr="0">
            <a:spAutoFit/>
          </a:bodyPr>
          <a:lstStyle/>
          <a:p>
            <a:pPr marL="382270" marR="224154" lvl="0" indent="-344805" algn="just" rtl="0">
              <a:lnSpc>
                <a:spcPct val="120100"/>
              </a:lnSpc>
              <a:spcBef>
                <a:spcPts val="0"/>
              </a:spcBef>
              <a:spcAft>
                <a:spcPts val="0"/>
              </a:spcAft>
              <a:buClr>
                <a:srgbClr val="003366"/>
              </a:buClr>
              <a:buSzPts val="2100"/>
              <a:buFont typeface="Noto Sans Symbols"/>
              <a:buChar char="●"/>
            </a:pPr>
            <a:r>
              <a:rPr lang="en-US" sz="1600" dirty="0">
                <a:solidFill>
                  <a:srgbClr val="003366"/>
                </a:solidFill>
                <a:latin typeface="Arial"/>
                <a:ea typeface="Arial"/>
                <a:cs typeface="Arial"/>
                <a:sym typeface="Arial"/>
              </a:rPr>
              <a:t>REs can denote only a fixed number of  repetitions or an unspecified number of  repetitions of </a:t>
            </a:r>
            <a:r>
              <a:rPr lang="en-US" sz="1600" dirty="0">
                <a:solidFill>
                  <a:srgbClr val="FF3300"/>
                </a:solidFill>
                <a:latin typeface="Arial"/>
                <a:ea typeface="Arial"/>
                <a:cs typeface="Arial"/>
                <a:sym typeface="Arial"/>
              </a:rPr>
              <a:t>one </a:t>
            </a:r>
            <a:r>
              <a:rPr lang="en-US" sz="1600" dirty="0">
                <a:solidFill>
                  <a:srgbClr val="003366"/>
                </a:solidFill>
                <a:latin typeface="Arial"/>
                <a:ea typeface="Arial"/>
                <a:cs typeface="Arial"/>
                <a:sym typeface="Arial"/>
              </a:rPr>
              <a:t>given construct</a:t>
            </a:r>
            <a:endParaRPr sz="1600">
              <a:latin typeface="Arial"/>
              <a:ea typeface="Arial"/>
              <a:cs typeface="Arial"/>
              <a:sym typeface="Arial"/>
            </a:endParaRPr>
          </a:p>
          <a:p>
            <a:pPr marL="974089" marR="0" lvl="0" indent="0" algn="just" rtl="0">
              <a:lnSpc>
                <a:spcPct val="100000"/>
              </a:lnSpc>
              <a:spcBef>
                <a:spcPts val="675"/>
              </a:spcBef>
              <a:spcAft>
                <a:spcPts val="0"/>
              </a:spcAft>
              <a:buNone/>
            </a:pPr>
            <a:r>
              <a:rPr lang="en-US" sz="1600" dirty="0">
                <a:solidFill>
                  <a:srgbClr val="FF3300"/>
                </a:solidFill>
                <a:latin typeface="Arial"/>
                <a:ea typeface="Arial"/>
                <a:cs typeface="Arial"/>
                <a:sym typeface="Arial"/>
              </a:rPr>
              <a:t>a</a:t>
            </a:r>
            <a:r>
              <a:rPr lang="en-US" sz="1600" i="1" baseline="30000" dirty="0">
                <a:solidFill>
                  <a:srgbClr val="FF3300"/>
                </a:solidFill>
                <a:latin typeface="Arial"/>
                <a:ea typeface="Arial"/>
                <a:cs typeface="Arial"/>
                <a:sym typeface="Arial"/>
              </a:rPr>
              <a:t>n</a:t>
            </a:r>
            <a:r>
              <a:rPr lang="en-US" sz="1600" dirty="0">
                <a:solidFill>
                  <a:srgbClr val="FF3300"/>
                </a:solidFill>
                <a:latin typeface="Arial"/>
                <a:ea typeface="Arial"/>
                <a:cs typeface="Arial"/>
                <a:sym typeface="Arial"/>
              </a:rPr>
              <a:t>, a</a:t>
            </a:r>
            <a:r>
              <a:rPr lang="en-US" sz="1600" baseline="30000" dirty="0" smtClean="0">
                <a:solidFill>
                  <a:srgbClr val="FF3300"/>
                </a:solidFill>
                <a:latin typeface="Arial"/>
                <a:ea typeface="Arial"/>
                <a:cs typeface="Arial"/>
                <a:sym typeface="Arial"/>
              </a:rPr>
              <a:t>*</a:t>
            </a:r>
          </a:p>
          <a:p>
            <a:pPr marL="974089" marR="0" lvl="0" indent="0" algn="just" rtl="0">
              <a:lnSpc>
                <a:spcPct val="100000"/>
              </a:lnSpc>
              <a:spcBef>
                <a:spcPts val="675"/>
              </a:spcBef>
              <a:spcAft>
                <a:spcPts val="0"/>
              </a:spcAft>
              <a:buNone/>
            </a:pPr>
            <a:endParaRPr sz="1600" baseline="30000">
              <a:latin typeface="Arial"/>
              <a:ea typeface="Arial"/>
              <a:cs typeface="Arial"/>
              <a:sym typeface="Arial"/>
            </a:endParaRPr>
          </a:p>
          <a:p>
            <a:pPr marL="382270" marR="0" lvl="0" indent="-344805" algn="just" rtl="0">
              <a:lnSpc>
                <a:spcPct val="100000"/>
              </a:lnSpc>
              <a:spcBef>
                <a:spcPts val="1345"/>
              </a:spcBef>
              <a:spcAft>
                <a:spcPts val="0"/>
              </a:spcAft>
              <a:buClr>
                <a:srgbClr val="003366"/>
              </a:buClr>
              <a:buSzPts val="2100"/>
              <a:buFont typeface="Noto Sans Symbols"/>
              <a:buChar char="●"/>
            </a:pPr>
            <a:r>
              <a:rPr lang="en-US" sz="1600" dirty="0">
                <a:solidFill>
                  <a:srgbClr val="003366"/>
                </a:solidFill>
                <a:latin typeface="Arial"/>
                <a:ea typeface="Arial"/>
                <a:cs typeface="Arial"/>
                <a:sym typeface="Arial"/>
              </a:rPr>
              <a:t>A </a:t>
            </a:r>
            <a:r>
              <a:rPr lang="en-US" sz="1600" dirty="0" smtClean="0">
                <a:solidFill>
                  <a:srgbClr val="003366"/>
                </a:solidFill>
                <a:latin typeface="Arial"/>
                <a:ea typeface="Arial"/>
                <a:cs typeface="Arial"/>
                <a:sym typeface="Arial"/>
              </a:rPr>
              <a:t>non regular </a:t>
            </a:r>
            <a:r>
              <a:rPr lang="en-US" sz="1600" dirty="0">
                <a:solidFill>
                  <a:srgbClr val="003366"/>
                </a:solidFill>
                <a:latin typeface="Arial"/>
                <a:ea typeface="Arial"/>
                <a:cs typeface="Arial"/>
                <a:sym typeface="Arial"/>
              </a:rPr>
              <a:t>language: </a:t>
            </a:r>
            <a:r>
              <a:rPr lang="en-US" sz="1600" dirty="0">
                <a:solidFill>
                  <a:srgbClr val="FF3300"/>
                </a:solidFill>
                <a:latin typeface="Arial"/>
                <a:ea typeface="Arial"/>
                <a:cs typeface="Arial"/>
                <a:sym typeface="Arial"/>
              </a:rPr>
              <a:t>L = {</a:t>
            </a:r>
            <a:r>
              <a:rPr lang="en-US" sz="1600" dirty="0" err="1">
                <a:solidFill>
                  <a:srgbClr val="FF3300"/>
                </a:solidFill>
                <a:latin typeface="Arial"/>
                <a:ea typeface="Arial"/>
                <a:cs typeface="Arial"/>
                <a:sym typeface="Arial"/>
              </a:rPr>
              <a:t>a</a:t>
            </a:r>
            <a:r>
              <a:rPr lang="en-US" sz="1600" i="1" baseline="30000" dirty="0" err="1">
                <a:solidFill>
                  <a:srgbClr val="FF3300"/>
                </a:solidFill>
                <a:latin typeface="Arial"/>
                <a:ea typeface="Arial"/>
                <a:cs typeface="Arial"/>
                <a:sym typeface="Arial"/>
              </a:rPr>
              <a:t>n</a:t>
            </a:r>
            <a:r>
              <a:rPr lang="en-US" sz="1600" dirty="0" err="1">
                <a:solidFill>
                  <a:srgbClr val="FF3300"/>
                </a:solidFill>
                <a:latin typeface="Arial"/>
                <a:ea typeface="Arial"/>
                <a:cs typeface="Arial"/>
                <a:sym typeface="Arial"/>
              </a:rPr>
              <a:t>b</a:t>
            </a:r>
            <a:r>
              <a:rPr lang="en-US" sz="1600" i="1" baseline="30000" dirty="0" err="1">
                <a:solidFill>
                  <a:srgbClr val="FF3300"/>
                </a:solidFill>
                <a:latin typeface="Arial"/>
                <a:ea typeface="Arial"/>
                <a:cs typeface="Arial"/>
                <a:sym typeface="Arial"/>
              </a:rPr>
              <a:t>n</a:t>
            </a:r>
            <a:r>
              <a:rPr lang="en-US" sz="1600" i="1" baseline="30000" dirty="0">
                <a:solidFill>
                  <a:srgbClr val="FF3300"/>
                </a:solidFill>
                <a:latin typeface="Arial"/>
                <a:ea typeface="Arial"/>
                <a:cs typeface="Arial"/>
                <a:sym typeface="Arial"/>
              </a:rPr>
              <a:t> </a:t>
            </a:r>
            <a:r>
              <a:rPr lang="en-US" sz="1600" dirty="0">
                <a:solidFill>
                  <a:srgbClr val="FF3300"/>
                </a:solidFill>
                <a:latin typeface="Arial"/>
                <a:ea typeface="Arial"/>
                <a:cs typeface="Arial"/>
                <a:sym typeface="Arial"/>
              </a:rPr>
              <a:t>| </a:t>
            </a:r>
            <a:r>
              <a:rPr lang="en-US" sz="1600" i="1" dirty="0">
                <a:solidFill>
                  <a:srgbClr val="FF3300"/>
                </a:solidFill>
                <a:latin typeface="Arial"/>
                <a:ea typeface="Arial"/>
                <a:cs typeface="Arial"/>
                <a:sym typeface="Arial"/>
              </a:rPr>
              <a:t>n </a:t>
            </a:r>
            <a:r>
              <a:rPr lang="en-US" sz="1600" dirty="0">
                <a:solidFill>
                  <a:srgbClr val="FF3300"/>
                </a:solidFill>
                <a:latin typeface="Noto Sans Symbols"/>
                <a:ea typeface="Noto Sans Symbols"/>
                <a:cs typeface="Noto Sans Symbols"/>
                <a:sym typeface="Noto Sans Symbols"/>
              </a:rPr>
              <a:t>≥</a:t>
            </a:r>
            <a:r>
              <a:rPr lang="en-US" sz="1600" dirty="0">
                <a:solidFill>
                  <a:srgbClr val="FF3300"/>
                </a:solidFill>
                <a:latin typeface="Times New Roman"/>
                <a:ea typeface="Times New Roman"/>
                <a:cs typeface="Times New Roman"/>
                <a:sym typeface="Times New Roman"/>
              </a:rPr>
              <a:t> </a:t>
            </a:r>
            <a:r>
              <a:rPr lang="en-US" sz="1600" dirty="0">
                <a:solidFill>
                  <a:srgbClr val="FF3300"/>
                </a:solidFill>
                <a:latin typeface="Arial"/>
                <a:ea typeface="Arial"/>
                <a:cs typeface="Arial"/>
                <a:sym typeface="Arial"/>
              </a:rPr>
              <a:t>0}</a:t>
            </a:r>
            <a:endParaRPr sz="1600">
              <a:latin typeface="Arial"/>
              <a:ea typeface="Arial"/>
              <a:cs typeface="Arial"/>
              <a:sym typeface="Arial"/>
            </a:endParaRPr>
          </a:p>
          <a:p>
            <a:pPr marL="952500" marR="0" lvl="0" indent="0" algn="just" rtl="0">
              <a:lnSpc>
                <a:spcPct val="100000"/>
              </a:lnSpc>
              <a:spcBef>
                <a:spcPts val="675"/>
              </a:spcBef>
              <a:spcAft>
                <a:spcPts val="0"/>
              </a:spcAft>
              <a:buNone/>
            </a:pPr>
            <a:r>
              <a:rPr lang="en-US" sz="1600" i="1" dirty="0">
                <a:solidFill>
                  <a:srgbClr val="FF3300"/>
                </a:solidFill>
                <a:latin typeface="Arial"/>
                <a:ea typeface="Arial"/>
                <a:cs typeface="Arial"/>
                <a:sym typeface="Arial"/>
              </a:rPr>
              <a:t>S </a:t>
            </a:r>
            <a:r>
              <a:rPr lang="en-US" sz="1600" dirty="0">
                <a:solidFill>
                  <a:srgbClr val="FF3300"/>
                </a:solidFill>
                <a:latin typeface="Noto Sans Symbols"/>
                <a:ea typeface="Noto Sans Symbols"/>
                <a:cs typeface="Noto Sans Symbols"/>
                <a:sym typeface="Noto Sans Symbols"/>
              </a:rPr>
              <a:t>→</a:t>
            </a:r>
            <a:r>
              <a:rPr lang="en-US" sz="1600" dirty="0">
                <a:solidFill>
                  <a:srgbClr val="FF3300"/>
                </a:solidFill>
                <a:latin typeface="Times New Roman"/>
                <a:ea typeface="Times New Roman"/>
                <a:cs typeface="Times New Roman"/>
                <a:sym typeface="Times New Roman"/>
              </a:rPr>
              <a:t> </a:t>
            </a:r>
            <a:r>
              <a:rPr lang="en-US" sz="1600" dirty="0">
                <a:solidFill>
                  <a:srgbClr val="FF3300"/>
                </a:solidFill>
                <a:latin typeface="Arial"/>
                <a:ea typeface="Arial"/>
                <a:cs typeface="Arial"/>
                <a:sym typeface="Arial"/>
              </a:rPr>
              <a:t>a </a:t>
            </a:r>
            <a:r>
              <a:rPr lang="en-US" sz="1600" i="1" dirty="0">
                <a:solidFill>
                  <a:srgbClr val="FF3300"/>
                </a:solidFill>
                <a:latin typeface="Arial"/>
                <a:ea typeface="Arial"/>
                <a:cs typeface="Arial"/>
                <a:sym typeface="Arial"/>
              </a:rPr>
              <a:t>S </a:t>
            </a:r>
            <a:r>
              <a:rPr lang="en-US" sz="1600" dirty="0">
                <a:solidFill>
                  <a:srgbClr val="FF3300"/>
                </a:solidFill>
                <a:latin typeface="Arial"/>
                <a:ea typeface="Arial"/>
                <a:cs typeface="Arial"/>
                <a:sym typeface="Arial"/>
              </a:rPr>
              <a:t>b</a:t>
            </a:r>
            <a:endParaRPr sz="1600">
              <a:latin typeface="Arial"/>
              <a:ea typeface="Arial"/>
              <a:cs typeface="Arial"/>
              <a:sym typeface="Arial"/>
            </a:endParaRPr>
          </a:p>
          <a:p>
            <a:pPr marL="952500" marR="0" lvl="0" indent="0" algn="just" rtl="0">
              <a:lnSpc>
                <a:spcPct val="100000"/>
              </a:lnSpc>
              <a:spcBef>
                <a:spcPts val="675"/>
              </a:spcBef>
              <a:spcAft>
                <a:spcPts val="0"/>
              </a:spcAft>
              <a:buNone/>
            </a:pPr>
            <a:r>
              <a:rPr lang="en-US" sz="1600" i="1" dirty="0">
                <a:solidFill>
                  <a:srgbClr val="FF3300"/>
                </a:solidFill>
                <a:latin typeface="Arial"/>
                <a:ea typeface="Arial"/>
                <a:cs typeface="Arial"/>
                <a:sym typeface="Arial"/>
              </a:rPr>
              <a:t>S </a:t>
            </a:r>
            <a:r>
              <a:rPr lang="en-US" sz="1600" dirty="0">
                <a:solidFill>
                  <a:srgbClr val="FF3300"/>
                </a:solidFill>
                <a:latin typeface="Noto Sans Symbols"/>
                <a:ea typeface="Noto Sans Symbols"/>
                <a:cs typeface="Noto Sans Symbols"/>
                <a:sym typeface="Noto Sans Symbols"/>
              </a:rPr>
              <a:t>→</a:t>
            </a:r>
            <a:r>
              <a:rPr lang="en-US" sz="1600" dirty="0">
                <a:solidFill>
                  <a:srgbClr val="FF3300"/>
                </a:solidFill>
                <a:latin typeface="Times New Roman"/>
                <a:ea typeface="Times New Roman"/>
                <a:cs typeface="Times New Roman"/>
                <a:sym typeface="Times New Roman"/>
              </a:rPr>
              <a:t> </a:t>
            </a:r>
            <a:r>
              <a:rPr lang="en-US" sz="1600" dirty="0">
                <a:solidFill>
                  <a:srgbClr val="FF3300"/>
                </a:solidFill>
                <a:latin typeface="Noto Sans Symbols"/>
                <a:ea typeface="Noto Sans Symbols"/>
                <a:cs typeface="Noto Sans Symbols"/>
                <a:sym typeface="Noto Sans Symbols"/>
              </a:rPr>
              <a:t>ε</a:t>
            </a:r>
            <a:endParaRPr sz="1600">
              <a:latin typeface="Noto Sans Symbols"/>
              <a:ea typeface="Noto Sans Symbols"/>
              <a:cs typeface="Noto Sans Symbols"/>
              <a:sym typeface="Noto Sans Symbols"/>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Cambria" pitchFamily="18" charset="0"/>
                <a:ea typeface="Cambria" pitchFamily="18" charset="0"/>
              </a:rPr>
              <a:t>Parsers</a:t>
            </a:r>
            <a:endParaRPr lang="en-US" sz="3200" b="1" dirty="0"/>
          </a:p>
        </p:txBody>
      </p:sp>
      <p:sp>
        <p:nvSpPr>
          <p:cNvPr id="3" name="Content Placeholder 2"/>
          <p:cNvSpPr>
            <a:spLocks noGrp="1"/>
          </p:cNvSpPr>
          <p:nvPr>
            <p:ph idx="1"/>
          </p:nvPr>
        </p:nvSpPr>
        <p:spPr/>
        <p:txBody>
          <a:bodyPr/>
          <a:lstStyle/>
          <a:p>
            <a:pPr algn="just" fontAlgn="base">
              <a:buFont typeface="Arial" pitchFamily="34" charset="0"/>
              <a:buChar char="•"/>
            </a:pPr>
            <a:r>
              <a:rPr lang="en-US" dirty="0" smtClean="0">
                <a:latin typeface="Cambria" pitchFamily="18" charset="0"/>
                <a:ea typeface="Cambria" pitchFamily="18" charset="0"/>
              </a:rPr>
              <a:t>Parsing is classified into two categories, i.e. Top-Down Parsing, and Bottom-Up Parsing. Top-Down Parsing is based on Left Most Derivation whereas Bottom-Up Parsing is dependent on Reverse Right Most Derivation. </a:t>
            </a:r>
          </a:p>
          <a:p>
            <a:pPr algn="just" fontAlgn="base">
              <a:buFont typeface="Arial" pitchFamily="34" charset="0"/>
              <a:buChar char="•"/>
            </a:pPr>
            <a:endParaRPr lang="en-US" dirty="0" smtClean="0">
              <a:latin typeface="Cambria" pitchFamily="18" charset="0"/>
              <a:ea typeface="Cambria" pitchFamily="18" charset="0"/>
            </a:endParaRPr>
          </a:p>
          <a:p>
            <a:pPr algn="just" fontAlgn="base">
              <a:buFont typeface="Arial" pitchFamily="34" charset="0"/>
              <a:buChar char="•"/>
            </a:pPr>
            <a:r>
              <a:rPr lang="en-US" dirty="0" smtClean="0">
                <a:latin typeface="Cambria" pitchFamily="18" charset="0"/>
                <a:ea typeface="Cambria" pitchFamily="18" charset="0"/>
              </a:rPr>
              <a:t>The process of constructing the parse tree which starts from the root and goes down to the leaf is Top-Down Parsing. </a:t>
            </a:r>
          </a:p>
          <a:p>
            <a:pPr algn="just" fontAlgn="base">
              <a:buFont typeface="Arial" pitchFamily="34" charset="0"/>
              <a:buChar char="•"/>
            </a:pPr>
            <a:endParaRPr lang="en-US" dirty="0" smtClean="0">
              <a:latin typeface="Cambria" pitchFamily="18" charset="0"/>
              <a:ea typeface="Cambria" pitchFamily="18" charset="0"/>
            </a:endParaRPr>
          </a:p>
          <a:p>
            <a:pPr algn="just" fontAlgn="base">
              <a:buFont typeface="Arial" pitchFamily="34" charset="0"/>
              <a:buChar char="•"/>
            </a:pPr>
            <a:r>
              <a:rPr lang="en-US" dirty="0" smtClean="0">
                <a:latin typeface="Cambria" pitchFamily="18" charset="0"/>
                <a:ea typeface="Cambria" pitchFamily="18" charset="0"/>
              </a:rPr>
              <a:t>Top-Down Parsers constructs from the Grammar which is </a:t>
            </a:r>
            <a:r>
              <a:rPr lang="en-US" dirty="0" smtClean="0">
                <a:solidFill>
                  <a:srgbClr val="FF0000"/>
                </a:solidFill>
                <a:latin typeface="Cambria" pitchFamily="18" charset="0"/>
                <a:ea typeface="Cambria" pitchFamily="18" charset="0"/>
              </a:rPr>
              <a:t>free from ambiguity and left recursion.</a:t>
            </a:r>
          </a:p>
          <a:p>
            <a:pPr algn="just" fontAlgn="base">
              <a:buFont typeface="Arial" pitchFamily="34" charset="0"/>
              <a:buChar char="•"/>
            </a:pPr>
            <a:endParaRPr lang="en-US" dirty="0" smtClean="0">
              <a:latin typeface="Cambria" pitchFamily="18" charset="0"/>
              <a:ea typeface="Cambria" pitchFamily="18" charset="0"/>
            </a:endParaRPr>
          </a:p>
          <a:p>
            <a:pPr algn="just" fontAlgn="base">
              <a:buFont typeface="Arial" pitchFamily="34" charset="0"/>
              <a:buChar char="•"/>
            </a:pPr>
            <a:r>
              <a:rPr lang="en-US" dirty="0" smtClean="0">
                <a:latin typeface="Cambria" pitchFamily="18" charset="0"/>
                <a:ea typeface="Cambria" pitchFamily="18" charset="0"/>
              </a:rPr>
              <a:t>Top-Down Parsers use leftmost derivation to construct a parse tree.</a:t>
            </a:r>
          </a:p>
          <a:p>
            <a:pPr algn="just" fontAlgn="base">
              <a:buFont typeface="Arial" pitchFamily="34" charset="0"/>
              <a:buChar char="•"/>
            </a:pPr>
            <a:endParaRPr lang="en-US" dirty="0" smtClean="0">
              <a:latin typeface="Cambria" pitchFamily="18" charset="0"/>
              <a:ea typeface="Cambria" pitchFamily="18" charset="0"/>
            </a:endParaRPr>
          </a:p>
          <a:p>
            <a:pPr algn="just" fontAlgn="base">
              <a:buFont typeface="Arial" pitchFamily="34" charset="0"/>
              <a:buChar char="•"/>
            </a:pPr>
            <a:r>
              <a:rPr lang="en-US" dirty="0" smtClean="0">
                <a:latin typeface="Cambria" pitchFamily="18" charset="0"/>
                <a:ea typeface="Cambria" pitchFamily="18" charset="0"/>
              </a:rPr>
              <a:t>It does not allow Grammar With Common Prefixes.</a:t>
            </a:r>
          </a:p>
          <a:p>
            <a:pPr algn="just">
              <a:buFont typeface="Arial" pitchFamily="34" charset="0"/>
              <a:buChar char="•"/>
            </a:pP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176" y="946597"/>
            <a:ext cx="8396868" cy="3977280"/>
          </a:xfrm>
        </p:spPr>
        <p:txBody>
          <a:bodyPr/>
          <a:lstStyle/>
          <a:p>
            <a:pPr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b="1" dirty="0" smtClean="0">
                <a:latin typeface="Cambria" pitchFamily="18" charset="0"/>
                <a:ea typeface="Cambria" pitchFamily="18" charset="0"/>
              </a:rPr>
              <a:t>Top-down parsing</a:t>
            </a:r>
            <a:r>
              <a:rPr lang="en-US" dirty="0" smtClean="0">
                <a:latin typeface="Cambria" pitchFamily="18" charset="0"/>
                <a:ea typeface="Cambria" pitchFamily="18" charset="0"/>
              </a:rPr>
              <a:t> is a strategy used in </a:t>
            </a:r>
            <a:r>
              <a:rPr lang="en-US" b="1" dirty="0" smtClean="0">
                <a:latin typeface="Cambria" pitchFamily="18" charset="0"/>
                <a:ea typeface="Cambria" pitchFamily="18" charset="0"/>
              </a:rPr>
              <a:t>syntax analysis</a:t>
            </a:r>
            <a:r>
              <a:rPr lang="en-US" dirty="0" smtClean="0">
                <a:latin typeface="Cambria" pitchFamily="18" charset="0"/>
                <a:ea typeface="Cambria" pitchFamily="18" charset="0"/>
              </a:rPr>
              <a:t> (part of the compilation process) to construct a </a:t>
            </a:r>
            <a:r>
              <a:rPr lang="en-US" b="1" dirty="0" smtClean="0">
                <a:latin typeface="Cambria" pitchFamily="18" charset="0"/>
                <a:ea typeface="Cambria" pitchFamily="18" charset="0"/>
              </a:rPr>
              <a:t>parse tree</a:t>
            </a:r>
            <a:r>
              <a:rPr lang="en-US" dirty="0" smtClean="0">
                <a:latin typeface="Cambria" pitchFamily="18" charset="0"/>
                <a:ea typeface="Cambria" pitchFamily="18" charset="0"/>
              </a:rPr>
              <a:t> for a given input string.</a:t>
            </a:r>
          </a:p>
          <a:p>
            <a:pPr lvl="1"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dirty="0" smtClean="0">
                <a:latin typeface="Cambria" pitchFamily="18" charset="0"/>
                <a:ea typeface="Cambria" pitchFamily="18" charset="0"/>
              </a:rPr>
              <a:t>It starts from the </a:t>
            </a:r>
            <a:r>
              <a:rPr lang="en-US" b="1" dirty="0" smtClean="0">
                <a:latin typeface="Cambria" pitchFamily="18" charset="0"/>
                <a:ea typeface="Cambria" pitchFamily="18" charset="0"/>
              </a:rPr>
              <a:t>root</a:t>
            </a:r>
            <a:r>
              <a:rPr lang="en-US" dirty="0" smtClean="0">
                <a:latin typeface="Cambria" pitchFamily="18" charset="0"/>
                <a:ea typeface="Cambria" pitchFamily="18" charset="0"/>
              </a:rPr>
              <a:t> of the parse tree (the </a:t>
            </a:r>
            <a:r>
              <a:rPr lang="en-US" b="1" dirty="0" smtClean="0">
                <a:latin typeface="Cambria" pitchFamily="18" charset="0"/>
                <a:ea typeface="Cambria" pitchFamily="18" charset="0"/>
              </a:rPr>
              <a:t>start symbol</a:t>
            </a:r>
            <a:r>
              <a:rPr lang="en-US" dirty="0" smtClean="0">
                <a:latin typeface="Cambria" pitchFamily="18" charset="0"/>
                <a:ea typeface="Cambria" pitchFamily="18" charset="0"/>
              </a:rPr>
              <a:t> of the grammar) and proceeds downward, expanding non-terminals to match the input string.</a:t>
            </a:r>
          </a:p>
          <a:p>
            <a:pPr lvl="1"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dirty="0" smtClean="0">
                <a:latin typeface="Cambria" pitchFamily="18" charset="0"/>
                <a:ea typeface="Cambria" pitchFamily="18" charset="0"/>
              </a:rPr>
              <a:t>The goal is to generate a valid parse tree by applying production rules in a </a:t>
            </a:r>
            <a:r>
              <a:rPr lang="en-US" b="1" dirty="0" smtClean="0">
                <a:solidFill>
                  <a:srgbClr val="FF0000"/>
                </a:solidFill>
                <a:latin typeface="Cambria" pitchFamily="18" charset="0"/>
                <a:ea typeface="Cambria" pitchFamily="18" charset="0"/>
              </a:rPr>
              <a:t>leftmost derivation</a:t>
            </a:r>
            <a:r>
              <a:rPr lang="en-US" dirty="0" smtClean="0">
                <a:latin typeface="Cambria" pitchFamily="18" charset="0"/>
                <a:ea typeface="Cambria" pitchFamily="18" charset="0"/>
              </a:rPr>
              <a:t> manner.</a:t>
            </a:r>
          </a:p>
          <a:p>
            <a:pPr lvl="1"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dirty="0" smtClean="0">
                <a:latin typeface="Cambria" pitchFamily="18" charset="0"/>
                <a:ea typeface="Cambria" pitchFamily="18" charset="0"/>
              </a:rPr>
              <a:t>One challenge in top-down parsing is dealing with non-terminals that have multiple possibilities.</a:t>
            </a:r>
          </a:p>
          <a:p>
            <a:pPr lvl="1"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dirty="0" smtClean="0">
                <a:latin typeface="Cambria" pitchFamily="18" charset="0"/>
                <a:ea typeface="Cambria" pitchFamily="18" charset="0"/>
              </a:rPr>
              <a:t>If a variable can be expanded in more than one way, selecting the correct option can be difficult.</a:t>
            </a:r>
          </a:p>
          <a:p>
            <a:pPr lvl="1"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dirty="0" smtClean="0">
                <a:latin typeface="Cambria" pitchFamily="18" charset="0"/>
                <a:ea typeface="Cambria" pitchFamily="18" charset="0"/>
              </a:rPr>
              <a:t>Backtracking may be necessary to explore different paths.</a:t>
            </a:r>
          </a:p>
          <a:p>
            <a:pPr lvl="1" algn="just">
              <a:buFont typeface="Arial" pitchFamily="34" charset="0"/>
              <a:buChar char="•"/>
            </a:pPr>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
            </a:r>
            <a:br>
              <a:rPr lang="en-US" dirty="0" smtClean="0">
                <a:latin typeface="Cambria" pitchFamily="18" charset="0"/>
                <a:ea typeface="Cambria" pitchFamily="18" charset="0"/>
              </a:rPr>
            </a:b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817327" y="2297153"/>
            <a:ext cx="3323143" cy="3109790"/>
          </a:xfrm>
          <a:prstGeom prst="rect">
            <a:avLst/>
          </a:prstGeom>
          <a:noFill/>
          <a:ln w="9525">
            <a:noFill/>
            <a:miter lim="800000"/>
            <a:headEnd/>
            <a:tailEnd/>
          </a:ln>
          <a:effectLst/>
        </p:spPr>
      </p:pic>
      <p:sp>
        <p:nvSpPr>
          <p:cNvPr id="1027" name="Rectangle 3"/>
          <p:cNvSpPr>
            <a:spLocks noChangeArrowheads="1"/>
          </p:cNvSpPr>
          <p:nvPr/>
        </p:nvSpPr>
        <p:spPr bwMode="auto">
          <a:xfrm>
            <a:off x="702528" y="1081669"/>
            <a:ext cx="4427033" cy="4678204"/>
          </a:xfrm>
          <a:prstGeom prst="rect">
            <a:avLst/>
          </a:prstGeom>
          <a:solidFill>
            <a:srgbClr val="FFFFFF"/>
          </a:solidFill>
          <a:ln w="9525">
            <a:noFill/>
            <a:miter lim="800000"/>
            <a:headEnd/>
            <a:tailEnd/>
          </a:ln>
          <a:effectLst/>
        </p:spPr>
        <p:txBody>
          <a:bodyPr vert="horz" wrap="square" lIns="11109" tIns="0" rIns="1110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Let’s consider a simple grammar:</a:t>
            </a:r>
          </a:p>
          <a:p>
            <a:pPr marL="0" marR="0" lvl="0" indent="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S -&gt; </a:t>
            </a:r>
            <a:r>
              <a:rPr kumimoji="0" lang="en-US" sz="1600" b="0"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aABe</a:t>
            </a:r>
            <a:endPar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 A -&gt; </a:t>
            </a:r>
            <a:r>
              <a:rPr kumimoji="0" lang="en-US" sz="1600" b="0"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Abc</a:t>
            </a: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B -&gt; 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Input: </a:t>
            </a:r>
            <a:r>
              <a:rPr kumimoji="0" lang="en-US" sz="1600" b="1"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abbcde</a:t>
            </a:r>
            <a:r>
              <a:rPr kumimoji="0" lang="en-US" sz="1600" b="1" i="0" u="none" strike="noStrike" cap="none" normalizeH="0" baseline="0" dirty="0" smtClean="0">
                <a:ln>
                  <a:noFill/>
                </a:ln>
                <a:solidFill>
                  <a:srgbClr val="111111"/>
                </a:solidFill>
                <a:effectLst/>
                <a:latin typeface="Cambria" pitchFamily="18" charset="0"/>
                <a:ea typeface="Cambria"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Steps: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Start with S -&gt; </a:t>
            </a:r>
            <a:r>
              <a:rPr kumimoji="0" lang="en-US" sz="1600" b="0"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aABe</a:t>
            </a: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Generate a at the beginning and e at the end.</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Expand A -&gt; </a:t>
            </a:r>
            <a:r>
              <a:rPr kumimoji="0" lang="en-US" sz="1600" b="0"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Abc</a:t>
            </a: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 and B -&gt; d.</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Now we have </a:t>
            </a:r>
            <a:r>
              <a:rPr kumimoji="0" lang="en-US" sz="1600" b="0"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aAbcde</a:t>
            </a: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Expand A -&gt; b.</a:t>
            </a:r>
          </a:p>
          <a:p>
            <a:pPr marL="457200" marR="0" lvl="1"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rPr>
              <a:t>Final string: </a:t>
            </a:r>
            <a:r>
              <a:rPr kumimoji="0" lang="en-US" sz="1600" b="0" i="0" u="none" strike="noStrike" cap="none" normalizeH="0" baseline="0" dirty="0" err="1" smtClean="0">
                <a:ln>
                  <a:noFill/>
                </a:ln>
                <a:solidFill>
                  <a:srgbClr val="111111"/>
                </a:solidFill>
                <a:effectLst/>
                <a:latin typeface="Cambria" pitchFamily="18" charset="0"/>
                <a:ea typeface="Cambria" pitchFamily="18" charset="0"/>
                <a:cs typeface="Arial" pitchFamily="34" charset="0"/>
              </a:rPr>
              <a:t>abbcde</a:t>
            </a:r>
            <a:endParaRPr kumimoji="0" lang="en-US" sz="1600" b="0" i="0" u="none" strike="noStrike" cap="none" normalizeH="0" baseline="0" dirty="0" smtClean="0">
              <a:ln>
                <a:noFill/>
              </a:ln>
              <a:solidFill>
                <a:srgbClr val="11111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r>
              <a:rPr lang="en-US" b="1" dirty="0" smtClean="0">
                <a:latin typeface="Cambria" pitchFamily="18" charset="0"/>
                <a:ea typeface="Cambria" pitchFamily="18" charset="0"/>
              </a:rPr>
              <a:t>Classification of Top-Down Parsing</a:t>
            </a:r>
          </a:p>
          <a:p>
            <a:pPr algn="just" fontAlgn="base"/>
            <a:endParaRPr lang="en-US" b="1" dirty="0" smtClean="0">
              <a:latin typeface="Cambria" pitchFamily="18" charset="0"/>
              <a:ea typeface="Cambria" pitchFamily="18" charset="0"/>
            </a:endParaRPr>
          </a:p>
          <a:p>
            <a:pPr marL="571500" indent="-342900" algn="just" fontAlgn="base">
              <a:buAutoNum type="arabicPeriod"/>
            </a:pPr>
            <a:r>
              <a:rPr lang="en-US" b="1" dirty="0" smtClean="0">
                <a:latin typeface="Cambria" pitchFamily="18" charset="0"/>
                <a:ea typeface="Cambria" pitchFamily="18" charset="0"/>
              </a:rPr>
              <a:t>With Backtracking:</a:t>
            </a:r>
            <a:r>
              <a:rPr lang="en-US" dirty="0" smtClean="0">
                <a:latin typeface="Cambria" pitchFamily="18" charset="0"/>
                <a:ea typeface="Cambria" pitchFamily="18" charset="0"/>
              </a:rPr>
              <a:t> Brute Force Technique</a:t>
            </a:r>
          </a:p>
          <a:p>
            <a:pPr marL="571500" indent="-342900" algn="just" fontAlgn="base">
              <a:buAutoNum type="arabicPeriod"/>
            </a:pPr>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2. Without Backtracking:</a:t>
            </a:r>
            <a:r>
              <a:rPr lang="en-US" dirty="0" smtClean="0">
                <a:latin typeface="Cambria" pitchFamily="18" charset="0"/>
                <a:ea typeface="Cambria" pitchFamily="18" charset="0"/>
              </a:rPr>
              <a:t> </a:t>
            </a:r>
          </a:p>
          <a:p>
            <a:pPr algn="just" fontAlgn="base"/>
            <a:endParaRPr lang="en-US" dirty="0" smtClean="0">
              <a:latin typeface="Cambria" pitchFamily="18" charset="0"/>
              <a:ea typeface="Cambria" pitchFamily="18" charset="0"/>
            </a:endParaRPr>
          </a:p>
          <a:p>
            <a:pPr algn="just" fontAlgn="base">
              <a:buFont typeface="Arial" pitchFamily="34" charset="0"/>
              <a:buChar char="•"/>
            </a:pPr>
            <a:r>
              <a:rPr lang="en-US" dirty="0" smtClean="0">
                <a:latin typeface="Cambria" pitchFamily="18" charset="0"/>
                <a:ea typeface="Cambria" pitchFamily="18" charset="0"/>
              </a:rPr>
              <a:t>Recursive Descent Parsing</a:t>
            </a:r>
          </a:p>
          <a:p>
            <a:pPr algn="just" fontAlgn="base">
              <a:buFont typeface="Arial" pitchFamily="34" charset="0"/>
              <a:buChar char="•"/>
            </a:pPr>
            <a:endParaRPr lang="en-US" dirty="0" smtClean="0">
              <a:latin typeface="Cambria" pitchFamily="18" charset="0"/>
              <a:ea typeface="Cambria" pitchFamily="18" charset="0"/>
            </a:endParaRPr>
          </a:p>
          <a:p>
            <a:pPr algn="just" fontAlgn="base">
              <a:buFont typeface="Arial" pitchFamily="34" charset="0"/>
              <a:buChar char="•"/>
            </a:pPr>
            <a:r>
              <a:rPr lang="en-US" dirty="0" smtClean="0">
                <a:latin typeface="Cambria" pitchFamily="18" charset="0"/>
                <a:ea typeface="Cambria" pitchFamily="18" charset="0"/>
              </a:rPr>
              <a:t>Predictive Parsing or Non-Recursive Parsing or LL(1) Parsing or Table Driver Parsing.</a:t>
            </a:r>
          </a:p>
          <a:p>
            <a:pPr algn="just"/>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Arial" pitchFamily="34" charset="0"/>
              <a:buChar char="•"/>
            </a:pPr>
            <a:r>
              <a:rPr lang="en-US" dirty="0" smtClean="0">
                <a:latin typeface="Cambria" pitchFamily="18" charset="0"/>
                <a:ea typeface="Cambria" pitchFamily="18" charset="0"/>
              </a:rPr>
              <a:t>Backtracking is a </a:t>
            </a:r>
            <a:r>
              <a:rPr lang="en-US" b="1" dirty="0" smtClean="0">
                <a:latin typeface="Cambria" pitchFamily="18" charset="0"/>
                <a:ea typeface="Cambria" pitchFamily="18" charset="0"/>
              </a:rPr>
              <a:t>search algorithm</a:t>
            </a:r>
            <a:r>
              <a:rPr lang="en-US" dirty="0" smtClean="0">
                <a:latin typeface="Cambria" pitchFamily="18" charset="0"/>
                <a:ea typeface="Cambria" pitchFamily="18" charset="0"/>
              </a:rPr>
              <a:t> that explores all possible solutions to a problem by incrementally building a solution and </a:t>
            </a:r>
            <a:r>
              <a:rPr lang="en-US" b="1" dirty="0" smtClean="0">
                <a:latin typeface="Cambria" pitchFamily="18" charset="0"/>
                <a:ea typeface="Cambria" pitchFamily="18" charset="0"/>
              </a:rPr>
              <a:t>undoing</a:t>
            </a:r>
            <a:r>
              <a:rPr lang="en-US" dirty="0" smtClean="0">
                <a:latin typeface="Cambria" pitchFamily="18" charset="0"/>
                <a:ea typeface="Cambria" pitchFamily="18" charset="0"/>
              </a:rPr>
              <a:t> (backtracking) when it reaches an invalid state.</a:t>
            </a:r>
          </a:p>
          <a:p>
            <a:pPr algn="just">
              <a:buFont typeface="Arial" pitchFamily="34" charset="0"/>
              <a:buChar char="•"/>
            </a:pPr>
            <a:endParaRPr lang="en-US" dirty="0" smtClean="0">
              <a:latin typeface="Cambria" pitchFamily="18" charset="0"/>
              <a:ea typeface="Cambria" pitchFamily="18" charset="0"/>
            </a:endParaRPr>
          </a:p>
          <a:p>
            <a:pPr algn="just">
              <a:buFont typeface="Arial" pitchFamily="34" charset="0"/>
              <a:buChar char="•"/>
            </a:pPr>
            <a:r>
              <a:rPr lang="en-US" dirty="0" smtClean="0">
                <a:latin typeface="Cambria" pitchFamily="18" charset="0"/>
                <a:ea typeface="Cambria" pitchFamily="18" charset="0"/>
              </a:rPr>
              <a:t>It is often used for problems where:</a:t>
            </a:r>
          </a:p>
          <a:p>
            <a:pPr lvl="1" algn="just">
              <a:buFont typeface="Arial" pitchFamily="34" charset="0"/>
              <a:buChar char="•"/>
            </a:pPr>
            <a:r>
              <a:rPr lang="en-US" dirty="0" smtClean="0">
                <a:latin typeface="Cambria" pitchFamily="18" charset="0"/>
                <a:ea typeface="Cambria" pitchFamily="18" charset="0"/>
              </a:rPr>
              <a:t>The solution space is </a:t>
            </a:r>
            <a:r>
              <a:rPr lang="en-US" b="1" dirty="0" smtClean="0">
                <a:latin typeface="Cambria" pitchFamily="18" charset="0"/>
                <a:ea typeface="Cambria" pitchFamily="18" charset="0"/>
              </a:rPr>
              <a:t>large</a:t>
            </a:r>
            <a:r>
              <a:rPr lang="en-US" dirty="0" smtClean="0">
                <a:latin typeface="Cambria" pitchFamily="18" charset="0"/>
                <a:ea typeface="Cambria" pitchFamily="18" charset="0"/>
              </a:rPr>
              <a:t> and </a:t>
            </a:r>
            <a:r>
              <a:rPr lang="en-US" b="1" dirty="0" smtClean="0">
                <a:latin typeface="Cambria" pitchFamily="18" charset="0"/>
                <a:ea typeface="Cambria" pitchFamily="18" charset="0"/>
              </a:rPr>
              <a:t>exponential</a:t>
            </a:r>
            <a:r>
              <a:rPr lang="en-US" dirty="0" smtClean="0">
                <a:latin typeface="Cambria" pitchFamily="18" charset="0"/>
                <a:ea typeface="Cambria" pitchFamily="18" charset="0"/>
              </a:rPr>
              <a:t>.</a:t>
            </a:r>
          </a:p>
          <a:p>
            <a:pPr lvl="1" algn="just">
              <a:buFont typeface="Arial" pitchFamily="34" charset="0"/>
              <a:buChar char="•"/>
            </a:pPr>
            <a:r>
              <a:rPr lang="en-US" dirty="0" smtClean="0">
                <a:latin typeface="Cambria" pitchFamily="18" charset="0"/>
                <a:ea typeface="Cambria" pitchFamily="18" charset="0"/>
              </a:rPr>
              <a:t>There are </a:t>
            </a:r>
            <a:r>
              <a:rPr lang="en-US" b="1" dirty="0" smtClean="0">
                <a:latin typeface="Cambria" pitchFamily="18" charset="0"/>
                <a:ea typeface="Cambria" pitchFamily="18" charset="0"/>
              </a:rPr>
              <a:t>constraints</a:t>
            </a:r>
            <a:r>
              <a:rPr lang="en-US" dirty="0" smtClean="0">
                <a:latin typeface="Cambria" pitchFamily="18" charset="0"/>
                <a:ea typeface="Cambria" pitchFamily="18" charset="0"/>
              </a:rPr>
              <a:t> that need to be satisfied.</a:t>
            </a:r>
          </a:p>
          <a:p>
            <a:pPr lvl="1" algn="just">
              <a:buFont typeface="Arial" pitchFamily="34" charset="0"/>
              <a:buChar char="•"/>
            </a:pPr>
            <a:r>
              <a:rPr lang="en-US" dirty="0" smtClean="0">
                <a:latin typeface="Cambria" pitchFamily="18" charset="0"/>
                <a:ea typeface="Cambria" pitchFamily="18" charset="0"/>
              </a:rPr>
              <a:t>We need to find </a:t>
            </a:r>
            <a:r>
              <a:rPr lang="en-US" b="1" dirty="0" smtClean="0">
                <a:latin typeface="Cambria" pitchFamily="18" charset="0"/>
                <a:ea typeface="Cambria" pitchFamily="18" charset="0"/>
              </a:rPr>
              <a:t>all solutions</a:t>
            </a:r>
            <a:r>
              <a:rPr lang="en-US" dirty="0" smtClean="0">
                <a:latin typeface="Cambria" pitchFamily="18" charset="0"/>
                <a:ea typeface="Cambria" pitchFamily="18" charset="0"/>
              </a:rPr>
              <a:t> or the </a:t>
            </a:r>
            <a:r>
              <a:rPr lang="en-US" b="1" dirty="0" smtClean="0">
                <a:latin typeface="Cambria" pitchFamily="18" charset="0"/>
                <a:ea typeface="Cambria" pitchFamily="18" charset="0"/>
              </a:rPr>
              <a:t>best solution</a:t>
            </a:r>
            <a:r>
              <a:rPr lang="en-US" dirty="0" smtClean="0">
                <a:latin typeface="Cambria" pitchFamily="18" charset="0"/>
                <a:ea typeface="Cambria" pitchFamily="18" charset="0"/>
              </a:rPr>
              <a:t>.</a:t>
            </a:r>
          </a:p>
          <a:p>
            <a:pPr lvl="1" algn="just">
              <a:buFont typeface="Arial" pitchFamily="34" charset="0"/>
              <a:buChar char="•"/>
            </a:pPr>
            <a:endParaRPr lang="en-US" dirty="0" smtClean="0">
              <a:latin typeface="Cambria" pitchFamily="18" charset="0"/>
              <a:ea typeface="Cambria" pitchFamily="18" charset="0"/>
            </a:endParaRPr>
          </a:p>
          <a:p>
            <a:pPr algn="just">
              <a:buFont typeface="Arial" pitchFamily="34" charset="0"/>
              <a:buChar char="•"/>
            </a:pPr>
            <a:r>
              <a:rPr lang="en-US" dirty="0" smtClean="0">
                <a:latin typeface="Cambria" pitchFamily="18" charset="0"/>
                <a:ea typeface="Cambria" pitchFamily="18" charset="0"/>
              </a:rPr>
              <a:t>Backtracking is a </a:t>
            </a:r>
            <a:r>
              <a:rPr lang="en-US" b="1" dirty="0" smtClean="0">
                <a:latin typeface="Cambria" pitchFamily="18" charset="0"/>
                <a:ea typeface="Cambria" pitchFamily="18" charset="0"/>
              </a:rPr>
              <a:t>brute force</a:t>
            </a:r>
            <a:r>
              <a:rPr lang="en-US" dirty="0" smtClean="0">
                <a:latin typeface="Cambria" pitchFamily="18" charset="0"/>
                <a:ea typeface="Cambria" pitchFamily="18" charset="0"/>
              </a:rPr>
              <a:t> technique because it systematically explores all possibilities.</a:t>
            </a:r>
          </a:p>
          <a:p>
            <a:pPr algn="just">
              <a:buFont typeface="Arial" pitchFamily="34" charset="0"/>
              <a:buChar char="•"/>
            </a:pP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142" y="1548764"/>
            <a:ext cx="8229240" cy="3977280"/>
          </a:xfrm>
        </p:spPr>
        <p:txBody>
          <a:bodyPr/>
          <a:lstStyle/>
          <a:p>
            <a:pPr algn="just">
              <a:buFont typeface="Arial" pitchFamily="34" charset="0"/>
              <a:buChar char="•"/>
            </a:pPr>
            <a:r>
              <a:rPr lang="en-US" sz="1600" b="1" dirty="0" smtClean="0">
                <a:latin typeface="Cambria" pitchFamily="18" charset="0"/>
                <a:ea typeface="Cambria" pitchFamily="18" charset="0"/>
              </a:rPr>
              <a:t>How Backtracking Works:</a:t>
            </a:r>
          </a:p>
          <a:p>
            <a:pPr algn="just">
              <a:buFont typeface="Arial" pitchFamily="34" charset="0"/>
              <a:buChar char="•"/>
            </a:pPr>
            <a:endParaRPr lang="en-US" sz="1600" dirty="0" smtClean="0">
              <a:latin typeface="Cambria" pitchFamily="18" charset="0"/>
              <a:ea typeface="Cambria" pitchFamily="18" charset="0"/>
            </a:endParaRPr>
          </a:p>
          <a:p>
            <a:pPr lvl="1" algn="just">
              <a:buFont typeface="Arial" pitchFamily="34" charset="0"/>
              <a:buChar char="•"/>
            </a:pPr>
            <a:r>
              <a:rPr lang="en-US" sz="1600" dirty="0" smtClean="0">
                <a:latin typeface="Cambria" pitchFamily="18" charset="0"/>
                <a:ea typeface="Cambria" pitchFamily="18" charset="0"/>
              </a:rPr>
              <a:t>The basic idea is to:</a:t>
            </a:r>
          </a:p>
          <a:p>
            <a:pPr lvl="1" algn="just">
              <a:buFont typeface="Arial" pitchFamily="34" charset="0"/>
              <a:buChar char="•"/>
            </a:pPr>
            <a:endParaRPr lang="en-US" sz="1600" dirty="0" smtClean="0">
              <a:latin typeface="Cambria" pitchFamily="18" charset="0"/>
              <a:ea typeface="Cambria" pitchFamily="18" charset="0"/>
            </a:endParaRPr>
          </a:p>
          <a:p>
            <a:pPr lvl="2" algn="just">
              <a:buFont typeface="Arial" pitchFamily="34" charset="0"/>
              <a:buChar char="•"/>
            </a:pPr>
            <a:r>
              <a:rPr lang="en-US" sz="1600" dirty="0" smtClean="0">
                <a:latin typeface="Cambria" pitchFamily="18" charset="0"/>
                <a:ea typeface="Cambria" pitchFamily="18" charset="0"/>
              </a:rPr>
              <a:t>Start with an </a:t>
            </a:r>
            <a:r>
              <a:rPr lang="en-US" sz="1600" b="1" dirty="0" smtClean="0">
                <a:latin typeface="Cambria" pitchFamily="18" charset="0"/>
                <a:ea typeface="Cambria" pitchFamily="18" charset="0"/>
              </a:rPr>
              <a:t>empty solution</a:t>
            </a:r>
            <a:r>
              <a:rPr lang="en-US" sz="1600" dirty="0" smtClean="0">
                <a:latin typeface="Cambria" pitchFamily="18" charset="0"/>
                <a:ea typeface="Cambria" pitchFamily="18" charset="0"/>
              </a:rPr>
              <a:t>.</a:t>
            </a:r>
          </a:p>
          <a:p>
            <a:pPr lvl="2" algn="just">
              <a:buFont typeface="Arial" pitchFamily="34" charset="0"/>
              <a:buChar char="•"/>
            </a:pPr>
            <a:endParaRPr lang="en-US" sz="1600" dirty="0" smtClean="0">
              <a:latin typeface="Cambria" pitchFamily="18" charset="0"/>
              <a:ea typeface="Cambria" pitchFamily="18" charset="0"/>
            </a:endParaRPr>
          </a:p>
          <a:p>
            <a:pPr lvl="2" algn="just">
              <a:buFont typeface="Arial" pitchFamily="34" charset="0"/>
              <a:buChar char="•"/>
            </a:pPr>
            <a:r>
              <a:rPr lang="en-US" sz="1600" dirty="0" smtClean="0">
                <a:latin typeface="Cambria" pitchFamily="18" charset="0"/>
                <a:ea typeface="Cambria" pitchFamily="18" charset="0"/>
              </a:rPr>
              <a:t>Extend the solution incrementally by adding elements (choices).</a:t>
            </a:r>
          </a:p>
          <a:p>
            <a:pPr lvl="2" algn="just">
              <a:buFont typeface="Arial" pitchFamily="34" charset="0"/>
              <a:buChar char="•"/>
            </a:pPr>
            <a:endParaRPr lang="en-US" sz="1600" dirty="0" smtClean="0">
              <a:latin typeface="Cambria" pitchFamily="18" charset="0"/>
              <a:ea typeface="Cambria" pitchFamily="18" charset="0"/>
            </a:endParaRPr>
          </a:p>
          <a:p>
            <a:pPr lvl="2" algn="just">
              <a:buFont typeface="Arial" pitchFamily="34" charset="0"/>
              <a:buChar char="•"/>
            </a:pPr>
            <a:r>
              <a:rPr lang="en-US" sz="1600" dirty="0" smtClean="0">
                <a:latin typeface="Cambria" pitchFamily="18" charset="0"/>
                <a:ea typeface="Cambria" pitchFamily="18" charset="0"/>
              </a:rPr>
              <a:t>If the current partial solution violates constraints, </a:t>
            </a:r>
            <a:r>
              <a:rPr lang="en-US" sz="1600" b="1" dirty="0" smtClean="0">
                <a:latin typeface="Cambria" pitchFamily="18" charset="0"/>
                <a:ea typeface="Cambria" pitchFamily="18" charset="0"/>
              </a:rPr>
              <a:t>backtrack</a:t>
            </a:r>
            <a:r>
              <a:rPr lang="en-US" sz="1600" dirty="0" smtClean="0">
                <a:latin typeface="Cambria" pitchFamily="18" charset="0"/>
                <a:ea typeface="Cambria" pitchFamily="18" charset="0"/>
              </a:rPr>
              <a:t> and try a different choice.</a:t>
            </a:r>
          </a:p>
          <a:p>
            <a:pPr lvl="2" algn="just">
              <a:buFont typeface="Arial" pitchFamily="34" charset="0"/>
              <a:buChar char="•"/>
            </a:pPr>
            <a:endParaRPr lang="en-US" sz="1600" dirty="0" smtClean="0">
              <a:latin typeface="Cambria" pitchFamily="18" charset="0"/>
              <a:ea typeface="Cambria" pitchFamily="18" charset="0"/>
            </a:endParaRPr>
          </a:p>
          <a:p>
            <a:pPr lvl="2" algn="just">
              <a:buFont typeface="Arial" pitchFamily="34" charset="0"/>
              <a:buChar char="•"/>
            </a:pPr>
            <a:r>
              <a:rPr lang="en-US" sz="1600" dirty="0" smtClean="0">
                <a:latin typeface="Cambria" pitchFamily="18" charset="0"/>
                <a:ea typeface="Cambria" pitchFamily="18" charset="0"/>
              </a:rPr>
              <a:t>Repeat until a valid solution is found or all choices are exhausted.</a:t>
            </a:r>
          </a:p>
          <a:p>
            <a:pPr lvl="2" algn="just">
              <a:buFont typeface="Arial" pitchFamily="34" charset="0"/>
              <a:buChar char="•"/>
            </a:pPr>
            <a:endParaRPr lang="en-US" sz="1600" dirty="0" smtClean="0">
              <a:latin typeface="Cambria" pitchFamily="18" charset="0"/>
              <a:ea typeface="Cambria" pitchFamily="18" charset="0"/>
            </a:endParaRPr>
          </a:p>
          <a:p>
            <a:pPr lvl="1" algn="just">
              <a:buFont typeface="Arial" pitchFamily="34" charset="0"/>
              <a:buChar char="•"/>
            </a:pPr>
            <a:r>
              <a:rPr lang="en-US" sz="1600" dirty="0" smtClean="0">
                <a:latin typeface="Cambria" pitchFamily="18" charset="0"/>
                <a:ea typeface="Cambria" pitchFamily="18" charset="0"/>
              </a:rPr>
              <a:t>Backtracking often involves </a:t>
            </a:r>
            <a:r>
              <a:rPr lang="en-US" sz="1600" b="1" dirty="0" smtClean="0">
                <a:latin typeface="Cambria" pitchFamily="18" charset="0"/>
                <a:ea typeface="Cambria" pitchFamily="18" charset="0"/>
              </a:rPr>
              <a:t>recursion</a:t>
            </a:r>
            <a:r>
              <a:rPr lang="en-US" sz="1600" dirty="0" smtClean="0">
                <a:latin typeface="Cambria" pitchFamily="18" charset="0"/>
                <a:ea typeface="Cambria" pitchFamily="18" charset="0"/>
              </a:rPr>
              <a:t>.</a:t>
            </a:r>
          </a:p>
          <a:p>
            <a:pPr algn="just">
              <a:buFont typeface="Arial" pitchFamily="34" charset="0"/>
              <a:buChar char="•"/>
            </a:pPr>
            <a:endParaRPr lang="en-US" sz="1600" dirty="0" smtClean="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142" y="1102716"/>
            <a:ext cx="8229240" cy="3977280"/>
          </a:xfrm>
        </p:spPr>
        <p:txBody>
          <a:bodyPr/>
          <a:lstStyle/>
          <a:p>
            <a:pPr algn="just">
              <a:buFont typeface="Arial" pitchFamily="34" charset="0"/>
              <a:buChar char="•"/>
            </a:pPr>
            <a:r>
              <a:rPr lang="en-US" sz="1600" b="1" dirty="0" smtClean="0">
                <a:latin typeface="Cambria" pitchFamily="18" charset="0"/>
                <a:ea typeface="Cambria" pitchFamily="18" charset="0"/>
              </a:rPr>
              <a:t>Examples of Backtracking Problems:</a:t>
            </a:r>
          </a:p>
          <a:p>
            <a:pPr algn="just">
              <a:buFont typeface="Arial" pitchFamily="34" charset="0"/>
              <a:buChar char="•"/>
            </a:pPr>
            <a:endParaRPr lang="en-US" sz="1600" dirty="0" smtClean="0">
              <a:latin typeface="Cambria" pitchFamily="18" charset="0"/>
              <a:ea typeface="Cambria" pitchFamily="18" charset="0"/>
            </a:endParaRPr>
          </a:p>
          <a:p>
            <a:pPr lvl="1" algn="just">
              <a:buFont typeface="Arial" pitchFamily="34" charset="0"/>
              <a:buChar char="•"/>
            </a:pPr>
            <a:r>
              <a:rPr lang="en-US" sz="1600" b="1" dirty="0" smtClean="0">
                <a:latin typeface="Cambria" pitchFamily="18" charset="0"/>
                <a:ea typeface="Cambria" pitchFamily="18" charset="0"/>
              </a:rPr>
              <a:t>N-Queens Problem</a:t>
            </a:r>
            <a:r>
              <a:rPr lang="en-US" sz="1600" dirty="0" smtClean="0">
                <a:latin typeface="Cambria" pitchFamily="18" charset="0"/>
                <a:ea typeface="Cambria" pitchFamily="18" charset="0"/>
              </a:rPr>
              <a:t>:</a:t>
            </a:r>
          </a:p>
          <a:p>
            <a:pPr lvl="2" algn="just">
              <a:buFont typeface="Arial" pitchFamily="34" charset="0"/>
              <a:buChar char="•"/>
            </a:pPr>
            <a:r>
              <a:rPr lang="en-US" sz="1600" dirty="0" smtClean="0">
                <a:latin typeface="Cambria" pitchFamily="18" charset="0"/>
                <a:ea typeface="Cambria" pitchFamily="18" charset="0"/>
              </a:rPr>
              <a:t>Place N queens on an </a:t>
            </a:r>
            <a:r>
              <a:rPr lang="en-US" sz="1600" dirty="0" err="1" smtClean="0">
                <a:latin typeface="Cambria" pitchFamily="18" charset="0"/>
                <a:ea typeface="Cambria" pitchFamily="18" charset="0"/>
              </a:rPr>
              <a:t>NxN</a:t>
            </a:r>
            <a:r>
              <a:rPr lang="en-US" sz="1600" dirty="0" smtClean="0">
                <a:latin typeface="Cambria" pitchFamily="18" charset="0"/>
                <a:ea typeface="Cambria" pitchFamily="18" charset="0"/>
              </a:rPr>
              <a:t> chessboard such that no two queens threaten each other.</a:t>
            </a:r>
          </a:p>
          <a:p>
            <a:pPr lvl="2" algn="just">
              <a:buFont typeface="Arial" pitchFamily="34" charset="0"/>
              <a:buChar char="•"/>
            </a:pPr>
            <a:r>
              <a:rPr lang="en-US" sz="1600" dirty="0" smtClean="0">
                <a:latin typeface="Cambria" pitchFamily="18" charset="0"/>
                <a:ea typeface="Cambria" pitchFamily="18" charset="0"/>
              </a:rPr>
              <a:t>Backtrack to explore all possible placements.</a:t>
            </a:r>
          </a:p>
          <a:p>
            <a:pPr lvl="2" algn="just">
              <a:buFont typeface="Arial" pitchFamily="34" charset="0"/>
              <a:buChar char="•"/>
            </a:pPr>
            <a:endParaRPr lang="en-US" sz="1600" dirty="0" smtClean="0">
              <a:latin typeface="Cambria" pitchFamily="18" charset="0"/>
              <a:ea typeface="Cambria" pitchFamily="18" charset="0"/>
            </a:endParaRPr>
          </a:p>
          <a:p>
            <a:pPr lvl="1" algn="just">
              <a:buFont typeface="Arial" pitchFamily="34" charset="0"/>
              <a:buChar char="•"/>
            </a:pPr>
            <a:r>
              <a:rPr lang="en-US" sz="1600" b="1" dirty="0" smtClean="0">
                <a:latin typeface="Cambria" pitchFamily="18" charset="0"/>
                <a:ea typeface="Cambria" pitchFamily="18" charset="0"/>
              </a:rPr>
              <a:t>Sudoku Solver</a:t>
            </a:r>
            <a:r>
              <a:rPr lang="en-US" sz="1600" dirty="0" smtClean="0">
                <a:latin typeface="Cambria" pitchFamily="18" charset="0"/>
                <a:ea typeface="Cambria" pitchFamily="18" charset="0"/>
              </a:rPr>
              <a:t>:</a:t>
            </a:r>
          </a:p>
          <a:p>
            <a:pPr lvl="2" algn="just">
              <a:buFont typeface="Arial" pitchFamily="34" charset="0"/>
              <a:buChar char="•"/>
            </a:pPr>
            <a:r>
              <a:rPr lang="en-US" sz="1600" dirty="0" smtClean="0">
                <a:latin typeface="Cambria" pitchFamily="18" charset="0"/>
                <a:ea typeface="Cambria" pitchFamily="18" charset="0"/>
              </a:rPr>
              <a:t>Fill a 9x9 grid with digits from 1 to 9, subject to certain rules.</a:t>
            </a:r>
          </a:p>
          <a:p>
            <a:pPr lvl="2" algn="just">
              <a:buFont typeface="Arial" pitchFamily="34" charset="0"/>
              <a:buChar char="•"/>
            </a:pPr>
            <a:r>
              <a:rPr lang="en-US" sz="1600" dirty="0" smtClean="0">
                <a:latin typeface="Cambria" pitchFamily="18" charset="0"/>
                <a:ea typeface="Cambria" pitchFamily="18" charset="0"/>
              </a:rPr>
              <a:t>Backtrack to find a valid solution.</a:t>
            </a:r>
          </a:p>
          <a:p>
            <a:pPr lvl="2" algn="just">
              <a:buFont typeface="Arial" pitchFamily="34" charset="0"/>
              <a:buChar char="•"/>
            </a:pPr>
            <a:endParaRPr lang="en-US" sz="1600" dirty="0" smtClean="0">
              <a:latin typeface="Cambria" pitchFamily="18" charset="0"/>
              <a:ea typeface="Cambria" pitchFamily="18" charset="0"/>
            </a:endParaRPr>
          </a:p>
          <a:p>
            <a:pPr lvl="1" algn="just">
              <a:buFont typeface="Arial" pitchFamily="34" charset="0"/>
              <a:buChar char="•"/>
            </a:pPr>
            <a:r>
              <a:rPr lang="en-US" sz="1600" b="1" dirty="0" smtClean="0">
                <a:latin typeface="Cambria" pitchFamily="18" charset="0"/>
                <a:ea typeface="Cambria" pitchFamily="18" charset="0"/>
              </a:rPr>
              <a:t>Subset Sum Problem</a:t>
            </a:r>
            <a:r>
              <a:rPr lang="en-US" sz="1600" dirty="0" smtClean="0">
                <a:latin typeface="Cambria" pitchFamily="18" charset="0"/>
                <a:ea typeface="Cambria" pitchFamily="18" charset="0"/>
              </a:rPr>
              <a:t>:</a:t>
            </a:r>
          </a:p>
          <a:p>
            <a:pPr lvl="2" algn="just">
              <a:buFont typeface="Arial" pitchFamily="34" charset="0"/>
              <a:buChar char="•"/>
            </a:pPr>
            <a:r>
              <a:rPr lang="en-US" sz="1600" dirty="0" smtClean="0">
                <a:latin typeface="Cambria" pitchFamily="18" charset="0"/>
                <a:ea typeface="Cambria" pitchFamily="18" charset="0"/>
              </a:rPr>
              <a:t>Given a set of integers, find a subset whose sum equals a given target.</a:t>
            </a:r>
          </a:p>
          <a:p>
            <a:pPr lvl="2" algn="just">
              <a:buFont typeface="Arial" pitchFamily="34" charset="0"/>
              <a:buChar char="•"/>
            </a:pPr>
            <a:r>
              <a:rPr lang="en-US" sz="1600" dirty="0" smtClean="0">
                <a:latin typeface="Cambria" pitchFamily="18" charset="0"/>
                <a:ea typeface="Cambria" pitchFamily="18" charset="0"/>
              </a:rPr>
              <a:t>Backtrack to explore all subsets.</a:t>
            </a:r>
          </a:p>
          <a:p>
            <a:pPr lvl="2" algn="just">
              <a:buFont typeface="Arial" pitchFamily="34" charset="0"/>
              <a:buChar char="•"/>
            </a:pPr>
            <a:endParaRPr lang="en-US" sz="1600" dirty="0" smtClean="0">
              <a:latin typeface="Cambria" pitchFamily="18" charset="0"/>
              <a:ea typeface="Cambria" pitchFamily="18" charset="0"/>
            </a:endParaRPr>
          </a:p>
          <a:p>
            <a:pPr lvl="1" algn="just">
              <a:buFont typeface="Arial" pitchFamily="34" charset="0"/>
              <a:buChar char="•"/>
            </a:pPr>
            <a:r>
              <a:rPr lang="en-US" sz="1600" b="1" dirty="0" smtClean="0">
                <a:latin typeface="Cambria" pitchFamily="18" charset="0"/>
                <a:ea typeface="Cambria" pitchFamily="18" charset="0"/>
              </a:rPr>
              <a:t>Graph Coloring</a:t>
            </a:r>
            <a:r>
              <a:rPr lang="en-US" sz="1600" dirty="0" smtClean="0">
                <a:latin typeface="Cambria" pitchFamily="18" charset="0"/>
                <a:ea typeface="Cambria" pitchFamily="18" charset="0"/>
              </a:rPr>
              <a:t>:</a:t>
            </a:r>
          </a:p>
          <a:p>
            <a:pPr lvl="2" algn="just">
              <a:buFont typeface="Arial" pitchFamily="34" charset="0"/>
              <a:buChar char="•"/>
            </a:pPr>
            <a:r>
              <a:rPr lang="en-US" sz="1600" dirty="0" smtClean="0">
                <a:latin typeface="Cambria" pitchFamily="18" charset="0"/>
                <a:ea typeface="Cambria" pitchFamily="18" charset="0"/>
              </a:rPr>
              <a:t>Assign colors to vertices of a graph such that no adjacent vertices have the same color.</a:t>
            </a:r>
          </a:p>
          <a:p>
            <a:pPr lvl="2" algn="just">
              <a:buFont typeface="Arial" pitchFamily="34" charset="0"/>
              <a:buChar char="•"/>
            </a:pPr>
            <a:r>
              <a:rPr lang="en-US" sz="1600" dirty="0" smtClean="0">
                <a:latin typeface="Cambria" pitchFamily="18" charset="0"/>
                <a:ea typeface="Cambria" pitchFamily="18" charset="0"/>
              </a:rPr>
              <a:t>Backtrack to find a valid coloring.</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754acbc1b1_0_97"/>
          <p:cNvSpPr txBox="1"/>
          <p:nvPr/>
        </p:nvSpPr>
        <p:spPr>
          <a:xfrm>
            <a:off x="724829" y="1906858"/>
            <a:ext cx="7750097" cy="17235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latin typeface="Cambria" pitchFamily="18" charset="0"/>
                <a:ea typeface="Cambria" pitchFamily="18" charset="0"/>
                <a:cs typeface="Times New Roman"/>
                <a:sym typeface="Times New Roman"/>
              </a:rPr>
              <a:t>TEXT BOOK</a:t>
            </a:r>
            <a:endParaRPr sz="2000" b="1">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sz="20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2000" dirty="0">
                <a:latin typeface="Cambria" pitchFamily="18" charset="0"/>
                <a:ea typeface="Cambria" pitchFamily="18" charset="0"/>
                <a:cs typeface="Times New Roman"/>
                <a:sym typeface="Times New Roman"/>
              </a:rPr>
              <a:t>Alfred V </a:t>
            </a:r>
            <a:r>
              <a:rPr lang="en-US" sz="2000" dirty="0" err="1">
                <a:latin typeface="Cambria" pitchFamily="18" charset="0"/>
                <a:ea typeface="Cambria" pitchFamily="18" charset="0"/>
                <a:cs typeface="Times New Roman"/>
                <a:sym typeface="Times New Roman"/>
              </a:rPr>
              <a:t>Aho</a:t>
            </a:r>
            <a:r>
              <a:rPr lang="en-US" sz="2000" dirty="0">
                <a:latin typeface="Cambria" pitchFamily="18" charset="0"/>
                <a:ea typeface="Cambria" pitchFamily="18" charset="0"/>
                <a:cs typeface="Times New Roman"/>
                <a:sym typeface="Times New Roman"/>
              </a:rPr>
              <a:t>, Monica S Lam, Ravi </a:t>
            </a:r>
            <a:r>
              <a:rPr lang="en-US" sz="2000" dirty="0" err="1">
                <a:latin typeface="Cambria" pitchFamily="18" charset="0"/>
                <a:ea typeface="Cambria" pitchFamily="18" charset="0"/>
                <a:cs typeface="Times New Roman"/>
                <a:sym typeface="Times New Roman"/>
              </a:rPr>
              <a:t>Sethi</a:t>
            </a:r>
            <a:r>
              <a:rPr lang="en-US" sz="2000" dirty="0">
                <a:latin typeface="Cambria" pitchFamily="18" charset="0"/>
                <a:ea typeface="Cambria" pitchFamily="18" charset="0"/>
                <a:cs typeface="Times New Roman"/>
                <a:sym typeface="Times New Roman"/>
              </a:rPr>
              <a:t>, Jeffrey D </a:t>
            </a:r>
            <a:r>
              <a:rPr lang="en-US" sz="2000" dirty="0" err="1">
                <a:latin typeface="Cambria" pitchFamily="18" charset="0"/>
                <a:ea typeface="Cambria" pitchFamily="18" charset="0"/>
                <a:cs typeface="Times New Roman"/>
                <a:sym typeface="Times New Roman"/>
              </a:rPr>
              <a:t>Ullman,Compilers</a:t>
            </a:r>
            <a:r>
              <a:rPr lang="en-US" sz="2000" dirty="0">
                <a:latin typeface="Cambria" pitchFamily="18" charset="0"/>
                <a:ea typeface="Cambria" pitchFamily="18" charset="0"/>
                <a:cs typeface="Times New Roman"/>
                <a:sym typeface="Times New Roman"/>
              </a:rPr>
              <a:t>: Principles, Techniques &amp; Tools, 2nd Edition(2022), Pearson Education.</a:t>
            </a:r>
            <a:endParaRPr sz="2000">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Arial" pitchFamily="34" charset="0"/>
              <a:buChar char="•"/>
            </a:pPr>
            <a:r>
              <a:rPr lang="en-US" b="1" dirty="0" smtClean="0">
                <a:latin typeface="Cambria" pitchFamily="18" charset="0"/>
                <a:ea typeface="Cambria" pitchFamily="18" charset="0"/>
              </a:rPr>
              <a:t>Pros and Cons of Backtracking</a:t>
            </a:r>
            <a:r>
              <a:rPr lang="en-US" dirty="0" smtClean="0">
                <a:latin typeface="Cambria" pitchFamily="18" charset="0"/>
                <a:ea typeface="Cambria" pitchFamily="18" charset="0"/>
              </a:rPr>
              <a:t>:</a:t>
            </a:r>
          </a:p>
          <a:p>
            <a:pPr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b="1" dirty="0" smtClean="0">
                <a:latin typeface="Cambria" pitchFamily="18" charset="0"/>
                <a:ea typeface="Cambria" pitchFamily="18" charset="0"/>
              </a:rPr>
              <a:t>Pros</a:t>
            </a:r>
            <a:r>
              <a:rPr lang="en-US" dirty="0" smtClean="0">
                <a:latin typeface="Cambria" pitchFamily="18" charset="0"/>
                <a:ea typeface="Cambria" pitchFamily="18" charset="0"/>
              </a:rPr>
              <a:t>:</a:t>
            </a:r>
          </a:p>
          <a:p>
            <a:pPr lvl="2" algn="just">
              <a:buFont typeface="Arial" pitchFamily="34" charset="0"/>
              <a:buChar char="•"/>
            </a:pPr>
            <a:r>
              <a:rPr lang="en-US" dirty="0" smtClean="0">
                <a:latin typeface="Cambria" pitchFamily="18" charset="0"/>
                <a:ea typeface="Cambria" pitchFamily="18" charset="0"/>
              </a:rPr>
              <a:t>Guarantees finding </a:t>
            </a:r>
            <a:r>
              <a:rPr lang="en-US" b="1" dirty="0" smtClean="0">
                <a:latin typeface="Cambria" pitchFamily="18" charset="0"/>
                <a:ea typeface="Cambria" pitchFamily="18" charset="0"/>
              </a:rPr>
              <a:t>all solutions</a:t>
            </a:r>
            <a:r>
              <a:rPr lang="en-US" dirty="0" smtClean="0">
                <a:latin typeface="Cambria" pitchFamily="18" charset="0"/>
                <a:ea typeface="Cambria" pitchFamily="18" charset="0"/>
              </a:rPr>
              <a:t> (if needed).</a:t>
            </a:r>
          </a:p>
          <a:p>
            <a:pPr lvl="2" algn="just">
              <a:buFont typeface="Arial" pitchFamily="34" charset="0"/>
              <a:buChar char="•"/>
            </a:pPr>
            <a:r>
              <a:rPr lang="en-US" dirty="0" smtClean="0">
                <a:latin typeface="Cambria" pitchFamily="18" charset="0"/>
                <a:ea typeface="Cambria" pitchFamily="18" charset="0"/>
              </a:rPr>
              <a:t>Can handle complex constraints.</a:t>
            </a:r>
          </a:p>
          <a:p>
            <a:pPr lvl="2" algn="just">
              <a:buFont typeface="Arial" pitchFamily="34" charset="0"/>
              <a:buChar char="•"/>
            </a:pPr>
            <a:r>
              <a:rPr lang="en-US" dirty="0" smtClean="0">
                <a:latin typeface="Cambria" pitchFamily="18" charset="0"/>
                <a:ea typeface="Cambria" pitchFamily="18" charset="0"/>
              </a:rPr>
              <a:t>Simple to implement.</a:t>
            </a:r>
          </a:p>
          <a:p>
            <a:pPr lvl="2" algn="just">
              <a:buFont typeface="Arial" pitchFamily="34" charset="0"/>
              <a:buChar char="•"/>
            </a:pPr>
            <a:endParaRPr lang="en-US" dirty="0" smtClean="0">
              <a:latin typeface="Cambria" pitchFamily="18" charset="0"/>
              <a:ea typeface="Cambria" pitchFamily="18" charset="0"/>
            </a:endParaRPr>
          </a:p>
          <a:p>
            <a:pPr lvl="1" algn="just">
              <a:buFont typeface="Arial" pitchFamily="34" charset="0"/>
              <a:buChar char="•"/>
            </a:pPr>
            <a:r>
              <a:rPr lang="en-US" b="1" dirty="0" smtClean="0">
                <a:latin typeface="Cambria" pitchFamily="18" charset="0"/>
                <a:ea typeface="Cambria" pitchFamily="18" charset="0"/>
              </a:rPr>
              <a:t>Cons</a:t>
            </a:r>
            <a:r>
              <a:rPr lang="en-US" dirty="0" smtClean="0">
                <a:latin typeface="Cambria" pitchFamily="18" charset="0"/>
                <a:ea typeface="Cambria" pitchFamily="18" charset="0"/>
              </a:rPr>
              <a:t>:</a:t>
            </a:r>
          </a:p>
          <a:p>
            <a:pPr lvl="2" algn="just">
              <a:buFont typeface="Arial" pitchFamily="34" charset="0"/>
              <a:buChar char="•"/>
            </a:pPr>
            <a:r>
              <a:rPr lang="en-US" b="1" dirty="0" smtClean="0">
                <a:latin typeface="Cambria" pitchFamily="18" charset="0"/>
                <a:ea typeface="Cambria" pitchFamily="18" charset="0"/>
              </a:rPr>
              <a:t>Exponential time complexity</a:t>
            </a:r>
            <a:r>
              <a:rPr lang="en-US" dirty="0" smtClean="0">
                <a:latin typeface="Cambria" pitchFamily="18" charset="0"/>
                <a:ea typeface="Cambria" pitchFamily="18" charset="0"/>
              </a:rPr>
              <a:t> (not efficient for large problem spaces).</a:t>
            </a:r>
          </a:p>
          <a:p>
            <a:pPr lvl="2" algn="just">
              <a:buFont typeface="Arial" pitchFamily="34" charset="0"/>
              <a:buChar char="•"/>
            </a:pPr>
            <a:r>
              <a:rPr lang="en-US" dirty="0" smtClean="0">
                <a:latin typeface="Cambria" pitchFamily="18" charset="0"/>
                <a:ea typeface="Cambria" pitchFamily="18" charset="0"/>
              </a:rPr>
              <a:t>Requires careful design to avoid unnecessary exploration.</a:t>
            </a:r>
          </a:p>
          <a:p>
            <a:pPr lvl="2" algn="just">
              <a:buFont typeface="Arial" pitchFamily="34" charset="0"/>
              <a:buChar char="•"/>
            </a:pPr>
            <a:r>
              <a:rPr lang="en-US" dirty="0" smtClean="0">
                <a:latin typeface="Cambria" pitchFamily="18" charset="0"/>
                <a:ea typeface="Cambria" pitchFamily="18" charset="0"/>
              </a:rPr>
              <a:t>May involve a lot of </a:t>
            </a:r>
            <a:r>
              <a:rPr lang="en-US" b="1" dirty="0" smtClean="0">
                <a:latin typeface="Cambria" pitchFamily="18" charset="0"/>
                <a:ea typeface="Cambria" pitchFamily="18" charset="0"/>
              </a:rPr>
              <a:t>redundant work</a:t>
            </a:r>
            <a:r>
              <a:rPr lang="en-US" dirty="0" smtClean="0">
                <a:latin typeface="Cambria" pitchFamily="18" charset="0"/>
                <a:ea typeface="Cambria" pitchFamily="18" charset="0"/>
              </a:rPr>
              <a:t>.</a:t>
            </a: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898" y="1069261"/>
            <a:ext cx="8229240" cy="3977280"/>
          </a:xfrm>
        </p:spPr>
        <p:txBody>
          <a:bodyPr/>
          <a:lstStyle/>
          <a:p>
            <a:pPr algn="ctr"/>
            <a:r>
              <a:rPr lang="en-US" b="1" dirty="0" smtClean="0">
                <a:latin typeface="Cambria" pitchFamily="18" charset="0"/>
                <a:ea typeface="Cambria" pitchFamily="18" charset="0"/>
              </a:rPr>
              <a:t>Brute Force Technique </a:t>
            </a:r>
          </a:p>
          <a:p>
            <a:pPr algn="ctr"/>
            <a:endParaRPr lang="en-US" b="1" dirty="0" smtClean="0">
              <a:latin typeface="Cambria" pitchFamily="18" charset="0"/>
              <a:ea typeface="Cambria" pitchFamily="18" charset="0"/>
            </a:endParaRPr>
          </a:p>
          <a:p>
            <a:pPr algn="ctr"/>
            <a:endParaRPr lang="en-US" b="1" dirty="0" smtClean="0">
              <a:latin typeface="Cambria" pitchFamily="18" charset="0"/>
              <a:ea typeface="Cambria" pitchFamily="18" charset="0"/>
            </a:endParaRPr>
          </a:p>
          <a:p>
            <a:pPr algn="just">
              <a:buFont typeface="Arial" pitchFamily="34" charset="0"/>
              <a:buChar char="•"/>
            </a:pPr>
            <a:r>
              <a:rPr lang="en-US" dirty="0" smtClean="0">
                <a:latin typeface="Cambria" pitchFamily="18" charset="0"/>
                <a:ea typeface="Cambria" pitchFamily="18" charset="0"/>
              </a:rPr>
              <a:t>The </a:t>
            </a:r>
            <a:r>
              <a:rPr lang="en-US" b="1" dirty="0" smtClean="0">
                <a:latin typeface="Cambria" pitchFamily="18" charset="0"/>
                <a:ea typeface="Cambria" pitchFamily="18" charset="0"/>
              </a:rPr>
              <a:t>Brute Force Technique</a:t>
            </a:r>
            <a:r>
              <a:rPr lang="en-US" dirty="0" smtClean="0">
                <a:latin typeface="Cambria" pitchFamily="18" charset="0"/>
                <a:ea typeface="Cambria" pitchFamily="18" charset="0"/>
              </a:rPr>
              <a:t> is a simple, comprehensive search strategy used in problem-solving.</a:t>
            </a:r>
          </a:p>
          <a:p>
            <a:pPr algn="just">
              <a:buFont typeface="Arial" pitchFamily="34" charset="0"/>
              <a:buChar char="•"/>
            </a:pPr>
            <a:endParaRPr lang="en-US" dirty="0" smtClean="0">
              <a:latin typeface="Cambria" pitchFamily="18" charset="0"/>
              <a:ea typeface="Cambria" pitchFamily="18" charset="0"/>
            </a:endParaRPr>
          </a:p>
          <a:p>
            <a:pPr algn="just">
              <a:buFont typeface="Arial" pitchFamily="34" charset="0"/>
              <a:buChar char="•"/>
            </a:pPr>
            <a:r>
              <a:rPr lang="en-US" dirty="0" smtClean="0">
                <a:latin typeface="Cambria" pitchFamily="18" charset="0"/>
                <a:ea typeface="Cambria" pitchFamily="18" charset="0"/>
              </a:rPr>
              <a:t>It systematically explores </a:t>
            </a:r>
            <a:r>
              <a:rPr lang="en-US" b="1" dirty="0" smtClean="0">
                <a:latin typeface="Cambria" pitchFamily="18" charset="0"/>
                <a:ea typeface="Cambria" pitchFamily="18" charset="0"/>
              </a:rPr>
              <a:t>every possible option</a:t>
            </a:r>
            <a:r>
              <a:rPr lang="en-US" dirty="0" smtClean="0">
                <a:latin typeface="Cambria" pitchFamily="18" charset="0"/>
                <a:ea typeface="Cambria" pitchFamily="18" charset="0"/>
              </a:rPr>
              <a:t> until a problem’s answer is discovered.</a:t>
            </a:r>
          </a:p>
          <a:p>
            <a:pPr algn="just">
              <a:buFont typeface="Arial" pitchFamily="34" charset="0"/>
              <a:buChar char="•"/>
            </a:pPr>
            <a:endParaRPr lang="en-US" dirty="0" smtClean="0">
              <a:latin typeface="Cambria" pitchFamily="18" charset="0"/>
              <a:ea typeface="Cambria" pitchFamily="18" charset="0"/>
            </a:endParaRPr>
          </a:p>
          <a:p>
            <a:pPr algn="just">
              <a:buFont typeface="Arial" pitchFamily="34" charset="0"/>
              <a:buChar char="•"/>
            </a:pPr>
            <a:r>
              <a:rPr lang="en-US" dirty="0" smtClean="0">
                <a:latin typeface="Cambria" pitchFamily="18" charset="0"/>
                <a:ea typeface="Cambria" pitchFamily="18" charset="0"/>
              </a:rPr>
              <a:t>Brute force is employed when the issue is </a:t>
            </a:r>
            <a:r>
              <a:rPr lang="en-US" b="1" dirty="0" smtClean="0">
                <a:latin typeface="Cambria" pitchFamily="18" charset="0"/>
                <a:ea typeface="Cambria" pitchFamily="18" charset="0"/>
              </a:rPr>
              <a:t>small enough</a:t>
            </a:r>
            <a:r>
              <a:rPr lang="en-US" dirty="0" smtClean="0">
                <a:latin typeface="Cambria" pitchFamily="18" charset="0"/>
                <a:ea typeface="Cambria" pitchFamily="18" charset="0"/>
              </a:rPr>
              <a:t> to allow an in-depth investigation.</a:t>
            </a:r>
          </a:p>
          <a:p>
            <a:pPr algn="just">
              <a:buFont typeface="Arial" pitchFamily="34" charset="0"/>
              <a:buChar char="•"/>
            </a:pPr>
            <a:endParaRPr lang="en-US" dirty="0" smtClean="0">
              <a:latin typeface="Cambria" pitchFamily="18" charset="0"/>
              <a:ea typeface="Cambria" pitchFamily="18" charset="0"/>
            </a:endParaRPr>
          </a:p>
          <a:p>
            <a:pPr algn="just">
              <a:buFont typeface="Arial" pitchFamily="34" charset="0"/>
              <a:buChar char="•"/>
            </a:pPr>
            <a:r>
              <a:rPr lang="en-US" dirty="0" smtClean="0">
                <a:latin typeface="Cambria" pitchFamily="18" charset="0"/>
                <a:ea typeface="Cambria" pitchFamily="18" charset="0"/>
              </a:rPr>
              <a:t>However, due to its </a:t>
            </a:r>
            <a:r>
              <a:rPr lang="en-US" b="1" dirty="0" smtClean="0">
                <a:latin typeface="Cambria" pitchFamily="18" charset="0"/>
                <a:ea typeface="Cambria" pitchFamily="18" charset="0"/>
              </a:rPr>
              <a:t>high temporal complexity</a:t>
            </a:r>
            <a:r>
              <a:rPr lang="en-US" dirty="0" smtClean="0">
                <a:latin typeface="Cambria" pitchFamily="18" charset="0"/>
                <a:ea typeface="Cambria" pitchFamily="18" charset="0"/>
              </a:rPr>
              <a:t>, brute force techniques are </a:t>
            </a:r>
            <a:r>
              <a:rPr lang="en-US" b="1" dirty="0" smtClean="0">
                <a:latin typeface="Cambria" pitchFamily="18" charset="0"/>
                <a:ea typeface="Cambria" pitchFamily="18" charset="0"/>
              </a:rPr>
              <a:t>inefficient</a:t>
            </a:r>
            <a:r>
              <a:rPr lang="en-US" dirty="0" smtClean="0">
                <a:latin typeface="Cambria" pitchFamily="18" charset="0"/>
                <a:ea typeface="Cambria" pitchFamily="18" charset="0"/>
              </a:rPr>
              <a:t> for large-scale problems.</a:t>
            </a:r>
          </a:p>
          <a:p>
            <a:pPr algn="just">
              <a:buFont typeface="Arial" pitchFamily="34" charset="0"/>
              <a:buChar char="•"/>
            </a:pP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0" y="1102715"/>
            <a:ext cx="8229240" cy="3977280"/>
          </a:xfrm>
        </p:spPr>
        <p:txBody>
          <a:bodyPr/>
          <a:lstStyle/>
          <a:p>
            <a:pPr algn="just"/>
            <a:r>
              <a:rPr lang="en-US" b="1" dirty="0" smtClean="0">
                <a:latin typeface="Cambria" pitchFamily="18" charset="0"/>
                <a:ea typeface="Cambria" pitchFamily="18" charset="0"/>
              </a:rPr>
              <a:t>Pros and Cons of Brute Force Algorithm</a:t>
            </a:r>
            <a:r>
              <a:rPr lang="en-US" dirty="0" smtClean="0">
                <a:latin typeface="Cambria" pitchFamily="18" charset="0"/>
                <a:ea typeface="Cambria" pitchFamily="18" charset="0"/>
              </a:rPr>
              <a:t>:</a:t>
            </a:r>
          </a:p>
          <a:p>
            <a:pPr lvl="1" algn="just"/>
            <a:endParaRPr lang="en-US" b="1" dirty="0" smtClean="0">
              <a:latin typeface="Cambria" pitchFamily="18" charset="0"/>
              <a:ea typeface="Cambria" pitchFamily="18" charset="0"/>
            </a:endParaRPr>
          </a:p>
          <a:p>
            <a:pPr lvl="1" algn="just"/>
            <a:r>
              <a:rPr lang="en-US" b="1" dirty="0" smtClean="0">
                <a:latin typeface="Cambria" pitchFamily="18" charset="0"/>
                <a:ea typeface="Cambria" pitchFamily="18" charset="0"/>
              </a:rPr>
              <a:t>Pros</a:t>
            </a:r>
            <a:r>
              <a:rPr lang="en-US" dirty="0" smtClean="0">
                <a:latin typeface="Cambria" pitchFamily="18" charset="0"/>
                <a:ea typeface="Cambria" pitchFamily="18" charset="0"/>
              </a:rPr>
              <a:t>:</a:t>
            </a:r>
          </a:p>
          <a:p>
            <a:pPr lvl="2" algn="just">
              <a:buFont typeface="Arial" pitchFamily="34" charset="0"/>
              <a:buChar char="•"/>
            </a:pPr>
            <a:r>
              <a:rPr lang="en-US" b="1" dirty="0" smtClean="0">
                <a:latin typeface="Cambria" pitchFamily="18" charset="0"/>
                <a:ea typeface="Cambria" pitchFamily="18" charset="0"/>
              </a:rPr>
              <a:t>Guaranteed Correctness</a:t>
            </a:r>
            <a:r>
              <a:rPr lang="en-US" dirty="0" smtClean="0">
                <a:latin typeface="Cambria" pitchFamily="18" charset="0"/>
                <a:ea typeface="Cambria" pitchFamily="18" charset="0"/>
              </a:rPr>
              <a:t>: Brute force ensures finding the correct solution by listing all possible candidate solutions.</a:t>
            </a:r>
          </a:p>
          <a:p>
            <a:pPr lvl="2" algn="just">
              <a:buFont typeface="Arial" pitchFamily="34" charset="0"/>
              <a:buChar char="•"/>
            </a:pPr>
            <a:r>
              <a:rPr lang="en-US" b="1" dirty="0" smtClean="0">
                <a:latin typeface="Cambria" pitchFamily="18" charset="0"/>
                <a:ea typeface="Cambria" pitchFamily="18" charset="0"/>
              </a:rPr>
              <a:t>Generic Method</a:t>
            </a:r>
            <a:r>
              <a:rPr lang="en-US" dirty="0" smtClean="0">
                <a:latin typeface="Cambria" pitchFamily="18" charset="0"/>
                <a:ea typeface="Cambria" pitchFamily="18" charset="0"/>
              </a:rPr>
              <a:t>: Not limited to any specific domain of problems.</a:t>
            </a:r>
          </a:p>
          <a:p>
            <a:pPr lvl="2" algn="just">
              <a:buFont typeface="Arial" pitchFamily="34" charset="0"/>
              <a:buChar char="•"/>
            </a:pPr>
            <a:r>
              <a:rPr lang="en-US" dirty="0" smtClean="0">
                <a:latin typeface="Cambria" pitchFamily="18" charset="0"/>
                <a:ea typeface="Cambria" pitchFamily="18" charset="0"/>
              </a:rPr>
              <a:t>Ideal for solving </a:t>
            </a:r>
            <a:r>
              <a:rPr lang="en-US" b="1" dirty="0" smtClean="0">
                <a:latin typeface="Cambria" pitchFamily="18" charset="0"/>
                <a:ea typeface="Cambria" pitchFamily="18" charset="0"/>
              </a:rPr>
              <a:t>small and simpler problems</a:t>
            </a:r>
            <a:r>
              <a:rPr lang="en-US" dirty="0" smtClean="0">
                <a:latin typeface="Cambria" pitchFamily="18" charset="0"/>
                <a:ea typeface="Cambria" pitchFamily="18" charset="0"/>
              </a:rPr>
              <a:t>.</a:t>
            </a:r>
          </a:p>
          <a:p>
            <a:pPr lvl="2" algn="just">
              <a:buFont typeface="Arial" pitchFamily="34" charset="0"/>
              <a:buChar char="•"/>
            </a:pPr>
            <a:r>
              <a:rPr lang="en-US" dirty="0" smtClean="0">
                <a:latin typeface="Cambria" pitchFamily="18" charset="0"/>
                <a:ea typeface="Cambria" pitchFamily="18" charset="0"/>
              </a:rPr>
              <a:t>Serves as a </a:t>
            </a:r>
            <a:r>
              <a:rPr lang="en-US" b="1" dirty="0" smtClean="0">
                <a:latin typeface="Cambria" pitchFamily="18" charset="0"/>
                <a:ea typeface="Cambria" pitchFamily="18" charset="0"/>
              </a:rPr>
              <a:t>comparison benchmark</a:t>
            </a:r>
            <a:r>
              <a:rPr lang="en-US" dirty="0" smtClean="0">
                <a:latin typeface="Cambria" pitchFamily="18" charset="0"/>
                <a:ea typeface="Cambria" pitchFamily="18" charset="0"/>
              </a:rPr>
              <a:t> for evaluating other design techniques.</a:t>
            </a:r>
          </a:p>
          <a:p>
            <a:pPr lvl="2" algn="just">
              <a:buFont typeface="Arial" pitchFamily="34" charset="0"/>
              <a:buChar char="•"/>
            </a:pPr>
            <a:endParaRPr lang="en-US" dirty="0" smtClean="0">
              <a:latin typeface="Cambria" pitchFamily="18" charset="0"/>
              <a:ea typeface="Cambria" pitchFamily="18" charset="0"/>
            </a:endParaRPr>
          </a:p>
          <a:p>
            <a:pPr lvl="1" algn="just"/>
            <a:r>
              <a:rPr lang="en-US" b="1" dirty="0" smtClean="0">
                <a:latin typeface="Cambria" pitchFamily="18" charset="0"/>
                <a:ea typeface="Cambria" pitchFamily="18" charset="0"/>
              </a:rPr>
              <a:t>Cons</a:t>
            </a:r>
            <a:r>
              <a:rPr lang="en-US" dirty="0" smtClean="0">
                <a:latin typeface="Cambria" pitchFamily="18" charset="0"/>
                <a:ea typeface="Cambria" pitchFamily="18" charset="0"/>
              </a:rPr>
              <a:t>:</a:t>
            </a:r>
          </a:p>
          <a:p>
            <a:pPr lvl="2" algn="just">
              <a:buFont typeface="Arial" pitchFamily="34" charset="0"/>
              <a:buChar char="•"/>
            </a:pPr>
            <a:r>
              <a:rPr lang="en-US" b="1" dirty="0" smtClean="0">
                <a:latin typeface="Cambria" pitchFamily="18" charset="0"/>
                <a:ea typeface="Cambria" pitchFamily="18" charset="0"/>
              </a:rPr>
              <a:t>Inefficiency</a:t>
            </a:r>
            <a:r>
              <a:rPr lang="en-US" dirty="0" smtClean="0">
                <a:latin typeface="Cambria" pitchFamily="18" charset="0"/>
                <a:ea typeface="Cambria" pitchFamily="18" charset="0"/>
              </a:rPr>
              <a:t>: Brute force approaches are inefficient. For real-time problems, the algorithm’s time complexity can exceed O(N!).</a:t>
            </a:r>
          </a:p>
          <a:p>
            <a:pPr lvl="2" algn="just">
              <a:buFont typeface="Arial" pitchFamily="34" charset="0"/>
              <a:buChar char="•"/>
            </a:pPr>
            <a:r>
              <a:rPr lang="en-US" b="1" dirty="0" smtClean="0">
                <a:latin typeface="Cambria" pitchFamily="18" charset="0"/>
                <a:ea typeface="Cambria" pitchFamily="18" charset="0"/>
              </a:rPr>
              <a:t>Lack of Algorithm Design</a:t>
            </a:r>
            <a:r>
              <a:rPr lang="en-US" dirty="0" smtClean="0">
                <a:latin typeface="Cambria" pitchFamily="18" charset="0"/>
                <a:ea typeface="Cambria" pitchFamily="18" charset="0"/>
              </a:rPr>
              <a:t>: Relies more on compromising the power of a computer system rather than good algorithm design.</a:t>
            </a:r>
          </a:p>
          <a:p>
            <a:pPr lvl="2" algn="just">
              <a:buFont typeface="Arial" pitchFamily="34" charset="0"/>
              <a:buChar char="•"/>
            </a:pPr>
            <a:r>
              <a:rPr lang="en-US" b="1" dirty="0" smtClean="0">
                <a:latin typeface="Cambria" pitchFamily="18" charset="0"/>
                <a:ea typeface="Cambria" pitchFamily="18" charset="0"/>
              </a:rPr>
              <a:t>Slowness</a:t>
            </a:r>
            <a:r>
              <a:rPr lang="en-US" dirty="0" smtClean="0">
                <a:latin typeface="Cambria" pitchFamily="18" charset="0"/>
                <a:ea typeface="Cambria" pitchFamily="18" charset="0"/>
              </a:rPr>
              <a:t>: Brute force algorithms are slow compared to more optimized approaches.</a:t>
            </a:r>
          </a:p>
          <a:p>
            <a:pPr lvl="2" algn="just">
              <a:buFont typeface="Arial" pitchFamily="34" charset="0"/>
              <a:buChar char="•"/>
            </a:pPr>
            <a:r>
              <a:rPr lang="en-US" b="1" dirty="0" smtClean="0">
                <a:latin typeface="Cambria" pitchFamily="18" charset="0"/>
                <a:ea typeface="Cambria" pitchFamily="18" charset="0"/>
              </a:rPr>
              <a:t>Lack of Creativity</a:t>
            </a:r>
            <a:r>
              <a:rPr lang="en-US" dirty="0" smtClean="0">
                <a:latin typeface="Cambria" pitchFamily="18" charset="0"/>
                <a:ea typeface="Cambria" pitchFamily="18" charset="0"/>
              </a:rPr>
              <a:t>: Not as constructive or creative as other design paradigms.</a:t>
            </a:r>
          </a:p>
          <a:p>
            <a:pPr algn="just">
              <a:buFont typeface="Arial" pitchFamily="34" charset="0"/>
              <a:buChar char="•"/>
            </a:pP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287"/>
            <a:ext cx="8229240" cy="1144800"/>
          </a:xfrm>
        </p:spPr>
        <p:txBody>
          <a:bodyPr/>
          <a:lstStyle/>
          <a:p>
            <a:pPr algn="ctr"/>
            <a:r>
              <a:rPr lang="en-US" b="1" dirty="0" smtClean="0"/>
              <a:t>Recursive Descent Parsing</a:t>
            </a:r>
            <a:br>
              <a:rPr lang="en-US" b="1" dirty="0" smtClean="0"/>
            </a:br>
            <a:endParaRPr lang="en-US" b="1" dirty="0"/>
          </a:p>
        </p:txBody>
      </p:sp>
      <p:sp>
        <p:nvSpPr>
          <p:cNvPr id="3" name="Content Placeholder 2"/>
          <p:cNvSpPr>
            <a:spLocks noGrp="1"/>
          </p:cNvSpPr>
          <p:nvPr>
            <p:ph idx="1"/>
          </p:nvPr>
        </p:nvSpPr>
        <p:spPr/>
        <p:txBody>
          <a:bodyPr/>
          <a:lstStyle/>
          <a:p>
            <a:pPr algn="just" fontAlgn="base">
              <a:buFont typeface="Arial" pitchFamily="34" charset="0"/>
              <a:buChar char="•"/>
            </a:pPr>
            <a:r>
              <a:rPr lang="en-US" dirty="0" smtClean="0">
                <a:latin typeface="Cambria" pitchFamily="18" charset="0"/>
                <a:ea typeface="Cambria" pitchFamily="18" charset="0"/>
              </a:rPr>
              <a:t>Whenever a Non-terminal spends the first time then go with the first alternative and compare it with the given I/P String.</a:t>
            </a:r>
          </a:p>
          <a:p>
            <a:pPr algn="just" fontAlgn="base">
              <a:buFont typeface="Arial" pitchFamily="34" charset="0"/>
              <a:buChar char="•"/>
            </a:pPr>
            <a:endParaRPr lang="en-US" dirty="0" smtClean="0">
              <a:latin typeface="Cambria" pitchFamily="18" charset="0"/>
              <a:ea typeface="Cambria" pitchFamily="18" charset="0"/>
            </a:endParaRPr>
          </a:p>
          <a:p>
            <a:pPr fontAlgn="base">
              <a:buFont typeface="Arial" pitchFamily="34" charset="0"/>
              <a:buChar char="•"/>
            </a:pPr>
            <a:r>
              <a:rPr lang="en-US" dirty="0" smtClean="0">
                <a:latin typeface="Cambria" pitchFamily="18" charset="0"/>
                <a:ea typeface="Cambria" pitchFamily="18" charset="0"/>
              </a:rPr>
              <a:t>If matching doesn’t occur then go with the second alternative and compare it with the given I/P String.</a:t>
            </a:r>
          </a:p>
          <a:p>
            <a:pPr fontAlgn="base">
              <a:buFont typeface="Arial" pitchFamily="34" charset="0"/>
              <a:buChar char="•"/>
            </a:pPr>
            <a:endParaRPr lang="en-US" dirty="0" smtClean="0">
              <a:latin typeface="Cambria" pitchFamily="18" charset="0"/>
              <a:ea typeface="Cambria" pitchFamily="18" charset="0"/>
            </a:endParaRPr>
          </a:p>
          <a:p>
            <a:pPr fontAlgn="base">
              <a:buFont typeface="Arial" pitchFamily="34" charset="0"/>
              <a:buChar char="•"/>
            </a:pPr>
            <a:r>
              <a:rPr lang="en-US" dirty="0" smtClean="0">
                <a:latin typeface="Cambria" pitchFamily="18" charset="0"/>
                <a:ea typeface="Cambria" pitchFamily="18" charset="0"/>
              </a:rPr>
              <a:t>If matching is not found again then go with the alternative and so on.</a:t>
            </a:r>
          </a:p>
          <a:p>
            <a:pPr fontAlgn="base">
              <a:buFont typeface="Arial" pitchFamily="34" charset="0"/>
              <a:buChar char="•"/>
            </a:pPr>
            <a:endParaRPr lang="en-US" dirty="0" smtClean="0">
              <a:latin typeface="Cambria" pitchFamily="18" charset="0"/>
              <a:ea typeface="Cambria" pitchFamily="18" charset="0"/>
            </a:endParaRPr>
          </a:p>
          <a:p>
            <a:pPr fontAlgn="base">
              <a:buFont typeface="Arial" pitchFamily="34" charset="0"/>
              <a:buChar char="•"/>
            </a:pPr>
            <a:r>
              <a:rPr lang="en-US" dirty="0" smtClean="0">
                <a:latin typeface="Cambria" pitchFamily="18" charset="0"/>
                <a:ea typeface="Cambria" pitchFamily="18" charset="0"/>
              </a:rPr>
              <a:t>Moreover, If matching occurs for at least one alternative, then the I/P string is parsed successfully.</a:t>
            </a:r>
          </a:p>
          <a:p>
            <a:pPr>
              <a:buFont typeface="Arial" pitchFamily="34" charset="0"/>
              <a:buChar char="•"/>
            </a:pPr>
            <a:endParaRPr lang="en-US" dirty="0">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3"/>
          <p:cNvSpPr txBox="1">
            <a:spLocks noGrp="1"/>
          </p:cNvSpPr>
          <p:nvPr>
            <p:ph type="title"/>
          </p:nvPr>
        </p:nvSpPr>
        <p:spPr>
          <a:xfrm>
            <a:off x="993444" y="1286636"/>
            <a:ext cx="4009390" cy="2898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a:t>Predictive Parsing</a:t>
            </a:r>
            <a:endParaRPr b="1"/>
          </a:p>
        </p:txBody>
      </p:sp>
      <p:sp>
        <p:nvSpPr>
          <p:cNvPr id="318" name="Google Shape;318;p23"/>
          <p:cNvSpPr txBox="1"/>
          <p:nvPr/>
        </p:nvSpPr>
        <p:spPr>
          <a:xfrm>
            <a:off x="993444" y="2383993"/>
            <a:ext cx="7392670" cy="2443469"/>
          </a:xfrm>
          <a:prstGeom prst="rect">
            <a:avLst/>
          </a:prstGeom>
          <a:noFill/>
          <a:ln>
            <a:noFill/>
          </a:ln>
        </p:spPr>
        <p:txBody>
          <a:bodyPr spcFirstLastPara="1" wrap="square" lIns="0" tIns="13950" rIns="0" bIns="0" anchor="t" anchorCtr="0">
            <a:spAutoFit/>
          </a:bodyPr>
          <a:lstStyle/>
          <a:p>
            <a:pPr marL="356870" marR="704850" lvl="0" indent="-344805" algn="just" rtl="0">
              <a:lnSpc>
                <a:spcPct val="1000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Predictive parsing is a top-down parsing  </a:t>
            </a:r>
            <a:r>
              <a:rPr lang="en-US" sz="1800" dirty="0">
                <a:solidFill>
                  <a:srgbClr val="FF3300"/>
                </a:solidFill>
                <a:latin typeface="Arial"/>
                <a:ea typeface="Arial"/>
                <a:cs typeface="Arial"/>
                <a:sym typeface="Arial"/>
              </a:rPr>
              <a:t>without </a:t>
            </a:r>
            <a:r>
              <a:rPr lang="en-US" sz="1800" dirty="0" smtClean="0">
                <a:solidFill>
                  <a:srgbClr val="FF3300"/>
                </a:solidFill>
                <a:latin typeface="Arial"/>
                <a:ea typeface="Arial"/>
                <a:cs typeface="Arial"/>
                <a:sym typeface="Arial"/>
              </a:rPr>
              <a:t>backtracking</a:t>
            </a:r>
          </a:p>
          <a:p>
            <a:pPr marL="356870" marR="704850" lvl="0" indent="-344805" algn="just" rtl="0">
              <a:lnSpc>
                <a:spcPct val="1000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5080" lvl="0" indent="-344805" algn="just" rtl="0">
              <a:lnSpc>
                <a:spcPct val="10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Namely, according to the </a:t>
            </a:r>
            <a:r>
              <a:rPr lang="en-US" sz="1800" dirty="0">
                <a:solidFill>
                  <a:srgbClr val="FF3300"/>
                </a:solidFill>
                <a:latin typeface="Arial"/>
                <a:ea typeface="Arial"/>
                <a:cs typeface="Arial"/>
                <a:sym typeface="Arial"/>
              </a:rPr>
              <a:t>next token</a:t>
            </a:r>
            <a:r>
              <a:rPr lang="en-US" sz="1800" dirty="0">
                <a:solidFill>
                  <a:srgbClr val="003366"/>
                </a:solidFill>
                <a:latin typeface="Arial"/>
                <a:ea typeface="Arial"/>
                <a:cs typeface="Arial"/>
                <a:sym typeface="Arial"/>
              </a:rPr>
              <a:t>, there is  </a:t>
            </a:r>
            <a:r>
              <a:rPr lang="en-US" sz="1800" dirty="0">
                <a:solidFill>
                  <a:srgbClr val="FF3300"/>
                </a:solidFill>
                <a:latin typeface="Arial"/>
                <a:ea typeface="Arial"/>
                <a:cs typeface="Arial"/>
                <a:sym typeface="Arial"/>
              </a:rPr>
              <a:t>only one </a:t>
            </a:r>
            <a:r>
              <a:rPr lang="en-US" sz="1800" dirty="0">
                <a:solidFill>
                  <a:srgbClr val="003366"/>
                </a:solidFill>
                <a:latin typeface="Arial"/>
                <a:ea typeface="Arial"/>
                <a:cs typeface="Arial"/>
                <a:sym typeface="Arial"/>
              </a:rPr>
              <a:t>production to choose at each  derivation step</a:t>
            </a:r>
            <a:endParaRPr sz="1800">
              <a:latin typeface="Arial"/>
              <a:ea typeface="Arial"/>
              <a:cs typeface="Arial"/>
              <a:sym typeface="Arial"/>
            </a:endParaRPr>
          </a:p>
          <a:p>
            <a:pPr marL="0" marR="0" lvl="0" indent="0" algn="just" rtl="0">
              <a:lnSpc>
                <a:spcPct val="100000"/>
              </a:lnSpc>
              <a:spcBef>
                <a:spcPts val="55"/>
              </a:spcBef>
              <a:spcAft>
                <a:spcPts val="0"/>
              </a:spcAft>
              <a:buNone/>
            </a:pPr>
            <a:endParaRPr sz="1800">
              <a:latin typeface="Arial"/>
              <a:ea typeface="Arial"/>
              <a:cs typeface="Arial"/>
              <a:sym typeface="Arial"/>
            </a:endParaRPr>
          </a:p>
          <a:p>
            <a:pPr marL="356870" marR="0" lvl="0" indent="0" algn="just" rtl="0">
              <a:lnSpc>
                <a:spcPct val="119642"/>
              </a:lnSpc>
              <a:spcBef>
                <a:spcPts val="0"/>
              </a:spcBef>
              <a:spcAft>
                <a:spcPts val="0"/>
              </a:spcAft>
              <a:buNone/>
            </a:pPr>
            <a:r>
              <a:rPr lang="en-US" sz="1800" i="1" dirty="0">
                <a:solidFill>
                  <a:srgbClr val="003366"/>
                </a:solidFill>
                <a:latin typeface="Arial"/>
                <a:ea typeface="Arial"/>
                <a:cs typeface="Arial"/>
                <a:sym typeface="Arial"/>
              </a:rPr>
              <a:t>stmt </a:t>
            </a:r>
            <a:r>
              <a:rPr lang="en-US" sz="1800" dirty="0">
                <a:solidFill>
                  <a:srgbClr val="003366"/>
                </a:solidFill>
                <a:latin typeface="Noto Sans Symbols"/>
                <a:ea typeface="Noto Sans Symbols"/>
                <a:cs typeface="Noto Sans Symbols"/>
                <a:sym typeface="Noto Sans Symbols"/>
              </a:rPr>
              <a:t>→</a:t>
            </a:r>
            <a:r>
              <a:rPr lang="en-US" sz="1800" dirty="0">
                <a:solidFill>
                  <a:srgbClr val="003366"/>
                </a:solidFill>
                <a:latin typeface="Times New Roman"/>
                <a:ea typeface="Times New Roman"/>
                <a:cs typeface="Times New Roman"/>
                <a:sym typeface="Times New Roman"/>
              </a:rPr>
              <a:t> </a:t>
            </a:r>
            <a:r>
              <a:rPr lang="en-US" sz="1800" b="1" dirty="0">
                <a:solidFill>
                  <a:srgbClr val="FF3300"/>
                </a:solidFill>
                <a:latin typeface="Arial"/>
                <a:ea typeface="Arial"/>
                <a:cs typeface="Arial"/>
                <a:sym typeface="Arial"/>
              </a:rPr>
              <a:t>if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b="1" dirty="0">
                <a:solidFill>
                  <a:srgbClr val="003366"/>
                </a:solidFill>
                <a:latin typeface="Arial"/>
                <a:ea typeface="Arial"/>
                <a:cs typeface="Arial"/>
                <a:sym typeface="Arial"/>
              </a:rPr>
              <a:t>then </a:t>
            </a:r>
            <a:r>
              <a:rPr lang="en-US" sz="1800" i="1" dirty="0">
                <a:solidFill>
                  <a:srgbClr val="003366"/>
                </a:solidFill>
                <a:latin typeface="Arial"/>
                <a:ea typeface="Arial"/>
                <a:cs typeface="Arial"/>
                <a:sym typeface="Arial"/>
              </a:rPr>
              <a:t>stmt </a:t>
            </a:r>
            <a:r>
              <a:rPr lang="en-US" sz="1800" b="1" dirty="0">
                <a:solidFill>
                  <a:srgbClr val="003366"/>
                </a:solidFill>
                <a:latin typeface="Arial"/>
                <a:ea typeface="Arial"/>
                <a:cs typeface="Arial"/>
                <a:sym typeface="Arial"/>
              </a:rPr>
              <a:t>else </a:t>
            </a:r>
            <a:r>
              <a:rPr lang="en-US" sz="1800" i="1" dirty="0">
                <a:solidFill>
                  <a:srgbClr val="003366"/>
                </a:solidFill>
                <a:latin typeface="Arial"/>
                <a:ea typeface="Arial"/>
                <a:cs typeface="Arial"/>
                <a:sym typeface="Arial"/>
              </a:rPr>
              <a:t>stmt</a:t>
            </a:r>
            <a:endParaRPr sz="1800">
              <a:latin typeface="Arial"/>
              <a:ea typeface="Arial"/>
              <a:cs typeface="Arial"/>
              <a:sym typeface="Arial"/>
            </a:endParaRPr>
          </a:p>
          <a:p>
            <a:pPr marL="1244600" marR="0" lvl="0" indent="0" algn="just" rtl="0">
              <a:lnSpc>
                <a:spcPct val="119642"/>
              </a:lnSpc>
              <a:spcBef>
                <a:spcPts val="0"/>
              </a:spcBef>
              <a:spcAft>
                <a:spcPts val="0"/>
              </a:spcAft>
              <a:buNone/>
            </a:pPr>
            <a:r>
              <a:rPr lang="en-US" sz="1800" dirty="0">
                <a:solidFill>
                  <a:srgbClr val="003366"/>
                </a:solidFill>
                <a:latin typeface="Arial"/>
                <a:ea typeface="Arial"/>
                <a:cs typeface="Arial"/>
                <a:sym typeface="Arial"/>
              </a:rPr>
              <a:t>|	</a:t>
            </a:r>
            <a:r>
              <a:rPr lang="en-US" sz="1800" b="1" dirty="0">
                <a:solidFill>
                  <a:srgbClr val="FF3300"/>
                </a:solidFill>
                <a:latin typeface="Arial"/>
                <a:ea typeface="Arial"/>
                <a:cs typeface="Arial"/>
                <a:sym typeface="Arial"/>
              </a:rPr>
              <a:t>while </a:t>
            </a:r>
            <a:r>
              <a:rPr lang="en-US" sz="1800" i="1" dirty="0" err="1">
                <a:solidFill>
                  <a:srgbClr val="003366"/>
                </a:solidFill>
                <a:latin typeface="Arial"/>
                <a:ea typeface="Arial"/>
                <a:cs typeface="Arial"/>
                <a:sym typeface="Arial"/>
              </a:rPr>
              <a:t>expr</a:t>
            </a:r>
            <a:r>
              <a:rPr lang="en-US" sz="1800" i="1" dirty="0">
                <a:solidFill>
                  <a:srgbClr val="003366"/>
                </a:solidFill>
                <a:latin typeface="Arial"/>
                <a:ea typeface="Arial"/>
                <a:cs typeface="Arial"/>
                <a:sym typeface="Arial"/>
              </a:rPr>
              <a:t> </a:t>
            </a:r>
            <a:r>
              <a:rPr lang="en-US" sz="1800" b="1" dirty="0">
                <a:solidFill>
                  <a:srgbClr val="003366"/>
                </a:solidFill>
                <a:latin typeface="Arial"/>
                <a:ea typeface="Arial"/>
                <a:cs typeface="Arial"/>
                <a:sym typeface="Arial"/>
              </a:rPr>
              <a:t>do </a:t>
            </a:r>
            <a:r>
              <a:rPr lang="en-US" sz="1800" i="1" dirty="0">
                <a:solidFill>
                  <a:srgbClr val="003366"/>
                </a:solidFill>
                <a:latin typeface="Arial"/>
                <a:ea typeface="Arial"/>
                <a:cs typeface="Arial"/>
                <a:sym typeface="Arial"/>
              </a:rPr>
              <a:t>stmt</a:t>
            </a:r>
            <a:endParaRPr sz="1800">
              <a:latin typeface="Arial"/>
              <a:ea typeface="Arial"/>
              <a:cs typeface="Arial"/>
              <a:sym typeface="Arial"/>
            </a:endParaRPr>
          </a:p>
          <a:p>
            <a:pPr marL="1244600" marR="0" lvl="0" indent="0" algn="just" rtl="0">
              <a:lnSpc>
                <a:spcPct val="100000"/>
              </a:lnSpc>
              <a:spcBef>
                <a:spcPts val="0"/>
              </a:spcBef>
              <a:spcAft>
                <a:spcPts val="0"/>
              </a:spcAft>
              <a:buNone/>
            </a:pPr>
            <a:r>
              <a:rPr lang="en-US" sz="1800" dirty="0">
                <a:solidFill>
                  <a:srgbClr val="003366"/>
                </a:solidFill>
                <a:latin typeface="Arial"/>
                <a:ea typeface="Arial"/>
                <a:cs typeface="Arial"/>
                <a:sym typeface="Arial"/>
              </a:rPr>
              <a:t>|	</a:t>
            </a:r>
            <a:r>
              <a:rPr lang="en-US" sz="1800" b="1" dirty="0">
                <a:solidFill>
                  <a:srgbClr val="FF3300"/>
                </a:solidFill>
                <a:latin typeface="Arial"/>
                <a:ea typeface="Arial"/>
                <a:cs typeface="Arial"/>
                <a:sym typeface="Arial"/>
              </a:rPr>
              <a:t>begin </a:t>
            </a:r>
            <a:r>
              <a:rPr lang="en-US" sz="1800" i="1" dirty="0" err="1">
                <a:solidFill>
                  <a:srgbClr val="003366"/>
                </a:solidFill>
                <a:latin typeface="Arial"/>
                <a:ea typeface="Arial"/>
                <a:cs typeface="Arial"/>
                <a:sym typeface="Arial"/>
              </a:rPr>
              <a:t>stmt_list</a:t>
            </a:r>
            <a:r>
              <a:rPr lang="en-US" sz="1800" i="1" dirty="0">
                <a:solidFill>
                  <a:srgbClr val="003366"/>
                </a:solidFill>
                <a:latin typeface="Arial"/>
                <a:ea typeface="Arial"/>
                <a:cs typeface="Arial"/>
                <a:sym typeface="Arial"/>
              </a:rPr>
              <a:t> </a:t>
            </a:r>
            <a:r>
              <a:rPr lang="en-US" sz="1800" b="1" dirty="0">
                <a:solidFill>
                  <a:srgbClr val="003366"/>
                </a:solidFill>
                <a:latin typeface="Arial"/>
                <a:ea typeface="Arial"/>
                <a:cs typeface="Arial"/>
                <a:sym typeface="Arial"/>
              </a:rPr>
              <a:t>end</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4"/>
          <p:cNvSpPr txBox="1">
            <a:spLocks noGrp="1"/>
          </p:cNvSpPr>
          <p:nvPr>
            <p:ph type="title"/>
          </p:nvPr>
        </p:nvSpPr>
        <p:spPr>
          <a:xfrm>
            <a:off x="993444" y="1286636"/>
            <a:ext cx="294322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LL(k) Parsing</a:t>
            </a:r>
            <a:endParaRPr/>
          </a:p>
        </p:txBody>
      </p:sp>
      <p:sp>
        <p:nvSpPr>
          <p:cNvPr id="324" name="Google Shape;324;p24"/>
          <p:cNvSpPr txBox="1"/>
          <p:nvPr/>
        </p:nvSpPr>
        <p:spPr>
          <a:xfrm>
            <a:off x="993444" y="2299980"/>
            <a:ext cx="7524115" cy="2763562"/>
          </a:xfrm>
          <a:prstGeom prst="rect">
            <a:avLst/>
          </a:prstGeom>
          <a:noFill/>
          <a:ln>
            <a:noFill/>
          </a:ln>
        </p:spPr>
        <p:txBody>
          <a:bodyPr spcFirstLastPara="1" wrap="square" lIns="0" tIns="97775" rIns="0" bIns="0" anchor="t" anchorCtr="0">
            <a:spAutoFit/>
          </a:bodyPr>
          <a:lstStyle/>
          <a:p>
            <a:pPr marL="356870" marR="0" lvl="0" indent="-344805" algn="just" rtl="0">
              <a:lnSpc>
                <a:spcPct val="1000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Predictive parsing is also called </a:t>
            </a:r>
            <a:r>
              <a:rPr lang="en-US" sz="1800" dirty="0">
                <a:solidFill>
                  <a:srgbClr val="FF3300"/>
                </a:solidFill>
                <a:latin typeface="Arial"/>
                <a:ea typeface="Arial"/>
                <a:cs typeface="Arial"/>
                <a:sym typeface="Arial"/>
              </a:rPr>
              <a:t>LL(k) </a:t>
            </a:r>
            <a:r>
              <a:rPr lang="en-US" sz="1800" dirty="0" smtClean="0">
                <a:solidFill>
                  <a:srgbClr val="003366"/>
                </a:solidFill>
                <a:latin typeface="Arial"/>
                <a:ea typeface="Arial"/>
                <a:cs typeface="Arial"/>
                <a:sym typeface="Arial"/>
              </a:rPr>
              <a:t>parsing</a:t>
            </a:r>
          </a:p>
          <a:p>
            <a:pPr marL="356870" marR="0" lvl="0" indent="-344805" algn="just" rtl="0">
              <a:lnSpc>
                <a:spcPct val="100000"/>
              </a:lnSpc>
              <a:spcBef>
                <a:spcPts val="0"/>
              </a:spcBef>
              <a:spcAft>
                <a:spcPts val="0"/>
              </a:spcAft>
              <a:buClr>
                <a:srgbClr val="003366"/>
              </a:buClr>
              <a:buSzPts val="2100"/>
              <a:buFont typeface="Noto Sans Symbols"/>
              <a:buChar char="●"/>
            </a:pPr>
            <a:endParaRPr sz="1800">
              <a:latin typeface="Arial"/>
              <a:ea typeface="Arial"/>
              <a:cs typeface="Arial"/>
              <a:sym typeface="Arial"/>
            </a:endParaRPr>
          </a:p>
          <a:p>
            <a:pPr marL="356870" marR="114300" lvl="0" indent="-344805" algn="just" rtl="0">
              <a:lnSpc>
                <a:spcPct val="10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The first </a:t>
            </a:r>
            <a:r>
              <a:rPr lang="en-US" sz="1800" dirty="0">
                <a:solidFill>
                  <a:srgbClr val="FF3300"/>
                </a:solidFill>
                <a:latin typeface="Arial"/>
                <a:ea typeface="Arial"/>
                <a:cs typeface="Arial"/>
                <a:sym typeface="Arial"/>
              </a:rPr>
              <a:t>L </a:t>
            </a:r>
            <a:r>
              <a:rPr lang="en-US" sz="1800" dirty="0">
                <a:solidFill>
                  <a:srgbClr val="003366"/>
                </a:solidFill>
                <a:latin typeface="Arial"/>
                <a:ea typeface="Arial"/>
                <a:cs typeface="Arial"/>
                <a:sym typeface="Arial"/>
              </a:rPr>
              <a:t>stands for scanning the input from  </a:t>
            </a:r>
            <a:r>
              <a:rPr lang="en-US" sz="1800" dirty="0">
                <a:solidFill>
                  <a:srgbClr val="FF3300"/>
                </a:solidFill>
                <a:latin typeface="Arial"/>
                <a:ea typeface="Arial"/>
                <a:cs typeface="Arial"/>
                <a:sym typeface="Arial"/>
              </a:rPr>
              <a:t>left </a:t>
            </a:r>
            <a:r>
              <a:rPr lang="en-US" sz="1800" dirty="0">
                <a:solidFill>
                  <a:srgbClr val="003366"/>
                </a:solidFill>
                <a:latin typeface="Arial"/>
                <a:ea typeface="Arial"/>
                <a:cs typeface="Arial"/>
                <a:sym typeface="Arial"/>
              </a:rPr>
              <a:t>to </a:t>
            </a:r>
            <a:r>
              <a:rPr lang="en-US" sz="1800" dirty="0" smtClean="0">
                <a:solidFill>
                  <a:srgbClr val="003366"/>
                </a:solidFill>
                <a:latin typeface="Arial"/>
                <a:ea typeface="Arial"/>
                <a:cs typeface="Arial"/>
                <a:sym typeface="Arial"/>
              </a:rPr>
              <a:t>right</a:t>
            </a:r>
          </a:p>
          <a:p>
            <a:pPr marL="356870" marR="114300" lvl="0" indent="-344805" algn="just" rtl="0">
              <a:lnSpc>
                <a:spcPct val="100000"/>
              </a:lnSpc>
              <a:spcBef>
                <a:spcPts val="675"/>
              </a:spcBef>
              <a:spcAft>
                <a:spcPts val="0"/>
              </a:spcAft>
              <a:buClr>
                <a:srgbClr val="003366"/>
              </a:buClr>
              <a:buSzPts val="2100"/>
              <a:buFont typeface="Noto Sans Symbols"/>
              <a:buChar char="●"/>
            </a:pPr>
            <a:endParaRPr sz="1800">
              <a:latin typeface="Arial"/>
              <a:ea typeface="Arial"/>
              <a:cs typeface="Arial"/>
              <a:sym typeface="Arial"/>
            </a:endParaRPr>
          </a:p>
          <a:p>
            <a:pPr marL="356870" marR="38735" lvl="0" indent="-344805" algn="just" rtl="0">
              <a:lnSpc>
                <a:spcPct val="10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The second </a:t>
            </a:r>
            <a:r>
              <a:rPr lang="en-US" sz="1800" dirty="0">
                <a:solidFill>
                  <a:srgbClr val="FF3300"/>
                </a:solidFill>
                <a:latin typeface="Arial"/>
                <a:ea typeface="Arial"/>
                <a:cs typeface="Arial"/>
                <a:sym typeface="Arial"/>
              </a:rPr>
              <a:t>L </a:t>
            </a:r>
            <a:r>
              <a:rPr lang="en-US" sz="1800" dirty="0">
                <a:solidFill>
                  <a:srgbClr val="003366"/>
                </a:solidFill>
                <a:latin typeface="Arial"/>
                <a:ea typeface="Arial"/>
                <a:cs typeface="Arial"/>
                <a:sym typeface="Arial"/>
              </a:rPr>
              <a:t>stands for producing a </a:t>
            </a:r>
            <a:r>
              <a:rPr lang="en-US" sz="1800" dirty="0">
                <a:solidFill>
                  <a:srgbClr val="FF3300"/>
                </a:solidFill>
                <a:latin typeface="Arial"/>
                <a:ea typeface="Arial"/>
                <a:cs typeface="Arial"/>
                <a:sym typeface="Arial"/>
              </a:rPr>
              <a:t>leftmost  </a:t>
            </a:r>
            <a:r>
              <a:rPr lang="en-US" sz="1800" dirty="0" smtClean="0">
                <a:solidFill>
                  <a:srgbClr val="003366"/>
                </a:solidFill>
                <a:latin typeface="Arial"/>
                <a:ea typeface="Arial"/>
                <a:cs typeface="Arial"/>
                <a:sym typeface="Arial"/>
              </a:rPr>
              <a:t>derivation</a:t>
            </a:r>
          </a:p>
          <a:p>
            <a:pPr marL="356870" marR="38735" lvl="0" indent="-344805" algn="just" rtl="0">
              <a:lnSpc>
                <a:spcPct val="100000"/>
              </a:lnSpc>
              <a:spcBef>
                <a:spcPts val="675"/>
              </a:spcBef>
              <a:spcAft>
                <a:spcPts val="0"/>
              </a:spcAft>
              <a:buClr>
                <a:srgbClr val="003366"/>
              </a:buClr>
              <a:buSzPts val="2100"/>
              <a:buFont typeface="Noto Sans Symbols"/>
              <a:buChar char="●"/>
            </a:pPr>
            <a:endParaRPr sz="1800">
              <a:latin typeface="Arial"/>
              <a:ea typeface="Arial"/>
              <a:cs typeface="Arial"/>
              <a:sym typeface="Arial"/>
            </a:endParaRPr>
          </a:p>
          <a:p>
            <a:pPr marL="356870" marR="306705" lvl="0" indent="-344805" algn="just" rtl="0">
              <a:lnSpc>
                <a:spcPct val="100000"/>
              </a:lnSpc>
              <a:spcBef>
                <a:spcPts val="675"/>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The </a:t>
            </a:r>
            <a:r>
              <a:rPr lang="en-US" sz="1800" dirty="0">
                <a:solidFill>
                  <a:srgbClr val="FF3300"/>
                </a:solidFill>
                <a:latin typeface="Arial"/>
                <a:ea typeface="Arial"/>
                <a:cs typeface="Arial"/>
                <a:sym typeface="Arial"/>
              </a:rPr>
              <a:t>k </a:t>
            </a:r>
            <a:r>
              <a:rPr lang="en-US" sz="1800" dirty="0">
                <a:solidFill>
                  <a:srgbClr val="003366"/>
                </a:solidFill>
                <a:latin typeface="Arial"/>
                <a:ea typeface="Arial"/>
                <a:cs typeface="Arial"/>
                <a:sym typeface="Arial"/>
              </a:rPr>
              <a:t>stands for using </a:t>
            </a:r>
            <a:r>
              <a:rPr lang="en-US" sz="1800" dirty="0">
                <a:solidFill>
                  <a:srgbClr val="FF3300"/>
                </a:solidFill>
                <a:latin typeface="Arial"/>
                <a:ea typeface="Arial"/>
                <a:cs typeface="Arial"/>
                <a:sym typeface="Arial"/>
              </a:rPr>
              <a:t>k </a:t>
            </a:r>
            <a:r>
              <a:rPr lang="en-US" sz="1800" dirty="0" err="1">
                <a:solidFill>
                  <a:srgbClr val="FF3300"/>
                </a:solidFill>
                <a:latin typeface="Arial"/>
                <a:ea typeface="Arial"/>
                <a:cs typeface="Arial"/>
                <a:sym typeface="Arial"/>
              </a:rPr>
              <a:t>lookahead</a:t>
            </a:r>
            <a:r>
              <a:rPr lang="en-US" sz="1800" dirty="0">
                <a:solidFill>
                  <a:srgbClr val="FF3300"/>
                </a:solidFill>
                <a:latin typeface="Arial"/>
                <a:ea typeface="Arial"/>
                <a:cs typeface="Arial"/>
                <a:sym typeface="Arial"/>
              </a:rPr>
              <a:t> </a:t>
            </a:r>
            <a:r>
              <a:rPr lang="en-US" sz="1800" dirty="0">
                <a:solidFill>
                  <a:srgbClr val="003366"/>
                </a:solidFill>
                <a:latin typeface="Arial"/>
                <a:ea typeface="Arial"/>
                <a:cs typeface="Arial"/>
                <a:sym typeface="Arial"/>
              </a:rPr>
              <a:t>input  symbol to choose alternative productions at  each derivation step</a:t>
            </a:r>
            <a:endParaRPr sz="1800">
              <a:latin typeface="Arial"/>
              <a:ea typeface="Arial"/>
              <a:cs typeface="Arial"/>
              <a:sym typeface="Arial"/>
            </a:endParaRP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B3BF3CB6-295F-4856-8278-DDAA4B262000}" type="slidenum">
              <a:rPr lang="en-US"/>
              <a:pPr/>
              <a:t>46</a:t>
            </a:fld>
            <a:endParaRPr lang="en-US"/>
          </a:p>
        </p:txBody>
      </p:sp>
      <p:sp>
        <p:nvSpPr>
          <p:cNvPr id="7172" name="Content Placeholder 5"/>
          <p:cNvSpPr>
            <a:spLocks noGrp="1"/>
          </p:cNvSpPr>
          <p:nvPr>
            <p:ph idx="1"/>
          </p:nvPr>
        </p:nvSpPr>
        <p:spPr>
          <a:xfrm>
            <a:off x="304800" y="1219200"/>
            <a:ext cx="8458200" cy="4724400"/>
          </a:xfrm>
        </p:spPr>
        <p:txBody>
          <a:bodyPr/>
          <a:lstStyle/>
          <a:p>
            <a:pPr marL="0" indent="0" algn="just">
              <a:buFont typeface="Wingdings" pitchFamily="2" charset="2"/>
              <a:buNone/>
              <a:defRPr/>
            </a:pPr>
            <a:r>
              <a:rPr lang="en-US" sz="1800" b="1" dirty="0"/>
              <a:t>1. Left </a:t>
            </a:r>
            <a:r>
              <a:rPr lang="en-US" sz="1800" b="1" dirty="0" smtClean="0"/>
              <a:t>Recursion</a:t>
            </a:r>
            <a:endParaRPr lang="en-US" sz="1800" b="1" dirty="0"/>
          </a:p>
          <a:p>
            <a:pPr marL="0" indent="0" algn="just">
              <a:buFont typeface="Wingdings" pitchFamily="2" charset="2"/>
              <a:buNone/>
              <a:defRPr/>
            </a:pPr>
            <a:r>
              <a:rPr lang="en-US" sz="1800" dirty="0"/>
              <a:t> </a:t>
            </a:r>
          </a:p>
          <a:p>
            <a:pPr algn="just">
              <a:defRPr/>
            </a:pPr>
            <a:r>
              <a:rPr lang="en-US" sz="1800" dirty="0"/>
              <a:t>A production of grammar is said to have </a:t>
            </a:r>
            <a:r>
              <a:rPr lang="en-US" sz="1800" b="1" dirty="0"/>
              <a:t>left recursion</a:t>
            </a:r>
            <a:r>
              <a:rPr lang="en-US" sz="1800" dirty="0"/>
              <a:t> if the leftmost variable of its RHS is same as variable of its LHS.</a:t>
            </a:r>
          </a:p>
          <a:p>
            <a:pPr algn="just">
              <a:defRPr/>
            </a:pPr>
            <a:r>
              <a:rPr lang="en-US" sz="1800" dirty="0"/>
              <a:t>A grammar containing a production having left recursion is called as Left Recursive Grammar</a:t>
            </a:r>
            <a:r>
              <a:rPr lang="en-US" sz="1800" dirty="0" smtClean="0"/>
              <a:t>.</a:t>
            </a:r>
          </a:p>
          <a:p>
            <a:pPr marL="0" indent="0" algn="just">
              <a:buFont typeface="Wingdings" pitchFamily="2" charset="2"/>
              <a:buNone/>
              <a:defRPr/>
            </a:pPr>
            <a:r>
              <a:rPr lang="en-US" sz="1800" dirty="0" smtClean="0"/>
              <a:t>				</a:t>
            </a:r>
            <a:r>
              <a:rPr lang="en-US" dirty="0"/>
              <a:t>S → Sa / </a:t>
            </a:r>
            <a:r>
              <a:rPr lang="en-US" sz="1200" dirty="0" smtClean="0"/>
              <a:t>∈</a:t>
            </a:r>
          </a:p>
          <a:p>
            <a:pPr marL="0" indent="0" algn="just">
              <a:buFont typeface="Wingdings" pitchFamily="2" charset="2"/>
              <a:buNone/>
              <a:defRPr/>
            </a:pPr>
            <a:endParaRPr lang="en-US" dirty="0"/>
          </a:p>
          <a:p>
            <a:pPr marL="0" indent="0" algn="just">
              <a:buFont typeface="Wingdings" pitchFamily="2" charset="2"/>
              <a:buNone/>
              <a:defRPr/>
            </a:pPr>
            <a:r>
              <a:rPr lang="en-US" sz="1800" dirty="0" smtClean="0"/>
              <a:t>If </a:t>
            </a:r>
            <a:r>
              <a:rPr lang="en-US" sz="1800" dirty="0"/>
              <a:t>we have the left-recursive pair of </a:t>
            </a:r>
            <a:r>
              <a:rPr lang="en-US" sz="1800" dirty="0" smtClean="0"/>
              <a:t>productions</a:t>
            </a:r>
            <a:endParaRPr lang="en-US" sz="1800" dirty="0"/>
          </a:p>
          <a:p>
            <a:pPr marL="0" indent="0" algn="just">
              <a:buFont typeface="Wingdings" pitchFamily="2" charset="2"/>
              <a:buNone/>
              <a:defRPr/>
            </a:pPr>
            <a:r>
              <a:rPr lang="en-US" sz="1800" b="1" dirty="0" smtClean="0"/>
              <a:t>				A</a:t>
            </a:r>
            <a:r>
              <a:rPr lang="en-US" sz="1800" b="1" dirty="0"/>
              <a:t> </a:t>
            </a:r>
            <a:r>
              <a:rPr lang="en-US" sz="1800" dirty="0"/>
              <a:t>→</a:t>
            </a:r>
            <a:r>
              <a:rPr lang="en-US" sz="1800" b="1" dirty="0"/>
              <a:t> Aα / β</a:t>
            </a:r>
            <a:endParaRPr lang="en-US" sz="1800" dirty="0"/>
          </a:p>
          <a:p>
            <a:pPr marL="0" indent="0" algn="just">
              <a:buFont typeface="Wingdings" pitchFamily="2" charset="2"/>
              <a:buNone/>
              <a:defRPr/>
            </a:pPr>
            <a:endParaRPr lang="en-US" sz="1800" dirty="0"/>
          </a:p>
          <a:p>
            <a:pPr marL="0" indent="0" algn="just">
              <a:buFont typeface="Wingdings" pitchFamily="2" charset="2"/>
              <a:buNone/>
              <a:defRPr/>
            </a:pPr>
            <a:r>
              <a:rPr lang="en-US" sz="1800" dirty="0"/>
              <a:t>where β does not begin with an A.</a:t>
            </a:r>
          </a:p>
          <a:p>
            <a:pPr marL="0" indent="0" algn="just">
              <a:buFont typeface="Wingdings" pitchFamily="2" charset="2"/>
              <a:buNone/>
              <a:defRPr/>
            </a:pPr>
            <a:r>
              <a:rPr lang="en-US" sz="1800" dirty="0"/>
              <a:t> </a:t>
            </a:r>
            <a:r>
              <a:rPr lang="en-US" sz="1800" dirty="0" smtClean="0"/>
              <a:t>				</a:t>
            </a:r>
            <a:r>
              <a:rPr lang="en-US" sz="1800" b="1" dirty="0" smtClean="0"/>
              <a:t>A </a:t>
            </a:r>
            <a:r>
              <a:rPr lang="en-US" sz="1800" dirty="0" smtClean="0"/>
              <a:t>→ </a:t>
            </a:r>
            <a:r>
              <a:rPr lang="en-US" sz="1800" b="1" dirty="0" smtClean="0"/>
              <a:t>βA’</a:t>
            </a:r>
            <a:endParaRPr lang="en-US" sz="1800" dirty="0" smtClean="0"/>
          </a:p>
          <a:p>
            <a:pPr marL="0" indent="0" algn="just">
              <a:buFont typeface="Wingdings" pitchFamily="2" charset="2"/>
              <a:buNone/>
              <a:defRPr/>
            </a:pPr>
            <a:r>
              <a:rPr lang="en-US" sz="1800" b="1" dirty="0" smtClean="0"/>
              <a:t>				A’ </a:t>
            </a:r>
            <a:r>
              <a:rPr lang="en-US" sz="1800" dirty="0" smtClean="0"/>
              <a:t>→ </a:t>
            </a:r>
            <a:r>
              <a:rPr lang="en-US" sz="1800" b="1" dirty="0" smtClean="0"/>
              <a:t>αA’ / ∈</a:t>
            </a:r>
            <a:endParaRPr lang="en-US" sz="1800" dirty="0" smtClean="0"/>
          </a:p>
          <a:p>
            <a:pPr marL="0" indent="0" algn="just">
              <a:buFont typeface="Wingdings" pitchFamily="2" charset="2"/>
              <a:buNone/>
              <a:defRPr/>
            </a:pPr>
            <a:endParaRPr lang="en-US" sz="1800" dirty="0"/>
          </a:p>
          <a:p>
            <a:pPr marL="0" indent="0" algn="just">
              <a:buFont typeface="Wingdings" pitchFamily="2" charset="2"/>
              <a:buNone/>
              <a:defRPr/>
            </a:pPr>
            <a:r>
              <a:rPr lang="en-US" sz="1800" dirty="0" smtClean="0"/>
              <a:t/>
            </a:r>
            <a:br>
              <a:rPr lang="en-US" sz="1800" dirty="0" smtClean="0"/>
            </a:br>
            <a:endParaRPr lang="en-US" sz="1800" dirty="0"/>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5B240B51-E158-4345-8566-FD649AEBB418}" type="slidenum">
              <a:rPr lang="en-US"/>
              <a:pPr/>
              <a:t>47</a:t>
            </a:fld>
            <a:endParaRPr lang="en-US"/>
          </a:p>
        </p:txBody>
      </p:sp>
      <p:pic>
        <p:nvPicPr>
          <p:cNvPr id="13315" name="Content Placeholder 2"/>
          <p:cNvPicPr>
            <a:picLocks noGrp="1" noChangeAspect="1"/>
          </p:cNvPicPr>
          <p:nvPr>
            <p:ph idx="1"/>
          </p:nvPr>
        </p:nvPicPr>
        <p:blipFill>
          <a:blip r:embed="rId3"/>
          <a:srcRect/>
          <a:stretch>
            <a:fillRect/>
          </a:stretch>
        </p:blipFill>
        <p:spPr>
          <a:xfrm>
            <a:off x="361950" y="1371600"/>
            <a:ext cx="5886450" cy="1238250"/>
          </a:xfrm>
        </p:spPr>
      </p:pic>
      <p:pic>
        <p:nvPicPr>
          <p:cNvPr id="13316" name="Picture 3"/>
          <p:cNvPicPr>
            <a:picLocks noChangeAspect="1"/>
          </p:cNvPicPr>
          <p:nvPr/>
        </p:nvPicPr>
        <p:blipFill>
          <a:blip r:embed="rId4"/>
          <a:srcRect/>
          <a:stretch>
            <a:fillRect/>
          </a:stretch>
        </p:blipFill>
        <p:spPr bwMode="auto">
          <a:xfrm>
            <a:off x="381000" y="3362325"/>
            <a:ext cx="7858125" cy="2581275"/>
          </a:xfrm>
          <a:prstGeom prst="rect">
            <a:avLst/>
          </a:prstGeom>
          <a:noFill/>
          <a:ln w="9525">
            <a:noFill/>
            <a:miter lim="800000"/>
            <a:headEnd/>
            <a:tailEnd/>
          </a:ln>
        </p:spPr>
      </p:pic>
      <p:pic>
        <p:nvPicPr>
          <p:cNvPr id="13317" name="Picture 4"/>
          <p:cNvPicPr>
            <a:picLocks noChangeAspect="1"/>
          </p:cNvPicPr>
          <p:nvPr/>
        </p:nvPicPr>
        <p:blipFill>
          <a:blip r:embed="rId5"/>
          <a:srcRect/>
          <a:stretch>
            <a:fillRect/>
          </a:stretch>
        </p:blipFill>
        <p:spPr bwMode="auto">
          <a:xfrm>
            <a:off x="400050" y="2514600"/>
            <a:ext cx="1276350" cy="4667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FD9DD6F8-3EBB-4CC1-BE6D-E9F088A11C5E}" type="slidenum">
              <a:rPr lang="en-US"/>
              <a:pPr/>
              <a:t>48</a:t>
            </a:fld>
            <a:endParaRPr lang="en-US"/>
          </a:p>
        </p:txBody>
      </p:sp>
      <p:sp>
        <p:nvSpPr>
          <p:cNvPr id="15363" name="Content Placeholder 5"/>
          <p:cNvSpPr>
            <a:spLocks noGrp="1"/>
          </p:cNvSpPr>
          <p:nvPr>
            <p:ph idx="1"/>
          </p:nvPr>
        </p:nvSpPr>
        <p:spPr>
          <a:xfrm>
            <a:off x="304800" y="1143000"/>
            <a:ext cx="8458200" cy="4724400"/>
          </a:xfrm>
        </p:spPr>
        <p:txBody>
          <a:bodyPr/>
          <a:lstStyle/>
          <a:p>
            <a:pPr marL="0" indent="0">
              <a:buFont typeface="Wingdings" pitchFamily="2" charset="2"/>
              <a:buNone/>
            </a:pPr>
            <a:r>
              <a:rPr lang="en-US" sz="1800" smtClean="0"/>
              <a:t>Consider the following grammar and eliminate left recursion-</a:t>
            </a:r>
          </a:p>
          <a:p>
            <a:pPr marL="0" indent="0">
              <a:buFont typeface="Wingdings" pitchFamily="2" charset="2"/>
              <a:buNone/>
            </a:pPr>
            <a:r>
              <a:rPr lang="en-US" sz="1800" smtClean="0"/>
              <a:t>E → E + T / T</a:t>
            </a:r>
          </a:p>
          <a:p>
            <a:pPr marL="0" indent="0">
              <a:buFont typeface="Wingdings" pitchFamily="2" charset="2"/>
              <a:buNone/>
            </a:pPr>
            <a:r>
              <a:rPr lang="en-US" sz="1800" smtClean="0"/>
              <a:t>T → T x F / F				</a:t>
            </a:r>
            <a:r>
              <a:rPr lang="en-US" sz="1800" b="1" smtClean="0"/>
              <a:t>A </a:t>
            </a:r>
            <a:r>
              <a:rPr lang="en-US" sz="1800" smtClean="0"/>
              <a:t>→</a:t>
            </a:r>
            <a:r>
              <a:rPr lang="en-US" sz="1800" b="1" smtClean="0"/>
              <a:t> Aα / β</a:t>
            </a:r>
            <a:endParaRPr lang="en-US" sz="1800" smtClean="0"/>
          </a:p>
          <a:p>
            <a:pPr marL="0" indent="0" algn="just">
              <a:buFont typeface="Wingdings" pitchFamily="2" charset="2"/>
              <a:buNone/>
            </a:pPr>
            <a:r>
              <a:rPr lang="en-US" sz="1800" smtClean="0"/>
              <a:t>F → id					</a:t>
            </a:r>
            <a:r>
              <a:rPr lang="en-US" sz="1800" b="1" smtClean="0"/>
              <a:t>A </a:t>
            </a:r>
            <a:r>
              <a:rPr lang="en-US" sz="1800" smtClean="0"/>
              <a:t>→ </a:t>
            </a:r>
            <a:r>
              <a:rPr lang="en-US" sz="1800" b="1" smtClean="0"/>
              <a:t>βA’</a:t>
            </a:r>
            <a:endParaRPr lang="en-US" sz="1800" smtClean="0"/>
          </a:p>
          <a:p>
            <a:pPr marL="0" indent="0" algn="just">
              <a:buFont typeface="Wingdings" pitchFamily="2" charset="2"/>
              <a:buNone/>
            </a:pPr>
            <a:r>
              <a:rPr lang="en-US" sz="1800" b="1" smtClean="0"/>
              <a:t>					A’ </a:t>
            </a:r>
            <a:r>
              <a:rPr lang="en-US" sz="1800" smtClean="0"/>
              <a:t>→ </a:t>
            </a:r>
            <a:r>
              <a:rPr lang="en-US" sz="1800" b="1" smtClean="0"/>
              <a:t>αA’ / ∈</a:t>
            </a:r>
            <a:endParaRPr lang="en-US" sz="1800" smtClean="0"/>
          </a:p>
          <a:p>
            <a:pPr marL="0" indent="0">
              <a:buFont typeface="Wingdings" pitchFamily="2" charset="2"/>
              <a:buNone/>
            </a:pPr>
            <a:endParaRPr lang="en-US" sz="1800" smtClean="0"/>
          </a:p>
          <a:p>
            <a:pPr marL="0" indent="0">
              <a:buFont typeface="Wingdings" pitchFamily="2" charset="2"/>
              <a:buNone/>
            </a:pPr>
            <a:r>
              <a:rPr lang="en-US" sz="1800" smtClean="0"/>
              <a:t> </a:t>
            </a:r>
            <a:r>
              <a:rPr lang="en-US" sz="1800" b="1" u="sng" smtClean="0"/>
              <a:t>Solution</a:t>
            </a:r>
            <a:endParaRPr lang="en-US" sz="1800" b="1" smtClean="0"/>
          </a:p>
          <a:p>
            <a:pPr marL="0" indent="0">
              <a:buFont typeface="Wingdings" pitchFamily="2" charset="2"/>
              <a:buNone/>
            </a:pPr>
            <a:r>
              <a:rPr lang="en-US" sz="1800" smtClean="0"/>
              <a:t> </a:t>
            </a:r>
          </a:p>
          <a:p>
            <a:pPr marL="0" indent="0">
              <a:buFont typeface="Wingdings" pitchFamily="2" charset="2"/>
              <a:buNone/>
            </a:pPr>
            <a:r>
              <a:rPr lang="en-US" sz="1800" smtClean="0"/>
              <a:t>The grammar after eliminating left recursion is-</a:t>
            </a:r>
          </a:p>
          <a:p>
            <a:pPr marL="0" indent="0">
              <a:buFont typeface="Wingdings" pitchFamily="2" charset="2"/>
              <a:buNone/>
            </a:pPr>
            <a:r>
              <a:rPr lang="en-US" sz="1800" smtClean="0"/>
              <a:t>E → TE’</a:t>
            </a:r>
          </a:p>
          <a:p>
            <a:pPr marL="0" indent="0">
              <a:buFont typeface="Wingdings" pitchFamily="2" charset="2"/>
              <a:buNone/>
            </a:pPr>
            <a:r>
              <a:rPr lang="en-US" sz="1800" smtClean="0"/>
              <a:t>E’ → +TE’ / ∈</a:t>
            </a:r>
          </a:p>
          <a:p>
            <a:pPr marL="0" indent="0" algn="just">
              <a:buFont typeface="Wingdings" pitchFamily="2" charset="2"/>
              <a:buNone/>
            </a:pPr>
            <a:r>
              <a:rPr lang="en-US" sz="1800" smtClean="0"/>
              <a:t>T → FT’			</a:t>
            </a:r>
          </a:p>
          <a:p>
            <a:pPr marL="0" indent="0" algn="just">
              <a:buFont typeface="Wingdings" pitchFamily="2" charset="2"/>
              <a:buNone/>
            </a:pPr>
            <a:r>
              <a:rPr lang="en-US" sz="1800" smtClean="0"/>
              <a:t>T’ → xFT’ / ∈				</a:t>
            </a:r>
          </a:p>
          <a:p>
            <a:pPr marL="0" indent="0">
              <a:buFont typeface="Wingdings" pitchFamily="2" charset="2"/>
              <a:buNone/>
            </a:pPr>
            <a:r>
              <a:rPr lang="en-US" sz="1800" smtClean="0"/>
              <a:t>F → id</a:t>
            </a:r>
          </a:p>
          <a:p>
            <a:pPr marL="0" indent="0" algn="just">
              <a:buFont typeface="Wingdings" pitchFamily="2" charset="2"/>
              <a:buNone/>
            </a:pPr>
            <a:r>
              <a:rPr lang="en-US" sz="1800" smtClean="0"/>
              <a:t>	 				</a:t>
            </a:r>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203DCFA3-6420-4CE1-9F04-837F1C3DA6E6}" type="slidenum">
              <a:rPr lang="en-US"/>
              <a:pPr/>
              <a:t>49</a:t>
            </a:fld>
            <a:endParaRPr lang="en-US"/>
          </a:p>
        </p:txBody>
      </p:sp>
      <p:sp>
        <p:nvSpPr>
          <p:cNvPr id="17411" name="Content Placeholder 5"/>
          <p:cNvSpPr>
            <a:spLocks noGrp="1"/>
          </p:cNvSpPr>
          <p:nvPr>
            <p:ph idx="1"/>
          </p:nvPr>
        </p:nvSpPr>
        <p:spPr>
          <a:xfrm>
            <a:off x="304800" y="1219200"/>
            <a:ext cx="8458200" cy="4724400"/>
          </a:xfrm>
        </p:spPr>
        <p:txBody>
          <a:bodyPr/>
          <a:lstStyle/>
          <a:p>
            <a:pPr marL="0" indent="0">
              <a:buFont typeface="Wingdings" pitchFamily="2" charset="2"/>
              <a:buNone/>
            </a:pPr>
            <a:r>
              <a:rPr lang="en-US" sz="1800" smtClean="0"/>
              <a:t>Consider the following grammar and eliminate left recursion-</a:t>
            </a:r>
          </a:p>
          <a:p>
            <a:pPr marL="0" indent="0">
              <a:buFont typeface="Wingdings" pitchFamily="2" charset="2"/>
              <a:buNone/>
            </a:pPr>
            <a:r>
              <a:rPr lang="en-US" sz="1800" smtClean="0"/>
              <a:t>S → (L) / a</a:t>
            </a:r>
          </a:p>
          <a:p>
            <a:pPr marL="0" indent="0">
              <a:buFont typeface="Wingdings" pitchFamily="2" charset="2"/>
              <a:buNone/>
            </a:pPr>
            <a:r>
              <a:rPr lang="en-US" sz="1800" smtClean="0"/>
              <a:t>L → L , S / S				</a:t>
            </a:r>
            <a:r>
              <a:rPr lang="en-US" sz="1800" b="1" smtClean="0"/>
              <a:t>A </a:t>
            </a:r>
            <a:r>
              <a:rPr lang="en-US" sz="1800" smtClean="0"/>
              <a:t>→</a:t>
            </a:r>
            <a:r>
              <a:rPr lang="en-US" sz="1800" b="1" smtClean="0"/>
              <a:t> Aα / β</a:t>
            </a:r>
            <a:r>
              <a:rPr lang="en-US" sz="1800" smtClean="0"/>
              <a:t>								</a:t>
            </a:r>
            <a:r>
              <a:rPr lang="en-US" sz="1800" b="1" smtClean="0"/>
              <a:t>A </a:t>
            </a:r>
            <a:r>
              <a:rPr lang="en-US" sz="1800" smtClean="0"/>
              <a:t>→ </a:t>
            </a:r>
            <a:r>
              <a:rPr lang="en-US" sz="1800" b="1" smtClean="0"/>
              <a:t>βA’</a:t>
            </a:r>
            <a:endParaRPr lang="en-US" sz="1800" smtClean="0"/>
          </a:p>
          <a:p>
            <a:pPr marL="0" indent="0" algn="just">
              <a:buFont typeface="Wingdings" pitchFamily="2" charset="2"/>
              <a:buNone/>
            </a:pPr>
            <a:r>
              <a:rPr lang="en-US" sz="1800" b="1" smtClean="0"/>
              <a:t>					A’ </a:t>
            </a:r>
            <a:r>
              <a:rPr lang="en-US" sz="1800" smtClean="0"/>
              <a:t>→ </a:t>
            </a:r>
            <a:r>
              <a:rPr lang="en-US" sz="1800" b="1" smtClean="0"/>
              <a:t>αA’ / ∈</a:t>
            </a:r>
            <a:endParaRPr lang="en-US" sz="1800" smtClean="0"/>
          </a:p>
          <a:p>
            <a:pPr marL="0" indent="0">
              <a:buFont typeface="Wingdings" pitchFamily="2" charset="2"/>
              <a:buNone/>
            </a:pPr>
            <a:endParaRPr lang="en-US" sz="1800" smtClean="0"/>
          </a:p>
          <a:p>
            <a:pPr marL="0" indent="0">
              <a:buFont typeface="Wingdings" pitchFamily="2" charset="2"/>
              <a:buNone/>
            </a:pPr>
            <a:r>
              <a:rPr lang="en-US" sz="1800" smtClean="0"/>
              <a:t>						</a:t>
            </a:r>
          </a:p>
          <a:p>
            <a:pPr marL="0" indent="0">
              <a:buFont typeface="Wingdings" pitchFamily="2" charset="2"/>
              <a:buNone/>
            </a:pPr>
            <a:r>
              <a:rPr lang="en-US" sz="1800" b="1" u="sng" smtClean="0"/>
              <a:t>Solution-</a:t>
            </a:r>
            <a:endParaRPr lang="en-US" sz="1800" b="1" smtClean="0"/>
          </a:p>
          <a:p>
            <a:pPr marL="0" indent="0">
              <a:buFont typeface="Wingdings" pitchFamily="2" charset="2"/>
              <a:buNone/>
            </a:pPr>
            <a:r>
              <a:rPr lang="en-US" sz="1800" smtClean="0"/>
              <a:t> </a:t>
            </a:r>
          </a:p>
          <a:p>
            <a:pPr marL="0" indent="0">
              <a:buFont typeface="Wingdings" pitchFamily="2" charset="2"/>
              <a:buNone/>
            </a:pPr>
            <a:r>
              <a:rPr lang="en-US" sz="1800" smtClean="0"/>
              <a:t>The grammar after eliminating left recursion is-</a:t>
            </a:r>
          </a:p>
          <a:p>
            <a:pPr marL="0" indent="0">
              <a:buFont typeface="Wingdings" pitchFamily="2" charset="2"/>
              <a:buNone/>
            </a:pPr>
            <a:r>
              <a:rPr lang="en-US" sz="1800" smtClean="0"/>
              <a:t>S → (L) / a</a:t>
            </a:r>
          </a:p>
          <a:p>
            <a:pPr marL="0" indent="0">
              <a:buFont typeface="Wingdings" pitchFamily="2" charset="2"/>
              <a:buNone/>
            </a:pPr>
            <a:r>
              <a:rPr lang="en-US" sz="1800" smtClean="0"/>
              <a:t>L → SL’</a:t>
            </a:r>
          </a:p>
          <a:p>
            <a:pPr marL="0" indent="0">
              <a:buFont typeface="Wingdings" pitchFamily="2" charset="2"/>
              <a:buNone/>
            </a:pPr>
            <a:r>
              <a:rPr lang="en-US" sz="1800" smtClean="0"/>
              <a:t>L’ → ,SL’ / ∈</a:t>
            </a: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754acbc1b1_0_64"/>
          <p:cNvSpPr txBox="1"/>
          <p:nvPr/>
        </p:nvSpPr>
        <p:spPr>
          <a:xfrm>
            <a:off x="457200" y="1102154"/>
            <a:ext cx="8162693" cy="39395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smtClean="0">
                <a:latin typeface="Cambria" pitchFamily="18" charset="0"/>
                <a:ea typeface="Cambria" pitchFamily="18" charset="0"/>
                <a:cs typeface="Times New Roman"/>
                <a:sym typeface="Times New Roman"/>
              </a:rPr>
              <a:t>UNIT-II</a:t>
            </a:r>
          </a:p>
          <a:p>
            <a:pPr marL="0" lvl="0" indent="0" algn="ctr" rtl="0">
              <a:spcBef>
                <a:spcPts val="0"/>
              </a:spcBef>
              <a:spcAft>
                <a:spcPts val="0"/>
              </a:spcAft>
              <a:buNone/>
            </a:pPr>
            <a:endParaRPr sz="1800" b="1">
              <a:latin typeface="Cambria" pitchFamily="18" charset="0"/>
              <a:ea typeface="Cambria" pitchFamily="18" charset="0"/>
              <a:cs typeface="Times New Roman"/>
              <a:sym typeface="Times New Roman"/>
            </a:endParaRPr>
          </a:p>
          <a:p>
            <a:pPr lvl="0" algn="just"/>
            <a:r>
              <a:rPr lang="en-US" sz="1800" b="1" dirty="0" smtClean="0">
                <a:latin typeface="Cambria" pitchFamily="18" charset="0"/>
                <a:ea typeface="Cambria" pitchFamily="18" charset="0"/>
                <a:cs typeface="Times New Roman"/>
                <a:sym typeface="Times New Roman"/>
              </a:rPr>
              <a:t>Syntax Analysis:</a:t>
            </a:r>
            <a:r>
              <a:rPr lang="en-US" sz="1800" dirty="0" smtClean="0">
                <a:latin typeface="Cambria" pitchFamily="18" charset="0"/>
                <a:ea typeface="Cambria" pitchFamily="18" charset="0"/>
                <a:cs typeface="Times New Roman"/>
                <a:sym typeface="Times New Roman"/>
              </a:rPr>
              <a:t> </a:t>
            </a:r>
          </a:p>
          <a:p>
            <a:pPr lvl="0" algn="just"/>
            <a:endParaRPr lang="en-US" sz="1800" dirty="0" smtClean="0">
              <a:latin typeface="Cambria" pitchFamily="18" charset="0"/>
              <a:ea typeface="Cambria" pitchFamily="18" charset="0"/>
              <a:cs typeface="Times New Roman"/>
              <a:sym typeface="Times New Roman"/>
            </a:endParaRPr>
          </a:p>
          <a:p>
            <a:pPr lvl="0"/>
            <a:r>
              <a:rPr lang="en-US" sz="1800" dirty="0" smtClean="0">
                <a:latin typeface="Cambria" pitchFamily="18" charset="0"/>
                <a:ea typeface="Cambria" pitchFamily="18" charset="0"/>
                <a:cs typeface="Times New Roman"/>
                <a:sym typeface="Times New Roman"/>
              </a:rPr>
              <a:t>Introduction, </a:t>
            </a:r>
          </a:p>
          <a:p>
            <a:pPr lvl="0"/>
            <a:r>
              <a:rPr lang="en-US" sz="1800" dirty="0" smtClean="0">
                <a:latin typeface="Cambria" pitchFamily="18" charset="0"/>
                <a:ea typeface="Cambria" pitchFamily="18" charset="0"/>
                <a:cs typeface="Times New Roman"/>
                <a:sym typeface="Times New Roman"/>
              </a:rPr>
              <a:t>Context free grammars,</a:t>
            </a:r>
          </a:p>
          <a:p>
            <a:pPr lvl="0"/>
            <a:r>
              <a:rPr lang="en-US" sz="1800" dirty="0" smtClean="0">
                <a:latin typeface="Cambria" pitchFamily="18" charset="0"/>
                <a:ea typeface="Cambria" pitchFamily="18" charset="0"/>
                <a:cs typeface="Times New Roman"/>
                <a:sym typeface="Times New Roman"/>
              </a:rPr>
              <a:t>Writing a grammar, </a:t>
            </a:r>
          </a:p>
          <a:p>
            <a:pPr lvl="0"/>
            <a:r>
              <a:rPr lang="en-US" sz="1800" dirty="0" smtClean="0">
                <a:latin typeface="Cambria" pitchFamily="18" charset="0"/>
                <a:ea typeface="Cambria" pitchFamily="18" charset="0"/>
                <a:cs typeface="Times New Roman"/>
                <a:sym typeface="Times New Roman"/>
              </a:rPr>
              <a:t>Top-Down parsing</a:t>
            </a:r>
          </a:p>
          <a:p>
            <a:pPr lvl="0"/>
            <a:r>
              <a:rPr lang="en-US" sz="1800" dirty="0" smtClean="0">
                <a:latin typeface="Cambria" pitchFamily="18" charset="0"/>
                <a:ea typeface="Cambria" pitchFamily="18" charset="0"/>
                <a:cs typeface="Times New Roman"/>
                <a:sym typeface="Times New Roman"/>
              </a:rPr>
              <a:t>Bottom-Up parsing,</a:t>
            </a:r>
          </a:p>
          <a:p>
            <a:pPr lvl="0"/>
            <a:r>
              <a:rPr lang="en-US" sz="1800" dirty="0" smtClean="0">
                <a:latin typeface="Cambria" pitchFamily="18" charset="0"/>
                <a:ea typeface="Cambria" pitchFamily="18" charset="0"/>
                <a:cs typeface="Times New Roman"/>
                <a:sym typeface="Times New Roman"/>
              </a:rPr>
              <a:t>More powerful LR parsers, </a:t>
            </a:r>
          </a:p>
          <a:p>
            <a:pPr lvl="0"/>
            <a:r>
              <a:rPr lang="en-US" sz="1800" dirty="0" smtClean="0">
                <a:latin typeface="Cambria" pitchFamily="18" charset="0"/>
                <a:ea typeface="Cambria" pitchFamily="18" charset="0"/>
                <a:cs typeface="Times New Roman"/>
                <a:sym typeface="Times New Roman"/>
              </a:rPr>
              <a:t>Using ambiguous grammars,</a:t>
            </a:r>
          </a:p>
          <a:p>
            <a:pPr lvl="0"/>
            <a:r>
              <a:rPr lang="en-US" sz="1800" dirty="0" smtClean="0">
                <a:latin typeface="Cambria" pitchFamily="18" charset="0"/>
                <a:ea typeface="Cambria" pitchFamily="18" charset="0"/>
                <a:cs typeface="Times New Roman"/>
                <a:sym typeface="Times New Roman"/>
              </a:rPr>
              <a:t>Parser Generators .</a:t>
            </a: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6F9629D-34F8-435D-BF47-5865D9B4AD6A}" type="slidenum">
              <a:rPr lang="en-US"/>
              <a:pPr/>
              <a:t>50</a:t>
            </a:fld>
            <a:endParaRPr lang="en-US"/>
          </a:p>
        </p:txBody>
      </p:sp>
      <p:sp>
        <p:nvSpPr>
          <p:cNvPr id="2" name="Rectangle 1"/>
          <p:cNvSpPr>
            <a:spLocks noChangeArrowheads="1"/>
          </p:cNvSpPr>
          <p:nvPr/>
        </p:nvSpPr>
        <p:spPr bwMode="auto">
          <a:xfrm>
            <a:off x="484188" y="1784350"/>
            <a:ext cx="8583612" cy="175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a:defRPr/>
            </a:pPr>
            <a:r>
              <a:rPr lang="en-US" sz="1800" dirty="0">
                <a:solidFill>
                  <a:srgbClr val="333333"/>
                </a:solidFill>
                <a:latin typeface="+mn-lt"/>
              </a:rPr>
              <a:t>Left factoring is a grammar transformation that is useful for producing a grammar suitable for predictive, or top-down, parsing.</a:t>
            </a:r>
          </a:p>
          <a:p>
            <a:pPr algn="just">
              <a:defRPr/>
            </a:pPr>
            <a:endParaRPr lang="en-US" sz="1800" dirty="0">
              <a:solidFill>
                <a:srgbClr val="333333"/>
              </a:solidFill>
              <a:latin typeface="+mn-lt"/>
            </a:endParaRPr>
          </a:p>
          <a:p>
            <a:pPr marL="285750" indent="-285750" algn="just">
              <a:buFont typeface="Arial" panose="020B0604020202020204" pitchFamily="34" charset="0"/>
              <a:buChar char="•"/>
              <a:defRPr/>
            </a:pPr>
            <a:r>
              <a:rPr lang="en-US" sz="1800" dirty="0">
                <a:solidFill>
                  <a:srgbClr val="333333"/>
                </a:solidFill>
                <a:latin typeface="+mn-lt"/>
              </a:rPr>
              <a:t> When the choice between two alternative productions is not clear,</a:t>
            </a:r>
          </a:p>
          <a:p>
            <a:pPr marL="285750" indent="-285750" algn="just">
              <a:buFont typeface="Arial" panose="020B0604020202020204" pitchFamily="34" charset="0"/>
              <a:buChar char="•"/>
              <a:defRPr/>
            </a:pPr>
            <a:r>
              <a:rPr lang="en-US" sz="1800" dirty="0">
                <a:solidFill>
                  <a:srgbClr val="333333"/>
                </a:solidFill>
                <a:latin typeface="+mn-lt"/>
              </a:rPr>
              <a:t> we may be able to rewrite the pro-</a:t>
            </a:r>
            <a:r>
              <a:rPr lang="en-US" sz="1800" dirty="0" err="1">
                <a:solidFill>
                  <a:srgbClr val="333333"/>
                </a:solidFill>
                <a:latin typeface="+mn-lt"/>
              </a:rPr>
              <a:t>ductions</a:t>
            </a:r>
            <a:r>
              <a:rPr lang="en-US" sz="1800" dirty="0">
                <a:solidFill>
                  <a:srgbClr val="333333"/>
                </a:solidFill>
                <a:latin typeface="+mn-lt"/>
              </a:rPr>
              <a:t> to defer the decision until enough of the input has been seen that we can make the right choice.</a:t>
            </a:r>
            <a:endParaRPr lang="en-US" sz="1800" dirty="0">
              <a:latin typeface="+mn-lt"/>
            </a:endParaRPr>
          </a:p>
        </p:txBody>
      </p:sp>
      <p:sp>
        <p:nvSpPr>
          <p:cNvPr id="3" name="Rectangle 2"/>
          <p:cNvSpPr>
            <a:spLocks noChangeArrowheads="1"/>
          </p:cNvSpPr>
          <p:nvPr/>
        </p:nvSpPr>
        <p:spPr bwMode="auto">
          <a:xfrm>
            <a:off x="381000" y="1323975"/>
            <a:ext cx="205422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2000" b="1" dirty="0">
                <a:solidFill>
                  <a:srgbClr val="333333"/>
                </a:solidFill>
                <a:latin typeface="+mn-lt"/>
              </a:rPr>
              <a:t> Left Factoring</a:t>
            </a:r>
            <a:endParaRPr lang="en-US" sz="2000" b="1" dirty="0">
              <a:latin typeface="+mn-lt"/>
            </a:endParaRPr>
          </a:p>
        </p:txBody>
      </p:sp>
      <p:pic>
        <p:nvPicPr>
          <p:cNvPr id="19461" name="Picture 3"/>
          <p:cNvPicPr>
            <a:picLocks noChangeAspect="1"/>
          </p:cNvPicPr>
          <p:nvPr/>
        </p:nvPicPr>
        <p:blipFill>
          <a:blip r:embed="rId3"/>
          <a:srcRect/>
          <a:stretch>
            <a:fillRect/>
          </a:stretch>
        </p:blipFill>
        <p:spPr bwMode="auto">
          <a:xfrm>
            <a:off x="3505200" y="3914775"/>
            <a:ext cx="2133600" cy="352425"/>
          </a:xfrm>
          <a:prstGeom prst="rect">
            <a:avLst/>
          </a:prstGeom>
          <a:noFill/>
          <a:ln w="9525">
            <a:noFill/>
            <a:miter lim="800000"/>
            <a:headEnd/>
            <a:tailEnd/>
          </a:ln>
        </p:spPr>
      </p:pic>
      <p:pic>
        <p:nvPicPr>
          <p:cNvPr id="19462" name="Picture 4"/>
          <p:cNvPicPr>
            <a:picLocks noChangeAspect="1"/>
          </p:cNvPicPr>
          <p:nvPr/>
        </p:nvPicPr>
        <p:blipFill>
          <a:blip r:embed="rId4"/>
          <a:srcRect/>
          <a:stretch>
            <a:fillRect/>
          </a:stretch>
        </p:blipFill>
        <p:spPr bwMode="auto">
          <a:xfrm>
            <a:off x="3352800" y="4495800"/>
            <a:ext cx="2981325" cy="9429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p:cNvPicPr>
          <p:nvPr/>
        </p:nvPicPr>
        <p:blipFill>
          <a:blip r:embed="rId3"/>
          <a:srcRect/>
          <a:stretch>
            <a:fillRect/>
          </a:stretch>
        </p:blipFill>
        <p:spPr bwMode="auto">
          <a:xfrm>
            <a:off x="228600" y="1498600"/>
            <a:ext cx="6400800" cy="1711325"/>
          </a:xfrm>
          <a:prstGeom prst="rect">
            <a:avLst/>
          </a:prstGeom>
          <a:noFill/>
          <a:ln w="9525">
            <a:noFill/>
            <a:miter lim="800000"/>
            <a:headEnd/>
            <a:tailEnd/>
          </a:ln>
        </p:spPr>
      </p:pic>
      <p:pic>
        <p:nvPicPr>
          <p:cNvPr id="21507" name="Picture 6"/>
          <p:cNvPicPr>
            <a:picLocks noChangeAspect="1"/>
          </p:cNvPicPr>
          <p:nvPr/>
        </p:nvPicPr>
        <p:blipFill>
          <a:blip r:embed="rId4"/>
          <a:srcRect/>
          <a:stretch>
            <a:fillRect/>
          </a:stretch>
        </p:blipFill>
        <p:spPr bwMode="auto">
          <a:xfrm>
            <a:off x="195263" y="3138488"/>
            <a:ext cx="8872537" cy="2957512"/>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E70F7924-770F-4B36-A5AF-F8F28C54952B}" type="slidenum">
              <a:rPr lang="en-US"/>
              <a:pPr/>
              <a:t>52</a:t>
            </a:fld>
            <a:endParaRPr lang="en-US"/>
          </a:p>
        </p:txBody>
      </p:sp>
      <p:sp>
        <p:nvSpPr>
          <p:cNvPr id="23555" name="Content Placeholder 5"/>
          <p:cNvSpPr>
            <a:spLocks noGrp="1"/>
          </p:cNvSpPr>
          <p:nvPr>
            <p:ph idx="1"/>
          </p:nvPr>
        </p:nvSpPr>
        <p:spPr>
          <a:xfrm>
            <a:off x="304800" y="1219200"/>
            <a:ext cx="7543800" cy="685800"/>
          </a:xfrm>
        </p:spPr>
        <p:txBody>
          <a:bodyPr/>
          <a:lstStyle/>
          <a:p>
            <a:r>
              <a:rPr lang="en-US" sz="2400" smtClean="0"/>
              <a:t>Do left factoring in the following grammar</a:t>
            </a:r>
          </a:p>
        </p:txBody>
      </p:sp>
      <p:sp>
        <p:nvSpPr>
          <p:cNvPr id="2" name="Rectangle 1"/>
          <p:cNvSpPr/>
          <p:nvPr/>
        </p:nvSpPr>
        <p:spPr>
          <a:xfrm>
            <a:off x="533400" y="1912938"/>
            <a:ext cx="4572000" cy="830262"/>
          </a:xfrm>
          <a:prstGeom prst="rect">
            <a:avLst/>
          </a:prstGeom>
        </p:spPr>
        <p:txBody>
          <a:bodyPr>
            <a:spAutoFit/>
          </a:bodyPr>
          <a:lstStyle/>
          <a:p>
            <a:pPr eaLnBrk="1" hangingPunct="1">
              <a:defRPr/>
            </a:pPr>
            <a:r>
              <a:rPr lang="en-IN" dirty="0">
                <a:solidFill>
                  <a:srgbClr val="303030"/>
                </a:solidFill>
                <a:latin typeface="+mn-lt"/>
              </a:rPr>
              <a:t>S → </a:t>
            </a:r>
            <a:r>
              <a:rPr lang="en-IN" dirty="0" err="1">
                <a:solidFill>
                  <a:srgbClr val="303030"/>
                </a:solidFill>
                <a:latin typeface="+mn-lt"/>
              </a:rPr>
              <a:t>iEtS</a:t>
            </a:r>
            <a:r>
              <a:rPr lang="en-IN" dirty="0">
                <a:solidFill>
                  <a:srgbClr val="303030"/>
                </a:solidFill>
                <a:latin typeface="+mn-lt"/>
              </a:rPr>
              <a:t> / </a:t>
            </a:r>
            <a:r>
              <a:rPr lang="en-IN" dirty="0" err="1">
                <a:solidFill>
                  <a:srgbClr val="303030"/>
                </a:solidFill>
                <a:latin typeface="+mn-lt"/>
              </a:rPr>
              <a:t>iEtSeS</a:t>
            </a:r>
            <a:r>
              <a:rPr lang="en-IN" dirty="0">
                <a:solidFill>
                  <a:srgbClr val="303030"/>
                </a:solidFill>
                <a:latin typeface="+mn-lt"/>
              </a:rPr>
              <a:t> / a</a:t>
            </a:r>
          </a:p>
          <a:p>
            <a:pPr eaLnBrk="1" hangingPunct="1">
              <a:defRPr/>
            </a:pPr>
            <a:r>
              <a:rPr lang="en-IN" dirty="0">
                <a:solidFill>
                  <a:srgbClr val="303030"/>
                </a:solidFill>
                <a:latin typeface="+mn-lt"/>
              </a:rPr>
              <a:t>E → b</a:t>
            </a:r>
          </a:p>
        </p:txBody>
      </p:sp>
      <p:sp>
        <p:nvSpPr>
          <p:cNvPr id="3" name="Rectangle 2"/>
          <p:cNvSpPr/>
          <p:nvPr/>
        </p:nvSpPr>
        <p:spPr>
          <a:xfrm>
            <a:off x="457200" y="3078163"/>
            <a:ext cx="4572000" cy="1939925"/>
          </a:xfrm>
          <a:prstGeom prst="rect">
            <a:avLst/>
          </a:prstGeom>
        </p:spPr>
        <p:txBody>
          <a:bodyPr>
            <a:spAutoFit/>
          </a:bodyPr>
          <a:lstStyle/>
          <a:p>
            <a:pPr algn="just" eaLnBrk="1" hangingPunct="1">
              <a:defRPr/>
            </a:pPr>
            <a:r>
              <a:rPr lang="en-US" dirty="0">
                <a:solidFill>
                  <a:srgbClr val="303030"/>
                </a:solidFill>
                <a:latin typeface="+mn-lt"/>
              </a:rPr>
              <a:t>The left factored grammar is</a:t>
            </a:r>
          </a:p>
          <a:p>
            <a:pPr algn="just" eaLnBrk="1" hangingPunct="1">
              <a:defRPr/>
            </a:pPr>
            <a:endParaRPr lang="en-US" dirty="0">
              <a:solidFill>
                <a:srgbClr val="303030"/>
              </a:solidFill>
              <a:latin typeface="+mn-lt"/>
            </a:endParaRPr>
          </a:p>
          <a:p>
            <a:pPr algn="just" eaLnBrk="1" hangingPunct="1">
              <a:defRPr/>
            </a:pPr>
            <a:r>
              <a:rPr lang="en-US" dirty="0">
                <a:solidFill>
                  <a:srgbClr val="303030"/>
                </a:solidFill>
                <a:latin typeface="+mn-lt"/>
              </a:rPr>
              <a:t>S → </a:t>
            </a:r>
            <a:r>
              <a:rPr lang="en-US" dirty="0" err="1">
                <a:solidFill>
                  <a:srgbClr val="303030"/>
                </a:solidFill>
                <a:latin typeface="+mn-lt"/>
              </a:rPr>
              <a:t>iEtSS</a:t>
            </a:r>
            <a:r>
              <a:rPr lang="en-US" dirty="0">
                <a:solidFill>
                  <a:srgbClr val="303030"/>
                </a:solidFill>
                <a:latin typeface="+mn-lt"/>
              </a:rPr>
              <a:t>’ / a</a:t>
            </a:r>
          </a:p>
          <a:p>
            <a:pPr algn="just" eaLnBrk="1" hangingPunct="1">
              <a:defRPr/>
            </a:pPr>
            <a:r>
              <a:rPr lang="en-US" dirty="0">
                <a:solidFill>
                  <a:srgbClr val="303030"/>
                </a:solidFill>
                <a:latin typeface="+mn-lt"/>
              </a:rPr>
              <a:t>S’ → </a:t>
            </a:r>
            <a:r>
              <a:rPr lang="en-US" dirty="0" err="1">
                <a:solidFill>
                  <a:srgbClr val="303030"/>
                </a:solidFill>
                <a:latin typeface="+mn-lt"/>
              </a:rPr>
              <a:t>eS</a:t>
            </a:r>
            <a:r>
              <a:rPr lang="en-US" dirty="0">
                <a:solidFill>
                  <a:srgbClr val="303030"/>
                </a:solidFill>
                <a:latin typeface="+mn-lt"/>
              </a:rPr>
              <a:t> / ∈</a:t>
            </a:r>
          </a:p>
          <a:p>
            <a:pPr algn="just" eaLnBrk="1" hangingPunct="1">
              <a:defRPr/>
            </a:pPr>
            <a:r>
              <a:rPr lang="en-US" dirty="0">
                <a:solidFill>
                  <a:srgbClr val="303030"/>
                </a:solidFill>
                <a:latin typeface="+mn-lt"/>
              </a:rPr>
              <a:t>E → b</a:t>
            </a:r>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73C54A3A-A387-4092-A5FF-F39CE1658124}" type="slidenum">
              <a:rPr lang="en-US"/>
              <a:pPr/>
              <a:t>53</a:t>
            </a:fld>
            <a:endParaRPr lang="en-US"/>
          </a:p>
        </p:txBody>
      </p:sp>
      <p:sp>
        <p:nvSpPr>
          <p:cNvPr id="7172" name="Content Placeholder 5"/>
          <p:cNvSpPr>
            <a:spLocks noGrp="1"/>
          </p:cNvSpPr>
          <p:nvPr>
            <p:ph idx="1"/>
          </p:nvPr>
        </p:nvSpPr>
        <p:spPr>
          <a:xfrm>
            <a:off x="304800" y="1143000"/>
            <a:ext cx="8458200" cy="4724400"/>
          </a:xfrm>
        </p:spPr>
        <p:txBody>
          <a:bodyPr/>
          <a:lstStyle/>
          <a:p>
            <a:pPr marL="0" indent="0" algn="just">
              <a:buFont typeface="Wingdings" pitchFamily="2" charset="2"/>
              <a:buNone/>
              <a:defRPr/>
            </a:pPr>
            <a:r>
              <a:rPr lang="en-US" sz="1800" b="1" u="sng" dirty="0"/>
              <a:t>First </a:t>
            </a:r>
            <a:r>
              <a:rPr lang="en-US" sz="1800" b="1" u="sng" dirty="0" smtClean="0"/>
              <a:t>Function</a:t>
            </a:r>
          </a:p>
          <a:p>
            <a:pPr>
              <a:defRPr/>
            </a:pPr>
            <a:endParaRPr lang="en-US" sz="1800" dirty="0" smtClean="0"/>
          </a:p>
          <a:p>
            <a:pPr>
              <a:defRPr/>
            </a:pPr>
            <a:r>
              <a:rPr lang="en-US" sz="1800" dirty="0" smtClean="0"/>
              <a:t>Before </a:t>
            </a:r>
            <a:r>
              <a:rPr lang="en-US" sz="1800" dirty="0"/>
              <a:t>calculating the first and follow functions, eliminate </a:t>
            </a:r>
            <a:r>
              <a:rPr lang="en-US" sz="1800" b="1" u="sng" dirty="0">
                <a:hlinkClick r:id="rId3"/>
              </a:rPr>
              <a:t>Left Recursion</a:t>
            </a:r>
            <a:r>
              <a:rPr lang="en-US" sz="1800" dirty="0"/>
              <a:t> from the grammar, if present.</a:t>
            </a:r>
          </a:p>
          <a:p>
            <a:pPr marL="0" indent="0">
              <a:buFont typeface="Wingdings" pitchFamily="2" charset="2"/>
              <a:buNone/>
              <a:defRPr/>
            </a:pPr>
            <a:r>
              <a:rPr lang="en-US" sz="1800" dirty="0" smtClean="0"/>
              <a:t/>
            </a:r>
            <a:br>
              <a:rPr lang="en-US" sz="1800" dirty="0" smtClean="0"/>
            </a:br>
            <a:r>
              <a:rPr lang="en-US" sz="1800" b="1" u="sng" dirty="0" smtClean="0"/>
              <a:t>Rules </a:t>
            </a:r>
            <a:r>
              <a:rPr lang="en-US" sz="1800" b="1" u="sng" dirty="0"/>
              <a:t>For Calculating First Function-</a:t>
            </a:r>
            <a:endParaRPr lang="en-US" sz="1800" b="1" dirty="0"/>
          </a:p>
          <a:p>
            <a:pPr marL="0" indent="0" algn="just">
              <a:buFont typeface="Wingdings" pitchFamily="2" charset="2"/>
              <a:buNone/>
              <a:defRPr/>
            </a:pPr>
            <a:r>
              <a:rPr lang="en-US" sz="1800" dirty="0"/>
              <a:t> </a:t>
            </a:r>
          </a:p>
          <a:p>
            <a:pPr marL="0" indent="0" algn="just">
              <a:buFont typeface="Wingdings" pitchFamily="2" charset="2"/>
              <a:buNone/>
              <a:defRPr/>
            </a:pPr>
            <a:r>
              <a:rPr lang="en-US" sz="1800" b="1" u="sng" dirty="0"/>
              <a:t>Rule-01:</a:t>
            </a:r>
            <a:endParaRPr lang="en-US" sz="1800" b="1" dirty="0"/>
          </a:p>
          <a:p>
            <a:pPr marL="0" indent="0" algn="just">
              <a:buFont typeface="Wingdings" pitchFamily="2" charset="2"/>
              <a:buNone/>
              <a:defRPr/>
            </a:pPr>
            <a:r>
              <a:rPr lang="en-US" sz="1800" dirty="0"/>
              <a:t> </a:t>
            </a:r>
          </a:p>
          <a:p>
            <a:pPr marL="0" indent="0" algn="just">
              <a:buFont typeface="Wingdings" pitchFamily="2" charset="2"/>
              <a:buNone/>
              <a:defRPr/>
            </a:pPr>
            <a:r>
              <a:rPr lang="en-US" sz="1800" dirty="0"/>
              <a:t>For a production rule X → ∈,</a:t>
            </a:r>
          </a:p>
          <a:p>
            <a:pPr marL="0" indent="0" algn="just">
              <a:buFont typeface="Wingdings" pitchFamily="2" charset="2"/>
              <a:buNone/>
              <a:defRPr/>
            </a:pPr>
            <a:r>
              <a:rPr lang="en-US" sz="1800" dirty="0"/>
              <a:t>First(X) = { ∈ }</a:t>
            </a:r>
          </a:p>
          <a:p>
            <a:pPr marL="0" indent="0" algn="just">
              <a:buFont typeface="Wingdings" pitchFamily="2" charset="2"/>
              <a:buNone/>
              <a:defRPr/>
            </a:pPr>
            <a:r>
              <a:rPr lang="en-US" sz="1800" dirty="0"/>
              <a:t> </a:t>
            </a:r>
          </a:p>
          <a:p>
            <a:pPr marL="0" indent="0" algn="just">
              <a:buFont typeface="Wingdings" pitchFamily="2" charset="2"/>
              <a:buNone/>
              <a:defRPr/>
            </a:pPr>
            <a:r>
              <a:rPr lang="en-US" sz="1800" b="1" u="sng" dirty="0"/>
              <a:t>Rule-02:</a:t>
            </a:r>
            <a:endParaRPr lang="en-US" sz="1800" b="1" dirty="0"/>
          </a:p>
          <a:p>
            <a:pPr marL="0" indent="0" algn="just">
              <a:buFont typeface="Wingdings" pitchFamily="2" charset="2"/>
              <a:buNone/>
              <a:defRPr/>
            </a:pPr>
            <a:r>
              <a:rPr lang="en-US" sz="1800" dirty="0"/>
              <a:t> </a:t>
            </a:r>
          </a:p>
          <a:p>
            <a:pPr marL="0" indent="0" algn="just">
              <a:buFont typeface="Wingdings" pitchFamily="2" charset="2"/>
              <a:buNone/>
              <a:defRPr/>
            </a:pPr>
            <a:r>
              <a:rPr lang="en-US" sz="1800" dirty="0"/>
              <a:t>For any terminal symbol ‘a’,</a:t>
            </a:r>
          </a:p>
          <a:p>
            <a:pPr marL="0" indent="0" algn="just">
              <a:buFont typeface="Wingdings" pitchFamily="2" charset="2"/>
              <a:buNone/>
              <a:defRPr/>
            </a:pPr>
            <a:r>
              <a:rPr lang="en-US" sz="1800" dirty="0"/>
              <a:t>First(a) = { a }</a:t>
            </a:r>
          </a:p>
          <a:p>
            <a:pPr marL="0" indent="0" algn="just">
              <a:buFont typeface="Wingdings" pitchFamily="2" charset="2"/>
              <a:buNone/>
              <a:defRPr/>
            </a:pPr>
            <a:r>
              <a:rPr lang="en-US" sz="1800" dirty="0"/>
              <a:t> </a:t>
            </a: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CD3FBB89-58DF-4E29-8588-DD672FAAC006}" type="slidenum">
              <a:rPr lang="en-US"/>
              <a:pPr/>
              <a:t>54</a:t>
            </a:fld>
            <a:endParaRPr lang="en-US"/>
          </a:p>
        </p:txBody>
      </p:sp>
      <p:sp>
        <p:nvSpPr>
          <p:cNvPr id="27651" name="Content Placeholder 5"/>
          <p:cNvSpPr>
            <a:spLocks noGrp="1"/>
          </p:cNvSpPr>
          <p:nvPr>
            <p:ph idx="1"/>
          </p:nvPr>
        </p:nvSpPr>
        <p:spPr>
          <a:xfrm>
            <a:off x="304800" y="1143000"/>
            <a:ext cx="8458200" cy="4724400"/>
          </a:xfrm>
        </p:spPr>
        <p:txBody>
          <a:bodyPr/>
          <a:lstStyle/>
          <a:p>
            <a:pPr marL="0" indent="0" algn="just">
              <a:buFont typeface="Wingdings" pitchFamily="2" charset="2"/>
              <a:buNone/>
            </a:pPr>
            <a:r>
              <a:rPr lang="en-US" sz="1800" b="1" u="sng" smtClean="0"/>
              <a:t>Rule-03:</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For a production rule X → Y</a:t>
            </a:r>
            <a:r>
              <a:rPr lang="en-US" sz="1800" baseline="-25000" smtClean="0"/>
              <a:t>1</a:t>
            </a:r>
            <a:r>
              <a:rPr lang="en-US" sz="1800" smtClean="0"/>
              <a:t>Y</a:t>
            </a:r>
            <a:r>
              <a:rPr lang="en-US" sz="1800" baseline="-25000" smtClean="0"/>
              <a:t>2</a:t>
            </a:r>
            <a:r>
              <a:rPr lang="en-US" sz="1800" smtClean="0"/>
              <a:t>Y</a:t>
            </a:r>
            <a:r>
              <a:rPr lang="en-US" sz="1800" baseline="-25000" smtClean="0"/>
              <a:t>3</a:t>
            </a:r>
            <a:r>
              <a:rPr lang="en-US" sz="1800" smtClean="0"/>
              <a:t>,</a:t>
            </a:r>
          </a:p>
          <a:p>
            <a:pPr marL="0" indent="0" algn="just">
              <a:buFont typeface="Wingdings" pitchFamily="2" charset="2"/>
              <a:buNone/>
            </a:pPr>
            <a:r>
              <a:rPr lang="en-US" sz="1800" smtClean="0"/>
              <a:t> </a:t>
            </a:r>
          </a:p>
          <a:p>
            <a:pPr marL="0" indent="0" algn="just">
              <a:buFont typeface="Wingdings" pitchFamily="2" charset="2"/>
              <a:buNone/>
            </a:pPr>
            <a:r>
              <a:rPr lang="en-US" sz="1800" b="1" u="sng" smtClean="0"/>
              <a:t>Calculating First(X)</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If ∈ ∉ First(Y</a:t>
            </a:r>
            <a:r>
              <a:rPr lang="en-US" sz="1800" baseline="-25000" smtClean="0"/>
              <a:t>1</a:t>
            </a:r>
            <a:r>
              <a:rPr lang="en-US" sz="1800" smtClean="0"/>
              <a:t>), then First(X) = First(Y</a:t>
            </a:r>
            <a:r>
              <a:rPr lang="en-US" sz="1800" baseline="-25000" smtClean="0"/>
              <a:t>1</a:t>
            </a:r>
            <a:r>
              <a:rPr lang="en-US" sz="1800" smtClean="0"/>
              <a:t>)</a:t>
            </a:r>
          </a:p>
          <a:p>
            <a:pPr marL="0" indent="0" algn="just">
              <a:buFont typeface="Wingdings" pitchFamily="2" charset="2"/>
              <a:buNone/>
            </a:pPr>
            <a:r>
              <a:rPr lang="en-US" sz="1800" smtClean="0"/>
              <a:t>If ∈ ∈ First(Y</a:t>
            </a:r>
            <a:r>
              <a:rPr lang="en-US" sz="1800" baseline="-25000" smtClean="0"/>
              <a:t>1</a:t>
            </a:r>
            <a:r>
              <a:rPr lang="en-US" sz="1800" smtClean="0"/>
              <a:t>), then First(X) = { First(Y</a:t>
            </a:r>
            <a:r>
              <a:rPr lang="en-US" sz="1800" baseline="-25000" smtClean="0"/>
              <a:t>1</a:t>
            </a:r>
            <a:r>
              <a:rPr lang="en-US" sz="1800" smtClean="0"/>
              <a:t>) – ∈ } ∪ First(Y</a:t>
            </a:r>
            <a:r>
              <a:rPr lang="en-US" sz="1800" baseline="-25000" smtClean="0"/>
              <a:t>2</a:t>
            </a:r>
            <a:r>
              <a:rPr lang="en-US" sz="1800" smtClean="0"/>
              <a:t>Y</a:t>
            </a:r>
            <a:r>
              <a:rPr lang="en-US" sz="1800" baseline="-25000" smtClean="0"/>
              <a:t>3</a:t>
            </a:r>
            <a:r>
              <a:rPr lang="en-US" sz="1800" smtClean="0"/>
              <a:t>)</a:t>
            </a:r>
          </a:p>
          <a:p>
            <a:pPr marL="0" indent="0" algn="just">
              <a:buFont typeface="Wingdings" pitchFamily="2" charset="2"/>
              <a:buNone/>
            </a:pPr>
            <a:r>
              <a:rPr lang="en-US" sz="1800" smtClean="0"/>
              <a:t> </a:t>
            </a:r>
          </a:p>
          <a:p>
            <a:pPr marL="0" indent="0" algn="just">
              <a:buFont typeface="Wingdings" pitchFamily="2" charset="2"/>
              <a:buNone/>
            </a:pPr>
            <a:r>
              <a:rPr lang="en-US" sz="1800" b="1" u="sng" smtClean="0"/>
              <a:t>Calculating First(Y</a:t>
            </a:r>
            <a:r>
              <a:rPr lang="en-US" sz="1800" b="1" u="sng" baseline="-25000" smtClean="0"/>
              <a:t>2</a:t>
            </a:r>
            <a:r>
              <a:rPr lang="en-US" sz="1800" b="1" u="sng" smtClean="0"/>
              <a:t>Y</a:t>
            </a:r>
            <a:r>
              <a:rPr lang="en-US" sz="1800" b="1" u="sng" baseline="-25000" smtClean="0"/>
              <a:t>3</a:t>
            </a:r>
            <a:r>
              <a:rPr lang="en-US" sz="1800" b="1" u="sng" smtClean="0"/>
              <a:t>)</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If ∈ ∉ First(Y</a:t>
            </a:r>
            <a:r>
              <a:rPr lang="en-US" sz="1800" baseline="-25000" smtClean="0"/>
              <a:t>2</a:t>
            </a:r>
            <a:r>
              <a:rPr lang="en-US" sz="1800" smtClean="0"/>
              <a:t>), then First(Y</a:t>
            </a:r>
            <a:r>
              <a:rPr lang="en-US" sz="1800" baseline="-25000" smtClean="0"/>
              <a:t>2</a:t>
            </a:r>
            <a:r>
              <a:rPr lang="en-US" sz="1800" smtClean="0"/>
              <a:t>Y</a:t>
            </a:r>
            <a:r>
              <a:rPr lang="en-US" sz="1800" baseline="-25000" smtClean="0"/>
              <a:t>3</a:t>
            </a:r>
            <a:r>
              <a:rPr lang="en-US" sz="1800" smtClean="0"/>
              <a:t>) = First(Y</a:t>
            </a:r>
            <a:r>
              <a:rPr lang="en-US" sz="1800" baseline="-25000" smtClean="0"/>
              <a:t>2</a:t>
            </a:r>
            <a:r>
              <a:rPr lang="en-US" sz="1800" smtClean="0"/>
              <a:t>)</a:t>
            </a:r>
          </a:p>
          <a:p>
            <a:pPr marL="0" indent="0" algn="just">
              <a:buFont typeface="Wingdings" pitchFamily="2" charset="2"/>
              <a:buNone/>
            </a:pPr>
            <a:r>
              <a:rPr lang="en-US" sz="1800" smtClean="0"/>
              <a:t>If ∈ ∈ First(Y</a:t>
            </a:r>
            <a:r>
              <a:rPr lang="en-US" sz="1800" baseline="-25000" smtClean="0"/>
              <a:t>2</a:t>
            </a:r>
            <a:r>
              <a:rPr lang="en-US" sz="1800" smtClean="0"/>
              <a:t>), then First(Y</a:t>
            </a:r>
            <a:r>
              <a:rPr lang="en-US" sz="1800" baseline="-25000" smtClean="0"/>
              <a:t>2</a:t>
            </a:r>
            <a:r>
              <a:rPr lang="en-US" sz="1800" smtClean="0"/>
              <a:t>Y</a:t>
            </a:r>
            <a:r>
              <a:rPr lang="en-US" sz="1800" baseline="-25000" smtClean="0"/>
              <a:t>3</a:t>
            </a:r>
            <a:r>
              <a:rPr lang="en-US" sz="1800" smtClean="0"/>
              <a:t>) = { First(Y</a:t>
            </a:r>
            <a:r>
              <a:rPr lang="en-US" sz="1800" baseline="-25000" smtClean="0"/>
              <a:t>2</a:t>
            </a:r>
            <a:r>
              <a:rPr lang="en-US" sz="1800" smtClean="0"/>
              <a:t>) – ∈ } ∪ First(Y</a:t>
            </a:r>
            <a:r>
              <a:rPr lang="en-US" sz="1800" baseline="-25000" smtClean="0"/>
              <a:t>3</a:t>
            </a:r>
            <a:r>
              <a:rPr lang="en-US" sz="1800" smtClean="0"/>
              <a:t>)</a:t>
            </a:r>
          </a:p>
          <a:p>
            <a:pPr marL="0" indent="0" algn="just">
              <a:buFont typeface="Wingdings" pitchFamily="2" charset="2"/>
              <a:buNone/>
            </a:pPr>
            <a:r>
              <a:rPr lang="en-US" sz="1800" smtClean="0"/>
              <a:t> </a:t>
            </a:r>
          </a:p>
          <a:p>
            <a:pPr marL="0" indent="0" algn="just">
              <a:buFont typeface="Wingdings" pitchFamily="2" charset="2"/>
              <a:buNone/>
            </a:pPr>
            <a:r>
              <a:rPr lang="en-US" sz="1800" smtClean="0"/>
              <a:t>Similarly, we can make expansion for any production rule X → Y</a:t>
            </a:r>
            <a:r>
              <a:rPr lang="en-US" sz="1800" baseline="-25000" smtClean="0"/>
              <a:t>1</a:t>
            </a:r>
            <a:r>
              <a:rPr lang="en-US" sz="1800" smtClean="0"/>
              <a:t>Y</a:t>
            </a:r>
            <a:r>
              <a:rPr lang="en-US" sz="1800" baseline="-25000" smtClean="0"/>
              <a:t>2</a:t>
            </a:r>
            <a:r>
              <a:rPr lang="en-US" sz="1800" smtClean="0"/>
              <a:t>Y</a:t>
            </a:r>
            <a:r>
              <a:rPr lang="en-US" sz="1800" baseline="-25000" smtClean="0"/>
              <a:t>3</a:t>
            </a:r>
            <a:r>
              <a:rPr lang="en-US" sz="1800" smtClean="0"/>
              <a:t>…..Y</a:t>
            </a:r>
            <a:r>
              <a:rPr lang="en-US" sz="1800" baseline="-25000" smtClean="0"/>
              <a:t>n</a:t>
            </a:r>
            <a:r>
              <a:rPr lang="en-US" sz="1800" smtClean="0"/>
              <a:t>.</a:t>
            </a:r>
          </a:p>
          <a:p>
            <a:pPr marL="0" indent="0" algn="just">
              <a:buFont typeface="Wingdings" pitchFamily="2" charset="2"/>
              <a:buNone/>
            </a:pPr>
            <a:r>
              <a:rPr lang="en-US" sz="1800" smtClean="0"/>
              <a:t> </a:t>
            </a:r>
          </a:p>
          <a:p>
            <a:pPr marL="0" indent="0" algn="just">
              <a:buFont typeface="Wingdings" pitchFamily="2" charset="2"/>
              <a:buNone/>
            </a:pPr>
            <a:r>
              <a:rPr lang="en-US" sz="1800" smtClean="0"/>
              <a:t/>
            </a:r>
            <a:br>
              <a:rPr lang="en-US" sz="1800" smtClean="0"/>
            </a:br>
            <a:endParaRPr lang="en-US" sz="1800" smtClean="0"/>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AD3D1775-84D8-4EF0-98D4-16EB31FCB14C}" type="slidenum">
              <a:rPr lang="en-US"/>
              <a:pPr/>
              <a:t>55</a:t>
            </a:fld>
            <a:endParaRPr lang="en-US"/>
          </a:p>
        </p:txBody>
      </p:sp>
      <p:sp>
        <p:nvSpPr>
          <p:cNvPr id="29699" name="Content Placeholder 5"/>
          <p:cNvSpPr>
            <a:spLocks noGrp="1"/>
          </p:cNvSpPr>
          <p:nvPr>
            <p:ph idx="1"/>
          </p:nvPr>
        </p:nvSpPr>
        <p:spPr>
          <a:xfrm>
            <a:off x="304800" y="1143000"/>
            <a:ext cx="8458200" cy="4724400"/>
          </a:xfrm>
        </p:spPr>
        <p:txBody>
          <a:bodyPr/>
          <a:lstStyle/>
          <a:p>
            <a:pPr marL="0" indent="0">
              <a:buFont typeface="Wingdings" pitchFamily="2" charset="2"/>
              <a:buNone/>
            </a:pPr>
            <a:r>
              <a:rPr lang="en-US" sz="1800" b="1" u="sng" smtClean="0"/>
              <a:t>Rules For Calculating Follow Function-</a:t>
            </a:r>
            <a:endParaRPr lang="en-US" sz="1800" b="1" smtClean="0"/>
          </a:p>
          <a:p>
            <a:pPr marL="0" indent="0">
              <a:buFont typeface="Wingdings" pitchFamily="2" charset="2"/>
              <a:buNone/>
            </a:pPr>
            <a:r>
              <a:rPr lang="en-US" sz="1800" smtClean="0"/>
              <a:t> </a:t>
            </a:r>
            <a:r>
              <a:rPr lang="en-US" sz="1800" b="1" u="sng" smtClean="0"/>
              <a:t>Rule-01:</a:t>
            </a:r>
            <a:endParaRPr lang="en-US" sz="1800" b="1" smtClean="0"/>
          </a:p>
          <a:p>
            <a:pPr marL="0" indent="0">
              <a:buFont typeface="Wingdings" pitchFamily="2" charset="2"/>
              <a:buNone/>
            </a:pPr>
            <a:r>
              <a:rPr lang="en-US" sz="1800" smtClean="0"/>
              <a:t> </a:t>
            </a:r>
          </a:p>
          <a:p>
            <a:pPr marL="0" indent="0">
              <a:buFont typeface="Wingdings" pitchFamily="2" charset="2"/>
              <a:buNone/>
            </a:pPr>
            <a:r>
              <a:rPr lang="en-US" sz="1800" smtClean="0"/>
              <a:t>For the start symbol S, place $ in Follow(S).</a:t>
            </a:r>
          </a:p>
          <a:p>
            <a:pPr marL="0" indent="0">
              <a:buFont typeface="Wingdings" pitchFamily="2" charset="2"/>
              <a:buNone/>
            </a:pPr>
            <a:r>
              <a:rPr lang="en-US" sz="1800" smtClean="0"/>
              <a:t> </a:t>
            </a:r>
          </a:p>
          <a:p>
            <a:pPr marL="0" indent="0">
              <a:buFont typeface="Wingdings" pitchFamily="2" charset="2"/>
              <a:buNone/>
            </a:pPr>
            <a:r>
              <a:rPr lang="en-US" sz="1800" b="1" u="sng" smtClean="0"/>
              <a:t>Rule-02:</a:t>
            </a:r>
            <a:endParaRPr lang="en-US" sz="1800" b="1" smtClean="0"/>
          </a:p>
          <a:p>
            <a:pPr marL="0" indent="0">
              <a:buFont typeface="Wingdings" pitchFamily="2" charset="2"/>
              <a:buNone/>
            </a:pPr>
            <a:r>
              <a:rPr lang="en-US" sz="1800" smtClean="0"/>
              <a:t> </a:t>
            </a:r>
          </a:p>
          <a:p>
            <a:pPr marL="0" indent="0">
              <a:buFont typeface="Wingdings" pitchFamily="2" charset="2"/>
              <a:buNone/>
            </a:pPr>
            <a:r>
              <a:rPr lang="en-US" sz="1800" smtClean="0"/>
              <a:t>For any production rule A → αB,</a:t>
            </a:r>
          </a:p>
          <a:p>
            <a:pPr marL="0" indent="0">
              <a:buFont typeface="Wingdings" pitchFamily="2" charset="2"/>
              <a:buNone/>
            </a:pPr>
            <a:r>
              <a:rPr lang="en-US" sz="1800" smtClean="0"/>
              <a:t>Follow(B) = Follow(A)</a:t>
            </a:r>
          </a:p>
          <a:p>
            <a:pPr marL="0" indent="0">
              <a:buFont typeface="Wingdings" pitchFamily="2" charset="2"/>
              <a:buNone/>
            </a:pPr>
            <a:r>
              <a:rPr lang="en-US" sz="1800" smtClean="0"/>
              <a:t> </a:t>
            </a:r>
          </a:p>
          <a:p>
            <a:pPr marL="0" indent="0">
              <a:buFont typeface="Wingdings" pitchFamily="2" charset="2"/>
              <a:buNone/>
            </a:pPr>
            <a:r>
              <a:rPr lang="en-US" sz="1800" b="1" u="sng" smtClean="0"/>
              <a:t>Rule-03:</a:t>
            </a:r>
            <a:endParaRPr lang="en-US" sz="1800" b="1" smtClean="0"/>
          </a:p>
          <a:p>
            <a:pPr marL="0" indent="0">
              <a:buFont typeface="Wingdings" pitchFamily="2" charset="2"/>
              <a:buNone/>
            </a:pPr>
            <a:r>
              <a:rPr lang="en-US" sz="1800" smtClean="0"/>
              <a:t> </a:t>
            </a:r>
          </a:p>
          <a:p>
            <a:pPr marL="0" indent="0">
              <a:buFont typeface="Wingdings" pitchFamily="2" charset="2"/>
              <a:buNone/>
            </a:pPr>
            <a:r>
              <a:rPr lang="en-US" sz="1800" smtClean="0"/>
              <a:t>For any production rule A → αBβ,</a:t>
            </a:r>
          </a:p>
          <a:p>
            <a:pPr marL="0" indent="0">
              <a:buFont typeface="Wingdings" pitchFamily="2" charset="2"/>
              <a:buNone/>
            </a:pPr>
            <a:r>
              <a:rPr lang="en-US" sz="1800" smtClean="0"/>
              <a:t> </a:t>
            </a:r>
          </a:p>
          <a:p>
            <a:pPr marL="0" indent="0">
              <a:buFont typeface="Wingdings" pitchFamily="2" charset="2"/>
              <a:buNone/>
            </a:pPr>
            <a:r>
              <a:rPr lang="en-US" sz="1800" smtClean="0"/>
              <a:t>If ∈ ∉ First(β), then Follow(B) = First(β)</a:t>
            </a:r>
          </a:p>
          <a:p>
            <a:pPr marL="0" indent="0">
              <a:buFont typeface="Wingdings" pitchFamily="2" charset="2"/>
              <a:buNone/>
            </a:pPr>
            <a:r>
              <a:rPr lang="en-US" sz="1800" smtClean="0"/>
              <a:t>If ∈ ∈ First(β), then Follow(B) = { First(β) – ∈ } ∪ Follow(A)</a:t>
            </a:r>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257261EF-A803-4254-9061-0A20A719DABF}" type="slidenum">
              <a:rPr lang="en-US"/>
              <a:pPr/>
              <a:t>56</a:t>
            </a:fld>
            <a:endParaRPr lang="en-US"/>
          </a:p>
        </p:txBody>
      </p:sp>
      <p:sp>
        <p:nvSpPr>
          <p:cNvPr id="31747" name="Content Placeholder 5"/>
          <p:cNvSpPr>
            <a:spLocks noGrp="1"/>
          </p:cNvSpPr>
          <p:nvPr>
            <p:ph idx="1"/>
          </p:nvPr>
        </p:nvSpPr>
        <p:spPr>
          <a:xfrm>
            <a:off x="304800" y="1143000"/>
            <a:ext cx="8458200" cy="4724400"/>
          </a:xfrm>
        </p:spPr>
        <p:txBody>
          <a:bodyPr/>
          <a:lstStyle/>
          <a:p>
            <a:pPr marL="0" indent="0">
              <a:buFont typeface="Wingdings" pitchFamily="2" charset="2"/>
              <a:buNone/>
            </a:pPr>
            <a:r>
              <a:rPr lang="en-US" sz="1800" smtClean="0"/>
              <a:t>Calculate the first and follow functions for the given grammar-</a:t>
            </a:r>
          </a:p>
          <a:p>
            <a:pPr marL="0" indent="0">
              <a:buFont typeface="Wingdings" pitchFamily="2" charset="2"/>
              <a:buNone/>
            </a:pPr>
            <a:r>
              <a:rPr lang="en-US" sz="1800" smtClean="0"/>
              <a:t>S → aBDh</a:t>
            </a:r>
          </a:p>
          <a:p>
            <a:pPr marL="0" indent="0">
              <a:buFont typeface="Wingdings" pitchFamily="2" charset="2"/>
              <a:buNone/>
            </a:pPr>
            <a:r>
              <a:rPr lang="en-US" sz="1800" smtClean="0"/>
              <a:t>B → cC</a:t>
            </a:r>
          </a:p>
          <a:p>
            <a:pPr marL="0" indent="0">
              <a:buFont typeface="Wingdings" pitchFamily="2" charset="2"/>
              <a:buNone/>
            </a:pPr>
            <a:r>
              <a:rPr lang="en-US" sz="1800" smtClean="0"/>
              <a:t>C → bC / ∈</a:t>
            </a:r>
          </a:p>
          <a:p>
            <a:pPr marL="0" indent="0">
              <a:buFont typeface="Wingdings" pitchFamily="2" charset="2"/>
              <a:buNone/>
            </a:pPr>
            <a:r>
              <a:rPr lang="en-US" sz="1800" smtClean="0"/>
              <a:t>D → EF</a:t>
            </a:r>
          </a:p>
          <a:p>
            <a:pPr marL="0" indent="0">
              <a:buFont typeface="Wingdings" pitchFamily="2" charset="2"/>
              <a:buNone/>
            </a:pPr>
            <a:r>
              <a:rPr lang="en-US" sz="1800" smtClean="0"/>
              <a:t>E → g / ∈</a:t>
            </a:r>
          </a:p>
          <a:p>
            <a:pPr marL="0" indent="0">
              <a:buFont typeface="Wingdings" pitchFamily="2" charset="2"/>
              <a:buNone/>
            </a:pPr>
            <a:r>
              <a:rPr lang="en-US" sz="1800" smtClean="0"/>
              <a:t>F → f / ∈</a:t>
            </a:r>
          </a:p>
          <a:p>
            <a:pPr marL="0" indent="0">
              <a:buFont typeface="Wingdings" pitchFamily="2" charset="2"/>
              <a:buNone/>
            </a:pPr>
            <a:r>
              <a:rPr lang="en-US" sz="1800" smtClean="0"/>
              <a:t> </a:t>
            </a:r>
          </a:p>
          <a:p>
            <a:pPr marL="0" indent="0">
              <a:buFont typeface="Wingdings" pitchFamily="2" charset="2"/>
              <a:buNone/>
            </a:pPr>
            <a:r>
              <a:rPr lang="en-US" sz="1800" b="1" u="sng" smtClean="0"/>
              <a:t>First Functions</a:t>
            </a:r>
            <a:endParaRPr lang="en-US" sz="1800" b="1" smtClean="0"/>
          </a:p>
          <a:p>
            <a:pPr marL="0" indent="0">
              <a:buFont typeface="Wingdings" pitchFamily="2" charset="2"/>
              <a:buNone/>
            </a:pPr>
            <a:r>
              <a:rPr lang="en-US" sz="1800" smtClean="0"/>
              <a:t> </a:t>
            </a:r>
          </a:p>
          <a:p>
            <a:pPr marL="0" indent="0">
              <a:buFont typeface="Wingdings" pitchFamily="2" charset="2"/>
              <a:buNone/>
            </a:pPr>
            <a:r>
              <a:rPr lang="en-US" sz="1800" smtClean="0"/>
              <a:t>First(S) = { a }</a:t>
            </a:r>
          </a:p>
          <a:p>
            <a:pPr marL="0" indent="0">
              <a:buFont typeface="Wingdings" pitchFamily="2" charset="2"/>
              <a:buNone/>
            </a:pPr>
            <a:r>
              <a:rPr lang="en-US" sz="1800" smtClean="0"/>
              <a:t>First(B) = { c }</a:t>
            </a:r>
          </a:p>
          <a:p>
            <a:pPr marL="0" indent="0">
              <a:buFont typeface="Wingdings" pitchFamily="2" charset="2"/>
              <a:buNone/>
            </a:pPr>
            <a:r>
              <a:rPr lang="en-US" sz="1800" smtClean="0"/>
              <a:t>First(C) = { b , ∈ }</a:t>
            </a:r>
          </a:p>
          <a:p>
            <a:pPr marL="0" indent="0">
              <a:buFont typeface="Wingdings" pitchFamily="2" charset="2"/>
              <a:buNone/>
            </a:pPr>
            <a:r>
              <a:rPr lang="en-US" sz="1800" smtClean="0"/>
              <a:t>First(D) = { First(E) – ∈ } ∪ First(F) = { g , f , ∈ }</a:t>
            </a:r>
          </a:p>
          <a:p>
            <a:pPr marL="0" indent="0">
              <a:buFont typeface="Wingdings" pitchFamily="2" charset="2"/>
              <a:buNone/>
            </a:pPr>
            <a:r>
              <a:rPr lang="en-US" sz="1800" smtClean="0"/>
              <a:t>First(E) = { g , ∈ }</a:t>
            </a:r>
          </a:p>
          <a:p>
            <a:pPr marL="0" indent="0">
              <a:buFont typeface="Wingdings" pitchFamily="2" charset="2"/>
              <a:buNone/>
            </a:pPr>
            <a:r>
              <a:rPr lang="en-US" sz="1800" smtClean="0"/>
              <a:t>First(F) = { f , ∈ }</a:t>
            </a:r>
          </a:p>
          <a:p>
            <a:pPr marL="0" indent="0">
              <a:buFont typeface="Wingdings" pitchFamily="2" charset="2"/>
              <a:buNone/>
            </a:pPr>
            <a:r>
              <a:rPr lang="en-US" sz="1800" smtClean="0"/>
              <a:t> </a:t>
            </a:r>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673F5C90-4843-48FE-91AD-8E4D020DDEF9}" type="slidenum">
              <a:rPr lang="en-US"/>
              <a:pPr/>
              <a:t>57</a:t>
            </a:fld>
            <a:endParaRPr lang="en-US"/>
          </a:p>
        </p:txBody>
      </p:sp>
      <p:sp>
        <p:nvSpPr>
          <p:cNvPr id="33795" name="Content Placeholder 5"/>
          <p:cNvSpPr>
            <a:spLocks noGrp="1"/>
          </p:cNvSpPr>
          <p:nvPr>
            <p:ph idx="1"/>
          </p:nvPr>
        </p:nvSpPr>
        <p:spPr>
          <a:xfrm>
            <a:off x="304800" y="1143000"/>
            <a:ext cx="8458200" cy="4724400"/>
          </a:xfrm>
        </p:spPr>
        <p:txBody>
          <a:bodyPr/>
          <a:lstStyle/>
          <a:p>
            <a:pPr marL="0" indent="0">
              <a:buFont typeface="Wingdings" pitchFamily="2" charset="2"/>
              <a:buNone/>
            </a:pPr>
            <a:r>
              <a:rPr lang="en-US" sz="1800" dirty="0" smtClean="0"/>
              <a:t>Calculate the first and follow functions for the given grammar-</a:t>
            </a:r>
          </a:p>
          <a:p>
            <a:pPr marL="0" indent="0">
              <a:buFont typeface="Wingdings" pitchFamily="2" charset="2"/>
              <a:buNone/>
            </a:pPr>
            <a:r>
              <a:rPr lang="en-US" sz="1800" dirty="0" smtClean="0"/>
              <a:t>S → </a:t>
            </a:r>
            <a:r>
              <a:rPr lang="en-US" sz="1800" dirty="0" err="1" smtClean="0"/>
              <a:t>aBDh</a:t>
            </a:r>
            <a:endParaRPr lang="en-US" sz="1800" dirty="0" smtClean="0"/>
          </a:p>
          <a:p>
            <a:pPr marL="0" indent="0">
              <a:buFont typeface="Wingdings" pitchFamily="2" charset="2"/>
              <a:buNone/>
            </a:pPr>
            <a:r>
              <a:rPr lang="en-US" sz="1800" dirty="0" smtClean="0"/>
              <a:t>B → </a:t>
            </a:r>
            <a:r>
              <a:rPr lang="en-US" sz="1800" dirty="0" err="1" smtClean="0"/>
              <a:t>cC</a:t>
            </a:r>
            <a:endParaRPr lang="en-US" sz="1800" dirty="0" smtClean="0"/>
          </a:p>
          <a:p>
            <a:pPr marL="0" indent="0">
              <a:buFont typeface="Wingdings" pitchFamily="2" charset="2"/>
              <a:buNone/>
            </a:pPr>
            <a:r>
              <a:rPr lang="en-US" sz="1800" dirty="0" smtClean="0"/>
              <a:t>C → </a:t>
            </a:r>
            <a:r>
              <a:rPr lang="en-US" sz="1800" dirty="0" err="1" smtClean="0"/>
              <a:t>bC</a:t>
            </a:r>
            <a:r>
              <a:rPr lang="en-US" sz="1800" dirty="0" smtClean="0"/>
              <a:t> / ∈</a:t>
            </a:r>
          </a:p>
          <a:p>
            <a:pPr marL="0" indent="0">
              <a:buFont typeface="Wingdings" pitchFamily="2" charset="2"/>
              <a:buNone/>
            </a:pPr>
            <a:r>
              <a:rPr lang="en-US" sz="1800" dirty="0" smtClean="0"/>
              <a:t>D → EF</a:t>
            </a:r>
          </a:p>
          <a:p>
            <a:pPr marL="0" indent="0">
              <a:buFont typeface="Wingdings" pitchFamily="2" charset="2"/>
              <a:buNone/>
            </a:pPr>
            <a:r>
              <a:rPr lang="en-US" sz="1800" dirty="0" smtClean="0"/>
              <a:t>E → g / ∈</a:t>
            </a:r>
          </a:p>
          <a:p>
            <a:pPr marL="0" indent="0">
              <a:buFont typeface="Wingdings" pitchFamily="2" charset="2"/>
              <a:buNone/>
            </a:pPr>
            <a:r>
              <a:rPr lang="en-US" sz="1800" dirty="0" smtClean="0"/>
              <a:t>F → f / ∈</a:t>
            </a:r>
          </a:p>
          <a:p>
            <a:pPr marL="0" indent="0">
              <a:buFont typeface="Wingdings" pitchFamily="2" charset="2"/>
              <a:buNone/>
            </a:pPr>
            <a:endParaRPr lang="en-US" sz="1800" dirty="0" smtClean="0"/>
          </a:p>
          <a:p>
            <a:pPr marL="0" indent="0">
              <a:buFont typeface="Wingdings" pitchFamily="2" charset="2"/>
              <a:buNone/>
            </a:pPr>
            <a:r>
              <a:rPr lang="en-US" sz="1800" b="1" u="sng" dirty="0" smtClean="0"/>
              <a:t>Follow Functions</a:t>
            </a:r>
            <a:endParaRPr lang="en-US" sz="1800" b="1" dirty="0" smtClean="0"/>
          </a:p>
          <a:p>
            <a:pPr marL="0" indent="0">
              <a:buFont typeface="Wingdings" pitchFamily="2" charset="2"/>
              <a:buNone/>
            </a:pPr>
            <a:r>
              <a:rPr lang="en-US" sz="1800" dirty="0" smtClean="0"/>
              <a:t> </a:t>
            </a:r>
          </a:p>
          <a:p>
            <a:pPr marL="0" indent="0">
              <a:buFont typeface="Wingdings" pitchFamily="2" charset="2"/>
              <a:buNone/>
            </a:pPr>
            <a:r>
              <a:rPr lang="en-US" sz="1800" dirty="0" smtClean="0"/>
              <a:t>Follow(S) = { $ }</a:t>
            </a:r>
          </a:p>
          <a:p>
            <a:pPr marL="0" indent="0">
              <a:buFont typeface="Wingdings" pitchFamily="2" charset="2"/>
              <a:buNone/>
            </a:pPr>
            <a:r>
              <a:rPr lang="en-US" sz="1800" dirty="0" smtClean="0"/>
              <a:t>Follow(B) = { First(D) – ∈ } ∪ First(h) = { g , f , h }</a:t>
            </a:r>
          </a:p>
          <a:p>
            <a:pPr marL="0" indent="0">
              <a:buFont typeface="Wingdings" pitchFamily="2" charset="2"/>
              <a:buNone/>
            </a:pPr>
            <a:r>
              <a:rPr lang="en-US" sz="1800" dirty="0" smtClean="0"/>
              <a:t>Follow(C) = Follow(B) = { g , f , h }</a:t>
            </a:r>
          </a:p>
          <a:p>
            <a:pPr marL="0" indent="0">
              <a:buFont typeface="Wingdings" pitchFamily="2" charset="2"/>
              <a:buNone/>
            </a:pPr>
            <a:r>
              <a:rPr lang="en-US" sz="1800" dirty="0" smtClean="0"/>
              <a:t>Follow(D) = First(h) = { h }</a:t>
            </a:r>
          </a:p>
          <a:p>
            <a:pPr marL="0" indent="0">
              <a:buFont typeface="Wingdings" pitchFamily="2" charset="2"/>
              <a:buNone/>
            </a:pPr>
            <a:r>
              <a:rPr lang="en-US" sz="1800" dirty="0" smtClean="0"/>
              <a:t>Follow(E) = { First(F) – ∈ } ∪ Follow(D) = { f , h }</a:t>
            </a:r>
          </a:p>
          <a:p>
            <a:pPr marL="0" indent="0">
              <a:buFont typeface="Wingdings" pitchFamily="2" charset="2"/>
              <a:buNone/>
            </a:pPr>
            <a:r>
              <a:rPr lang="en-US" sz="1800" dirty="0" smtClean="0"/>
              <a:t>Follow(F) = Follow(D) = { h }</a:t>
            </a:r>
          </a:p>
          <a:p>
            <a:pPr marL="0" indent="0">
              <a:buFont typeface="Wingdings" pitchFamily="2" charset="2"/>
              <a:buNone/>
            </a:pPr>
            <a:r>
              <a:rPr lang="en-US" sz="1800" dirty="0" smtClean="0"/>
              <a:t> </a:t>
            </a: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1B3955D0-AAA7-4112-AB4D-F3C1ECBEF10D}" type="slidenum">
              <a:rPr lang="en-US"/>
              <a:pPr/>
              <a:t>58</a:t>
            </a:fld>
            <a:endParaRPr lang="en-US"/>
          </a:p>
        </p:txBody>
      </p:sp>
      <p:sp>
        <p:nvSpPr>
          <p:cNvPr id="35843" name="Content Placeholder 5"/>
          <p:cNvSpPr>
            <a:spLocks noGrp="1"/>
          </p:cNvSpPr>
          <p:nvPr>
            <p:ph idx="1"/>
          </p:nvPr>
        </p:nvSpPr>
        <p:spPr>
          <a:xfrm>
            <a:off x="304800" y="1143000"/>
            <a:ext cx="8458200" cy="4724400"/>
          </a:xfrm>
        </p:spPr>
        <p:txBody>
          <a:bodyPr/>
          <a:lstStyle/>
          <a:p>
            <a:pPr marL="0" indent="0">
              <a:buFont typeface="Wingdings" pitchFamily="2" charset="2"/>
              <a:buNone/>
            </a:pPr>
            <a:r>
              <a:rPr lang="en-US" sz="1800" dirty="0" smtClean="0"/>
              <a:t>Calculate the first and follow functions for the given grammar-</a:t>
            </a:r>
          </a:p>
          <a:p>
            <a:pPr marL="0" indent="0">
              <a:buFont typeface="Wingdings" pitchFamily="2" charset="2"/>
              <a:buNone/>
            </a:pPr>
            <a:r>
              <a:rPr lang="en-US" sz="1800" dirty="0" smtClean="0"/>
              <a:t> S → (L) / a</a:t>
            </a:r>
          </a:p>
          <a:p>
            <a:pPr marL="0" indent="0">
              <a:buFont typeface="Wingdings" pitchFamily="2" charset="2"/>
              <a:buNone/>
            </a:pPr>
            <a:r>
              <a:rPr lang="en-US" sz="1800" dirty="0" smtClean="0"/>
              <a:t>L → SL’</a:t>
            </a:r>
          </a:p>
          <a:p>
            <a:pPr marL="0" indent="0">
              <a:buFont typeface="Wingdings" pitchFamily="2" charset="2"/>
              <a:buNone/>
            </a:pPr>
            <a:r>
              <a:rPr lang="en-US" sz="1800" dirty="0" smtClean="0"/>
              <a:t>L’ → ,SL’ / ∈</a:t>
            </a:r>
          </a:p>
          <a:p>
            <a:pPr marL="0" indent="0"/>
            <a:r>
              <a:rPr lang="en-US" sz="1800" dirty="0" smtClean="0"/>
              <a:t> </a:t>
            </a:r>
            <a:r>
              <a:rPr lang="en-US" b="1" u="sng" dirty="0" smtClean="0"/>
              <a:t>First Functions-</a:t>
            </a:r>
            <a:endParaRPr lang="en-US" b="1" dirty="0" smtClean="0"/>
          </a:p>
          <a:p>
            <a:pPr marL="0" indent="0"/>
            <a:r>
              <a:rPr lang="en-US" dirty="0" smtClean="0"/>
              <a:t> </a:t>
            </a:r>
          </a:p>
          <a:p>
            <a:pPr marL="0" indent="0"/>
            <a:r>
              <a:rPr lang="en-US" dirty="0" smtClean="0"/>
              <a:t>First(S) = { ( , a }</a:t>
            </a:r>
          </a:p>
          <a:p>
            <a:pPr marL="0" indent="0"/>
            <a:r>
              <a:rPr lang="en-US" dirty="0" smtClean="0"/>
              <a:t>First(L) = First(S) = { ( , a }</a:t>
            </a:r>
          </a:p>
          <a:p>
            <a:pPr marL="0" indent="0"/>
            <a:r>
              <a:rPr lang="en-US" dirty="0" smtClean="0"/>
              <a:t>First(L’) = { , , ∈ }</a:t>
            </a:r>
          </a:p>
          <a:p>
            <a:pPr marL="0" indent="0"/>
            <a:r>
              <a:rPr lang="en-US" dirty="0" smtClean="0"/>
              <a:t> </a:t>
            </a:r>
          </a:p>
          <a:p>
            <a:pPr marL="0" indent="0"/>
            <a:r>
              <a:rPr lang="en-US" b="1" u="sng" dirty="0" smtClean="0"/>
              <a:t>Follow Functions-</a:t>
            </a:r>
            <a:endParaRPr lang="en-US" b="1" dirty="0" smtClean="0"/>
          </a:p>
          <a:p>
            <a:pPr marL="0" indent="0"/>
            <a:r>
              <a:rPr lang="en-US" dirty="0" smtClean="0"/>
              <a:t> </a:t>
            </a:r>
          </a:p>
          <a:p>
            <a:pPr marL="0" indent="0"/>
            <a:r>
              <a:rPr lang="en-US" dirty="0" smtClean="0"/>
              <a:t>Follow(S) = { $ } ∪ { First(L’) – ∈ } ∪ Follow(L) ∪ Follow(L’) = { $ , , , ) }</a:t>
            </a:r>
          </a:p>
          <a:p>
            <a:pPr marL="0" indent="0"/>
            <a:r>
              <a:rPr lang="en-US" dirty="0" smtClean="0"/>
              <a:t>Follow(L) = { ) }</a:t>
            </a:r>
          </a:p>
          <a:p>
            <a:pPr marL="0" indent="0"/>
            <a:r>
              <a:rPr lang="en-US" dirty="0" smtClean="0"/>
              <a:t>Follow(L’) = Follow(L) = { ) }</a:t>
            </a:r>
          </a:p>
          <a:p>
            <a:pPr marL="0" indent="0">
              <a:buFont typeface="Wingdings" pitchFamily="2" charset="2"/>
              <a:buNone/>
            </a:pPr>
            <a:endParaRPr lang="en-US" sz="1800" dirty="0" smtClean="0"/>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065DF3BF-D2A6-4B68-A23B-CB26D0BDD01F}" type="slidenum">
              <a:rPr lang="en-US"/>
              <a:pPr/>
              <a:t>59</a:t>
            </a:fld>
            <a:endParaRPr lang="en-US"/>
          </a:p>
        </p:txBody>
      </p:sp>
      <p:sp>
        <p:nvSpPr>
          <p:cNvPr id="37891" name="Content Placeholder 5"/>
          <p:cNvSpPr>
            <a:spLocks noGrp="1"/>
          </p:cNvSpPr>
          <p:nvPr>
            <p:ph idx="1"/>
          </p:nvPr>
        </p:nvSpPr>
        <p:spPr>
          <a:xfrm>
            <a:off x="304800" y="1143000"/>
            <a:ext cx="8458200" cy="4724400"/>
          </a:xfrm>
        </p:spPr>
        <p:txBody>
          <a:bodyPr/>
          <a:lstStyle/>
          <a:p>
            <a:pPr marL="0" indent="0" algn="just">
              <a:buFont typeface="Wingdings" pitchFamily="2" charset="2"/>
              <a:buNone/>
            </a:pPr>
            <a:r>
              <a:rPr lang="en-US" sz="1800" smtClean="0"/>
              <a:t>Calculate the first and follow functions for the given grammar-</a:t>
            </a:r>
          </a:p>
          <a:p>
            <a:pPr marL="0" indent="0" algn="just">
              <a:buFont typeface="Wingdings" pitchFamily="2" charset="2"/>
              <a:buNone/>
            </a:pPr>
            <a:r>
              <a:rPr lang="en-US" sz="1800" smtClean="0"/>
              <a:t> </a:t>
            </a:r>
          </a:p>
          <a:p>
            <a:pPr marL="0" indent="0" algn="just">
              <a:buFont typeface="Wingdings" pitchFamily="2" charset="2"/>
              <a:buNone/>
            </a:pPr>
            <a:r>
              <a:rPr lang="en-US" sz="1800" smtClean="0"/>
              <a:t>E → E + T / T</a:t>
            </a:r>
          </a:p>
          <a:p>
            <a:pPr marL="0" indent="0" algn="just">
              <a:buFont typeface="Wingdings" pitchFamily="2" charset="2"/>
              <a:buNone/>
            </a:pPr>
            <a:r>
              <a:rPr lang="en-US" sz="1800" smtClean="0"/>
              <a:t>T → T x F / F</a:t>
            </a:r>
          </a:p>
          <a:p>
            <a:pPr marL="0" indent="0" algn="just">
              <a:buFont typeface="Wingdings" pitchFamily="2" charset="2"/>
              <a:buNone/>
            </a:pPr>
            <a:r>
              <a:rPr lang="en-US" sz="1800" smtClean="0"/>
              <a:t>F → (E) / id</a:t>
            </a:r>
          </a:p>
          <a:p>
            <a:pPr marL="0" indent="0" algn="just">
              <a:buFont typeface="Wingdings" pitchFamily="2" charset="2"/>
              <a:buNone/>
            </a:pPr>
            <a:r>
              <a:rPr lang="en-US" sz="1800" smtClean="0"/>
              <a:t> </a:t>
            </a:r>
            <a:r>
              <a:rPr lang="en-US" sz="1800" b="1" u="sng" smtClean="0"/>
              <a:t>Solution</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We have-,the given grammar is left recursive.</a:t>
            </a:r>
          </a:p>
          <a:p>
            <a:pPr marL="0" indent="0" algn="just">
              <a:buFont typeface="Wingdings" pitchFamily="2" charset="2"/>
              <a:buNone/>
            </a:pPr>
            <a:r>
              <a:rPr lang="en-US" sz="1800" smtClean="0"/>
              <a:t>So, we first remove left recursion from the given grammar.</a:t>
            </a:r>
          </a:p>
          <a:p>
            <a:pPr marL="0" indent="0" algn="just">
              <a:buFont typeface="Wingdings" pitchFamily="2" charset="2"/>
              <a:buNone/>
            </a:pPr>
            <a:r>
              <a:rPr lang="en-US" sz="1800" smtClean="0"/>
              <a:t> </a:t>
            </a:r>
          </a:p>
          <a:p>
            <a:pPr marL="0" indent="0" algn="just">
              <a:buFont typeface="Wingdings" pitchFamily="2" charset="2"/>
              <a:buNone/>
            </a:pPr>
            <a:r>
              <a:rPr lang="en-US" sz="1800" smtClean="0"/>
              <a:t>After eliminating left recursion, we get the following grammar-</a:t>
            </a:r>
          </a:p>
          <a:p>
            <a:pPr marL="0" indent="0" algn="just">
              <a:buFont typeface="Wingdings" pitchFamily="2" charset="2"/>
              <a:buNone/>
            </a:pPr>
            <a:r>
              <a:rPr lang="en-US" sz="1800" smtClean="0"/>
              <a:t> E → TE’</a:t>
            </a:r>
          </a:p>
          <a:p>
            <a:pPr marL="0" indent="0" algn="just">
              <a:buFont typeface="Wingdings" pitchFamily="2" charset="2"/>
              <a:buNone/>
            </a:pPr>
            <a:r>
              <a:rPr lang="en-US" sz="1800" smtClean="0"/>
              <a:t>E’ → + TE’ / ∈</a:t>
            </a:r>
          </a:p>
          <a:p>
            <a:pPr marL="0" indent="0" algn="just">
              <a:buFont typeface="Wingdings" pitchFamily="2" charset="2"/>
              <a:buNone/>
            </a:pPr>
            <a:r>
              <a:rPr lang="en-US" sz="1800" smtClean="0"/>
              <a:t>T → FT’</a:t>
            </a:r>
          </a:p>
          <a:p>
            <a:pPr marL="0" indent="0" algn="just">
              <a:buFont typeface="Wingdings" pitchFamily="2" charset="2"/>
              <a:buNone/>
            </a:pPr>
            <a:r>
              <a:rPr lang="en-US" sz="1800" smtClean="0"/>
              <a:t>T’ → x FT’ / ∈</a:t>
            </a:r>
          </a:p>
          <a:p>
            <a:pPr marL="0" indent="0" algn="just">
              <a:buFont typeface="Wingdings" pitchFamily="2" charset="2"/>
              <a:buNone/>
            </a:pPr>
            <a:r>
              <a:rPr lang="en-US" sz="1800" smtClean="0"/>
              <a:t>F → (E) / id</a:t>
            </a:r>
          </a:p>
          <a:p>
            <a:pPr marL="0" indent="0" algn="just">
              <a:buFont typeface="Wingdings" pitchFamily="2" charset="2"/>
              <a:buNone/>
            </a:pPr>
            <a:r>
              <a:rPr lang="en-US" sz="1800" smtClean="0"/>
              <a:t> </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3"/>
          <p:cNvSpPr txBox="1">
            <a:spLocks noGrp="1"/>
          </p:cNvSpPr>
          <p:nvPr>
            <p:ph type="body" idx="1"/>
          </p:nvPr>
        </p:nvSpPr>
        <p:spPr>
          <a:xfrm>
            <a:off x="381000" y="1706136"/>
            <a:ext cx="8294649" cy="42709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None/>
            </a:pPr>
            <a:r>
              <a:rPr lang="en-US" dirty="0"/>
              <a:t>	</a:t>
            </a:r>
            <a:endParaRPr/>
          </a:p>
          <a:p>
            <a:pPr marL="342900" lvl="0" indent="-342900" algn="l" rtl="0">
              <a:spcBef>
                <a:spcPts val="560"/>
              </a:spcBef>
              <a:spcAft>
                <a:spcPts val="0"/>
              </a:spcAft>
              <a:buSzPts val="2100"/>
              <a:buFont typeface="Noto Sans Symbols"/>
              <a:buNone/>
            </a:pPr>
            <a:r>
              <a:rPr lang="en-US" dirty="0"/>
              <a:t>          </a:t>
            </a:r>
            <a:r>
              <a:rPr lang="en-US" sz="1600" dirty="0"/>
              <a:t>Read Character                                    Token                                                                                                                                                                                                                                                                                                                                                                         </a:t>
            </a:r>
            <a:endParaRPr/>
          </a:p>
        </p:txBody>
      </p:sp>
      <p:grpSp>
        <p:nvGrpSpPr>
          <p:cNvPr id="18" name="Group 17"/>
          <p:cNvGrpSpPr/>
          <p:nvPr/>
        </p:nvGrpSpPr>
        <p:grpSpPr>
          <a:xfrm>
            <a:off x="903249" y="2797097"/>
            <a:ext cx="6954643" cy="2657707"/>
            <a:chOff x="457200" y="2819400"/>
            <a:chExt cx="6954643" cy="2657707"/>
          </a:xfrm>
        </p:grpSpPr>
        <p:sp>
          <p:nvSpPr>
            <p:cNvPr id="123" name="Google Shape;123;p3"/>
            <p:cNvSpPr/>
            <p:nvPr/>
          </p:nvSpPr>
          <p:spPr>
            <a:xfrm>
              <a:off x="4497659" y="4486507"/>
              <a:ext cx="1295400" cy="99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Symbol</a:t>
              </a:r>
              <a:endParaRPr/>
            </a:p>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Table</a:t>
              </a:r>
              <a:endParaRPr/>
            </a:p>
          </p:txBody>
        </p:sp>
        <p:sp>
          <p:nvSpPr>
            <p:cNvPr id="124" name="Google Shape;124;p3"/>
            <p:cNvSpPr/>
            <p:nvPr/>
          </p:nvSpPr>
          <p:spPr>
            <a:xfrm>
              <a:off x="6040243" y="2849834"/>
              <a:ext cx="1371600" cy="99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Parser </a:t>
              </a:r>
              <a:endParaRPr/>
            </a:p>
          </p:txBody>
        </p:sp>
        <p:sp>
          <p:nvSpPr>
            <p:cNvPr id="125" name="Google Shape;125;p3"/>
            <p:cNvSpPr/>
            <p:nvPr/>
          </p:nvSpPr>
          <p:spPr>
            <a:xfrm>
              <a:off x="2871439" y="2926111"/>
              <a:ext cx="1371600" cy="99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Lexical</a:t>
              </a:r>
              <a:endParaRPr/>
            </a:p>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Analyzer</a:t>
              </a:r>
              <a:endParaRPr/>
            </a:p>
          </p:txBody>
        </p:sp>
        <p:sp>
          <p:nvSpPr>
            <p:cNvPr id="126" name="Google Shape;126;p3"/>
            <p:cNvSpPr/>
            <p:nvPr/>
          </p:nvSpPr>
          <p:spPr>
            <a:xfrm>
              <a:off x="457200" y="2819400"/>
              <a:ext cx="1219200" cy="990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input</a:t>
              </a:r>
              <a:endParaRPr/>
            </a:p>
          </p:txBody>
        </p:sp>
      </p:grpSp>
      <p:cxnSp>
        <p:nvCxnSpPr>
          <p:cNvPr id="131" name="Google Shape;131;p3"/>
          <p:cNvCxnSpPr/>
          <p:nvPr/>
        </p:nvCxnSpPr>
        <p:spPr>
          <a:xfrm flipH="1">
            <a:off x="6172200" y="3810000"/>
            <a:ext cx="762000" cy="990600"/>
          </a:xfrm>
          <a:prstGeom prst="straightConnector1">
            <a:avLst/>
          </a:prstGeom>
          <a:noFill/>
          <a:ln w="15875" cap="flat" cmpd="sng">
            <a:solidFill>
              <a:schemeClr val="dk1"/>
            </a:solidFill>
            <a:prstDash val="solid"/>
            <a:round/>
            <a:headEnd type="triangle" w="med" len="med"/>
            <a:tailEnd type="triangle" w="lg" len="lg"/>
          </a:ln>
        </p:spPr>
      </p:cxnSp>
      <p:grpSp>
        <p:nvGrpSpPr>
          <p:cNvPr id="19" name="Group 18"/>
          <p:cNvGrpSpPr/>
          <p:nvPr/>
        </p:nvGrpSpPr>
        <p:grpSpPr>
          <a:xfrm>
            <a:off x="2113156" y="3025698"/>
            <a:ext cx="6763718" cy="1622502"/>
            <a:chOff x="2113156" y="3025698"/>
            <a:chExt cx="6763718" cy="1622502"/>
          </a:xfrm>
        </p:grpSpPr>
        <p:cxnSp>
          <p:nvCxnSpPr>
            <p:cNvPr id="127" name="Google Shape;127;p3"/>
            <p:cNvCxnSpPr/>
            <p:nvPr/>
          </p:nvCxnSpPr>
          <p:spPr>
            <a:xfrm>
              <a:off x="4677936" y="3025698"/>
              <a:ext cx="2133600" cy="0"/>
            </a:xfrm>
            <a:prstGeom prst="straightConnector1">
              <a:avLst/>
            </a:prstGeom>
            <a:noFill/>
            <a:ln w="15875" cap="flat" cmpd="sng">
              <a:solidFill>
                <a:schemeClr val="dk1"/>
              </a:solidFill>
              <a:prstDash val="solid"/>
              <a:round/>
              <a:headEnd type="none" w="med" len="med"/>
              <a:tailEnd type="triangle" w="med" len="med"/>
            </a:ln>
          </p:spPr>
        </p:cxnSp>
        <p:cxnSp>
          <p:nvCxnSpPr>
            <p:cNvPr id="128" name="Google Shape;128;p3"/>
            <p:cNvCxnSpPr/>
            <p:nvPr/>
          </p:nvCxnSpPr>
          <p:spPr>
            <a:xfrm rot="10800000">
              <a:off x="4765288" y="3635298"/>
              <a:ext cx="1981200" cy="0"/>
            </a:xfrm>
            <a:prstGeom prst="straightConnector1">
              <a:avLst/>
            </a:prstGeom>
            <a:noFill/>
            <a:ln w="15875" cap="flat" cmpd="sng">
              <a:solidFill>
                <a:schemeClr val="dk1"/>
              </a:solidFill>
              <a:prstDash val="solid"/>
              <a:round/>
              <a:headEnd type="none" w="med" len="med"/>
              <a:tailEnd type="triangle" w="med" len="med"/>
            </a:ln>
          </p:spPr>
        </p:cxnSp>
        <p:cxnSp>
          <p:nvCxnSpPr>
            <p:cNvPr id="129" name="Google Shape;129;p3"/>
            <p:cNvCxnSpPr/>
            <p:nvPr/>
          </p:nvCxnSpPr>
          <p:spPr>
            <a:xfrm>
              <a:off x="2165196" y="3137210"/>
              <a:ext cx="1143000" cy="0"/>
            </a:xfrm>
            <a:prstGeom prst="straightConnector1">
              <a:avLst/>
            </a:prstGeom>
            <a:noFill/>
            <a:ln w="15875" cap="flat" cmpd="sng">
              <a:solidFill>
                <a:schemeClr val="dk1"/>
              </a:solidFill>
              <a:prstDash val="solid"/>
              <a:round/>
              <a:headEnd type="none" w="med" len="med"/>
              <a:tailEnd type="triangle" w="med" len="med"/>
            </a:ln>
          </p:spPr>
        </p:cxnSp>
        <p:cxnSp>
          <p:nvCxnSpPr>
            <p:cNvPr id="130" name="Google Shape;130;p3"/>
            <p:cNvCxnSpPr/>
            <p:nvPr/>
          </p:nvCxnSpPr>
          <p:spPr>
            <a:xfrm rot="10800000">
              <a:off x="2113156" y="3590693"/>
              <a:ext cx="1219200" cy="0"/>
            </a:xfrm>
            <a:prstGeom prst="straightConnector1">
              <a:avLst/>
            </a:prstGeom>
            <a:noFill/>
            <a:ln w="15875" cap="flat" cmpd="sng">
              <a:solidFill>
                <a:schemeClr val="dk1"/>
              </a:solidFill>
              <a:prstDash val="solid"/>
              <a:round/>
              <a:headEnd type="none" w="med" len="med"/>
              <a:tailEnd type="triangle" w="med" len="med"/>
            </a:ln>
          </p:spPr>
        </p:cxnSp>
        <p:cxnSp>
          <p:nvCxnSpPr>
            <p:cNvPr id="132" name="Google Shape;132;p3"/>
            <p:cNvCxnSpPr/>
            <p:nvPr/>
          </p:nvCxnSpPr>
          <p:spPr>
            <a:xfrm>
              <a:off x="3886200" y="3810000"/>
              <a:ext cx="990600" cy="838200"/>
            </a:xfrm>
            <a:prstGeom prst="straightConnector1">
              <a:avLst/>
            </a:prstGeom>
            <a:noFill/>
            <a:ln w="15875" cap="flat" cmpd="sng">
              <a:solidFill>
                <a:schemeClr val="dk1"/>
              </a:solidFill>
              <a:prstDash val="solid"/>
              <a:round/>
              <a:headEnd type="triangle" w="med" len="med"/>
              <a:tailEnd type="triangle" w="med" len="med"/>
            </a:ln>
          </p:spPr>
        </p:cxnSp>
        <p:cxnSp>
          <p:nvCxnSpPr>
            <p:cNvPr id="133" name="Google Shape;133;p3"/>
            <p:cNvCxnSpPr/>
            <p:nvPr/>
          </p:nvCxnSpPr>
          <p:spPr>
            <a:xfrm>
              <a:off x="7889449" y="3354659"/>
              <a:ext cx="987425" cy="0"/>
            </a:xfrm>
            <a:prstGeom prst="straightConnector1">
              <a:avLst/>
            </a:prstGeom>
            <a:noFill/>
            <a:ln w="34925" cap="flat" cmpd="sng">
              <a:solidFill>
                <a:schemeClr val="dk1"/>
              </a:solidFill>
              <a:prstDash val="dot"/>
              <a:round/>
              <a:headEnd type="none" w="med" len="med"/>
              <a:tailEnd type="stealth" w="med" len="med"/>
            </a:ln>
          </p:spPr>
        </p:cxnSp>
      </p:grpSp>
      <p:sp>
        <p:nvSpPr>
          <p:cNvPr id="134" name="Google Shape;134;p3"/>
          <p:cNvSpPr txBox="1"/>
          <p:nvPr/>
        </p:nvSpPr>
        <p:spPr>
          <a:xfrm>
            <a:off x="1435100" y="3810000"/>
            <a:ext cx="1447800" cy="7794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Push back </a:t>
            </a:r>
            <a:endParaRPr/>
          </a:p>
          <a:p>
            <a:pPr marL="0" marR="0" lvl="0" indent="0" algn="ctr" rtl="0">
              <a:spcBef>
                <a:spcPts val="900"/>
              </a:spcBef>
              <a:spcAft>
                <a:spcPts val="0"/>
              </a:spcAft>
              <a:buNone/>
            </a:pPr>
            <a:r>
              <a:rPr lang="en-US" sz="1800" b="0" i="0" u="none" strike="noStrike" cap="none">
                <a:solidFill>
                  <a:schemeClr val="dk1"/>
                </a:solidFill>
                <a:latin typeface="Times New Roman"/>
                <a:ea typeface="Times New Roman"/>
                <a:cs typeface="Times New Roman"/>
                <a:sym typeface="Times New Roman"/>
              </a:rPr>
              <a:t>character</a:t>
            </a:r>
            <a:endParaRPr/>
          </a:p>
        </p:txBody>
      </p:sp>
      <p:sp>
        <p:nvSpPr>
          <p:cNvPr id="135" name="Google Shape;135;p3"/>
          <p:cNvSpPr txBox="1"/>
          <p:nvPr/>
        </p:nvSpPr>
        <p:spPr>
          <a:xfrm>
            <a:off x="4519613" y="3832225"/>
            <a:ext cx="1905000" cy="33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Get Next Token</a:t>
            </a:r>
            <a:endParaRPr/>
          </a:p>
        </p:txBody>
      </p:sp>
      <p:sp>
        <p:nvSpPr>
          <p:cNvPr id="136" name="Google Shape;136;p3"/>
          <p:cNvSpPr txBox="1">
            <a:spLocks noGrp="1"/>
          </p:cNvSpPr>
          <p:nvPr>
            <p:ph type="title"/>
          </p:nvPr>
        </p:nvSpPr>
        <p:spPr>
          <a:xfrm>
            <a:off x="234176" y="353122"/>
            <a:ext cx="8458200" cy="7731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None/>
            </a:pPr>
            <a:r>
              <a:rPr lang="en-US" sz="2800" b="0" dirty="0"/>
              <a:t>             </a:t>
            </a:r>
            <a:br>
              <a:rPr lang="en-US" sz="2800" b="0" dirty="0"/>
            </a:br>
            <a:r>
              <a:rPr lang="en-US" sz="2800" b="0" dirty="0"/>
              <a:t>                </a:t>
            </a:r>
            <a:br>
              <a:rPr lang="en-US" sz="2800" b="0" dirty="0"/>
            </a:br>
            <a:r>
              <a:rPr lang="en-US" sz="2800" b="0" dirty="0"/>
              <a:t>                       </a:t>
            </a:r>
            <a:r>
              <a:rPr lang="en-US" sz="2800" b="1" dirty="0">
                <a:latin typeface="Cambria" pitchFamily="18" charset="0"/>
                <a:ea typeface="Cambria" pitchFamily="18" charset="0"/>
              </a:rPr>
              <a:t>THE ROLE OF THE PARSER</a:t>
            </a:r>
            <a:endParaRPr sz="2400" b="1">
              <a:latin typeface="Cambria" pitchFamily="18" charset="0"/>
              <a:ea typeface="Cambria" pitchFamily="18" charset="0"/>
            </a:endParaRP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C2E5EC03-98E9-4149-98C9-452B5DA99065}" type="slidenum">
              <a:rPr lang="en-US"/>
              <a:pPr/>
              <a:t>60</a:t>
            </a:fld>
            <a:endParaRPr lang="en-US"/>
          </a:p>
        </p:txBody>
      </p:sp>
      <p:sp>
        <p:nvSpPr>
          <p:cNvPr id="39939" name="Content Placeholder 5"/>
          <p:cNvSpPr>
            <a:spLocks noGrp="1"/>
          </p:cNvSpPr>
          <p:nvPr>
            <p:ph idx="1"/>
          </p:nvPr>
        </p:nvSpPr>
        <p:spPr>
          <a:xfrm>
            <a:off x="304800" y="1143000"/>
            <a:ext cx="8458200" cy="4724400"/>
          </a:xfrm>
        </p:spPr>
        <p:txBody>
          <a:bodyPr/>
          <a:lstStyle/>
          <a:p>
            <a:pPr marL="0" indent="0" algn="just">
              <a:buFont typeface="Wingdings" pitchFamily="2" charset="2"/>
              <a:buNone/>
            </a:pPr>
            <a:r>
              <a:rPr lang="en-US" sz="1800" b="1" u="sng" dirty="0" smtClean="0"/>
              <a:t>First Functions-</a:t>
            </a:r>
            <a:endParaRPr lang="en-US" sz="1800" b="1" dirty="0" smtClean="0"/>
          </a:p>
          <a:p>
            <a:pPr marL="0" indent="0" algn="just">
              <a:buFont typeface="Wingdings" pitchFamily="2" charset="2"/>
              <a:buNone/>
            </a:pPr>
            <a:r>
              <a:rPr lang="en-US" sz="1800" dirty="0" smtClean="0"/>
              <a:t> </a:t>
            </a:r>
          </a:p>
          <a:p>
            <a:pPr marL="0" indent="0" algn="just">
              <a:buFont typeface="Wingdings" pitchFamily="2" charset="2"/>
              <a:buNone/>
            </a:pPr>
            <a:r>
              <a:rPr lang="en-US" sz="1800" dirty="0" smtClean="0"/>
              <a:t>First(E) = First(T) = First(F) = { ( , id }</a:t>
            </a:r>
          </a:p>
          <a:p>
            <a:pPr marL="0" indent="0" algn="just">
              <a:buFont typeface="Wingdings" pitchFamily="2" charset="2"/>
              <a:buNone/>
            </a:pPr>
            <a:r>
              <a:rPr lang="en-US" sz="1800" dirty="0" smtClean="0"/>
              <a:t>First(E’) = { + , ∈ }</a:t>
            </a:r>
          </a:p>
          <a:p>
            <a:pPr marL="0" indent="0" algn="just">
              <a:buFont typeface="Wingdings" pitchFamily="2" charset="2"/>
              <a:buNone/>
            </a:pPr>
            <a:r>
              <a:rPr lang="en-US" sz="1800" dirty="0" smtClean="0"/>
              <a:t>First(T) = First(F) = { ( , id }</a:t>
            </a:r>
          </a:p>
          <a:p>
            <a:pPr marL="0" indent="0" algn="just">
              <a:buFont typeface="Wingdings" pitchFamily="2" charset="2"/>
              <a:buNone/>
            </a:pPr>
            <a:r>
              <a:rPr lang="en-US" sz="1800" dirty="0" smtClean="0"/>
              <a:t>First(T’) = { x , ∈ }</a:t>
            </a:r>
          </a:p>
          <a:p>
            <a:pPr marL="0" indent="0" algn="just">
              <a:buFont typeface="Wingdings" pitchFamily="2" charset="2"/>
              <a:buNone/>
            </a:pPr>
            <a:r>
              <a:rPr lang="en-US" sz="1800" dirty="0" smtClean="0"/>
              <a:t>First(F) = { ( , id }</a:t>
            </a:r>
          </a:p>
          <a:p>
            <a:pPr marL="0" indent="0" algn="just">
              <a:buFont typeface="Wingdings" pitchFamily="2" charset="2"/>
              <a:buNone/>
            </a:pPr>
            <a:r>
              <a:rPr lang="en-US" sz="1800" dirty="0" smtClean="0"/>
              <a:t> </a:t>
            </a:r>
          </a:p>
          <a:p>
            <a:pPr marL="0" indent="0" algn="just">
              <a:buFont typeface="Wingdings" pitchFamily="2" charset="2"/>
              <a:buNone/>
            </a:pPr>
            <a:r>
              <a:rPr lang="en-US" sz="1800" b="1" u="sng" dirty="0" smtClean="0"/>
              <a:t>Follow Functions-</a:t>
            </a:r>
            <a:endParaRPr lang="en-US" sz="1800" b="1" dirty="0" smtClean="0"/>
          </a:p>
          <a:p>
            <a:pPr marL="0" indent="0" algn="just">
              <a:buFont typeface="Wingdings" pitchFamily="2" charset="2"/>
              <a:buNone/>
            </a:pPr>
            <a:r>
              <a:rPr lang="en-US" sz="1800" dirty="0" smtClean="0"/>
              <a:t> </a:t>
            </a:r>
          </a:p>
          <a:p>
            <a:pPr marL="0" indent="0" algn="just">
              <a:buFont typeface="Wingdings" pitchFamily="2" charset="2"/>
              <a:buNone/>
            </a:pPr>
            <a:endParaRPr lang="en-US" sz="1800" dirty="0" smtClean="0"/>
          </a:p>
        </p:txBody>
      </p:sp>
      <p:sp>
        <p:nvSpPr>
          <p:cNvPr id="4" name="Rectangle 3"/>
          <p:cNvSpPr/>
          <p:nvPr/>
        </p:nvSpPr>
        <p:spPr>
          <a:xfrm>
            <a:off x="624115" y="3959110"/>
            <a:ext cx="5682342" cy="1600438"/>
          </a:xfrm>
          <a:prstGeom prst="rect">
            <a:avLst/>
          </a:prstGeom>
        </p:spPr>
        <p:txBody>
          <a:bodyPr wrap="square">
            <a:spAutoFit/>
          </a:bodyPr>
          <a:lstStyle/>
          <a:p>
            <a:pPr marL="0" indent="0" algn="just">
              <a:buFont typeface="Wingdings" pitchFamily="2" charset="2"/>
              <a:buNone/>
            </a:pPr>
            <a:r>
              <a:rPr lang="en-US" dirty="0" smtClean="0"/>
              <a:t>Follow(E) = { $ , ) }</a:t>
            </a:r>
          </a:p>
          <a:p>
            <a:pPr marL="0" indent="0" algn="just">
              <a:buFont typeface="Wingdings" pitchFamily="2" charset="2"/>
              <a:buNone/>
            </a:pPr>
            <a:r>
              <a:rPr lang="en-US" dirty="0" smtClean="0"/>
              <a:t>Follow(E’) = Follow(E) = { $ , ) }</a:t>
            </a:r>
          </a:p>
          <a:p>
            <a:pPr marL="0" indent="0" algn="just">
              <a:buFont typeface="Wingdings" pitchFamily="2" charset="2"/>
              <a:buNone/>
            </a:pPr>
            <a:r>
              <a:rPr lang="en-US" dirty="0" smtClean="0"/>
              <a:t>Follow(T) = { First(E’) – ∈ } ∪ Follow(E) ∪ Follow(E’) = { + , $ , ) }</a:t>
            </a:r>
          </a:p>
          <a:p>
            <a:pPr marL="0" indent="0" algn="just">
              <a:buFont typeface="Wingdings" pitchFamily="2" charset="2"/>
              <a:buNone/>
            </a:pPr>
            <a:r>
              <a:rPr lang="en-US" dirty="0" smtClean="0"/>
              <a:t>Follow(T’) = Follow(T) = { + , $ , ) }</a:t>
            </a:r>
          </a:p>
          <a:p>
            <a:pPr marL="0" indent="0" algn="just">
              <a:buFont typeface="Wingdings" pitchFamily="2" charset="2"/>
              <a:buNone/>
            </a:pPr>
            <a:r>
              <a:rPr lang="en-US" dirty="0" smtClean="0"/>
              <a:t>Follow(F) = { First(T’) – ∈ } ∪ Follow(T) ∪ Follow(T’) = { x , + , $ , ) }</a:t>
            </a:r>
          </a:p>
          <a:p>
            <a:pPr marL="0" indent="0" algn="just">
              <a:buFont typeface="Wingdings" pitchFamily="2" charset="2"/>
              <a:buNone/>
            </a:pPr>
            <a:r>
              <a:rPr lang="en-US" dirty="0" smtClean="0"/>
              <a:t/>
            </a:r>
            <a:br>
              <a:rPr lang="en-US" dirty="0" smtClean="0"/>
            </a:br>
            <a:endParaRPr lang="en-US" dirty="0"/>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CB481055-118C-4E7A-8569-8711B808621D}" type="slidenum">
              <a:rPr lang="en-US"/>
              <a:pPr/>
              <a:t>61</a:t>
            </a:fld>
            <a:endParaRPr lang="en-US"/>
          </a:p>
        </p:txBody>
      </p:sp>
      <p:sp>
        <p:nvSpPr>
          <p:cNvPr id="41987" name="Content Placeholder 5"/>
          <p:cNvSpPr>
            <a:spLocks noGrp="1"/>
          </p:cNvSpPr>
          <p:nvPr>
            <p:ph idx="1"/>
          </p:nvPr>
        </p:nvSpPr>
        <p:spPr>
          <a:xfrm>
            <a:off x="304800" y="1143000"/>
            <a:ext cx="8458200" cy="4724400"/>
          </a:xfrm>
        </p:spPr>
        <p:txBody>
          <a:bodyPr/>
          <a:lstStyle/>
          <a:p>
            <a:pPr marL="0" indent="0" algn="just">
              <a:buFont typeface="Wingdings" pitchFamily="2" charset="2"/>
              <a:buNone/>
            </a:pPr>
            <a:r>
              <a:rPr lang="en-US" sz="1800" dirty="0" smtClean="0"/>
              <a:t>Calculate the first and follow functions for the given grammar-</a:t>
            </a:r>
          </a:p>
          <a:p>
            <a:pPr marL="0" indent="0" algn="just">
              <a:buFont typeface="Wingdings" pitchFamily="2" charset="2"/>
              <a:buNone/>
            </a:pPr>
            <a:r>
              <a:rPr lang="en-US" sz="1800" dirty="0" smtClean="0"/>
              <a:t> </a:t>
            </a:r>
          </a:p>
          <a:p>
            <a:pPr marL="0" indent="0" algn="just">
              <a:buFont typeface="Wingdings" pitchFamily="2" charset="2"/>
              <a:buNone/>
            </a:pPr>
            <a:r>
              <a:rPr lang="en-US" sz="1800" dirty="0" smtClean="0"/>
              <a:t>S → ACB / </a:t>
            </a:r>
            <a:r>
              <a:rPr lang="en-US" sz="1800" dirty="0" err="1" smtClean="0"/>
              <a:t>CbB</a:t>
            </a:r>
            <a:r>
              <a:rPr lang="en-US" sz="1800" dirty="0" smtClean="0"/>
              <a:t> / </a:t>
            </a:r>
            <a:r>
              <a:rPr lang="en-US" sz="1800" dirty="0" err="1" smtClean="0"/>
              <a:t>Ba</a:t>
            </a:r>
            <a:endParaRPr lang="en-US" sz="1800" dirty="0" smtClean="0"/>
          </a:p>
          <a:p>
            <a:pPr marL="0" indent="0" algn="just">
              <a:buFont typeface="Wingdings" pitchFamily="2" charset="2"/>
              <a:buNone/>
            </a:pPr>
            <a:r>
              <a:rPr lang="en-US" sz="1800" dirty="0" smtClean="0"/>
              <a:t>A → </a:t>
            </a:r>
            <a:r>
              <a:rPr lang="en-US" sz="1800" dirty="0" err="1" smtClean="0"/>
              <a:t>da</a:t>
            </a:r>
            <a:r>
              <a:rPr lang="en-US" sz="1800" dirty="0" smtClean="0"/>
              <a:t> / BC</a:t>
            </a:r>
          </a:p>
          <a:p>
            <a:pPr marL="0" indent="0" algn="just">
              <a:buFont typeface="Wingdings" pitchFamily="2" charset="2"/>
              <a:buNone/>
            </a:pPr>
            <a:r>
              <a:rPr lang="en-US" sz="1800" dirty="0" smtClean="0"/>
              <a:t>B → g / ∈</a:t>
            </a:r>
          </a:p>
          <a:p>
            <a:pPr marL="0" indent="0" algn="just">
              <a:buFont typeface="Wingdings" pitchFamily="2" charset="2"/>
              <a:buNone/>
            </a:pPr>
            <a:r>
              <a:rPr lang="en-US" sz="1800" dirty="0" smtClean="0"/>
              <a:t>C → h / ∈</a:t>
            </a:r>
          </a:p>
          <a:p>
            <a:pPr marL="0" indent="0" algn="just">
              <a:buFont typeface="Wingdings" pitchFamily="2" charset="2"/>
              <a:buNone/>
            </a:pPr>
            <a:r>
              <a:rPr lang="en-US" sz="1800" dirty="0" smtClean="0"/>
              <a:t>  </a:t>
            </a:r>
          </a:p>
          <a:p>
            <a:pPr marL="0" indent="0" algn="just">
              <a:buFont typeface="Wingdings" pitchFamily="2" charset="2"/>
              <a:buNone/>
            </a:pPr>
            <a:endParaRPr lang="en-US" sz="1800" dirty="0" smtClean="0"/>
          </a:p>
          <a:p>
            <a:pPr marL="0" indent="0" algn="just"/>
            <a:r>
              <a:rPr lang="en-US" sz="1800" dirty="0" smtClean="0"/>
              <a:t> </a:t>
            </a:r>
            <a:r>
              <a:rPr lang="en-US" b="1" u="sng" dirty="0" smtClean="0"/>
              <a:t> First Functions-</a:t>
            </a:r>
            <a:endParaRPr lang="en-US" b="1" dirty="0" smtClean="0"/>
          </a:p>
          <a:p>
            <a:pPr marL="0" indent="0" algn="just"/>
            <a:r>
              <a:rPr lang="en-US" dirty="0" smtClean="0"/>
              <a:t> </a:t>
            </a:r>
          </a:p>
          <a:p>
            <a:pPr marL="0" indent="0" algn="just"/>
            <a:r>
              <a:rPr lang="en-US" dirty="0" smtClean="0"/>
              <a:t>First(S) = { First(A) – ∈ } ∪ { First(C) – ∈ } ∪ First(B) ∪ First(b) ∪ { First(B) – ∈ } ∪ First(S) = { d , g , h , ∈ , b , a }</a:t>
            </a:r>
          </a:p>
          <a:p>
            <a:pPr marL="0" indent="0" algn="just"/>
            <a:r>
              <a:rPr lang="en-US" dirty="0" smtClean="0"/>
              <a:t>First(A) = First(d) ∪ { First(B) – ∈ } ∪ First(C) = { d , g , h , ∈ }</a:t>
            </a:r>
          </a:p>
          <a:p>
            <a:pPr marL="0" indent="0" algn="just"/>
            <a:r>
              <a:rPr lang="en-US" dirty="0" smtClean="0"/>
              <a:t>First(B) = { g , ∈ }</a:t>
            </a:r>
          </a:p>
          <a:p>
            <a:pPr marL="0" indent="0" algn="just"/>
            <a:r>
              <a:rPr lang="en-US" dirty="0" smtClean="0"/>
              <a:t>First(C) = { h , ∈ }</a:t>
            </a:r>
            <a:endParaRPr lang="en-US" sz="1800" dirty="0" smtClean="0"/>
          </a:p>
        </p:txBody>
      </p:sp>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E3E3A901-984B-4105-8488-49700368EF59}" type="slidenum">
              <a:rPr lang="en-US"/>
              <a:pPr/>
              <a:t>62</a:t>
            </a:fld>
            <a:endParaRPr lang="en-US"/>
          </a:p>
        </p:txBody>
      </p:sp>
      <p:sp>
        <p:nvSpPr>
          <p:cNvPr id="44035" name="Content Placeholder 5"/>
          <p:cNvSpPr>
            <a:spLocks noGrp="1"/>
          </p:cNvSpPr>
          <p:nvPr>
            <p:ph idx="1"/>
          </p:nvPr>
        </p:nvSpPr>
        <p:spPr>
          <a:xfrm>
            <a:off x="304800" y="1143000"/>
            <a:ext cx="8458200" cy="4724400"/>
          </a:xfrm>
        </p:spPr>
        <p:txBody>
          <a:bodyPr/>
          <a:lstStyle/>
          <a:p>
            <a:pPr marL="0" indent="0" algn="just">
              <a:buFont typeface="Wingdings" pitchFamily="2" charset="2"/>
              <a:buNone/>
            </a:pPr>
            <a:r>
              <a:rPr lang="en-US" sz="1800" smtClean="0"/>
              <a:t>Calculate the first and follow functions for the given grammar-</a:t>
            </a:r>
          </a:p>
          <a:p>
            <a:pPr marL="0" indent="0" algn="just">
              <a:buFont typeface="Wingdings" pitchFamily="2" charset="2"/>
              <a:buNone/>
            </a:pPr>
            <a:r>
              <a:rPr lang="en-US" sz="1800" smtClean="0"/>
              <a:t> </a:t>
            </a:r>
          </a:p>
          <a:p>
            <a:pPr marL="0" indent="0" algn="just">
              <a:buFont typeface="Wingdings" pitchFamily="2" charset="2"/>
              <a:buNone/>
            </a:pPr>
            <a:r>
              <a:rPr lang="en-US" sz="1800" smtClean="0"/>
              <a:t>S → ACB / CbB / Ba</a:t>
            </a:r>
          </a:p>
          <a:p>
            <a:pPr marL="0" indent="0" algn="just">
              <a:buFont typeface="Wingdings" pitchFamily="2" charset="2"/>
              <a:buNone/>
            </a:pPr>
            <a:r>
              <a:rPr lang="en-US" sz="1800" smtClean="0"/>
              <a:t>A → da / BC</a:t>
            </a:r>
          </a:p>
          <a:p>
            <a:pPr marL="0" indent="0" algn="just">
              <a:buFont typeface="Wingdings" pitchFamily="2" charset="2"/>
              <a:buNone/>
            </a:pPr>
            <a:r>
              <a:rPr lang="en-US" sz="1800" smtClean="0"/>
              <a:t>B → g / ∈</a:t>
            </a:r>
          </a:p>
          <a:p>
            <a:pPr marL="0" indent="0" algn="just">
              <a:buFont typeface="Wingdings" pitchFamily="2" charset="2"/>
              <a:buNone/>
            </a:pPr>
            <a:r>
              <a:rPr lang="en-US" sz="1800" smtClean="0"/>
              <a:t>C → h / ∈</a:t>
            </a:r>
          </a:p>
          <a:p>
            <a:pPr marL="0" indent="0" algn="just">
              <a:buFont typeface="Wingdings" pitchFamily="2" charset="2"/>
              <a:buNone/>
            </a:pPr>
            <a:r>
              <a:rPr lang="en-US" sz="1800" smtClean="0"/>
              <a:t>  </a:t>
            </a:r>
          </a:p>
          <a:p>
            <a:pPr marL="0" indent="0" algn="just">
              <a:buFont typeface="Wingdings" pitchFamily="2" charset="2"/>
              <a:buNone/>
            </a:pPr>
            <a:r>
              <a:rPr lang="en-US" sz="1800" b="1" u="sng" smtClean="0"/>
              <a:t>Follow Functions-</a:t>
            </a:r>
            <a:endParaRPr lang="en-US" sz="1800" b="1" smtClean="0"/>
          </a:p>
          <a:p>
            <a:pPr marL="0" indent="0" algn="just">
              <a:buFont typeface="Wingdings" pitchFamily="2" charset="2"/>
              <a:buNone/>
            </a:pPr>
            <a:r>
              <a:rPr lang="en-US" sz="1800" smtClean="0"/>
              <a:t> </a:t>
            </a:r>
          </a:p>
          <a:p>
            <a:pPr marL="0" indent="0" algn="just">
              <a:buFont typeface="Wingdings" pitchFamily="2" charset="2"/>
              <a:buNone/>
            </a:pPr>
            <a:r>
              <a:rPr lang="en-US" sz="1800" smtClean="0"/>
              <a:t>Follow(S) = { $ }</a:t>
            </a:r>
          </a:p>
          <a:p>
            <a:pPr marL="0" indent="0" algn="just">
              <a:buFont typeface="Wingdings" pitchFamily="2" charset="2"/>
              <a:buNone/>
            </a:pPr>
            <a:r>
              <a:rPr lang="en-US" sz="1800" smtClean="0"/>
              <a:t>Follow(A) = { First(C) – ∈ } ∪ { First(B) – ∈ } ∪ Follow(S) = { h , g , $ }</a:t>
            </a:r>
          </a:p>
          <a:p>
            <a:pPr marL="0" indent="0" algn="just">
              <a:buFont typeface="Wingdings" pitchFamily="2" charset="2"/>
              <a:buNone/>
            </a:pPr>
            <a:r>
              <a:rPr lang="en-US" sz="1800" smtClean="0"/>
              <a:t>Follow(B) = Follow(S) ∪ First(a) ∪ { First(C) – ∈ } ∪ Follow(A) = { $ , a , h , g }</a:t>
            </a:r>
          </a:p>
          <a:p>
            <a:pPr marL="0" indent="0" algn="just">
              <a:buFont typeface="Wingdings" pitchFamily="2" charset="2"/>
              <a:buNone/>
            </a:pPr>
            <a:r>
              <a:rPr lang="en-US" sz="1800" smtClean="0"/>
              <a:t>Follow(C) = { First(B) – ∈ } ∪ Follow(S) ∪ First(b) ∪ Follow(A) = { g , $ , b , h }</a:t>
            </a:r>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52AE57C3-C810-413E-96BE-DB99C486A06C}" type="slidenum">
              <a:rPr lang="en-US"/>
              <a:pPr/>
              <a:t>63</a:t>
            </a:fld>
            <a:endParaRPr lang="en-US"/>
          </a:p>
        </p:txBody>
      </p:sp>
      <p:sp>
        <p:nvSpPr>
          <p:cNvPr id="2" name="Rectangle 1"/>
          <p:cNvSpPr>
            <a:spLocks noChangeArrowheads="1"/>
          </p:cNvSpPr>
          <p:nvPr/>
        </p:nvSpPr>
        <p:spPr bwMode="auto">
          <a:xfrm>
            <a:off x="457200" y="1633538"/>
            <a:ext cx="8153400" cy="2862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fontAlgn="t">
              <a:defRPr/>
            </a:pPr>
            <a:endParaRPr lang="en-US" sz="1800" dirty="0">
              <a:ea typeface="Times New Roman" panose="02020603050405020304" pitchFamily="18" charset="0"/>
              <a:cs typeface="Arial" panose="020B0604020202020204" pitchFamily="34" charset="0"/>
            </a:endParaRPr>
          </a:p>
          <a:p>
            <a:pPr algn="just" fontAlgn="t">
              <a:defRPr/>
            </a:pPr>
            <a:r>
              <a:rPr lang="en-US" sz="1800" dirty="0">
                <a:ea typeface="Times New Roman" panose="02020603050405020304" pitchFamily="18" charset="0"/>
                <a:cs typeface="Arial" panose="020B0604020202020204" pitchFamily="34" charset="0"/>
              </a:rPr>
              <a:t>Predictive parsers, that is, recursive-descent parsers needing no backtracking, </a:t>
            </a:r>
          </a:p>
          <a:p>
            <a:pPr algn="just" fontAlgn="t">
              <a:defRPr/>
            </a:pPr>
            <a:r>
              <a:rPr lang="en-US" sz="1800" dirty="0">
                <a:ea typeface="Times New Roman" panose="02020603050405020304" pitchFamily="18" charset="0"/>
                <a:cs typeface="Arial" panose="020B0604020202020204" pitchFamily="34" charset="0"/>
              </a:rPr>
              <a:t>can be constructed for a class of grammars called LL(1). </a:t>
            </a:r>
          </a:p>
          <a:p>
            <a:pPr algn="just" fontAlgn="t">
              <a:defRPr/>
            </a:pPr>
            <a:endParaRPr lang="en-US" sz="1800" dirty="0">
              <a:ea typeface="Times New Roman" panose="02020603050405020304" pitchFamily="18" charset="0"/>
              <a:cs typeface="Arial" panose="020B0604020202020204" pitchFamily="34" charset="0"/>
            </a:endParaRPr>
          </a:p>
          <a:p>
            <a:pPr marL="285750" indent="-285750" algn="just" fontAlgn="t">
              <a:buFont typeface="Arial" panose="020B0604020202020204" pitchFamily="34" charset="0"/>
              <a:buChar char="•"/>
              <a:defRPr/>
            </a:pPr>
            <a:r>
              <a:rPr lang="en-US" sz="1800" dirty="0">
                <a:ea typeface="Times New Roman" panose="02020603050405020304" pitchFamily="18" charset="0"/>
                <a:cs typeface="Arial" panose="020B0604020202020204" pitchFamily="34" charset="0"/>
              </a:rPr>
              <a:t>The first "L" in LL(1) stands for scanning the input from left to right,</a:t>
            </a:r>
          </a:p>
          <a:p>
            <a:pPr marL="285750" indent="-285750" algn="just" fontAlgn="t">
              <a:buFont typeface="Arial" panose="020B0604020202020204" pitchFamily="34" charset="0"/>
              <a:buChar char="•"/>
              <a:defRPr/>
            </a:pPr>
            <a:endParaRPr lang="en-US" sz="1800" dirty="0">
              <a:ea typeface="Times New Roman" panose="02020603050405020304" pitchFamily="18" charset="0"/>
              <a:cs typeface="Arial" panose="020B0604020202020204" pitchFamily="34" charset="0"/>
            </a:endParaRPr>
          </a:p>
          <a:p>
            <a:pPr marL="285750" indent="-285750" algn="just" fontAlgn="t">
              <a:buFont typeface="Arial" panose="020B0604020202020204" pitchFamily="34" charset="0"/>
              <a:buChar char="•"/>
              <a:defRPr/>
            </a:pPr>
            <a:r>
              <a:rPr lang="en-US" sz="1800" dirty="0">
                <a:ea typeface="Times New Roman" panose="02020603050405020304" pitchFamily="18" charset="0"/>
                <a:cs typeface="Arial" panose="020B0604020202020204" pitchFamily="34" charset="0"/>
              </a:rPr>
              <a:t>The second "L" for producing a leftmost derivation, </a:t>
            </a:r>
          </a:p>
          <a:p>
            <a:pPr marL="285750" indent="-285750" algn="just" fontAlgn="t">
              <a:buFont typeface="Arial" panose="020B0604020202020204" pitchFamily="34" charset="0"/>
              <a:buChar char="•"/>
              <a:defRPr/>
            </a:pPr>
            <a:endParaRPr lang="en-US" sz="1800" dirty="0">
              <a:ea typeface="Times New Roman" panose="02020603050405020304" pitchFamily="18" charset="0"/>
              <a:cs typeface="Arial" panose="020B0604020202020204" pitchFamily="34" charset="0"/>
            </a:endParaRPr>
          </a:p>
          <a:p>
            <a:pPr marL="285750" indent="-285750" algn="just" fontAlgn="t">
              <a:buFont typeface="Arial" panose="020B0604020202020204" pitchFamily="34" charset="0"/>
              <a:buChar char="•"/>
              <a:defRPr/>
            </a:pPr>
            <a:r>
              <a:rPr lang="en-US" sz="1800" dirty="0">
                <a:ea typeface="Times New Roman" panose="02020603050405020304" pitchFamily="18" charset="0"/>
                <a:cs typeface="Arial" panose="020B0604020202020204" pitchFamily="34" charset="0"/>
              </a:rPr>
              <a:t>and the " 1 " for using one input symbol of </a:t>
            </a:r>
            <a:r>
              <a:rPr lang="en-US" sz="1800" dirty="0" smtClean="0">
                <a:ea typeface="Times New Roman" panose="02020603050405020304" pitchFamily="18" charset="0"/>
                <a:cs typeface="Arial" panose="020B0604020202020204" pitchFamily="34" charset="0"/>
              </a:rPr>
              <a:t>look ahead </a:t>
            </a:r>
            <a:r>
              <a:rPr lang="en-US" sz="1800" dirty="0">
                <a:ea typeface="Times New Roman" panose="02020603050405020304" pitchFamily="18" charset="0"/>
                <a:cs typeface="Arial" panose="020B0604020202020204" pitchFamily="34" charset="0"/>
              </a:rPr>
              <a:t>at each step to make parsing action decisions.</a:t>
            </a:r>
            <a:endParaRPr lang="en-US" sz="1800" dirty="0"/>
          </a:p>
        </p:txBody>
      </p:sp>
      <p:sp>
        <p:nvSpPr>
          <p:cNvPr id="46084" name="Rectangle 2"/>
          <p:cNvSpPr>
            <a:spLocks noChangeArrowheads="1"/>
          </p:cNvSpPr>
          <p:nvPr/>
        </p:nvSpPr>
        <p:spPr bwMode="auto">
          <a:xfrm>
            <a:off x="373063" y="1247775"/>
            <a:ext cx="2370137" cy="400050"/>
          </a:xfrm>
          <a:prstGeom prst="rect">
            <a:avLst/>
          </a:prstGeom>
          <a:noFill/>
          <a:ln w="9525">
            <a:noFill/>
            <a:miter lim="800000"/>
            <a:headEnd/>
            <a:tailEnd/>
          </a:ln>
          <a:effectLst/>
        </p:spPr>
        <p:txBody>
          <a:bodyPr wrap="none" anchor="ctr">
            <a:spAutoFit/>
          </a:bodyPr>
          <a:lstStyle/>
          <a:p>
            <a:pPr fontAlgn="t">
              <a:tabLst>
                <a:tab pos="533400" algn="l"/>
              </a:tabLst>
            </a:pPr>
            <a:r>
              <a:rPr lang="en-US" sz="2000" b="1">
                <a:solidFill>
                  <a:srgbClr val="CC0033"/>
                </a:solidFill>
                <a:ea typeface="Times New Roman" pitchFamily="18" charset="0"/>
                <a:cs typeface="Arial" charset="0"/>
              </a:rPr>
              <a:t> LL(1) Grammars</a:t>
            </a:r>
            <a:endParaRPr lang="en-US">
              <a:ea typeface="Times New Roman" pitchFamily="18" charset="0"/>
              <a:cs typeface="Arial" charset="0"/>
            </a:endParaRPr>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B56168B5-97E0-40F3-B87D-279C4416A937}" type="slidenum">
              <a:rPr lang="en-US"/>
              <a:pPr/>
              <a:t>64</a:t>
            </a:fld>
            <a:endParaRPr lang="en-US"/>
          </a:p>
        </p:txBody>
      </p:sp>
      <p:sp>
        <p:nvSpPr>
          <p:cNvPr id="48131" name="Rectangle 2"/>
          <p:cNvSpPr>
            <a:spLocks noChangeArrowheads="1"/>
          </p:cNvSpPr>
          <p:nvPr/>
        </p:nvSpPr>
        <p:spPr bwMode="auto">
          <a:xfrm>
            <a:off x="373063" y="1247775"/>
            <a:ext cx="2370137" cy="400050"/>
          </a:xfrm>
          <a:prstGeom prst="rect">
            <a:avLst/>
          </a:prstGeom>
          <a:noFill/>
          <a:ln w="9525">
            <a:noFill/>
            <a:miter lim="800000"/>
            <a:headEnd/>
            <a:tailEnd/>
          </a:ln>
          <a:effectLst/>
        </p:spPr>
        <p:txBody>
          <a:bodyPr wrap="none" anchor="ctr">
            <a:spAutoFit/>
          </a:bodyPr>
          <a:lstStyle/>
          <a:p>
            <a:pPr fontAlgn="t">
              <a:tabLst>
                <a:tab pos="533400" algn="l"/>
              </a:tabLst>
            </a:pPr>
            <a:r>
              <a:rPr lang="en-US" sz="2000" b="1">
                <a:solidFill>
                  <a:srgbClr val="CC0033"/>
                </a:solidFill>
                <a:ea typeface="Times New Roman" pitchFamily="18" charset="0"/>
                <a:cs typeface="Arial" charset="0"/>
              </a:rPr>
              <a:t> LL(1) Grammars</a:t>
            </a:r>
            <a:endParaRPr lang="en-US">
              <a:ea typeface="Times New Roman" pitchFamily="18" charset="0"/>
              <a:cs typeface="Arial" charset="0"/>
            </a:endParaRPr>
          </a:p>
        </p:txBody>
      </p:sp>
      <p:pic>
        <p:nvPicPr>
          <p:cNvPr id="48132" name="Picture 3"/>
          <p:cNvPicPr>
            <a:picLocks noChangeAspect="1"/>
          </p:cNvPicPr>
          <p:nvPr/>
        </p:nvPicPr>
        <p:blipFill>
          <a:blip r:embed="rId3"/>
          <a:srcRect/>
          <a:stretch>
            <a:fillRect/>
          </a:stretch>
        </p:blipFill>
        <p:spPr bwMode="auto">
          <a:xfrm>
            <a:off x="638175" y="1952625"/>
            <a:ext cx="7867650" cy="2952750"/>
          </a:xfrm>
          <a:prstGeom prst="rect">
            <a:avLst/>
          </a:prstGeom>
          <a:noFill/>
          <a:ln w="9525">
            <a:noFill/>
            <a:miter lim="800000"/>
            <a:headEnd/>
            <a:tailEnd/>
          </a:ln>
        </p:spPr>
      </p:pic>
      <p:pic>
        <p:nvPicPr>
          <p:cNvPr id="48133" name="Picture 4"/>
          <p:cNvPicPr>
            <a:picLocks noChangeAspect="1"/>
          </p:cNvPicPr>
          <p:nvPr/>
        </p:nvPicPr>
        <p:blipFill>
          <a:blip r:embed="rId4"/>
          <a:srcRect/>
          <a:stretch>
            <a:fillRect/>
          </a:stretch>
        </p:blipFill>
        <p:spPr bwMode="auto">
          <a:xfrm>
            <a:off x="523875" y="4848225"/>
            <a:ext cx="8162925" cy="8667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9998A15-AD2C-4CD5-80EA-2E2C7447B974}" type="slidenum">
              <a:rPr lang="en-US"/>
              <a:pPr/>
              <a:t>65</a:t>
            </a:fld>
            <a:endParaRPr lang="en-US"/>
          </a:p>
        </p:txBody>
      </p:sp>
      <p:sp>
        <p:nvSpPr>
          <p:cNvPr id="50179" name="Rectangle 2"/>
          <p:cNvSpPr>
            <a:spLocks noChangeArrowheads="1"/>
          </p:cNvSpPr>
          <p:nvPr/>
        </p:nvSpPr>
        <p:spPr bwMode="auto">
          <a:xfrm>
            <a:off x="373063" y="1247775"/>
            <a:ext cx="3051175" cy="400050"/>
          </a:xfrm>
          <a:prstGeom prst="rect">
            <a:avLst/>
          </a:prstGeom>
          <a:noFill/>
          <a:ln w="9525">
            <a:noFill/>
            <a:miter lim="800000"/>
            <a:headEnd/>
            <a:tailEnd/>
          </a:ln>
          <a:effectLst/>
        </p:spPr>
        <p:txBody>
          <a:bodyPr wrap="none" anchor="ctr">
            <a:spAutoFit/>
          </a:bodyPr>
          <a:lstStyle/>
          <a:p>
            <a:pPr fontAlgn="t">
              <a:tabLst>
                <a:tab pos="533400" algn="l"/>
              </a:tabLst>
            </a:pPr>
            <a:r>
              <a:rPr lang="en-US" sz="2000" b="1">
                <a:solidFill>
                  <a:srgbClr val="CC0033"/>
                </a:solidFill>
                <a:ea typeface="Times New Roman" pitchFamily="18" charset="0"/>
                <a:cs typeface="Arial" charset="0"/>
              </a:rPr>
              <a:t> Construct LL(1) Table</a:t>
            </a:r>
            <a:endParaRPr lang="en-US">
              <a:ea typeface="Times New Roman" pitchFamily="18" charset="0"/>
              <a:cs typeface="Arial" charset="0"/>
            </a:endParaRPr>
          </a:p>
        </p:txBody>
      </p:sp>
      <p:pic>
        <p:nvPicPr>
          <p:cNvPr id="50180" name="Picture 1"/>
          <p:cNvPicPr>
            <a:picLocks noChangeAspect="1"/>
          </p:cNvPicPr>
          <p:nvPr/>
        </p:nvPicPr>
        <p:blipFill>
          <a:blip r:embed="rId3"/>
          <a:srcRect/>
          <a:stretch>
            <a:fillRect/>
          </a:stretch>
        </p:blipFill>
        <p:spPr bwMode="auto">
          <a:xfrm>
            <a:off x="561975" y="3781425"/>
            <a:ext cx="8020050" cy="2619375"/>
          </a:xfrm>
          <a:prstGeom prst="rect">
            <a:avLst/>
          </a:prstGeom>
          <a:noFill/>
          <a:ln w="9525">
            <a:noFill/>
            <a:miter lim="800000"/>
            <a:headEnd/>
            <a:tailEnd/>
          </a:ln>
        </p:spPr>
      </p:pic>
      <p:sp>
        <p:nvSpPr>
          <p:cNvPr id="50181" name="Rectangle 5"/>
          <p:cNvSpPr>
            <a:spLocks noChangeArrowheads="1"/>
          </p:cNvSpPr>
          <p:nvPr/>
        </p:nvSpPr>
        <p:spPr bwMode="auto">
          <a:xfrm>
            <a:off x="609600" y="1981200"/>
            <a:ext cx="4572000" cy="1200150"/>
          </a:xfrm>
          <a:prstGeom prst="rect">
            <a:avLst/>
          </a:prstGeom>
          <a:noFill/>
          <a:ln w="9525">
            <a:noFill/>
            <a:miter lim="800000"/>
            <a:headEnd/>
            <a:tailEnd/>
          </a:ln>
        </p:spPr>
        <p:txBody>
          <a:bodyPr>
            <a:spAutoFit/>
          </a:bodyPr>
          <a:lstStyle/>
          <a:p>
            <a:pPr algn="just" eaLnBrk="1" hangingPunct="1">
              <a:buFont typeface="Wingdings" pitchFamily="2" charset="2"/>
              <a:buNone/>
            </a:pPr>
            <a:r>
              <a:rPr lang="en-US"/>
              <a:t>E → E + T / T</a:t>
            </a:r>
          </a:p>
          <a:p>
            <a:pPr algn="just" eaLnBrk="1" hangingPunct="1">
              <a:buFont typeface="Wingdings" pitchFamily="2" charset="2"/>
              <a:buNone/>
            </a:pPr>
            <a:r>
              <a:rPr lang="en-US"/>
              <a:t>T → T x F / F</a:t>
            </a:r>
          </a:p>
          <a:p>
            <a:pPr algn="just" eaLnBrk="1" hangingPunct="1">
              <a:buFont typeface="Wingdings" pitchFamily="2" charset="2"/>
              <a:buNone/>
            </a:pPr>
            <a:r>
              <a:rPr lang="en-US"/>
              <a:t>F → (E) / id</a:t>
            </a:r>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332DBA21-D8F2-4D1E-B068-C9DE2F0DBF62}" type="slidenum">
              <a:rPr lang="en-US"/>
              <a:pPr/>
              <a:t>66</a:t>
            </a:fld>
            <a:endParaRPr lang="en-US"/>
          </a:p>
        </p:txBody>
      </p:sp>
      <p:sp>
        <p:nvSpPr>
          <p:cNvPr id="52227" name="Rectangle 2"/>
          <p:cNvSpPr>
            <a:spLocks noChangeArrowheads="1"/>
          </p:cNvSpPr>
          <p:nvPr/>
        </p:nvSpPr>
        <p:spPr bwMode="auto">
          <a:xfrm>
            <a:off x="373063" y="1247775"/>
            <a:ext cx="3051175" cy="400050"/>
          </a:xfrm>
          <a:prstGeom prst="rect">
            <a:avLst/>
          </a:prstGeom>
          <a:noFill/>
          <a:ln w="9525">
            <a:noFill/>
            <a:miter lim="800000"/>
            <a:headEnd/>
            <a:tailEnd/>
          </a:ln>
          <a:effectLst/>
        </p:spPr>
        <p:txBody>
          <a:bodyPr wrap="none" anchor="ctr">
            <a:spAutoFit/>
          </a:bodyPr>
          <a:lstStyle/>
          <a:p>
            <a:pPr fontAlgn="t">
              <a:tabLst>
                <a:tab pos="533400" algn="l"/>
              </a:tabLst>
            </a:pPr>
            <a:r>
              <a:rPr lang="en-US" sz="2000" b="1">
                <a:solidFill>
                  <a:srgbClr val="CC0033"/>
                </a:solidFill>
                <a:ea typeface="Times New Roman" pitchFamily="18" charset="0"/>
                <a:cs typeface="Arial" charset="0"/>
              </a:rPr>
              <a:t> Construct LL(1) Table</a:t>
            </a:r>
            <a:endParaRPr lang="en-US">
              <a:ea typeface="Times New Roman" pitchFamily="18" charset="0"/>
              <a:cs typeface="Arial" charset="0"/>
            </a:endParaRPr>
          </a:p>
        </p:txBody>
      </p:sp>
      <p:pic>
        <p:nvPicPr>
          <p:cNvPr id="52228" name="Picture 3"/>
          <p:cNvPicPr>
            <a:picLocks noChangeAspect="1"/>
          </p:cNvPicPr>
          <p:nvPr/>
        </p:nvPicPr>
        <p:blipFill>
          <a:blip r:embed="rId3"/>
          <a:srcRect/>
          <a:stretch>
            <a:fillRect/>
          </a:stretch>
        </p:blipFill>
        <p:spPr bwMode="auto">
          <a:xfrm>
            <a:off x="428625" y="1981200"/>
            <a:ext cx="3762375" cy="1314450"/>
          </a:xfrm>
          <a:prstGeom prst="rect">
            <a:avLst/>
          </a:prstGeom>
          <a:noFill/>
          <a:ln w="9525">
            <a:noFill/>
            <a:miter lim="800000"/>
            <a:headEnd/>
            <a:tailEnd/>
          </a:ln>
        </p:spPr>
      </p:pic>
      <p:pic>
        <p:nvPicPr>
          <p:cNvPr id="52229" name="Picture 4"/>
          <p:cNvPicPr>
            <a:picLocks noChangeAspect="1"/>
          </p:cNvPicPr>
          <p:nvPr/>
        </p:nvPicPr>
        <p:blipFill>
          <a:blip r:embed="rId4"/>
          <a:srcRect/>
          <a:stretch>
            <a:fillRect/>
          </a:stretch>
        </p:blipFill>
        <p:spPr bwMode="auto">
          <a:xfrm>
            <a:off x="250825" y="3444875"/>
            <a:ext cx="8893175" cy="28797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C51E8EE1-82C3-4C6A-BBF5-53E7FE60BB92}" type="slidenum">
              <a:rPr lang="en-US"/>
              <a:pPr/>
              <a:t>67</a:t>
            </a:fld>
            <a:endParaRPr lang="en-US"/>
          </a:p>
        </p:txBody>
      </p:sp>
      <p:sp>
        <p:nvSpPr>
          <p:cNvPr id="2" name="Rectangle 1"/>
          <p:cNvSpPr>
            <a:spLocks noChangeArrowheads="1"/>
          </p:cNvSpPr>
          <p:nvPr/>
        </p:nvSpPr>
        <p:spPr bwMode="auto">
          <a:xfrm>
            <a:off x="454025" y="1196975"/>
            <a:ext cx="8388350" cy="2308225"/>
          </a:xfrm>
          <a:prstGeom prst="rect">
            <a:avLst/>
          </a:prstGeom>
          <a:solidFill>
            <a:srgbClr val="FFFFFF"/>
          </a:solid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gn="just">
              <a:defRPr/>
            </a:pPr>
            <a:r>
              <a:rPr lang="en-US" sz="1800" b="1" dirty="0" smtClean="0">
                <a:solidFill>
                  <a:srgbClr val="333333"/>
                </a:solidFill>
                <a:latin typeface="+mn-lt"/>
                <a:cs typeface="Times New Roman" panose="02020603050405020304" pitchFamily="18" charset="0"/>
              </a:rPr>
              <a:t>Non recursive Predictive Parsing</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A non recursive predictive parser can be built by maintaining a stack explicitly,</a:t>
            </a:r>
          </a:p>
          <a:p>
            <a:pPr algn="just">
              <a:defRPr/>
            </a:pPr>
            <a:r>
              <a:rPr lang="en-US" sz="1800" dirty="0" smtClean="0">
                <a:solidFill>
                  <a:srgbClr val="333333"/>
                </a:solidFill>
                <a:latin typeface="+mn-lt"/>
                <a:cs typeface="Times New Roman" panose="02020603050405020304" pitchFamily="18" charset="0"/>
              </a:rPr>
              <a:t>rather than implicitly via recursive calls. The parser mimics a leftmost derivation.</a:t>
            </a:r>
          </a:p>
          <a:p>
            <a:pPr algn="just">
              <a:defRPr/>
            </a:pPr>
            <a:endParaRPr lang="en-US" sz="1800" dirty="0" smtClean="0">
              <a:solidFill>
                <a:srgbClr val="333333"/>
              </a:solidFill>
              <a:latin typeface="+mn-lt"/>
              <a:cs typeface="Times New Roman" panose="02020603050405020304" pitchFamily="18" charset="0"/>
            </a:endParaRPr>
          </a:p>
          <a:p>
            <a:pPr algn="just">
              <a:defRPr/>
            </a:pPr>
            <a:endParaRPr lang="en-US" sz="1800" dirty="0" smtClean="0">
              <a:solidFill>
                <a:srgbClr val="333333"/>
              </a:solidFill>
              <a:latin typeface="+mn-lt"/>
              <a:cs typeface="Times New Roman" panose="02020603050405020304" pitchFamily="18" charset="0"/>
            </a:endParaRPr>
          </a:p>
          <a:p>
            <a:pPr algn="just">
              <a:defRPr/>
            </a:pPr>
            <a:endParaRPr lang="en-US" sz="1800" dirty="0" smtClean="0">
              <a:solidFill>
                <a:srgbClr val="333333"/>
              </a:solidFill>
              <a:latin typeface="+mn-lt"/>
              <a:cs typeface="Times New Roman" panose="02020603050405020304" pitchFamily="18" charset="0"/>
            </a:endParaRPr>
          </a:p>
          <a:p>
            <a:pPr algn="just">
              <a:defRPr/>
            </a:pPr>
            <a:endParaRPr lang="en-US" sz="1800" dirty="0" smtClean="0">
              <a:latin typeface="+mn-lt"/>
            </a:endParaRPr>
          </a:p>
        </p:txBody>
      </p:sp>
      <p:pic>
        <p:nvPicPr>
          <p:cNvPr id="54276" name="Picture 3"/>
          <p:cNvPicPr>
            <a:picLocks noChangeAspect="1"/>
          </p:cNvPicPr>
          <p:nvPr/>
        </p:nvPicPr>
        <p:blipFill>
          <a:blip r:embed="rId3"/>
          <a:srcRect/>
          <a:stretch>
            <a:fillRect/>
          </a:stretch>
        </p:blipFill>
        <p:spPr bwMode="auto">
          <a:xfrm>
            <a:off x="352425" y="2438400"/>
            <a:ext cx="6962775" cy="1409700"/>
          </a:xfrm>
          <a:prstGeom prst="rect">
            <a:avLst/>
          </a:prstGeom>
          <a:noFill/>
          <a:ln w="9525">
            <a:noFill/>
            <a:miter lim="800000"/>
            <a:headEnd/>
            <a:tailEnd/>
          </a:ln>
        </p:spPr>
      </p:pic>
      <p:pic>
        <p:nvPicPr>
          <p:cNvPr id="54277" name="Picture 4"/>
          <p:cNvPicPr>
            <a:picLocks noChangeAspect="1"/>
          </p:cNvPicPr>
          <p:nvPr/>
        </p:nvPicPr>
        <p:blipFill>
          <a:blip r:embed="rId4"/>
          <a:srcRect/>
          <a:stretch>
            <a:fillRect/>
          </a:stretch>
        </p:blipFill>
        <p:spPr bwMode="auto">
          <a:xfrm>
            <a:off x="2876550" y="3681413"/>
            <a:ext cx="4819650" cy="310038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6356E4F9-0274-440F-897B-EF175FD83183}" type="slidenum">
              <a:rPr lang="en-US"/>
              <a:pPr/>
              <a:t>68</a:t>
            </a:fld>
            <a:endParaRPr lang="en-US"/>
          </a:p>
        </p:txBody>
      </p:sp>
      <p:pic>
        <p:nvPicPr>
          <p:cNvPr id="56323" name="Picture 2"/>
          <p:cNvPicPr>
            <a:picLocks noChangeAspect="1"/>
          </p:cNvPicPr>
          <p:nvPr/>
        </p:nvPicPr>
        <p:blipFill>
          <a:blip r:embed="rId3"/>
          <a:srcRect/>
          <a:stretch>
            <a:fillRect/>
          </a:stretch>
        </p:blipFill>
        <p:spPr bwMode="auto">
          <a:xfrm>
            <a:off x="381000" y="1371600"/>
            <a:ext cx="7848600" cy="54276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28A61C1F-4072-4657-AB34-4D4949EE0A89}" type="slidenum">
              <a:rPr lang="en-US"/>
              <a:pPr/>
              <a:t>69</a:t>
            </a:fld>
            <a:endParaRPr lang="en-US"/>
          </a:p>
        </p:txBody>
      </p:sp>
      <p:pic>
        <p:nvPicPr>
          <p:cNvPr id="58371" name="Picture 1"/>
          <p:cNvPicPr>
            <a:picLocks noChangeAspect="1"/>
          </p:cNvPicPr>
          <p:nvPr/>
        </p:nvPicPr>
        <p:blipFill>
          <a:blip r:embed="rId3"/>
          <a:srcRect/>
          <a:stretch>
            <a:fillRect/>
          </a:stretch>
        </p:blipFill>
        <p:spPr bwMode="auto">
          <a:xfrm>
            <a:off x="838200" y="1176338"/>
            <a:ext cx="7620000" cy="5681662"/>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4"/>
          <p:cNvSpPr txBox="1">
            <a:spLocks noGrp="1"/>
          </p:cNvSpPr>
          <p:nvPr>
            <p:ph type="title"/>
          </p:nvPr>
        </p:nvSpPr>
        <p:spPr>
          <a:xfrm>
            <a:off x="762000" y="228600"/>
            <a:ext cx="7772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b="1" dirty="0">
                <a:latin typeface="Cambria" pitchFamily="18" charset="0"/>
                <a:ea typeface="Cambria" pitchFamily="18" charset="0"/>
              </a:rPr>
              <a:t>Where is Syntax Analysis?</a:t>
            </a:r>
            <a:endParaRPr b="1">
              <a:latin typeface="Cambria" pitchFamily="18" charset="0"/>
              <a:ea typeface="Cambria" pitchFamily="18" charset="0"/>
            </a:endParaRPr>
          </a:p>
        </p:txBody>
      </p:sp>
      <p:grpSp>
        <p:nvGrpSpPr>
          <p:cNvPr id="2" name="Google Shape;144;p4"/>
          <p:cNvGrpSpPr/>
          <p:nvPr/>
        </p:nvGrpSpPr>
        <p:grpSpPr>
          <a:xfrm>
            <a:off x="2743200" y="2133600"/>
            <a:ext cx="2979738" cy="766763"/>
            <a:chOff x="1745" y="1104"/>
            <a:chExt cx="1877" cy="675"/>
          </a:xfrm>
        </p:grpSpPr>
        <p:sp>
          <p:nvSpPr>
            <p:cNvPr id="145" name="Google Shape;145;p4"/>
            <p:cNvSpPr/>
            <p:nvPr/>
          </p:nvSpPr>
          <p:spPr>
            <a:xfrm>
              <a:off x="1745" y="1355"/>
              <a:ext cx="1877" cy="424"/>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dirty="0">
                  <a:solidFill>
                    <a:schemeClr val="accent2"/>
                  </a:solidFill>
                  <a:latin typeface="Times New Roman"/>
                  <a:ea typeface="Times New Roman"/>
                  <a:cs typeface="Times New Roman"/>
                  <a:sym typeface="Times New Roman"/>
                </a:rPr>
                <a:t>Lexical Analysis or Scanner</a:t>
              </a:r>
              <a:endParaRPr/>
            </a:p>
          </p:txBody>
        </p:sp>
        <p:cxnSp>
          <p:nvCxnSpPr>
            <p:cNvPr id="146" name="Google Shape;146;p4"/>
            <p:cNvCxnSpPr/>
            <p:nvPr/>
          </p:nvCxnSpPr>
          <p:spPr>
            <a:xfrm>
              <a:off x="2688" y="1104"/>
              <a:ext cx="0" cy="254"/>
            </a:xfrm>
            <a:prstGeom prst="straightConnector1">
              <a:avLst/>
            </a:prstGeom>
            <a:noFill/>
            <a:ln w="12700" cap="flat" cmpd="sng">
              <a:solidFill>
                <a:schemeClr val="dk1"/>
              </a:solidFill>
              <a:prstDash val="solid"/>
              <a:round/>
              <a:headEnd type="none" w="sm" len="sm"/>
              <a:tailEnd type="triangle" w="sm" len="sm"/>
            </a:ln>
          </p:spPr>
        </p:cxnSp>
      </p:grpSp>
      <p:sp>
        <p:nvSpPr>
          <p:cNvPr id="147" name="Google Shape;147;p4"/>
          <p:cNvSpPr txBox="1"/>
          <p:nvPr/>
        </p:nvSpPr>
        <p:spPr>
          <a:xfrm>
            <a:off x="2351048" y="1615068"/>
            <a:ext cx="3822700" cy="387350"/>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Courier New"/>
                <a:ea typeface="Courier New"/>
                <a:cs typeface="Courier New"/>
                <a:sym typeface="Courier New"/>
              </a:rPr>
              <a:t>if (</a:t>
            </a:r>
            <a:r>
              <a:rPr lang="en-US" sz="2000" b="0" i="0" u="none" strike="noStrike" cap="none" dirty="0" err="1">
                <a:solidFill>
                  <a:schemeClr val="dk1"/>
                </a:solidFill>
                <a:latin typeface="Courier New"/>
                <a:ea typeface="Courier New"/>
                <a:cs typeface="Courier New"/>
                <a:sym typeface="Courier New"/>
              </a:rPr>
              <a:t>idx</a:t>
            </a:r>
            <a:r>
              <a:rPr lang="en-US" sz="2000" b="0" i="0" u="none" strike="noStrike" cap="none" dirty="0">
                <a:solidFill>
                  <a:schemeClr val="dk1"/>
                </a:solidFill>
                <a:latin typeface="Courier New"/>
                <a:ea typeface="Courier New"/>
                <a:cs typeface="Courier New"/>
                <a:sym typeface="Courier New"/>
              </a:rPr>
              <a:t> == 0) </a:t>
            </a:r>
            <a:r>
              <a:rPr lang="en-US" sz="2000" b="0" i="0" u="none" strike="noStrike" cap="none" dirty="0" err="1">
                <a:solidFill>
                  <a:schemeClr val="dk1"/>
                </a:solidFill>
                <a:latin typeface="Courier New"/>
                <a:ea typeface="Courier New"/>
                <a:cs typeface="Courier New"/>
                <a:sym typeface="Courier New"/>
              </a:rPr>
              <a:t>idx</a:t>
            </a:r>
            <a:r>
              <a:rPr lang="en-US" sz="2000" b="0" i="0" u="none" strike="noStrike" cap="none" dirty="0">
                <a:solidFill>
                  <a:schemeClr val="dk1"/>
                </a:solidFill>
                <a:latin typeface="Courier New"/>
                <a:ea typeface="Courier New"/>
                <a:cs typeface="Courier New"/>
                <a:sym typeface="Courier New"/>
              </a:rPr>
              <a:t> = 750;</a:t>
            </a:r>
            <a:endParaRPr/>
          </a:p>
        </p:txBody>
      </p:sp>
      <p:grpSp>
        <p:nvGrpSpPr>
          <p:cNvPr id="3" name="Google Shape;148;p4"/>
          <p:cNvGrpSpPr/>
          <p:nvPr/>
        </p:nvGrpSpPr>
        <p:grpSpPr>
          <a:xfrm>
            <a:off x="1246188" y="2824163"/>
            <a:ext cx="6927850" cy="739775"/>
            <a:chOff x="785" y="1779"/>
            <a:chExt cx="4364" cy="466"/>
          </a:xfrm>
        </p:grpSpPr>
        <p:cxnSp>
          <p:nvCxnSpPr>
            <p:cNvPr id="149" name="Google Shape;149;p4"/>
            <p:cNvCxnSpPr/>
            <p:nvPr/>
          </p:nvCxnSpPr>
          <p:spPr>
            <a:xfrm>
              <a:off x="2662" y="1779"/>
              <a:ext cx="0" cy="254"/>
            </a:xfrm>
            <a:prstGeom prst="straightConnector1">
              <a:avLst/>
            </a:prstGeom>
            <a:noFill/>
            <a:ln w="12700" cap="flat" cmpd="sng">
              <a:solidFill>
                <a:schemeClr val="dk1"/>
              </a:solidFill>
              <a:prstDash val="solid"/>
              <a:round/>
              <a:headEnd type="none" w="sm" len="sm"/>
              <a:tailEnd type="triangle" w="sm" len="sm"/>
            </a:ln>
          </p:spPr>
        </p:cxnSp>
        <p:grpSp>
          <p:nvGrpSpPr>
            <p:cNvPr id="4" name="Google Shape;150;p4"/>
            <p:cNvGrpSpPr/>
            <p:nvPr/>
          </p:nvGrpSpPr>
          <p:grpSpPr>
            <a:xfrm>
              <a:off x="785" y="2033"/>
              <a:ext cx="4364" cy="212"/>
              <a:chOff x="785" y="2033"/>
              <a:chExt cx="4364" cy="212"/>
            </a:xfrm>
          </p:grpSpPr>
          <p:sp>
            <p:nvSpPr>
              <p:cNvPr id="151" name="Google Shape;151;p4"/>
              <p:cNvSpPr/>
              <p:nvPr/>
            </p:nvSpPr>
            <p:spPr>
              <a:xfrm>
                <a:off x="785" y="2033"/>
                <a:ext cx="437"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if</a:t>
                </a:r>
                <a:endParaRPr sz="1600" b="0" i="0" u="none" strike="noStrike" cap="none">
                  <a:solidFill>
                    <a:schemeClr val="dk1"/>
                  </a:solidFill>
                  <a:latin typeface="Times New Roman"/>
                  <a:ea typeface="Times New Roman"/>
                  <a:cs typeface="Times New Roman"/>
                  <a:sym typeface="Times New Roman"/>
                </a:endParaRPr>
              </a:p>
            </p:txBody>
          </p:sp>
          <p:sp>
            <p:nvSpPr>
              <p:cNvPr id="152" name="Google Shape;152;p4"/>
              <p:cNvSpPr/>
              <p:nvPr/>
            </p:nvSpPr>
            <p:spPr>
              <a:xfrm>
                <a:off x="1222" y="2033"/>
                <a:ext cx="436"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a:t>
                </a:r>
                <a:endParaRPr sz="1600" b="0" i="0" u="none" strike="noStrike" cap="none">
                  <a:solidFill>
                    <a:schemeClr val="dk1"/>
                  </a:solidFill>
                  <a:latin typeface="Times New Roman"/>
                  <a:ea typeface="Times New Roman"/>
                  <a:cs typeface="Times New Roman"/>
                  <a:sym typeface="Times New Roman"/>
                </a:endParaRPr>
              </a:p>
            </p:txBody>
          </p:sp>
          <p:sp>
            <p:nvSpPr>
              <p:cNvPr id="153" name="Google Shape;153;p4"/>
              <p:cNvSpPr/>
              <p:nvPr/>
            </p:nvSpPr>
            <p:spPr>
              <a:xfrm>
                <a:off x="1658" y="2033"/>
                <a:ext cx="437"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idx</a:t>
                </a:r>
                <a:endParaRPr/>
              </a:p>
            </p:txBody>
          </p:sp>
          <p:sp>
            <p:nvSpPr>
              <p:cNvPr id="154" name="Google Shape;154;p4"/>
              <p:cNvSpPr/>
              <p:nvPr/>
            </p:nvSpPr>
            <p:spPr>
              <a:xfrm>
                <a:off x="2095" y="2033"/>
                <a:ext cx="436"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a:t>
                </a:r>
                <a:endParaRPr/>
              </a:p>
            </p:txBody>
          </p:sp>
          <p:sp>
            <p:nvSpPr>
              <p:cNvPr id="155" name="Google Shape;155;p4"/>
              <p:cNvSpPr/>
              <p:nvPr/>
            </p:nvSpPr>
            <p:spPr>
              <a:xfrm>
                <a:off x="2531" y="2033"/>
                <a:ext cx="436"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0</a:t>
                </a:r>
                <a:endParaRPr/>
              </a:p>
            </p:txBody>
          </p:sp>
          <p:sp>
            <p:nvSpPr>
              <p:cNvPr id="156" name="Google Shape;156;p4"/>
              <p:cNvSpPr/>
              <p:nvPr/>
            </p:nvSpPr>
            <p:spPr>
              <a:xfrm>
                <a:off x="2967" y="2033"/>
                <a:ext cx="437"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a:t>
                </a:r>
                <a:endParaRPr/>
              </a:p>
            </p:txBody>
          </p:sp>
          <p:sp>
            <p:nvSpPr>
              <p:cNvPr id="157" name="Google Shape;157;p4"/>
              <p:cNvSpPr/>
              <p:nvPr/>
            </p:nvSpPr>
            <p:spPr>
              <a:xfrm>
                <a:off x="3404" y="2033"/>
                <a:ext cx="436"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idx</a:t>
                </a:r>
                <a:endParaRPr/>
              </a:p>
            </p:txBody>
          </p:sp>
          <p:sp>
            <p:nvSpPr>
              <p:cNvPr id="158" name="Google Shape;158;p4"/>
              <p:cNvSpPr/>
              <p:nvPr/>
            </p:nvSpPr>
            <p:spPr>
              <a:xfrm>
                <a:off x="3840" y="2033"/>
                <a:ext cx="436"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a:t>
                </a:r>
                <a:endParaRPr/>
              </a:p>
            </p:txBody>
          </p:sp>
          <p:sp>
            <p:nvSpPr>
              <p:cNvPr id="159" name="Google Shape;159;p4"/>
              <p:cNvSpPr/>
              <p:nvPr/>
            </p:nvSpPr>
            <p:spPr>
              <a:xfrm>
                <a:off x="4276" y="2033"/>
                <a:ext cx="437"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750</a:t>
                </a:r>
                <a:endParaRPr/>
              </a:p>
            </p:txBody>
          </p:sp>
          <p:sp>
            <p:nvSpPr>
              <p:cNvPr id="160" name="Google Shape;160;p4"/>
              <p:cNvSpPr/>
              <p:nvPr/>
            </p:nvSpPr>
            <p:spPr>
              <a:xfrm>
                <a:off x="4713" y="2033"/>
                <a:ext cx="436" cy="212"/>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ourier New"/>
                    <a:ea typeface="Courier New"/>
                    <a:cs typeface="Courier New"/>
                    <a:sym typeface="Courier New"/>
                  </a:rPr>
                  <a:t>;</a:t>
                </a:r>
                <a:endParaRPr/>
              </a:p>
            </p:txBody>
          </p:sp>
        </p:grpSp>
      </p:grpSp>
      <p:grpSp>
        <p:nvGrpSpPr>
          <p:cNvPr id="5" name="Google Shape;161;p4"/>
          <p:cNvGrpSpPr/>
          <p:nvPr/>
        </p:nvGrpSpPr>
        <p:grpSpPr>
          <a:xfrm>
            <a:off x="2701925" y="3563938"/>
            <a:ext cx="2978150" cy="1074737"/>
            <a:chOff x="1702" y="2245"/>
            <a:chExt cx="1876" cy="677"/>
          </a:xfrm>
        </p:grpSpPr>
        <p:sp>
          <p:nvSpPr>
            <p:cNvPr id="162" name="Google Shape;162;p4"/>
            <p:cNvSpPr/>
            <p:nvPr/>
          </p:nvSpPr>
          <p:spPr>
            <a:xfrm>
              <a:off x="1702" y="2499"/>
              <a:ext cx="1876" cy="423"/>
            </a:xfrm>
            <a:prstGeom prst="rect">
              <a:avLst/>
            </a:prstGeom>
            <a:noFill/>
            <a:ln w="12700" cap="flat" cmpd="sng">
              <a:solidFill>
                <a:schemeClr val="dk1"/>
              </a:solidFill>
              <a:prstDash val="solid"/>
              <a:miter lim="800000"/>
              <a:headEnd type="none" w="sm" len="sm"/>
              <a:tailEnd type="none" w="sm" len="sm"/>
            </a:ln>
          </p:spPr>
          <p:txBody>
            <a:bodyPr spcFirstLastPara="1" wrap="square" lIns="82050" tIns="41025" rIns="82050" bIns="41025" anchor="ctr" anchorCtr="0">
              <a:noAutofit/>
            </a:bodyPr>
            <a:lstStyle/>
            <a:p>
              <a:pPr marL="0" marR="0" lvl="0" indent="0" algn="ctr" rtl="0">
                <a:spcBef>
                  <a:spcPts val="0"/>
                </a:spcBef>
                <a:spcAft>
                  <a:spcPts val="0"/>
                </a:spcAft>
                <a:buNone/>
              </a:pPr>
              <a:r>
                <a:rPr lang="en-US" sz="2000" b="0" i="0" u="none" strike="noStrike" cap="none" dirty="0">
                  <a:solidFill>
                    <a:schemeClr val="accent2"/>
                  </a:solidFill>
                  <a:latin typeface="Times New Roman"/>
                  <a:ea typeface="Times New Roman"/>
                  <a:cs typeface="Times New Roman"/>
                  <a:sym typeface="Times New Roman"/>
                </a:rPr>
                <a:t>Syntax Analysis or Parsing</a:t>
              </a:r>
              <a:endParaRPr/>
            </a:p>
          </p:txBody>
        </p:sp>
        <p:cxnSp>
          <p:nvCxnSpPr>
            <p:cNvPr id="163" name="Google Shape;163;p4"/>
            <p:cNvCxnSpPr/>
            <p:nvPr/>
          </p:nvCxnSpPr>
          <p:spPr>
            <a:xfrm>
              <a:off x="2662" y="2245"/>
              <a:ext cx="0" cy="254"/>
            </a:xfrm>
            <a:prstGeom prst="straightConnector1">
              <a:avLst/>
            </a:prstGeom>
            <a:noFill/>
            <a:ln w="12700" cap="flat" cmpd="sng">
              <a:solidFill>
                <a:schemeClr val="dk1"/>
              </a:solidFill>
              <a:prstDash val="solid"/>
              <a:round/>
              <a:headEnd type="none" w="sm" len="sm"/>
              <a:tailEnd type="triangle" w="sm" len="sm"/>
            </a:ln>
          </p:spPr>
        </p:cxnSp>
      </p:grpSp>
      <p:sp>
        <p:nvSpPr>
          <p:cNvPr id="164" name="Google Shape;164;p4"/>
          <p:cNvSpPr txBox="1"/>
          <p:nvPr/>
        </p:nvSpPr>
        <p:spPr>
          <a:xfrm>
            <a:off x="5867401" y="5105399"/>
            <a:ext cx="2072268" cy="513738"/>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b="1" i="0" u="none" strike="noStrike" cap="none" dirty="0">
                <a:solidFill>
                  <a:schemeClr val="dk1"/>
                </a:solidFill>
                <a:latin typeface="Cambria" pitchFamily="18" charset="0"/>
                <a:ea typeface="Cambria" pitchFamily="18" charset="0"/>
                <a:cs typeface="Times New Roman"/>
                <a:sym typeface="Times New Roman"/>
              </a:rPr>
              <a:t>Abstract syntax tree</a:t>
            </a:r>
            <a:endParaRPr b="1">
              <a:latin typeface="Cambria" pitchFamily="18" charset="0"/>
              <a:ea typeface="Cambria" pitchFamily="18" charset="0"/>
            </a:endParaRPr>
          </a:p>
          <a:p>
            <a:pPr marL="0" marR="0" lvl="0" indent="0" algn="l" rtl="0">
              <a:spcBef>
                <a:spcPts val="0"/>
              </a:spcBef>
              <a:spcAft>
                <a:spcPts val="0"/>
              </a:spcAft>
              <a:buNone/>
            </a:pPr>
            <a:r>
              <a:rPr lang="en-US" b="1" i="0" u="none" strike="noStrike" cap="none" dirty="0">
                <a:solidFill>
                  <a:schemeClr val="dk1"/>
                </a:solidFill>
                <a:latin typeface="Cambria" pitchFamily="18" charset="0"/>
                <a:ea typeface="Cambria" pitchFamily="18" charset="0"/>
                <a:cs typeface="Times New Roman"/>
                <a:sym typeface="Times New Roman"/>
              </a:rPr>
              <a:t>or parse tree</a:t>
            </a:r>
            <a:endParaRPr b="1">
              <a:latin typeface="Cambria" pitchFamily="18" charset="0"/>
              <a:ea typeface="Cambria" pitchFamily="18" charset="0"/>
            </a:endParaRPr>
          </a:p>
        </p:txBody>
      </p:sp>
      <p:grpSp>
        <p:nvGrpSpPr>
          <p:cNvPr id="6" name="Google Shape;165;p4"/>
          <p:cNvGrpSpPr/>
          <p:nvPr/>
        </p:nvGrpSpPr>
        <p:grpSpPr>
          <a:xfrm>
            <a:off x="2895600" y="4638675"/>
            <a:ext cx="2641600" cy="1533525"/>
            <a:chOff x="1824" y="2922"/>
            <a:chExt cx="1664" cy="966"/>
          </a:xfrm>
        </p:grpSpPr>
        <p:sp>
          <p:nvSpPr>
            <p:cNvPr id="166" name="Google Shape;166;p4"/>
            <p:cNvSpPr txBox="1"/>
            <p:nvPr/>
          </p:nvSpPr>
          <p:spPr>
            <a:xfrm>
              <a:off x="2531" y="3007"/>
              <a:ext cx="212"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if</a:t>
              </a:r>
              <a:endParaRPr/>
            </a:p>
          </p:txBody>
        </p:sp>
        <p:sp>
          <p:nvSpPr>
            <p:cNvPr id="167" name="Google Shape;167;p4"/>
            <p:cNvSpPr txBox="1"/>
            <p:nvPr/>
          </p:nvSpPr>
          <p:spPr>
            <a:xfrm>
              <a:off x="2051" y="3304"/>
              <a:ext cx="346"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 =</a:t>
              </a:r>
              <a:endParaRPr/>
            </a:p>
          </p:txBody>
        </p:sp>
        <p:sp>
          <p:nvSpPr>
            <p:cNvPr id="168" name="Google Shape;168;p4"/>
            <p:cNvSpPr txBox="1"/>
            <p:nvPr/>
          </p:nvSpPr>
          <p:spPr>
            <a:xfrm>
              <a:off x="2832" y="3304"/>
              <a:ext cx="335"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   =</a:t>
              </a:r>
              <a:endParaRPr/>
            </a:p>
          </p:txBody>
        </p:sp>
        <p:sp>
          <p:nvSpPr>
            <p:cNvPr id="169" name="Google Shape;169;p4"/>
            <p:cNvSpPr txBox="1"/>
            <p:nvPr/>
          </p:nvSpPr>
          <p:spPr>
            <a:xfrm>
              <a:off x="1824" y="3625"/>
              <a:ext cx="329"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idx</a:t>
              </a:r>
              <a:endParaRPr/>
            </a:p>
          </p:txBody>
        </p:sp>
        <p:sp>
          <p:nvSpPr>
            <p:cNvPr id="170" name="Google Shape;170;p4"/>
            <p:cNvSpPr txBox="1"/>
            <p:nvPr/>
          </p:nvSpPr>
          <p:spPr>
            <a:xfrm>
              <a:off x="2400" y="3625"/>
              <a:ext cx="192"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0</a:t>
              </a:r>
              <a:endParaRPr/>
            </a:p>
          </p:txBody>
        </p:sp>
        <p:sp>
          <p:nvSpPr>
            <p:cNvPr id="171" name="Google Shape;171;p4"/>
            <p:cNvSpPr txBox="1"/>
            <p:nvPr/>
          </p:nvSpPr>
          <p:spPr>
            <a:xfrm>
              <a:off x="2749" y="3625"/>
              <a:ext cx="329"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idx</a:t>
              </a:r>
              <a:endParaRPr/>
            </a:p>
          </p:txBody>
        </p:sp>
        <p:sp>
          <p:nvSpPr>
            <p:cNvPr id="172" name="Google Shape;172;p4"/>
            <p:cNvSpPr txBox="1"/>
            <p:nvPr/>
          </p:nvSpPr>
          <p:spPr>
            <a:xfrm>
              <a:off x="3120" y="3625"/>
              <a:ext cx="368" cy="263"/>
            </a:xfrm>
            <a:prstGeom prst="rect">
              <a:avLst/>
            </a:prstGeom>
            <a:noFill/>
            <a:ln>
              <a:noFill/>
            </a:ln>
          </p:spPr>
          <p:txBody>
            <a:bodyPr spcFirstLastPara="1" wrap="square" lIns="82050" tIns="41025" rIns="82050" bIns="41025" anchor="t" anchorCtr="0">
              <a:spAutoFit/>
            </a:bodyPr>
            <a:lstStyle/>
            <a:p>
              <a:pPr marL="0" marR="0" lvl="0" indent="0" algn="l" rtl="0">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750</a:t>
              </a:r>
              <a:endParaRPr/>
            </a:p>
          </p:txBody>
        </p:sp>
        <p:cxnSp>
          <p:nvCxnSpPr>
            <p:cNvPr id="173" name="Google Shape;173;p4"/>
            <p:cNvCxnSpPr/>
            <p:nvPr/>
          </p:nvCxnSpPr>
          <p:spPr>
            <a:xfrm flipH="1">
              <a:off x="2269" y="3219"/>
              <a:ext cx="306" cy="127"/>
            </a:xfrm>
            <a:prstGeom prst="straightConnector1">
              <a:avLst/>
            </a:prstGeom>
            <a:noFill/>
            <a:ln w="12700" cap="flat" cmpd="sng">
              <a:solidFill>
                <a:schemeClr val="dk1"/>
              </a:solidFill>
              <a:prstDash val="solid"/>
              <a:round/>
              <a:headEnd type="none" w="sm" len="sm"/>
              <a:tailEnd type="triangle" w="sm" len="sm"/>
            </a:ln>
          </p:spPr>
        </p:cxnSp>
        <p:cxnSp>
          <p:nvCxnSpPr>
            <p:cNvPr id="174" name="Google Shape;174;p4"/>
            <p:cNvCxnSpPr/>
            <p:nvPr/>
          </p:nvCxnSpPr>
          <p:spPr>
            <a:xfrm flipH="1">
              <a:off x="1964" y="3521"/>
              <a:ext cx="174" cy="127"/>
            </a:xfrm>
            <a:prstGeom prst="straightConnector1">
              <a:avLst/>
            </a:prstGeom>
            <a:noFill/>
            <a:ln w="12700" cap="flat" cmpd="sng">
              <a:solidFill>
                <a:schemeClr val="dk1"/>
              </a:solidFill>
              <a:prstDash val="solid"/>
              <a:round/>
              <a:headEnd type="none" w="sm" len="sm"/>
              <a:tailEnd type="triangle" w="sm" len="sm"/>
            </a:ln>
          </p:spPr>
        </p:cxnSp>
        <p:cxnSp>
          <p:nvCxnSpPr>
            <p:cNvPr id="175" name="Google Shape;175;p4"/>
            <p:cNvCxnSpPr/>
            <p:nvPr/>
          </p:nvCxnSpPr>
          <p:spPr>
            <a:xfrm>
              <a:off x="2256" y="3521"/>
              <a:ext cx="175" cy="127"/>
            </a:xfrm>
            <a:prstGeom prst="straightConnector1">
              <a:avLst/>
            </a:prstGeom>
            <a:noFill/>
            <a:ln w="12700" cap="flat" cmpd="sng">
              <a:solidFill>
                <a:schemeClr val="dk1"/>
              </a:solidFill>
              <a:prstDash val="solid"/>
              <a:round/>
              <a:headEnd type="none" w="sm" len="sm"/>
              <a:tailEnd type="triangle" w="sm" len="sm"/>
            </a:ln>
          </p:spPr>
        </p:cxnSp>
        <p:cxnSp>
          <p:nvCxnSpPr>
            <p:cNvPr id="176" name="Google Shape;176;p4"/>
            <p:cNvCxnSpPr/>
            <p:nvPr/>
          </p:nvCxnSpPr>
          <p:spPr>
            <a:xfrm flipH="1">
              <a:off x="2928" y="3521"/>
              <a:ext cx="131" cy="127"/>
            </a:xfrm>
            <a:prstGeom prst="straightConnector1">
              <a:avLst/>
            </a:prstGeom>
            <a:noFill/>
            <a:ln w="12700" cap="flat" cmpd="sng">
              <a:solidFill>
                <a:schemeClr val="dk1"/>
              </a:solidFill>
              <a:prstDash val="solid"/>
              <a:round/>
              <a:headEnd type="none" w="sm" len="sm"/>
              <a:tailEnd type="triangle" w="sm" len="sm"/>
            </a:ln>
          </p:spPr>
        </p:cxnSp>
        <p:cxnSp>
          <p:nvCxnSpPr>
            <p:cNvPr id="177" name="Google Shape;177;p4"/>
            <p:cNvCxnSpPr/>
            <p:nvPr/>
          </p:nvCxnSpPr>
          <p:spPr>
            <a:xfrm>
              <a:off x="3182" y="3521"/>
              <a:ext cx="130" cy="127"/>
            </a:xfrm>
            <a:prstGeom prst="straightConnector1">
              <a:avLst/>
            </a:prstGeom>
            <a:noFill/>
            <a:ln w="12700" cap="flat" cmpd="sng">
              <a:solidFill>
                <a:schemeClr val="dk1"/>
              </a:solidFill>
              <a:prstDash val="solid"/>
              <a:round/>
              <a:headEnd type="none" w="sm" len="sm"/>
              <a:tailEnd type="triangle" w="sm" len="sm"/>
            </a:ln>
          </p:spPr>
        </p:cxnSp>
        <p:cxnSp>
          <p:nvCxnSpPr>
            <p:cNvPr id="178" name="Google Shape;178;p4"/>
            <p:cNvCxnSpPr/>
            <p:nvPr/>
          </p:nvCxnSpPr>
          <p:spPr>
            <a:xfrm>
              <a:off x="2662" y="3219"/>
              <a:ext cx="305" cy="127"/>
            </a:xfrm>
            <a:prstGeom prst="straightConnector1">
              <a:avLst/>
            </a:prstGeom>
            <a:noFill/>
            <a:ln w="12700" cap="flat" cmpd="sng">
              <a:solidFill>
                <a:schemeClr val="dk1"/>
              </a:solidFill>
              <a:prstDash val="solid"/>
              <a:round/>
              <a:headEnd type="none" w="sm" len="sm"/>
              <a:tailEnd type="triangle" w="sm" len="sm"/>
            </a:ln>
          </p:spPr>
        </p:cxnSp>
        <p:cxnSp>
          <p:nvCxnSpPr>
            <p:cNvPr id="179" name="Google Shape;179;p4"/>
            <p:cNvCxnSpPr/>
            <p:nvPr/>
          </p:nvCxnSpPr>
          <p:spPr>
            <a:xfrm>
              <a:off x="2662" y="2922"/>
              <a:ext cx="0" cy="127"/>
            </a:xfrm>
            <a:prstGeom prst="straightConnector1">
              <a:avLst/>
            </a:prstGeom>
            <a:noFill/>
            <a:ln w="12700" cap="flat" cmpd="sng">
              <a:solidFill>
                <a:schemeClr val="dk1"/>
              </a:solidFill>
              <a:prstDash val="solid"/>
              <a:round/>
              <a:headEnd type="none" w="sm" len="sm"/>
              <a:tailEnd type="triangl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4D4578D1-0C21-49F9-A476-5CABF7776A9F}" type="slidenum">
              <a:rPr lang="en-US"/>
              <a:pPr/>
              <a:t>70</a:t>
            </a:fld>
            <a:endParaRPr lang="en-US"/>
          </a:p>
        </p:txBody>
      </p:sp>
      <p:sp>
        <p:nvSpPr>
          <p:cNvPr id="3" name="Rectangle 1"/>
          <p:cNvSpPr>
            <a:spLocks noChangeArrowheads="1"/>
          </p:cNvSpPr>
          <p:nvPr/>
        </p:nvSpPr>
        <p:spPr bwMode="auto">
          <a:xfrm>
            <a:off x="287338" y="1219200"/>
            <a:ext cx="4360862" cy="1200150"/>
          </a:xfrm>
          <a:prstGeom prst="rect">
            <a:avLst/>
          </a:prstGeom>
          <a:solidFill>
            <a:srgbClr val="FFFFFF"/>
          </a:solid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1800" b="1" dirty="0">
                <a:solidFill>
                  <a:srgbClr val="333333"/>
                </a:solidFill>
                <a:latin typeface="+mn-lt"/>
                <a:cs typeface="Times New Roman" panose="02020603050405020304" pitchFamily="18" charset="0"/>
              </a:rPr>
              <a:t>Error Recovery in Predictive Parsing</a:t>
            </a:r>
            <a:endParaRPr lang="en-US" sz="1800" dirty="0">
              <a:latin typeface="+mn-lt"/>
            </a:endParaRPr>
          </a:p>
          <a:p>
            <a:pPr>
              <a:defRPr/>
            </a:pPr>
            <a:endParaRPr lang="en-US" sz="1800" dirty="0">
              <a:latin typeface="+mn-lt"/>
            </a:endParaRPr>
          </a:p>
          <a:p>
            <a:pPr>
              <a:defRPr/>
            </a:pPr>
            <a:r>
              <a:rPr lang="en-US" sz="1800" dirty="0">
                <a:latin typeface="+mn-lt"/>
              </a:rPr>
              <a:t/>
            </a:r>
            <a:br>
              <a:rPr lang="en-US" sz="1800" dirty="0">
                <a:latin typeface="+mn-lt"/>
              </a:rPr>
            </a:br>
            <a:endParaRPr lang="en-US" sz="1800" dirty="0">
              <a:latin typeface="+mn-lt"/>
            </a:endParaRPr>
          </a:p>
        </p:txBody>
      </p:sp>
      <p:sp>
        <p:nvSpPr>
          <p:cNvPr id="4" name="Rectangle 2"/>
          <p:cNvSpPr>
            <a:spLocks noChangeArrowheads="1"/>
          </p:cNvSpPr>
          <p:nvPr/>
        </p:nvSpPr>
        <p:spPr bwMode="auto">
          <a:xfrm>
            <a:off x="381000" y="1681163"/>
            <a:ext cx="8305800" cy="2586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lgn="just">
              <a:buFont typeface="Arial" panose="020B0604020202020204" pitchFamily="34" charset="0"/>
              <a:buChar char="•"/>
              <a:defRPr/>
            </a:pPr>
            <a:r>
              <a:rPr lang="en-US" sz="1800" dirty="0">
                <a:solidFill>
                  <a:srgbClr val="333333"/>
                </a:solidFill>
                <a:latin typeface="+mn-lt"/>
                <a:cs typeface="Times New Roman" panose="02020603050405020304" pitchFamily="18" charset="0"/>
              </a:rPr>
              <a:t>An error is detected during predictive parsing when the terminal on top of the stack does not match the next input symbol or</a:t>
            </a:r>
          </a:p>
          <a:p>
            <a:pPr marL="285750" indent="-285750" algn="just">
              <a:buFont typeface="Arial" panose="020B0604020202020204" pitchFamily="34" charset="0"/>
              <a:buChar char="•"/>
              <a:defRPr/>
            </a:pPr>
            <a:endParaRPr lang="en-US" sz="1800" dirty="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a:solidFill>
                  <a:srgbClr val="333333"/>
                </a:solidFill>
                <a:latin typeface="+mn-lt"/>
                <a:cs typeface="Times New Roman" panose="02020603050405020304" pitchFamily="18" charset="0"/>
              </a:rPr>
              <a:t>when nonterminal A is on top of the stack, a is the next input symbol, and </a:t>
            </a:r>
          </a:p>
          <a:p>
            <a:pPr algn="just">
              <a:defRPr/>
            </a:pPr>
            <a:r>
              <a:rPr lang="en-US" sz="1800" dirty="0">
                <a:solidFill>
                  <a:srgbClr val="333333"/>
                </a:solidFill>
                <a:latin typeface="+mn-lt"/>
                <a:cs typeface="Times New Roman" panose="02020603050405020304" pitchFamily="18" charset="0"/>
              </a:rPr>
              <a:t>    M[A, a] is error (the parsing-table entry is empty).</a:t>
            </a:r>
          </a:p>
          <a:p>
            <a:pPr algn="just">
              <a:defRPr/>
            </a:pPr>
            <a:endParaRPr lang="en-US" sz="1800" dirty="0">
              <a:solidFill>
                <a:srgbClr val="333333"/>
              </a:solidFill>
              <a:latin typeface="+mn-lt"/>
              <a:cs typeface="Times New Roman" panose="02020603050405020304" pitchFamily="18" charset="0"/>
            </a:endParaRPr>
          </a:p>
          <a:p>
            <a:pPr algn="just">
              <a:defRPr/>
            </a:pPr>
            <a:endParaRPr lang="en-US" sz="1800" dirty="0">
              <a:latin typeface="+mn-lt"/>
            </a:endParaRPr>
          </a:p>
          <a:p>
            <a:pPr algn="just">
              <a:defRPr/>
            </a:pPr>
            <a:r>
              <a:rPr lang="en-US" sz="1800" dirty="0">
                <a:latin typeface="+mn-lt"/>
              </a:rPr>
              <a:t/>
            </a:r>
            <a:br>
              <a:rPr lang="en-US" sz="1800" dirty="0">
                <a:latin typeface="+mn-lt"/>
              </a:rPr>
            </a:br>
            <a:endParaRPr lang="en-US" sz="1800" dirty="0">
              <a:latin typeface="+mn-lt"/>
            </a:endParaRPr>
          </a:p>
        </p:txBody>
      </p:sp>
      <p:sp>
        <p:nvSpPr>
          <p:cNvPr id="5" name="Rectangle 3"/>
          <p:cNvSpPr>
            <a:spLocks noChangeArrowheads="1"/>
          </p:cNvSpPr>
          <p:nvPr/>
        </p:nvSpPr>
        <p:spPr bwMode="auto">
          <a:xfrm>
            <a:off x="381000" y="3433763"/>
            <a:ext cx="8077200" cy="2586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a:defRPr/>
            </a:pPr>
            <a:r>
              <a:rPr lang="en-US" sz="1800" b="1" dirty="0">
                <a:solidFill>
                  <a:srgbClr val="333333"/>
                </a:solidFill>
                <a:latin typeface="+mn-lt"/>
                <a:cs typeface="Times New Roman" panose="02020603050405020304" pitchFamily="18" charset="0"/>
              </a:rPr>
              <a:t>Panic-mode error recovery</a:t>
            </a:r>
            <a:r>
              <a:rPr lang="en-US" sz="1800" dirty="0">
                <a:solidFill>
                  <a:srgbClr val="333333"/>
                </a:solidFill>
                <a:latin typeface="+mn-lt"/>
                <a:cs typeface="Times New Roman" panose="02020603050405020304" pitchFamily="18" charset="0"/>
              </a:rPr>
              <a:t> is based on the idea of skipping symbols on the </a:t>
            </a:r>
            <a:r>
              <a:rPr lang="en-US" sz="1800" dirty="0" err="1">
                <a:solidFill>
                  <a:srgbClr val="333333"/>
                </a:solidFill>
                <a:latin typeface="+mn-lt"/>
                <a:cs typeface="Times New Roman" panose="02020603050405020304" pitchFamily="18" charset="0"/>
              </a:rPr>
              <a:t>the</a:t>
            </a:r>
            <a:r>
              <a:rPr lang="en-US" sz="1800" dirty="0">
                <a:solidFill>
                  <a:srgbClr val="333333"/>
                </a:solidFill>
                <a:latin typeface="+mn-lt"/>
                <a:cs typeface="Times New Roman" panose="02020603050405020304" pitchFamily="18" charset="0"/>
              </a:rPr>
              <a:t> input until a token in a selected set of synchronizing tokens appears.</a:t>
            </a:r>
          </a:p>
          <a:p>
            <a:pPr marL="285750" indent="-285750" algn="just">
              <a:buFont typeface="Arial" panose="020B0604020202020204" pitchFamily="34" charset="0"/>
              <a:buChar char="•"/>
              <a:defRPr/>
            </a:pPr>
            <a:endParaRPr lang="en-US" sz="1800" dirty="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a:solidFill>
                  <a:srgbClr val="333333"/>
                </a:solidFill>
                <a:latin typeface="+mn-lt"/>
                <a:cs typeface="Times New Roman" panose="02020603050405020304" pitchFamily="18" charset="0"/>
              </a:rPr>
              <a:t>Its effectiveness depends on the choice of synchronizing set. </a:t>
            </a:r>
          </a:p>
          <a:p>
            <a:pPr marL="285750" indent="-285750" algn="just">
              <a:buFont typeface="Arial" panose="020B0604020202020204" pitchFamily="34" charset="0"/>
              <a:buChar char="•"/>
              <a:defRPr/>
            </a:pPr>
            <a:endParaRPr lang="en-US" sz="1800" dirty="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a:solidFill>
                  <a:srgbClr val="333333"/>
                </a:solidFill>
                <a:latin typeface="+mn-lt"/>
                <a:cs typeface="Times New Roman" panose="02020603050405020304" pitchFamily="18" charset="0"/>
              </a:rPr>
              <a:t>The sets should be chosen so that the parser recovers quickly from errors that are likely to occur in practice. </a:t>
            </a:r>
          </a:p>
          <a:p>
            <a:pPr algn="just">
              <a:defRPr/>
            </a:pPr>
            <a:r>
              <a:rPr lang="en-US" sz="1800" dirty="0">
                <a:latin typeface="+mn-lt"/>
              </a:rPr>
              <a:t/>
            </a:r>
            <a:br>
              <a:rPr lang="en-US" sz="1800" dirty="0">
                <a:latin typeface="+mn-lt"/>
              </a:rPr>
            </a:br>
            <a:endParaRPr lang="en-US" sz="1800" dirty="0">
              <a:latin typeface="+mn-lt"/>
            </a:endParaRPr>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just">
              <a:buFont typeface="Berlin Sans FB Demi" pitchFamily="34" charset="0"/>
              <a:buAutoNum type="arabicPeriod"/>
            </a:pPr>
            <a:fld id="{05C7D2EC-4335-4AFF-AC59-117E1B7250FE}" type="slidenum">
              <a:rPr lang="en-US" sz="1800"/>
              <a:pPr marL="342900" indent="-342900" algn="just">
                <a:buFont typeface="Berlin Sans FB Demi" pitchFamily="34" charset="0"/>
                <a:buAutoNum type="arabicPeriod"/>
              </a:pPr>
              <a:t>71</a:t>
            </a:fld>
            <a:endParaRPr lang="en-US" sz="1800"/>
          </a:p>
        </p:txBody>
      </p:sp>
      <p:sp>
        <p:nvSpPr>
          <p:cNvPr id="3" name="Rectangle 1"/>
          <p:cNvSpPr>
            <a:spLocks noChangeArrowheads="1"/>
          </p:cNvSpPr>
          <p:nvPr/>
        </p:nvSpPr>
        <p:spPr bwMode="auto">
          <a:xfrm>
            <a:off x="444500" y="1371600"/>
            <a:ext cx="8318500" cy="646113"/>
          </a:xfrm>
          <a:prstGeom prst="rect">
            <a:avLst/>
          </a:prstGeom>
          <a:solidFill>
            <a:srgbClr val="FFFFFF"/>
          </a:solid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just">
              <a:buFont typeface="+mj-lt"/>
              <a:buAutoNum type="arabicPeriod"/>
              <a:defRPr/>
            </a:pPr>
            <a:r>
              <a:rPr lang="en-US" sz="1800" dirty="0">
                <a:latin typeface="+mn-lt"/>
              </a:rPr>
              <a:t>Place all symbols in FOLLOW(A) into the synchronizing set for nonterminal </a:t>
            </a:r>
            <a:r>
              <a:rPr lang="en-US" sz="1800" i="1" dirty="0">
                <a:latin typeface="+mn-lt"/>
              </a:rPr>
              <a:t>A.</a:t>
            </a:r>
          </a:p>
          <a:p>
            <a:pPr marL="342900" indent="-342900" algn="just">
              <a:buFont typeface="+mj-lt"/>
              <a:buAutoNum type="arabicPeriod"/>
              <a:defRPr/>
            </a:pPr>
            <a:endParaRPr lang="en-US" sz="1800" dirty="0">
              <a:latin typeface="+mn-lt"/>
            </a:endParaRPr>
          </a:p>
        </p:txBody>
      </p:sp>
      <p:sp>
        <p:nvSpPr>
          <p:cNvPr id="6" name="Rectangle 2"/>
          <p:cNvSpPr>
            <a:spLocks noChangeArrowheads="1"/>
          </p:cNvSpPr>
          <p:nvPr/>
        </p:nvSpPr>
        <p:spPr bwMode="auto">
          <a:xfrm>
            <a:off x="471488" y="1966913"/>
            <a:ext cx="7681912" cy="175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just">
              <a:defRPr/>
            </a:pPr>
            <a:r>
              <a:rPr lang="en-US" sz="1800" dirty="0">
                <a:solidFill>
                  <a:srgbClr val="333333"/>
                </a:solidFill>
                <a:latin typeface="+mn-lt"/>
                <a:cs typeface="Times New Roman" panose="02020603050405020304" pitchFamily="18" charset="0"/>
              </a:rPr>
              <a:t>2.  Add keywords that begin statements to the synchronizing sets for the </a:t>
            </a:r>
          </a:p>
          <a:p>
            <a:pPr marL="342900" indent="-342900" algn="just">
              <a:buFont typeface="+mj-lt"/>
              <a:buAutoNum type="arabicPeriod"/>
              <a:defRPr/>
            </a:pPr>
            <a:endParaRPr lang="en-US" sz="1800" dirty="0">
              <a:solidFill>
                <a:srgbClr val="333333"/>
              </a:solidFill>
              <a:latin typeface="+mn-lt"/>
              <a:cs typeface="Times New Roman" panose="02020603050405020304" pitchFamily="18" charset="0"/>
            </a:endParaRPr>
          </a:p>
          <a:p>
            <a:pPr algn="just">
              <a:defRPr/>
            </a:pPr>
            <a:r>
              <a:rPr lang="en-US" sz="1800" dirty="0">
                <a:solidFill>
                  <a:srgbClr val="333333"/>
                </a:solidFill>
                <a:latin typeface="+mn-lt"/>
                <a:cs typeface="Times New Roman" panose="02020603050405020304" pitchFamily="18" charset="0"/>
              </a:rPr>
              <a:t>    Non terminals  generating expressions.</a:t>
            </a:r>
          </a:p>
          <a:p>
            <a:pPr algn="just">
              <a:defRPr/>
            </a:pPr>
            <a:r>
              <a:rPr lang="en-US" sz="1800" dirty="0">
                <a:latin typeface="+mn-lt"/>
              </a:rPr>
              <a:t/>
            </a:r>
            <a:br>
              <a:rPr lang="en-US" sz="1800" dirty="0">
                <a:latin typeface="+mn-lt"/>
              </a:rPr>
            </a:br>
            <a:endParaRPr lang="en-US" sz="1800" dirty="0">
              <a:latin typeface="+mn-lt"/>
            </a:endParaRPr>
          </a:p>
          <a:p>
            <a:pPr marL="342900" indent="-342900" algn="just">
              <a:buFont typeface="+mj-lt"/>
              <a:buAutoNum type="arabicPeriod"/>
              <a:defRPr/>
            </a:pPr>
            <a:endParaRPr lang="en-US" sz="1800" dirty="0">
              <a:latin typeface="+mn-lt"/>
            </a:endParaRPr>
          </a:p>
        </p:txBody>
      </p:sp>
      <p:sp>
        <p:nvSpPr>
          <p:cNvPr id="7" name="Rectangle 3"/>
          <p:cNvSpPr>
            <a:spLocks noChangeArrowheads="1"/>
          </p:cNvSpPr>
          <p:nvPr/>
        </p:nvSpPr>
        <p:spPr bwMode="auto">
          <a:xfrm>
            <a:off x="438150" y="3059113"/>
            <a:ext cx="7334250"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just">
              <a:defRPr/>
            </a:pPr>
            <a:r>
              <a:rPr lang="en-US" sz="1800" dirty="0">
                <a:solidFill>
                  <a:srgbClr val="333333"/>
                </a:solidFill>
                <a:latin typeface="+mn-lt"/>
                <a:cs typeface="Times New Roman" panose="02020603050405020304" pitchFamily="18" charset="0"/>
              </a:rPr>
              <a:t>3. Add symbols in FIRST(A) to the synchronizing set for nonterminal</a:t>
            </a:r>
            <a:endParaRPr lang="en-US" sz="1800" dirty="0">
              <a:latin typeface="+mn-lt"/>
            </a:endParaRPr>
          </a:p>
        </p:txBody>
      </p:sp>
      <p:sp>
        <p:nvSpPr>
          <p:cNvPr id="8" name="Rectangle 4"/>
          <p:cNvSpPr>
            <a:spLocks noChangeArrowheads="1"/>
          </p:cNvSpPr>
          <p:nvPr/>
        </p:nvSpPr>
        <p:spPr bwMode="auto">
          <a:xfrm>
            <a:off x="422275" y="3676650"/>
            <a:ext cx="8645525"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just">
              <a:defRPr/>
            </a:pPr>
            <a:r>
              <a:rPr lang="en-US" sz="1800" dirty="0">
                <a:solidFill>
                  <a:srgbClr val="333333"/>
                </a:solidFill>
                <a:latin typeface="+mn-lt"/>
                <a:cs typeface="Times New Roman" panose="02020603050405020304" pitchFamily="18" charset="0"/>
              </a:rPr>
              <a:t>4. If a nonterminal can generate the empty string, then the production deriving e </a:t>
            </a:r>
          </a:p>
          <a:p>
            <a:pPr marL="342900" indent="-342900" algn="just">
              <a:buFont typeface="+mj-lt"/>
              <a:buAutoNum type="arabicPeriod"/>
              <a:defRPr/>
            </a:pPr>
            <a:endParaRPr lang="en-US" sz="1800" dirty="0">
              <a:solidFill>
                <a:srgbClr val="333333"/>
              </a:solidFill>
              <a:latin typeface="+mn-lt"/>
              <a:cs typeface="Times New Roman" panose="02020603050405020304" pitchFamily="18" charset="0"/>
            </a:endParaRPr>
          </a:p>
          <a:p>
            <a:pPr algn="just">
              <a:defRPr/>
            </a:pPr>
            <a:r>
              <a:rPr lang="en-US" sz="1800" dirty="0">
                <a:solidFill>
                  <a:srgbClr val="333333"/>
                </a:solidFill>
                <a:latin typeface="+mn-lt"/>
                <a:cs typeface="Times New Roman" panose="02020603050405020304" pitchFamily="18" charset="0"/>
              </a:rPr>
              <a:t>    can be used as a default.</a:t>
            </a:r>
          </a:p>
          <a:p>
            <a:pPr marL="342900" indent="-342900" algn="just">
              <a:buFont typeface="+mj-lt"/>
              <a:buAutoNum type="arabicPeriod"/>
              <a:defRPr/>
            </a:pPr>
            <a:endParaRPr lang="en-US" sz="1800" dirty="0">
              <a:latin typeface="+mn-lt"/>
            </a:endParaRPr>
          </a:p>
        </p:txBody>
      </p:sp>
      <p:sp>
        <p:nvSpPr>
          <p:cNvPr id="9" name="Rectangle 5"/>
          <p:cNvSpPr>
            <a:spLocks noChangeArrowheads="1"/>
          </p:cNvSpPr>
          <p:nvPr/>
        </p:nvSpPr>
        <p:spPr bwMode="auto">
          <a:xfrm>
            <a:off x="409575" y="4799013"/>
            <a:ext cx="7820025" cy="175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just">
              <a:defRPr/>
            </a:pPr>
            <a:r>
              <a:rPr lang="en-US" sz="1800" dirty="0">
                <a:solidFill>
                  <a:srgbClr val="333333"/>
                </a:solidFill>
                <a:latin typeface="+mn-lt"/>
                <a:cs typeface="Times New Roman" panose="02020603050405020304" pitchFamily="18" charset="0"/>
              </a:rPr>
              <a:t>5. If a terminal on top of the stack cannot be matched, a simple idea is to</a:t>
            </a:r>
          </a:p>
          <a:p>
            <a:pPr algn="just">
              <a:defRPr/>
            </a:pPr>
            <a:r>
              <a:rPr lang="en-US" sz="1800" dirty="0">
                <a:solidFill>
                  <a:srgbClr val="333333"/>
                </a:solidFill>
                <a:latin typeface="+mn-lt"/>
                <a:cs typeface="Times New Roman" panose="02020603050405020304" pitchFamily="18" charset="0"/>
              </a:rPr>
              <a:t>  </a:t>
            </a:r>
          </a:p>
          <a:p>
            <a:pPr algn="just">
              <a:defRPr/>
            </a:pPr>
            <a:r>
              <a:rPr lang="en-US" sz="1800" dirty="0">
                <a:solidFill>
                  <a:srgbClr val="333333"/>
                </a:solidFill>
                <a:latin typeface="+mn-lt"/>
                <a:cs typeface="Times New Roman" panose="02020603050405020304" pitchFamily="18" charset="0"/>
              </a:rPr>
              <a:t>   pop the terminal, issue a message saying that the terminal was inserted, </a:t>
            </a:r>
          </a:p>
          <a:p>
            <a:pPr algn="just">
              <a:defRPr/>
            </a:pPr>
            <a:r>
              <a:rPr lang="en-US" sz="1800" dirty="0">
                <a:solidFill>
                  <a:srgbClr val="333333"/>
                </a:solidFill>
                <a:latin typeface="+mn-lt"/>
                <a:cs typeface="Times New Roman" panose="02020603050405020304" pitchFamily="18" charset="0"/>
              </a:rPr>
              <a:t>     </a:t>
            </a:r>
          </a:p>
          <a:p>
            <a:pPr algn="just">
              <a:defRPr/>
            </a:pPr>
            <a:r>
              <a:rPr lang="en-US" sz="1800" dirty="0">
                <a:solidFill>
                  <a:srgbClr val="333333"/>
                </a:solidFill>
                <a:latin typeface="+mn-lt"/>
                <a:cs typeface="Times New Roman" panose="02020603050405020304" pitchFamily="18" charset="0"/>
              </a:rPr>
              <a:t>    and continue parsing. </a:t>
            </a:r>
            <a:r>
              <a:rPr lang="en-US" sz="1800" dirty="0">
                <a:latin typeface="+mn-lt"/>
              </a:rPr>
              <a:t/>
            </a:r>
            <a:br>
              <a:rPr lang="en-US" sz="1800" dirty="0">
                <a:latin typeface="+mn-lt"/>
              </a:rPr>
            </a:br>
            <a:endParaRPr lang="en-US" sz="1800" dirty="0">
              <a:latin typeface="+mn-lt"/>
            </a:endParaRPr>
          </a:p>
        </p:txBody>
      </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F05FF4B5-1415-47A7-8A65-5F521B334784}" type="slidenum">
              <a:rPr lang="en-US"/>
              <a:pPr/>
              <a:t>72</a:t>
            </a:fld>
            <a:endParaRPr lang="en-US"/>
          </a:p>
        </p:txBody>
      </p:sp>
      <p:pic>
        <p:nvPicPr>
          <p:cNvPr id="64515" name="Picture 2"/>
          <p:cNvPicPr>
            <a:picLocks noChangeAspect="1"/>
          </p:cNvPicPr>
          <p:nvPr/>
        </p:nvPicPr>
        <p:blipFill>
          <a:blip r:embed="rId3"/>
          <a:srcRect/>
          <a:stretch>
            <a:fillRect/>
          </a:stretch>
        </p:blipFill>
        <p:spPr bwMode="auto">
          <a:xfrm>
            <a:off x="838200" y="1371600"/>
            <a:ext cx="7696200" cy="3057525"/>
          </a:xfrm>
          <a:prstGeom prst="rect">
            <a:avLst/>
          </a:prstGeom>
          <a:noFill/>
          <a:ln w="9525">
            <a:noFill/>
            <a:miter lim="800000"/>
            <a:headEnd/>
            <a:tailEnd/>
          </a:ln>
        </p:spPr>
      </p:pic>
      <p:sp>
        <p:nvSpPr>
          <p:cNvPr id="4" name="Rectangle 3"/>
          <p:cNvSpPr/>
          <p:nvPr/>
        </p:nvSpPr>
        <p:spPr>
          <a:xfrm>
            <a:off x="381000" y="4743450"/>
            <a:ext cx="7924800" cy="1200150"/>
          </a:xfrm>
          <a:prstGeom prst="rect">
            <a:avLst/>
          </a:prstGeom>
        </p:spPr>
        <p:txBody>
          <a:bodyPr>
            <a:spAutoFit/>
          </a:bodyPr>
          <a:lstStyle/>
          <a:p>
            <a:pPr marL="285750" indent="-285750" algn="just">
              <a:buFont typeface="Arial" panose="020B0604020202020204" pitchFamily="34" charset="0"/>
              <a:buChar char="•"/>
              <a:defRPr/>
            </a:pPr>
            <a:r>
              <a:rPr lang="en-US" sz="1800" b="1" dirty="0">
                <a:solidFill>
                  <a:srgbClr val="333333"/>
                </a:solidFill>
                <a:latin typeface="+mn-lt"/>
              </a:rPr>
              <a:t>Phrase-level error recovery</a:t>
            </a:r>
            <a:r>
              <a:rPr lang="en-US" sz="1800" dirty="0">
                <a:solidFill>
                  <a:srgbClr val="333333"/>
                </a:solidFill>
                <a:latin typeface="+mn-lt"/>
              </a:rPr>
              <a:t> is implemented by filling in the blank entries  in the predictive parsing table with pointers to error routines. These routines may change, insert, or delete symbols on the input and issue appropriate error messages. They may also pop from the stack.</a:t>
            </a:r>
            <a:endParaRPr lang="en-IN" sz="1800" dirty="0">
              <a:latin typeface="+mn-lt"/>
            </a:endParaRPr>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p>
            <a:fld id="{5B5FD8D9-6CAD-4EA0-B14E-486024E3D49F}" type="slidenum">
              <a:rPr lang="en-US"/>
              <a:pPr/>
              <a:t>73</a:t>
            </a:fld>
            <a:endParaRPr lang="en-US"/>
          </a:p>
        </p:txBody>
      </p:sp>
      <p:pic>
        <p:nvPicPr>
          <p:cNvPr id="66563" name="Picture 1"/>
          <p:cNvPicPr>
            <a:picLocks noChangeAspect="1"/>
          </p:cNvPicPr>
          <p:nvPr/>
        </p:nvPicPr>
        <p:blipFill>
          <a:blip r:embed="rId3"/>
          <a:srcRect/>
          <a:stretch>
            <a:fillRect/>
          </a:stretch>
        </p:blipFill>
        <p:spPr bwMode="auto">
          <a:xfrm>
            <a:off x="1276350" y="1295400"/>
            <a:ext cx="7105650" cy="522605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noChangeArrowheads="1"/>
          </p:cNvSpPr>
          <p:nvPr>
            <p:ph type="sldNum" sz="quarter" idx="12"/>
          </p:nvPr>
        </p:nvSpPr>
        <p:spPr>
          <a:noFill/>
          <a:ln>
            <a:headEnd/>
            <a:tailEnd/>
          </a:ln>
        </p:spPr>
        <p:txBody>
          <a:bodyPr/>
          <a:lstStyle/>
          <a:p>
            <a:fld id="{A76E78D8-E65E-40CF-A196-4840F70B39BE}" type="slidenum">
              <a:rPr lang="en-US" altLang="zh-CN">
                <a:ea typeface="SimSun" pitchFamily="2" charset="-122"/>
              </a:rPr>
              <a:pPr/>
              <a:t>74</a:t>
            </a:fld>
            <a:endParaRPr lang="en-US" altLang="zh-CN">
              <a:ea typeface="SimSun" pitchFamily="2" charset="-122"/>
            </a:endParaRPr>
          </a:p>
        </p:txBody>
      </p:sp>
      <p:sp>
        <p:nvSpPr>
          <p:cNvPr id="2" name="Rectangle 5"/>
          <p:cNvSpPr>
            <a:spLocks noGrp="1" noChangeArrowheads="1"/>
          </p:cNvSpPr>
          <p:nvPr>
            <p:ph idx="1"/>
          </p:nvPr>
        </p:nvSpPr>
        <p:spPr>
          <a:xfrm>
            <a:off x="381000" y="1217613"/>
            <a:ext cx="8382000" cy="1754187"/>
          </a:xfrm>
          <a:solidFill>
            <a:srgbClr val="FFFFFF"/>
          </a:solidFill>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marL="0" indent="0" algn="just">
              <a:spcBef>
                <a:spcPct val="0"/>
              </a:spcBef>
              <a:buClrTx/>
              <a:buSzTx/>
              <a:buFontTx/>
              <a:buNone/>
              <a:defRPr/>
            </a:pPr>
            <a:r>
              <a:rPr lang="en-US" sz="1800" b="1" dirty="0" smtClean="0">
                <a:solidFill>
                  <a:srgbClr val="333333"/>
                </a:solidFill>
                <a:latin typeface="+mn-lt"/>
                <a:cs typeface="Times New Roman" panose="02020603050405020304" pitchFamily="18" charset="0"/>
              </a:rPr>
              <a:t>BOTTOM-UP PARSING</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Constructing a parse tree for an input string beginning at the leaves and going towards the root is called bottom-up parsing. A general type of bottom-up parser is a shift-reduce parser.</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p:txBody>
      </p:sp>
      <p:pic>
        <p:nvPicPr>
          <p:cNvPr id="13316" name="Picture 3"/>
          <p:cNvPicPr>
            <a:picLocks noChangeAspect="1" noChangeArrowheads="1"/>
          </p:cNvPicPr>
          <p:nvPr/>
        </p:nvPicPr>
        <p:blipFill>
          <a:blip r:embed="rId3"/>
          <a:srcRect/>
          <a:stretch>
            <a:fillRect/>
          </a:stretch>
        </p:blipFill>
        <p:spPr bwMode="auto">
          <a:xfrm>
            <a:off x="2286000" y="2943225"/>
            <a:ext cx="5257800" cy="33051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noChangeArrowheads="1"/>
          </p:cNvSpPr>
          <p:nvPr>
            <p:ph type="sldNum" sz="quarter" idx="12"/>
          </p:nvPr>
        </p:nvSpPr>
        <p:spPr>
          <a:noFill/>
          <a:ln>
            <a:headEnd/>
            <a:tailEnd/>
          </a:ln>
        </p:spPr>
        <p:txBody>
          <a:bodyPr/>
          <a:lstStyle/>
          <a:p>
            <a:fld id="{69B6FF8D-A79E-4E8E-88BF-D12D53051964}" type="slidenum">
              <a:rPr lang="en-US" altLang="zh-CN">
                <a:ea typeface="SimSun" pitchFamily="2" charset="-122"/>
              </a:rPr>
              <a:pPr/>
              <a:t>75</a:t>
            </a:fld>
            <a:endParaRPr lang="en-US" altLang="zh-CN">
              <a:ea typeface="SimSun" pitchFamily="2" charset="-122"/>
            </a:endParaRPr>
          </a:p>
        </p:txBody>
      </p:sp>
      <p:pic>
        <p:nvPicPr>
          <p:cNvPr id="15363" name="Picture 2"/>
          <p:cNvPicPr>
            <a:picLocks noChangeAspect="1" noChangeArrowheads="1"/>
          </p:cNvPicPr>
          <p:nvPr/>
        </p:nvPicPr>
        <p:blipFill>
          <a:blip r:embed="rId2"/>
          <a:srcRect/>
          <a:stretch>
            <a:fillRect/>
          </a:stretch>
        </p:blipFill>
        <p:spPr bwMode="auto">
          <a:xfrm>
            <a:off x="609600" y="1295400"/>
            <a:ext cx="7848600" cy="47244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noChangeArrowheads="1"/>
          </p:cNvSpPr>
          <p:nvPr>
            <p:ph type="sldNum" sz="quarter" idx="12"/>
          </p:nvPr>
        </p:nvSpPr>
        <p:spPr>
          <a:noFill/>
          <a:ln>
            <a:headEnd/>
            <a:tailEnd/>
          </a:ln>
        </p:spPr>
        <p:txBody>
          <a:bodyPr/>
          <a:lstStyle/>
          <a:p>
            <a:fld id="{E2AA8DA8-2BFF-47B9-A36B-730C814BB7B5}" type="slidenum">
              <a:rPr lang="en-US" altLang="zh-CN">
                <a:ea typeface="SimSun" pitchFamily="2" charset="-122"/>
              </a:rPr>
              <a:pPr/>
              <a:t>76</a:t>
            </a:fld>
            <a:endParaRPr lang="en-US" altLang="zh-CN">
              <a:ea typeface="SimSun" pitchFamily="2" charset="-122"/>
            </a:endParaRPr>
          </a:p>
        </p:txBody>
      </p:sp>
      <p:pic>
        <p:nvPicPr>
          <p:cNvPr id="16387" name="Picture 1"/>
          <p:cNvPicPr>
            <a:picLocks noChangeAspect="1" noChangeArrowheads="1"/>
          </p:cNvPicPr>
          <p:nvPr/>
        </p:nvPicPr>
        <p:blipFill>
          <a:blip r:embed="rId2"/>
          <a:srcRect/>
          <a:stretch>
            <a:fillRect/>
          </a:stretch>
        </p:blipFill>
        <p:spPr bwMode="auto">
          <a:xfrm>
            <a:off x="1066800" y="3276600"/>
            <a:ext cx="7391400" cy="2743200"/>
          </a:xfrm>
          <a:prstGeom prst="rect">
            <a:avLst/>
          </a:prstGeom>
          <a:noFill/>
          <a:ln w="9525">
            <a:noFill/>
            <a:miter lim="800000"/>
            <a:headEnd/>
            <a:tailEnd/>
          </a:ln>
        </p:spPr>
      </p:pic>
      <p:pic>
        <p:nvPicPr>
          <p:cNvPr id="16388" name="Picture 3"/>
          <p:cNvPicPr>
            <a:picLocks noChangeAspect="1" noChangeArrowheads="1"/>
          </p:cNvPicPr>
          <p:nvPr/>
        </p:nvPicPr>
        <p:blipFill>
          <a:blip r:embed="rId3"/>
          <a:srcRect/>
          <a:stretch>
            <a:fillRect/>
          </a:stretch>
        </p:blipFill>
        <p:spPr bwMode="auto">
          <a:xfrm>
            <a:off x="152400" y="1524000"/>
            <a:ext cx="3429000" cy="1143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noChangeArrowheads="1"/>
          </p:cNvSpPr>
          <p:nvPr>
            <p:ph type="sldNum" sz="quarter" idx="12"/>
          </p:nvPr>
        </p:nvSpPr>
        <p:spPr>
          <a:noFill/>
          <a:ln>
            <a:headEnd/>
            <a:tailEnd/>
          </a:ln>
        </p:spPr>
        <p:txBody>
          <a:bodyPr/>
          <a:lstStyle/>
          <a:p>
            <a:fld id="{F24E11BC-0C01-4BB1-BAF4-0A2A7C2789F0}" type="slidenum">
              <a:rPr lang="en-US" altLang="zh-CN">
                <a:ea typeface="SimSun" pitchFamily="2" charset="-122"/>
              </a:rPr>
              <a:pPr/>
              <a:t>77</a:t>
            </a:fld>
            <a:endParaRPr lang="en-US" altLang="zh-CN">
              <a:ea typeface="SimSun" pitchFamily="2" charset="-122"/>
            </a:endParaRPr>
          </a:p>
        </p:txBody>
      </p:sp>
      <p:pic>
        <p:nvPicPr>
          <p:cNvPr id="17411" name="Picture 4"/>
          <p:cNvPicPr>
            <a:picLocks noChangeAspect="1" noChangeArrowheads="1"/>
          </p:cNvPicPr>
          <p:nvPr/>
        </p:nvPicPr>
        <p:blipFill>
          <a:blip r:embed="rId2"/>
          <a:srcRect/>
          <a:stretch>
            <a:fillRect/>
          </a:stretch>
        </p:blipFill>
        <p:spPr bwMode="auto">
          <a:xfrm>
            <a:off x="333375" y="1981200"/>
            <a:ext cx="8124825" cy="1981200"/>
          </a:xfrm>
          <a:prstGeom prst="rect">
            <a:avLst/>
          </a:prstGeom>
          <a:noFill/>
          <a:ln w="9525">
            <a:noFill/>
            <a:miter lim="800000"/>
            <a:headEnd/>
            <a:tailEnd/>
          </a:ln>
        </p:spPr>
      </p:pic>
      <p:sp>
        <p:nvSpPr>
          <p:cNvPr id="17412" name="TextBox 5"/>
          <p:cNvSpPr txBox="1">
            <a:spLocks noChangeArrowheads="1"/>
          </p:cNvSpPr>
          <p:nvPr/>
        </p:nvSpPr>
        <p:spPr bwMode="auto">
          <a:xfrm flipH="1">
            <a:off x="457200" y="1295400"/>
            <a:ext cx="4419600" cy="461963"/>
          </a:xfrm>
          <a:prstGeom prst="rect">
            <a:avLst/>
          </a:prstGeom>
          <a:noFill/>
          <a:ln w="9525">
            <a:noFill/>
            <a:miter lim="800000"/>
            <a:headEnd/>
            <a:tailEnd/>
          </a:ln>
        </p:spPr>
        <p:txBody>
          <a:bodyPr>
            <a:spAutoFit/>
          </a:bodyPr>
          <a:lstStyle/>
          <a:p>
            <a:r>
              <a:rPr lang="en-IN" b="1"/>
              <a:t>Reduction</a:t>
            </a:r>
          </a:p>
        </p:txBody>
      </p:sp>
      <p:pic>
        <p:nvPicPr>
          <p:cNvPr id="17413" name="Picture 6"/>
          <p:cNvPicPr>
            <a:picLocks noChangeAspect="1" noChangeArrowheads="1"/>
          </p:cNvPicPr>
          <p:nvPr/>
        </p:nvPicPr>
        <p:blipFill>
          <a:blip r:embed="rId3"/>
          <a:srcRect/>
          <a:stretch>
            <a:fillRect/>
          </a:stretch>
        </p:blipFill>
        <p:spPr bwMode="auto">
          <a:xfrm>
            <a:off x="1981200" y="4429125"/>
            <a:ext cx="4953000" cy="5238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noChangeArrowheads="1"/>
          </p:cNvSpPr>
          <p:nvPr>
            <p:ph type="sldNum" sz="quarter" idx="12"/>
          </p:nvPr>
        </p:nvSpPr>
        <p:spPr>
          <a:noFill/>
          <a:ln>
            <a:headEnd/>
            <a:tailEnd/>
          </a:ln>
        </p:spPr>
        <p:txBody>
          <a:bodyPr/>
          <a:lstStyle/>
          <a:p>
            <a:fld id="{54CFFCAB-4312-4F28-A70D-5EE80D7D06E9}" type="slidenum">
              <a:rPr lang="en-US" altLang="zh-CN">
                <a:ea typeface="SimSun" pitchFamily="2" charset="-122"/>
              </a:rPr>
              <a:pPr/>
              <a:t>78</a:t>
            </a:fld>
            <a:endParaRPr lang="en-US" altLang="zh-CN">
              <a:ea typeface="SimSun" pitchFamily="2" charset="-122"/>
            </a:endParaRPr>
          </a:p>
        </p:txBody>
      </p:sp>
      <p:sp>
        <p:nvSpPr>
          <p:cNvPr id="4" name="Rectangle 2"/>
          <p:cNvSpPr>
            <a:spLocks noGrp="1" noChangeArrowheads="1"/>
          </p:cNvSpPr>
          <p:nvPr>
            <p:ph idx="1"/>
          </p:nvPr>
        </p:nvSpPr>
        <p:spPr>
          <a:xfrm>
            <a:off x="304800" y="1244600"/>
            <a:ext cx="8118475" cy="2032000"/>
          </a:xfrm>
          <a:solidFill>
            <a:srgbClr val="FFFFFF"/>
          </a:solidFill>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marL="0" indent="0" algn="just">
              <a:spcBef>
                <a:spcPct val="0"/>
              </a:spcBef>
              <a:buClrTx/>
              <a:buSzTx/>
              <a:buFontTx/>
              <a:buNone/>
              <a:defRPr/>
            </a:pPr>
            <a:r>
              <a:rPr lang="en-US" sz="1800" b="1" dirty="0" smtClean="0">
                <a:solidFill>
                  <a:srgbClr val="333333"/>
                </a:solidFill>
                <a:latin typeface="+mn-lt"/>
                <a:cs typeface="Times New Roman" panose="02020603050405020304" pitchFamily="18" charset="0"/>
              </a:rPr>
              <a:t>Handles</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A handle of a string is a substring that matches the right side of a production,</a:t>
            </a: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and whose reduction to the non-terminal on the left side of the production </a:t>
            </a: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represents one step along the reverse of a rightmost derivation.</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marL="0" indent="0" algn="just">
              <a:spcBef>
                <a:spcPct val="0"/>
              </a:spcBef>
              <a:buClrTx/>
              <a:buSzTx/>
              <a:buFontTx/>
              <a:buNone/>
              <a:defRPr/>
            </a:pPr>
            <a:r>
              <a:rPr lang="en-US" sz="1800" dirty="0" smtClean="0">
                <a:solidFill>
                  <a:srgbClr val="333333"/>
                </a:solidFill>
                <a:latin typeface="+mn-lt"/>
                <a:cs typeface="Times New Roman" panose="02020603050405020304" pitchFamily="18" charset="0"/>
              </a:rPr>
              <a:t>Consider the grammar</a:t>
            </a:r>
            <a:endParaRPr lang="en-US" sz="1800" dirty="0" smtClean="0">
              <a:latin typeface="+mn-lt"/>
            </a:endParaRPr>
          </a:p>
        </p:txBody>
      </p:sp>
      <p:pic>
        <p:nvPicPr>
          <p:cNvPr id="18436" name="Picture 6"/>
          <p:cNvPicPr>
            <a:picLocks noChangeAspect="1" noChangeArrowheads="1"/>
          </p:cNvPicPr>
          <p:nvPr/>
        </p:nvPicPr>
        <p:blipFill>
          <a:blip r:embed="rId3"/>
          <a:srcRect/>
          <a:stretch>
            <a:fillRect/>
          </a:stretch>
        </p:blipFill>
        <p:spPr bwMode="auto">
          <a:xfrm>
            <a:off x="76200" y="3429000"/>
            <a:ext cx="2362200" cy="914400"/>
          </a:xfrm>
          <a:prstGeom prst="rect">
            <a:avLst/>
          </a:prstGeom>
          <a:noFill/>
          <a:ln w="9525">
            <a:noFill/>
            <a:miter lim="800000"/>
            <a:headEnd/>
            <a:tailEnd/>
          </a:ln>
        </p:spPr>
      </p:pic>
      <p:pic>
        <p:nvPicPr>
          <p:cNvPr id="18437" name="Picture 7"/>
          <p:cNvPicPr>
            <a:picLocks noChangeAspect="1" noChangeArrowheads="1"/>
          </p:cNvPicPr>
          <p:nvPr/>
        </p:nvPicPr>
        <p:blipFill>
          <a:blip r:embed="rId4"/>
          <a:srcRect/>
          <a:stretch>
            <a:fillRect/>
          </a:stretch>
        </p:blipFill>
        <p:spPr bwMode="auto">
          <a:xfrm>
            <a:off x="2881313" y="3352800"/>
            <a:ext cx="5729287" cy="2971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noChangeArrowheads="1"/>
          </p:cNvSpPr>
          <p:nvPr>
            <p:ph type="sldNum" sz="quarter" idx="12"/>
          </p:nvPr>
        </p:nvSpPr>
        <p:spPr>
          <a:noFill/>
          <a:ln>
            <a:headEnd/>
            <a:tailEnd/>
          </a:ln>
        </p:spPr>
        <p:txBody>
          <a:bodyPr/>
          <a:lstStyle/>
          <a:p>
            <a:fld id="{144AC681-8B68-40E7-8F9A-BDF8094C327F}" type="slidenum">
              <a:rPr lang="en-US" altLang="zh-CN">
                <a:ea typeface="SimSun" pitchFamily="2" charset="-122"/>
              </a:rPr>
              <a:pPr/>
              <a:t>79</a:t>
            </a:fld>
            <a:endParaRPr lang="en-US" altLang="zh-CN">
              <a:ea typeface="SimSun" pitchFamily="2" charset="-122"/>
            </a:endParaRPr>
          </a:p>
        </p:txBody>
      </p:sp>
      <p:sp>
        <p:nvSpPr>
          <p:cNvPr id="3" name="Rectangle 2"/>
          <p:cNvSpPr/>
          <p:nvPr/>
        </p:nvSpPr>
        <p:spPr>
          <a:xfrm>
            <a:off x="381000" y="1143000"/>
            <a:ext cx="8458200" cy="2586038"/>
          </a:xfrm>
          <a:prstGeom prst="rect">
            <a:avLst/>
          </a:prstGeom>
        </p:spPr>
        <p:txBody>
          <a:bodyPr>
            <a:spAutoFit/>
          </a:bodyPr>
          <a:lstStyle/>
          <a:p>
            <a:pPr algn="just">
              <a:defRPr/>
            </a:pPr>
            <a:r>
              <a:rPr lang="en-US" sz="1800" b="1" dirty="0">
                <a:solidFill>
                  <a:srgbClr val="333333"/>
                </a:solidFill>
                <a:cs typeface="Times New Roman" panose="02020603050405020304" pitchFamily="18" charset="0"/>
              </a:rPr>
              <a:t>SHIFT-REDUCE PARSING</a:t>
            </a:r>
            <a:endParaRPr lang="en-US" sz="1800" dirty="0"/>
          </a:p>
          <a:p>
            <a:pPr algn="just">
              <a:defRPr/>
            </a:pPr>
            <a:r>
              <a:rPr lang="en-US" sz="1800" dirty="0">
                <a:solidFill>
                  <a:srgbClr val="333333"/>
                </a:solidFill>
                <a:cs typeface="Times New Roman" panose="02020603050405020304" pitchFamily="18" charset="0"/>
              </a:rPr>
              <a:t> </a:t>
            </a:r>
            <a:endParaRPr lang="en-US" sz="1800" dirty="0"/>
          </a:p>
          <a:p>
            <a:pPr algn="just">
              <a:defRPr/>
            </a:pPr>
            <a:r>
              <a:rPr lang="en-US" sz="1800" dirty="0">
                <a:solidFill>
                  <a:srgbClr val="333333"/>
                </a:solidFill>
                <a:cs typeface="Times New Roman" panose="02020603050405020304" pitchFamily="18" charset="0"/>
              </a:rPr>
              <a:t>Shift-reduce parsing is a type of bottom-up parsing that attempts to construct a parse tree for an input string beginning at the leaves (the bottom) and working up towards the root (the top).</a:t>
            </a:r>
            <a:r>
              <a:rPr lang="en-US" sz="1800" dirty="0">
                <a:solidFill>
                  <a:srgbClr val="000000"/>
                </a:solidFill>
              </a:rPr>
              <a:t> Shift reduce parsing uses a stack to hold the grammar and an input tape to hold the string.</a:t>
            </a:r>
          </a:p>
          <a:p>
            <a:pPr algn="just">
              <a:defRPr/>
            </a:pPr>
            <a:endParaRPr lang="en-US" sz="1800" dirty="0"/>
          </a:p>
          <a:p>
            <a:pPr algn="just">
              <a:defRPr/>
            </a:pPr>
            <a:endParaRPr lang="en-US" sz="1800" dirty="0"/>
          </a:p>
          <a:p>
            <a:pPr algn="just">
              <a:buFont typeface="Arial" panose="020B0604020202020204" pitchFamily="34" charset="0"/>
              <a:buChar char="•"/>
              <a:defRPr/>
            </a:pPr>
            <a:endParaRPr lang="en-US" sz="1800" dirty="0">
              <a:solidFill>
                <a:srgbClr val="000000"/>
              </a:solidFill>
              <a:latin typeface="+mn-lt"/>
            </a:endParaRPr>
          </a:p>
        </p:txBody>
      </p:sp>
      <p:pic>
        <p:nvPicPr>
          <p:cNvPr id="20484" name="Picture 3"/>
          <p:cNvPicPr>
            <a:picLocks noChangeAspect="1" noChangeArrowheads="1"/>
          </p:cNvPicPr>
          <p:nvPr/>
        </p:nvPicPr>
        <p:blipFill>
          <a:blip r:embed="rId2"/>
          <a:srcRect/>
          <a:stretch>
            <a:fillRect/>
          </a:stretch>
        </p:blipFill>
        <p:spPr bwMode="auto">
          <a:xfrm>
            <a:off x="2895600" y="2971800"/>
            <a:ext cx="2990850" cy="523875"/>
          </a:xfrm>
          <a:prstGeom prst="rect">
            <a:avLst/>
          </a:prstGeom>
          <a:noFill/>
          <a:ln w="9525">
            <a:noFill/>
            <a:miter lim="800000"/>
            <a:headEnd/>
            <a:tailEnd/>
          </a:ln>
        </p:spPr>
      </p:pic>
      <p:pic>
        <p:nvPicPr>
          <p:cNvPr id="20485" name="Picture 8"/>
          <p:cNvPicPr>
            <a:picLocks noChangeAspect="1" noChangeArrowheads="1"/>
          </p:cNvPicPr>
          <p:nvPr/>
        </p:nvPicPr>
        <p:blipFill>
          <a:blip r:embed="rId3"/>
          <a:srcRect/>
          <a:stretch>
            <a:fillRect/>
          </a:stretch>
        </p:blipFill>
        <p:spPr bwMode="auto">
          <a:xfrm>
            <a:off x="533400" y="3729038"/>
            <a:ext cx="7924800" cy="253523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993444" y="1286636"/>
            <a:ext cx="504825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 to Parsers</a:t>
            </a:r>
            <a:endParaRPr/>
          </a:p>
        </p:txBody>
      </p:sp>
      <p:sp>
        <p:nvSpPr>
          <p:cNvPr id="59" name="Google Shape;59;p3"/>
          <p:cNvSpPr txBox="1"/>
          <p:nvPr/>
        </p:nvSpPr>
        <p:spPr>
          <a:xfrm>
            <a:off x="1906523" y="3125723"/>
            <a:ext cx="1347470" cy="810895"/>
          </a:xfrm>
          <a:prstGeom prst="rect">
            <a:avLst/>
          </a:prstGeom>
          <a:noFill/>
          <a:ln w="51800" cap="flat" cmpd="sng">
            <a:solidFill>
              <a:srgbClr val="003366"/>
            </a:solidFill>
            <a:prstDash val="solid"/>
            <a:round/>
            <a:headEnd type="none" w="sm" len="sm"/>
            <a:tailEnd type="none" w="sm" len="sm"/>
          </a:ln>
        </p:spPr>
        <p:txBody>
          <a:bodyPr spcFirstLastPara="1" wrap="square" lIns="0" tIns="197475" rIns="0" bIns="0" anchor="t" anchorCtr="0">
            <a:spAutoFit/>
          </a:bodyPr>
          <a:lstStyle/>
          <a:p>
            <a:pPr marL="9398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Scanner</a:t>
            </a:r>
            <a:endParaRPr sz="2400">
              <a:latin typeface="Arial"/>
              <a:ea typeface="Arial"/>
              <a:cs typeface="Arial"/>
              <a:sym typeface="Arial"/>
            </a:endParaRPr>
          </a:p>
        </p:txBody>
      </p:sp>
      <p:sp>
        <p:nvSpPr>
          <p:cNvPr id="60" name="Google Shape;60;p3"/>
          <p:cNvSpPr txBox="1"/>
          <p:nvPr/>
        </p:nvSpPr>
        <p:spPr>
          <a:xfrm>
            <a:off x="4802123" y="3049523"/>
            <a:ext cx="1066800" cy="939165"/>
          </a:xfrm>
          <a:prstGeom prst="rect">
            <a:avLst/>
          </a:prstGeom>
          <a:noFill/>
          <a:ln w="51800" cap="flat" cmpd="sng">
            <a:solidFill>
              <a:srgbClr val="003366"/>
            </a:solidFill>
            <a:prstDash val="solid"/>
            <a:round/>
            <a:headEnd type="none" w="sm" len="sm"/>
            <a:tailEnd type="none" w="sm" len="sm"/>
          </a:ln>
        </p:spPr>
        <p:txBody>
          <a:bodyPr spcFirstLastPara="1" wrap="square" lIns="0" tIns="265425" rIns="0" bIns="0" anchor="t" anchorCtr="0">
            <a:spAutoFit/>
          </a:bodyPr>
          <a:lstStyle/>
          <a:p>
            <a:pPr marL="92075"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Parser</a:t>
            </a:r>
            <a:endParaRPr sz="2400">
              <a:latin typeface="Arial"/>
              <a:ea typeface="Arial"/>
              <a:cs typeface="Arial"/>
              <a:sym typeface="Arial"/>
            </a:endParaRPr>
          </a:p>
        </p:txBody>
      </p:sp>
      <p:sp>
        <p:nvSpPr>
          <p:cNvPr id="61" name="Google Shape;61;p3"/>
          <p:cNvSpPr txBox="1"/>
          <p:nvPr/>
        </p:nvSpPr>
        <p:spPr>
          <a:xfrm>
            <a:off x="4573523" y="5106923"/>
            <a:ext cx="1548765" cy="939165"/>
          </a:xfrm>
          <a:prstGeom prst="rect">
            <a:avLst/>
          </a:prstGeom>
          <a:noFill/>
          <a:ln w="51800" cap="flat" cmpd="sng">
            <a:solidFill>
              <a:srgbClr val="003366"/>
            </a:solidFill>
            <a:prstDash val="solid"/>
            <a:round/>
            <a:headEnd type="none" w="sm" len="sm"/>
            <a:tailEnd type="none" w="sm" len="sm"/>
          </a:ln>
        </p:spPr>
        <p:txBody>
          <a:bodyPr spcFirstLastPara="1" wrap="square" lIns="0" tIns="113650" rIns="0" bIns="0" anchor="t" anchorCtr="0">
            <a:spAutoFit/>
          </a:bodyPr>
          <a:lstStyle/>
          <a:p>
            <a:pPr marL="209550" marR="0" lvl="0" indent="0" algn="l" rtl="0">
              <a:lnSpc>
                <a:spcPct val="100000"/>
              </a:lnSpc>
              <a:spcBef>
                <a:spcPts val="0"/>
              </a:spcBef>
              <a:spcAft>
                <a:spcPts val="0"/>
              </a:spcAft>
              <a:buNone/>
            </a:pPr>
            <a:r>
              <a:rPr lang="en-US" sz="2400">
                <a:solidFill>
                  <a:srgbClr val="FF3300"/>
                </a:solidFill>
                <a:latin typeface="Arial"/>
                <a:ea typeface="Arial"/>
                <a:cs typeface="Arial"/>
                <a:sym typeface="Arial"/>
              </a:rPr>
              <a:t>Symbol</a:t>
            </a:r>
            <a:endParaRPr sz="2400">
              <a:latin typeface="Arial"/>
              <a:ea typeface="Arial"/>
              <a:cs typeface="Arial"/>
              <a:sym typeface="Arial"/>
            </a:endParaRPr>
          </a:p>
          <a:p>
            <a:pPr marL="349885" marR="0" lvl="0" indent="0" algn="l" rtl="0">
              <a:lnSpc>
                <a:spcPct val="100000"/>
              </a:lnSpc>
              <a:spcBef>
                <a:spcPts val="5"/>
              </a:spcBef>
              <a:spcAft>
                <a:spcPts val="0"/>
              </a:spcAft>
              <a:buNone/>
            </a:pPr>
            <a:r>
              <a:rPr lang="en-US" sz="2400">
                <a:solidFill>
                  <a:srgbClr val="FF3300"/>
                </a:solidFill>
                <a:latin typeface="Arial"/>
                <a:ea typeface="Arial"/>
                <a:cs typeface="Arial"/>
                <a:sym typeface="Arial"/>
              </a:rPr>
              <a:t>Table</a:t>
            </a:r>
            <a:endParaRPr sz="2400">
              <a:latin typeface="Arial"/>
              <a:ea typeface="Arial"/>
              <a:cs typeface="Arial"/>
              <a:sym typeface="Arial"/>
            </a:endParaRPr>
          </a:p>
        </p:txBody>
      </p:sp>
      <p:sp>
        <p:nvSpPr>
          <p:cNvPr id="62" name="Google Shape;62;p3"/>
          <p:cNvSpPr/>
          <p:nvPr/>
        </p:nvSpPr>
        <p:spPr>
          <a:xfrm>
            <a:off x="3293364" y="3352291"/>
            <a:ext cx="1508760" cy="155575"/>
          </a:xfrm>
          <a:custGeom>
            <a:avLst/>
            <a:gdLst/>
            <a:ahLst/>
            <a:cxnLst/>
            <a:rect l="l" t="t" r="r" b="b"/>
            <a:pathLst>
              <a:path w="1508760" h="155575" extrusionOk="0">
                <a:moveTo>
                  <a:pt x="1249807" y="0"/>
                </a:moveTo>
                <a:lnTo>
                  <a:pt x="1318828" y="51998"/>
                </a:lnTo>
                <a:lnTo>
                  <a:pt x="1353312" y="52070"/>
                </a:lnTo>
                <a:lnTo>
                  <a:pt x="1353312" y="103886"/>
                </a:lnTo>
                <a:lnTo>
                  <a:pt x="1318612" y="103886"/>
                </a:lnTo>
                <a:lnTo>
                  <a:pt x="1249552" y="155448"/>
                </a:lnTo>
                <a:lnTo>
                  <a:pt x="1422641" y="103886"/>
                </a:lnTo>
                <a:lnTo>
                  <a:pt x="1353312" y="103886"/>
                </a:lnTo>
                <a:lnTo>
                  <a:pt x="1422881" y="103814"/>
                </a:lnTo>
                <a:lnTo>
                  <a:pt x="1508760" y="78232"/>
                </a:lnTo>
                <a:lnTo>
                  <a:pt x="1249807" y="0"/>
                </a:lnTo>
                <a:close/>
              </a:path>
              <a:path w="1508760" h="155575" extrusionOk="0">
                <a:moveTo>
                  <a:pt x="1353312" y="77978"/>
                </a:moveTo>
                <a:lnTo>
                  <a:pt x="1318707" y="103814"/>
                </a:lnTo>
                <a:lnTo>
                  <a:pt x="1353312" y="103886"/>
                </a:lnTo>
                <a:lnTo>
                  <a:pt x="1353312" y="77978"/>
                </a:lnTo>
                <a:close/>
              </a:path>
              <a:path w="1508760" h="155575" extrusionOk="0">
                <a:moveTo>
                  <a:pt x="0" y="49275"/>
                </a:moveTo>
                <a:lnTo>
                  <a:pt x="0" y="101092"/>
                </a:lnTo>
                <a:lnTo>
                  <a:pt x="1318707" y="103814"/>
                </a:lnTo>
                <a:lnTo>
                  <a:pt x="1353312" y="77978"/>
                </a:lnTo>
                <a:lnTo>
                  <a:pt x="1318828" y="51998"/>
                </a:lnTo>
                <a:lnTo>
                  <a:pt x="0" y="49275"/>
                </a:lnTo>
                <a:close/>
              </a:path>
              <a:path w="1508760" h="155575" extrusionOk="0">
                <a:moveTo>
                  <a:pt x="1318828" y="51998"/>
                </a:moveTo>
                <a:lnTo>
                  <a:pt x="1353312" y="77978"/>
                </a:lnTo>
                <a:lnTo>
                  <a:pt x="1353312" y="52070"/>
                </a:lnTo>
                <a:lnTo>
                  <a:pt x="1318828" y="51998"/>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 name="Google Shape;63;p3"/>
          <p:cNvSpPr/>
          <p:nvPr/>
        </p:nvSpPr>
        <p:spPr>
          <a:xfrm>
            <a:off x="3293364" y="3731259"/>
            <a:ext cx="1508760" cy="155575"/>
          </a:xfrm>
          <a:custGeom>
            <a:avLst/>
            <a:gdLst/>
            <a:ahLst/>
            <a:cxnLst/>
            <a:rect l="l" t="t" r="r" b="b"/>
            <a:pathLst>
              <a:path w="1508760" h="155575" extrusionOk="0">
                <a:moveTo>
                  <a:pt x="259207" y="0"/>
                </a:moveTo>
                <a:lnTo>
                  <a:pt x="0" y="77215"/>
                </a:lnTo>
                <a:lnTo>
                  <a:pt x="258952" y="155447"/>
                </a:lnTo>
                <a:lnTo>
                  <a:pt x="189931" y="103449"/>
                </a:lnTo>
                <a:lnTo>
                  <a:pt x="155448" y="103377"/>
                </a:lnTo>
                <a:lnTo>
                  <a:pt x="155448" y="51562"/>
                </a:lnTo>
                <a:lnTo>
                  <a:pt x="190147" y="51562"/>
                </a:lnTo>
                <a:lnTo>
                  <a:pt x="259207" y="0"/>
                </a:lnTo>
                <a:close/>
              </a:path>
              <a:path w="1508760" h="155575" extrusionOk="0">
                <a:moveTo>
                  <a:pt x="190052" y="51633"/>
                </a:moveTo>
                <a:lnTo>
                  <a:pt x="155448" y="77469"/>
                </a:lnTo>
                <a:lnTo>
                  <a:pt x="189931" y="103449"/>
                </a:lnTo>
                <a:lnTo>
                  <a:pt x="1508760" y="106171"/>
                </a:lnTo>
                <a:lnTo>
                  <a:pt x="1508760" y="54356"/>
                </a:lnTo>
                <a:lnTo>
                  <a:pt x="190052" y="51633"/>
                </a:lnTo>
                <a:close/>
              </a:path>
              <a:path w="1508760" h="155575" extrusionOk="0">
                <a:moveTo>
                  <a:pt x="155448" y="77469"/>
                </a:moveTo>
                <a:lnTo>
                  <a:pt x="155448" y="103377"/>
                </a:lnTo>
                <a:lnTo>
                  <a:pt x="189931" y="103449"/>
                </a:lnTo>
                <a:lnTo>
                  <a:pt x="155448" y="77469"/>
                </a:lnTo>
                <a:close/>
              </a:path>
              <a:path w="1508760" h="155575" extrusionOk="0">
                <a:moveTo>
                  <a:pt x="155448" y="51562"/>
                </a:moveTo>
                <a:lnTo>
                  <a:pt x="155448" y="77469"/>
                </a:lnTo>
                <a:lnTo>
                  <a:pt x="190052" y="51633"/>
                </a:lnTo>
                <a:lnTo>
                  <a:pt x="155448" y="51562"/>
                </a:lnTo>
                <a:close/>
              </a:path>
              <a:path w="1508760" h="155575" extrusionOk="0">
                <a:moveTo>
                  <a:pt x="190147" y="51562"/>
                </a:moveTo>
                <a:lnTo>
                  <a:pt x="155448" y="51562"/>
                </a:lnTo>
                <a:lnTo>
                  <a:pt x="190052" y="51633"/>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Google Shape;64;p3"/>
          <p:cNvSpPr txBox="1"/>
          <p:nvPr/>
        </p:nvSpPr>
        <p:spPr>
          <a:xfrm>
            <a:off x="3585717" y="2997149"/>
            <a:ext cx="77343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token</a:t>
            </a:r>
            <a:endParaRPr sz="2400">
              <a:latin typeface="Arial"/>
              <a:ea typeface="Arial"/>
              <a:cs typeface="Arial"/>
              <a:sym typeface="Arial"/>
            </a:endParaRPr>
          </a:p>
        </p:txBody>
      </p:sp>
      <p:sp>
        <p:nvSpPr>
          <p:cNvPr id="65" name="Google Shape;65;p3"/>
          <p:cNvSpPr txBox="1"/>
          <p:nvPr/>
        </p:nvSpPr>
        <p:spPr>
          <a:xfrm>
            <a:off x="3280917" y="3835730"/>
            <a:ext cx="143319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next token</a:t>
            </a:r>
            <a:endParaRPr sz="2400">
              <a:latin typeface="Arial"/>
              <a:ea typeface="Arial"/>
              <a:cs typeface="Arial"/>
              <a:sym typeface="Arial"/>
            </a:endParaRPr>
          </a:p>
        </p:txBody>
      </p:sp>
      <p:sp>
        <p:nvSpPr>
          <p:cNvPr id="66" name="Google Shape;66;p3"/>
          <p:cNvSpPr/>
          <p:nvPr/>
        </p:nvSpPr>
        <p:spPr>
          <a:xfrm>
            <a:off x="915847" y="3502914"/>
            <a:ext cx="1006475" cy="155575"/>
          </a:xfrm>
          <a:custGeom>
            <a:avLst/>
            <a:gdLst/>
            <a:ahLst/>
            <a:cxnLst/>
            <a:rect l="l" t="t" r="r" b="b"/>
            <a:pathLst>
              <a:path w="1006475" h="155575" extrusionOk="0">
                <a:moveTo>
                  <a:pt x="920327" y="51562"/>
                </a:moveTo>
                <a:lnTo>
                  <a:pt x="850341" y="51562"/>
                </a:lnTo>
                <a:lnTo>
                  <a:pt x="850595" y="103377"/>
                </a:lnTo>
                <a:lnTo>
                  <a:pt x="815984" y="103481"/>
                </a:lnTo>
                <a:lnTo>
                  <a:pt x="747090" y="155448"/>
                </a:lnTo>
                <a:lnTo>
                  <a:pt x="1005916" y="76962"/>
                </a:lnTo>
                <a:lnTo>
                  <a:pt x="920327" y="51562"/>
                </a:lnTo>
                <a:close/>
              </a:path>
              <a:path w="1006475" h="155575" extrusionOk="0">
                <a:moveTo>
                  <a:pt x="815864" y="51664"/>
                </a:moveTo>
                <a:lnTo>
                  <a:pt x="0" y="54101"/>
                </a:lnTo>
                <a:lnTo>
                  <a:pt x="152" y="105918"/>
                </a:lnTo>
                <a:lnTo>
                  <a:pt x="815984" y="103481"/>
                </a:lnTo>
                <a:lnTo>
                  <a:pt x="850468" y="77470"/>
                </a:lnTo>
                <a:lnTo>
                  <a:pt x="815864" y="51664"/>
                </a:lnTo>
                <a:close/>
              </a:path>
              <a:path w="1006475" h="155575" extrusionOk="0">
                <a:moveTo>
                  <a:pt x="850468" y="77470"/>
                </a:moveTo>
                <a:lnTo>
                  <a:pt x="815984" y="103481"/>
                </a:lnTo>
                <a:lnTo>
                  <a:pt x="850595" y="103377"/>
                </a:lnTo>
                <a:lnTo>
                  <a:pt x="850468" y="77470"/>
                </a:lnTo>
                <a:close/>
              </a:path>
              <a:path w="1006475" h="155575" extrusionOk="0">
                <a:moveTo>
                  <a:pt x="850341" y="51562"/>
                </a:moveTo>
                <a:lnTo>
                  <a:pt x="815864" y="51664"/>
                </a:lnTo>
                <a:lnTo>
                  <a:pt x="850468" y="77470"/>
                </a:lnTo>
                <a:lnTo>
                  <a:pt x="850341" y="51562"/>
                </a:lnTo>
                <a:close/>
              </a:path>
              <a:path w="1006475" h="155575" extrusionOk="0">
                <a:moveTo>
                  <a:pt x="746582" y="0"/>
                </a:moveTo>
                <a:lnTo>
                  <a:pt x="815864" y="51664"/>
                </a:lnTo>
                <a:lnTo>
                  <a:pt x="920327" y="51562"/>
                </a:lnTo>
                <a:lnTo>
                  <a:pt x="746582"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3"/>
          <p:cNvSpPr/>
          <p:nvPr/>
        </p:nvSpPr>
        <p:spPr>
          <a:xfrm>
            <a:off x="5868923" y="3505200"/>
            <a:ext cx="990600" cy="155575"/>
          </a:xfrm>
          <a:custGeom>
            <a:avLst/>
            <a:gdLst/>
            <a:ahLst/>
            <a:cxnLst/>
            <a:rect l="l" t="t" r="r" b="b"/>
            <a:pathLst>
              <a:path w="990600" h="155575" extrusionOk="0">
                <a:moveTo>
                  <a:pt x="835151" y="77724"/>
                </a:moveTo>
                <a:lnTo>
                  <a:pt x="731520" y="155448"/>
                </a:lnTo>
                <a:lnTo>
                  <a:pt x="904240" y="103631"/>
                </a:lnTo>
                <a:lnTo>
                  <a:pt x="835151" y="103631"/>
                </a:lnTo>
                <a:lnTo>
                  <a:pt x="835151" y="77724"/>
                </a:lnTo>
                <a:close/>
              </a:path>
              <a:path w="990600" h="155575" extrusionOk="0">
                <a:moveTo>
                  <a:pt x="800607" y="51815"/>
                </a:moveTo>
                <a:lnTo>
                  <a:pt x="0" y="51815"/>
                </a:lnTo>
                <a:lnTo>
                  <a:pt x="0" y="103631"/>
                </a:lnTo>
                <a:lnTo>
                  <a:pt x="800607" y="103631"/>
                </a:lnTo>
                <a:lnTo>
                  <a:pt x="835151" y="77724"/>
                </a:lnTo>
                <a:lnTo>
                  <a:pt x="800607" y="51815"/>
                </a:lnTo>
                <a:close/>
              </a:path>
              <a:path w="990600" h="155575" extrusionOk="0">
                <a:moveTo>
                  <a:pt x="904239" y="51815"/>
                </a:moveTo>
                <a:lnTo>
                  <a:pt x="835151" y="51815"/>
                </a:lnTo>
                <a:lnTo>
                  <a:pt x="835151" y="103631"/>
                </a:lnTo>
                <a:lnTo>
                  <a:pt x="904240" y="103631"/>
                </a:lnTo>
                <a:lnTo>
                  <a:pt x="990600" y="77724"/>
                </a:lnTo>
                <a:lnTo>
                  <a:pt x="904239" y="51815"/>
                </a:lnTo>
                <a:close/>
              </a:path>
              <a:path w="990600" h="155575" extrusionOk="0">
                <a:moveTo>
                  <a:pt x="731520" y="0"/>
                </a:moveTo>
                <a:lnTo>
                  <a:pt x="835151" y="77724"/>
                </a:lnTo>
                <a:lnTo>
                  <a:pt x="835151" y="51815"/>
                </a:lnTo>
                <a:lnTo>
                  <a:pt x="904239" y="51815"/>
                </a:lnTo>
                <a:lnTo>
                  <a:pt x="731520"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3"/>
          <p:cNvSpPr/>
          <p:nvPr/>
        </p:nvSpPr>
        <p:spPr>
          <a:xfrm>
            <a:off x="2558795" y="4006596"/>
            <a:ext cx="2472055" cy="1100455"/>
          </a:xfrm>
          <a:custGeom>
            <a:avLst/>
            <a:gdLst/>
            <a:ahLst/>
            <a:cxnLst/>
            <a:rect l="l" t="t" r="r" b="b"/>
            <a:pathLst>
              <a:path w="2472054" h="1100454" extrusionOk="0">
                <a:moveTo>
                  <a:pt x="2266166" y="1040463"/>
                </a:moveTo>
                <a:lnTo>
                  <a:pt x="2172081" y="1061973"/>
                </a:lnTo>
                <a:lnTo>
                  <a:pt x="2471928" y="1100327"/>
                </a:lnTo>
                <a:lnTo>
                  <a:pt x="2420527" y="1056131"/>
                </a:lnTo>
                <a:lnTo>
                  <a:pt x="2301367" y="1056131"/>
                </a:lnTo>
                <a:lnTo>
                  <a:pt x="2266166" y="1040463"/>
                </a:lnTo>
                <a:close/>
              </a:path>
              <a:path w="2472054" h="1100454" extrusionOk="0">
                <a:moveTo>
                  <a:pt x="2313146" y="1029723"/>
                </a:moveTo>
                <a:lnTo>
                  <a:pt x="2266166" y="1040463"/>
                </a:lnTo>
                <a:lnTo>
                  <a:pt x="2301367" y="1056131"/>
                </a:lnTo>
                <a:lnTo>
                  <a:pt x="2313146" y="1029723"/>
                </a:lnTo>
                <a:close/>
              </a:path>
              <a:path w="2472054" h="1100454" extrusionOk="0">
                <a:moveTo>
                  <a:pt x="2242693" y="903223"/>
                </a:moveTo>
                <a:lnTo>
                  <a:pt x="2289613" y="987427"/>
                </a:lnTo>
                <a:lnTo>
                  <a:pt x="2324989" y="1003172"/>
                </a:lnTo>
                <a:lnTo>
                  <a:pt x="2301367" y="1056131"/>
                </a:lnTo>
                <a:lnTo>
                  <a:pt x="2420527" y="1056131"/>
                </a:lnTo>
                <a:lnTo>
                  <a:pt x="2242693" y="903223"/>
                </a:lnTo>
                <a:close/>
              </a:path>
              <a:path w="2472054" h="1100454" extrusionOk="0">
                <a:moveTo>
                  <a:pt x="205678" y="59883"/>
                </a:moveTo>
                <a:lnTo>
                  <a:pt x="158750" y="70611"/>
                </a:lnTo>
                <a:lnTo>
                  <a:pt x="182314" y="112901"/>
                </a:lnTo>
                <a:lnTo>
                  <a:pt x="2266166" y="1040463"/>
                </a:lnTo>
                <a:lnTo>
                  <a:pt x="2313146" y="1029723"/>
                </a:lnTo>
                <a:lnTo>
                  <a:pt x="2289613" y="987427"/>
                </a:lnTo>
                <a:lnTo>
                  <a:pt x="205678" y="59883"/>
                </a:lnTo>
                <a:close/>
              </a:path>
              <a:path w="2472054" h="1100454" extrusionOk="0">
                <a:moveTo>
                  <a:pt x="2289613" y="987427"/>
                </a:moveTo>
                <a:lnTo>
                  <a:pt x="2313162" y="1029687"/>
                </a:lnTo>
                <a:lnTo>
                  <a:pt x="2324989" y="1003172"/>
                </a:lnTo>
                <a:lnTo>
                  <a:pt x="2289613" y="987427"/>
                </a:lnTo>
                <a:close/>
              </a:path>
              <a:path w="2472054" h="1100454" extrusionOk="0">
                <a:moveTo>
                  <a:pt x="0" y="0"/>
                </a:moveTo>
                <a:lnTo>
                  <a:pt x="229235" y="197103"/>
                </a:lnTo>
                <a:lnTo>
                  <a:pt x="182314" y="112901"/>
                </a:lnTo>
                <a:lnTo>
                  <a:pt x="146939" y="97154"/>
                </a:lnTo>
                <a:lnTo>
                  <a:pt x="170434" y="44195"/>
                </a:lnTo>
                <a:lnTo>
                  <a:pt x="274293" y="44195"/>
                </a:lnTo>
                <a:lnTo>
                  <a:pt x="299847" y="38353"/>
                </a:lnTo>
                <a:lnTo>
                  <a:pt x="0" y="0"/>
                </a:lnTo>
                <a:close/>
              </a:path>
              <a:path w="2472054" h="1100454" extrusionOk="0">
                <a:moveTo>
                  <a:pt x="170434" y="44195"/>
                </a:moveTo>
                <a:lnTo>
                  <a:pt x="146939" y="97154"/>
                </a:lnTo>
                <a:lnTo>
                  <a:pt x="182314" y="112901"/>
                </a:lnTo>
                <a:lnTo>
                  <a:pt x="158750" y="70611"/>
                </a:lnTo>
                <a:lnTo>
                  <a:pt x="205678" y="59883"/>
                </a:lnTo>
                <a:lnTo>
                  <a:pt x="170434" y="44195"/>
                </a:lnTo>
                <a:close/>
              </a:path>
              <a:path w="2472054" h="1100454" extrusionOk="0">
                <a:moveTo>
                  <a:pt x="274293" y="44195"/>
                </a:moveTo>
                <a:lnTo>
                  <a:pt x="170434" y="44195"/>
                </a:lnTo>
                <a:lnTo>
                  <a:pt x="205678" y="59883"/>
                </a:lnTo>
                <a:lnTo>
                  <a:pt x="274293" y="44195"/>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Google Shape;69;p3"/>
          <p:cNvSpPr/>
          <p:nvPr/>
        </p:nvSpPr>
        <p:spPr>
          <a:xfrm>
            <a:off x="5640323" y="4040123"/>
            <a:ext cx="1905000" cy="1066800"/>
          </a:xfrm>
          <a:custGeom>
            <a:avLst/>
            <a:gdLst/>
            <a:ahLst/>
            <a:cxnLst/>
            <a:rect l="l" t="t" r="r" b="b"/>
            <a:pathLst>
              <a:path w="1905000" h="1066800" extrusionOk="0">
                <a:moveTo>
                  <a:pt x="188087" y="872363"/>
                </a:moveTo>
                <a:lnTo>
                  <a:pt x="0" y="1066800"/>
                </a:lnTo>
                <a:lnTo>
                  <a:pt x="239511" y="1013459"/>
                </a:lnTo>
                <a:lnTo>
                  <a:pt x="148336" y="1013459"/>
                </a:lnTo>
                <a:lnTo>
                  <a:pt x="122936" y="968248"/>
                </a:lnTo>
                <a:lnTo>
                  <a:pt x="153126" y="951340"/>
                </a:lnTo>
                <a:lnTo>
                  <a:pt x="188087" y="872363"/>
                </a:lnTo>
                <a:close/>
              </a:path>
              <a:path w="1905000" h="1066800" extrusionOk="0">
                <a:moveTo>
                  <a:pt x="135636" y="990853"/>
                </a:moveTo>
                <a:lnTo>
                  <a:pt x="148336" y="1013459"/>
                </a:lnTo>
                <a:lnTo>
                  <a:pt x="178485" y="996575"/>
                </a:lnTo>
                <a:lnTo>
                  <a:pt x="135636" y="990853"/>
                </a:lnTo>
                <a:close/>
              </a:path>
              <a:path w="1905000" h="1066800" extrusionOk="0">
                <a:moveTo>
                  <a:pt x="178485" y="996575"/>
                </a:moveTo>
                <a:lnTo>
                  <a:pt x="148336" y="1013459"/>
                </a:lnTo>
                <a:lnTo>
                  <a:pt x="239511" y="1013459"/>
                </a:lnTo>
                <a:lnTo>
                  <a:pt x="264033" y="1007999"/>
                </a:lnTo>
                <a:lnTo>
                  <a:pt x="178485" y="996575"/>
                </a:lnTo>
                <a:close/>
              </a:path>
              <a:path w="1905000" h="1066800" extrusionOk="0">
                <a:moveTo>
                  <a:pt x="1726514" y="70224"/>
                </a:moveTo>
                <a:lnTo>
                  <a:pt x="153126" y="951340"/>
                </a:lnTo>
                <a:lnTo>
                  <a:pt x="135636" y="990853"/>
                </a:lnTo>
                <a:lnTo>
                  <a:pt x="178485" y="996575"/>
                </a:lnTo>
                <a:lnTo>
                  <a:pt x="1751873" y="115459"/>
                </a:lnTo>
                <a:lnTo>
                  <a:pt x="1769364" y="75945"/>
                </a:lnTo>
                <a:lnTo>
                  <a:pt x="1726514" y="70224"/>
                </a:lnTo>
                <a:close/>
              </a:path>
              <a:path w="1905000" h="1066800" extrusionOk="0">
                <a:moveTo>
                  <a:pt x="153126" y="951340"/>
                </a:moveTo>
                <a:lnTo>
                  <a:pt x="122936" y="968248"/>
                </a:lnTo>
                <a:lnTo>
                  <a:pt x="135636" y="990853"/>
                </a:lnTo>
                <a:lnTo>
                  <a:pt x="153126" y="951340"/>
                </a:lnTo>
                <a:close/>
              </a:path>
              <a:path w="1905000" h="1066800" extrusionOk="0">
                <a:moveTo>
                  <a:pt x="1853401" y="53339"/>
                </a:moveTo>
                <a:lnTo>
                  <a:pt x="1756664" y="53339"/>
                </a:lnTo>
                <a:lnTo>
                  <a:pt x="1782064" y="98551"/>
                </a:lnTo>
                <a:lnTo>
                  <a:pt x="1751873" y="115459"/>
                </a:lnTo>
                <a:lnTo>
                  <a:pt x="1716912" y="194437"/>
                </a:lnTo>
                <a:lnTo>
                  <a:pt x="1853401" y="53339"/>
                </a:lnTo>
                <a:close/>
              </a:path>
              <a:path w="1905000" h="1066800" extrusionOk="0">
                <a:moveTo>
                  <a:pt x="1769364" y="75945"/>
                </a:moveTo>
                <a:lnTo>
                  <a:pt x="1751873" y="115459"/>
                </a:lnTo>
                <a:lnTo>
                  <a:pt x="1782064" y="98551"/>
                </a:lnTo>
                <a:lnTo>
                  <a:pt x="1769364" y="75945"/>
                </a:lnTo>
                <a:close/>
              </a:path>
              <a:path w="1905000" h="1066800" extrusionOk="0">
                <a:moveTo>
                  <a:pt x="1756664" y="53339"/>
                </a:moveTo>
                <a:lnTo>
                  <a:pt x="1726514" y="70224"/>
                </a:lnTo>
                <a:lnTo>
                  <a:pt x="1769364" y="75945"/>
                </a:lnTo>
                <a:lnTo>
                  <a:pt x="1756664" y="53339"/>
                </a:lnTo>
                <a:close/>
              </a:path>
              <a:path w="1905000" h="1066800" extrusionOk="0">
                <a:moveTo>
                  <a:pt x="1905000" y="0"/>
                </a:moveTo>
                <a:lnTo>
                  <a:pt x="1640967" y="58800"/>
                </a:lnTo>
                <a:lnTo>
                  <a:pt x="1726514" y="70224"/>
                </a:lnTo>
                <a:lnTo>
                  <a:pt x="1756664" y="53339"/>
                </a:lnTo>
                <a:lnTo>
                  <a:pt x="1853401" y="53339"/>
                </a:lnTo>
                <a:lnTo>
                  <a:pt x="1905000"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3"/>
          <p:cNvSpPr txBox="1"/>
          <p:nvPr/>
        </p:nvSpPr>
        <p:spPr>
          <a:xfrm>
            <a:off x="6859523" y="3049523"/>
            <a:ext cx="1347470" cy="939165"/>
          </a:xfrm>
          <a:prstGeom prst="rect">
            <a:avLst/>
          </a:prstGeom>
          <a:noFill/>
          <a:ln w="51800" cap="flat" cmpd="sng">
            <a:solidFill>
              <a:srgbClr val="003366"/>
            </a:solidFill>
            <a:prstDash val="solid"/>
            <a:round/>
            <a:headEnd type="none" w="sm" len="sm"/>
            <a:tailEnd type="none" w="sm" len="sm"/>
          </a:ln>
        </p:spPr>
        <p:txBody>
          <a:bodyPr spcFirstLastPara="1" wrap="square" lIns="0" tIns="48250" rIns="0" bIns="0" anchor="t" anchorCtr="0">
            <a:spAutoFit/>
          </a:bodyPr>
          <a:lstStyle/>
          <a:p>
            <a:pPr marL="71120" marR="38100" lvl="0" indent="-45720" algn="l" rtl="0">
              <a:lnSpc>
                <a:spcPct val="100000"/>
              </a:lnSpc>
              <a:spcBef>
                <a:spcPts val="0"/>
              </a:spcBef>
              <a:spcAft>
                <a:spcPts val="0"/>
              </a:spcAft>
              <a:buNone/>
            </a:pPr>
            <a:r>
              <a:rPr lang="en-US" sz="2400">
                <a:solidFill>
                  <a:srgbClr val="FF3300"/>
                </a:solidFill>
                <a:latin typeface="Arial"/>
                <a:ea typeface="Arial"/>
                <a:cs typeface="Arial"/>
                <a:sym typeface="Arial"/>
              </a:rPr>
              <a:t>Semantic  Analyzer</a:t>
            </a:r>
            <a:endParaRPr sz="2400">
              <a:latin typeface="Arial"/>
              <a:ea typeface="Arial"/>
              <a:cs typeface="Arial"/>
              <a:sym typeface="Arial"/>
            </a:endParaRPr>
          </a:p>
        </p:txBody>
      </p:sp>
      <p:sp>
        <p:nvSpPr>
          <p:cNvPr id="71" name="Google Shape;71;p3"/>
          <p:cNvSpPr txBox="1"/>
          <p:nvPr/>
        </p:nvSpPr>
        <p:spPr>
          <a:xfrm>
            <a:off x="5872098" y="3073095"/>
            <a:ext cx="906144"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syntax</a:t>
            </a:r>
            <a:endParaRPr sz="2400">
              <a:latin typeface="Arial"/>
              <a:ea typeface="Arial"/>
              <a:cs typeface="Arial"/>
              <a:sym typeface="Arial"/>
            </a:endParaRPr>
          </a:p>
        </p:txBody>
      </p:sp>
      <p:sp>
        <p:nvSpPr>
          <p:cNvPr id="72" name="Google Shape;72;p3"/>
          <p:cNvSpPr txBox="1"/>
          <p:nvPr/>
        </p:nvSpPr>
        <p:spPr>
          <a:xfrm>
            <a:off x="6024498" y="3607054"/>
            <a:ext cx="5511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tree</a:t>
            </a:r>
            <a:endParaRPr sz="2400">
              <a:latin typeface="Arial"/>
              <a:ea typeface="Arial"/>
              <a:cs typeface="Arial"/>
              <a:sym typeface="Arial"/>
            </a:endParaRPr>
          </a:p>
        </p:txBody>
      </p:sp>
      <p:sp>
        <p:nvSpPr>
          <p:cNvPr id="73" name="Google Shape;73;p3"/>
          <p:cNvSpPr txBox="1"/>
          <p:nvPr/>
        </p:nvSpPr>
        <p:spPr>
          <a:xfrm>
            <a:off x="917854" y="2905602"/>
            <a:ext cx="941705" cy="1092835"/>
          </a:xfrm>
          <a:prstGeom prst="rect">
            <a:avLst/>
          </a:prstGeom>
          <a:noFill/>
          <a:ln>
            <a:noFill/>
          </a:ln>
        </p:spPr>
        <p:txBody>
          <a:bodyPr spcFirstLastPara="1" wrap="square" lIns="0" tIns="180325" rIns="0" bIns="0" anchor="t" anchorCtr="0">
            <a:spAutoFit/>
          </a:bodyPr>
          <a:lstStyle/>
          <a:p>
            <a:pPr marL="12700" marR="0" lvl="0" indent="0" algn="l" rtl="0">
              <a:lnSpc>
                <a:spcPct val="100000"/>
              </a:lnSpc>
              <a:spcBef>
                <a:spcPts val="0"/>
              </a:spcBef>
              <a:spcAft>
                <a:spcPts val="0"/>
              </a:spcAft>
              <a:buNone/>
            </a:pPr>
            <a:r>
              <a:rPr lang="en-US" sz="2400">
                <a:solidFill>
                  <a:srgbClr val="003366"/>
                </a:solidFill>
                <a:latin typeface="Arial"/>
                <a:ea typeface="Arial"/>
                <a:cs typeface="Arial"/>
                <a:sym typeface="Arial"/>
              </a:rPr>
              <a:t>source</a:t>
            </a:r>
            <a:endParaRPr sz="2400">
              <a:latin typeface="Arial"/>
              <a:ea typeface="Arial"/>
              <a:cs typeface="Arial"/>
              <a:sym typeface="Arial"/>
            </a:endParaRPr>
          </a:p>
          <a:p>
            <a:pPr marL="164465" marR="0" lvl="0" indent="0" algn="l" rtl="0">
              <a:lnSpc>
                <a:spcPct val="100000"/>
              </a:lnSpc>
              <a:spcBef>
                <a:spcPts val="1320"/>
              </a:spcBef>
              <a:spcAft>
                <a:spcPts val="0"/>
              </a:spcAft>
              <a:buNone/>
            </a:pPr>
            <a:r>
              <a:rPr lang="en-US" sz="2400">
                <a:solidFill>
                  <a:srgbClr val="003366"/>
                </a:solidFill>
                <a:latin typeface="Arial"/>
                <a:ea typeface="Arial"/>
                <a:cs typeface="Arial"/>
                <a:sym typeface="Arial"/>
              </a:rPr>
              <a:t>code</a:t>
            </a:r>
            <a:endParaRPr sz="2400">
              <a:latin typeface="Arial"/>
              <a:ea typeface="Arial"/>
              <a:cs typeface="Arial"/>
              <a:sym typeface="Arial"/>
            </a:endParaRPr>
          </a:p>
        </p:txBody>
      </p:sp>
      <p:sp>
        <p:nvSpPr>
          <p:cNvPr id="74" name="Google Shape;74;p3"/>
          <p:cNvSpPr/>
          <p:nvPr/>
        </p:nvSpPr>
        <p:spPr>
          <a:xfrm>
            <a:off x="8230996" y="3506978"/>
            <a:ext cx="457834" cy="155575"/>
          </a:xfrm>
          <a:custGeom>
            <a:avLst/>
            <a:gdLst/>
            <a:ahLst/>
            <a:cxnLst/>
            <a:rect l="l" t="t" r="r" b="b"/>
            <a:pathLst>
              <a:path w="457834" h="155575" extrusionOk="0">
                <a:moveTo>
                  <a:pt x="372244" y="51054"/>
                </a:moveTo>
                <a:lnTo>
                  <a:pt x="301751" y="51054"/>
                </a:lnTo>
                <a:lnTo>
                  <a:pt x="302005" y="102870"/>
                </a:lnTo>
                <a:lnTo>
                  <a:pt x="267533" y="103102"/>
                </a:lnTo>
                <a:lnTo>
                  <a:pt x="198754" y="155448"/>
                </a:lnTo>
                <a:lnTo>
                  <a:pt x="457326" y="75946"/>
                </a:lnTo>
                <a:lnTo>
                  <a:pt x="372244" y="51054"/>
                </a:lnTo>
                <a:close/>
              </a:path>
              <a:path w="457834" h="155575" extrusionOk="0">
                <a:moveTo>
                  <a:pt x="267137" y="51287"/>
                </a:moveTo>
                <a:lnTo>
                  <a:pt x="0" y="53086"/>
                </a:lnTo>
                <a:lnTo>
                  <a:pt x="253" y="104902"/>
                </a:lnTo>
                <a:lnTo>
                  <a:pt x="267533" y="103102"/>
                </a:lnTo>
                <a:lnTo>
                  <a:pt x="301878" y="76962"/>
                </a:lnTo>
                <a:lnTo>
                  <a:pt x="267137" y="51287"/>
                </a:lnTo>
                <a:close/>
              </a:path>
              <a:path w="457834" h="155575" extrusionOk="0">
                <a:moveTo>
                  <a:pt x="301878" y="76962"/>
                </a:moveTo>
                <a:lnTo>
                  <a:pt x="267533" y="103102"/>
                </a:lnTo>
                <a:lnTo>
                  <a:pt x="302005" y="102870"/>
                </a:lnTo>
                <a:lnTo>
                  <a:pt x="301878" y="76962"/>
                </a:lnTo>
                <a:close/>
              </a:path>
              <a:path w="457834" h="155575" extrusionOk="0">
                <a:moveTo>
                  <a:pt x="301751" y="51054"/>
                </a:moveTo>
                <a:lnTo>
                  <a:pt x="267137" y="51287"/>
                </a:lnTo>
                <a:lnTo>
                  <a:pt x="301878" y="76962"/>
                </a:lnTo>
                <a:lnTo>
                  <a:pt x="301751" y="51054"/>
                </a:lnTo>
                <a:close/>
              </a:path>
              <a:path w="457834" h="155575" extrusionOk="0">
                <a:moveTo>
                  <a:pt x="197738" y="0"/>
                </a:moveTo>
                <a:lnTo>
                  <a:pt x="267137" y="51287"/>
                </a:lnTo>
                <a:lnTo>
                  <a:pt x="372244" y="51054"/>
                </a:lnTo>
                <a:lnTo>
                  <a:pt x="197738" y="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3"/>
          <p:cNvSpPr/>
          <p:nvPr/>
        </p:nvSpPr>
        <p:spPr>
          <a:xfrm>
            <a:off x="5248655" y="3963923"/>
            <a:ext cx="173990" cy="1143000"/>
          </a:xfrm>
          <a:custGeom>
            <a:avLst/>
            <a:gdLst/>
            <a:ahLst/>
            <a:cxnLst/>
            <a:rect l="l" t="t" r="r" b="b"/>
            <a:pathLst>
              <a:path w="173989" h="1143000" extrusionOk="0">
                <a:moveTo>
                  <a:pt x="57912" y="969263"/>
                </a:moveTo>
                <a:lnTo>
                  <a:pt x="0" y="969263"/>
                </a:lnTo>
                <a:lnTo>
                  <a:pt x="86868" y="1143000"/>
                </a:lnTo>
                <a:lnTo>
                  <a:pt x="159258" y="998219"/>
                </a:lnTo>
                <a:lnTo>
                  <a:pt x="57912" y="998219"/>
                </a:lnTo>
                <a:lnTo>
                  <a:pt x="57912" y="969263"/>
                </a:lnTo>
                <a:close/>
              </a:path>
              <a:path w="173989" h="1143000" extrusionOk="0">
                <a:moveTo>
                  <a:pt x="115824" y="144780"/>
                </a:moveTo>
                <a:lnTo>
                  <a:pt x="57912" y="144780"/>
                </a:lnTo>
                <a:lnTo>
                  <a:pt x="57912" y="998219"/>
                </a:lnTo>
                <a:lnTo>
                  <a:pt x="115824" y="998219"/>
                </a:lnTo>
                <a:lnTo>
                  <a:pt x="115824" y="144780"/>
                </a:lnTo>
                <a:close/>
              </a:path>
              <a:path w="173989" h="1143000" extrusionOk="0">
                <a:moveTo>
                  <a:pt x="173736" y="969263"/>
                </a:moveTo>
                <a:lnTo>
                  <a:pt x="115824" y="969263"/>
                </a:lnTo>
                <a:lnTo>
                  <a:pt x="115824" y="998219"/>
                </a:lnTo>
                <a:lnTo>
                  <a:pt x="159258" y="998219"/>
                </a:lnTo>
                <a:lnTo>
                  <a:pt x="173736" y="969263"/>
                </a:lnTo>
                <a:close/>
              </a:path>
              <a:path w="173989" h="1143000" extrusionOk="0">
                <a:moveTo>
                  <a:pt x="86868" y="0"/>
                </a:moveTo>
                <a:lnTo>
                  <a:pt x="0" y="173736"/>
                </a:lnTo>
                <a:lnTo>
                  <a:pt x="57912" y="173736"/>
                </a:lnTo>
                <a:lnTo>
                  <a:pt x="57912" y="144780"/>
                </a:lnTo>
                <a:lnTo>
                  <a:pt x="159258" y="144780"/>
                </a:lnTo>
                <a:lnTo>
                  <a:pt x="86868" y="0"/>
                </a:lnTo>
                <a:close/>
              </a:path>
              <a:path w="173989" h="1143000" extrusionOk="0">
                <a:moveTo>
                  <a:pt x="159258" y="144780"/>
                </a:moveTo>
                <a:lnTo>
                  <a:pt x="115824" y="144780"/>
                </a:lnTo>
                <a:lnTo>
                  <a:pt x="115824" y="173736"/>
                </a:lnTo>
                <a:lnTo>
                  <a:pt x="173736" y="173736"/>
                </a:lnTo>
                <a:lnTo>
                  <a:pt x="159258" y="144780"/>
                </a:lnTo>
                <a:close/>
              </a:path>
            </a:pathLst>
          </a:custGeom>
          <a:solidFill>
            <a:srgbClr val="0033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noChangeArrowheads="1"/>
          </p:cNvSpPr>
          <p:nvPr>
            <p:ph type="sldNum" sz="quarter" idx="12"/>
          </p:nvPr>
        </p:nvSpPr>
        <p:spPr>
          <a:noFill/>
          <a:ln>
            <a:headEnd/>
            <a:tailEnd/>
          </a:ln>
        </p:spPr>
        <p:txBody>
          <a:bodyPr/>
          <a:lstStyle/>
          <a:p>
            <a:fld id="{08725526-38EC-4246-9317-E80FBE9AF349}" type="slidenum">
              <a:rPr lang="en-US" altLang="zh-CN">
                <a:ea typeface="SimSun" pitchFamily="2" charset="-122"/>
              </a:rPr>
              <a:pPr/>
              <a:t>80</a:t>
            </a:fld>
            <a:endParaRPr lang="en-US" altLang="zh-CN">
              <a:ea typeface="SimSun" pitchFamily="2" charset="-122"/>
            </a:endParaRPr>
          </a:p>
        </p:txBody>
      </p:sp>
      <p:pic>
        <p:nvPicPr>
          <p:cNvPr id="21507" name="Picture 1"/>
          <p:cNvPicPr>
            <a:picLocks noChangeAspect="1" noChangeArrowheads="1"/>
          </p:cNvPicPr>
          <p:nvPr/>
        </p:nvPicPr>
        <p:blipFill>
          <a:blip r:embed="rId2"/>
          <a:srcRect/>
          <a:stretch>
            <a:fillRect/>
          </a:stretch>
        </p:blipFill>
        <p:spPr bwMode="auto">
          <a:xfrm>
            <a:off x="228600" y="1219200"/>
            <a:ext cx="8153400" cy="3962400"/>
          </a:xfrm>
          <a:prstGeom prst="rect">
            <a:avLst/>
          </a:prstGeom>
          <a:noFill/>
          <a:ln w="9525">
            <a:noFill/>
            <a:miter lim="800000"/>
            <a:headEnd/>
            <a:tailEnd/>
          </a:ln>
        </p:spPr>
      </p:pic>
      <p:pic>
        <p:nvPicPr>
          <p:cNvPr id="21508" name="Picture 4"/>
          <p:cNvPicPr>
            <a:picLocks noChangeAspect="1" noChangeArrowheads="1"/>
          </p:cNvPicPr>
          <p:nvPr/>
        </p:nvPicPr>
        <p:blipFill>
          <a:blip r:embed="rId3"/>
          <a:srcRect/>
          <a:stretch>
            <a:fillRect/>
          </a:stretch>
        </p:blipFill>
        <p:spPr bwMode="auto">
          <a:xfrm>
            <a:off x="2895600" y="5334000"/>
            <a:ext cx="2895600" cy="9144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noChangeArrowheads="1"/>
          </p:cNvSpPr>
          <p:nvPr>
            <p:ph type="sldNum" sz="quarter" idx="12"/>
          </p:nvPr>
        </p:nvSpPr>
        <p:spPr>
          <a:noFill/>
          <a:ln>
            <a:headEnd/>
            <a:tailEnd/>
          </a:ln>
        </p:spPr>
        <p:txBody>
          <a:bodyPr/>
          <a:lstStyle/>
          <a:p>
            <a:fld id="{323E4923-0218-430C-B185-F61F5146E929}" type="slidenum">
              <a:rPr lang="en-US" altLang="zh-CN">
                <a:ea typeface="SimSun" pitchFamily="2" charset="-122"/>
              </a:rPr>
              <a:pPr/>
              <a:t>81</a:t>
            </a:fld>
            <a:endParaRPr lang="en-US" altLang="zh-CN">
              <a:ea typeface="SimSun" pitchFamily="2" charset="-122"/>
            </a:endParaRPr>
          </a:p>
        </p:txBody>
      </p:sp>
      <p:sp>
        <p:nvSpPr>
          <p:cNvPr id="3" name="Rectangle 1"/>
          <p:cNvSpPr>
            <a:spLocks noChangeArrowheads="1"/>
          </p:cNvSpPr>
          <p:nvPr/>
        </p:nvSpPr>
        <p:spPr bwMode="auto">
          <a:xfrm>
            <a:off x="296863" y="1223963"/>
            <a:ext cx="8389937" cy="25860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gn="just">
              <a:defRPr/>
            </a:pPr>
            <a:r>
              <a:rPr lang="en-US" sz="1800" b="1" dirty="0" smtClean="0">
                <a:solidFill>
                  <a:srgbClr val="333333"/>
                </a:solidFill>
                <a:latin typeface="+mn-lt"/>
                <a:cs typeface="Times New Roman" panose="02020603050405020304" pitchFamily="18" charset="0"/>
              </a:rPr>
              <a:t>Conflicts in shift-reduce parsing</a:t>
            </a:r>
          </a:p>
          <a:p>
            <a:pPr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There are two conflicts that occur in shift-reduce parsing</a:t>
            </a:r>
          </a:p>
          <a:p>
            <a:pPr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1. Shift-reduce conflict: The parser cannot decide whether to shift or to reduce.</a:t>
            </a:r>
          </a:p>
          <a:p>
            <a:pPr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2. Reduce-reduce conflict: The parser cannot decide which of several reductions to make.</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p:txBody>
      </p:sp>
    </p:spTree>
  </p:cSld>
  <p:clrMapOvr>
    <a:masterClrMapping/>
  </p:clrMapOvr>
  <p:transition>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noChangeArrowheads="1"/>
          </p:cNvSpPr>
          <p:nvPr>
            <p:ph type="sldNum" sz="quarter" idx="12"/>
          </p:nvPr>
        </p:nvSpPr>
        <p:spPr>
          <a:noFill/>
          <a:ln>
            <a:headEnd/>
            <a:tailEnd/>
          </a:ln>
        </p:spPr>
        <p:txBody>
          <a:bodyPr/>
          <a:lstStyle/>
          <a:p>
            <a:fld id="{152EFEAE-75C2-4C74-BFFD-B58630DD366B}" type="slidenum">
              <a:rPr lang="en-US" altLang="zh-CN">
                <a:ea typeface="SimSun" pitchFamily="2" charset="-122"/>
              </a:rPr>
              <a:pPr/>
              <a:t>82</a:t>
            </a:fld>
            <a:endParaRPr lang="en-US" altLang="zh-CN">
              <a:ea typeface="SimSun" pitchFamily="2" charset="-122"/>
            </a:endParaRPr>
          </a:p>
        </p:txBody>
      </p:sp>
      <p:sp>
        <p:nvSpPr>
          <p:cNvPr id="2" name="Rectangle 1"/>
          <p:cNvSpPr>
            <a:spLocks noChangeArrowheads="1"/>
          </p:cNvSpPr>
          <p:nvPr/>
        </p:nvSpPr>
        <p:spPr bwMode="auto">
          <a:xfrm>
            <a:off x="304800" y="1219200"/>
            <a:ext cx="5502275" cy="9239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1800" b="1" dirty="0">
                <a:solidFill>
                  <a:srgbClr val="333333"/>
                </a:solidFill>
                <a:latin typeface="+mn-lt"/>
                <a:cs typeface="Times New Roman" panose="02020603050405020304" pitchFamily="18" charset="0"/>
              </a:rPr>
              <a:t>Stack implementation of shift-reduce parsing </a:t>
            </a:r>
            <a:endParaRPr lang="en-US" sz="1800" dirty="0">
              <a:latin typeface="+mn-lt"/>
            </a:endParaRPr>
          </a:p>
          <a:p>
            <a:pPr>
              <a:defRPr/>
            </a:pPr>
            <a:r>
              <a:rPr lang="en-IN" sz="1800" dirty="0"/>
              <a:t>E→E+E | E*E | id</a:t>
            </a:r>
            <a:r>
              <a:rPr lang="en-US" sz="1800" dirty="0">
                <a:latin typeface="+mn-lt"/>
              </a:rPr>
              <a:t/>
            </a:r>
            <a:br>
              <a:rPr lang="en-US" sz="1800" dirty="0">
                <a:latin typeface="+mn-lt"/>
              </a:rPr>
            </a:br>
            <a:endParaRPr lang="en-US" sz="1800" dirty="0">
              <a:latin typeface="+mn-lt"/>
            </a:endParaRPr>
          </a:p>
        </p:txBody>
      </p:sp>
      <p:pic>
        <p:nvPicPr>
          <p:cNvPr id="23556" name="Picture 6"/>
          <p:cNvPicPr>
            <a:picLocks noChangeAspect="1" noChangeArrowheads="1"/>
          </p:cNvPicPr>
          <p:nvPr/>
        </p:nvPicPr>
        <p:blipFill>
          <a:blip r:embed="rId2"/>
          <a:srcRect/>
          <a:stretch>
            <a:fillRect/>
          </a:stretch>
        </p:blipFill>
        <p:spPr bwMode="auto">
          <a:xfrm>
            <a:off x="1676400" y="1905000"/>
            <a:ext cx="6629400" cy="46482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noChangeArrowheads="1"/>
          </p:cNvSpPr>
          <p:nvPr>
            <p:ph type="sldNum" sz="quarter" idx="12"/>
          </p:nvPr>
        </p:nvSpPr>
        <p:spPr>
          <a:noFill/>
          <a:ln>
            <a:headEnd/>
            <a:tailEnd/>
          </a:ln>
        </p:spPr>
        <p:txBody>
          <a:bodyPr/>
          <a:lstStyle/>
          <a:p>
            <a:fld id="{8BF86696-0B00-4AAC-B574-887E3AAB18A3}" type="slidenum">
              <a:rPr lang="en-US" altLang="zh-CN">
                <a:ea typeface="SimSun" pitchFamily="2" charset="-122"/>
              </a:rPr>
              <a:pPr/>
              <a:t>83</a:t>
            </a:fld>
            <a:endParaRPr lang="en-US" altLang="zh-CN">
              <a:ea typeface="SimSun" pitchFamily="2" charset="-122"/>
            </a:endParaRPr>
          </a:p>
        </p:txBody>
      </p:sp>
      <p:sp>
        <p:nvSpPr>
          <p:cNvPr id="2" name="Rectangle 1"/>
          <p:cNvSpPr>
            <a:spLocks noChangeArrowheads="1"/>
          </p:cNvSpPr>
          <p:nvPr/>
        </p:nvSpPr>
        <p:spPr bwMode="auto">
          <a:xfrm>
            <a:off x="387350" y="1219200"/>
            <a:ext cx="2681288" cy="9239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1800" b="1" dirty="0">
                <a:solidFill>
                  <a:srgbClr val="333333"/>
                </a:solidFill>
                <a:latin typeface="+mn-lt"/>
                <a:cs typeface="Times New Roman" panose="02020603050405020304" pitchFamily="18" charset="0"/>
              </a:rPr>
              <a:t> Shift-Reduce conflict</a:t>
            </a:r>
            <a:r>
              <a:rPr lang="en-US" sz="1800" dirty="0">
                <a:latin typeface="+mn-lt"/>
              </a:rPr>
              <a:t/>
            </a:r>
            <a:br>
              <a:rPr lang="en-US" sz="1800" dirty="0">
                <a:latin typeface="+mn-lt"/>
              </a:rPr>
            </a:br>
            <a:endParaRPr lang="en-US" sz="1800" dirty="0">
              <a:latin typeface="+mn-lt"/>
            </a:endParaRPr>
          </a:p>
          <a:p>
            <a:pPr>
              <a:defRPr/>
            </a:pPr>
            <a:r>
              <a:rPr lang="en-IN" sz="1800" dirty="0"/>
              <a:t>E→E+E | E*E | id</a:t>
            </a:r>
            <a:endParaRPr lang="en-US" sz="1800" dirty="0">
              <a:latin typeface="+mn-lt"/>
            </a:endParaRPr>
          </a:p>
        </p:txBody>
      </p:sp>
      <p:pic>
        <p:nvPicPr>
          <p:cNvPr id="24580" name="Picture 2"/>
          <p:cNvPicPr>
            <a:picLocks noChangeAspect="1" noChangeArrowheads="1"/>
          </p:cNvPicPr>
          <p:nvPr/>
        </p:nvPicPr>
        <p:blipFill>
          <a:blip r:embed="rId2"/>
          <a:srcRect/>
          <a:stretch>
            <a:fillRect/>
          </a:stretch>
        </p:blipFill>
        <p:spPr bwMode="auto">
          <a:xfrm>
            <a:off x="1143000" y="2252663"/>
            <a:ext cx="7162800" cy="4071937"/>
          </a:xfrm>
          <a:prstGeom prst="rect">
            <a:avLst/>
          </a:prstGeom>
          <a:noFill/>
          <a:ln w="9525">
            <a:noFill/>
            <a:miter lim="800000"/>
            <a:headEnd/>
            <a:tailEnd/>
          </a:ln>
        </p:spPr>
      </p:pic>
    </p:spTree>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noChangeArrowheads="1"/>
          </p:cNvSpPr>
          <p:nvPr>
            <p:ph type="sldNum" sz="quarter" idx="12"/>
          </p:nvPr>
        </p:nvSpPr>
        <p:spPr>
          <a:noFill/>
          <a:ln>
            <a:headEnd/>
            <a:tailEnd/>
          </a:ln>
        </p:spPr>
        <p:txBody>
          <a:bodyPr/>
          <a:lstStyle/>
          <a:p>
            <a:fld id="{9DEBAD2D-3B80-4A67-AAD1-96D89137DD31}" type="slidenum">
              <a:rPr lang="en-US" altLang="zh-CN">
                <a:ea typeface="SimSun" pitchFamily="2" charset="-122"/>
              </a:rPr>
              <a:pPr/>
              <a:t>84</a:t>
            </a:fld>
            <a:endParaRPr lang="en-US" altLang="zh-CN">
              <a:ea typeface="SimSun" pitchFamily="2" charset="-122"/>
            </a:endParaRPr>
          </a:p>
        </p:txBody>
      </p:sp>
      <p:sp>
        <p:nvSpPr>
          <p:cNvPr id="25603" name="Rectangle 1"/>
          <p:cNvSpPr>
            <a:spLocks noChangeArrowheads="1"/>
          </p:cNvSpPr>
          <p:nvPr/>
        </p:nvSpPr>
        <p:spPr bwMode="auto">
          <a:xfrm>
            <a:off x="387350" y="1219200"/>
            <a:ext cx="7918450" cy="1477963"/>
          </a:xfrm>
          <a:prstGeom prst="rect">
            <a:avLst/>
          </a:prstGeom>
          <a:solidFill>
            <a:srgbClr val="FFFFFF"/>
          </a:solidFill>
          <a:ln w="9525">
            <a:noFill/>
            <a:miter lim="800000"/>
            <a:headEnd/>
            <a:tailEnd/>
          </a:ln>
        </p:spPr>
        <p:txBody>
          <a:bodyPr anchor="ctr">
            <a:spAutoFit/>
          </a:bodyPr>
          <a:lstStyle/>
          <a:p>
            <a:r>
              <a:rPr lang="en-US" sz="1800" b="1">
                <a:solidFill>
                  <a:srgbClr val="333333"/>
                </a:solidFill>
              </a:rPr>
              <a:t> Reduce-Reduce conflict</a:t>
            </a:r>
          </a:p>
          <a:p>
            <a:endParaRPr lang="en-US" sz="1800" b="1">
              <a:solidFill>
                <a:srgbClr val="333333"/>
              </a:solidFill>
            </a:endParaRPr>
          </a:p>
          <a:p>
            <a:pPr algn="just"/>
            <a:r>
              <a:rPr lang="en-US" sz="1800">
                <a:solidFill>
                  <a:srgbClr val="333333"/>
                </a:solidFill>
                <a:latin typeface="Times New Roman" pitchFamily="18" charset="0"/>
              </a:rPr>
              <a:t>M→R+R|R+c|R</a:t>
            </a:r>
            <a:r>
              <a:rPr lang="en-US" sz="1800">
                <a:solidFill>
                  <a:srgbClr val="333333"/>
                </a:solidFill>
              </a:rPr>
              <a:t> 	</a:t>
            </a:r>
            <a:r>
              <a:rPr lang="en-US" sz="1800">
                <a:solidFill>
                  <a:srgbClr val="333333"/>
                </a:solidFill>
                <a:latin typeface="Times New Roman" pitchFamily="18" charset="0"/>
              </a:rPr>
              <a:t>R→c</a:t>
            </a:r>
            <a:endParaRPr lang="en-US" sz="3200"/>
          </a:p>
          <a:p>
            <a:r>
              <a:rPr lang="en-US" sz="1800"/>
              <a:t/>
            </a:r>
            <a:br>
              <a:rPr lang="en-US" sz="1800"/>
            </a:br>
            <a:endParaRPr lang="en-US" sz="1800"/>
          </a:p>
        </p:txBody>
      </p:sp>
      <p:pic>
        <p:nvPicPr>
          <p:cNvPr id="25604" name="Picture 3"/>
          <p:cNvPicPr>
            <a:picLocks noChangeAspect="1" noChangeArrowheads="1"/>
          </p:cNvPicPr>
          <p:nvPr/>
        </p:nvPicPr>
        <p:blipFill>
          <a:blip r:embed="rId2"/>
          <a:srcRect/>
          <a:stretch>
            <a:fillRect/>
          </a:stretch>
        </p:blipFill>
        <p:spPr bwMode="auto">
          <a:xfrm>
            <a:off x="1219200" y="2300288"/>
            <a:ext cx="7391400" cy="4481512"/>
          </a:xfrm>
          <a:prstGeom prst="rect">
            <a:avLst/>
          </a:prstGeom>
          <a:noFill/>
          <a:ln w="9525">
            <a:noFill/>
            <a:miter lim="800000"/>
            <a:headEnd/>
            <a:tailEnd/>
          </a:ln>
        </p:spPr>
      </p:pic>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noChangeArrowheads="1"/>
          </p:cNvSpPr>
          <p:nvPr>
            <p:ph type="sldNum" sz="quarter" idx="12"/>
          </p:nvPr>
        </p:nvSpPr>
        <p:spPr>
          <a:noFill/>
          <a:ln>
            <a:headEnd/>
            <a:tailEnd/>
          </a:ln>
        </p:spPr>
        <p:txBody>
          <a:bodyPr/>
          <a:lstStyle/>
          <a:p>
            <a:fld id="{E3998864-FDB8-4872-868D-2F6B422BFFD0}" type="slidenum">
              <a:rPr lang="en-US" altLang="zh-CN">
                <a:ea typeface="SimSun" pitchFamily="2" charset="-122"/>
              </a:rPr>
              <a:pPr/>
              <a:t>85</a:t>
            </a:fld>
            <a:endParaRPr lang="en-US" altLang="zh-CN">
              <a:ea typeface="SimSun" pitchFamily="2" charset="-122"/>
            </a:endParaRPr>
          </a:p>
        </p:txBody>
      </p:sp>
      <p:sp>
        <p:nvSpPr>
          <p:cNvPr id="3" name="Rectangle 1"/>
          <p:cNvSpPr>
            <a:spLocks noChangeArrowheads="1"/>
          </p:cNvSpPr>
          <p:nvPr/>
        </p:nvSpPr>
        <p:spPr bwMode="auto">
          <a:xfrm>
            <a:off x="304800" y="1219200"/>
            <a:ext cx="8534400" cy="48006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indent="457200">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gn="just">
              <a:defRPr/>
            </a:pPr>
            <a:r>
              <a:rPr lang="en-US" sz="1800" b="1" dirty="0" smtClean="0">
                <a:solidFill>
                  <a:srgbClr val="333333"/>
                </a:solidFill>
                <a:latin typeface="+mn-lt"/>
                <a:cs typeface="Times New Roman" panose="02020603050405020304" pitchFamily="18" charset="0"/>
              </a:rPr>
              <a:t>LR PARSERS</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marL="285750" indent="-285750" algn="just">
              <a:buFont typeface="Arial" panose="020B0604020202020204" pitchFamily="34" charset="0"/>
              <a:buChar char="•"/>
              <a:defRPr/>
            </a:pPr>
            <a:r>
              <a:rPr lang="en-US" sz="1800" dirty="0" smtClean="0">
                <a:solidFill>
                  <a:srgbClr val="333333"/>
                </a:solidFill>
                <a:latin typeface="+mn-lt"/>
                <a:cs typeface="Times New Roman" panose="02020603050405020304" pitchFamily="18" charset="0"/>
              </a:rPr>
              <a:t>An efficient bottom-up syntax analysis technique that can be used CFG is called </a:t>
            </a:r>
          </a:p>
          <a:p>
            <a:pPr indent="0" algn="just">
              <a:defRPr/>
            </a:pPr>
            <a:r>
              <a:rPr lang="en-US" sz="1800" dirty="0" smtClean="0">
                <a:solidFill>
                  <a:srgbClr val="333333"/>
                </a:solidFill>
                <a:latin typeface="+mn-lt"/>
                <a:cs typeface="Times New Roman" panose="02020603050405020304" pitchFamily="18" charset="0"/>
              </a:rPr>
              <a:t>    LR(k) parsing. </a:t>
            </a:r>
          </a:p>
          <a:p>
            <a:pPr indent="0" algn="just">
              <a:defRPr/>
            </a:pPr>
            <a:endParaRPr lang="en-US" sz="1800" dirty="0" smtClean="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smtClean="0">
                <a:solidFill>
                  <a:srgbClr val="333333"/>
                </a:solidFill>
                <a:latin typeface="+mn-lt"/>
                <a:cs typeface="Times New Roman" panose="02020603050405020304" pitchFamily="18" charset="0"/>
              </a:rPr>
              <a:t>The ‘L’ is for left-to-right scanning of the input, the ‘R’ for constructing a </a:t>
            </a:r>
          </a:p>
          <a:p>
            <a:pPr indent="0" algn="just">
              <a:defRPr/>
            </a:pPr>
            <a:r>
              <a:rPr lang="en-US" sz="1800" dirty="0" smtClean="0">
                <a:solidFill>
                  <a:srgbClr val="333333"/>
                </a:solidFill>
                <a:latin typeface="+mn-lt"/>
                <a:cs typeface="Times New Roman" panose="02020603050405020304" pitchFamily="18" charset="0"/>
              </a:rPr>
              <a:t>    rightmost derivation in reverse, and the ‘k’ for the number of input symbols. </a:t>
            </a:r>
          </a:p>
          <a:p>
            <a:pPr indent="0" algn="just">
              <a:defRPr/>
            </a:pPr>
            <a:r>
              <a:rPr lang="en-US" sz="1800" dirty="0" smtClean="0">
                <a:solidFill>
                  <a:srgbClr val="333333"/>
                </a:solidFill>
                <a:latin typeface="+mn-lt"/>
                <a:cs typeface="Times New Roman" panose="02020603050405020304" pitchFamily="18" charset="0"/>
              </a:rPr>
              <a:t>    When ‘k’ is omitted, it is assumed to be 1.</a:t>
            </a:r>
          </a:p>
          <a:p>
            <a:pPr indent="0" algn="just">
              <a:defRPr/>
            </a:pPr>
            <a:endParaRPr lang="en-US" sz="1800" dirty="0" smtClean="0">
              <a:solidFill>
                <a:srgbClr val="333333"/>
              </a:solidFill>
              <a:latin typeface="+mn-lt"/>
              <a:cs typeface="Times New Roman" panose="02020603050405020304" pitchFamily="18" charset="0"/>
            </a:endParaRPr>
          </a:p>
          <a:p>
            <a:pPr algn="just">
              <a:defRPr/>
            </a:pPr>
            <a:r>
              <a:rPr lang="en-US" sz="1800" b="1" dirty="0" smtClean="0">
                <a:solidFill>
                  <a:srgbClr val="333333"/>
                </a:solidFill>
                <a:cs typeface="Times New Roman" panose="02020603050405020304" pitchFamily="18" charset="0"/>
              </a:rPr>
              <a:t>Drawbacks of LR method</a:t>
            </a:r>
            <a:endParaRPr lang="en-US" sz="1800" dirty="0" smtClean="0"/>
          </a:p>
          <a:p>
            <a:pPr algn="just">
              <a:defRPr/>
            </a:pPr>
            <a:r>
              <a:rPr lang="en-US" sz="1800" dirty="0" smtClean="0">
                <a:solidFill>
                  <a:srgbClr val="333333"/>
                </a:solidFill>
                <a:cs typeface="Times New Roman" panose="02020603050405020304" pitchFamily="18" charset="0"/>
              </a:rPr>
              <a:t> </a:t>
            </a:r>
            <a:endParaRPr lang="en-US" sz="1800" dirty="0" smtClean="0"/>
          </a:p>
          <a:p>
            <a:pPr marL="285750" indent="-285750" algn="just">
              <a:buFont typeface="Arial" panose="020B0604020202020204" pitchFamily="34" charset="0"/>
              <a:buChar char="•"/>
              <a:defRPr/>
            </a:pPr>
            <a:r>
              <a:rPr lang="en-US" sz="1800" dirty="0" smtClean="0">
                <a:solidFill>
                  <a:srgbClr val="333333"/>
                </a:solidFill>
                <a:cs typeface="Times New Roman" panose="02020603050405020304" pitchFamily="18" charset="0"/>
              </a:rPr>
              <a:t>It is too much of work to construct a LR parser by hand for a programming </a:t>
            </a:r>
          </a:p>
          <a:p>
            <a:pPr indent="0" algn="just">
              <a:defRPr/>
            </a:pPr>
            <a:r>
              <a:rPr lang="en-US" sz="1800" dirty="0" smtClean="0">
                <a:solidFill>
                  <a:srgbClr val="333333"/>
                </a:solidFill>
                <a:cs typeface="Times New Roman" panose="02020603050405020304" pitchFamily="18" charset="0"/>
              </a:rPr>
              <a:t>     language grammar. </a:t>
            </a:r>
          </a:p>
          <a:p>
            <a:pPr marL="285750" indent="-285750" algn="just">
              <a:buFont typeface="Arial" panose="020B0604020202020204" pitchFamily="34" charset="0"/>
              <a:buChar char="•"/>
              <a:defRPr/>
            </a:pPr>
            <a:endParaRPr lang="en-US" sz="1800" dirty="0" smtClean="0">
              <a:solidFill>
                <a:srgbClr val="333333"/>
              </a:solidFill>
              <a:cs typeface="Times New Roman" panose="02020603050405020304" pitchFamily="18" charset="0"/>
            </a:endParaRPr>
          </a:p>
          <a:p>
            <a:pPr marL="285750" indent="-285750" algn="just">
              <a:buFont typeface="Arial" panose="020B0604020202020204" pitchFamily="34" charset="0"/>
              <a:buChar char="•"/>
              <a:defRPr/>
            </a:pPr>
            <a:r>
              <a:rPr lang="en-US" sz="1800" dirty="0" smtClean="0">
                <a:solidFill>
                  <a:srgbClr val="333333"/>
                </a:solidFill>
                <a:cs typeface="Times New Roman" panose="02020603050405020304" pitchFamily="18" charset="0"/>
              </a:rPr>
              <a:t>A specialized tool, called a LR parser generator, is needed. Example: YACC.</a:t>
            </a:r>
            <a:endParaRPr lang="en-US" sz="1800" dirty="0" smtClean="0"/>
          </a:p>
          <a:p>
            <a:pPr indent="0"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p:txBody>
      </p:sp>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noChangeArrowheads="1"/>
          </p:cNvSpPr>
          <p:nvPr>
            <p:ph type="sldNum" sz="quarter" idx="12"/>
          </p:nvPr>
        </p:nvSpPr>
        <p:spPr>
          <a:noFill/>
          <a:ln>
            <a:headEnd/>
            <a:tailEnd/>
          </a:ln>
        </p:spPr>
        <p:txBody>
          <a:bodyPr/>
          <a:lstStyle/>
          <a:p>
            <a:fld id="{A40C7673-2B05-4F50-9224-1DC939643510}" type="slidenum">
              <a:rPr lang="en-US" altLang="zh-CN">
                <a:ea typeface="SimSun" pitchFamily="2" charset="-122"/>
              </a:rPr>
              <a:pPr/>
              <a:t>86</a:t>
            </a:fld>
            <a:endParaRPr lang="en-US" altLang="zh-CN">
              <a:ea typeface="SimSun" pitchFamily="2" charset="-122"/>
            </a:endParaRPr>
          </a:p>
        </p:txBody>
      </p:sp>
      <p:sp>
        <p:nvSpPr>
          <p:cNvPr id="3" name="Rectangle 1"/>
          <p:cNvSpPr>
            <a:spLocks noChangeArrowheads="1"/>
          </p:cNvSpPr>
          <p:nvPr/>
        </p:nvSpPr>
        <p:spPr bwMode="auto">
          <a:xfrm>
            <a:off x="0" y="1295400"/>
            <a:ext cx="8686800" cy="36941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indent="457200">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gn="just">
              <a:defRPr/>
            </a:pPr>
            <a:r>
              <a:rPr lang="en-US" sz="1800" b="1" dirty="0" smtClean="0">
                <a:solidFill>
                  <a:srgbClr val="333333"/>
                </a:solidFill>
                <a:latin typeface="+mn-lt"/>
                <a:cs typeface="Times New Roman" panose="02020603050405020304" pitchFamily="18" charset="0"/>
              </a:rPr>
              <a:t>Advantages of LR parsing:	</a:t>
            </a:r>
          </a:p>
          <a:p>
            <a:pPr indent="0" algn="just">
              <a:defRPr/>
            </a:pPr>
            <a:endParaRPr lang="en-US" sz="1800" dirty="0" smtClean="0">
              <a:latin typeface="+mn-lt"/>
            </a:endParaRPr>
          </a:p>
          <a:p>
            <a:pPr indent="0" algn="just">
              <a:defRPr/>
            </a:pPr>
            <a:r>
              <a:rPr lang="en-US" sz="1800" dirty="0" smtClean="0">
                <a:solidFill>
                  <a:srgbClr val="333333"/>
                </a:solidFill>
                <a:latin typeface="+mn-lt"/>
                <a:cs typeface="Times New Roman" panose="02020603050405020304" pitchFamily="18" charset="0"/>
              </a:rPr>
              <a:t>      1.It recognizes virtually all programming language constructs for which CFG </a:t>
            </a:r>
          </a:p>
          <a:p>
            <a:pPr indent="0" algn="just">
              <a:defRPr/>
            </a:pPr>
            <a:r>
              <a:rPr lang="en-US" sz="1800" dirty="0" smtClean="0">
                <a:solidFill>
                  <a:srgbClr val="333333"/>
                </a:solidFill>
                <a:latin typeface="+mn-lt"/>
                <a:cs typeface="Times New Roman" panose="02020603050405020304" pitchFamily="18" charset="0"/>
              </a:rPr>
              <a:t>         can be written.</a:t>
            </a:r>
          </a:p>
          <a:p>
            <a:pPr indent="0"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2.It is an efficient non-backtracking shift-reduce parsing method.</a:t>
            </a:r>
          </a:p>
          <a:p>
            <a:pPr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3. A grammar that can be parsed using LR method is a proper superset of a  </a:t>
            </a:r>
          </a:p>
          <a:p>
            <a:pPr algn="just">
              <a:defRPr/>
            </a:pPr>
            <a:r>
              <a:rPr lang="en-US" sz="1800" dirty="0" smtClean="0">
                <a:solidFill>
                  <a:srgbClr val="333333"/>
                </a:solidFill>
                <a:latin typeface="+mn-lt"/>
                <a:cs typeface="Times New Roman" panose="02020603050405020304" pitchFamily="18" charset="0"/>
              </a:rPr>
              <a:t>    grammar that can be parsed with predictive parser.</a:t>
            </a:r>
          </a:p>
          <a:p>
            <a:pPr algn="just">
              <a:defRPr/>
            </a:pP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4.It detects a syntactic error as soon as possible.</a:t>
            </a:r>
            <a:endParaRPr lang="en-US" sz="1800" dirty="0" smtClean="0">
              <a:latin typeface="+mn-lt"/>
            </a:endParaRPr>
          </a:p>
          <a:p>
            <a:pPr algn="just">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marL="285750" indent="-285750" algn="just">
              <a:buFont typeface="Arial" panose="020B0604020202020204" pitchFamily="34" charset="0"/>
              <a:buChar char="•"/>
              <a:defRPr/>
            </a:pPr>
            <a:endParaRPr lang="en-US" sz="1800" dirty="0" smtClean="0">
              <a:latin typeface="+mn-lt"/>
            </a:endParaRP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noChangeArrowheads="1"/>
          </p:cNvSpPr>
          <p:nvPr>
            <p:ph type="sldNum" sz="quarter" idx="12"/>
          </p:nvPr>
        </p:nvSpPr>
        <p:spPr>
          <a:noFill/>
          <a:ln>
            <a:headEnd/>
            <a:tailEnd/>
          </a:ln>
        </p:spPr>
        <p:txBody>
          <a:bodyPr/>
          <a:lstStyle/>
          <a:p>
            <a:fld id="{2729BB2B-F788-499C-AF30-C37FF9072B5D}" type="slidenum">
              <a:rPr lang="en-US" altLang="zh-CN">
                <a:ea typeface="SimSun" pitchFamily="2" charset="-122"/>
              </a:rPr>
              <a:pPr/>
              <a:t>87</a:t>
            </a:fld>
            <a:endParaRPr lang="en-US" altLang="zh-CN">
              <a:ea typeface="SimSun" pitchFamily="2" charset="-122"/>
            </a:endParaRPr>
          </a:p>
        </p:txBody>
      </p:sp>
      <p:sp>
        <p:nvSpPr>
          <p:cNvPr id="3" name="Rectangle 1"/>
          <p:cNvSpPr>
            <a:spLocks noChangeArrowheads="1"/>
          </p:cNvSpPr>
          <p:nvPr/>
        </p:nvSpPr>
        <p:spPr bwMode="auto">
          <a:xfrm>
            <a:off x="228600" y="1233488"/>
            <a:ext cx="8458200" cy="42465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indent="457200">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defRPr/>
            </a:pPr>
            <a:r>
              <a:rPr lang="en-US" sz="1800" b="1" dirty="0" smtClean="0">
                <a:latin typeface="+mn-lt"/>
              </a:rPr>
              <a:t>Augmented Grammar</a:t>
            </a:r>
          </a:p>
          <a:p>
            <a:pPr>
              <a:defRPr/>
            </a:pPr>
            <a:r>
              <a:rPr lang="en-US" sz="1800" dirty="0" smtClean="0">
                <a:latin typeface="+mn-lt"/>
              </a:rPr>
              <a:t/>
            </a:r>
            <a:br>
              <a:rPr lang="en-US" sz="1800" dirty="0" smtClean="0">
                <a:latin typeface="+mn-lt"/>
              </a:rPr>
            </a:br>
            <a:r>
              <a:rPr lang="en-US" sz="1800" dirty="0" smtClean="0">
                <a:latin typeface="+mn-lt"/>
              </a:rPr>
              <a:t>If G is a grammar with start symbol S then G’, the augmented grammar for G, is the        grammar with new start symbol S’ and a production S’ -&gt; S. Let a grammar be </a:t>
            </a:r>
          </a:p>
          <a:p>
            <a:pPr>
              <a:defRPr/>
            </a:pPr>
            <a:r>
              <a:rPr lang="en-US" sz="1800" dirty="0" smtClean="0">
                <a:latin typeface="+mn-lt"/>
              </a:rPr>
              <a:t>S -&gt; AA</a:t>
            </a:r>
            <a:br>
              <a:rPr lang="en-US" sz="1800" dirty="0" smtClean="0">
                <a:latin typeface="+mn-lt"/>
              </a:rPr>
            </a:br>
            <a:r>
              <a:rPr lang="en-US" sz="1800" dirty="0" smtClean="0">
                <a:latin typeface="+mn-lt"/>
              </a:rPr>
              <a:t>      A -&gt; </a:t>
            </a:r>
            <a:r>
              <a:rPr lang="en-US" sz="1800" dirty="0" err="1" smtClean="0">
                <a:latin typeface="+mn-lt"/>
              </a:rPr>
              <a:t>aA</a:t>
            </a:r>
            <a:r>
              <a:rPr lang="en-US" sz="1800" dirty="0" smtClean="0">
                <a:latin typeface="+mn-lt"/>
              </a:rPr>
              <a:t> | b</a:t>
            </a:r>
          </a:p>
          <a:p>
            <a:pPr>
              <a:defRPr/>
            </a:pPr>
            <a:endParaRPr lang="en-US" sz="1800" dirty="0" smtClean="0">
              <a:latin typeface="+mn-lt"/>
            </a:endParaRPr>
          </a:p>
          <a:p>
            <a:pPr>
              <a:defRPr/>
            </a:pPr>
            <a:r>
              <a:rPr lang="en-US" sz="1800" dirty="0" smtClean="0">
                <a:latin typeface="+mn-lt"/>
              </a:rPr>
              <a:t/>
            </a:r>
            <a:br>
              <a:rPr lang="en-US" sz="1800" dirty="0" smtClean="0">
                <a:latin typeface="+mn-lt"/>
              </a:rPr>
            </a:br>
            <a:r>
              <a:rPr lang="en-US" sz="1800" dirty="0" smtClean="0">
                <a:latin typeface="+mn-lt"/>
              </a:rPr>
              <a:t>The augmented grammar for the above grammar will be</a:t>
            </a:r>
            <a:br>
              <a:rPr lang="en-US" sz="1800" dirty="0" smtClean="0">
                <a:latin typeface="+mn-lt"/>
              </a:rPr>
            </a:br>
            <a:r>
              <a:rPr lang="en-US" sz="1800" dirty="0" smtClean="0">
                <a:latin typeface="+mn-lt"/>
              </a:rPr>
              <a:t>	S’ -&gt; S</a:t>
            </a:r>
            <a:br>
              <a:rPr lang="en-US" sz="1800" dirty="0" smtClean="0">
                <a:latin typeface="+mn-lt"/>
              </a:rPr>
            </a:br>
            <a:r>
              <a:rPr lang="en-US" sz="1800" dirty="0" smtClean="0">
                <a:latin typeface="+mn-lt"/>
              </a:rPr>
              <a:t>	S -&gt; AA</a:t>
            </a:r>
            <a:br>
              <a:rPr lang="en-US" sz="1800" dirty="0" smtClean="0">
                <a:latin typeface="+mn-lt"/>
              </a:rPr>
            </a:br>
            <a:r>
              <a:rPr lang="en-US" sz="1800" dirty="0" smtClean="0">
                <a:latin typeface="+mn-lt"/>
              </a:rPr>
              <a:t>	A -&gt; </a:t>
            </a:r>
            <a:r>
              <a:rPr lang="en-US" sz="1800" dirty="0" err="1" smtClean="0">
                <a:latin typeface="+mn-lt"/>
              </a:rPr>
              <a:t>aA</a:t>
            </a:r>
            <a:r>
              <a:rPr lang="en-US" sz="1800" dirty="0" smtClean="0">
                <a:latin typeface="+mn-lt"/>
              </a:rPr>
              <a:t> | b</a:t>
            </a:r>
          </a:p>
          <a:p>
            <a:pPr>
              <a:defRPr/>
            </a:pPr>
            <a:r>
              <a:rPr lang="en-US" sz="1800" dirty="0" smtClean="0">
                <a:solidFill>
                  <a:srgbClr val="333333"/>
                </a:solidFill>
                <a:latin typeface="+mn-lt"/>
                <a:cs typeface="Times New Roman" panose="02020603050405020304" pitchFamily="18" charset="0"/>
              </a:rPr>
              <a:t> </a:t>
            </a:r>
            <a:endParaRPr lang="en-US" sz="1800" dirty="0" smtClean="0">
              <a:latin typeface="+mn-lt"/>
            </a:endParaRPr>
          </a:p>
          <a:p>
            <a:pPr marL="285750" indent="-285750">
              <a:buFont typeface="Arial" panose="020B0604020202020204" pitchFamily="34" charset="0"/>
              <a:buChar char="•"/>
              <a:defRPr/>
            </a:pPr>
            <a:endParaRPr lang="en-US" sz="1800" dirty="0" smtClean="0">
              <a:latin typeface="+mn-lt"/>
            </a:endParaRP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noChangeArrowheads="1"/>
          </p:cNvSpPr>
          <p:nvPr>
            <p:ph type="sldNum" sz="quarter" idx="12"/>
          </p:nvPr>
        </p:nvSpPr>
        <p:spPr>
          <a:noFill/>
          <a:ln>
            <a:headEnd/>
            <a:tailEnd/>
          </a:ln>
        </p:spPr>
        <p:txBody>
          <a:bodyPr/>
          <a:lstStyle/>
          <a:p>
            <a:fld id="{49F94061-FA1A-4BB0-9D4C-85C38DA6F499}" type="slidenum">
              <a:rPr lang="en-US" altLang="zh-CN">
                <a:ea typeface="SimSun" pitchFamily="2" charset="-122"/>
              </a:rPr>
              <a:pPr/>
              <a:t>88</a:t>
            </a:fld>
            <a:endParaRPr lang="en-US" altLang="zh-CN">
              <a:ea typeface="SimSun" pitchFamily="2" charset="-122"/>
            </a:endParaRPr>
          </a:p>
        </p:txBody>
      </p:sp>
      <p:sp>
        <p:nvSpPr>
          <p:cNvPr id="29699" name="Rectangle 1"/>
          <p:cNvSpPr>
            <a:spLocks noChangeArrowheads="1"/>
          </p:cNvSpPr>
          <p:nvPr/>
        </p:nvSpPr>
        <p:spPr bwMode="auto">
          <a:xfrm>
            <a:off x="304800" y="1295400"/>
            <a:ext cx="8382000" cy="3694113"/>
          </a:xfrm>
          <a:prstGeom prst="rect">
            <a:avLst/>
          </a:prstGeom>
          <a:solidFill>
            <a:srgbClr val="FFFFFF"/>
          </a:solidFill>
          <a:ln w="9525">
            <a:noFill/>
            <a:miter lim="800000"/>
            <a:headEnd/>
            <a:tailEnd/>
          </a:ln>
        </p:spPr>
        <p:txBody>
          <a:bodyPr anchor="ctr">
            <a:spAutoFit/>
          </a:bodyPr>
          <a:lstStyle/>
          <a:p>
            <a:pPr indent="457200"/>
            <a:r>
              <a:rPr lang="en-US" sz="1800" b="1"/>
              <a:t>LR(0) Items</a:t>
            </a:r>
          </a:p>
          <a:p>
            <a:pPr indent="457200"/>
            <a:r>
              <a:rPr lang="en-US" sz="1800"/>
              <a:t/>
            </a:r>
            <a:br>
              <a:rPr lang="en-US" sz="1800"/>
            </a:br>
            <a:r>
              <a:rPr lang="en-US" sz="1800"/>
              <a:t>An LR(0) is the item of a grammar G is a production of G with a dot at some position in the right side.</a:t>
            </a:r>
          </a:p>
          <a:p>
            <a:pPr indent="457200"/>
            <a:r>
              <a:rPr lang="en-US" sz="1800"/>
              <a:t/>
            </a:r>
            <a:br>
              <a:rPr lang="en-US" sz="1800"/>
            </a:br>
            <a:r>
              <a:rPr lang="en-US" sz="1800"/>
              <a:t>S -&gt; ABC yields four items</a:t>
            </a:r>
            <a:br>
              <a:rPr lang="en-US" sz="1800"/>
            </a:br>
            <a:r>
              <a:rPr lang="en-US" sz="1800"/>
              <a:t>S -&gt; .ABC</a:t>
            </a:r>
            <a:br>
              <a:rPr lang="en-US" sz="1800"/>
            </a:br>
            <a:r>
              <a:rPr lang="en-US" sz="1800"/>
              <a:t>S -&gt; A.BC</a:t>
            </a:r>
            <a:br>
              <a:rPr lang="en-US" sz="1800"/>
            </a:br>
            <a:r>
              <a:rPr lang="en-US" sz="1800"/>
              <a:t>S -&gt; AB.C</a:t>
            </a:r>
            <a:br>
              <a:rPr lang="en-US" sz="1800"/>
            </a:br>
            <a:r>
              <a:rPr lang="en-US" sz="1800"/>
              <a:t>S -&gt; ABC.</a:t>
            </a:r>
          </a:p>
          <a:p>
            <a:pPr indent="457200"/>
            <a:r>
              <a:rPr lang="en-US" sz="1800"/>
              <a:t/>
            </a:r>
            <a:br>
              <a:rPr lang="en-US" sz="1800"/>
            </a:br>
            <a:r>
              <a:rPr lang="en-US" sz="1800"/>
              <a:t>The production A -&gt; ε generates only one item A -&gt; .ε</a:t>
            </a:r>
          </a:p>
          <a:p>
            <a:pPr indent="457200"/>
            <a:endParaRPr lang="en-US" sz="1800"/>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noChangeArrowheads="1"/>
          </p:cNvSpPr>
          <p:nvPr>
            <p:ph type="sldNum" sz="quarter" idx="12"/>
          </p:nvPr>
        </p:nvSpPr>
        <p:spPr>
          <a:noFill/>
          <a:ln>
            <a:headEnd/>
            <a:tailEnd/>
          </a:ln>
        </p:spPr>
        <p:txBody>
          <a:bodyPr/>
          <a:lstStyle/>
          <a:p>
            <a:fld id="{B29ECAA1-93E5-4F3B-B168-49F55081DA43}" type="slidenum">
              <a:rPr lang="en-US" altLang="zh-CN">
                <a:ea typeface="SimSun" pitchFamily="2" charset="-122"/>
              </a:rPr>
              <a:pPr/>
              <a:t>89</a:t>
            </a:fld>
            <a:endParaRPr lang="en-US" altLang="zh-CN">
              <a:ea typeface="SimSun" pitchFamily="2" charset="-122"/>
            </a:endParaRPr>
          </a:p>
        </p:txBody>
      </p:sp>
      <p:pic>
        <p:nvPicPr>
          <p:cNvPr id="30723" name="Picture 1"/>
          <p:cNvPicPr>
            <a:picLocks noChangeAspect="1" noChangeArrowheads="1"/>
          </p:cNvPicPr>
          <p:nvPr/>
        </p:nvPicPr>
        <p:blipFill>
          <a:blip r:embed="rId2"/>
          <a:srcRect/>
          <a:stretch>
            <a:fillRect/>
          </a:stretch>
        </p:blipFill>
        <p:spPr bwMode="auto">
          <a:xfrm>
            <a:off x="1600200" y="1905000"/>
            <a:ext cx="5867400" cy="3733800"/>
          </a:xfrm>
          <a:prstGeom prst="rect">
            <a:avLst/>
          </a:prstGeom>
          <a:noFill/>
          <a:ln w="9525">
            <a:noFill/>
            <a:miter lim="800000"/>
            <a:headEnd/>
            <a:tailEnd/>
          </a:ln>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93444" y="1286636"/>
            <a:ext cx="28448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Syntax Trees</a:t>
            </a:r>
            <a:endParaRPr/>
          </a:p>
        </p:txBody>
      </p:sp>
      <p:sp>
        <p:nvSpPr>
          <p:cNvPr id="81" name="Google Shape;81;p4"/>
          <p:cNvSpPr txBox="1"/>
          <p:nvPr/>
        </p:nvSpPr>
        <p:spPr>
          <a:xfrm>
            <a:off x="893083" y="2139582"/>
            <a:ext cx="7777480" cy="2007216"/>
          </a:xfrm>
          <a:prstGeom prst="rect">
            <a:avLst/>
          </a:prstGeom>
          <a:noFill/>
          <a:ln>
            <a:noFill/>
          </a:ln>
        </p:spPr>
        <p:txBody>
          <a:bodyPr spcFirstLastPara="1" wrap="square" lIns="0" tIns="12700" rIns="0" bIns="0" anchor="t" anchorCtr="0">
            <a:spAutoFit/>
          </a:bodyPr>
          <a:lstStyle/>
          <a:p>
            <a:pPr marL="356870" marR="5080" lvl="0" indent="-344805" algn="just" rtl="0">
              <a:lnSpc>
                <a:spcPct val="110100"/>
              </a:lnSpc>
              <a:spcBef>
                <a:spcPts val="0"/>
              </a:spcBef>
              <a:spcAft>
                <a:spcPts val="0"/>
              </a:spcAft>
              <a:buClr>
                <a:srgbClr val="003366"/>
              </a:buClr>
              <a:buSzPts val="2100"/>
              <a:buFont typeface="Noto Sans Symbols"/>
              <a:buChar char="●"/>
            </a:pPr>
            <a:r>
              <a:rPr lang="en-US" sz="1800" dirty="0">
                <a:solidFill>
                  <a:srgbClr val="003366"/>
                </a:solidFill>
                <a:latin typeface="Arial"/>
                <a:ea typeface="Arial"/>
                <a:cs typeface="Arial"/>
                <a:sym typeface="Arial"/>
              </a:rPr>
              <a:t>A </a:t>
            </a:r>
            <a:r>
              <a:rPr lang="en-US" sz="1800" dirty="0">
                <a:solidFill>
                  <a:srgbClr val="FF3300"/>
                </a:solidFill>
                <a:latin typeface="Arial"/>
                <a:ea typeface="Arial"/>
                <a:cs typeface="Arial"/>
                <a:sym typeface="Arial"/>
              </a:rPr>
              <a:t>syntax tree </a:t>
            </a:r>
            <a:r>
              <a:rPr lang="en-US" sz="1800" dirty="0">
                <a:solidFill>
                  <a:srgbClr val="003366"/>
                </a:solidFill>
                <a:latin typeface="Arial"/>
                <a:ea typeface="Arial"/>
                <a:cs typeface="Arial"/>
                <a:sym typeface="Arial"/>
              </a:rPr>
              <a:t>represents the </a:t>
            </a:r>
            <a:r>
              <a:rPr lang="en-US" sz="1800" dirty="0">
                <a:solidFill>
                  <a:srgbClr val="FF3300"/>
                </a:solidFill>
                <a:latin typeface="Arial"/>
                <a:ea typeface="Arial"/>
                <a:cs typeface="Arial"/>
                <a:sym typeface="Arial"/>
              </a:rPr>
              <a:t>syntactic structure  </a:t>
            </a:r>
            <a:r>
              <a:rPr lang="en-US" sz="1800" dirty="0">
                <a:solidFill>
                  <a:srgbClr val="003366"/>
                </a:solidFill>
                <a:latin typeface="Arial"/>
                <a:ea typeface="Arial"/>
                <a:cs typeface="Arial"/>
                <a:sym typeface="Arial"/>
              </a:rPr>
              <a:t>of </a:t>
            </a:r>
            <a:r>
              <a:rPr lang="en-US" sz="1800" dirty="0">
                <a:solidFill>
                  <a:srgbClr val="FF3300"/>
                </a:solidFill>
                <a:latin typeface="Arial"/>
                <a:ea typeface="Arial"/>
                <a:cs typeface="Arial"/>
                <a:sym typeface="Arial"/>
              </a:rPr>
              <a:t>tokens </a:t>
            </a:r>
            <a:r>
              <a:rPr lang="en-US" sz="1800" dirty="0">
                <a:solidFill>
                  <a:srgbClr val="003366"/>
                </a:solidFill>
                <a:latin typeface="Arial"/>
                <a:ea typeface="Arial"/>
                <a:cs typeface="Arial"/>
                <a:sym typeface="Arial"/>
              </a:rPr>
              <a:t>in a </a:t>
            </a:r>
            <a:r>
              <a:rPr lang="en-US" sz="1800" dirty="0">
                <a:solidFill>
                  <a:srgbClr val="FF3300"/>
                </a:solidFill>
                <a:latin typeface="Arial"/>
                <a:ea typeface="Arial"/>
                <a:cs typeface="Arial"/>
                <a:sym typeface="Arial"/>
              </a:rPr>
              <a:t>program </a:t>
            </a:r>
            <a:r>
              <a:rPr lang="en-US" sz="1800" dirty="0">
                <a:solidFill>
                  <a:srgbClr val="003366"/>
                </a:solidFill>
                <a:latin typeface="Arial"/>
                <a:ea typeface="Arial"/>
                <a:cs typeface="Arial"/>
                <a:sym typeface="Arial"/>
              </a:rPr>
              <a:t>defined by the </a:t>
            </a:r>
            <a:r>
              <a:rPr lang="en-US" sz="1800" dirty="0">
                <a:solidFill>
                  <a:srgbClr val="FF3300"/>
                </a:solidFill>
                <a:latin typeface="Arial"/>
                <a:ea typeface="Arial"/>
                <a:cs typeface="Arial"/>
                <a:sym typeface="Arial"/>
              </a:rPr>
              <a:t>grammar  </a:t>
            </a:r>
            <a:r>
              <a:rPr lang="en-US" sz="1800" dirty="0">
                <a:solidFill>
                  <a:srgbClr val="003366"/>
                </a:solidFill>
                <a:latin typeface="Arial"/>
                <a:ea typeface="Arial"/>
                <a:cs typeface="Arial"/>
                <a:sym typeface="Arial"/>
              </a:rPr>
              <a:t>of the programming language</a:t>
            </a:r>
            <a:endParaRPr sz="1800">
              <a:latin typeface="Arial"/>
              <a:ea typeface="Arial"/>
              <a:cs typeface="Arial"/>
              <a:sym typeface="Arial"/>
            </a:endParaRPr>
          </a:p>
          <a:p>
            <a:pPr marL="0" marR="0" lvl="0" indent="0" algn="l" rtl="0">
              <a:lnSpc>
                <a:spcPct val="100000"/>
              </a:lnSpc>
              <a:spcBef>
                <a:spcPts val="45"/>
              </a:spcBef>
              <a:spcAft>
                <a:spcPts val="0"/>
              </a:spcAft>
              <a:buNone/>
            </a:pPr>
            <a:endParaRPr sz="1800">
              <a:latin typeface="Arial"/>
              <a:ea typeface="Arial"/>
              <a:cs typeface="Arial"/>
              <a:sym typeface="Arial"/>
            </a:endParaRPr>
          </a:p>
          <a:p>
            <a:pPr marL="0" marR="1638300" lvl="0" indent="0" algn="ctr" rtl="0">
              <a:lnSpc>
                <a:spcPct val="100000"/>
              </a:lnSpc>
              <a:spcBef>
                <a:spcPts val="0"/>
              </a:spcBef>
              <a:spcAft>
                <a:spcPts val="0"/>
              </a:spcAft>
              <a:buNone/>
            </a:pPr>
            <a:endParaRPr lang="en-US" sz="1800" dirty="0" smtClean="0">
              <a:solidFill>
                <a:srgbClr val="003366"/>
              </a:solidFill>
              <a:latin typeface="Arial"/>
              <a:ea typeface="Arial"/>
              <a:cs typeface="Arial"/>
              <a:sym typeface="Arial"/>
            </a:endParaRPr>
          </a:p>
          <a:p>
            <a:pPr marL="0" marR="1638300" lvl="0" indent="0" algn="ctr" rtl="0">
              <a:lnSpc>
                <a:spcPct val="100000"/>
              </a:lnSpc>
              <a:spcBef>
                <a:spcPts val="0"/>
              </a:spcBef>
              <a:spcAft>
                <a:spcPts val="0"/>
              </a:spcAft>
              <a:buNone/>
            </a:pPr>
            <a:endParaRPr lang="en-US" sz="1800" dirty="0" smtClean="0">
              <a:solidFill>
                <a:srgbClr val="003366"/>
              </a:solidFill>
            </a:endParaRPr>
          </a:p>
          <a:p>
            <a:pPr marL="0" marR="1638300" lvl="0" indent="0" algn="ctr" rtl="0">
              <a:lnSpc>
                <a:spcPct val="100000"/>
              </a:lnSpc>
              <a:spcBef>
                <a:spcPts val="0"/>
              </a:spcBef>
              <a:spcAft>
                <a:spcPts val="0"/>
              </a:spcAft>
              <a:buNone/>
            </a:pPr>
            <a:endParaRPr lang="en-US" sz="1800" dirty="0" smtClean="0">
              <a:solidFill>
                <a:srgbClr val="003366"/>
              </a:solidFill>
              <a:latin typeface="Arial"/>
              <a:ea typeface="Arial"/>
              <a:cs typeface="Arial"/>
              <a:sym typeface="Arial"/>
            </a:endParaRPr>
          </a:p>
          <a:p>
            <a:pPr marL="0" marR="1638300" lvl="0" indent="0" algn="ctr" rtl="0">
              <a:lnSpc>
                <a:spcPct val="100000"/>
              </a:lnSpc>
              <a:spcBef>
                <a:spcPts val="0"/>
              </a:spcBef>
              <a:spcAft>
                <a:spcPts val="0"/>
              </a:spcAft>
              <a:buNone/>
            </a:pPr>
            <a:r>
              <a:rPr lang="en-US" sz="1800" dirty="0" smtClean="0">
                <a:solidFill>
                  <a:srgbClr val="003366"/>
                </a:solidFill>
                <a:latin typeface="Arial"/>
                <a:ea typeface="Arial"/>
                <a:cs typeface="Arial"/>
                <a:sym typeface="Arial"/>
              </a:rPr>
              <a:t>:=</a:t>
            </a:r>
            <a:endParaRPr sz="1800">
              <a:latin typeface="Arial"/>
              <a:ea typeface="Arial"/>
              <a:cs typeface="Arial"/>
              <a:sym typeface="Arial"/>
            </a:endParaRPr>
          </a:p>
        </p:txBody>
      </p:sp>
      <p:sp>
        <p:nvSpPr>
          <p:cNvPr id="82" name="Google Shape;82;p4"/>
          <p:cNvSpPr txBox="1"/>
          <p:nvPr/>
        </p:nvSpPr>
        <p:spPr>
          <a:xfrm>
            <a:off x="3255517" y="4671822"/>
            <a:ext cx="485775" cy="45339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r>
              <a:rPr lang="en-US" sz="2775" baseline="-25000">
                <a:solidFill>
                  <a:srgbClr val="003366"/>
                </a:solidFill>
                <a:latin typeface="Arial"/>
                <a:ea typeface="Arial"/>
                <a:cs typeface="Arial"/>
                <a:sym typeface="Arial"/>
              </a:rPr>
              <a:t>1</a:t>
            </a:r>
            <a:endParaRPr sz="2775" baseline="-25000">
              <a:latin typeface="Arial"/>
              <a:ea typeface="Arial"/>
              <a:cs typeface="Arial"/>
              <a:sym typeface="Arial"/>
            </a:endParaRPr>
          </a:p>
        </p:txBody>
      </p:sp>
      <p:sp>
        <p:nvSpPr>
          <p:cNvPr id="83" name="Google Shape;83;p4"/>
          <p:cNvSpPr txBox="1"/>
          <p:nvPr/>
        </p:nvSpPr>
        <p:spPr>
          <a:xfrm>
            <a:off x="4652898" y="4595622"/>
            <a:ext cx="23367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84" name="Google Shape;84;p4"/>
          <p:cNvSpPr txBox="1"/>
          <p:nvPr/>
        </p:nvSpPr>
        <p:spPr>
          <a:xfrm>
            <a:off x="3941698" y="4976317"/>
            <a:ext cx="486409" cy="454025"/>
          </a:xfrm>
          <a:prstGeom prst="rect">
            <a:avLst/>
          </a:prstGeom>
          <a:noFill/>
          <a:ln>
            <a:noFill/>
          </a:ln>
        </p:spPr>
        <p:txBody>
          <a:bodyPr spcFirstLastPara="1" wrap="square" lIns="0" tIns="13950" rIns="0" bIns="0" anchor="t" anchorCtr="0">
            <a:spAutoFit/>
          </a:bodyPr>
          <a:lstStyle/>
          <a:p>
            <a:pPr marL="381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r>
              <a:rPr lang="en-US" sz="2775" baseline="-25000">
                <a:solidFill>
                  <a:srgbClr val="003366"/>
                </a:solidFill>
                <a:latin typeface="Arial"/>
                <a:ea typeface="Arial"/>
                <a:cs typeface="Arial"/>
                <a:sym typeface="Arial"/>
              </a:rPr>
              <a:t>2</a:t>
            </a:r>
            <a:endParaRPr sz="2775" baseline="-25000">
              <a:latin typeface="Arial"/>
              <a:ea typeface="Arial"/>
              <a:cs typeface="Arial"/>
              <a:sym typeface="Arial"/>
            </a:endParaRPr>
          </a:p>
        </p:txBody>
      </p:sp>
      <p:sp>
        <p:nvSpPr>
          <p:cNvPr id="85" name="Google Shape;85;p4"/>
          <p:cNvSpPr txBox="1"/>
          <p:nvPr/>
        </p:nvSpPr>
        <p:spPr>
          <a:xfrm>
            <a:off x="5262753" y="5128717"/>
            <a:ext cx="16446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a:t>
            </a:r>
            <a:endParaRPr sz="2800">
              <a:latin typeface="Arial"/>
              <a:ea typeface="Arial"/>
              <a:cs typeface="Arial"/>
              <a:sym typeface="Arial"/>
            </a:endParaRPr>
          </a:p>
        </p:txBody>
      </p:sp>
      <p:sp>
        <p:nvSpPr>
          <p:cNvPr id="86" name="Google Shape;86;p4"/>
          <p:cNvSpPr txBox="1"/>
          <p:nvPr/>
        </p:nvSpPr>
        <p:spPr>
          <a:xfrm>
            <a:off x="4551298" y="5434076"/>
            <a:ext cx="486409" cy="45339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id</a:t>
            </a:r>
            <a:r>
              <a:rPr lang="en-US" sz="2775" baseline="-25000">
                <a:solidFill>
                  <a:srgbClr val="003366"/>
                </a:solidFill>
                <a:latin typeface="Arial"/>
                <a:ea typeface="Arial"/>
                <a:cs typeface="Arial"/>
                <a:sym typeface="Arial"/>
              </a:rPr>
              <a:t>3</a:t>
            </a:r>
            <a:endParaRPr sz="2775" baseline="-25000">
              <a:latin typeface="Arial"/>
              <a:ea typeface="Arial"/>
              <a:cs typeface="Arial"/>
              <a:sym typeface="Arial"/>
            </a:endParaRPr>
          </a:p>
        </p:txBody>
      </p:sp>
      <p:sp>
        <p:nvSpPr>
          <p:cNvPr id="87" name="Google Shape;87;p4"/>
          <p:cNvSpPr txBox="1"/>
          <p:nvPr/>
        </p:nvSpPr>
        <p:spPr>
          <a:xfrm>
            <a:off x="5644134" y="5662371"/>
            <a:ext cx="42164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rgbClr val="003366"/>
                </a:solidFill>
                <a:latin typeface="Arial"/>
                <a:ea typeface="Arial"/>
                <a:cs typeface="Arial"/>
                <a:sym typeface="Arial"/>
              </a:rPr>
              <a:t>60</a:t>
            </a:r>
            <a:endParaRPr sz="2800">
              <a:latin typeface="Arial"/>
              <a:ea typeface="Arial"/>
              <a:cs typeface="Arial"/>
              <a:sym typeface="Arial"/>
            </a:endParaRPr>
          </a:p>
        </p:txBody>
      </p:sp>
      <p:sp>
        <p:nvSpPr>
          <p:cNvPr id="88" name="Google Shape;88;p4"/>
          <p:cNvSpPr/>
          <p:nvPr/>
        </p:nvSpPr>
        <p:spPr>
          <a:xfrm>
            <a:off x="3598164" y="4497323"/>
            <a:ext cx="289560" cy="226060"/>
          </a:xfrm>
          <a:custGeom>
            <a:avLst/>
            <a:gdLst/>
            <a:ahLst/>
            <a:cxnLst/>
            <a:rect l="l" t="t" r="r" b="b"/>
            <a:pathLst>
              <a:path w="289560" h="226060" extrusionOk="0">
                <a:moveTo>
                  <a:pt x="289560" y="0"/>
                </a:moveTo>
                <a:lnTo>
                  <a:pt x="0" y="225551"/>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 name="Google Shape;89;p4"/>
          <p:cNvSpPr/>
          <p:nvPr/>
        </p:nvSpPr>
        <p:spPr>
          <a:xfrm>
            <a:off x="4344923" y="4954523"/>
            <a:ext cx="289560" cy="226060"/>
          </a:xfrm>
          <a:custGeom>
            <a:avLst/>
            <a:gdLst/>
            <a:ahLst/>
            <a:cxnLst/>
            <a:rect l="l" t="t" r="r" b="b"/>
            <a:pathLst>
              <a:path w="289560" h="226060" extrusionOk="0">
                <a:moveTo>
                  <a:pt x="289560" y="0"/>
                </a:moveTo>
                <a:lnTo>
                  <a:pt x="0" y="225551"/>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4"/>
          <p:cNvSpPr/>
          <p:nvPr/>
        </p:nvSpPr>
        <p:spPr>
          <a:xfrm>
            <a:off x="4878323" y="4954523"/>
            <a:ext cx="304800" cy="228600"/>
          </a:xfrm>
          <a:custGeom>
            <a:avLst/>
            <a:gdLst/>
            <a:ahLst/>
            <a:cxnLst/>
            <a:rect l="l" t="t" r="r" b="b"/>
            <a:pathLst>
              <a:path w="304800" h="228600" extrusionOk="0">
                <a:moveTo>
                  <a:pt x="0" y="0"/>
                </a:moveTo>
                <a:lnTo>
                  <a:pt x="304800" y="2286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4"/>
          <p:cNvSpPr/>
          <p:nvPr/>
        </p:nvSpPr>
        <p:spPr>
          <a:xfrm>
            <a:off x="4268723" y="4497323"/>
            <a:ext cx="289560" cy="226060"/>
          </a:xfrm>
          <a:custGeom>
            <a:avLst/>
            <a:gdLst/>
            <a:ahLst/>
            <a:cxnLst/>
            <a:rect l="l" t="t" r="r" b="b"/>
            <a:pathLst>
              <a:path w="289560" h="226060" extrusionOk="0">
                <a:moveTo>
                  <a:pt x="0" y="0"/>
                </a:moveTo>
                <a:lnTo>
                  <a:pt x="289560" y="225551"/>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4"/>
          <p:cNvSpPr/>
          <p:nvPr/>
        </p:nvSpPr>
        <p:spPr>
          <a:xfrm>
            <a:off x="5030723" y="5411723"/>
            <a:ext cx="289560" cy="226060"/>
          </a:xfrm>
          <a:custGeom>
            <a:avLst/>
            <a:gdLst/>
            <a:ahLst/>
            <a:cxnLst/>
            <a:rect l="l" t="t" r="r" b="b"/>
            <a:pathLst>
              <a:path w="289560" h="226060" extrusionOk="0">
                <a:moveTo>
                  <a:pt x="289560" y="0"/>
                </a:moveTo>
                <a:lnTo>
                  <a:pt x="0" y="225551"/>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4"/>
          <p:cNvSpPr/>
          <p:nvPr/>
        </p:nvSpPr>
        <p:spPr>
          <a:xfrm>
            <a:off x="5411723" y="5411723"/>
            <a:ext cx="304800" cy="228600"/>
          </a:xfrm>
          <a:custGeom>
            <a:avLst/>
            <a:gdLst/>
            <a:ahLst/>
            <a:cxnLst/>
            <a:rect l="l" t="t" r="r" b="b"/>
            <a:pathLst>
              <a:path w="304800" h="228600" extrusionOk="0">
                <a:moveTo>
                  <a:pt x="0" y="0"/>
                </a:moveTo>
                <a:lnTo>
                  <a:pt x="304800" y="228600"/>
                </a:lnTo>
              </a:path>
            </a:pathLst>
          </a:custGeom>
          <a:noFill/>
          <a:ln w="27425" cap="flat" cmpd="sng">
            <a:solidFill>
              <a:srgbClr val="0033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transition>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noChangeArrowheads="1"/>
          </p:cNvSpPr>
          <p:nvPr>
            <p:ph type="sldNum" sz="quarter" idx="12"/>
          </p:nvPr>
        </p:nvSpPr>
        <p:spPr>
          <a:noFill/>
          <a:ln>
            <a:headEnd/>
            <a:tailEnd/>
          </a:ln>
        </p:spPr>
        <p:txBody>
          <a:bodyPr/>
          <a:lstStyle/>
          <a:p>
            <a:fld id="{014B2BE0-4EE1-448E-817B-795F7F6ABABB}" type="slidenum">
              <a:rPr lang="en-US" altLang="zh-CN">
                <a:ea typeface="SimSun" pitchFamily="2" charset="-122"/>
              </a:rPr>
              <a:pPr/>
              <a:t>90</a:t>
            </a:fld>
            <a:endParaRPr lang="en-US" altLang="zh-CN">
              <a:ea typeface="SimSun" pitchFamily="2" charset="-122"/>
            </a:endParaRPr>
          </a:p>
        </p:txBody>
      </p:sp>
      <p:sp>
        <p:nvSpPr>
          <p:cNvPr id="31747" name="Rectangle 1"/>
          <p:cNvSpPr>
            <a:spLocks noChangeArrowheads="1"/>
          </p:cNvSpPr>
          <p:nvPr/>
        </p:nvSpPr>
        <p:spPr bwMode="auto">
          <a:xfrm>
            <a:off x="304800" y="1219200"/>
            <a:ext cx="8763000" cy="3694113"/>
          </a:xfrm>
          <a:prstGeom prst="rect">
            <a:avLst/>
          </a:prstGeom>
          <a:solidFill>
            <a:srgbClr val="FFFFFF"/>
          </a:solidFill>
          <a:ln w="9525">
            <a:noFill/>
            <a:miter lim="800000"/>
            <a:headEnd/>
            <a:tailEnd/>
          </a:ln>
          <a:effectLst/>
        </p:spPr>
        <p:txBody>
          <a:bodyPr anchor="ctr">
            <a:spAutoFit/>
          </a:bodyPr>
          <a:lstStyle/>
          <a:p>
            <a:pPr marL="342900" indent="-342900">
              <a:buFont typeface="Berlin Sans FB Demi" pitchFamily="34" charset="0"/>
              <a:buAutoNum type="arabicPeriod"/>
            </a:pPr>
            <a:endParaRPr lang="en-US" altLang="zh-CN" sz="1800">
              <a:ea typeface="SimSun" pitchFamily="2" charset="-122"/>
            </a:endParaRPr>
          </a:p>
          <a:p>
            <a:pPr marL="342900" indent="-342900"/>
            <a:r>
              <a:rPr lang="en-US" altLang="zh-CN" sz="1800" b="1">
                <a:ea typeface="SimSun" pitchFamily="2" charset="-122"/>
              </a:rPr>
              <a:t>Closure Operation</a:t>
            </a:r>
            <a:endParaRPr lang="en-US" altLang="zh-CN" sz="1800">
              <a:ea typeface="SimSun" pitchFamily="2" charset="-122"/>
            </a:endParaRPr>
          </a:p>
          <a:p>
            <a:pPr marL="342900" indent="-342900"/>
            <a:r>
              <a:rPr lang="en-US" altLang="zh-CN" sz="1800">
                <a:ea typeface="SimSun" pitchFamily="2" charset="-122"/>
              </a:rPr>
              <a:t/>
            </a:r>
            <a:br>
              <a:rPr lang="en-US" altLang="zh-CN" sz="1800">
                <a:ea typeface="SimSun" pitchFamily="2" charset="-122"/>
              </a:rPr>
            </a:br>
            <a:r>
              <a:rPr lang="en-US" altLang="zh-CN" sz="1800">
                <a:ea typeface="SimSun" pitchFamily="2" charset="-122"/>
              </a:rPr>
              <a:t>If I is a set of items for a grammar G, then closure(I) is the set of items constructed from I by the two rules:</a:t>
            </a:r>
          </a:p>
          <a:p>
            <a:pPr marL="342900" indent="-342900"/>
            <a:endParaRPr lang="en-US" altLang="zh-CN" sz="1800">
              <a:ea typeface="SimSun" pitchFamily="2" charset="-122"/>
            </a:endParaRPr>
          </a:p>
          <a:p>
            <a:pPr marL="342900" indent="-342900">
              <a:buFont typeface="Berlin Sans FB Demi" pitchFamily="34" charset="0"/>
              <a:buAutoNum type="arabicPeriod"/>
            </a:pPr>
            <a:r>
              <a:rPr lang="en-US" altLang="zh-CN" sz="1800">
                <a:ea typeface="SimSun" pitchFamily="2" charset="-122"/>
              </a:rPr>
              <a:t>Initially every item in I is added to closure(I).</a:t>
            </a:r>
          </a:p>
          <a:p>
            <a:pPr marL="342900" indent="-342900">
              <a:buFont typeface="Berlin Sans FB Demi" pitchFamily="34" charset="0"/>
              <a:buAutoNum type="arabicPeriod"/>
            </a:pPr>
            <a:endParaRPr lang="en-US" altLang="zh-CN" sz="1800">
              <a:ea typeface="SimSun" pitchFamily="2" charset="-122"/>
            </a:endParaRPr>
          </a:p>
          <a:p>
            <a:pPr marL="342900" indent="-342900">
              <a:buFont typeface="Berlin Sans FB Demi" pitchFamily="34" charset="0"/>
              <a:buAutoNum type="arabicPeriod"/>
            </a:pPr>
            <a:r>
              <a:rPr lang="en-US" altLang="zh-CN" sz="1800">
                <a:ea typeface="SimSun" pitchFamily="2" charset="-122"/>
              </a:rPr>
              <a:t>If A -&gt; α.Bβ is in closure(I) and B -&gt; γ is a production then add the item B -&gt; .γ to I, If it is not already there. We apply this rule until no more items can be added to closure(I).</a:t>
            </a:r>
          </a:p>
          <a:p>
            <a:pPr marL="342900" indent="-342900"/>
            <a:r>
              <a:rPr lang="en-US" altLang="zh-CN" sz="1800">
                <a:ea typeface="SimSun" pitchFamily="2" charset="-122"/>
              </a:rPr>
              <a:t/>
            </a:r>
            <a:br>
              <a:rPr lang="en-US" altLang="zh-CN" sz="1800">
                <a:ea typeface="SimSun" pitchFamily="2" charset="-122"/>
              </a:rPr>
            </a:br>
            <a:endParaRPr lang="en-US" altLang="zh-CN" sz="1800">
              <a:ea typeface="SimSun" pitchFamily="2" charset="-122"/>
            </a:endParaRPr>
          </a:p>
        </p:txBody>
      </p:sp>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noChangeArrowheads="1"/>
          </p:cNvSpPr>
          <p:nvPr>
            <p:ph type="sldNum" sz="quarter" idx="12"/>
          </p:nvPr>
        </p:nvSpPr>
        <p:spPr>
          <a:noFill/>
          <a:ln>
            <a:headEnd/>
            <a:tailEnd/>
          </a:ln>
        </p:spPr>
        <p:txBody>
          <a:bodyPr/>
          <a:lstStyle/>
          <a:p>
            <a:fld id="{08E18341-593B-4CC6-94FD-4B02BB838780}" type="slidenum">
              <a:rPr lang="en-US" altLang="zh-CN">
                <a:ea typeface="SimSun" pitchFamily="2" charset="-122"/>
              </a:rPr>
              <a:pPr/>
              <a:t>91</a:t>
            </a:fld>
            <a:endParaRPr lang="en-US" altLang="zh-CN">
              <a:ea typeface="SimSun" pitchFamily="2" charset="-122"/>
            </a:endParaRPr>
          </a:p>
        </p:txBody>
      </p:sp>
      <p:sp>
        <p:nvSpPr>
          <p:cNvPr id="2" name="Rectangle 4"/>
          <p:cNvSpPr>
            <a:spLocks noChangeArrowheads="1"/>
          </p:cNvSpPr>
          <p:nvPr/>
        </p:nvSpPr>
        <p:spPr bwMode="auto">
          <a:xfrm>
            <a:off x="290513" y="1258888"/>
            <a:ext cx="8396287" cy="36941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a:defRPr sz="2400">
                <a:solidFill>
                  <a:schemeClr val="tx1"/>
                </a:solidFill>
                <a:latin typeface="Tahoma" panose="020B0604030504040204" pitchFamily="34" charset="0"/>
              </a:defRPr>
            </a:lvl2pPr>
            <a:lvl3pPr>
              <a:defRPr sz="2400">
                <a:solidFill>
                  <a:schemeClr val="tx1"/>
                </a:solidFill>
                <a:latin typeface="Tahoma" panose="020B0604030504040204" pitchFamily="34" charset="0"/>
              </a:defRPr>
            </a:lvl3pPr>
            <a:lvl4pPr>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gn="just">
              <a:defRPr/>
            </a:pPr>
            <a:r>
              <a:rPr lang="en-US" sz="1800" b="1" dirty="0" smtClean="0">
                <a:solidFill>
                  <a:srgbClr val="333333"/>
                </a:solidFill>
                <a:latin typeface="+mn-lt"/>
                <a:cs typeface="Times New Roman" panose="02020603050405020304" pitchFamily="18" charset="0"/>
              </a:rPr>
              <a:t>The  Function  GOTO   </a:t>
            </a:r>
          </a:p>
          <a:p>
            <a:pPr algn="just">
              <a:defRPr/>
            </a:pPr>
            <a:endParaRPr lang="en-US" sz="1800" dirty="0" smtClean="0">
              <a:latin typeface="+mn-lt"/>
            </a:endParaRPr>
          </a:p>
          <a:p>
            <a:pPr marL="285750" indent="-285750" algn="just">
              <a:buFont typeface="Arial" panose="020B0604020202020204" pitchFamily="34" charset="0"/>
              <a:buChar char="•"/>
              <a:defRPr/>
            </a:pPr>
            <a:r>
              <a:rPr lang="en-US" sz="1800" dirty="0" smtClean="0">
                <a:solidFill>
                  <a:srgbClr val="333333"/>
                </a:solidFill>
                <a:latin typeface="+mn-lt"/>
                <a:cs typeface="Times New Roman" panose="02020603050405020304" pitchFamily="18" charset="0"/>
              </a:rPr>
              <a:t>The second useful function is GOTO (I, X) where I is a set of items and X is a grammar symbol.  </a:t>
            </a:r>
          </a:p>
          <a:p>
            <a:pPr marL="285750" indent="-285750" algn="just">
              <a:buFont typeface="Arial" panose="020B0604020202020204" pitchFamily="34" charset="0"/>
              <a:buChar char="•"/>
              <a:defRPr/>
            </a:pPr>
            <a:endParaRPr lang="en-US" sz="1800" dirty="0" smtClean="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smtClean="0">
                <a:solidFill>
                  <a:srgbClr val="333333"/>
                </a:solidFill>
                <a:latin typeface="+mn-lt"/>
                <a:cs typeface="Times New Roman" panose="02020603050405020304" pitchFamily="18" charset="0"/>
              </a:rPr>
              <a:t>GOTO (I, X) is defined to be the closure of the set of all items [A -&gt; </a:t>
            </a:r>
            <a:r>
              <a:rPr lang="en-US" sz="1800" dirty="0" err="1" smtClean="0">
                <a:solidFill>
                  <a:srgbClr val="333333"/>
                </a:solidFill>
                <a:latin typeface="+mn-lt"/>
                <a:cs typeface="Times New Roman" panose="02020603050405020304" pitchFamily="18" charset="0"/>
              </a:rPr>
              <a:t>aXb</a:t>
            </a:r>
            <a:r>
              <a:rPr lang="en-US" sz="1800" dirty="0" smtClean="0">
                <a:solidFill>
                  <a:srgbClr val="333333"/>
                </a:solidFill>
                <a:latin typeface="+mn-lt"/>
                <a:cs typeface="Times New Roman" panose="02020603050405020304" pitchFamily="18" charset="0"/>
              </a:rPr>
              <a:t>] such that  [A -&gt; a • </a:t>
            </a:r>
            <a:r>
              <a:rPr lang="en-US" sz="1800" dirty="0" err="1" smtClean="0">
                <a:solidFill>
                  <a:srgbClr val="333333"/>
                </a:solidFill>
                <a:latin typeface="+mn-lt"/>
                <a:cs typeface="Times New Roman" panose="02020603050405020304" pitchFamily="18" charset="0"/>
              </a:rPr>
              <a:t>Xb</a:t>
            </a:r>
            <a:r>
              <a:rPr lang="en-US" sz="1800" dirty="0" smtClean="0">
                <a:solidFill>
                  <a:srgbClr val="333333"/>
                </a:solidFill>
                <a:latin typeface="+mn-lt"/>
                <a:cs typeface="Times New Roman" panose="02020603050405020304" pitchFamily="18" charset="0"/>
              </a:rPr>
              <a:t>] is in I. </a:t>
            </a:r>
          </a:p>
          <a:p>
            <a:pPr marL="285750" indent="-285750" algn="just">
              <a:buFont typeface="Arial" panose="020B0604020202020204" pitchFamily="34" charset="0"/>
              <a:buChar char="•"/>
              <a:defRPr/>
            </a:pPr>
            <a:endParaRPr lang="en-US" sz="1800" dirty="0" smtClean="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smtClean="0">
                <a:solidFill>
                  <a:srgbClr val="333333"/>
                </a:solidFill>
                <a:latin typeface="+mn-lt"/>
                <a:cs typeface="Times New Roman" panose="02020603050405020304" pitchFamily="18" charset="0"/>
              </a:rPr>
              <a:t>Intuitively, the GOTO function is used to define the transitions in the LR(0) automaton for a grammar. </a:t>
            </a:r>
          </a:p>
          <a:p>
            <a:pPr marL="285750" indent="-285750" algn="just">
              <a:buFont typeface="Arial" panose="020B0604020202020204" pitchFamily="34" charset="0"/>
              <a:buChar char="•"/>
              <a:defRPr/>
            </a:pPr>
            <a:endParaRPr lang="en-US" sz="1800" dirty="0" smtClean="0">
              <a:solidFill>
                <a:srgbClr val="333333"/>
              </a:solidFill>
              <a:latin typeface="+mn-lt"/>
              <a:cs typeface="Times New Roman" panose="02020603050405020304" pitchFamily="18" charset="0"/>
            </a:endParaRPr>
          </a:p>
          <a:p>
            <a:pPr marL="285750" indent="-285750" algn="just">
              <a:buFont typeface="Arial" panose="020B0604020202020204" pitchFamily="34" charset="0"/>
              <a:buChar char="•"/>
              <a:defRPr/>
            </a:pPr>
            <a:r>
              <a:rPr lang="en-US" sz="1800" dirty="0" smtClean="0">
                <a:solidFill>
                  <a:srgbClr val="333333"/>
                </a:solidFill>
                <a:latin typeface="+mn-lt"/>
                <a:cs typeface="Times New Roman" panose="02020603050405020304" pitchFamily="18" charset="0"/>
              </a:rPr>
              <a:t>The states of the automaton correspond to sets of items, and GOTO(I,X) specifies the transition from the state for I under input X.</a:t>
            </a:r>
            <a:endParaRPr lang="en-US" sz="1800" dirty="0" smtClean="0">
              <a:latin typeface="+mn-lt"/>
            </a:endParaRPr>
          </a:p>
        </p:txBody>
      </p:sp>
    </p:spTree>
  </p:cSld>
  <p:clrMapOvr>
    <a:masterClrMapping/>
  </p:clrMapOvr>
  <p:transition>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noChangeArrowheads="1"/>
          </p:cNvSpPr>
          <p:nvPr>
            <p:ph type="sldNum" sz="quarter" idx="12"/>
          </p:nvPr>
        </p:nvSpPr>
        <p:spPr>
          <a:noFill/>
          <a:ln>
            <a:headEnd/>
            <a:tailEnd/>
          </a:ln>
        </p:spPr>
        <p:txBody>
          <a:bodyPr/>
          <a:lstStyle/>
          <a:p>
            <a:fld id="{E627B1AA-5F2E-405A-BC72-5F885EE5842D}" type="slidenum">
              <a:rPr lang="en-US" altLang="zh-CN">
                <a:ea typeface="SimSun" pitchFamily="2" charset="-122"/>
              </a:rPr>
              <a:pPr/>
              <a:t>92</a:t>
            </a:fld>
            <a:endParaRPr lang="en-US" altLang="zh-CN">
              <a:ea typeface="SimSun" pitchFamily="2" charset="-122"/>
            </a:endParaRPr>
          </a:p>
        </p:txBody>
      </p:sp>
      <p:pic>
        <p:nvPicPr>
          <p:cNvPr id="33795" name="Picture 1"/>
          <p:cNvPicPr>
            <a:picLocks noChangeAspect="1" noChangeArrowheads="1"/>
          </p:cNvPicPr>
          <p:nvPr/>
        </p:nvPicPr>
        <p:blipFill>
          <a:blip r:embed="rId2"/>
          <a:srcRect/>
          <a:stretch>
            <a:fillRect/>
          </a:stretch>
        </p:blipFill>
        <p:spPr bwMode="auto">
          <a:xfrm>
            <a:off x="381000" y="1371600"/>
            <a:ext cx="5553075" cy="1600200"/>
          </a:xfrm>
          <a:prstGeom prst="rect">
            <a:avLst/>
          </a:prstGeom>
          <a:noFill/>
          <a:ln w="9525">
            <a:noFill/>
            <a:miter lim="800000"/>
            <a:headEnd/>
            <a:tailEnd/>
          </a:ln>
        </p:spPr>
      </p:pic>
      <p:pic>
        <p:nvPicPr>
          <p:cNvPr id="33796" name="Picture 2"/>
          <p:cNvPicPr>
            <a:picLocks noChangeAspect="1" noChangeArrowheads="1"/>
          </p:cNvPicPr>
          <p:nvPr/>
        </p:nvPicPr>
        <p:blipFill>
          <a:blip r:embed="rId3"/>
          <a:srcRect/>
          <a:stretch>
            <a:fillRect/>
          </a:stretch>
        </p:blipFill>
        <p:spPr bwMode="auto">
          <a:xfrm>
            <a:off x="409575" y="3505200"/>
            <a:ext cx="7439025" cy="1676400"/>
          </a:xfrm>
          <a:prstGeom prst="rect">
            <a:avLst/>
          </a:prstGeom>
          <a:noFill/>
          <a:ln w="9525">
            <a:noFill/>
            <a:miter lim="800000"/>
            <a:headEnd/>
            <a:tailEnd/>
          </a:ln>
        </p:spPr>
      </p:pic>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noChangeArrowheads="1"/>
          </p:cNvSpPr>
          <p:nvPr>
            <p:ph type="sldNum" sz="quarter" idx="12"/>
          </p:nvPr>
        </p:nvSpPr>
        <p:spPr>
          <a:noFill/>
          <a:ln>
            <a:headEnd/>
            <a:tailEnd/>
          </a:ln>
        </p:spPr>
        <p:txBody>
          <a:bodyPr/>
          <a:lstStyle/>
          <a:p>
            <a:fld id="{231638B5-8EAB-45DE-9422-D95936961F21}" type="slidenum">
              <a:rPr lang="en-US" altLang="zh-CN">
                <a:ea typeface="SimSun" pitchFamily="2" charset="-122"/>
              </a:rPr>
              <a:pPr/>
              <a:t>93</a:t>
            </a:fld>
            <a:endParaRPr lang="en-US" altLang="zh-CN">
              <a:ea typeface="SimSun" pitchFamily="2" charset="-122"/>
            </a:endParaRPr>
          </a:p>
        </p:txBody>
      </p:sp>
      <p:pic>
        <p:nvPicPr>
          <p:cNvPr id="34819" name="Picture 3"/>
          <p:cNvPicPr>
            <a:picLocks noChangeAspect="1" noChangeArrowheads="1"/>
          </p:cNvPicPr>
          <p:nvPr/>
        </p:nvPicPr>
        <p:blipFill>
          <a:blip r:embed="rId2"/>
          <a:srcRect/>
          <a:stretch>
            <a:fillRect/>
          </a:stretch>
        </p:blipFill>
        <p:spPr bwMode="auto">
          <a:xfrm>
            <a:off x="914400" y="1238250"/>
            <a:ext cx="6324600" cy="5314950"/>
          </a:xfrm>
          <a:prstGeom prst="rect">
            <a:avLst/>
          </a:prstGeom>
          <a:noFill/>
          <a:ln w="9525">
            <a:noFill/>
            <a:miter lim="800000"/>
            <a:headEnd/>
            <a:tailEnd/>
          </a:ln>
        </p:spPr>
      </p:pic>
      <p:pic>
        <p:nvPicPr>
          <p:cNvPr id="34820" name="Picture 3"/>
          <p:cNvPicPr>
            <a:picLocks noChangeAspect="1" noChangeArrowheads="1"/>
          </p:cNvPicPr>
          <p:nvPr/>
        </p:nvPicPr>
        <p:blipFill>
          <a:blip r:embed="rId3"/>
          <a:srcRect/>
          <a:stretch>
            <a:fillRect/>
          </a:stretch>
        </p:blipFill>
        <p:spPr bwMode="auto">
          <a:xfrm>
            <a:off x="6629400" y="5181600"/>
            <a:ext cx="2133600" cy="1143000"/>
          </a:xfrm>
          <a:prstGeom prst="rect">
            <a:avLst/>
          </a:prstGeom>
          <a:noFill/>
          <a:ln w="9525">
            <a:noFill/>
            <a:miter lim="800000"/>
            <a:headEnd/>
            <a:tailEnd/>
          </a:ln>
        </p:spPr>
      </p:pic>
    </p:spTree>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noChangeArrowheads="1"/>
          </p:cNvSpPr>
          <p:nvPr>
            <p:ph type="sldNum" sz="quarter" idx="12"/>
          </p:nvPr>
        </p:nvSpPr>
        <p:spPr>
          <a:noFill/>
          <a:ln>
            <a:headEnd/>
            <a:tailEnd/>
          </a:ln>
        </p:spPr>
        <p:txBody>
          <a:bodyPr/>
          <a:lstStyle/>
          <a:p>
            <a:fld id="{543F5277-AFA5-4D74-8296-AF802BC9EDFE}" type="slidenum">
              <a:rPr lang="en-US" altLang="zh-CN">
                <a:ea typeface="SimSun" pitchFamily="2" charset="-122"/>
              </a:rPr>
              <a:pPr/>
              <a:t>94</a:t>
            </a:fld>
            <a:endParaRPr lang="en-US" altLang="zh-CN">
              <a:ea typeface="SimSun" pitchFamily="2" charset="-122"/>
            </a:endParaRPr>
          </a:p>
        </p:txBody>
      </p:sp>
      <p:pic>
        <p:nvPicPr>
          <p:cNvPr id="35843" name="Picture 3"/>
          <p:cNvPicPr>
            <a:picLocks noChangeAspect="1" noChangeArrowheads="1"/>
          </p:cNvPicPr>
          <p:nvPr/>
        </p:nvPicPr>
        <p:blipFill>
          <a:blip r:embed="rId2"/>
          <a:srcRect/>
          <a:stretch>
            <a:fillRect/>
          </a:stretch>
        </p:blipFill>
        <p:spPr bwMode="auto">
          <a:xfrm>
            <a:off x="457200" y="5410200"/>
            <a:ext cx="2590800" cy="990600"/>
          </a:xfrm>
          <a:prstGeom prst="rect">
            <a:avLst/>
          </a:prstGeom>
          <a:noFill/>
          <a:ln w="9525">
            <a:noFill/>
            <a:miter lim="800000"/>
            <a:headEnd/>
            <a:tailEnd/>
          </a:ln>
        </p:spPr>
      </p:pic>
      <p:pic>
        <p:nvPicPr>
          <p:cNvPr id="35844" name="Picture 1"/>
          <p:cNvPicPr>
            <a:picLocks noChangeAspect="1" noChangeArrowheads="1"/>
          </p:cNvPicPr>
          <p:nvPr/>
        </p:nvPicPr>
        <p:blipFill>
          <a:blip r:embed="rId3"/>
          <a:srcRect/>
          <a:stretch>
            <a:fillRect/>
          </a:stretch>
        </p:blipFill>
        <p:spPr bwMode="auto">
          <a:xfrm>
            <a:off x="1604963" y="1685925"/>
            <a:ext cx="5934075" cy="3267075"/>
          </a:xfrm>
          <a:prstGeom prst="rect">
            <a:avLst/>
          </a:prstGeom>
          <a:noFill/>
          <a:ln w="9525">
            <a:noFill/>
            <a:miter lim="800000"/>
            <a:headEnd/>
            <a:tailEnd/>
          </a:ln>
        </p:spPr>
      </p:pic>
      <p:pic>
        <p:nvPicPr>
          <p:cNvPr id="35845" name="Picture 2"/>
          <p:cNvPicPr>
            <a:picLocks noChangeAspect="1" noChangeArrowheads="1"/>
          </p:cNvPicPr>
          <p:nvPr/>
        </p:nvPicPr>
        <p:blipFill>
          <a:blip r:embed="rId4"/>
          <a:srcRect/>
          <a:stretch>
            <a:fillRect/>
          </a:stretch>
        </p:blipFill>
        <p:spPr bwMode="auto">
          <a:xfrm>
            <a:off x="3086100" y="4991100"/>
            <a:ext cx="2971800" cy="266700"/>
          </a:xfrm>
          <a:prstGeom prst="rect">
            <a:avLst/>
          </a:prstGeom>
          <a:noFill/>
          <a:ln w="9525">
            <a:noFill/>
            <a:miter lim="800000"/>
            <a:headEnd/>
            <a:tailEnd/>
          </a:ln>
        </p:spPr>
      </p:pic>
      <p:pic>
        <p:nvPicPr>
          <p:cNvPr id="35846" name="Picture 3"/>
          <p:cNvPicPr>
            <a:picLocks noChangeAspect="1" noChangeArrowheads="1"/>
          </p:cNvPicPr>
          <p:nvPr/>
        </p:nvPicPr>
        <p:blipFill>
          <a:blip r:embed="rId5"/>
          <a:srcRect/>
          <a:stretch>
            <a:fillRect/>
          </a:stretch>
        </p:blipFill>
        <p:spPr bwMode="auto">
          <a:xfrm>
            <a:off x="4800600" y="1447800"/>
            <a:ext cx="1866900" cy="284163"/>
          </a:xfrm>
          <a:prstGeom prst="rect">
            <a:avLst/>
          </a:prstGeom>
          <a:noFill/>
          <a:ln w="9525">
            <a:noFill/>
            <a:miter lim="800000"/>
            <a:headEnd/>
            <a:tailEnd/>
          </a:ln>
        </p:spPr>
      </p:pic>
      <p:pic>
        <p:nvPicPr>
          <p:cNvPr id="35847" name="Picture 4"/>
          <p:cNvPicPr>
            <a:picLocks noChangeAspect="1" noChangeArrowheads="1"/>
          </p:cNvPicPr>
          <p:nvPr/>
        </p:nvPicPr>
        <p:blipFill>
          <a:blip r:embed="rId6"/>
          <a:srcRect/>
          <a:stretch>
            <a:fillRect/>
          </a:stretch>
        </p:blipFill>
        <p:spPr bwMode="auto">
          <a:xfrm>
            <a:off x="2514600" y="1447800"/>
            <a:ext cx="1714500" cy="249238"/>
          </a:xfrm>
          <a:prstGeom prst="rect">
            <a:avLst/>
          </a:prstGeom>
          <a:noFill/>
          <a:ln w="9525">
            <a:noFill/>
            <a:miter lim="800000"/>
            <a:headEnd/>
            <a:tailEnd/>
          </a:ln>
        </p:spPr>
      </p:pic>
    </p:spTree>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noChangeArrowheads="1"/>
          </p:cNvSpPr>
          <p:nvPr>
            <p:ph type="sldNum" sz="quarter" idx="12"/>
          </p:nvPr>
        </p:nvSpPr>
        <p:spPr>
          <a:noFill/>
          <a:ln>
            <a:headEnd/>
            <a:tailEnd/>
          </a:ln>
        </p:spPr>
        <p:txBody>
          <a:bodyPr/>
          <a:lstStyle/>
          <a:p>
            <a:fld id="{54D6B829-C767-4EA9-B476-551A20A82AB3}" type="slidenum">
              <a:rPr lang="en-US" altLang="zh-CN">
                <a:ea typeface="SimSun" pitchFamily="2" charset="-122"/>
              </a:rPr>
              <a:pPr/>
              <a:t>95</a:t>
            </a:fld>
            <a:endParaRPr lang="en-US" altLang="zh-CN">
              <a:ea typeface="SimSun" pitchFamily="2" charset="-122"/>
            </a:endParaRPr>
          </a:p>
        </p:txBody>
      </p:sp>
      <p:pic>
        <p:nvPicPr>
          <p:cNvPr id="36867" name="Picture 1"/>
          <p:cNvPicPr>
            <a:picLocks noChangeAspect="1" noChangeArrowheads="1"/>
          </p:cNvPicPr>
          <p:nvPr/>
        </p:nvPicPr>
        <p:blipFill>
          <a:blip r:embed="rId2"/>
          <a:srcRect/>
          <a:stretch>
            <a:fillRect/>
          </a:stretch>
        </p:blipFill>
        <p:spPr bwMode="auto">
          <a:xfrm>
            <a:off x="304800" y="1295400"/>
            <a:ext cx="7848600" cy="5105400"/>
          </a:xfrm>
          <a:prstGeom prst="rect">
            <a:avLst/>
          </a:prstGeom>
          <a:noFill/>
          <a:ln w="9525">
            <a:noFill/>
            <a:miter lim="800000"/>
            <a:headEnd/>
            <a:tailEnd/>
          </a:ln>
        </p:spPr>
      </p:pic>
    </p:spTree>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noChangeArrowheads="1"/>
          </p:cNvSpPr>
          <p:nvPr>
            <p:ph type="sldNum" sz="quarter" idx="12"/>
          </p:nvPr>
        </p:nvSpPr>
        <p:spPr>
          <a:noFill/>
          <a:ln>
            <a:headEnd/>
            <a:tailEnd/>
          </a:ln>
        </p:spPr>
        <p:txBody>
          <a:bodyPr/>
          <a:lstStyle/>
          <a:p>
            <a:fld id="{63EEE140-AF0A-4CF2-8F6C-22553736FDA7}" type="slidenum">
              <a:rPr lang="en-US" altLang="zh-CN">
                <a:ea typeface="SimSun" pitchFamily="2" charset="-122"/>
              </a:rPr>
              <a:pPr/>
              <a:t>96</a:t>
            </a:fld>
            <a:endParaRPr lang="en-US" altLang="zh-CN">
              <a:ea typeface="SimSun" pitchFamily="2" charset="-122"/>
            </a:endParaRPr>
          </a:p>
        </p:txBody>
      </p:sp>
      <p:pic>
        <p:nvPicPr>
          <p:cNvPr id="37891" name="Picture 2"/>
          <p:cNvPicPr>
            <a:picLocks noChangeAspect="1" noChangeArrowheads="1"/>
          </p:cNvPicPr>
          <p:nvPr/>
        </p:nvPicPr>
        <p:blipFill>
          <a:blip r:embed="rId2"/>
          <a:srcRect/>
          <a:stretch>
            <a:fillRect/>
          </a:stretch>
        </p:blipFill>
        <p:spPr bwMode="auto">
          <a:xfrm>
            <a:off x="381000" y="1238250"/>
            <a:ext cx="6819900" cy="819150"/>
          </a:xfrm>
          <a:prstGeom prst="rect">
            <a:avLst/>
          </a:prstGeom>
          <a:noFill/>
          <a:ln w="9525">
            <a:noFill/>
            <a:miter lim="800000"/>
            <a:headEnd/>
            <a:tailEnd/>
          </a:ln>
        </p:spPr>
      </p:pic>
      <p:pic>
        <p:nvPicPr>
          <p:cNvPr id="37892" name="Picture 4"/>
          <p:cNvPicPr>
            <a:picLocks noChangeAspect="1" noChangeArrowheads="1"/>
          </p:cNvPicPr>
          <p:nvPr/>
        </p:nvPicPr>
        <p:blipFill>
          <a:blip r:embed="rId3"/>
          <a:srcRect/>
          <a:stretch>
            <a:fillRect/>
          </a:stretch>
        </p:blipFill>
        <p:spPr bwMode="auto">
          <a:xfrm>
            <a:off x="457200" y="3257550"/>
            <a:ext cx="6162675" cy="3295650"/>
          </a:xfrm>
          <a:prstGeom prst="rect">
            <a:avLst/>
          </a:prstGeom>
          <a:noFill/>
          <a:ln w="9525">
            <a:noFill/>
            <a:miter lim="800000"/>
            <a:headEnd/>
            <a:tailEnd/>
          </a:ln>
        </p:spPr>
      </p:pic>
      <p:pic>
        <p:nvPicPr>
          <p:cNvPr id="37893" name="Picture 5"/>
          <p:cNvPicPr>
            <a:picLocks noChangeAspect="1" noChangeArrowheads="1"/>
          </p:cNvPicPr>
          <p:nvPr/>
        </p:nvPicPr>
        <p:blipFill>
          <a:blip r:embed="rId4"/>
          <a:srcRect/>
          <a:stretch>
            <a:fillRect/>
          </a:stretch>
        </p:blipFill>
        <p:spPr bwMode="auto">
          <a:xfrm>
            <a:off x="381000" y="2057400"/>
            <a:ext cx="7019925" cy="1247775"/>
          </a:xfrm>
          <a:prstGeom prst="rect">
            <a:avLst/>
          </a:prstGeom>
          <a:noFill/>
          <a:ln w="9525">
            <a:noFill/>
            <a:miter lim="800000"/>
            <a:headEnd/>
            <a:tailEnd/>
          </a:ln>
        </p:spPr>
      </p:pic>
    </p:spTree>
  </p:cSld>
  <p:clrMapOvr>
    <a:masterClrMapping/>
  </p:clrMapOvr>
  <p:transition>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noChangeArrowheads="1"/>
          </p:cNvSpPr>
          <p:nvPr>
            <p:ph type="sldNum" sz="quarter" idx="12"/>
          </p:nvPr>
        </p:nvSpPr>
        <p:spPr>
          <a:noFill/>
          <a:ln>
            <a:headEnd/>
            <a:tailEnd/>
          </a:ln>
        </p:spPr>
        <p:txBody>
          <a:bodyPr/>
          <a:lstStyle/>
          <a:p>
            <a:fld id="{7B283F35-4D85-481B-AAF6-4EDA55252EF6}" type="slidenum">
              <a:rPr lang="en-US" altLang="zh-CN">
                <a:ea typeface="SimSun" pitchFamily="2" charset="-122"/>
              </a:rPr>
              <a:pPr/>
              <a:t>97</a:t>
            </a:fld>
            <a:endParaRPr lang="en-US" altLang="zh-CN">
              <a:ea typeface="SimSun" pitchFamily="2" charset="-122"/>
            </a:endParaRPr>
          </a:p>
        </p:txBody>
      </p:sp>
      <p:pic>
        <p:nvPicPr>
          <p:cNvPr id="38915" name="Picture 1"/>
          <p:cNvPicPr>
            <a:picLocks noChangeAspect="1" noChangeArrowheads="1"/>
          </p:cNvPicPr>
          <p:nvPr/>
        </p:nvPicPr>
        <p:blipFill>
          <a:blip r:embed="rId2"/>
          <a:srcRect/>
          <a:stretch>
            <a:fillRect/>
          </a:stretch>
        </p:blipFill>
        <p:spPr bwMode="auto">
          <a:xfrm>
            <a:off x="609600" y="1295400"/>
            <a:ext cx="7467600" cy="5181600"/>
          </a:xfrm>
          <a:prstGeom prst="rect">
            <a:avLst/>
          </a:prstGeom>
          <a:noFill/>
          <a:ln w="9525">
            <a:noFill/>
            <a:miter lim="800000"/>
            <a:headEnd/>
            <a:tailEnd/>
          </a:ln>
        </p:spPr>
      </p:pic>
      <p:sp>
        <p:nvSpPr>
          <p:cNvPr id="2" name="Rectangle 1"/>
          <p:cNvSpPr/>
          <p:nvPr/>
        </p:nvSpPr>
        <p:spPr>
          <a:xfrm>
            <a:off x="1752600" y="542925"/>
            <a:ext cx="4572000" cy="523875"/>
          </a:xfrm>
          <a:prstGeom prst="rect">
            <a:avLst/>
          </a:prstGeom>
        </p:spPr>
        <p:txBody>
          <a:bodyPr>
            <a:spAutoFit/>
          </a:bodyPr>
          <a:lstStyle/>
          <a:p>
            <a:pPr algn="ctr">
              <a:defRPr/>
            </a:pPr>
            <a:r>
              <a:rPr lang="en-US" sz="2800" dirty="0">
                <a:latin typeface="+mj-lt"/>
              </a:rPr>
              <a:t> SLR parsing tables</a:t>
            </a:r>
            <a:endParaRPr lang="en-IN" sz="2800" dirty="0">
              <a:latin typeface="+mj-lt"/>
            </a:endParaRP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noChangeArrowheads="1"/>
          </p:cNvSpPr>
          <p:nvPr>
            <p:ph type="sldNum" sz="quarter" idx="12"/>
          </p:nvPr>
        </p:nvSpPr>
        <p:spPr>
          <a:noFill/>
          <a:ln>
            <a:headEnd/>
            <a:tailEnd/>
          </a:ln>
        </p:spPr>
        <p:txBody>
          <a:bodyPr/>
          <a:lstStyle/>
          <a:p>
            <a:fld id="{B80A4474-E845-495A-BCB4-3D3AEF2B6FE2}" type="slidenum">
              <a:rPr lang="en-US" altLang="zh-CN">
                <a:ea typeface="SimSun" pitchFamily="2" charset="-122"/>
              </a:rPr>
              <a:pPr/>
              <a:t>98</a:t>
            </a:fld>
            <a:endParaRPr lang="en-US" altLang="zh-CN">
              <a:ea typeface="SimSun" pitchFamily="2" charset="-122"/>
            </a:endParaRPr>
          </a:p>
        </p:txBody>
      </p:sp>
      <p:pic>
        <p:nvPicPr>
          <p:cNvPr id="39939" name="Picture 2"/>
          <p:cNvPicPr>
            <a:picLocks noChangeAspect="1" noChangeArrowheads="1"/>
          </p:cNvPicPr>
          <p:nvPr/>
        </p:nvPicPr>
        <p:blipFill>
          <a:blip r:embed="rId2"/>
          <a:srcRect/>
          <a:stretch>
            <a:fillRect/>
          </a:stretch>
        </p:blipFill>
        <p:spPr bwMode="auto">
          <a:xfrm>
            <a:off x="485775" y="1466850"/>
            <a:ext cx="7058025" cy="2114550"/>
          </a:xfrm>
          <a:prstGeom prst="rect">
            <a:avLst/>
          </a:prstGeom>
          <a:noFill/>
          <a:ln w="9525">
            <a:noFill/>
            <a:miter lim="800000"/>
            <a:headEnd/>
            <a:tailEnd/>
          </a:ln>
        </p:spPr>
      </p:pic>
    </p:spTree>
  </p:cSld>
  <p:clrMapOvr>
    <a:masterClrMapping/>
  </p:clrMapOvr>
  <p:transition>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noChangeArrowheads="1"/>
          </p:cNvSpPr>
          <p:nvPr>
            <p:ph type="sldNum" sz="quarter" idx="12"/>
          </p:nvPr>
        </p:nvSpPr>
        <p:spPr>
          <a:noFill/>
          <a:ln>
            <a:headEnd/>
            <a:tailEnd/>
          </a:ln>
        </p:spPr>
        <p:txBody>
          <a:bodyPr/>
          <a:lstStyle/>
          <a:p>
            <a:fld id="{E31D7923-589D-47AD-92AC-3D17B5FD0B56}" type="slidenum">
              <a:rPr lang="en-US" altLang="zh-CN">
                <a:ea typeface="SimSun" pitchFamily="2" charset="-122"/>
              </a:rPr>
              <a:pPr/>
              <a:t>99</a:t>
            </a:fld>
            <a:endParaRPr lang="en-US" altLang="zh-CN">
              <a:ea typeface="SimSun" pitchFamily="2" charset="-122"/>
            </a:endParaRPr>
          </a:p>
        </p:txBody>
      </p:sp>
      <p:pic>
        <p:nvPicPr>
          <p:cNvPr id="40963" name="Picture 3"/>
          <p:cNvPicPr>
            <a:picLocks noChangeAspect="1" noChangeArrowheads="1"/>
          </p:cNvPicPr>
          <p:nvPr/>
        </p:nvPicPr>
        <p:blipFill>
          <a:blip r:embed="rId2"/>
          <a:srcRect/>
          <a:stretch>
            <a:fillRect/>
          </a:stretch>
        </p:blipFill>
        <p:spPr bwMode="auto">
          <a:xfrm>
            <a:off x="1143000" y="1447800"/>
            <a:ext cx="6400800" cy="3276600"/>
          </a:xfrm>
          <a:prstGeom prst="rect">
            <a:avLst/>
          </a:prstGeom>
          <a:noFill/>
          <a:ln w="9525">
            <a:noFill/>
            <a:miter lim="800000"/>
            <a:headEnd/>
            <a:tailEnd/>
          </a:ln>
        </p:spPr>
      </p:pic>
      <p:pic>
        <p:nvPicPr>
          <p:cNvPr id="40964" name="Picture 1"/>
          <p:cNvPicPr>
            <a:picLocks noChangeAspect="1" noChangeArrowheads="1"/>
          </p:cNvPicPr>
          <p:nvPr/>
        </p:nvPicPr>
        <p:blipFill>
          <a:blip r:embed="rId3"/>
          <a:srcRect/>
          <a:stretch>
            <a:fillRect/>
          </a:stretch>
        </p:blipFill>
        <p:spPr bwMode="auto">
          <a:xfrm>
            <a:off x="1504950" y="4791075"/>
            <a:ext cx="5048250" cy="1609725"/>
          </a:xfrm>
          <a:prstGeom prst="rect">
            <a:avLst/>
          </a:prstGeom>
          <a:noFill/>
          <a:ln w="9525">
            <a:noFill/>
            <a:miter lim="800000"/>
            <a:headEnd/>
            <a:tailEnd/>
          </a:ln>
        </p:spPr>
      </p:pic>
    </p:spTree>
  </p:cSld>
  <p:clrMapOvr>
    <a:masterClrMapping/>
  </p:clrMapOvr>
  <p:transition>
    <p:zoom/>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TotalTime>
  <Words>7600</Words>
  <PresentationFormat>On-screen Show (4:3)</PresentationFormat>
  <Paragraphs>2331</Paragraphs>
  <Slides>213</Slides>
  <Notes>163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                                                      THE ROLE OF THE PARSER</vt:lpstr>
      <vt:lpstr>Where is Syntax Analysis?</vt:lpstr>
      <vt:lpstr>Introduction to Parsers</vt:lpstr>
      <vt:lpstr>Syntax Trees</vt:lpstr>
      <vt:lpstr>Slide 10</vt:lpstr>
      <vt:lpstr>Slide 11</vt:lpstr>
      <vt:lpstr>Slide 12</vt:lpstr>
      <vt:lpstr>Slide 13</vt:lpstr>
      <vt:lpstr>Slide 14</vt:lpstr>
      <vt:lpstr>Slide 15</vt:lpstr>
      <vt:lpstr>Context-Free Grammars (CFG)</vt:lpstr>
      <vt:lpstr>An Example: Arithmetic Expressions</vt:lpstr>
      <vt:lpstr>An Example: Arithmetic Expressions</vt:lpstr>
      <vt:lpstr>Derivations</vt:lpstr>
      <vt:lpstr>An Example</vt:lpstr>
      <vt:lpstr>Left- &amp; Right-Most Derivations</vt:lpstr>
      <vt:lpstr>An Example</vt:lpstr>
      <vt:lpstr>Parse Trees</vt:lpstr>
      <vt:lpstr>An Example</vt:lpstr>
      <vt:lpstr>Slide 25</vt:lpstr>
      <vt:lpstr>An Example</vt:lpstr>
      <vt:lpstr>Slide 27</vt:lpstr>
      <vt:lpstr>Push-Down Automata</vt:lpstr>
      <vt:lpstr>End-Of-File and Bottom-of-Stack  Markers</vt:lpstr>
      <vt:lpstr>An Example</vt:lpstr>
      <vt:lpstr>CFG versus RE</vt:lpstr>
      <vt:lpstr>Non regular Languages</vt:lpstr>
      <vt:lpstr>Parsers</vt:lpstr>
      <vt:lpstr>Slide 34</vt:lpstr>
      <vt:lpstr>Slide 35</vt:lpstr>
      <vt:lpstr>Slide 36</vt:lpstr>
      <vt:lpstr>Slide 37</vt:lpstr>
      <vt:lpstr>Slide 38</vt:lpstr>
      <vt:lpstr>Slide 39</vt:lpstr>
      <vt:lpstr>Slide 40</vt:lpstr>
      <vt:lpstr>Slide 41</vt:lpstr>
      <vt:lpstr>Slide 42</vt:lpstr>
      <vt:lpstr>Recursive Descent Parsing </vt:lpstr>
      <vt:lpstr>Predictive Parsing</vt:lpstr>
      <vt:lpstr>LL(k) Parsing</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An Example</vt:lpstr>
      <vt:lpstr>Computing Follow Sets</vt:lpstr>
      <vt:lpstr>An Example</vt:lpstr>
      <vt:lpstr>Table-Driven Predictive Parsing</vt:lpstr>
      <vt:lpstr>An Example</vt:lpstr>
      <vt:lpstr>An Example</vt:lpstr>
      <vt:lpstr>LL(1) Grammars</vt:lpstr>
      <vt:lpstr>A Counter Example</vt:lpstr>
      <vt:lpstr>Left Recursive Grammars</vt:lpstr>
      <vt:lpstr>Eliminating Left Recursion</vt:lpstr>
      <vt:lpstr>Direct Left Recursion</vt:lpstr>
      <vt:lpstr>An Example</vt:lpstr>
      <vt:lpstr>Indirect Left Recursion</vt:lpstr>
      <vt:lpstr>Left factoring</vt:lpstr>
      <vt:lpstr>An Example</vt:lpstr>
      <vt:lpstr>Bottom-Up Parsing</vt:lpstr>
      <vt:lpstr>LR(k) Parsing</vt:lpstr>
      <vt:lpstr>An Example</vt:lpstr>
      <vt:lpstr>An Example</vt:lpstr>
      <vt:lpstr>LL(k) versus LR(k)</vt:lpstr>
      <vt:lpstr>LR Parsers</vt:lpstr>
      <vt:lpstr>LR Parsing Tables</vt:lpstr>
      <vt:lpstr>LR Parsing Tables</vt:lpstr>
      <vt:lpstr>An Example</vt:lpstr>
      <vt:lpstr>An Example</vt:lpstr>
      <vt:lpstr>LR Parsing Driver</vt:lpstr>
      <vt:lpstr>Bison – A Parser Generator</vt:lpstr>
      <vt:lpstr>Bison Programs</vt:lpstr>
      <vt:lpstr>An Example</vt:lpstr>
      <vt:lpstr>An Example - expr.y</vt:lpstr>
      <vt:lpstr>An Example - expr.y</vt:lpstr>
      <vt:lpstr>An Example - expr.tab.h</vt:lpstr>
      <vt:lpstr>Semantic Actions</vt:lpstr>
      <vt:lpstr>Functions</vt:lpstr>
      <vt:lpstr>Variables</vt:lpstr>
      <vt:lpstr>Conflict Resolutions</vt:lpstr>
      <vt:lpstr>Precedence and Associativity</vt:lpstr>
      <vt:lpstr>An Example</vt:lpstr>
      <vt:lpstr>An Example</vt:lpstr>
      <vt:lpstr>Error Report</vt:lpstr>
      <vt:lpstr>LR Parsing Table Generation</vt:lpstr>
      <vt:lpstr>From CFG to NPDA</vt:lpstr>
      <vt:lpstr>An Example</vt:lpstr>
      <vt:lpstr>An Example</vt:lpstr>
      <vt:lpstr>From NPDA to DPDA</vt:lpstr>
      <vt:lpstr>The Closure Function</vt:lpstr>
      <vt:lpstr>An Example</vt:lpstr>
      <vt:lpstr>The Goto Function</vt:lpstr>
      <vt:lpstr>An Example</vt:lpstr>
      <vt:lpstr>The Subset Construction Function</vt:lpstr>
      <vt:lpstr>An Example</vt:lpstr>
      <vt:lpstr>An Example</vt:lpstr>
      <vt:lpstr>An Example</vt:lpstr>
      <vt:lpstr>An Example</vt:lpstr>
      <vt:lpstr>SLR(1) Parsing Table Generation</vt:lpstr>
      <vt:lpstr>An Example</vt:lpstr>
      <vt:lpstr>An Example</vt:lpstr>
      <vt:lpstr>LR(I) Items</vt:lpstr>
      <vt:lpstr>The Closure Function</vt:lpstr>
      <vt:lpstr>An Example</vt:lpstr>
      <vt:lpstr>The Goto Function</vt:lpstr>
      <vt:lpstr>An Example</vt:lpstr>
      <vt:lpstr>The Subset Construction Function</vt:lpstr>
      <vt:lpstr>An Example</vt:lpstr>
      <vt:lpstr>An Example</vt:lpstr>
      <vt:lpstr>An Example</vt:lpstr>
      <vt:lpstr>LR(1) Parsing Table Generation</vt:lpstr>
      <vt:lpstr>An Example</vt:lpstr>
      <vt:lpstr>An Example</vt:lpstr>
      <vt:lpstr>An Example</vt:lpstr>
      <vt:lpstr>The Core of LR(1) Items</vt:lpstr>
      <vt:lpstr>Merging Cores</vt:lpstr>
      <vt:lpstr>LALR(1) Parsing Table Generation</vt:lpstr>
      <vt:lpstr>An Example</vt:lpstr>
      <vt:lpstr>Shift/Reduce Conflicts</vt:lpstr>
      <vt:lpstr>Reduce/Reduce Conflicts</vt:lpstr>
      <vt:lpstr>LR Grammars</vt:lpstr>
      <vt:lpstr>Hierarchy of Grammar Classes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van Engelen</dc:creator>
  <cp:lastModifiedBy>Admin</cp:lastModifiedBy>
  <cp:revision>156</cp:revision>
  <dcterms:created xsi:type="dcterms:W3CDTF">2005-01-05T03:36:11Z</dcterms:created>
  <dcterms:modified xsi:type="dcterms:W3CDTF">2024-02-27T09:57:25Z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44</vt:i4>
  </property>
</Properties>
</file>