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1"/>
  </p:notesMasterIdLst>
  <p:sldIdLst>
    <p:sldId id="256" r:id="rId2"/>
    <p:sldId id="322" r:id="rId3"/>
    <p:sldId id="257" r:id="rId4"/>
    <p:sldId id="324" r:id="rId5"/>
    <p:sldId id="323" r:id="rId6"/>
    <p:sldId id="326" r:id="rId7"/>
    <p:sldId id="361" r:id="rId8"/>
    <p:sldId id="327" r:id="rId9"/>
    <p:sldId id="328" r:id="rId10"/>
    <p:sldId id="362" r:id="rId11"/>
    <p:sldId id="363" r:id="rId12"/>
    <p:sldId id="364" r:id="rId13"/>
    <p:sldId id="367" r:id="rId14"/>
    <p:sldId id="368" r:id="rId15"/>
    <p:sldId id="369" r:id="rId16"/>
    <p:sldId id="374" r:id="rId17"/>
    <p:sldId id="370" r:id="rId18"/>
    <p:sldId id="371" r:id="rId19"/>
    <p:sldId id="372" r:id="rId20"/>
    <p:sldId id="373" r:id="rId21"/>
    <p:sldId id="376" r:id="rId22"/>
    <p:sldId id="378" r:id="rId23"/>
    <p:sldId id="379" r:id="rId24"/>
    <p:sldId id="380" r:id="rId25"/>
    <p:sldId id="381" r:id="rId26"/>
    <p:sldId id="382" r:id="rId27"/>
    <p:sldId id="385" r:id="rId28"/>
    <p:sldId id="383" r:id="rId29"/>
    <p:sldId id="384" r:id="rId30"/>
    <p:sldId id="377" r:id="rId31"/>
    <p:sldId id="330" r:id="rId32"/>
    <p:sldId id="331" r:id="rId33"/>
    <p:sldId id="332" r:id="rId34"/>
    <p:sldId id="333" r:id="rId35"/>
    <p:sldId id="334" r:id="rId36"/>
    <p:sldId id="335" r:id="rId37"/>
    <p:sldId id="336" r:id="rId38"/>
    <p:sldId id="338" r:id="rId39"/>
    <p:sldId id="339" r:id="rId40"/>
    <p:sldId id="340" r:id="rId41"/>
    <p:sldId id="341" r:id="rId42"/>
    <p:sldId id="365" r:id="rId43"/>
    <p:sldId id="343" r:id="rId44"/>
    <p:sldId id="344" r:id="rId45"/>
    <p:sldId id="345" r:id="rId46"/>
    <p:sldId id="346" r:id="rId47"/>
    <p:sldId id="366" r:id="rId48"/>
    <p:sldId id="347" r:id="rId49"/>
    <p:sldId id="348" r:id="rId50"/>
    <p:sldId id="350" r:id="rId51"/>
    <p:sldId id="351" r:id="rId52"/>
    <p:sldId id="352" r:id="rId53"/>
    <p:sldId id="353" r:id="rId54"/>
    <p:sldId id="354" r:id="rId55"/>
    <p:sldId id="355" r:id="rId56"/>
    <p:sldId id="356" r:id="rId57"/>
    <p:sldId id="357" r:id="rId58"/>
    <p:sldId id="358" r:id="rId59"/>
    <p:sldId id="359" r:id="rId6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2" roundtripDataSignature="AMtx7mi7DJZ7UJZbD8SdoMf/+CBTZ1soA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55" autoAdjust="0"/>
    <p:restoredTop sz="94660"/>
  </p:normalViewPr>
  <p:slideViewPr>
    <p:cSldViewPr snapToGrid="0">
      <p:cViewPr>
        <p:scale>
          <a:sx n="106" d="100"/>
          <a:sy n="106" d="100"/>
        </p:scale>
        <p:origin x="-1128" y="3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2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22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22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22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222" Type="http://customschemas.google.com/relationships/presentationmetadata" Target="meta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754acbc1b1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754acbc1b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134" name="Google Shape;134;p7: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141" name="Google Shape;141;p8: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148" name="Google Shape;148;p9: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155" name="Google Shape;155;p10: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162" name="Google Shape;162;p11: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4def1d3569_0_0:notes"/>
          <p:cNvSpPr>
            <a:spLocks noGrp="1" noRot="1" noChangeAspect="1"/>
          </p:cNvSpPr>
          <p:nvPr>
            <p:ph type="sldImg" idx="2"/>
          </p:nvPr>
        </p:nvSpPr>
        <p:spPr>
          <a:xfrm>
            <a:off x="1143000" y="685800"/>
            <a:ext cx="45735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4def1d3569_0_0:notes"/>
          <p:cNvSpPr txBox="1">
            <a:spLocks noGrp="1"/>
          </p:cNvSpPr>
          <p:nvPr>
            <p:ph type="body" idx="1"/>
          </p:nvPr>
        </p:nvSpPr>
        <p:spPr>
          <a:xfrm>
            <a:off x="914710" y="4345586"/>
            <a:ext cx="5028457" cy="4112852"/>
          </a:xfrm>
          <a:prstGeom prst="rect">
            <a:avLst/>
          </a:prstGeom>
        </p:spPr>
        <p:txBody>
          <a:bodyPr spcFirstLastPara="1" wrap="square" lIns="91408" tIns="45704" rIns="91408" bIns="45704" anchor="t" anchorCtr="0">
            <a:noAutofit/>
          </a:bodyPr>
          <a:lstStyle/>
          <a:p>
            <a:pPr marL="0" indent="0">
              <a:buNone/>
            </a:pPr>
            <a:endParaRPr/>
          </a:p>
        </p:txBody>
      </p:sp>
      <p:sp>
        <p:nvSpPr>
          <p:cNvPr id="170" name="Google Shape;170;g24def1d3569_0_0:notes"/>
          <p:cNvSpPr txBox="1">
            <a:spLocks noGrp="1"/>
          </p:cNvSpPr>
          <p:nvPr>
            <p:ph type="sldNum" idx="12"/>
          </p:nvPr>
        </p:nvSpPr>
        <p:spPr>
          <a:xfrm>
            <a:off x="3887132" y="8686487"/>
            <a:ext cx="2970880" cy="457377"/>
          </a:xfrm>
          <a:prstGeom prst="rect">
            <a:avLst/>
          </a:prstGeom>
        </p:spPr>
        <p:txBody>
          <a:bodyPr spcFirstLastPara="1" wrap="square" lIns="91408" tIns="45704" rIns="91408" bIns="45704" anchor="b" anchorCtr="0">
            <a:noAutofit/>
          </a:bodyPr>
          <a:lstStyle/>
          <a:p>
            <a:pPr algn="r">
              <a:buSzPts val="1200"/>
            </a:pPr>
            <a:fld id="{00000000-1234-1234-1234-123412341234}" type="slidenum">
              <a:rPr lang="en-US"/>
              <a:pPr algn="r">
                <a:buSzPts val="1200"/>
              </a:pPr>
              <a:t>37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4def1d3569_0_6:notes"/>
          <p:cNvSpPr>
            <a:spLocks noGrp="1" noRot="1" noChangeAspect="1"/>
          </p:cNvSpPr>
          <p:nvPr>
            <p:ph type="sldImg" idx="2"/>
          </p:nvPr>
        </p:nvSpPr>
        <p:spPr>
          <a:xfrm>
            <a:off x="1143000" y="685800"/>
            <a:ext cx="45735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4def1d3569_0_6:notes"/>
          <p:cNvSpPr txBox="1">
            <a:spLocks noGrp="1"/>
          </p:cNvSpPr>
          <p:nvPr>
            <p:ph type="body" idx="1"/>
          </p:nvPr>
        </p:nvSpPr>
        <p:spPr>
          <a:xfrm>
            <a:off x="914710" y="4345586"/>
            <a:ext cx="5028457" cy="4112852"/>
          </a:xfrm>
          <a:prstGeom prst="rect">
            <a:avLst/>
          </a:prstGeom>
        </p:spPr>
        <p:txBody>
          <a:bodyPr spcFirstLastPara="1" wrap="square" lIns="91408" tIns="45704" rIns="91408" bIns="45704" anchor="t" anchorCtr="0">
            <a:noAutofit/>
          </a:bodyPr>
          <a:lstStyle/>
          <a:p>
            <a:pPr marL="0" indent="0">
              <a:buNone/>
            </a:pPr>
            <a:endParaRPr/>
          </a:p>
        </p:txBody>
      </p:sp>
      <p:sp>
        <p:nvSpPr>
          <p:cNvPr id="204" name="Google Shape;204;g24def1d3569_0_6:notes"/>
          <p:cNvSpPr txBox="1">
            <a:spLocks noGrp="1"/>
          </p:cNvSpPr>
          <p:nvPr>
            <p:ph type="sldNum" idx="12"/>
          </p:nvPr>
        </p:nvSpPr>
        <p:spPr>
          <a:xfrm>
            <a:off x="3887132" y="8686487"/>
            <a:ext cx="2970880" cy="457377"/>
          </a:xfrm>
          <a:prstGeom prst="rect">
            <a:avLst/>
          </a:prstGeom>
        </p:spPr>
        <p:txBody>
          <a:bodyPr spcFirstLastPara="1" wrap="square" lIns="91408" tIns="45704" rIns="91408" bIns="45704" anchor="b" anchorCtr="0">
            <a:noAutofit/>
          </a:bodyPr>
          <a:lstStyle/>
          <a:p>
            <a:pPr algn="r">
              <a:buSzPts val="1200"/>
            </a:pPr>
            <a:fld id="{00000000-1234-1234-1234-123412341234}" type="slidenum">
              <a:rPr lang="en-US"/>
              <a:pPr algn="r">
                <a:buSzPts val="1200"/>
              </a:pPr>
              <a:t>38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def1d3569_0_12:notes"/>
          <p:cNvSpPr>
            <a:spLocks noGrp="1" noRot="1" noChangeAspect="1"/>
          </p:cNvSpPr>
          <p:nvPr>
            <p:ph type="sldImg" idx="2"/>
          </p:nvPr>
        </p:nvSpPr>
        <p:spPr>
          <a:xfrm>
            <a:off x="1143000" y="685800"/>
            <a:ext cx="45735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def1d3569_0_12:notes"/>
          <p:cNvSpPr txBox="1">
            <a:spLocks noGrp="1"/>
          </p:cNvSpPr>
          <p:nvPr>
            <p:ph type="body" idx="1"/>
          </p:nvPr>
        </p:nvSpPr>
        <p:spPr>
          <a:xfrm>
            <a:off x="914710" y="4345586"/>
            <a:ext cx="5028457" cy="4112852"/>
          </a:xfrm>
          <a:prstGeom prst="rect">
            <a:avLst/>
          </a:prstGeom>
        </p:spPr>
        <p:txBody>
          <a:bodyPr spcFirstLastPara="1" wrap="square" lIns="91408" tIns="45704" rIns="91408" bIns="45704" anchor="t" anchorCtr="0">
            <a:noAutofit/>
          </a:bodyPr>
          <a:lstStyle/>
          <a:p>
            <a:pPr marL="0" indent="0">
              <a:buNone/>
            </a:pPr>
            <a:endParaRPr/>
          </a:p>
        </p:txBody>
      </p:sp>
      <p:sp>
        <p:nvSpPr>
          <p:cNvPr id="211" name="Google Shape;211;g24def1d3569_0_12:notes"/>
          <p:cNvSpPr txBox="1">
            <a:spLocks noGrp="1"/>
          </p:cNvSpPr>
          <p:nvPr>
            <p:ph type="sldNum" idx="12"/>
          </p:nvPr>
        </p:nvSpPr>
        <p:spPr>
          <a:xfrm>
            <a:off x="3887132" y="8686487"/>
            <a:ext cx="2970880" cy="457377"/>
          </a:xfrm>
          <a:prstGeom prst="rect">
            <a:avLst/>
          </a:prstGeom>
        </p:spPr>
        <p:txBody>
          <a:bodyPr spcFirstLastPara="1" wrap="square" lIns="91408" tIns="45704" rIns="91408" bIns="45704" anchor="b" anchorCtr="0">
            <a:noAutofit/>
          </a:bodyPr>
          <a:lstStyle/>
          <a:p>
            <a:pPr algn="r">
              <a:buSzPts val="1200"/>
            </a:pPr>
            <a:fld id="{00000000-1234-1234-1234-123412341234}" type="slidenum">
              <a:rPr lang="en-US"/>
              <a:pPr algn="r">
                <a:buSzPts val="1200"/>
              </a:pPr>
              <a:t>39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217" name="Google Shape;217;p14: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5: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224" name="Google Shape;224;p15: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54acbc1b1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754acbc1b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7: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260" name="Google Shape;260;p17: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8: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267" name="Google Shape;267;p18: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9: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274" name="Google Shape;274;p19: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0: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282" name="Google Shape;282;p20: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0: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282" name="Google Shape;282;p20: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1: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293" name="Google Shape;293;p21: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2: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300" name="Google Shape;300;p22: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318" name="Google Shape;318;p24: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5: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326" name="Google Shape;326;p25: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6: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333" name="Google Shape;333;p26: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754acbc1b1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754acbc1b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7: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340" name="Google Shape;340;p27: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8: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356" name="Google Shape;356;p28: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9: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363" name="Google Shape;363;p29: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0: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384" name="Google Shape;384;p30: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1: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391" name="Google Shape;391;p31: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2: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434" name="Google Shape;434;p32: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3: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442" name="Google Shape;442;p33: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54acbc1b1_0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54acbc1b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754acbc1b1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754acbc1b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p:nvPr/>
        </p:nvSpPr>
        <p:spPr>
          <a:xfrm>
            <a:off x="3887132" y="8686488"/>
            <a:ext cx="2970868" cy="457512"/>
          </a:xfrm>
          <a:prstGeom prst="rect">
            <a:avLst/>
          </a:prstGeom>
          <a:noFill/>
          <a:ln>
            <a:noFill/>
          </a:ln>
        </p:spPr>
        <p:txBody>
          <a:bodyPr spcFirstLastPara="1" wrap="square" lIns="91408" tIns="45704" rIns="91408" bIns="45704" anchor="b" anchorCtr="0">
            <a:noAutofit/>
          </a:bodyPr>
          <a:lstStyle/>
          <a:p>
            <a:pPr algn="r">
              <a:buSzPts val="1200"/>
            </a:pPr>
            <a:fld id="{00000000-1234-1234-1234-123412341234}" type="slidenum">
              <a:rPr lang="en-US" sz="1200">
                <a:latin typeface="Times New Roman"/>
                <a:ea typeface="Times New Roman"/>
                <a:cs typeface="Times New Roman"/>
                <a:sym typeface="Times New Roman"/>
              </a:rPr>
              <a:pPr algn="r">
                <a:buSzPts val="1200"/>
              </a:pPr>
              <a:t>6</a:t>
            </a:fld>
            <a:endParaRPr/>
          </a:p>
        </p:txBody>
      </p:sp>
      <p:sp>
        <p:nvSpPr>
          <p:cNvPr id="94" name="Google Shape;94;p2: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2:notes"/>
          <p:cNvSpPr txBox="1">
            <a:spLocks noGrp="1"/>
          </p:cNvSpPr>
          <p:nvPr>
            <p:ph type="body" idx="1"/>
          </p:nvPr>
        </p:nvSpPr>
        <p:spPr>
          <a:xfrm>
            <a:off x="914711" y="4345586"/>
            <a:ext cx="5028579" cy="4112926"/>
          </a:xfrm>
          <a:prstGeom prst="rect">
            <a:avLst/>
          </a:prstGeom>
          <a:noFill/>
          <a:ln>
            <a:noFill/>
          </a:ln>
        </p:spPr>
        <p:txBody>
          <a:bodyPr spcFirstLastPara="1" wrap="square" lIns="91408" tIns="45704" rIns="91408" bIns="45704"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102" name="Google Shape;102;p3: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109" name="Google Shape;109;p4: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914711" y="4345586"/>
            <a:ext cx="5028579" cy="4112926"/>
          </a:xfrm>
          <a:prstGeom prst="rect">
            <a:avLst/>
          </a:prstGeom>
        </p:spPr>
        <p:txBody>
          <a:bodyPr spcFirstLastPara="1" wrap="square" lIns="91408" tIns="45704" rIns="91408" bIns="45704" anchor="t" anchorCtr="0">
            <a:noAutofit/>
          </a:bodyPr>
          <a:lstStyle/>
          <a:p>
            <a:pPr marL="0" indent="0">
              <a:buNone/>
            </a:pPr>
            <a:endParaRPr/>
          </a:p>
        </p:txBody>
      </p:sp>
      <p:sp>
        <p:nvSpPr>
          <p:cNvPr id="127" name="Google Shape;127;p6:notes"/>
          <p:cNvSpPr>
            <a:spLocks noGrp="1" noRot="1" noChangeAspect="1"/>
          </p:cNvSpPr>
          <p:nvPr>
            <p:ph type="sldImg" idx="2"/>
          </p:nvPr>
        </p:nvSpPr>
        <p:spPr>
          <a:xfrm>
            <a:off x="1144588"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8"/>
        <p:cNvGrpSpPr/>
        <p:nvPr/>
      </p:nvGrpSpPr>
      <p:grpSpPr>
        <a:xfrm>
          <a:off x="0" y="0"/>
          <a:ext cx="0" cy="0"/>
          <a:chOff x="0" y="0"/>
          <a:chExt cx="0" cy="0"/>
        </a:xfrm>
      </p:grpSpPr>
      <p:sp>
        <p:nvSpPr>
          <p:cNvPr id="9" name="Google Shape;9;p6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 name="Google Shape;10;p61"/>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8"/>
        <p:cNvGrpSpPr/>
        <p:nvPr/>
      </p:nvGrpSpPr>
      <p:grpSpPr>
        <a:xfrm>
          <a:off x="0" y="0"/>
          <a:ext cx="0" cy="0"/>
          <a:chOff x="0" y="0"/>
          <a:chExt cx="0" cy="0"/>
        </a:xfrm>
      </p:grpSpPr>
      <p:sp>
        <p:nvSpPr>
          <p:cNvPr id="49" name="Google Shape;49;p7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74"/>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1" name="Google Shape;51;p74"/>
          <p:cNvSpPr txBox="1">
            <a:spLocks noGrp="1"/>
          </p:cNvSpPr>
          <p:nvPr>
            <p:ph type="body" idx="2"/>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pic>
        <p:nvPicPr>
          <p:cNvPr id="52" name="Google Shape;52;p74"/>
          <p:cNvPicPr preferRelativeResize="0"/>
          <p:nvPr/>
        </p:nvPicPr>
        <p:blipFill rotWithShape="1">
          <a:blip r:embed="rId2">
            <a:alphaModFix/>
          </a:blip>
          <a:srcRect/>
          <a:stretch/>
        </p:blipFill>
        <p:spPr>
          <a:xfrm>
            <a:off x="2079000" y="1604520"/>
            <a:ext cx="4984920" cy="3977280"/>
          </a:xfrm>
          <a:prstGeom prst="rect">
            <a:avLst/>
          </a:prstGeom>
          <a:noFill/>
          <a:ln>
            <a:noFill/>
          </a:ln>
        </p:spPr>
      </p:pic>
      <p:pic>
        <p:nvPicPr>
          <p:cNvPr id="53" name="Google Shape;53;p74"/>
          <p:cNvPicPr preferRelativeResize="0"/>
          <p:nvPr/>
        </p:nvPicPr>
        <p:blipFill rotWithShape="1">
          <a:blip r:embed="rId2">
            <a:alphaModFix/>
          </a:blip>
          <a:srcRect/>
          <a:stretch/>
        </p:blipFill>
        <p:spPr>
          <a:xfrm>
            <a:off x="2079000" y="1604520"/>
            <a:ext cx="4984920" cy="39772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6"/>
          <p:cNvSpPr txBox="1">
            <a:spLocks noGrp="1"/>
          </p:cNvSpPr>
          <p:nvPr>
            <p:ph type="title"/>
          </p:nvPr>
        </p:nvSpPr>
        <p:spPr>
          <a:xfrm>
            <a:off x="351692" y="152400"/>
            <a:ext cx="8651631"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6"/>
          <p:cNvSpPr txBox="1">
            <a:spLocks noGrp="1"/>
          </p:cNvSpPr>
          <p:nvPr>
            <p:ph type="body" idx="1"/>
          </p:nvPr>
        </p:nvSpPr>
        <p:spPr>
          <a:xfrm>
            <a:off x="351692" y="1219200"/>
            <a:ext cx="8651631" cy="5105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6"/>
          <p:cNvSpPr txBox="1">
            <a:spLocks noGrp="1"/>
          </p:cNvSpPr>
          <p:nvPr>
            <p:ph type="dt" idx="10"/>
          </p:nvPr>
        </p:nvSpPr>
        <p:spPr>
          <a:xfrm>
            <a:off x="351692" y="6477000"/>
            <a:ext cx="19050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6"/>
          <p:cNvSpPr txBox="1">
            <a:spLocks noGrp="1"/>
          </p:cNvSpPr>
          <p:nvPr>
            <p:ph type="ftr" idx="11"/>
          </p:nvPr>
        </p:nvSpPr>
        <p:spPr>
          <a:xfrm>
            <a:off x="2819400" y="6477000"/>
            <a:ext cx="34290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6"/>
          <p:cNvSpPr txBox="1">
            <a:spLocks noGrp="1"/>
          </p:cNvSpPr>
          <p:nvPr>
            <p:ph type="sldNum" idx="12"/>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7"/>
        <p:cNvGrpSpPr/>
        <p:nvPr/>
      </p:nvGrpSpPr>
      <p:grpSpPr>
        <a:xfrm>
          <a:off x="0" y="0"/>
          <a:ext cx="0" cy="0"/>
          <a:chOff x="0" y="0"/>
          <a:chExt cx="0" cy="0"/>
        </a:xfrm>
      </p:grpSpPr>
      <p:sp>
        <p:nvSpPr>
          <p:cNvPr id="18" name="Google Shape;18;p6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 name="Google Shape;20;p67"/>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1"/>
        <p:cNvGrpSpPr/>
        <p:nvPr/>
      </p:nvGrpSpPr>
      <p:grpSpPr>
        <a:xfrm>
          <a:off x="0" y="0"/>
          <a:ext cx="0" cy="0"/>
          <a:chOff x="0" y="0"/>
          <a:chExt cx="0" cy="0"/>
        </a:xfrm>
      </p:grpSpPr>
      <p:sp>
        <p:nvSpPr>
          <p:cNvPr id="22" name="Google Shape;22;p68"/>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3"/>
        <p:cNvGrpSpPr/>
        <p:nvPr/>
      </p:nvGrpSpPr>
      <p:grpSpPr>
        <a:xfrm>
          <a:off x="0" y="0"/>
          <a:ext cx="0" cy="0"/>
          <a:chOff x="0" y="0"/>
          <a:chExt cx="0" cy="0"/>
        </a:xfrm>
      </p:grpSpPr>
      <p:sp>
        <p:nvSpPr>
          <p:cNvPr id="24" name="Google Shape;24;p6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6" name="Google Shape;26;p69"/>
          <p:cNvSpPr txBox="1">
            <a:spLocks noGrp="1"/>
          </p:cNvSpPr>
          <p:nvPr>
            <p:ph type="body" idx="2"/>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7" name="Google Shape;27;p69"/>
          <p:cNvSpPr txBox="1">
            <a:spLocks noGrp="1"/>
          </p:cNvSpPr>
          <p:nvPr>
            <p:ph type="body" idx="3"/>
          </p:nvPr>
        </p:nvSpPr>
        <p:spPr>
          <a:xfrm>
            <a:off x="4674240" y="1604520"/>
            <a:ext cx="401580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
        <p:cNvGrpSpPr/>
        <p:nvPr/>
      </p:nvGrpSpPr>
      <p:grpSpPr>
        <a:xfrm>
          <a:off x="0" y="0"/>
          <a:ext cx="0" cy="0"/>
          <a:chOff x="0" y="0"/>
          <a:chExt cx="0" cy="0"/>
        </a:xfrm>
      </p:grpSpPr>
      <p:sp>
        <p:nvSpPr>
          <p:cNvPr id="29" name="Google Shape;29;p7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70"/>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1" name="Google Shape;31;p7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2" name="Google Shape;32;p70"/>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3"/>
        <p:cNvGrpSpPr/>
        <p:nvPr/>
      </p:nvGrpSpPr>
      <p:grpSpPr>
        <a:xfrm>
          <a:off x="0" y="0"/>
          <a:ext cx="0" cy="0"/>
          <a:chOff x="0" y="0"/>
          <a:chExt cx="0" cy="0"/>
        </a:xfrm>
      </p:grpSpPr>
      <p:sp>
        <p:nvSpPr>
          <p:cNvPr id="34" name="Google Shape;34;p7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1"/>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6" name="Google Shape;36;p71"/>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7" name="Google Shape;37;p71"/>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
        <p:cNvGrpSpPr/>
        <p:nvPr/>
      </p:nvGrpSpPr>
      <p:grpSpPr>
        <a:xfrm>
          <a:off x="0" y="0"/>
          <a:ext cx="0" cy="0"/>
          <a:chOff x="0" y="0"/>
          <a:chExt cx="0" cy="0"/>
        </a:xfrm>
      </p:grpSpPr>
      <p:sp>
        <p:nvSpPr>
          <p:cNvPr id="39" name="Google Shape;39;p7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2"/>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1" name="Google Shape;41;p72"/>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2"/>
        <p:cNvGrpSpPr/>
        <p:nvPr/>
      </p:nvGrpSpPr>
      <p:grpSpPr>
        <a:xfrm>
          <a:off x="0" y="0"/>
          <a:ext cx="0" cy="0"/>
          <a:chOff x="0" y="0"/>
          <a:chExt cx="0" cy="0"/>
        </a:xfrm>
      </p:grpSpPr>
      <p:sp>
        <p:nvSpPr>
          <p:cNvPr id="43" name="Google Shape;43;p7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3"/>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 name="Google Shape;45;p73"/>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6" name="Google Shape;46;p73"/>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7" name="Google Shape;47;p73"/>
          <p:cNvSpPr txBox="1">
            <a:spLocks noGrp="1"/>
          </p:cNvSpPr>
          <p:nvPr>
            <p:ph type="body" idx="4"/>
          </p:nvPr>
        </p:nvSpPr>
        <p:spPr>
          <a:xfrm>
            <a:off x="457200" y="3682080"/>
            <a:ext cx="4015800" cy="189684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6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754acbc1b1_0_84"/>
          <p:cNvSpPr txBox="1"/>
          <p:nvPr/>
        </p:nvSpPr>
        <p:spPr>
          <a:xfrm>
            <a:off x="450300" y="2797791"/>
            <a:ext cx="86937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b="1" dirty="0">
                <a:latin typeface="Cambria" pitchFamily="18" charset="0"/>
                <a:ea typeface="Cambria" pitchFamily="18" charset="0"/>
                <a:cs typeface="Times New Roman"/>
                <a:sym typeface="Times New Roman"/>
              </a:rPr>
              <a:t>COMPILER CONSTRUCTION</a:t>
            </a:r>
            <a:endParaRPr sz="3200" b="1">
              <a:latin typeface="Cambria" pitchFamily="18" charset="0"/>
              <a:ea typeface="Cambria" pitchFamily="18" charset="0"/>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None/>
            </a:pPr>
            <a:r>
              <a:rPr lang="en-US" dirty="0" smtClean="0"/>
              <a:t>E -&gt; E+T | T </a:t>
            </a:r>
          </a:p>
          <a:p>
            <a:pPr>
              <a:buNone/>
            </a:pPr>
            <a:r>
              <a:rPr lang="en-US" dirty="0" smtClean="0"/>
              <a:t>T -&gt; T*F | F</a:t>
            </a:r>
          </a:p>
          <a:p>
            <a:pPr>
              <a:buNone/>
            </a:pPr>
            <a:r>
              <a:rPr lang="en-US" dirty="0" smtClean="0"/>
              <a:t> F -&gt; INTLIT</a:t>
            </a:r>
          </a:p>
          <a:p>
            <a:pPr>
              <a:buNone/>
            </a:pPr>
            <a:endParaRPr lang="en-US" dirty="0" smtClean="0"/>
          </a:p>
          <a:p>
            <a:r>
              <a:rPr lang="en-US" dirty="0" smtClean="0"/>
              <a:t>Grammar to syntactically validate an expression having additions and multiplications in it</a:t>
            </a:r>
            <a:endParaRPr lang="en-US" dirty="0"/>
          </a:p>
        </p:txBody>
      </p:sp>
      <p:pic>
        <p:nvPicPr>
          <p:cNvPr id="2050" name="Picture 2"/>
          <p:cNvPicPr>
            <a:picLocks noChangeAspect="1" noChangeArrowheads="1"/>
          </p:cNvPicPr>
          <p:nvPr/>
        </p:nvPicPr>
        <p:blipFill>
          <a:blip r:embed="rId2"/>
          <a:srcRect/>
          <a:stretch>
            <a:fillRect/>
          </a:stretch>
        </p:blipFill>
        <p:spPr bwMode="auto">
          <a:xfrm>
            <a:off x="1117099" y="3713357"/>
            <a:ext cx="5707447" cy="235906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091313" y="2911281"/>
            <a:ext cx="6270129" cy="2972329"/>
            <a:chOff x="2091313" y="2911281"/>
            <a:chExt cx="6270129" cy="2972329"/>
          </a:xfrm>
        </p:grpSpPr>
        <p:pic>
          <p:nvPicPr>
            <p:cNvPr id="3074" name="Picture 2"/>
            <p:cNvPicPr>
              <a:picLocks noChangeAspect="1" noChangeArrowheads="1"/>
            </p:cNvPicPr>
            <p:nvPr/>
          </p:nvPicPr>
          <p:blipFill>
            <a:blip r:embed="rId2"/>
            <a:srcRect/>
            <a:stretch>
              <a:fillRect/>
            </a:stretch>
          </p:blipFill>
          <p:spPr bwMode="auto">
            <a:xfrm>
              <a:off x="5399167" y="2911281"/>
              <a:ext cx="2962275" cy="2752725"/>
            </a:xfrm>
            <a:prstGeom prst="rect">
              <a:avLst/>
            </a:prstGeom>
            <a:noFill/>
            <a:ln w="9525">
              <a:noFill/>
              <a:miter lim="800000"/>
              <a:headEnd/>
              <a:tailEnd/>
            </a:ln>
            <a:effectLst/>
          </p:spPr>
        </p:pic>
        <p:sp>
          <p:nvSpPr>
            <p:cNvPr id="7" name="Rectangle 6"/>
            <p:cNvSpPr/>
            <p:nvPr/>
          </p:nvSpPr>
          <p:spPr>
            <a:xfrm>
              <a:off x="2091313" y="5360390"/>
              <a:ext cx="3377848" cy="523220"/>
            </a:xfrm>
            <a:prstGeom prst="rect">
              <a:avLst/>
            </a:prstGeom>
          </p:spPr>
          <p:txBody>
            <a:bodyPr wrap="none">
              <a:spAutoFit/>
            </a:bodyPr>
            <a:lstStyle/>
            <a:p>
              <a:r>
                <a:rPr lang="en-US" dirty="0" smtClean="0"/>
                <a:t>Parse tree corresponding to S would be </a:t>
              </a:r>
            </a:p>
            <a:p>
              <a:r>
                <a:rPr lang="en-US" b="1" dirty="0" smtClean="0"/>
                <a:t>S = 2+3*4. </a:t>
              </a:r>
              <a:endParaRPr lang="en-US" b="1" dirty="0"/>
            </a:p>
          </p:txBody>
        </p:sp>
      </p:grpSp>
      <p:sp>
        <p:nvSpPr>
          <p:cNvPr id="5" name="Rectangle 4"/>
          <p:cNvSpPr/>
          <p:nvPr/>
        </p:nvSpPr>
        <p:spPr>
          <a:xfrm>
            <a:off x="825190" y="1153030"/>
            <a:ext cx="7292897" cy="1754326"/>
          </a:xfrm>
          <a:prstGeom prst="rect">
            <a:avLst/>
          </a:prstGeom>
        </p:spPr>
        <p:txBody>
          <a:bodyPr wrap="square">
            <a:spAutoFit/>
          </a:bodyPr>
          <a:lstStyle/>
          <a:p>
            <a:pPr algn="just">
              <a:buFont typeface="Arial" pitchFamily="34" charset="0"/>
              <a:buChar char="•"/>
            </a:pPr>
            <a:r>
              <a:rPr lang="en-US" sz="1800" dirty="0" smtClean="0">
                <a:latin typeface="Cambria" pitchFamily="18" charset="0"/>
                <a:ea typeface="Cambria" pitchFamily="18" charset="0"/>
              </a:rPr>
              <a:t>To evaluate translation rules, we can employ one </a:t>
            </a:r>
            <a:r>
              <a:rPr lang="en-US" sz="1800" dirty="0" smtClean="0">
                <a:solidFill>
                  <a:srgbClr val="FF0000"/>
                </a:solidFill>
                <a:latin typeface="Cambria" pitchFamily="18" charset="0"/>
                <a:ea typeface="Cambria" pitchFamily="18" charset="0"/>
              </a:rPr>
              <a:t>depth-first search traversal on the parse tree. </a:t>
            </a:r>
          </a:p>
          <a:p>
            <a:pPr algn="just">
              <a:buFont typeface="Arial" pitchFamily="34" charset="0"/>
              <a:buChar char="•"/>
            </a:pPr>
            <a:endParaRPr lang="en-US" sz="1800" dirty="0" smtClean="0">
              <a:latin typeface="Cambria" pitchFamily="18" charset="0"/>
              <a:ea typeface="Cambria" pitchFamily="18" charset="0"/>
            </a:endParaRPr>
          </a:p>
          <a:p>
            <a:pPr algn="just">
              <a:buFont typeface="Arial" pitchFamily="34" charset="0"/>
              <a:buChar char="•"/>
            </a:pPr>
            <a:r>
              <a:rPr lang="en-US" sz="1800" dirty="0" smtClean="0">
                <a:latin typeface="Cambria" pitchFamily="18" charset="0"/>
                <a:ea typeface="Cambria" pitchFamily="18" charset="0"/>
              </a:rPr>
              <a:t>This is possible only because SDT rules don’t impose any specific order on evaluation until children’s attributes are computed before parents for a grammar having all synthesized attributes.</a:t>
            </a:r>
            <a:endParaRPr lang="en-US" sz="1800" dirty="0">
              <a:latin typeface="Cambria" pitchFamily="18" charset="0"/>
              <a:ea typeface="Cambr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03238" y="795338"/>
            <a:ext cx="8135937" cy="5267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5151" y="959224"/>
            <a:ext cx="8651631" cy="5105400"/>
          </a:xfrm>
        </p:spPr>
        <p:txBody>
          <a:bodyPr/>
          <a:lstStyle/>
          <a:p>
            <a:pPr algn="just" fontAlgn="base">
              <a:buNone/>
            </a:pPr>
            <a:r>
              <a:rPr lang="en-US" b="1" dirty="0" smtClean="0">
                <a:latin typeface="Cambria" pitchFamily="18" charset="0"/>
                <a:ea typeface="Cambria" pitchFamily="18" charset="0"/>
              </a:rPr>
              <a:t>Synthesized Attributes</a:t>
            </a:r>
            <a:r>
              <a:rPr lang="en-US" dirty="0" smtClean="0">
                <a:latin typeface="Cambria" pitchFamily="18" charset="0"/>
                <a:ea typeface="Cambria" pitchFamily="18" charset="0"/>
              </a:rPr>
              <a:t> are such attributes that </a:t>
            </a:r>
            <a:r>
              <a:rPr lang="en-US" dirty="0" smtClean="0">
                <a:solidFill>
                  <a:srgbClr val="FF0000"/>
                </a:solidFill>
                <a:latin typeface="Cambria" pitchFamily="18" charset="0"/>
                <a:ea typeface="Cambria" pitchFamily="18" charset="0"/>
              </a:rPr>
              <a:t>depend only on the attribute values of children nodes. </a:t>
            </a: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 [ E -&gt; E+T { E.val = E.val + T.val } ] has a synthesized attribute </a:t>
            </a:r>
            <a:r>
              <a:rPr lang="en-US" dirty="0" err="1" smtClean="0">
                <a:latin typeface="Cambria" pitchFamily="18" charset="0"/>
                <a:ea typeface="Cambria" pitchFamily="18" charset="0"/>
              </a:rPr>
              <a:t>val</a:t>
            </a:r>
            <a:r>
              <a:rPr lang="en-US" dirty="0" smtClean="0">
                <a:latin typeface="Cambria" pitchFamily="18" charset="0"/>
                <a:ea typeface="Cambria" pitchFamily="18" charset="0"/>
              </a:rPr>
              <a:t> </a:t>
            </a:r>
          </a:p>
          <a:p>
            <a:pPr algn="just" fontAlgn="base"/>
            <a:r>
              <a:rPr lang="en-US" dirty="0" smtClean="0">
                <a:latin typeface="Cambria" pitchFamily="18" charset="0"/>
                <a:ea typeface="Cambria" pitchFamily="18" charset="0"/>
              </a:rPr>
              <a:t>corresponding to node E. If all the semantic attributes in an augmented grammar are synthesized, one depth-first search traversal in any order is sufficient for the semantic analysis phase. </a:t>
            </a:r>
          </a:p>
          <a:p>
            <a:pPr algn="just" fontAlgn="base"/>
            <a:endParaRPr lang="en-US" dirty="0" smtClean="0">
              <a:latin typeface="Cambria" pitchFamily="18" charset="0"/>
              <a:ea typeface="Cambria" pitchFamily="18" charset="0"/>
            </a:endParaRPr>
          </a:p>
          <a:p>
            <a:pPr algn="just" fontAlgn="base">
              <a:buNone/>
            </a:pPr>
            <a:r>
              <a:rPr lang="en-US" b="1" dirty="0" smtClean="0">
                <a:latin typeface="Cambria" pitchFamily="18" charset="0"/>
                <a:ea typeface="Cambria" pitchFamily="18" charset="0"/>
              </a:rPr>
              <a:t>Inherited Attributes</a:t>
            </a:r>
            <a:r>
              <a:rPr lang="en-US" dirty="0" smtClean="0">
                <a:latin typeface="Cambria" pitchFamily="18" charset="0"/>
                <a:ea typeface="Cambria" pitchFamily="18" charset="0"/>
              </a:rPr>
              <a:t> are such attributes that depend on parent and/or sibling’s attributes. </a:t>
            </a: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 [ </a:t>
            </a:r>
            <a:r>
              <a:rPr lang="en-US" dirty="0" err="1" smtClean="0">
                <a:latin typeface="Cambria" pitchFamily="18" charset="0"/>
                <a:ea typeface="Cambria" pitchFamily="18" charset="0"/>
              </a:rPr>
              <a:t>Ep</a:t>
            </a:r>
            <a:r>
              <a:rPr lang="en-US" dirty="0" smtClean="0">
                <a:latin typeface="Cambria" pitchFamily="18" charset="0"/>
                <a:ea typeface="Cambria" pitchFamily="18" charset="0"/>
              </a:rPr>
              <a:t> -&gt; E+T { Ep.val = E.val + T.val, T.val = Ep.val } ], where E &amp; </a:t>
            </a:r>
            <a:r>
              <a:rPr lang="en-US" dirty="0" err="1" smtClean="0">
                <a:latin typeface="Cambria" pitchFamily="18" charset="0"/>
                <a:ea typeface="Cambria" pitchFamily="18" charset="0"/>
              </a:rPr>
              <a:t>Ep</a:t>
            </a:r>
            <a:r>
              <a:rPr lang="en-US" dirty="0" smtClean="0">
                <a:latin typeface="Cambria" pitchFamily="18" charset="0"/>
                <a:ea typeface="Cambria" pitchFamily="18" charset="0"/>
              </a:rPr>
              <a:t> are same production symbols annotated to differentiate between parent and child, has an inherited attribute </a:t>
            </a:r>
            <a:r>
              <a:rPr lang="en-US" dirty="0" err="1" smtClean="0">
                <a:latin typeface="Cambria" pitchFamily="18" charset="0"/>
                <a:ea typeface="Cambria" pitchFamily="18" charset="0"/>
              </a:rPr>
              <a:t>val</a:t>
            </a:r>
            <a:r>
              <a:rPr lang="en-US" dirty="0" smtClean="0">
                <a:latin typeface="Cambria" pitchFamily="18" charset="0"/>
                <a:ea typeface="Cambria" pitchFamily="18" charset="0"/>
              </a:rPr>
              <a:t> corresponding to node T. </a:t>
            </a:r>
          </a:p>
          <a:p>
            <a:pPr algn="just" fontAlgn="base">
              <a:buNone/>
            </a:pPr>
            <a:endParaRPr lang="en-US" b="1" dirty="0" smtClean="0">
              <a:latin typeface="Cambria" pitchFamily="18" charset="0"/>
              <a:ea typeface="Cambri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3428" y="1111624"/>
            <a:ext cx="8651631" cy="5105400"/>
          </a:xfrm>
        </p:spPr>
        <p:txBody>
          <a:bodyPr/>
          <a:lstStyle/>
          <a:p>
            <a:pPr algn="just" fontAlgn="base">
              <a:buNone/>
            </a:pPr>
            <a:r>
              <a:rPr lang="en-US" b="1" dirty="0" smtClean="0">
                <a:latin typeface="Cambria" pitchFamily="18" charset="0"/>
                <a:ea typeface="Cambria" pitchFamily="18" charset="0"/>
              </a:rPr>
              <a:t>Advantages of Syntax Directed Translation:</a:t>
            </a:r>
          </a:p>
          <a:p>
            <a:pPr algn="just" fontAlgn="base">
              <a:buNone/>
            </a:pPr>
            <a:endParaRPr lang="en-US" b="1" dirty="0" smtClean="0">
              <a:latin typeface="Cambria" pitchFamily="18" charset="0"/>
              <a:ea typeface="Cambria" pitchFamily="18" charset="0"/>
            </a:endParaRPr>
          </a:p>
          <a:p>
            <a:pPr algn="just" fontAlgn="base"/>
            <a:r>
              <a:rPr lang="en-US" b="1" dirty="0" smtClean="0">
                <a:latin typeface="Cambria" pitchFamily="18" charset="0"/>
                <a:ea typeface="Cambria" pitchFamily="18" charset="0"/>
              </a:rPr>
              <a:t>Ease of implementation: </a:t>
            </a:r>
            <a:r>
              <a:rPr lang="en-US" dirty="0" smtClean="0">
                <a:latin typeface="Cambria" pitchFamily="18" charset="0"/>
                <a:ea typeface="Cambria" pitchFamily="18" charset="0"/>
              </a:rPr>
              <a:t>SDT is a simple and easy-to-implement method for translating a programming language. It provides a clear and structured way to specify translation rules using grammar rules.</a:t>
            </a:r>
          </a:p>
          <a:p>
            <a:pPr algn="just" fontAlgn="base"/>
            <a:endParaRPr lang="en-US" dirty="0" smtClean="0">
              <a:latin typeface="Cambria" pitchFamily="18" charset="0"/>
              <a:ea typeface="Cambria" pitchFamily="18" charset="0"/>
            </a:endParaRPr>
          </a:p>
          <a:p>
            <a:pPr algn="just" fontAlgn="base"/>
            <a:r>
              <a:rPr lang="en-US" b="1" dirty="0" smtClean="0">
                <a:latin typeface="Cambria" pitchFamily="18" charset="0"/>
                <a:ea typeface="Cambria" pitchFamily="18" charset="0"/>
              </a:rPr>
              <a:t>Separation of concerns:</a:t>
            </a:r>
            <a:r>
              <a:rPr lang="en-US" dirty="0" smtClean="0">
                <a:latin typeface="Cambria" pitchFamily="18" charset="0"/>
                <a:ea typeface="Cambria" pitchFamily="18" charset="0"/>
              </a:rPr>
              <a:t> SDT separates the translation process from the parsing process, making it easier to modify and maintain the compiler. It also separates the translation concerns from the parsing concerns, allowing for more modular and extensible compiler designs.</a:t>
            </a:r>
          </a:p>
          <a:p>
            <a:pPr algn="just" fontAlgn="base"/>
            <a:endParaRPr lang="en-US" dirty="0" smtClean="0">
              <a:latin typeface="Cambria" pitchFamily="18" charset="0"/>
              <a:ea typeface="Cambria" pitchFamily="18" charset="0"/>
            </a:endParaRPr>
          </a:p>
          <a:p>
            <a:pPr algn="just" fontAlgn="base"/>
            <a:r>
              <a:rPr lang="en-US" b="1" dirty="0" smtClean="0">
                <a:latin typeface="Cambria" pitchFamily="18" charset="0"/>
                <a:ea typeface="Cambria" pitchFamily="18" charset="0"/>
              </a:rPr>
              <a:t>Efficient code generation:</a:t>
            </a:r>
            <a:r>
              <a:rPr lang="en-US" dirty="0" smtClean="0">
                <a:latin typeface="Cambria" pitchFamily="18" charset="0"/>
                <a:ea typeface="Cambria" pitchFamily="18" charset="0"/>
              </a:rPr>
              <a:t> SDT enables the generation of efficient code by optimizing the translation process. It allows for the use of techniques such as intermediate code generation and code optimization.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1010" y="932329"/>
            <a:ext cx="8651631" cy="5105400"/>
          </a:xfrm>
        </p:spPr>
        <p:txBody>
          <a:bodyPr/>
          <a:lstStyle/>
          <a:p>
            <a:pPr algn="just" fontAlgn="base">
              <a:buNone/>
            </a:pPr>
            <a:r>
              <a:rPr lang="en-US" b="1" dirty="0" smtClean="0">
                <a:latin typeface="Cambria" pitchFamily="18" charset="0"/>
                <a:ea typeface="Cambria" pitchFamily="18" charset="0"/>
              </a:rPr>
              <a:t>Disadvantages of Syntax Directed Translation:</a:t>
            </a:r>
          </a:p>
          <a:p>
            <a:pPr algn="just" fontAlgn="base">
              <a:buNone/>
            </a:pPr>
            <a:endParaRPr lang="en-US" b="1" dirty="0" smtClean="0">
              <a:latin typeface="Cambria" pitchFamily="18" charset="0"/>
              <a:ea typeface="Cambria" pitchFamily="18" charset="0"/>
            </a:endParaRPr>
          </a:p>
          <a:p>
            <a:pPr algn="just" fontAlgn="base"/>
            <a:r>
              <a:rPr lang="en-US" b="1" dirty="0" smtClean="0">
                <a:latin typeface="Cambria" pitchFamily="18" charset="0"/>
                <a:ea typeface="Cambria" pitchFamily="18" charset="0"/>
              </a:rPr>
              <a:t>Limited expressiveness: </a:t>
            </a:r>
            <a:r>
              <a:rPr lang="en-US" dirty="0" smtClean="0">
                <a:latin typeface="Cambria" pitchFamily="18" charset="0"/>
                <a:ea typeface="Cambria" pitchFamily="18" charset="0"/>
              </a:rPr>
              <a:t>SDT has limited expressiveness in comparison to other translation methods, such as attribute grammars. This limits the types of translations that can be performed using SDT.</a:t>
            </a:r>
          </a:p>
          <a:p>
            <a:pPr algn="just" fontAlgn="base"/>
            <a:endParaRPr lang="en-US" dirty="0" smtClean="0">
              <a:latin typeface="Cambria" pitchFamily="18" charset="0"/>
              <a:ea typeface="Cambria" pitchFamily="18" charset="0"/>
            </a:endParaRPr>
          </a:p>
          <a:p>
            <a:pPr algn="just" fontAlgn="base"/>
            <a:r>
              <a:rPr lang="en-US" b="1" dirty="0" smtClean="0">
                <a:latin typeface="Cambria" pitchFamily="18" charset="0"/>
                <a:ea typeface="Cambria" pitchFamily="18" charset="0"/>
              </a:rPr>
              <a:t>Inflexibility: </a:t>
            </a:r>
            <a:r>
              <a:rPr lang="en-US" dirty="0" smtClean="0">
                <a:latin typeface="Cambria" pitchFamily="18" charset="0"/>
                <a:ea typeface="Cambria" pitchFamily="18" charset="0"/>
              </a:rPr>
              <a:t>SDT can be inflexible in situations where the translation rules are complex and cannot be easily expressed using grammar rules.</a:t>
            </a:r>
          </a:p>
          <a:p>
            <a:pPr algn="just" fontAlgn="base"/>
            <a:endParaRPr lang="en-US" dirty="0" smtClean="0">
              <a:latin typeface="Cambria" pitchFamily="18" charset="0"/>
              <a:ea typeface="Cambria" pitchFamily="18" charset="0"/>
            </a:endParaRPr>
          </a:p>
          <a:p>
            <a:pPr algn="just" fontAlgn="base"/>
            <a:r>
              <a:rPr lang="en-US" b="1" dirty="0" smtClean="0">
                <a:latin typeface="Cambria" pitchFamily="18" charset="0"/>
                <a:ea typeface="Cambria" pitchFamily="18" charset="0"/>
              </a:rPr>
              <a:t>Limited error recovery: </a:t>
            </a:r>
            <a:r>
              <a:rPr lang="en-US" dirty="0" smtClean="0">
                <a:latin typeface="Cambria" pitchFamily="18" charset="0"/>
                <a:ea typeface="Cambria" pitchFamily="18" charset="0"/>
              </a:rPr>
              <a:t>SDT is limited in its ability to recover from errors during the translation process. This can result in poor error messages and may make it difficult to locate and fix errors in the input program.</a:t>
            </a:r>
          </a:p>
          <a:p>
            <a:pPr algn="just"/>
            <a:endParaRPr lang="en-US" dirty="0">
              <a:latin typeface="Cambria" pitchFamily="18" charset="0"/>
              <a:ea typeface="Cambr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6868" y="1084729"/>
            <a:ext cx="8651631" cy="5105400"/>
          </a:xfrm>
        </p:spPr>
        <p:txBody>
          <a:bodyPr/>
          <a:lstStyle/>
          <a:p>
            <a:pPr algn="just" fontAlgn="base">
              <a:buNone/>
            </a:pPr>
            <a:r>
              <a:rPr lang="en-US" b="1" dirty="0" smtClean="0">
                <a:latin typeface="Cambria" pitchFamily="18" charset="0"/>
                <a:ea typeface="Cambria" pitchFamily="18" charset="0"/>
              </a:rPr>
              <a:t>Application of Syntax Directed Translation </a:t>
            </a:r>
          </a:p>
          <a:p>
            <a:pPr algn="just" fontAlgn="base">
              <a:buNone/>
            </a:pPr>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SDT is used for Executing Arithmetic Expression.</a:t>
            </a:r>
          </a:p>
          <a:p>
            <a:pPr algn="just" fontAlgn="base"/>
            <a:r>
              <a:rPr lang="en-US" dirty="0" smtClean="0">
                <a:latin typeface="Cambria" pitchFamily="18" charset="0"/>
                <a:ea typeface="Cambria" pitchFamily="18" charset="0"/>
              </a:rPr>
              <a:t>In the conversion from infix to postfix expression.</a:t>
            </a:r>
          </a:p>
          <a:p>
            <a:pPr algn="just" fontAlgn="base"/>
            <a:r>
              <a:rPr lang="en-US" dirty="0" smtClean="0">
                <a:latin typeface="Cambria" pitchFamily="18" charset="0"/>
                <a:ea typeface="Cambria" pitchFamily="18" charset="0"/>
              </a:rPr>
              <a:t>In the conversion from infix to prefix expression.</a:t>
            </a:r>
          </a:p>
          <a:p>
            <a:pPr algn="just" fontAlgn="base"/>
            <a:r>
              <a:rPr lang="en-US" dirty="0" smtClean="0">
                <a:latin typeface="Cambria" pitchFamily="18" charset="0"/>
                <a:ea typeface="Cambria" pitchFamily="18" charset="0"/>
              </a:rPr>
              <a:t>It is also used for Binary to decimal conversion.</a:t>
            </a:r>
          </a:p>
          <a:p>
            <a:pPr algn="just" fontAlgn="base"/>
            <a:r>
              <a:rPr lang="en-US" dirty="0" smtClean="0">
                <a:latin typeface="Cambria" pitchFamily="18" charset="0"/>
                <a:ea typeface="Cambria" pitchFamily="18" charset="0"/>
              </a:rPr>
              <a:t>In counting number of Reduction.</a:t>
            </a:r>
          </a:p>
          <a:p>
            <a:pPr algn="just" fontAlgn="base"/>
            <a:r>
              <a:rPr lang="en-US" dirty="0" smtClean="0">
                <a:latin typeface="Cambria" pitchFamily="18" charset="0"/>
                <a:ea typeface="Cambria" pitchFamily="18" charset="0"/>
              </a:rPr>
              <a:t>In creating a Syntax tree.</a:t>
            </a:r>
          </a:p>
          <a:p>
            <a:pPr algn="just" fontAlgn="base"/>
            <a:r>
              <a:rPr lang="en-US" dirty="0" smtClean="0">
                <a:latin typeface="Cambria" pitchFamily="18" charset="0"/>
                <a:ea typeface="Cambria" pitchFamily="18" charset="0"/>
              </a:rPr>
              <a:t>SDT is used to generate intermediate code.</a:t>
            </a:r>
          </a:p>
          <a:p>
            <a:pPr algn="just" fontAlgn="base"/>
            <a:r>
              <a:rPr lang="en-US" dirty="0" smtClean="0">
                <a:latin typeface="Cambria" pitchFamily="18" charset="0"/>
                <a:ea typeface="Cambria" pitchFamily="18" charset="0"/>
              </a:rPr>
              <a:t>In storing information into symbol table.</a:t>
            </a:r>
          </a:p>
          <a:p>
            <a:pPr algn="just" fontAlgn="base"/>
            <a:r>
              <a:rPr lang="en-US" dirty="0" smtClean="0">
                <a:latin typeface="Cambria" pitchFamily="18" charset="0"/>
                <a:ea typeface="Cambria" pitchFamily="18" charset="0"/>
              </a:rPr>
              <a:t>SDT is commonly used for type checking also.</a:t>
            </a:r>
          </a:p>
          <a:p>
            <a:pPr algn="just"/>
            <a:endParaRPr lang="en-US" dirty="0">
              <a:latin typeface="Cambria" pitchFamily="18" charset="0"/>
              <a:ea typeface="Cambri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1363" y="1407460"/>
            <a:ext cx="8651631" cy="5105400"/>
          </a:xfrm>
        </p:spPr>
        <p:txBody>
          <a:bodyPr/>
          <a:lstStyle/>
          <a:p>
            <a:pPr algn="just" fontAlgn="base">
              <a:buNone/>
            </a:pPr>
            <a:r>
              <a:rPr lang="en-US" b="1" dirty="0" smtClean="0">
                <a:latin typeface="Cambria" pitchFamily="18" charset="0"/>
                <a:ea typeface="Cambria" pitchFamily="18" charset="0"/>
              </a:rPr>
              <a:t>Types of attributes </a:t>
            </a:r>
          </a:p>
          <a:p>
            <a:pPr algn="just" fontAlgn="base">
              <a:buNone/>
            </a:pPr>
            <a:r>
              <a:rPr lang="en-US" dirty="0" smtClean="0">
                <a:latin typeface="Cambria" pitchFamily="18" charset="0"/>
                <a:ea typeface="Cambria" pitchFamily="18" charset="0"/>
              </a:rPr>
              <a:t>Attributes may be of two types – Synthesized or Inherited.</a:t>
            </a:r>
          </a:p>
          <a:p>
            <a:pPr algn="just" fontAlgn="base"/>
            <a:endParaRPr lang="en-US" dirty="0" smtClean="0">
              <a:latin typeface="Cambria" pitchFamily="18" charset="0"/>
              <a:ea typeface="Cambria" pitchFamily="18" charset="0"/>
            </a:endParaRPr>
          </a:p>
          <a:p>
            <a:pPr algn="just" fontAlgn="base"/>
            <a:r>
              <a:rPr lang="en-US" b="1" dirty="0" smtClean="0">
                <a:latin typeface="Cambria" pitchFamily="18" charset="0"/>
                <a:ea typeface="Cambria" pitchFamily="18" charset="0"/>
              </a:rPr>
              <a:t>Synthesized attributes –</a:t>
            </a:r>
            <a:r>
              <a:rPr lang="en-US" dirty="0" smtClean="0">
                <a:latin typeface="Cambria" pitchFamily="18" charset="0"/>
                <a:ea typeface="Cambria" pitchFamily="18" charset="0"/>
              </a:rPr>
              <a:t> A Synthesized attribute is an attribute of the non-terminal on the left-hand side of a production. </a:t>
            </a: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Synthesized attributes represent information that is being passed up the parse tree. The attribute can take value only from its children (Variables in the RHS of the production). </a:t>
            </a: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The non-terminal concerned must be in the head (LHS) of production. For e.g. let’s say A -&gt; BC is a production of a grammar, and A’s attribute is dependent on B’s attributes or C’s attributes then it will be synthesized attribute.</a:t>
            </a:r>
          </a:p>
          <a:p>
            <a:pPr algn="just" fontAlgn="base"/>
            <a:endParaRPr lang="en-US" dirty="0" smtClean="0">
              <a:latin typeface="Cambria" pitchFamily="18" charset="0"/>
              <a:ea typeface="Cambria" pitchFamily="18" charset="0"/>
            </a:endParaRPr>
          </a:p>
          <a:p>
            <a:pPr algn="just"/>
            <a:endParaRPr lang="en-US" dirty="0">
              <a:latin typeface="Cambria" pitchFamily="18" charset="0"/>
              <a:ea typeface="Cambri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just" fontAlgn="base"/>
            <a:endParaRPr lang="en-US" dirty="0" smtClean="0">
              <a:latin typeface="Cambria" pitchFamily="18" charset="0"/>
              <a:ea typeface="Cambria" pitchFamily="18" charset="0"/>
            </a:endParaRPr>
          </a:p>
          <a:p>
            <a:pPr algn="just" fontAlgn="base"/>
            <a:r>
              <a:rPr lang="en-US" b="1" dirty="0" smtClean="0">
                <a:latin typeface="Cambria" pitchFamily="18" charset="0"/>
                <a:ea typeface="Cambria" pitchFamily="18" charset="0"/>
              </a:rPr>
              <a:t>Inherited attributes –</a:t>
            </a:r>
            <a:r>
              <a:rPr lang="en-US" dirty="0" smtClean="0">
                <a:latin typeface="Cambria" pitchFamily="18" charset="0"/>
                <a:ea typeface="Cambria" pitchFamily="18" charset="0"/>
              </a:rPr>
              <a:t> An attribute of a non terminal on the right-hand side of a production is called an inherited attribute. </a:t>
            </a: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The attribute can take value either from its parent or from its siblings (variables in the LHS or RHS of the production). </a:t>
            </a: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The non-terminal concerned must be in the body (RHS) of production. </a:t>
            </a: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For example, let’s say A -&gt; BC is a production of a grammar and B’s attribute is dependent on A’s attributes or C’s attributes then it will be inherited attribute because A is a parent here, and C is a sibling.</a:t>
            </a:r>
          </a:p>
          <a:p>
            <a:pPr algn="just"/>
            <a:endParaRPr lang="en-US" dirty="0">
              <a:latin typeface="Cambria" pitchFamily="18" charset="0"/>
              <a:ea typeface="Cambri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4797" y="1371600"/>
            <a:ext cx="8651631" cy="5105400"/>
          </a:xfrm>
        </p:spPr>
        <p:txBody>
          <a:bodyPr/>
          <a:lstStyle/>
          <a:p>
            <a:pPr algn="just" fontAlgn="base">
              <a:buNone/>
            </a:pPr>
            <a:r>
              <a:rPr lang="en-US" b="1" dirty="0" smtClean="0">
                <a:latin typeface="Cambria" pitchFamily="18" charset="0"/>
                <a:ea typeface="Cambria" pitchFamily="18" charset="0"/>
              </a:rPr>
              <a:t>S-attributed SDT </a:t>
            </a:r>
          </a:p>
          <a:p>
            <a:pPr algn="just" fontAlgn="base"/>
            <a:endParaRPr lang="en-US" dirty="0" smtClean="0">
              <a:latin typeface="Cambria" pitchFamily="18" charset="0"/>
              <a:ea typeface="Cambria" pitchFamily="18" charset="0"/>
            </a:endParaRPr>
          </a:p>
          <a:p>
            <a:pPr lvl="1" algn="just" fontAlgn="base">
              <a:buFont typeface="Arial" pitchFamily="34" charset="0"/>
              <a:buChar char="•"/>
            </a:pPr>
            <a:r>
              <a:rPr lang="en-US" dirty="0" smtClean="0">
                <a:latin typeface="Cambria" pitchFamily="18" charset="0"/>
                <a:ea typeface="Cambria" pitchFamily="18" charset="0"/>
              </a:rPr>
              <a:t>If an SDT uses only </a:t>
            </a:r>
            <a:r>
              <a:rPr lang="en-US" dirty="0" smtClean="0">
                <a:solidFill>
                  <a:srgbClr val="FF0000"/>
                </a:solidFill>
                <a:latin typeface="Cambria" pitchFamily="18" charset="0"/>
                <a:ea typeface="Cambria" pitchFamily="18" charset="0"/>
              </a:rPr>
              <a:t>synthesized attributes, it is called as S-attributed </a:t>
            </a:r>
            <a:r>
              <a:rPr lang="en-US" dirty="0" smtClean="0">
                <a:latin typeface="Cambria" pitchFamily="18" charset="0"/>
                <a:ea typeface="Cambria" pitchFamily="18" charset="0"/>
              </a:rPr>
              <a:t>SDT.</a:t>
            </a:r>
          </a:p>
          <a:p>
            <a:pPr lvl="1" algn="just" fontAlgn="base">
              <a:buFont typeface="Arial" pitchFamily="34" charset="0"/>
              <a:buChar char="•"/>
            </a:pPr>
            <a:endParaRPr lang="en-US" dirty="0" smtClean="0">
              <a:latin typeface="Cambria" pitchFamily="18" charset="0"/>
              <a:ea typeface="Cambria" pitchFamily="18" charset="0"/>
            </a:endParaRPr>
          </a:p>
          <a:p>
            <a:pPr lvl="1" algn="just" fontAlgn="base">
              <a:buFont typeface="Arial" pitchFamily="34" charset="0"/>
              <a:buChar char="•"/>
            </a:pPr>
            <a:r>
              <a:rPr lang="en-US" dirty="0" smtClean="0">
                <a:latin typeface="Cambria" pitchFamily="18" charset="0"/>
                <a:ea typeface="Cambria" pitchFamily="18" charset="0"/>
              </a:rPr>
              <a:t>S-attributed SDTs are evaluated in bottom-up parsing, as the values of the parent nodes depend upon the values of the child nodes.</a:t>
            </a:r>
          </a:p>
          <a:p>
            <a:pPr lvl="1" algn="just" fontAlgn="base">
              <a:buFont typeface="Arial" pitchFamily="34" charset="0"/>
              <a:buChar char="•"/>
            </a:pPr>
            <a:endParaRPr lang="en-US" dirty="0" smtClean="0">
              <a:latin typeface="Cambria" pitchFamily="18" charset="0"/>
              <a:ea typeface="Cambria" pitchFamily="18" charset="0"/>
            </a:endParaRPr>
          </a:p>
          <a:p>
            <a:pPr lvl="1" algn="just" fontAlgn="base">
              <a:buFont typeface="Arial" pitchFamily="34" charset="0"/>
              <a:buChar char="•"/>
            </a:pPr>
            <a:r>
              <a:rPr lang="en-US" dirty="0" smtClean="0">
                <a:latin typeface="Cambria" pitchFamily="18" charset="0"/>
                <a:ea typeface="Cambria" pitchFamily="18" charset="0"/>
              </a:rPr>
              <a:t>Semantic actions are placed in rightmost place of RHS.</a:t>
            </a:r>
          </a:p>
          <a:p>
            <a:pPr lvl="1" algn="just" fontAlgn="base">
              <a:buNone/>
            </a:pPr>
            <a:endParaRPr lang="en-US" dirty="0" smtClean="0">
              <a:latin typeface="Cambria" pitchFamily="18" charset="0"/>
              <a:ea typeface="Cambri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754acbc1b1_0_90"/>
          <p:cNvSpPr txBox="1"/>
          <p:nvPr/>
        </p:nvSpPr>
        <p:spPr>
          <a:xfrm>
            <a:off x="591013" y="1371600"/>
            <a:ext cx="8051181" cy="378562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dirty="0">
                <a:latin typeface="Cambria" pitchFamily="18" charset="0"/>
                <a:ea typeface="Cambria" pitchFamily="18" charset="0"/>
                <a:cs typeface="Times New Roman"/>
                <a:sym typeface="Times New Roman"/>
              </a:rPr>
              <a:t>COURSE </a:t>
            </a:r>
            <a:r>
              <a:rPr lang="en-US" sz="1800" b="1" dirty="0" smtClean="0">
                <a:latin typeface="Cambria" pitchFamily="18" charset="0"/>
                <a:ea typeface="Cambria" pitchFamily="18" charset="0"/>
                <a:cs typeface="Times New Roman"/>
                <a:sym typeface="Times New Roman"/>
              </a:rPr>
              <a:t>OUTCOMES</a:t>
            </a:r>
          </a:p>
          <a:p>
            <a:pPr marL="0" lvl="0" indent="0" algn="ctr" rtl="0">
              <a:spcBef>
                <a:spcPts val="0"/>
              </a:spcBef>
              <a:spcAft>
                <a:spcPts val="0"/>
              </a:spcAft>
              <a:buNone/>
            </a:pPr>
            <a:endParaRPr sz="1800" b="1">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sz="1800" dirty="0">
                <a:latin typeface="Cambria" pitchFamily="18" charset="0"/>
                <a:ea typeface="Cambria" pitchFamily="18" charset="0"/>
                <a:cs typeface="Times New Roman"/>
                <a:sym typeface="Times New Roman"/>
              </a:rPr>
              <a:t>1 Compare different language Processors and design Lexical Analyzer for a given </a:t>
            </a:r>
            <a:r>
              <a:rPr lang="en-US" sz="1800" dirty="0" smtClean="0">
                <a:latin typeface="Cambria" pitchFamily="18" charset="0"/>
                <a:ea typeface="Cambria" pitchFamily="18" charset="0"/>
                <a:cs typeface="Times New Roman"/>
                <a:sym typeface="Times New Roman"/>
              </a:rPr>
              <a:t>language.</a:t>
            </a:r>
          </a:p>
          <a:p>
            <a:pPr marL="0" lvl="0" indent="0" algn="just" rtl="0">
              <a:spcBef>
                <a:spcPts val="0"/>
              </a:spcBef>
              <a:spcAft>
                <a:spcPts val="0"/>
              </a:spcAft>
              <a:buNone/>
            </a:pPr>
            <a:endParaRPr sz="1800">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sz="1800" dirty="0">
                <a:latin typeface="Cambria" pitchFamily="18" charset="0"/>
                <a:ea typeface="Cambria" pitchFamily="18" charset="0"/>
                <a:cs typeface="Times New Roman"/>
                <a:sym typeface="Times New Roman"/>
              </a:rPr>
              <a:t>2 Design Parser using top down and bottom up parsing techniques </a:t>
            </a:r>
            <a:endParaRPr lang="en-US" sz="1800" dirty="0" smtClean="0">
              <a:latin typeface="Cambria" pitchFamily="18" charset="0"/>
              <a:ea typeface="Cambria" pitchFamily="18" charset="0"/>
              <a:cs typeface="Times New Roman"/>
              <a:sym typeface="Times New Roman"/>
            </a:endParaRPr>
          </a:p>
          <a:p>
            <a:pPr marL="0" lvl="0" indent="0" algn="just" rtl="0">
              <a:spcBef>
                <a:spcPts val="0"/>
              </a:spcBef>
              <a:spcAft>
                <a:spcPts val="0"/>
              </a:spcAft>
              <a:buNone/>
            </a:pPr>
            <a:endParaRPr sz="1800">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sz="1800" dirty="0">
                <a:latin typeface="Cambria" pitchFamily="18" charset="0"/>
                <a:ea typeface="Cambria" pitchFamily="18" charset="0"/>
                <a:cs typeface="Times New Roman"/>
                <a:sym typeface="Times New Roman"/>
              </a:rPr>
              <a:t>3 Generate Intermediate code for a given set of </a:t>
            </a:r>
            <a:r>
              <a:rPr lang="en-US" sz="1800" dirty="0" smtClean="0">
                <a:latin typeface="Cambria" pitchFamily="18" charset="0"/>
                <a:ea typeface="Cambria" pitchFamily="18" charset="0"/>
                <a:cs typeface="Times New Roman"/>
                <a:sym typeface="Times New Roman"/>
              </a:rPr>
              <a:t>instructions</a:t>
            </a:r>
          </a:p>
          <a:p>
            <a:pPr marL="0" lvl="0" indent="0" algn="just" rtl="0">
              <a:spcBef>
                <a:spcPts val="0"/>
              </a:spcBef>
              <a:spcAft>
                <a:spcPts val="0"/>
              </a:spcAft>
              <a:buNone/>
            </a:pPr>
            <a:endParaRPr sz="1800">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sz="1800" dirty="0">
                <a:latin typeface="Cambria" pitchFamily="18" charset="0"/>
                <a:ea typeface="Cambria" pitchFamily="18" charset="0"/>
                <a:cs typeface="Times New Roman"/>
                <a:sym typeface="Times New Roman"/>
              </a:rPr>
              <a:t>4 Choose a data structures for symbol table organization and dynamic memory </a:t>
            </a:r>
            <a:r>
              <a:rPr lang="en-US" sz="1800" dirty="0" smtClean="0">
                <a:latin typeface="Cambria" pitchFamily="18" charset="0"/>
                <a:ea typeface="Cambria" pitchFamily="18" charset="0"/>
                <a:cs typeface="Times New Roman"/>
                <a:sym typeface="Times New Roman"/>
              </a:rPr>
              <a:t>management</a:t>
            </a:r>
          </a:p>
          <a:p>
            <a:pPr marL="0" lvl="0" indent="0" algn="just" rtl="0">
              <a:spcBef>
                <a:spcPts val="0"/>
              </a:spcBef>
              <a:spcAft>
                <a:spcPts val="0"/>
              </a:spcAft>
              <a:buNone/>
            </a:pPr>
            <a:endParaRPr sz="1800">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sz="1800" dirty="0">
                <a:latin typeface="Cambria" pitchFamily="18" charset="0"/>
                <a:ea typeface="Cambria" pitchFamily="18" charset="0"/>
                <a:cs typeface="Times New Roman"/>
                <a:sym typeface="Times New Roman"/>
              </a:rPr>
              <a:t>5 Apply various code optimization techniques to generate efficient target code</a:t>
            </a:r>
            <a:endParaRPr sz="1800">
              <a:latin typeface="Cambria" pitchFamily="18" charset="0"/>
              <a:ea typeface="Cambria" pitchFamily="18" charset="0"/>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0659" y="1021976"/>
            <a:ext cx="8194431" cy="4849906"/>
          </a:xfrm>
        </p:spPr>
        <p:txBody>
          <a:bodyPr/>
          <a:lstStyle/>
          <a:p>
            <a:pPr lvl="1" algn="just" fontAlgn="base">
              <a:buNone/>
            </a:pPr>
            <a:endParaRPr lang="en-US" dirty="0" smtClean="0">
              <a:latin typeface="Cambria" pitchFamily="18" charset="0"/>
              <a:ea typeface="Cambria" pitchFamily="18" charset="0"/>
            </a:endParaRPr>
          </a:p>
          <a:p>
            <a:pPr algn="just" fontAlgn="base">
              <a:buNone/>
            </a:pPr>
            <a:r>
              <a:rPr lang="en-US" b="1" dirty="0" smtClean="0">
                <a:latin typeface="Cambria" pitchFamily="18" charset="0"/>
                <a:ea typeface="Cambria" pitchFamily="18" charset="0"/>
              </a:rPr>
              <a:t>L-attributed SDT:</a:t>
            </a:r>
          </a:p>
          <a:p>
            <a:pPr algn="just" fontAlgn="base">
              <a:buNone/>
            </a:pPr>
            <a:endParaRPr lang="en-US" dirty="0" smtClean="0">
              <a:latin typeface="Cambria" pitchFamily="18" charset="0"/>
              <a:ea typeface="Cambria" pitchFamily="18" charset="0"/>
            </a:endParaRPr>
          </a:p>
          <a:p>
            <a:pPr lvl="1" algn="just" fontAlgn="base">
              <a:buFont typeface="Arial" pitchFamily="34" charset="0"/>
              <a:buChar char="•"/>
            </a:pPr>
            <a:r>
              <a:rPr lang="en-US" dirty="0" smtClean="0">
                <a:latin typeface="Cambria" pitchFamily="18" charset="0"/>
                <a:ea typeface="Cambria" pitchFamily="18" charset="0"/>
              </a:rPr>
              <a:t>If an SDT </a:t>
            </a:r>
            <a:r>
              <a:rPr lang="en-US" dirty="0" smtClean="0">
                <a:solidFill>
                  <a:srgbClr val="FF0000"/>
                </a:solidFill>
                <a:latin typeface="Cambria" pitchFamily="18" charset="0"/>
                <a:ea typeface="Cambria" pitchFamily="18" charset="0"/>
              </a:rPr>
              <a:t>uses both synthesized attributes and inherited attributes </a:t>
            </a:r>
            <a:r>
              <a:rPr lang="en-US" dirty="0" smtClean="0">
                <a:latin typeface="Cambria" pitchFamily="18" charset="0"/>
                <a:ea typeface="Cambria" pitchFamily="18" charset="0"/>
              </a:rPr>
              <a:t>with a restriction that inherited attribute can inherit values from left siblings only, it is called as L-attributed SDT.</a:t>
            </a:r>
          </a:p>
          <a:p>
            <a:pPr lvl="1" algn="just" fontAlgn="base">
              <a:buFont typeface="Arial" pitchFamily="34" charset="0"/>
              <a:buChar char="•"/>
            </a:pPr>
            <a:endParaRPr lang="en-US" dirty="0" smtClean="0">
              <a:latin typeface="Cambria" pitchFamily="18" charset="0"/>
              <a:ea typeface="Cambria" pitchFamily="18" charset="0"/>
            </a:endParaRPr>
          </a:p>
          <a:p>
            <a:pPr lvl="1" algn="just" fontAlgn="base">
              <a:buFont typeface="Arial" pitchFamily="34" charset="0"/>
              <a:buChar char="•"/>
            </a:pPr>
            <a:r>
              <a:rPr lang="en-US" dirty="0" smtClean="0">
                <a:latin typeface="Cambria" pitchFamily="18" charset="0"/>
                <a:ea typeface="Cambria" pitchFamily="18" charset="0"/>
              </a:rPr>
              <a:t>Attributes in L-attributed SDTs are evaluated by depth-first and left-to-right parsing manner.</a:t>
            </a:r>
          </a:p>
          <a:p>
            <a:pPr lvl="1" algn="just" fontAlgn="base">
              <a:buFont typeface="Arial" pitchFamily="34" charset="0"/>
              <a:buChar char="•"/>
            </a:pPr>
            <a:endParaRPr lang="en-US" dirty="0" smtClean="0">
              <a:latin typeface="Cambria" pitchFamily="18" charset="0"/>
              <a:ea typeface="Cambria" pitchFamily="18" charset="0"/>
            </a:endParaRPr>
          </a:p>
          <a:p>
            <a:pPr lvl="1" algn="just" fontAlgn="base">
              <a:buFont typeface="Arial" pitchFamily="34" charset="0"/>
              <a:buChar char="•"/>
            </a:pPr>
            <a:r>
              <a:rPr lang="en-US" dirty="0" smtClean="0">
                <a:latin typeface="Cambria" pitchFamily="18" charset="0"/>
                <a:ea typeface="Cambria" pitchFamily="18" charset="0"/>
              </a:rPr>
              <a:t>Semantic actions are placed anywhere in RHS.</a:t>
            </a:r>
          </a:p>
          <a:p>
            <a:pPr lvl="1" algn="just" fontAlgn="base">
              <a:buFont typeface="Arial" pitchFamily="34" charset="0"/>
              <a:buChar char="•"/>
            </a:pPr>
            <a:endParaRPr lang="en-US" dirty="0" smtClean="0">
              <a:latin typeface="Cambria" pitchFamily="18" charset="0"/>
              <a:ea typeface="Cambria" pitchFamily="18" charset="0"/>
            </a:endParaRPr>
          </a:p>
          <a:p>
            <a:pPr lvl="1" algn="just" fontAlgn="base">
              <a:buFont typeface="Arial" pitchFamily="34" charset="0"/>
              <a:buChar char="•"/>
            </a:pPr>
            <a:r>
              <a:rPr lang="en-US" dirty="0" smtClean="0">
                <a:latin typeface="Cambria" pitchFamily="18" charset="0"/>
                <a:ea typeface="Cambria" pitchFamily="18" charset="0"/>
              </a:rPr>
              <a:t>Example : S-&gt;ABC, Here attribute B can only obtain its value either from the parent – S or its left sibling A but It can’t inherit from its right sibling C. Same goes for A &amp; C – A can only get its value from its parent &amp; C can get its value from S, A, &amp; B as well because C is the rightmost attribute in the given production.</a:t>
            </a:r>
          </a:p>
          <a:p>
            <a:pPr algn="just">
              <a:buFont typeface="Arial" pitchFamily="34" charset="0"/>
              <a:buChar char="•"/>
            </a:pPr>
            <a:endParaRPr lang="en-US" dirty="0">
              <a:latin typeface="Cambria" pitchFamily="18" charset="0"/>
              <a:ea typeface="Cambr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045" y="591670"/>
            <a:ext cx="8651631" cy="914400"/>
          </a:xfrm>
        </p:spPr>
        <p:txBody>
          <a:bodyPr/>
          <a:lstStyle/>
          <a:p>
            <a:r>
              <a:rPr lang="en-US" b="1" dirty="0" smtClean="0"/>
              <a:t>Evaluation Order For SDD</a:t>
            </a:r>
            <a:br>
              <a:rPr lang="en-US" b="1" dirty="0" smtClean="0"/>
            </a:br>
            <a:endParaRPr lang="en-US" dirty="0"/>
          </a:p>
        </p:txBody>
      </p:sp>
      <p:sp>
        <p:nvSpPr>
          <p:cNvPr id="3" name="Text Placeholder 2"/>
          <p:cNvSpPr>
            <a:spLocks noGrp="1"/>
          </p:cNvSpPr>
          <p:nvPr>
            <p:ph type="body" idx="1"/>
          </p:nvPr>
        </p:nvSpPr>
        <p:spPr>
          <a:xfrm>
            <a:off x="629599" y="1622611"/>
            <a:ext cx="7958589" cy="4052048"/>
          </a:xfrm>
        </p:spPr>
        <p:txBody>
          <a:bodyPr/>
          <a:lstStyle/>
          <a:p>
            <a:pPr algn="just"/>
            <a:r>
              <a:rPr lang="en-US" dirty="0" smtClean="0">
                <a:latin typeface="Cambria" pitchFamily="18" charset="0"/>
                <a:ea typeface="Cambria" pitchFamily="18" charset="0"/>
              </a:rPr>
              <a:t>Evaluation order for SDD includes how the SDD(Syntax Directed Definition) is evaluated with the help of attributes, dependency graphs, semantic rules, and S and L attributed definitions. </a:t>
            </a:r>
          </a:p>
          <a:p>
            <a:pPr algn="just"/>
            <a:endParaRPr lang="en-US" dirty="0" smtClean="0">
              <a:latin typeface="Cambria" pitchFamily="18" charset="0"/>
              <a:ea typeface="Cambria" pitchFamily="18" charset="0"/>
            </a:endParaRPr>
          </a:p>
          <a:p>
            <a:pPr algn="just"/>
            <a:r>
              <a:rPr lang="en-US" dirty="0" smtClean="0">
                <a:latin typeface="Cambria" pitchFamily="18" charset="0"/>
                <a:ea typeface="Cambria" pitchFamily="18" charset="0"/>
              </a:rPr>
              <a:t>SDD helps in the semantic analysis in the compiler so it’s important to know about how SDDs are evaluated and their evaluation order.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7880" y="878541"/>
            <a:ext cx="7958589" cy="5105400"/>
          </a:xfrm>
        </p:spPr>
        <p:txBody>
          <a:bodyPr/>
          <a:lstStyle/>
          <a:p>
            <a:pPr algn="just" fontAlgn="base">
              <a:buNone/>
            </a:pPr>
            <a:r>
              <a:rPr lang="en-US" b="1" dirty="0" smtClean="0"/>
              <a:t>Dependency Graphs</a:t>
            </a:r>
          </a:p>
          <a:p>
            <a:pPr algn="just" fontAlgn="base">
              <a:buNone/>
            </a:pPr>
            <a:endParaRPr lang="en-US" b="1" dirty="0" smtClean="0"/>
          </a:p>
          <a:p>
            <a:pPr algn="just" fontAlgn="base"/>
            <a:r>
              <a:rPr lang="en-US" dirty="0" smtClean="0">
                <a:latin typeface="Cambria" pitchFamily="18" charset="0"/>
                <a:ea typeface="Cambria" pitchFamily="18" charset="0"/>
              </a:rPr>
              <a:t>A dependency graph provides information about the </a:t>
            </a:r>
            <a:r>
              <a:rPr lang="en-US" dirty="0" smtClean="0">
                <a:solidFill>
                  <a:srgbClr val="FF0000"/>
                </a:solidFill>
                <a:latin typeface="Cambria" pitchFamily="18" charset="0"/>
                <a:ea typeface="Cambria" pitchFamily="18" charset="0"/>
              </a:rPr>
              <a:t>order of evaluation of attributes with the help of edges.</a:t>
            </a:r>
            <a:r>
              <a:rPr lang="en-US" dirty="0" smtClean="0">
                <a:latin typeface="Cambria" pitchFamily="18" charset="0"/>
                <a:ea typeface="Cambria" pitchFamily="18" charset="0"/>
              </a:rPr>
              <a:t>  It is used to determine the order of evaluation of attributes according to the semantic rules of the production. An edge from the first node attribute to the second node attribute gives the information that first node attribute evaluation is required for the evaluation of the second node attribute. </a:t>
            </a:r>
            <a:r>
              <a:rPr lang="en-US" dirty="0" smtClean="0">
                <a:solidFill>
                  <a:srgbClr val="FF0000"/>
                </a:solidFill>
                <a:latin typeface="Cambria" pitchFamily="18" charset="0"/>
                <a:ea typeface="Cambria" pitchFamily="18" charset="0"/>
              </a:rPr>
              <a:t>Edges represent the semantic rules of the corresponding production. </a:t>
            </a: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Dependency Graph Rules: A node in the dependency graph corresponds to the node of the parse tree for each attribute. Edges (first node from the second node)of the dependency graph represent that the attribute of the first node is evaluated before the attribute of the second node.</a:t>
            </a:r>
          </a:p>
          <a:p>
            <a:pPr algn="just"/>
            <a:endParaRPr lang="en-US" dirty="0">
              <a:latin typeface="Cambria" pitchFamily="18" charset="0"/>
              <a:ea typeface="Cambri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5833" y="833718"/>
            <a:ext cx="8651631" cy="5105400"/>
          </a:xfrm>
        </p:spPr>
        <p:txBody>
          <a:bodyPr/>
          <a:lstStyle/>
          <a:p>
            <a:pPr algn="just" fontAlgn="base">
              <a:buNone/>
            </a:pPr>
            <a:r>
              <a:rPr lang="en-US" b="1" dirty="0" smtClean="0">
                <a:latin typeface="Cambria" pitchFamily="18" charset="0"/>
                <a:ea typeface="Cambria" pitchFamily="18" charset="0"/>
              </a:rPr>
              <a:t>Ordering the Evaluation of Attributes</a:t>
            </a:r>
          </a:p>
          <a:p>
            <a:pPr algn="just" fontAlgn="base">
              <a:buNone/>
            </a:pPr>
            <a:endParaRPr lang="en-US" b="1"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The dependency graph provides the evaluation order of attributes of the nodes of the parse tree. </a:t>
            </a: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An edge( i.e. first node to the second node) in the dependency graph represents that the attribute of the second node is dependent on the attribute of the first node for further evaluation. This order of evaluation gives a linear order called </a:t>
            </a:r>
            <a:r>
              <a:rPr lang="en-US" b="1" dirty="0" smtClean="0">
                <a:latin typeface="Cambria" pitchFamily="18" charset="0"/>
                <a:ea typeface="Cambria" pitchFamily="18" charset="0"/>
              </a:rPr>
              <a:t>topological order</a:t>
            </a:r>
            <a:r>
              <a:rPr lang="en-US" dirty="0" smtClean="0">
                <a:latin typeface="Cambria" pitchFamily="18" charset="0"/>
                <a:ea typeface="Cambria" pitchFamily="18" charset="0"/>
              </a:rPr>
              <a:t>.</a:t>
            </a:r>
          </a:p>
          <a:p>
            <a:pPr algn="just" fontAlgn="base"/>
            <a:endParaRPr lang="en-US" dirty="0" smtClean="0">
              <a:latin typeface="Cambria" pitchFamily="18" charset="0"/>
              <a:ea typeface="Cambria" pitchFamily="18" charset="0"/>
            </a:endParaRPr>
          </a:p>
          <a:p>
            <a:pPr algn="just"/>
            <a:r>
              <a:rPr lang="en-US" dirty="0" smtClean="0">
                <a:latin typeface="Cambria" pitchFamily="18" charset="0"/>
                <a:ea typeface="Cambria" pitchFamily="18" charset="0"/>
              </a:rPr>
              <a:t>There is no way to evaluate SDD on a parse tree </a:t>
            </a:r>
            <a:r>
              <a:rPr lang="en-US" b="1" dirty="0" smtClean="0">
                <a:latin typeface="Cambria" pitchFamily="18" charset="0"/>
                <a:ea typeface="Cambria" pitchFamily="18" charset="0"/>
              </a:rPr>
              <a:t>when there is a cycle present in the graph and due to the cycle, no topological order exists</a:t>
            </a:r>
            <a:r>
              <a:rPr lang="en-US" dirty="0" smtClean="0">
                <a:latin typeface="Cambria" pitchFamily="18" charset="0"/>
                <a:ea typeface="Cambria" pitchFamily="18" charset="0"/>
              </a:rPr>
              <a:t>. </a:t>
            </a:r>
            <a:endParaRPr lang="en-US"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41058" y="1152807"/>
            <a:ext cx="4156448" cy="334747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239031" y="2255185"/>
            <a:ext cx="3393981" cy="37242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95718" y="896471"/>
            <a:ext cx="5897656" cy="43478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7904" y="932330"/>
            <a:ext cx="8651631" cy="5105400"/>
          </a:xfrm>
        </p:spPr>
        <p:txBody>
          <a:bodyPr/>
          <a:lstStyle/>
          <a:p>
            <a:r>
              <a:rPr lang="en-US" dirty="0" smtClean="0">
                <a:latin typeface="Cambria" pitchFamily="18" charset="0"/>
                <a:ea typeface="Cambria" pitchFamily="18" charset="0"/>
              </a:rPr>
              <a:t>Table-1 represents the attributes corresponding to each node. </a:t>
            </a:r>
            <a:br>
              <a:rPr lang="en-US" dirty="0" smtClean="0">
                <a:latin typeface="Cambria" pitchFamily="18" charset="0"/>
                <a:ea typeface="Cambria" pitchFamily="18" charset="0"/>
              </a:rPr>
            </a:br>
            <a:r>
              <a:rPr lang="en-US" dirty="0" smtClean="0">
                <a:latin typeface="Cambria" pitchFamily="18" charset="0"/>
                <a:ea typeface="Cambria" pitchFamily="18" charset="0"/>
              </a:rPr>
              <a:t>Table-2 represents the semantic rules corresponding to each edge.  </a:t>
            </a:r>
            <a:endParaRPr lang="en-US" dirty="0">
              <a:latin typeface="Cambria" pitchFamily="18" charset="0"/>
              <a:ea typeface="Cambria" pitchFamily="18" charset="0"/>
            </a:endParaRPr>
          </a:p>
        </p:txBody>
      </p:sp>
      <p:pic>
        <p:nvPicPr>
          <p:cNvPr id="3074" name="Picture 2"/>
          <p:cNvPicPr>
            <a:picLocks noChangeAspect="1" noChangeArrowheads="1"/>
          </p:cNvPicPr>
          <p:nvPr/>
        </p:nvPicPr>
        <p:blipFill>
          <a:blip r:embed="rId2"/>
          <a:srcRect/>
          <a:stretch>
            <a:fillRect/>
          </a:stretch>
        </p:blipFill>
        <p:spPr bwMode="auto">
          <a:xfrm>
            <a:off x="3415553" y="1792941"/>
            <a:ext cx="2070847" cy="47064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236259" y="959225"/>
            <a:ext cx="3348878" cy="510091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727" y="1120588"/>
            <a:ext cx="8651631" cy="5105400"/>
          </a:xfrm>
        </p:spPr>
        <p:txBody>
          <a:bodyPr/>
          <a:lstStyle/>
          <a:p>
            <a:pPr algn="just" fontAlgn="base">
              <a:buNone/>
            </a:pPr>
            <a:r>
              <a:rPr lang="en-US" b="1" dirty="0" smtClean="0">
                <a:latin typeface="Cambria" pitchFamily="18" charset="0"/>
                <a:ea typeface="Cambria" pitchFamily="18" charset="0"/>
              </a:rPr>
              <a:t>S-Attributed Definitions</a:t>
            </a:r>
          </a:p>
          <a:p>
            <a:pPr algn="just" fontAlgn="base">
              <a:buNone/>
            </a:pPr>
            <a:endParaRPr lang="en-US" b="1"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S-attributed SDD can end of the production only. Its evaluation is based on bottom up parsing. </a:t>
            </a:r>
            <a:r>
              <a:rPr lang="en-US" dirty="0" err="1" smtClean="0">
                <a:latin typeface="Cambria" pitchFamily="18" charset="0"/>
                <a:ea typeface="Cambria" pitchFamily="18" charset="0"/>
              </a:rPr>
              <a:t>Yacc</a:t>
            </a:r>
            <a:r>
              <a:rPr lang="en-US" dirty="0" smtClean="0">
                <a:latin typeface="Cambria" pitchFamily="18" charset="0"/>
                <a:ea typeface="Cambria" pitchFamily="18" charset="0"/>
              </a:rPr>
              <a:t> is based on the S-attributed approach. </a:t>
            </a:r>
            <a:r>
              <a:rPr lang="en-US" dirty="0" smtClean="0">
                <a:latin typeface="Cambria" pitchFamily="18" charset="0"/>
                <a:ea typeface="Cambria" pitchFamily="18" charset="0"/>
              </a:rPr>
              <a:t>Any S-attributed grammar is also an L-attributed </a:t>
            </a:r>
            <a:r>
              <a:rPr lang="en-US" dirty="0" smtClean="0">
                <a:latin typeface="Cambria" pitchFamily="18" charset="0"/>
                <a:ea typeface="Cambria" pitchFamily="18" charset="0"/>
              </a:rPr>
              <a:t>grammar</a:t>
            </a:r>
            <a:r>
              <a:rPr lang="en-US" dirty="0" smtClean="0">
                <a:latin typeface="Cambria" pitchFamily="18" charset="0"/>
                <a:ea typeface="Cambria" pitchFamily="18" charset="0"/>
              </a:rPr>
              <a:t>.</a:t>
            </a:r>
            <a:r>
              <a:rPr lang="en-US" dirty="0" smtClean="0">
                <a:latin typeface="Cambria" pitchFamily="18" charset="0"/>
                <a:ea typeface="Cambria" pitchFamily="18" charset="0"/>
              </a:rPr>
              <a:t> have </a:t>
            </a:r>
            <a:r>
              <a:rPr lang="en-US" dirty="0" smtClean="0">
                <a:latin typeface="Cambria" pitchFamily="18" charset="0"/>
                <a:ea typeface="Cambria" pitchFamily="18" charset="0"/>
              </a:rPr>
              <a:t>only synthesized attributes. In this type of definitions semantic rules are placed at </a:t>
            </a:r>
            <a:r>
              <a:rPr lang="en-US" dirty="0" smtClean="0">
                <a:latin typeface="Cambria" pitchFamily="18" charset="0"/>
                <a:ea typeface="Cambria" pitchFamily="18" charset="0"/>
              </a:rPr>
              <a:t>the</a:t>
            </a:r>
            <a:endParaRPr lang="en-US" dirty="0" smtClean="0">
              <a:latin typeface="Cambria" pitchFamily="18" charset="0"/>
              <a:ea typeface="Cambria" pitchFamily="18" charset="0"/>
            </a:endParaRPr>
          </a:p>
          <a:p>
            <a:pPr algn="just" fontAlgn="base"/>
            <a:endParaRPr lang="en-US" dirty="0" smtClean="0">
              <a:latin typeface="Cambria" pitchFamily="18" charset="0"/>
              <a:ea typeface="Cambria" pitchFamily="18" charset="0"/>
            </a:endParaRPr>
          </a:p>
          <a:p>
            <a:pPr algn="just" fontAlgn="base"/>
            <a:r>
              <a:rPr lang="en-US" b="1" dirty="0" smtClean="0">
                <a:latin typeface="Cambria" pitchFamily="18" charset="0"/>
                <a:ea typeface="Cambria" pitchFamily="18" charset="0"/>
              </a:rPr>
              <a:t>Example:</a:t>
            </a:r>
            <a:r>
              <a:rPr lang="en-US" dirty="0" smtClean="0">
                <a:latin typeface="Cambria" pitchFamily="18" charset="0"/>
                <a:ea typeface="Cambria" pitchFamily="18" charset="0"/>
              </a:rPr>
              <a:t> S ⇢ AB { </a:t>
            </a:r>
            <a:r>
              <a:rPr lang="en-US" dirty="0" err="1" smtClean="0">
                <a:latin typeface="Cambria" pitchFamily="18" charset="0"/>
                <a:ea typeface="Cambria" pitchFamily="18" charset="0"/>
              </a:rPr>
              <a:t>S.x</a:t>
            </a:r>
            <a:r>
              <a:rPr lang="en-US" dirty="0" smtClean="0">
                <a:latin typeface="Cambria" pitchFamily="18" charset="0"/>
                <a:ea typeface="Cambria" pitchFamily="18" charset="0"/>
              </a:rPr>
              <a:t> = f(</a:t>
            </a:r>
            <a:r>
              <a:rPr lang="en-US" dirty="0" err="1" smtClean="0">
                <a:latin typeface="Cambria" pitchFamily="18" charset="0"/>
                <a:ea typeface="Cambria" pitchFamily="18" charset="0"/>
              </a:rPr>
              <a:t>A.x</a:t>
            </a:r>
            <a:r>
              <a:rPr lang="en-US" dirty="0" smtClean="0">
                <a:latin typeface="Cambria" pitchFamily="18" charset="0"/>
                <a:ea typeface="Cambria" pitchFamily="18" charset="0"/>
              </a:rPr>
              <a:t> | </a:t>
            </a:r>
            <a:r>
              <a:rPr lang="en-US" dirty="0" err="1" smtClean="0">
                <a:latin typeface="Cambria" pitchFamily="18" charset="0"/>
                <a:ea typeface="Cambria" pitchFamily="18" charset="0"/>
              </a:rPr>
              <a:t>B.x</a:t>
            </a:r>
            <a:r>
              <a:rPr lang="en-US" dirty="0" smtClean="0">
                <a:latin typeface="Cambria" pitchFamily="18" charset="0"/>
                <a:ea typeface="Cambria" pitchFamily="18" charset="0"/>
              </a:rPr>
              <a:t>) }</a:t>
            </a:r>
          </a:p>
          <a:p>
            <a:pPr algn="just" fontAlgn="base"/>
            <a:endParaRPr lang="en-US" dirty="0" smtClean="0">
              <a:latin typeface="Cambria" pitchFamily="18" charset="0"/>
              <a:ea typeface="Cambria" pitchFamily="18" charset="0"/>
            </a:endParaRP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Every S-attributed grammar is also L-attributed.</a:t>
            </a:r>
          </a:p>
          <a:p>
            <a:pPr algn="just" fontAlgn="base"/>
            <a:r>
              <a:rPr lang="en-US" dirty="0" smtClean="0">
                <a:latin typeface="Cambria" pitchFamily="18" charset="0"/>
                <a:ea typeface="Cambria" pitchFamily="18" charset="0"/>
              </a:rPr>
              <a:t>For L-attributed evaluation in order of the annotated parse tree is used.</a:t>
            </a:r>
          </a:p>
          <a:p>
            <a:pPr algn="just" fontAlgn="base"/>
            <a:r>
              <a:rPr lang="en-US" dirty="0" smtClean="0">
                <a:latin typeface="Cambria" pitchFamily="18" charset="0"/>
                <a:ea typeface="Cambria" pitchFamily="18" charset="0"/>
              </a:rPr>
              <a:t>For S-attributed reverse of the rightmost derivation is used.</a:t>
            </a:r>
          </a:p>
          <a:p>
            <a:pPr algn="just"/>
            <a:endParaRPr lang="en-US" dirty="0">
              <a:latin typeface="Cambria" pitchFamily="18" charset="0"/>
              <a:ea typeface="Cambria"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727" y="1120588"/>
            <a:ext cx="8651631" cy="5105400"/>
          </a:xfrm>
        </p:spPr>
        <p:txBody>
          <a:bodyPr/>
          <a:lstStyle/>
          <a:p>
            <a:pPr algn="just" fontAlgn="base"/>
            <a:endParaRPr lang="en-US" dirty="0" smtClean="0">
              <a:latin typeface="Cambria" pitchFamily="18" charset="0"/>
              <a:ea typeface="Cambria" pitchFamily="18" charset="0"/>
            </a:endParaRPr>
          </a:p>
          <a:p>
            <a:pPr algn="just" fontAlgn="base">
              <a:buNone/>
            </a:pPr>
            <a:r>
              <a:rPr lang="en-US" b="1" dirty="0" smtClean="0">
                <a:latin typeface="Cambria" pitchFamily="18" charset="0"/>
                <a:ea typeface="Cambria" pitchFamily="18" charset="0"/>
              </a:rPr>
              <a:t>L-Attributed Definitions</a:t>
            </a:r>
          </a:p>
          <a:p>
            <a:pPr algn="just" fontAlgn="base">
              <a:buNone/>
            </a:pPr>
            <a:endParaRPr lang="en-US" b="1"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L-attributed SDD can have both synthesized and inherited (restricted inherited as attributes can only be taken from the parent or left siblings).</a:t>
            </a: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 In this type of definition, semantics rules can be placed anywhere in the RHS of the production. Its evaluation is based on </a:t>
            </a:r>
            <a:r>
              <a:rPr lang="en-US" b="1" dirty="0" smtClean="0">
                <a:latin typeface="Cambria" pitchFamily="18" charset="0"/>
                <a:ea typeface="Cambria" pitchFamily="18" charset="0"/>
              </a:rPr>
              <a:t>in order</a:t>
            </a:r>
            <a:r>
              <a:rPr lang="en-US" dirty="0" smtClean="0">
                <a:latin typeface="Cambria" pitchFamily="18" charset="0"/>
                <a:ea typeface="Cambria" pitchFamily="18" charset="0"/>
              </a:rPr>
              <a:t> </a:t>
            </a:r>
            <a:r>
              <a:rPr lang="en-US" dirty="0" smtClean="0">
                <a:latin typeface="Cambria" pitchFamily="18" charset="0"/>
                <a:ea typeface="Cambria" pitchFamily="18" charset="0"/>
              </a:rPr>
              <a:t>(topological sorting). </a:t>
            </a:r>
          </a:p>
          <a:p>
            <a:pPr algn="just" fontAlgn="base"/>
            <a:endParaRPr lang="en-US" dirty="0" smtClean="0">
              <a:latin typeface="Cambria" pitchFamily="18" charset="0"/>
              <a:ea typeface="Cambria" pitchFamily="18" charset="0"/>
            </a:endParaRPr>
          </a:p>
          <a:p>
            <a:pPr algn="just" fontAlgn="base">
              <a:buNone/>
            </a:pPr>
            <a:r>
              <a:rPr lang="en-US" b="1" dirty="0" smtClean="0">
                <a:latin typeface="Cambria" pitchFamily="18" charset="0"/>
                <a:ea typeface="Cambria" pitchFamily="18" charset="0"/>
              </a:rPr>
              <a:t>Example</a:t>
            </a:r>
            <a:r>
              <a:rPr lang="en-US" dirty="0" smtClean="0">
                <a:latin typeface="Cambria" pitchFamily="18" charset="0"/>
                <a:ea typeface="Cambria" pitchFamily="18" charset="0"/>
              </a:rPr>
              <a:t>:</a:t>
            </a:r>
          </a:p>
          <a:p>
            <a:pPr algn="just" fontAlgn="base">
              <a:buNone/>
            </a:pPr>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 </a:t>
            </a:r>
            <a:r>
              <a:rPr lang="en-US" dirty="0" smtClean="0">
                <a:latin typeface="Cambria" pitchFamily="18" charset="0"/>
                <a:ea typeface="Cambria" pitchFamily="18" charset="0"/>
              </a:rPr>
              <a:t>S ⇢ AB {</a:t>
            </a:r>
            <a:r>
              <a:rPr lang="en-US" dirty="0" err="1" smtClean="0">
                <a:latin typeface="Cambria" pitchFamily="18" charset="0"/>
                <a:ea typeface="Cambria" pitchFamily="18" charset="0"/>
              </a:rPr>
              <a:t>A.x</a:t>
            </a:r>
            <a:r>
              <a:rPr lang="en-US" dirty="0" smtClean="0">
                <a:latin typeface="Cambria" pitchFamily="18" charset="0"/>
                <a:ea typeface="Cambria" pitchFamily="18" charset="0"/>
              </a:rPr>
              <a:t> = </a:t>
            </a:r>
            <a:r>
              <a:rPr lang="en-US" dirty="0" err="1" smtClean="0">
                <a:latin typeface="Cambria" pitchFamily="18" charset="0"/>
                <a:ea typeface="Cambria" pitchFamily="18" charset="0"/>
              </a:rPr>
              <a:t>S.x</a:t>
            </a:r>
            <a:r>
              <a:rPr lang="en-US" dirty="0" smtClean="0">
                <a:latin typeface="Cambria" pitchFamily="18" charset="0"/>
                <a:ea typeface="Cambria" pitchFamily="18" charset="0"/>
              </a:rPr>
              <a:t> + 2} </a:t>
            </a:r>
            <a:r>
              <a:rPr lang="en-US" dirty="0" smtClean="0">
                <a:latin typeface="Cambria" pitchFamily="18" charset="0"/>
                <a:ea typeface="Cambria" pitchFamily="18" charset="0"/>
              </a:rPr>
              <a:t>or</a:t>
            </a:r>
          </a:p>
          <a:p>
            <a:pPr algn="just" fontAlgn="base"/>
            <a:r>
              <a:rPr lang="en-US" dirty="0" smtClean="0">
                <a:latin typeface="Cambria" pitchFamily="18" charset="0"/>
                <a:ea typeface="Cambria" pitchFamily="18" charset="0"/>
              </a:rPr>
              <a:t> </a:t>
            </a:r>
            <a:r>
              <a:rPr lang="en-US" dirty="0" smtClean="0">
                <a:latin typeface="Cambria" pitchFamily="18" charset="0"/>
                <a:ea typeface="Cambria" pitchFamily="18" charset="0"/>
              </a:rPr>
              <a:t>S ⇢ AB { </a:t>
            </a:r>
            <a:r>
              <a:rPr lang="en-US" dirty="0" err="1" smtClean="0">
                <a:latin typeface="Cambria" pitchFamily="18" charset="0"/>
                <a:ea typeface="Cambria" pitchFamily="18" charset="0"/>
              </a:rPr>
              <a:t>B.x</a:t>
            </a:r>
            <a:r>
              <a:rPr lang="en-US" dirty="0" smtClean="0">
                <a:latin typeface="Cambria" pitchFamily="18" charset="0"/>
                <a:ea typeface="Cambria" pitchFamily="18" charset="0"/>
              </a:rPr>
              <a:t> = f(</a:t>
            </a:r>
            <a:r>
              <a:rPr lang="en-US" dirty="0" err="1" smtClean="0">
                <a:latin typeface="Cambria" pitchFamily="18" charset="0"/>
                <a:ea typeface="Cambria" pitchFamily="18" charset="0"/>
              </a:rPr>
              <a:t>A.x</a:t>
            </a:r>
            <a:r>
              <a:rPr lang="en-US" dirty="0" smtClean="0">
                <a:latin typeface="Cambria" pitchFamily="18" charset="0"/>
                <a:ea typeface="Cambria" pitchFamily="18" charset="0"/>
              </a:rPr>
              <a:t> | </a:t>
            </a:r>
            <a:r>
              <a:rPr lang="en-US" dirty="0" err="1" smtClean="0">
                <a:latin typeface="Cambria" pitchFamily="18" charset="0"/>
                <a:ea typeface="Cambria" pitchFamily="18" charset="0"/>
              </a:rPr>
              <a:t>B.x</a:t>
            </a:r>
            <a:r>
              <a:rPr lang="en-US" dirty="0" smtClean="0">
                <a:latin typeface="Cambria" pitchFamily="18" charset="0"/>
                <a:ea typeface="Cambria" pitchFamily="18" charset="0"/>
              </a:rPr>
              <a:t>) } </a:t>
            </a:r>
            <a:r>
              <a:rPr lang="en-US" dirty="0" smtClean="0">
                <a:latin typeface="Cambria" pitchFamily="18" charset="0"/>
                <a:ea typeface="Cambria" pitchFamily="18" charset="0"/>
              </a:rPr>
              <a:t>or</a:t>
            </a:r>
          </a:p>
          <a:p>
            <a:pPr algn="just" fontAlgn="base"/>
            <a:r>
              <a:rPr lang="en-US" dirty="0" smtClean="0">
                <a:latin typeface="Cambria" pitchFamily="18" charset="0"/>
                <a:ea typeface="Cambria" pitchFamily="18" charset="0"/>
              </a:rPr>
              <a:t> </a:t>
            </a:r>
            <a:r>
              <a:rPr lang="en-US" dirty="0" smtClean="0">
                <a:latin typeface="Cambria" pitchFamily="18" charset="0"/>
                <a:ea typeface="Cambria" pitchFamily="18" charset="0"/>
              </a:rPr>
              <a:t>S ⇢ AB { </a:t>
            </a:r>
            <a:r>
              <a:rPr lang="en-US" dirty="0" err="1" smtClean="0">
                <a:latin typeface="Cambria" pitchFamily="18" charset="0"/>
                <a:ea typeface="Cambria" pitchFamily="18" charset="0"/>
              </a:rPr>
              <a:t>S.x</a:t>
            </a:r>
            <a:r>
              <a:rPr lang="en-US" dirty="0" smtClean="0">
                <a:latin typeface="Cambria" pitchFamily="18" charset="0"/>
                <a:ea typeface="Cambria" pitchFamily="18" charset="0"/>
              </a:rPr>
              <a:t> = f(</a:t>
            </a:r>
            <a:r>
              <a:rPr lang="en-US" dirty="0" err="1" smtClean="0">
                <a:latin typeface="Cambria" pitchFamily="18" charset="0"/>
                <a:ea typeface="Cambria" pitchFamily="18" charset="0"/>
              </a:rPr>
              <a:t>A.x</a:t>
            </a:r>
            <a:r>
              <a:rPr lang="en-US" dirty="0" smtClean="0">
                <a:latin typeface="Cambria" pitchFamily="18" charset="0"/>
                <a:ea typeface="Cambria" pitchFamily="18" charset="0"/>
              </a:rPr>
              <a:t> | </a:t>
            </a:r>
            <a:r>
              <a:rPr lang="en-US" dirty="0" err="1" smtClean="0">
                <a:latin typeface="Cambria" pitchFamily="18" charset="0"/>
                <a:ea typeface="Cambria" pitchFamily="18" charset="0"/>
              </a:rPr>
              <a:t>B.x</a:t>
            </a:r>
            <a:r>
              <a:rPr lang="en-US" dirty="0" smtClean="0">
                <a:latin typeface="Cambria" pitchFamily="18" charset="0"/>
                <a:ea typeface="Cambria" pitchFamily="18" charset="0"/>
              </a:rPr>
              <a:t>) }.</a:t>
            </a:r>
          </a:p>
          <a:p>
            <a:pPr algn="just" fontAlgn="base"/>
            <a:endParaRPr lang="en-US" dirty="0" smtClean="0">
              <a:latin typeface="Cambria" pitchFamily="18" charset="0"/>
              <a:ea typeface="Cambria" pitchFamily="18" charset="0"/>
            </a:endParaRPr>
          </a:p>
          <a:p>
            <a:pPr algn="just"/>
            <a:endParaRPr lang="en-US" dirty="0">
              <a:latin typeface="Cambria" pitchFamily="18" charset="0"/>
              <a:ea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754acbc1b1_0_64"/>
          <p:cNvSpPr txBox="1"/>
          <p:nvPr/>
        </p:nvSpPr>
        <p:spPr>
          <a:xfrm>
            <a:off x="156118" y="210057"/>
            <a:ext cx="8831766" cy="686338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b="1" dirty="0">
                <a:latin typeface="Cambria" pitchFamily="18" charset="0"/>
                <a:ea typeface="Cambria" pitchFamily="18" charset="0"/>
                <a:cs typeface="Times New Roman"/>
                <a:sym typeface="Times New Roman"/>
              </a:rPr>
              <a:t>UNIT-I</a:t>
            </a:r>
            <a:endParaRPr b="1">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b="1" dirty="0">
                <a:latin typeface="Cambria" pitchFamily="18" charset="0"/>
                <a:ea typeface="Cambria" pitchFamily="18" charset="0"/>
                <a:cs typeface="Times New Roman"/>
                <a:sym typeface="Times New Roman"/>
              </a:rPr>
              <a:t>Introduction: </a:t>
            </a:r>
            <a:r>
              <a:rPr lang="en-US" dirty="0">
                <a:latin typeface="Cambria" pitchFamily="18" charset="0"/>
                <a:ea typeface="Cambria" pitchFamily="18" charset="0"/>
                <a:cs typeface="Times New Roman"/>
                <a:sym typeface="Times New Roman"/>
              </a:rPr>
              <a:t>Language Processors, The structure of the compiler,</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The science of building compiler.</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b="1" dirty="0">
                <a:latin typeface="Cambria" pitchFamily="18" charset="0"/>
                <a:ea typeface="Cambria" pitchFamily="18" charset="0"/>
                <a:cs typeface="Times New Roman"/>
                <a:sym typeface="Times New Roman"/>
              </a:rPr>
              <a:t>Lexical analysis</a:t>
            </a:r>
            <a:r>
              <a:rPr lang="en-US" dirty="0">
                <a:latin typeface="Cambria" pitchFamily="18" charset="0"/>
                <a:ea typeface="Cambria" pitchFamily="18" charset="0"/>
                <a:cs typeface="Times New Roman"/>
                <a:sym typeface="Times New Roman"/>
              </a:rPr>
              <a:t>: The role of Lexical Analyzer, Input Buffering,</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Specification of Tokens. Recognition of Tokens, The Lexical-Analyzer</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Generator LEX.</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b="1" dirty="0">
                <a:latin typeface="Cambria" pitchFamily="18" charset="0"/>
                <a:ea typeface="Cambria" pitchFamily="18" charset="0"/>
                <a:cs typeface="Times New Roman"/>
                <a:sym typeface="Times New Roman"/>
              </a:rPr>
              <a:t>UNIT-II</a:t>
            </a:r>
            <a:endParaRPr b="1">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b="1" dirty="0">
                <a:latin typeface="Cambria" pitchFamily="18" charset="0"/>
                <a:ea typeface="Cambria" pitchFamily="18" charset="0"/>
                <a:cs typeface="Times New Roman"/>
                <a:sym typeface="Times New Roman"/>
              </a:rPr>
              <a:t>Syntax Analysis:</a:t>
            </a:r>
            <a:r>
              <a:rPr lang="en-US" dirty="0">
                <a:latin typeface="Cambria" pitchFamily="18" charset="0"/>
                <a:ea typeface="Cambria" pitchFamily="18" charset="0"/>
                <a:cs typeface="Times New Roman"/>
                <a:sym typeface="Times New Roman"/>
              </a:rPr>
              <a:t> Introduction, Context free grammars, Writing a</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grammar, Top-Down parsing- Bottom-Up parsing, More powerful LR</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parsers, Using ambiguous grammars, Parser Generators </a:t>
            </a:r>
            <a:r>
              <a:rPr lang="en-US" dirty="0" smtClean="0">
                <a:latin typeface="Cambria" pitchFamily="18" charset="0"/>
                <a:ea typeface="Cambria" pitchFamily="18" charset="0"/>
                <a:cs typeface="Times New Roman"/>
                <a:sym typeface="Times New Roman"/>
              </a:rPr>
              <a:t>.</a:t>
            </a:r>
          </a:p>
          <a:p>
            <a:pPr marL="0" lvl="0" indent="0" algn="just" rtl="0">
              <a:spcBef>
                <a:spcPts val="0"/>
              </a:spcBef>
              <a:spcAft>
                <a:spcPts val="0"/>
              </a:spcAft>
              <a:buNone/>
            </a:pPr>
            <a:r>
              <a:rPr lang="en-US" b="1" dirty="0" smtClean="0">
                <a:latin typeface="Cambria" pitchFamily="18" charset="0"/>
                <a:ea typeface="Cambria" pitchFamily="18" charset="0"/>
                <a:cs typeface="Times New Roman"/>
                <a:sym typeface="Times New Roman"/>
              </a:rPr>
              <a:t>UNIT-III</a:t>
            </a:r>
            <a:endParaRPr b="1">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b="1" dirty="0">
                <a:latin typeface="Cambria" pitchFamily="18" charset="0"/>
                <a:ea typeface="Cambria" pitchFamily="18" charset="0"/>
                <a:cs typeface="Times New Roman"/>
                <a:sym typeface="Times New Roman"/>
              </a:rPr>
              <a:t>Syntax Directed Translation:</a:t>
            </a:r>
            <a:r>
              <a:rPr lang="en-US" dirty="0">
                <a:latin typeface="Cambria" pitchFamily="18" charset="0"/>
                <a:ea typeface="Cambria" pitchFamily="18" charset="0"/>
                <a:cs typeface="Times New Roman"/>
                <a:sym typeface="Times New Roman"/>
              </a:rPr>
              <a:t> Syntax Directed Definitions,</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Evaluation Orders for SDDs, Applications of Syntax Directed</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Translation.</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I</a:t>
            </a:r>
            <a:r>
              <a:rPr lang="en-US" b="1" dirty="0">
                <a:latin typeface="Cambria" pitchFamily="18" charset="0"/>
                <a:ea typeface="Cambria" pitchFamily="18" charset="0"/>
                <a:cs typeface="Times New Roman"/>
                <a:sym typeface="Times New Roman"/>
              </a:rPr>
              <a:t>ntermediate code generation: </a:t>
            </a:r>
            <a:r>
              <a:rPr lang="en-US" dirty="0">
                <a:latin typeface="Cambria" pitchFamily="18" charset="0"/>
                <a:ea typeface="Cambria" pitchFamily="18" charset="0"/>
                <a:cs typeface="Times New Roman"/>
                <a:sym typeface="Times New Roman"/>
              </a:rPr>
              <a:t>Introduction, Variants of syntax</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trees, Three-Address Code, Types and Declarations, Translation of</a:t>
            </a: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dirty="0">
                <a:latin typeface="Cambria" pitchFamily="18" charset="0"/>
                <a:ea typeface="Cambria" pitchFamily="18" charset="0"/>
                <a:cs typeface="Times New Roman"/>
                <a:sym typeface="Times New Roman"/>
              </a:rPr>
              <a:t>Expressions, Type Checking. Control Flow</a:t>
            </a:r>
            <a:r>
              <a:rPr lang="en-US" dirty="0" smtClean="0">
                <a:latin typeface="Cambria" pitchFamily="18" charset="0"/>
                <a:ea typeface="Cambria" pitchFamily="18" charset="0"/>
                <a:cs typeface="Times New Roman"/>
                <a:sym typeface="Times New Roman"/>
              </a:rPr>
              <a:t>.</a:t>
            </a:r>
          </a:p>
          <a:p>
            <a:pPr lvl="0" algn="just"/>
            <a:r>
              <a:rPr lang="en-US" b="1" dirty="0" smtClean="0">
                <a:solidFill>
                  <a:schemeClr val="dk1"/>
                </a:solidFill>
                <a:latin typeface="Times New Roman"/>
                <a:ea typeface="Times New Roman"/>
                <a:cs typeface="Times New Roman"/>
                <a:sym typeface="Times New Roman"/>
              </a:rPr>
              <a:t>UNIT-IV</a:t>
            </a:r>
          </a:p>
          <a:p>
            <a:pPr lvl="0" algn="just"/>
            <a:r>
              <a:rPr lang="en-US" b="1" dirty="0" smtClean="0">
                <a:solidFill>
                  <a:schemeClr val="dk1"/>
                </a:solidFill>
                <a:latin typeface="Times New Roman"/>
                <a:ea typeface="Times New Roman"/>
                <a:cs typeface="Times New Roman"/>
                <a:sym typeface="Times New Roman"/>
              </a:rPr>
              <a:t>Run-time Environments:</a:t>
            </a:r>
            <a:r>
              <a:rPr lang="en-US" dirty="0" smtClean="0">
                <a:solidFill>
                  <a:schemeClr val="dk1"/>
                </a:solidFill>
                <a:latin typeface="Times New Roman"/>
                <a:ea typeface="Times New Roman"/>
                <a:cs typeface="Times New Roman"/>
                <a:sym typeface="Times New Roman"/>
              </a:rPr>
              <a:t> Storage Organization, Stack Allocation of Space, Access to Non local Data on the Stack. Heap Management, Introduction to Garbage Collection</a:t>
            </a:r>
          </a:p>
          <a:p>
            <a:pPr lvl="0" algn="just"/>
            <a:r>
              <a:rPr lang="en-US" b="1" dirty="0" smtClean="0">
                <a:solidFill>
                  <a:schemeClr val="dk1"/>
                </a:solidFill>
                <a:latin typeface="Times New Roman"/>
                <a:ea typeface="Times New Roman"/>
                <a:cs typeface="Times New Roman"/>
                <a:sym typeface="Times New Roman"/>
              </a:rPr>
              <a:t>Symbol Table Organization</a:t>
            </a:r>
            <a:r>
              <a:rPr lang="en-US" dirty="0" smtClean="0">
                <a:solidFill>
                  <a:schemeClr val="dk1"/>
                </a:solidFill>
                <a:latin typeface="Times New Roman"/>
                <a:ea typeface="Times New Roman"/>
                <a:cs typeface="Times New Roman"/>
                <a:sym typeface="Times New Roman"/>
              </a:rPr>
              <a:t>: Structure of Symbol table, Symbol</a:t>
            </a:r>
          </a:p>
          <a:p>
            <a:pPr lvl="0" algn="just"/>
            <a:r>
              <a:rPr lang="en-US" dirty="0" smtClean="0">
                <a:solidFill>
                  <a:schemeClr val="dk1"/>
                </a:solidFill>
                <a:latin typeface="Times New Roman"/>
                <a:ea typeface="Times New Roman"/>
                <a:cs typeface="Times New Roman"/>
                <a:sym typeface="Times New Roman"/>
              </a:rPr>
              <a:t>Table organization for Block Structured and non block Structure</a:t>
            </a:r>
          </a:p>
          <a:p>
            <a:pPr lvl="0" algn="just"/>
            <a:r>
              <a:rPr lang="en-US" dirty="0" smtClean="0">
                <a:solidFill>
                  <a:schemeClr val="dk1"/>
                </a:solidFill>
                <a:latin typeface="Times New Roman"/>
                <a:ea typeface="Times New Roman"/>
                <a:cs typeface="Times New Roman"/>
                <a:sym typeface="Times New Roman"/>
              </a:rPr>
              <a:t>languages, Data Structures of symbol Table.</a:t>
            </a:r>
          </a:p>
          <a:p>
            <a:pPr lvl="0" algn="just"/>
            <a:r>
              <a:rPr lang="en-US" b="1" dirty="0" smtClean="0">
                <a:solidFill>
                  <a:schemeClr val="dk1"/>
                </a:solidFill>
                <a:latin typeface="Times New Roman"/>
                <a:ea typeface="Times New Roman"/>
                <a:cs typeface="Times New Roman"/>
                <a:sym typeface="Times New Roman"/>
              </a:rPr>
              <a:t>UNIT-V</a:t>
            </a:r>
          </a:p>
          <a:p>
            <a:pPr lvl="0" algn="just"/>
            <a:r>
              <a:rPr lang="en-US" b="1" dirty="0" smtClean="0">
                <a:solidFill>
                  <a:schemeClr val="dk1"/>
                </a:solidFill>
                <a:latin typeface="Times New Roman"/>
                <a:ea typeface="Times New Roman"/>
                <a:cs typeface="Times New Roman"/>
                <a:sym typeface="Times New Roman"/>
              </a:rPr>
              <a:t>Code Generation:</a:t>
            </a:r>
            <a:r>
              <a:rPr lang="en-US" dirty="0" smtClean="0">
                <a:solidFill>
                  <a:schemeClr val="dk1"/>
                </a:solidFill>
                <a:latin typeface="Times New Roman"/>
                <a:ea typeface="Times New Roman"/>
                <a:cs typeface="Times New Roman"/>
                <a:sym typeface="Times New Roman"/>
              </a:rPr>
              <a:t> Issues in the Design of a Code Generator, The</a:t>
            </a:r>
          </a:p>
          <a:p>
            <a:pPr lvl="0" algn="just"/>
            <a:r>
              <a:rPr lang="en-US" dirty="0" smtClean="0">
                <a:solidFill>
                  <a:schemeClr val="dk1"/>
                </a:solidFill>
                <a:latin typeface="Times New Roman"/>
                <a:ea typeface="Times New Roman"/>
                <a:cs typeface="Times New Roman"/>
                <a:sym typeface="Times New Roman"/>
              </a:rPr>
              <a:t>Target Language, Addresses in the Target Code Basic Blocks and Flow Graphs.</a:t>
            </a:r>
          </a:p>
          <a:p>
            <a:pPr lvl="0" algn="just"/>
            <a:r>
              <a:rPr lang="en-US" b="1" dirty="0" smtClean="0">
                <a:solidFill>
                  <a:schemeClr val="dk1"/>
                </a:solidFill>
                <a:latin typeface="Times New Roman"/>
                <a:ea typeface="Times New Roman"/>
                <a:cs typeface="Times New Roman"/>
                <a:sym typeface="Times New Roman"/>
              </a:rPr>
              <a:t>Code Optimization: </a:t>
            </a:r>
            <a:r>
              <a:rPr lang="en-US" dirty="0" smtClean="0">
                <a:solidFill>
                  <a:schemeClr val="dk1"/>
                </a:solidFill>
                <a:latin typeface="Times New Roman"/>
                <a:ea typeface="Times New Roman"/>
                <a:cs typeface="Times New Roman"/>
                <a:sym typeface="Times New Roman"/>
              </a:rPr>
              <a:t>Optimization of Basic Blocks. Peephole</a:t>
            </a:r>
          </a:p>
          <a:p>
            <a:pPr lvl="0" algn="just"/>
            <a:r>
              <a:rPr lang="en-US" dirty="0" smtClean="0">
                <a:solidFill>
                  <a:schemeClr val="dk1"/>
                </a:solidFill>
                <a:latin typeface="Times New Roman"/>
                <a:ea typeface="Times New Roman"/>
                <a:cs typeface="Times New Roman"/>
                <a:sym typeface="Times New Roman"/>
              </a:rPr>
              <a:t>Optimization, Register Allocation and Assignment, Machine</a:t>
            </a:r>
          </a:p>
          <a:p>
            <a:pPr lvl="0" algn="just"/>
            <a:r>
              <a:rPr lang="en-US" dirty="0" smtClean="0">
                <a:solidFill>
                  <a:schemeClr val="dk1"/>
                </a:solidFill>
                <a:latin typeface="Times New Roman"/>
                <a:ea typeface="Times New Roman"/>
                <a:cs typeface="Times New Roman"/>
                <a:sym typeface="Times New Roman"/>
              </a:rPr>
              <a:t>Independent Optimizations – The Principal Sources of Optimizations, Introduction to data flow analysis.</a:t>
            </a:r>
          </a:p>
          <a:p>
            <a:pPr marL="0" lvl="0" indent="0" algn="just" rtl="0">
              <a:spcBef>
                <a:spcPts val="0"/>
              </a:spcBef>
              <a:spcAft>
                <a:spcPts val="0"/>
              </a:spcAft>
              <a:buNone/>
            </a:pP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endParaRPr>
              <a:latin typeface="Cambria" pitchFamily="18" charset="0"/>
              <a:ea typeface="Cambria" pitchFamily="18" charset="0"/>
              <a:cs typeface="Times New Roman"/>
              <a:sym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just" fontAlgn="base"/>
            <a:r>
              <a:rPr lang="en-US" b="1" dirty="0" smtClean="0">
                <a:latin typeface="Cambria" pitchFamily="18" charset="0"/>
                <a:ea typeface="Cambria" pitchFamily="18" charset="0"/>
              </a:rPr>
              <a:t>Parse Tree:</a:t>
            </a:r>
            <a:r>
              <a:rPr lang="en-US" dirty="0" smtClean="0">
                <a:latin typeface="Cambria" pitchFamily="18" charset="0"/>
                <a:ea typeface="Cambria" pitchFamily="18" charset="0"/>
              </a:rPr>
              <a:t> A parse tree is a tree that represents the syntax of the production hierarchically.</a:t>
            </a:r>
          </a:p>
          <a:p>
            <a:pPr algn="just" fontAlgn="base"/>
            <a:endParaRPr lang="en-US" dirty="0" smtClean="0">
              <a:latin typeface="Cambria" pitchFamily="18" charset="0"/>
              <a:ea typeface="Cambria" pitchFamily="18" charset="0"/>
            </a:endParaRPr>
          </a:p>
          <a:p>
            <a:pPr algn="just" fontAlgn="base"/>
            <a:r>
              <a:rPr lang="en-US" b="1" dirty="0" smtClean="0">
                <a:latin typeface="Cambria" pitchFamily="18" charset="0"/>
                <a:ea typeface="Cambria" pitchFamily="18" charset="0"/>
              </a:rPr>
              <a:t>Annotated Parse Tree: </a:t>
            </a:r>
            <a:r>
              <a:rPr lang="en-US" dirty="0" smtClean="0">
                <a:latin typeface="Cambria" pitchFamily="18" charset="0"/>
                <a:ea typeface="Cambria" pitchFamily="18" charset="0"/>
              </a:rPr>
              <a:t>Annotated Parse tree contains the values and attributes at each node.</a:t>
            </a:r>
          </a:p>
          <a:p>
            <a:pPr algn="just" fontAlgn="base"/>
            <a:endParaRPr lang="en-US" dirty="0" smtClean="0">
              <a:latin typeface="Cambria" pitchFamily="18" charset="0"/>
              <a:ea typeface="Cambria" pitchFamily="18" charset="0"/>
            </a:endParaRPr>
          </a:p>
          <a:p>
            <a:pPr algn="just" fontAlgn="base"/>
            <a:r>
              <a:rPr lang="en-US" b="1" dirty="0" smtClean="0">
                <a:latin typeface="Cambria" pitchFamily="18" charset="0"/>
                <a:ea typeface="Cambria" pitchFamily="18" charset="0"/>
              </a:rPr>
              <a:t>Synthesized Attributes: </a:t>
            </a:r>
            <a:r>
              <a:rPr lang="en-US" dirty="0" smtClean="0">
                <a:latin typeface="Cambria" pitchFamily="18" charset="0"/>
                <a:ea typeface="Cambria" pitchFamily="18" charset="0"/>
              </a:rPr>
              <a:t>When the evaluation of any node’s attribute is based on children.</a:t>
            </a:r>
          </a:p>
          <a:p>
            <a:pPr algn="just" fontAlgn="base"/>
            <a:endParaRPr lang="en-US" dirty="0" smtClean="0">
              <a:latin typeface="Cambria" pitchFamily="18" charset="0"/>
              <a:ea typeface="Cambria" pitchFamily="18" charset="0"/>
            </a:endParaRPr>
          </a:p>
          <a:p>
            <a:pPr algn="just" fontAlgn="base"/>
            <a:r>
              <a:rPr lang="en-US" b="1" dirty="0" smtClean="0">
                <a:latin typeface="Cambria" pitchFamily="18" charset="0"/>
                <a:ea typeface="Cambria" pitchFamily="18" charset="0"/>
              </a:rPr>
              <a:t>Inherited Attributes: </a:t>
            </a:r>
            <a:r>
              <a:rPr lang="en-US" dirty="0" smtClean="0">
                <a:latin typeface="Cambria" pitchFamily="18" charset="0"/>
                <a:ea typeface="Cambria" pitchFamily="18" charset="0"/>
              </a:rPr>
              <a:t>When the evaluation of any node’s attribute is based on children or parents. </a:t>
            </a:r>
          </a:p>
          <a:p>
            <a:pPr algn="just"/>
            <a:endParaRPr lang="en-US"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31</a:t>
            </a:fld>
            <a:endParaRPr/>
          </a:p>
        </p:txBody>
      </p:sp>
      <p:sp>
        <p:nvSpPr>
          <p:cNvPr id="131" name="Google Shape;131;p6"/>
          <p:cNvSpPr txBox="1">
            <a:spLocks noGrp="1"/>
          </p:cNvSpPr>
          <p:nvPr>
            <p:ph type="body" idx="1"/>
          </p:nvPr>
        </p:nvSpPr>
        <p:spPr>
          <a:xfrm>
            <a:off x="246185" y="1422709"/>
            <a:ext cx="8651631" cy="510540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dk1"/>
              </a:buClr>
              <a:buSzPts val="2400"/>
              <a:buFont typeface="Times New Roman"/>
              <a:buNone/>
            </a:pPr>
            <a:r>
              <a:rPr lang="en-US" b="1" u="none" dirty="0">
                <a:solidFill>
                  <a:schemeClr val="dk1"/>
                </a:solidFill>
                <a:latin typeface="Cambria" pitchFamily="18" charset="0"/>
                <a:ea typeface="Cambria" pitchFamily="18" charset="0"/>
              </a:rPr>
              <a:t>Examples:</a:t>
            </a:r>
            <a:endParaRPr b="1">
              <a:latin typeface="Cambria" pitchFamily="18" charset="0"/>
              <a:ea typeface="Cambria" pitchFamily="18" charset="0"/>
            </a:endParaRPr>
          </a:p>
          <a:p>
            <a:pPr marL="457200" lvl="0" indent="-457200" algn="just" rtl="0">
              <a:lnSpc>
                <a:spcPct val="100000"/>
              </a:lnSpc>
              <a:spcBef>
                <a:spcPts val="480"/>
              </a:spcBef>
              <a:spcAft>
                <a:spcPts val="0"/>
              </a:spcAft>
              <a:buClr>
                <a:schemeClr val="dk1"/>
              </a:buClr>
              <a:buSzPts val="2400"/>
              <a:buFont typeface="Times New Roman"/>
              <a:buNone/>
            </a:pPr>
            <a:r>
              <a:rPr lang="en-US" b="0" u="none" dirty="0">
                <a:solidFill>
                  <a:schemeClr val="dk1"/>
                </a:solidFill>
                <a:latin typeface="Cambria" pitchFamily="18" charset="0"/>
                <a:ea typeface="Cambria" pitchFamily="18" charset="0"/>
                <a:cs typeface="Times New Roman"/>
                <a:sym typeface="Times New Roman"/>
              </a:rPr>
              <a:t>Synthesized attribute :	 E→E1+E2	{ E.val =E1.val + E2.val}</a:t>
            </a:r>
            <a:endParaRPr>
              <a:latin typeface="Cambria" pitchFamily="18" charset="0"/>
              <a:ea typeface="Cambria" pitchFamily="18" charset="0"/>
            </a:endParaRPr>
          </a:p>
          <a:p>
            <a:pPr marL="457200" lvl="0" indent="-457200" algn="just" rtl="0">
              <a:lnSpc>
                <a:spcPct val="100000"/>
              </a:lnSpc>
              <a:spcBef>
                <a:spcPts val="480"/>
              </a:spcBef>
              <a:spcAft>
                <a:spcPts val="0"/>
              </a:spcAft>
              <a:buClr>
                <a:schemeClr val="dk1"/>
              </a:buClr>
              <a:buSzPts val="2400"/>
              <a:buFont typeface="Times New Roman"/>
              <a:buNone/>
            </a:pPr>
            <a:r>
              <a:rPr lang="en-US" b="0" u="none" dirty="0">
                <a:solidFill>
                  <a:schemeClr val="dk1"/>
                </a:solidFill>
                <a:latin typeface="Cambria" pitchFamily="18" charset="0"/>
                <a:ea typeface="Cambria" pitchFamily="18" charset="0"/>
                <a:cs typeface="Times New Roman"/>
                <a:sym typeface="Times New Roman"/>
              </a:rPr>
              <a:t>Inherited attribute	 :A→XYZ	 {Y.val = 2 * A.val}		</a:t>
            </a:r>
            <a:endParaRPr>
              <a:latin typeface="Cambria" pitchFamily="18" charset="0"/>
              <a:ea typeface="Cambria" pitchFamily="18" charset="0"/>
            </a:endParaRPr>
          </a:p>
          <a:p>
            <a:pPr marL="457200" lvl="0" indent="-457200" algn="just" rtl="0">
              <a:lnSpc>
                <a:spcPct val="100000"/>
              </a:lnSpc>
              <a:spcBef>
                <a:spcPts val="480"/>
              </a:spcBef>
              <a:spcAft>
                <a:spcPts val="0"/>
              </a:spcAft>
              <a:buClr>
                <a:schemeClr val="dk1"/>
              </a:buClr>
              <a:buSzPts val="2400"/>
              <a:buFont typeface="Times New Roman"/>
              <a:buNone/>
            </a:pPr>
            <a:endParaRPr b="0" u="none">
              <a:solidFill>
                <a:schemeClr val="dk1"/>
              </a:solidFill>
              <a:latin typeface="Cambria" pitchFamily="18" charset="0"/>
              <a:ea typeface="Cambria" pitchFamily="18" charset="0"/>
              <a:cs typeface="Times New Roman"/>
              <a:sym typeface="Times New Roman"/>
            </a:endParaRPr>
          </a:p>
          <a:p>
            <a:pPr marL="457200" lvl="0" indent="-463550" algn="just" rtl="0">
              <a:lnSpc>
                <a:spcPct val="100000"/>
              </a:lnSpc>
              <a:spcBef>
                <a:spcPts val="480"/>
              </a:spcBef>
              <a:spcAft>
                <a:spcPts val="0"/>
              </a:spcAft>
              <a:buClr>
                <a:schemeClr val="dk1"/>
              </a:buClr>
              <a:buSzPts val="2500"/>
              <a:buAutoNum type="arabicPeriod"/>
            </a:pPr>
            <a:r>
              <a:rPr lang="en-US" b="1" u="none" dirty="0">
                <a:solidFill>
                  <a:schemeClr val="dk1"/>
                </a:solidFill>
                <a:latin typeface="Cambria" pitchFamily="18" charset="0"/>
                <a:ea typeface="Cambria" pitchFamily="18" charset="0"/>
              </a:rPr>
              <a:t>Semantic rules</a:t>
            </a:r>
            <a:r>
              <a:rPr lang="en-US" b="0" u="none" dirty="0">
                <a:solidFill>
                  <a:schemeClr val="dk1"/>
                </a:solidFill>
                <a:latin typeface="Cambria" pitchFamily="18" charset="0"/>
                <a:ea typeface="Cambria" pitchFamily="18" charset="0"/>
                <a:cs typeface="Times New Roman"/>
                <a:sym typeface="Times New Roman"/>
              </a:rPr>
              <a:t> set up dependencies between attributes which can be represented by a </a:t>
            </a:r>
            <a:r>
              <a:rPr lang="en-US" b="1" u="none" dirty="0">
                <a:solidFill>
                  <a:schemeClr val="dk1"/>
                </a:solidFill>
                <a:latin typeface="Cambria" pitchFamily="18" charset="0"/>
                <a:ea typeface="Cambria" pitchFamily="18" charset="0"/>
              </a:rPr>
              <a:t>dependency graph. </a:t>
            </a:r>
            <a:endParaRPr b="1">
              <a:latin typeface="Cambria" pitchFamily="18" charset="0"/>
              <a:ea typeface="Cambria" pitchFamily="18" charset="0"/>
            </a:endParaRPr>
          </a:p>
          <a:p>
            <a:pPr marL="457200" lvl="0" indent="-463550" algn="just" rtl="0">
              <a:lnSpc>
                <a:spcPct val="100000"/>
              </a:lnSpc>
              <a:spcBef>
                <a:spcPts val="480"/>
              </a:spcBef>
              <a:spcAft>
                <a:spcPts val="0"/>
              </a:spcAft>
              <a:buClr>
                <a:schemeClr val="dk1"/>
              </a:buClr>
              <a:buSzPts val="2500"/>
              <a:buAutoNum type="arabicPeriod"/>
            </a:pPr>
            <a:r>
              <a:rPr lang="en-US" b="0" u="none" dirty="0">
                <a:solidFill>
                  <a:schemeClr val="dk1"/>
                </a:solidFill>
                <a:latin typeface="Cambria" pitchFamily="18" charset="0"/>
                <a:ea typeface="Cambria" pitchFamily="18" charset="0"/>
                <a:cs typeface="Times New Roman"/>
                <a:sym typeface="Times New Roman"/>
              </a:rPr>
              <a:t>This </a:t>
            </a:r>
            <a:r>
              <a:rPr lang="en-US" b="1" u="none" dirty="0">
                <a:solidFill>
                  <a:schemeClr val="dk1"/>
                </a:solidFill>
                <a:latin typeface="Cambria" pitchFamily="18" charset="0"/>
                <a:ea typeface="Cambria" pitchFamily="18" charset="0"/>
              </a:rPr>
              <a:t>dependency graph </a:t>
            </a:r>
            <a:r>
              <a:rPr lang="en-US" b="0" u="none" dirty="0">
                <a:solidFill>
                  <a:schemeClr val="dk1"/>
                </a:solidFill>
                <a:latin typeface="Cambria" pitchFamily="18" charset="0"/>
                <a:ea typeface="Cambria" pitchFamily="18" charset="0"/>
                <a:cs typeface="Times New Roman"/>
                <a:sym typeface="Times New Roman"/>
              </a:rPr>
              <a:t>determines the </a:t>
            </a:r>
            <a:r>
              <a:rPr lang="en-US" b="1" u="none" dirty="0">
                <a:solidFill>
                  <a:schemeClr val="dk1"/>
                </a:solidFill>
                <a:latin typeface="Cambria" pitchFamily="18" charset="0"/>
                <a:ea typeface="Cambria" pitchFamily="18" charset="0"/>
              </a:rPr>
              <a:t>evaluation order </a:t>
            </a:r>
            <a:r>
              <a:rPr lang="en-US" b="0" u="none" dirty="0">
                <a:solidFill>
                  <a:schemeClr val="dk1"/>
                </a:solidFill>
                <a:latin typeface="Cambria" pitchFamily="18" charset="0"/>
                <a:ea typeface="Cambria" pitchFamily="18" charset="0"/>
                <a:cs typeface="Times New Roman"/>
                <a:sym typeface="Times New Roman"/>
              </a:rPr>
              <a:t>of these semantic rules.</a:t>
            </a:r>
            <a:endParaRPr>
              <a:latin typeface="Cambria" pitchFamily="18" charset="0"/>
              <a:ea typeface="Cambria" pitchFamily="18" charset="0"/>
            </a:endParaRPr>
          </a:p>
          <a:p>
            <a:pPr marL="457200" lvl="0" indent="-463550" algn="just" rtl="0">
              <a:lnSpc>
                <a:spcPct val="100000"/>
              </a:lnSpc>
              <a:spcBef>
                <a:spcPts val="480"/>
              </a:spcBef>
              <a:spcAft>
                <a:spcPts val="0"/>
              </a:spcAft>
              <a:buClr>
                <a:schemeClr val="dk1"/>
              </a:buClr>
              <a:buSzPts val="2500"/>
              <a:buAutoNum type="arabicPeriod"/>
            </a:pPr>
            <a:r>
              <a:rPr lang="en-US" b="1" u="none" dirty="0">
                <a:solidFill>
                  <a:schemeClr val="dk1"/>
                </a:solidFill>
                <a:latin typeface="Cambria" pitchFamily="18" charset="0"/>
                <a:ea typeface="Cambria" pitchFamily="18" charset="0"/>
              </a:rPr>
              <a:t>Evaluation of a semantic rule </a:t>
            </a:r>
            <a:r>
              <a:rPr lang="en-US" b="0" u="none" dirty="0">
                <a:solidFill>
                  <a:schemeClr val="dk1"/>
                </a:solidFill>
                <a:latin typeface="Cambria" pitchFamily="18" charset="0"/>
                <a:ea typeface="Cambria" pitchFamily="18" charset="0"/>
                <a:cs typeface="Times New Roman"/>
                <a:sym typeface="Times New Roman"/>
              </a:rPr>
              <a:t>defines the value of an attribute. But a semantic rule may also have some side effects such as printing a value.</a:t>
            </a:r>
            <a:endParaRPr>
              <a:latin typeface="Cambria" pitchFamily="18" charset="0"/>
              <a:ea typeface="Cambria" pitchFamily="18" charset="0"/>
            </a:endParaRPr>
          </a:p>
          <a:p>
            <a:pPr marL="457200" lvl="0" indent="-457200" algn="just" rtl="0">
              <a:lnSpc>
                <a:spcPct val="100000"/>
              </a:lnSpc>
              <a:spcBef>
                <a:spcPts val="480"/>
              </a:spcBef>
              <a:spcAft>
                <a:spcPts val="0"/>
              </a:spcAft>
              <a:buClr>
                <a:schemeClr val="dk1"/>
              </a:buClr>
              <a:buSzPts val="2400"/>
              <a:buFont typeface="Times New Roman"/>
              <a:buNone/>
            </a:pPr>
            <a:endParaRPr b="0" u="none">
              <a:solidFill>
                <a:schemeClr val="dk1"/>
              </a:solidFill>
              <a:latin typeface="Cambria" pitchFamily="18" charset="0"/>
              <a:ea typeface="Cambria" pitchFamily="18" charset="0"/>
              <a:cs typeface="Times New Roman"/>
              <a:sym typeface="Times New Roman"/>
            </a:endParaRPr>
          </a:p>
          <a:p>
            <a:pPr marL="342900" lvl="0" indent="-190500" algn="just" rtl="0">
              <a:spcBef>
                <a:spcPts val="480"/>
              </a:spcBef>
              <a:spcAft>
                <a:spcPts val="0"/>
              </a:spcAft>
              <a:buClr>
                <a:schemeClr val="dk1"/>
              </a:buClr>
              <a:buSzPts val="2400"/>
              <a:buFont typeface="Times New Roman"/>
              <a:buNone/>
            </a:pPr>
            <a:endParaRPr b="0" u="none">
              <a:solidFill>
                <a:schemeClr val="dk1"/>
              </a:solidFill>
              <a:latin typeface="Cambria" pitchFamily="18" charset="0"/>
              <a:ea typeface="Cambria" pitchFamily="18" charset="0"/>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32</a:t>
            </a:fld>
            <a:endParaRPr/>
          </a:p>
        </p:txBody>
      </p:sp>
      <p:sp>
        <p:nvSpPr>
          <p:cNvPr id="137" name="Google Shape;137;p7"/>
          <p:cNvSpPr txBox="1">
            <a:spLocks noGrp="1"/>
          </p:cNvSpPr>
          <p:nvPr>
            <p:ph type="title"/>
          </p:nvPr>
        </p:nvSpPr>
        <p:spPr>
          <a:xfrm>
            <a:off x="351692" y="152400"/>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Annotated Parse Tree</a:t>
            </a:r>
            <a:endParaRPr/>
          </a:p>
        </p:txBody>
      </p:sp>
      <p:sp>
        <p:nvSpPr>
          <p:cNvPr id="138" name="Google Shape;138;p7"/>
          <p:cNvSpPr txBox="1">
            <a:spLocks noGrp="1"/>
          </p:cNvSpPr>
          <p:nvPr>
            <p:ph type="body" idx="1"/>
          </p:nvPr>
        </p:nvSpPr>
        <p:spPr>
          <a:xfrm>
            <a:off x="351692" y="1219200"/>
            <a:ext cx="8651631" cy="5105400"/>
          </a:xfrm>
          <a:prstGeom prst="rect">
            <a:avLst/>
          </a:prstGeom>
          <a:noFill/>
          <a:ln>
            <a:noFill/>
          </a:ln>
        </p:spPr>
        <p:txBody>
          <a:bodyPr spcFirstLastPara="1" wrap="square" lIns="91425" tIns="45700" rIns="91425" bIns="45700" anchor="t" anchorCtr="0">
            <a:noAutofit/>
          </a:bodyPr>
          <a:lstStyle/>
          <a:p>
            <a:pPr marL="457200" lvl="0" indent="-482600" algn="just" rtl="0">
              <a:lnSpc>
                <a:spcPct val="100000"/>
              </a:lnSpc>
              <a:spcBef>
                <a:spcPts val="0"/>
              </a:spcBef>
              <a:spcAft>
                <a:spcPts val="0"/>
              </a:spcAft>
              <a:buClr>
                <a:schemeClr val="dk1"/>
              </a:buClr>
              <a:buSzPts val="2800"/>
              <a:buFont typeface="Times New Roman"/>
              <a:buAutoNum type="arabicPeriod"/>
            </a:pPr>
            <a:r>
              <a:rPr lang="en-US" b="0" i="0" u="none" dirty="0">
                <a:solidFill>
                  <a:schemeClr val="dk1"/>
                </a:solidFill>
                <a:latin typeface="Cambria" pitchFamily="18" charset="0"/>
                <a:ea typeface="Cambria" pitchFamily="18" charset="0"/>
                <a:cs typeface="Times New Roman"/>
                <a:sym typeface="Times New Roman"/>
              </a:rPr>
              <a:t>A parse tree showing the values of attributes at each node is called  </a:t>
            </a:r>
            <a:r>
              <a:rPr lang="en-US" b="0" i="0" u="none" dirty="0" smtClean="0">
                <a:solidFill>
                  <a:schemeClr val="dk1"/>
                </a:solidFill>
                <a:latin typeface="Cambria" pitchFamily="18" charset="0"/>
                <a:ea typeface="Cambria" pitchFamily="18" charset="0"/>
                <a:cs typeface="Times New Roman"/>
                <a:sym typeface="Times New Roman"/>
              </a:rPr>
              <a:t>an </a:t>
            </a:r>
            <a:r>
              <a:rPr lang="en-US" b="1" i="0" u="none" dirty="0">
                <a:solidFill>
                  <a:schemeClr val="dk1"/>
                </a:solidFill>
                <a:latin typeface="Cambria" pitchFamily="18" charset="0"/>
                <a:ea typeface="Cambria" pitchFamily="18" charset="0"/>
                <a:cs typeface="Times New Roman"/>
                <a:sym typeface="Times New Roman"/>
              </a:rPr>
              <a:t>annotated parse tree</a:t>
            </a:r>
            <a:r>
              <a:rPr lang="en-US" b="0" i="0" u="none" dirty="0" smtClean="0">
                <a:solidFill>
                  <a:schemeClr val="dk1"/>
                </a:solidFill>
                <a:latin typeface="Cambria" pitchFamily="18" charset="0"/>
                <a:ea typeface="Cambria" pitchFamily="18" charset="0"/>
                <a:cs typeface="Times New Roman"/>
                <a:sym typeface="Times New Roman"/>
              </a:rPr>
              <a:t>.</a:t>
            </a:r>
          </a:p>
          <a:p>
            <a:pPr marL="457200" lvl="0" indent="-482600" algn="just" rtl="0">
              <a:lnSpc>
                <a:spcPct val="100000"/>
              </a:lnSpc>
              <a:spcBef>
                <a:spcPts val="0"/>
              </a:spcBef>
              <a:spcAft>
                <a:spcPts val="0"/>
              </a:spcAft>
              <a:buClr>
                <a:schemeClr val="dk1"/>
              </a:buClr>
              <a:buSzPts val="2800"/>
              <a:buFont typeface="Times New Roman"/>
              <a:buAutoNum type="arabicPeriod"/>
            </a:pPr>
            <a:endParaRPr>
              <a:latin typeface="Cambria" pitchFamily="18" charset="0"/>
              <a:ea typeface="Cambria" pitchFamily="18" charset="0"/>
            </a:endParaRPr>
          </a:p>
          <a:p>
            <a:pPr marL="457200" lvl="0" indent="-457200" algn="just" rtl="0">
              <a:lnSpc>
                <a:spcPct val="100000"/>
              </a:lnSpc>
              <a:spcBef>
                <a:spcPts val="480"/>
              </a:spcBef>
              <a:spcAft>
                <a:spcPts val="0"/>
              </a:spcAft>
              <a:buClr>
                <a:schemeClr val="dk1"/>
              </a:buClr>
              <a:buSzPts val="2400"/>
              <a:buFont typeface="Times New Roman"/>
              <a:buNone/>
            </a:pPr>
            <a:r>
              <a:rPr lang="en-US" b="0" i="0" u="none" dirty="0">
                <a:solidFill>
                  <a:schemeClr val="dk1"/>
                </a:solidFill>
                <a:latin typeface="Cambria" pitchFamily="18" charset="0"/>
                <a:ea typeface="Cambria" pitchFamily="18" charset="0"/>
                <a:cs typeface="Times New Roman"/>
                <a:sym typeface="Times New Roman"/>
              </a:rPr>
              <a:t>2. Values of Attributes in nodes of annotated parse-tree are either,</a:t>
            </a:r>
            <a:endParaRPr>
              <a:latin typeface="Cambria" pitchFamily="18" charset="0"/>
              <a:ea typeface="Cambria" pitchFamily="18" charset="0"/>
            </a:endParaRPr>
          </a:p>
          <a:p>
            <a:pPr marL="742950" lvl="1" indent="-311150" algn="just" rtl="0">
              <a:lnSpc>
                <a:spcPct val="100000"/>
              </a:lnSpc>
              <a:spcBef>
                <a:spcPts val="400"/>
              </a:spcBef>
              <a:spcAft>
                <a:spcPts val="0"/>
              </a:spcAft>
              <a:buClr>
                <a:schemeClr val="dk1"/>
              </a:buClr>
              <a:buSzPts val="24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initialized to constant values or by the lexical analyzer.</a:t>
            </a:r>
            <a:endParaRPr>
              <a:latin typeface="Cambria" pitchFamily="18" charset="0"/>
              <a:ea typeface="Cambria" pitchFamily="18" charset="0"/>
            </a:endParaRPr>
          </a:p>
          <a:p>
            <a:pPr marL="742950" lvl="1" indent="-285750" algn="just" rtl="0">
              <a:lnSpc>
                <a:spcPct val="100000"/>
              </a:lnSpc>
              <a:spcBef>
                <a:spcPts val="400"/>
              </a:spcBef>
              <a:spcAft>
                <a:spcPts val="0"/>
              </a:spcAft>
              <a:buClr>
                <a:schemeClr val="dk1"/>
              </a:buClr>
              <a:buSzPts val="20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determined by the semantic-rules.</a:t>
            </a:r>
            <a:endParaRPr>
              <a:latin typeface="Cambria" pitchFamily="18" charset="0"/>
              <a:ea typeface="Cambria" pitchFamily="18" charset="0"/>
            </a:endParaRPr>
          </a:p>
          <a:p>
            <a:pPr marL="457200" lvl="0" indent="-304800" algn="just" rtl="0">
              <a:lnSpc>
                <a:spcPct val="100000"/>
              </a:lnSpc>
              <a:spcBef>
                <a:spcPts val="480"/>
              </a:spcBef>
              <a:spcAft>
                <a:spcPts val="0"/>
              </a:spcAft>
              <a:buClr>
                <a:schemeClr val="dk1"/>
              </a:buClr>
              <a:buSzPts val="2400"/>
              <a:buFont typeface="Times New Roman"/>
              <a:buNone/>
            </a:pPr>
            <a:endParaRPr b="0" i="0" u="none">
              <a:solidFill>
                <a:schemeClr val="dk1"/>
              </a:solidFill>
              <a:latin typeface="Cambria" pitchFamily="18" charset="0"/>
              <a:ea typeface="Cambria" pitchFamily="18" charset="0"/>
              <a:cs typeface="Times New Roman"/>
              <a:sym typeface="Times New Roman"/>
            </a:endParaRPr>
          </a:p>
          <a:p>
            <a:pPr marL="457200" lvl="0" indent="-457200" algn="just" rtl="0">
              <a:lnSpc>
                <a:spcPct val="100000"/>
              </a:lnSpc>
              <a:spcBef>
                <a:spcPts val="480"/>
              </a:spcBef>
              <a:spcAft>
                <a:spcPts val="0"/>
              </a:spcAft>
              <a:buClr>
                <a:schemeClr val="dk1"/>
              </a:buClr>
              <a:buSzPts val="2400"/>
              <a:buFont typeface="Times New Roman"/>
              <a:buNone/>
            </a:pPr>
            <a:r>
              <a:rPr lang="en-US" b="0" i="0" u="none" dirty="0">
                <a:solidFill>
                  <a:schemeClr val="dk1"/>
                </a:solidFill>
                <a:latin typeface="Cambria" pitchFamily="18" charset="0"/>
                <a:ea typeface="Cambria" pitchFamily="18" charset="0"/>
                <a:cs typeface="Times New Roman"/>
                <a:sym typeface="Times New Roman"/>
              </a:rPr>
              <a:t>3.	The process of computing the attributes values at the nodes is called </a:t>
            </a:r>
            <a:r>
              <a:rPr lang="en-US" b="1" i="0" u="none" dirty="0">
                <a:solidFill>
                  <a:schemeClr val="dk1"/>
                </a:solidFill>
                <a:latin typeface="Cambria" pitchFamily="18" charset="0"/>
                <a:ea typeface="Cambria" pitchFamily="18" charset="0"/>
                <a:cs typeface="Times New Roman"/>
                <a:sym typeface="Times New Roman"/>
              </a:rPr>
              <a:t>annotating</a:t>
            </a:r>
            <a:r>
              <a:rPr lang="en-US" b="0" i="0" u="none" dirty="0">
                <a:solidFill>
                  <a:schemeClr val="dk1"/>
                </a:solidFill>
                <a:latin typeface="Cambria" pitchFamily="18" charset="0"/>
                <a:ea typeface="Cambria" pitchFamily="18" charset="0"/>
                <a:cs typeface="Times New Roman"/>
                <a:sym typeface="Times New Roman"/>
              </a:rPr>
              <a:t> (or </a:t>
            </a:r>
            <a:r>
              <a:rPr lang="en-US" b="1" i="0" u="none" dirty="0">
                <a:solidFill>
                  <a:schemeClr val="dk1"/>
                </a:solidFill>
                <a:latin typeface="Cambria" pitchFamily="18" charset="0"/>
                <a:ea typeface="Cambria" pitchFamily="18" charset="0"/>
                <a:cs typeface="Times New Roman"/>
                <a:sym typeface="Times New Roman"/>
              </a:rPr>
              <a:t>decorating</a:t>
            </a:r>
            <a:r>
              <a:rPr lang="en-US" b="0" i="0" u="none" dirty="0">
                <a:solidFill>
                  <a:schemeClr val="dk1"/>
                </a:solidFill>
                <a:latin typeface="Cambria" pitchFamily="18" charset="0"/>
                <a:ea typeface="Cambria" pitchFamily="18" charset="0"/>
                <a:cs typeface="Times New Roman"/>
                <a:sym typeface="Times New Roman"/>
              </a:rPr>
              <a:t>) of the parse tree.</a:t>
            </a:r>
            <a:endParaRPr>
              <a:latin typeface="Cambria" pitchFamily="18" charset="0"/>
              <a:ea typeface="Cambria" pitchFamily="18" charset="0"/>
            </a:endParaRPr>
          </a:p>
          <a:p>
            <a:pPr marL="457200" lvl="0" indent="-304800" algn="just" rtl="0">
              <a:lnSpc>
                <a:spcPct val="100000"/>
              </a:lnSpc>
              <a:spcBef>
                <a:spcPts val="480"/>
              </a:spcBef>
              <a:spcAft>
                <a:spcPts val="0"/>
              </a:spcAft>
              <a:buClr>
                <a:schemeClr val="dk1"/>
              </a:buClr>
              <a:buSzPts val="2400"/>
              <a:buFont typeface="Times New Roman"/>
              <a:buNone/>
            </a:pPr>
            <a:endParaRPr b="0" i="0" u="none">
              <a:solidFill>
                <a:schemeClr val="dk1"/>
              </a:solidFill>
              <a:latin typeface="Cambria" pitchFamily="18" charset="0"/>
              <a:ea typeface="Cambria" pitchFamily="18" charset="0"/>
              <a:cs typeface="Times New Roman"/>
              <a:sym typeface="Times New Roman"/>
            </a:endParaRPr>
          </a:p>
          <a:p>
            <a:pPr marL="457200" lvl="0" indent="-457200" algn="just" rtl="0">
              <a:lnSpc>
                <a:spcPct val="100000"/>
              </a:lnSpc>
              <a:spcBef>
                <a:spcPts val="480"/>
              </a:spcBef>
              <a:spcAft>
                <a:spcPts val="0"/>
              </a:spcAft>
              <a:buClr>
                <a:schemeClr val="dk1"/>
              </a:buClr>
              <a:buSzPts val="2400"/>
              <a:buFont typeface="Times New Roman"/>
              <a:buNone/>
            </a:pPr>
            <a:r>
              <a:rPr lang="en-US" b="0" i="0" u="none" dirty="0">
                <a:solidFill>
                  <a:schemeClr val="dk1"/>
                </a:solidFill>
                <a:latin typeface="Cambria" pitchFamily="18" charset="0"/>
                <a:ea typeface="Cambria" pitchFamily="18" charset="0"/>
                <a:cs typeface="Times New Roman"/>
                <a:sym typeface="Times New Roman"/>
              </a:rPr>
              <a:t>4.	Of course, the order of these computations depends on the    dependency graph induced by the semantic rules.</a:t>
            </a:r>
            <a:endParaRPr>
              <a:latin typeface="Cambria" pitchFamily="18" charset="0"/>
              <a:ea typeface="Cambria" pitchFamily="18" charset="0"/>
            </a:endParaRPr>
          </a:p>
          <a:p>
            <a:pPr marL="342900" lvl="0" indent="-190500" algn="just" rtl="0">
              <a:spcBef>
                <a:spcPts val="480"/>
              </a:spcBef>
              <a:spcAft>
                <a:spcPts val="0"/>
              </a:spcAft>
              <a:buClr>
                <a:schemeClr val="dk1"/>
              </a:buClr>
              <a:buSzPts val="2400"/>
              <a:buFont typeface="Times New Roman"/>
              <a:buNone/>
            </a:pPr>
            <a:endParaRPr b="0" i="0" u="none">
              <a:solidFill>
                <a:schemeClr val="dk1"/>
              </a:solidFill>
              <a:latin typeface="Cambria" pitchFamily="18" charset="0"/>
              <a:ea typeface="Cambria" pitchFamily="18" charset="0"/>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33</a:t>
            </a:fld>
            <a:endParaRPr/>
          </a:p>
        </p:txBody>
      </p:sp>
      <p:sp>
        <p:nvSpPr>
          <p:cNvPr id="144" name="Google Shape;144;p8"/>
          <p:cNvSpPr txBox="1">
            <a:spLocks noGrp="1"/>
          </p:cNvSpPr>
          <p:nvPr>
            <p:ph type="title"/>
          </p:nvPr>
        </p:nvSpPr>
        <p:spPr>
          <a:xfrm>
            <a:off x="351692" y="152400"/>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700" b="1" i="0" u="none" dirty="0">
                <a:solidFill>
                  <a:schemeClr val="dk2"/>
                </a:solidFill>
                <a:latin typeface="Times New Roman"/>
                <a:ea typeface="Times New Roman"/>
                <a:cs typeface="Times New Roman"/>
                <a:sym typeface="Times New Roman"/>
              </a:rPr>
              <a:t>Syntax-Directed Definition</a:t>
            </a:r>
            <a:endParaRPr sz="3700"/>
          </a:p>
        </p:txBody>
      </p:sp>
      <p:sp>
        <p:nvSpPr>
          <p:cNvPr id="145" name="Google Shape;145;p8"/>
          <p:cNvSpPr txBox="1">
            <a:spLocks noGrp="1"/>
          </p:cNvSpPr>
          <p:nvPr>
            <p:ph type="body" idx="1"/>
          </p:nvPr>
        </p:nvSpPr>
        <p:spPr>
          <a:xfrm>
            <a:off x="312234" y="1422709"/>
            <a:ext cx="8285356" cy="5105400"/>
          </a:xfrm>
          <a:prstGeom prst="rect">
            <a:avLst/>
          </a:prstGeom>
          <a:noFill/>
          <a:ln>
            <a:noFill/>
          </a:ln>
        </p:spPr>
        <p:txBody>
          <a:bodyPr spcFirstLastPara="1" wrap="square" lIns="91425" tIns="45700" rIns="91425" bIns="45700" anchor="t" anchorCtr="0">
            <a:noAutofit/>
          </a:bodyPr>
          <a:lstStyle/>
          <a:p>
            <a:pPr indent="-457200" algn="just">
              <a:spcBef>
                <a:spcPts val="0"/>
              </a:spcBef>
              <a:buSzPts val="2000"/>
            </a:pPr>
            <a:r>
              <a:rPr lang="en-US" b="0" i="0" u="none" dirty="0" smtClean="0">
                <a:solidFill>
                  <a:schemeClr val="dk1"/>
                </a:solidFill>
                <a:latin typeface="Cambria" pitchFamily="18" charset="0"/>
                <a:ea typeface="Cambria" pitchFamily="18" charset="0"/>
                <a:cs typeface="Times New Roman"/>
                <a:sym typeface="Times New Roman"/>
              </a:rPr>
              <a:t>In </a:t>
            </a:r>
            <a:r>
              <a:rPr lang="en-US" b="0" i="0" u="none" dirty="0">
                <a:solidFill>
                  <a:schemeClr val="dk1"/>
                </a:solidFill>
                <a:latin typeface="Cambria" pitchFamily="18" charset="0"/>
                <a:ea typeface="Cambria" pitchFamily="18" charset="0"/>
                <a:cs typeface="Times New Roman"/>
                <a:sym typeface="Times New Roman"/>
              </a:rPr>
              <a:t>a syntax-directed definition, each production  </a:t>
            </a:r>
            <a:r>
              <a:rPr lang="en-US" b="1" i="0" u="none" dirty="0" err="1">
                <a:solidFill>
                  <a:schemeClr val="dk1"/>
                </a:solidFill>
                <a:latin typeface="Cambria" pitchFamily="18" charset="0"/>
                <a:ea typeface="Cambria" pitchFamily="18" charset="0"/>
              </a:rPr>
              <a:t>A→α</a:t>
            </a:r>
            <a:r>
              <a:rPr lang="en-US" b="0" i="0" u="none" dirty="0">
                <a:solidFill>
                  <a:schemeClr val="dk1"/>
                </a:solidFill>
                <a:latin typeface="Cambria" pitchFamily="18" charset="0"/>
                <a:ea typeface="Cambria" pitchFamily="18" charset="0"/>
                <a:cs typeface="Times New Roman"/>
                <a:sym typeface="Times New Roman"/>
              </a:rPr>
              <a:t>  is associated with a set of semantic rules of  the form:</a:t>
            </a:r>
            <a:endParaRPr>
              <a:latin typeface="Cambria" pitchFamily="18" charset="0"/>
              <a:ea typeface="Cambria" pitchFamily="18" charset="0"/>
            </a:endParaRPr>
          </a:p>
          <a:p>
            <a:pPr indent="-457200" algn="just">
              <a:spcBef>
                <a:spcPts val="480"/>
              </a:spcBef>
              <a:buSzPts val="2400"/>
              <a:buNone/>
            </a:pPr>
            <a:r>
              <a:rPr lang="en-US" i="1" dirty="0">
                <a:solidFill>
                  <a:schemeClr val="dk1"/>
                </a:solidFill>
                <a:latin typeface="Cambria" pitchFamily="18" charset="0"/>
                <a:ea typeface="Cambria" pitchFamily="18" charset="0"/>
                <a:cs typeface="Times New Roman"/>
                <a:sym typeface="Times New Roman"/>
              </a:rPr>
              <a:t>	</a:t>
            </a:r>
            <a:r>
              <a:rPr lang="en-US" i="1" dirty="0" smtClean="0">
                <a:solidFill>
                  <a:schemeClr val="dk1"/>
                </a:solidFill>
                <a:latin typeface="Cambria" pitchFamily="18" charset="0"/>
                <a:ea typeface="Cambria" pitchFamily="18" charset="0"/>
                <a:cs typeface="Times New Roman"/>
                <a:sym typeface="Times New Roman"/>
              </a:rPr>
              <a:t>				</a:t>
            </a:r>
            <a:r>
              <a:rPr lang="en-US" b="1" i="1" u="none" dirty="0" smtClean="0">
                <a:solidFill>
                  <a:schemeClr val="dk1"/>
                </a:solidFill>
                <a:latin typeface="Cambria" pitchFamily="18" charset="0"/>
                <a:ea typeface="Cambria" pitchFamily="18" charset="0"/>
              </a:rPr>
              <a:t>b=f(c</a:t>
            </a:r>
            <a:r>
              <a:rPr lang="en-US" b="1" i="1" u="none" baseline="-25000" dirty="0" smtClean="0">
                <a:solidFill>
                  <a:schemeClr val="dk1"/>
                </a:solidFill>
                <a:latin typeface="Cambria" pitchFamily="18" charset="0"/>
                <a:ea typeface="Cambria" pitchFamily="18" charset="0"/>
              </a:rPr>
              <a:t>1</a:t>
            </a:r>
            <a:r>
              <a:rPr lang="en-US" b="1" i="1" u="none" dirty="0" smtClean="0">
                <a:solidFill>
                  <a:schemeClr val="dk1"/>
                </a:solidFill>
                <a:latin typeface="Cambria" pitchFamily="18" charset="0"/>
                <a:ea typeface="Cambria" pitchFamily="18" charset="0"/>
              </a:rPr>
              <a:t>,c</a:t>
            </a:r>
            <a:r>
              <a:rPr lang="en-US" b="1" i="1" u="none" baseline="-25000" dirty="0" smtClean="0">
                <a:solidFill>
                  <a:schemeClr val="dk1"/>
                </a:solidFill>
                <a:latin typeface="Cambria" pitchFamily="18" charset="0"/>
                <a:ea typeface="Cambria" pitchFamily="18" charset="0"/>
              </a:rPr>
              <a:t>2</a:t>
            </a:r>
            <a:r>
              <a:rPr lang="en-US" b="1" i="1" u="none" dirty="0">
                <a:solidFill>
                  <a:schemeClr val="dk1"/>
                </a:solidFill>
                <a:latin typeface="Cambria" pitchFamily="18" charset="0"/>
                <a:ea typeface="Cambria" pitchFamily="18" charset="0"/>
              </a:rPr>
              <a:t>,…,</a:t>
            </a:r>
            <a:r>
              <a:rPr lang="en-US" b="1" i="1" u="none" dirty="0" err="1">
                <a:solidFill>
                  <a:schemeClr val="dk1"/>
                </a:solidFill>
                <a:latin typeface="Cambria" pitchFamily="18" charset="0"/>
                <a:ea typeface="Cambria" pitchFamily="18" charset="0"/>
              </a:rPr>
              <a:t>c</a:t>
            </a:r>
            <a:r>
              <a:rPr lang="en-US" b="1" i="1" u="none" baseline="-25000" dirty="0" err="1">
                <a:solidFill>
                  <a:schemeClr val="dk1"/>
                </a:solidFill>
                <a:latin typeface="Cambria" pitchFamily="18" charset="0"/>
                <a:ea typeface="Cambria" pitchFamily="18" charset="0"/>
              </a:rPr>
              <a:t>n</a:t>
            </a:r>
            <a:r>
              <a:rPr lang="en-US" b="1" i="1" u="none" dirty="0">
                <a:solidFill>
                  <a:schemeClr val="dk1"/>
                </a:solidFill>
                <a:latin typeface="Cambria" pitchFamily="18" charset="0"/>
                <a:ea typeface="Cambria" pitchFamily="18" charset="0"/>
              </a:rPr>
              <a:t>)</a:t>
            </a:r>
            <a:r>
              <a:rPr lang="en-US" b="1" i="0" u="none" dirty="0">
                <a:solidFill>
                  <a:schemeClr val="dk1"/>
                </a:solidFill>
                <a:latin typeface="Cambria" pitchFamily="18" charset="0"/>
                <a:ea typeface="Cambria" pitchFamily="18" charset="0"/>
              </a:rPr>
              <a:t>	</a:t>
            </a:r>
            <a:endParaRPr b="1">
              <a:latin typeface="Cambria" pitchFamily="18" charset="0"/>
              <a:ea typeface="Cambria" pitchFamily="18" charset="0"/>
            </a:endParaRPr>
          </a:p>
          <a:p>
            <a:pPr indent="-457200" algn="just">
              <a:spcBef>
                <a:spcPts val="480"/>
              </a:spcBef>
              <a:buSzPts val="2400"/>
              <a:buNone/>
            </a:pPr>
            <a:r>
              <a:rPr lang="en-US" b="0" i="0" u="none" dirty="0">
                <a:solidFill>
                  <a:schemeClr val="dk1"/>
                </a:solidFill>
                <a:latin typeface="Cambria" pitchFamily="18" charset="0"/>
                <a:ea typeface="Cambria" pitchFamily="18" charset="0"/>
                <a:cs typeface="Times New Roman"/>
                <a:sym typeface="Times New Roman"/>
              </a:rPr>
              <a:t>	where </a:t>
            </a:r>
            <a:r>
              <a:rPr lang="en-US" b="0" i="1" u="none" dirty="0">
                <a:solidFill>
                  <a:schemeClr val="dk1"/>
                </a:solidFill>
                <a:latin typeface="Cambria" pitchFamily="18" charset="0"/>
                <a:ea typeface="Cambria" pitchFamily="18" charset="0"/>
                <a:cs typeface="Times New Roman"/>
                <a:sym typeface="Times New Roman"/>
              </a:rPr>
              <a:t>f</a:t>
            </a:r>
            <a:r>
              <a:rPr lang="en-US" b="0" i="0" u="none" dirty="0">
                <a:solidFill>
                  <a:schemeClr val="dk1"/>
                </a:solidFill>
                <a:latin typeface="Cambria" pitchFamily="18" charset="0"/>
                <a:ea typeface="Cambria" pitchFamily="18" charset="0"/>
                <a:cs typeface="Times New Roman"/>
                <a:sym typeface="Times New Roman"/>
              </a:rPr>
              <a:t>  is a function and </a:t>
            </a:r>
            <a:r>
              <a:rPr lang="en-US" b="0" i="1" u="none" dirty="0">
                <a:solidFill>
                  <a:schemeClr val="dk1"/>
                </a:solidFill>
                <a:latin typeface="Cambria" pitchFamily="18" charset="0"/>
                <a:ea typeface="Cambria" pitchFamily="18" charset="0"/>
                <a:cs typeface="Times New Roman"/>
                <a:sym typeface="Times New Roman"/>
              </a:rPr>
              <a:t>b</a:t>
            </a:r>
            <a:r>
              <a:rPr lang="en-US" b="0" i="0" u="none" dirty="0">
                <a:solidFill>
                  <a:schemeClr val="dk1"/>
                </a:solidFill>
                <a:latin typeface="Cambria" pitchFamily="18" charset="0"/>
                <a:ea typeface="Cambria" pitchFamily="18" charset="0"/>
                <a:cs typeface="Times New Roman"/>
                <a:sym typeface="Times New Roman"/>
              </a:rPr>
              <a:t> can be one of the followings:</a:t>
            </a:r>
            <a:endParaRPr>
              <a:latin typeface="Cambria" pitchFamily="18" charset="0"/>
              <a:ea typeface="Cambria" pitchFamily="18" charset="0"/>
            </a:endParaRPr>
          </a:p>
          <a:p>
            <a:pPr indent="-457200" algn="just">
              <a:spcBef>
                <a:spcPts val="480"/>
              </a:spcBef>
              <a:buSzPts val="2400"/>
            </a:pPr>
            <a:endParaRPr b="0" i="0" u="none">
              <a:solidFill>
                <a:schemeClr val="dk1"/>
              </a:solidFill>
              <a:latin typeface="Cambria" pitchFamily="18" charset="0"/>
              <a:ea typeface="Cambria" pitchFamily="18" charset="0"/>
              <a:cs typeface="Times New Roman"/>
              <a:sym typeface="Times New Roman"/>
            </a:endParaRPr>
          </a:p>
          <a:p>
            <a:pPr indent="-457200" algn="just">
              <a:spcBef>
                <a:spcPts val="480"/>
              </a:spcBef>
              <a:buSzPts val="2400"/>
            </a:pPr>
            <a:r>
              <a:rPr lang="en-US" b="0" i="0" u="none" dirty="0">
                <a:solidFill>
                  <a:schemeClr val="dk1"/>
                </a:solidFill>
                <a:latin typeface="Cambria" pitchFamily="18" charset="0"/>
                <a:ea typeface="Cambria" pitchFamily="18" charset="0"/>
                <a:cs typeface="Times New Roman"/>
                <a:sym typeface="Times New Roman"/>
              </a:rPr>
              <a:t>	🡺 </a:t>
            </a:r>
            <a:r>
              <a:rPr lang="en-US" b="1" i="1" u="none" dirty="0">
                <a:solidFill>
                  <a:schemeClr val="dk1"/>
                </a:solidFill>
                <a:latin typeface="Cambria" pitchFamily="18" charset="0"/>
                <a:ea typeface="Cambria" pitchFamily="18" charset="0"/>
              </a:rPr>
              <a:t>b</a:t>
            </a:r>
            <a:r>
              <a:rPr lang="en-US" b="1" i="0" u="none" dirty="0">
                <a:solidFill>
                  <a:schemeClr val="dk1"/>
                </a:solidFill>
                <a:latin typeface="Cambria" pitchFamily="18" charset="0"/>
                <a:ea typeface="Cambria" pitchFamily="18" charset="0"/>
              </a:rPr>
              <a:t> is a synthesized</a:t>
            </a:r>
            <a:r>
              <a:rPr lang="en-US" b="0" i="0" u="none" dirty="0">
                <a:solidFill>
                  <a:schemeClr val="dk1"/>
                </a:solidFill>
                <a:latin typeface="Cambria" pitchFamily="18" charset="0"/>
                <a:ea typeface="Cambria" pitchFamily="18" charset="0"/>
                <a:cs typeface="Times New Roman"/>
                <a:sym typeface="Times New Roman"/>
              </a:rPr>
              <a:t> attribute of A and </a:t>
            </a:r>
            <a:r>
              <a:rPr lang="en-US" b="0" i="1" u="none" dirty="0">
                <a:solidFill>
                  <a:schemeClr val="dk1"/>
                </a:solidFill>
                <a:latin typeface="Cambria" pitchFamily="18" charset="0"/>
                <a:ea typeface="Cambria" pitchFamily="18" charset="0"/>
                <a:cs typeface="Times New Roman"/>
                <a:sym typeface="Times New Roman"/>
              </a:rPr>
              <a:t>c</a:t>
            </a:r>
            <a:r>
              <a:rPr lang="en-US" b="0" i="1" u="none" baseline="-25000" dirty="0">
                <a:solidFill>
                  <a:schemeClr val="dk1"/>
                </a:solidFill>
                <a:latin typeface="Cambria" pitchFamily="18" charset="0"/>
                <a:ea typeface="Cambria" pitchFamily="18" charset="0"/>
                <a:cs typeface="Times New Roman"/>
                <a:sym typeface="Times New Roman"/>
              </a:rPr>
              <a:t>1</a:t>
            </a:r>
            <a:r>
              <a:rPr lang="en-US" b="0" i="1" u="none" dirty="0">
                <a:solidFill>
                  <a:schemeClr val="dk1"/>
                </a:solidFill>
                <a:latin typeface="Cambria" pitchFamily="18" charset="0"/>
                <a:ea typeface="Cambria" pitchFamily="18" charset="0"/>
                <a:cs typeface="Times New Roman"/>
                <a:sym typeface="Times New Roman"/>
              </a:rPr>
              <a:t>,c</a:t>
            </a:r>
            <a:r>
              <a:rPr lang="en-US" b="0" i="1" u="none" baseline="-25000" dirty="0">
                <a:solidFill>
                  <a:schemeClr val="dk1"/>
                </a:solidFill>
                <a:latin typeface="Cambria" pitchFamily="18" charset="0"/>
                <a:ea typeface="Cambria" pitchFamily="18" charset="0"/>
                <a:cs typeface="Times New Roman"/>
                <a:sym typeface="Times New Roman"/>
              </a:rPr>
              <a:t>2</a:t>
            </a:r>
            <a:r>
              <a:rPr lang="en-US" b="0" i="1" u="none" dirty="0">
                <a:solidFill>
                  <a:schemeClr val="dk1"/>
                </a:solidFill>
                <a:latin typeface="Cambria" pitchFamily="18" charset="0"/>
                <a:ea typeface="Cambria" pitchFamily="18" charset="0"/>
                <a:cs typeface="Times New Roman"/>
                <a:sym typeface="Times New Roman"/>
              </a:rPr>
              <a:t>,…,</a:t>
            </a:r>
            <a:r>
              <a:rPr lang="en-US" b="0" i="1" u="none" dirty="0" err="1">
                <a:solidFill>
                  <a:schemeClr val="dk1"/>
                </a:solidFill>
                <a:latin typeface="Cambria" pitchFamily="18" charset="0"/>
                <a:ea typeface="Cambria" pitchFamily="18" charset="0"/>
                <a:cs typeface="Times New Roman"/>
                <a:sym typeface="Times New Roman"/>
              </a:rPr>
              <a:t>c</a:t>
            </a:r>
            <a:r>
              <a:rPr lang="en-US" b="0" i="1" u="none" baseline="-25000" dirty="0" err="1">
                <a:solidFill>
                  <a:schemeClr val="dk1"/>
                </a:solidFill>
                <a:latin typeface="Cambria" pitchFamily="18" charset="0"/>
                <a:ea typeface="Cambria" pitchFamily="18" charset="0"/>
                <a:cs typeface="Times New Roman"/>
                <a:sym typeface="Times New Roman"/>
              </a:rPr>
              <a:t>n</a:t>
            </a:r>
            <a:r>
              <a:rPr lang="en-US" b="0" i="0" u="none" dirty="0">
                <a:solidFill>
                  <a:schemeClr val="dk1"/>
                </a:solidFill>
                <a:latin typeface="Cambria" pitchFamily="18" charset="0"/>
                <a:ea typeface="Cambria" pitchFamily="18" charset="0"/>
                <a:cs typeface="Times New Roman"/>
                <a:sym typeface="Times New Roman"/>
              </a:rPr>
              <a:t> are attributes of the</a:t>
            </a:r>
            <a:r>
              <a:rPr lang="en-US" dirty="0">
                <a:latin typeface="Cambria" pitchFamily="18" charset="0"/>
                <a:ea typeface="Cambria" pitchFamily="18" charset="0"/>
              </a:rPr>
              <a:t> </a:t>
            </a:r>
            <a:r>
              <a:rPr lang="en-US" b="0" i="0" u="none" dirty="0">
                <a:solidFill>
                  <a:schemeClr val="dk1"/>
                </a:solidFill>
                <a:latin typeface="Cambria" pitchFamily="18" charset="0"/>
                <a:ea typeface="Cambria" pitchFamily="18" charset="0"/>
                <a:cs typeface="Times New Roman"/>
                <a:sym typeface="Times New Roman"/>
              </a:rPr>
              <a:t>grammar symbols in the production ( </a:t>
            </a:r>
            <a:r>
              <a:rPr lang="en-US" b="0" i="0" u="none" dirty="0" err="1">
                <a:solidFill>
                  <a:schemeClr val="dk1"/>
                </a:solidFill>
                <a:latin typeface="Cambria" pitchFamily="18" charset="0"/>
                <a:ea typeface="Cambria" pitchFamily="18" charset="0"/>
                <a:cs typeface="Times New Roman"/>
                <a:sym typeface="Times New Roman"/>
              </a:rPr>
              <a:t>A→α</a:t>
            </a:r>
            <a:r>
              <a:rPr lang="en-US" b="0" i="0" u="none" dirty="0" smtClean="0">
                <a:solidFill>
                  <a:schemeClr val="dk1"/>
                </a:solidFill>
                <a:latin typeface="Cambria" pitchFamily="18" charset="0"/>
                <a:ea typeface="Cambria" pitchFamily="18" charset="0"/>
                <a:cs typeface="Times New Roman"/>
                <a:sym typeface="Times New Roman"/>
              </a:rPr>
              <a:t>).</a:t>
            </a:r>
          </a:p>
          <a:p>
            <a:pPr indent="-457200" algn="just">
              <a:spcBef>
                <a:spcPts val="480"/>
              </a:spcBef>
              <a:buSzPts val="2400"/>
            </a:pPr>
            <a:endParaRPr>
              <a:latin typeface="Cambria" pitchFamily="18" charset="0"/>
              <a:ea typeface="Cambria" pitchFamily="18" charset="0"/>
            </a:endParaRPr>
          </a:p>
          <a:p>
            <a:pPr indent="-457200" algn="just">
              <a:spcBef>
                <a:spcPts val="480"/>
              </a:spcBef>
              <a:buSzPts val="2400"/>
              <a:buNone/>
            </a:pPr>
            <a:r>
              <a:rPr lang="en-US" b="1" i="0" u="none" dirty="0" smtClean="0">
                <a:solidFill>
                  <a:schemeClr val="dk1"/>
                </a:solidFill>
                <a:latin typeface="Cambria" pitchFamily="18" charset="0"/>
                <a:ea typeface="Cambria" pitchFamily="18" charset="0"/>
                <a:cs typeface="Times New Roman"/>
                <a:sym typeface="Times New Roman"/>
              </a:rPr>
              <a:t>						OR</a:t>
            </a:r>
          </a:p>
          <a:p>
            <a:pPr indent="-457200" algn="just">
              <a:spcBef>
                <a:spcPts val="480"/>
              </a:spcBef>
              <a:buSzPts val="2400"/>
              <a:buNone/>
            </a:pPr>
            <a:endParaRPr>
              <a:latin typeface="Cambria" pitchFamily="18" charset="0"/>
              <a:ea typeface="Cambria" pitchFamily="18" charset="0"/>
            </a:endParaRPr>
          </a:p>
          <a:p>
            <a:pPr indent="-457200" algn="just">
              <a:spcBef>
                <a:spcPts val="480"/>
              </a:spcBef>
              <a:buSzPts val="2400"/>
            </a:pPr>
            <a:r>
              <a:rPr lang="en-US" b="0" i="0" u="none" dirty="0">
                <a:solidFill>
                  <a:schemeClr val="dk1"/>
                </a:solidFill>
                <a:latin typeface="Cambria" pitchFamily="18" charset="0"/>
                <a:ea typeface="Cambria" pitchFamily="18" charset="0"/>
                <a:cs typeface="Times New Roman"/>
                <a:sym typeface="Times New Roman"/>
              </a:rPr>
              <a:t>	🡺	</a:t>
            </a:r>
            <a:r>
              <a:rPr lang="en-US" b="1" i="1" u="none" dirty="0">
                <a:solidFill>
                  <a:schemeClr val="dk1"/>
                </a:solidFill>
                <a:latin typeface="Cambria" pitchFamily="18" charset="0"/>
                <a:ea typeface="Cambria" pitchFamily="18" charset="0"/>
              </a:rPr>
              <a:t>b</a:t>
            </a:r>
            <a:r>
              <a:rPr lang="en-US" b="1" i="0" u="none" dirty="0">
                <a:solidFill>
                  <a:schemeClr val="dk1"/>
                </a:solidFill>
                <a:latin typeface="Cambria" pitchFamily="18" charset="0"/>
                <a:ea typeface="Cambria" pitchFamily="18" charset="0"/>
              </a:rPr>
              <a:t> is an inherited</a:t>
            </a:r>
            <a:r>
              <a:rPr lang="en-US" b="0" i="0" u="none" dirty="0">
                <a:solidFill>
                  <a:schemeClr val="dk1"/>
                </a:solidFill>
                <a:latin typeface="Cambria" pitchFamily="18" charset="0"/>
                <a:ea typeface="Cambria" pitchFamily="18" charset="0"/>
                <a:cs typeface="Times New Roman"/>
                <a:sym typeface="Times New Roman"/>
              </a:rPr>
              <a:t> attribute one of the grammar symbols in α (on the right side of the production), and </a:t>
            </a:r>
            <a:r>
              <a:rPr lang="en-US" b="0" i="1" u="none" dirty="0">
                <a:solidFill>
                  <a:schemeClr val="dk1"/>
                </a:solidFill>
                <a:latin typeface="Cambria" pitchFamily="18" charset="0"/>
                <a:ea typeface="Cambria" pitchFamily="18" charset="0"/>
                <a:cs typeface="Times New Roman"/>
                <a:sym typeface="Times New Roman"/>
              </a:rPr>
              <a:t>c</a:t>
            </a:r>
            <a:r>
              <a:rPr lang="en-US" b="0" i="1" u="none" baseline="-25000" dirty="0">
                <a:solidFill>
                  <a:schemeClr val="dk1"/>
                </a:solidFill>
                <a:latin typeface="Cambria" pitchFamily="18" charset="0"/>
                <a:ea typeface="Cambria" pitchFamily="18" charset="0"/>
                <a:cs typeface="Times New Roman"/>
                <a:sym typeface="Times New Roman"/>
              </a:rPr>
              <a:t>1</a:t>
            </a:r>
            <a:r>
              <a:rPr lang="en-US" b="0" i="1" u="none" dirty="0">
                <a:solidFill>
                  <a:schemeClr val="dk1"/>
                </a:solidFill>
                <a:latin typeface="Cambria" pitchFamily="18" charset="0"/>
                <a:ea typeface="Cambria" pitchFamily="18" charset="0"/>
                <a:cs typeface="Times New Roman"/>
                <a:sym typeface="Times New Roman"/>
              </a:rPr>
              <a:t>,c</a:t>
            </a:r>
            <a:r>
              <a:rPr lang="en-US" b="0" i="1" u="none" baseline="-25000" dirty="0">
                <a:solidFill>
                  <a:schemeClr val="dk1"/>
                </a:solidFill>
                <a:latin typeface="Cambria" pitchFamily="18" charset="0"/>
                <a:ea typeface="Cambria" pitchFamily="18" charset="0"/>
                <a:cs typeface="Times New Roman"/>
                <a:sym typeface="Times New Roman"/>
              </a:rPr>
              <a:t>2</a:t>
            </a:r>
            <a:r>
              <a:rPr lang="en-US" b="0" i="1" u="none" dirty="0">
                <a:solidFill>
                  <a:schemeClr val="dk1"/>
                </a:solidFill>
                <a:latin typeface="Cambria" pitchFamily="18" charset="0"/>
                <a:ea typeface="Cambria" pitchFamily="18" charset="0"/>
                <a:cs typeface="Times New Roman"/>
                <a:sym typeface="Times New Roman"/>
              </a:rPr>
              <a:t>,…,</a:t>
            </a:r>
            <a:r>
              <a:rPr lang="en-US" b="0" i="1" u="none" dirty="0" err="1">
                <a:solidFill>
                  <a:schemeClr val="dk1"/>
                </a:solidFill>
                <a:latin typeface="Cambria" pitchFamily="18" charset="0"/>
                <a:ea typeface="Cambria" pitchFamily="18" charset="0"/>
                <a:cs typeface="Times New Roman"/>
                <a:sym typeface="Times New Roman"/>
              </a:rPr>
              <a:t>c</a:t>
            </a:r>
            <a:r>
              <a:rPr lang="en-US" b="0" i="1" u="none" baseline="-25000" dirty="0" err="1">
                <a:solidFill>
                  <a:schemeClr val="dk1"/>
                </a:solidFill>
                <a:latin typeface="Cambria" pitchFamily="18" charset="0"/>
                <a:ea typeface="Cambria" pitchFamily="18" charset="0"/>
                <a:cs typeface="Times New Roman"/>
                <a:sym typeface="Times New Roman"/>
              </a:rPr>
              <a:t>n</a:t>
            </a:r>
            <a:r>
              <a:rPr lang="en-US" b="0" i="0" u="none" dirty="0">
                <a:solidFill>
                  <a:schemeClr val="dk1"/>
                </a:solidFill>
                <a:latin typeface="Cambria" pitchFamily="18" charset="0"/>
                <a:ea typeface="Cambria" pitchFamily="18" charset="0"/>
                <a:cs typeface="Times New Roman"/>
                <a:sym typeface="Times New Roman"/>
              </a:rPr>
              <a:t> are attributes of the grammar symbols in the production ( </a:t>
            </a:r>
            <a:r>
              <a:rPr lang="en-US" b="0" i="0" u="none" dirty="0" err="1">
                <a:solidFill>
                  <a:schemeClr val="dk1"/>
                </a:solidFill>
                <a:latin typeface="Cambria" pitchFamily="18" charset="0"/>
                <a:ea typeface="Cambria" pitchFamily="18" charset="0"/>
                <a:cs typeface="Times New Roman"/>
                <a:sym typeface="Times New Roman"/>
              </a:rPr>
              <a:t>A→α</a:t>
            </a:r>
            <a:r>
              <a:rPr lang="en-US" b="0" i="0" u="none" dirty="0">
                <a:solidFill>
                  <a:schemeClr val="dk1"/>
                </a:solidFill>
                <a:latin typeface="Cambria" pitchFamily="18" charset="0"/>
                <a:ea typeface="Cambria" pitchFamily="18" charset="0"/>
                <a:cs typeface="Times New Roman"/>
                <a:sym typeface="Times New Roman"/>
              </a:rPr>
              <a:t>).</a:t>
            </a:r>
            <a:endParaRPr>
              <a:latin typeface="Cambria" pitchFamily="18" charset="0"/>
              <a:ea typeface="Cambria"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34</a:t>
            </a:fld>
            <a:endParaRPr/>
          </a:p>
        </p:txBody>
      </p:sp>
      <p:sp>
        <p:nvSpPr>
          <p:cNvPr id="151" name="Google Shape;151;p9"/>
          <p:cNvSpPr txBox="1">
            <a:spLocks noGrp="1"/>
          </p:cNvSpPr>
          <p:nvPr>
            <p:ph type="title"/>
          </p:nvPr>
        </p:nvSpPr>
        <p:spPr>
          <a:xfrm>
            <a:off x="308149" y="587829"/>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dirty="0">
                <a:solidFill>
                  <a:schemeClr val="dk2"/>
                </a:solidFill>
                <a:latin typeface="Times New Roman"/>
                <a:ea typeface="Times New Roman"/>
                <a:cs typeface="Times New Roman"/>
                <a:sym typeface="Times New Roman"/>
              </a:rPr>
              <a:t>Attribute Grammar</a:t>
            </a:r>
            <a:endParaRPr/>
          </a:p>
        </p:txBody>
      </p:sp>
      <p:sp>
        <p:nvSpPr>
          <p:cNvPr id="152" name="Google Shape;152;p9"/>
          <p:cNvSpPr txBox="1">
            <a:spLocks noGrp="1"/>
          </p:cNvSpPr>
          <p:nvPr>
            <p:ph type="body" idx="1"/>
          </p:nvPr>
        </p:nvSpPr>
        <p:spPr>
          <a:xfrm>
            <a:off x="289728" y="1883246"/>
            <a:ext cx="8651631" cy="4027697"/>
          </a:xfrm>
          <a:prstGeom prst="rect">
            <a:avLst/>
          </a:prstGeom>
          <a:noFill/>
          <a:ln>
            <a:noFill/>
          </a:ln>
        </p:spPr>
        <p:txBody>
          <a:bodyPr spcFirstLastPara="1" wrap="square" lIns="91425" tIns="45700" rIns="91425" bIns="45700" anchor="t" anchorCtr="0">
            <a:noAutofit/>
          </a:bodyPr>
          <a:lstStyle/>
          <a:p>
            <a:pPr marL="342900" lvl="0" indent="-381000" algn="just" rtl="0">
              <a:lnSpc>
                <a:spcPct val="100000"/>
              </a:lnSpc>
              <a:spcBef>
                <a:spcPts val="0"/>
              </a:spcBef>
              <a:spcAft>
                <a:spcPts val="0"/>
              </a:spcAft>
              <a:buClr>
                <a:schemeClr val="dk1"/>
              </a:buClr>
              <a:buSzPts val="30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So, a semantic rule </a:t>
            </a:r>
            <a:r>
              <a:rPr lang="en-US" b="0" i="1" u="none" dirty="0">
                <a:solidFill>
                  <a:schemeClr val="dk1"/>
                </a:solidFill>
                <a:latin typeface="Cambria" pitchFamily="18" charset="0"/>
                <a:ea typeface="Cambria" pitchFamily="18" charset="0"/>
                <a:cs typeface="Times New Roman"/>
                <a:sym typeface="Times New Roman"/>
              </a:rPr>
              <a:t>b=f(c</a:t>
            </a:r>
            <a:r>
              <a:rPr lang="en-US" b="0" i="1" u="none" baseline="-25000" dirty="0">
                <a:solidFill>
                  <a:schemeClr val="dk1"/>
                </a:solidFill>
                <a:latin typeface="Cambria" pitchFamily="18" charset="0"/>
                <a:ea typeface="Cambria" pitchFamily="18" charset="0"/>
                <a:cs typeface="Times New Roman"/>
                <a:sym typeface="Times New Roman"/>
              </a:rPr>
              <a:t>1</a:t>
            </a:r>
            <a:r>
              <a:rPr lang="en-US" b="0" i="1" u="none" dirty="0">
                <a:solidFill>
                  <a:schemeClr val="dk1"/>
                </a:solidFill>
                <a:latin typeface="Cambria" pitchFamily="18" charset="0"/>
                <a:ea typeface="Cambria" pitchFamily="18" charset="0"/>
                <a:cs typeface="Times New Roman"/>
                <a:sym typeface="Times New Roman"/>
              </a:rPr>
              <a:t>,c</a:t>
            </a:r>
            <a:r>
              <a:rPr lang="en-US" b="0" i="1" u="none" baseline="-25000" dirty="0">
                <a:solidFill>
                  <a:schemeClr val="dk1"/>
                </a:solidFill>
                <a:latin typeface="Cambria" pitchFamily="18" charset="0"/>
                <a:ea typeface="Cambria" pitchFamily="18" charset="0"/>
                <a:cs typeface="Times New Roman"/>
                <a:sym typeface="Times New Roman"/>
              </a:rPr>
              <a:t>2</a:t>
            </a:r>
            <a:r>
              <a:rPr lang="en-US" b="0" i="1" u="none" dirty="0">
                <a:solidFill>
                  <a:schemeClr val="dk1"/>
                </a:solidFill>
                <a:latin typeface="Cambria" pitchFamily="18" charset="0"/>
                <a:ea typeface="Cambria" pitchFamily="18" charset="0"/>
                <a:cs typeface="Times New Roman"/>
                <a:sym typeface="Times New Roman"/>
              </a:rPr>
              <a:t>,…,</a:t>
            </a:r>
            <a:r>
              <a:rPr lang="en-US" b="0" i="1" u="none" dirty="0" err="1">
                <a:solidFill>
                  <a:schemeClr val="dk1"/>
                </a:solidFill>
                <a:latin typeface="Cambria" pitchFamily="18" charset="0"/>
                <a:ea typeface="Cambria" pitchFamily="18" charset="0"/>
                <a:cs typeface="Times New Roman"/>
                <a:sym typeface="Times New Roman"/>
              </a:rPr>
              <a:t>c</a:t>
            </a:r>
            <a:r>
              <a:rPr lang="en-US" b="0" i="1" u="none" baseline="-25000" dirty="0" err="1">
                <a:solidFill>
                  <a:schemeClr val="dk1"/>
                </a:solidFill>
                <a:latin typeface="Cambria" pitchFamily="18" charset="0"/>
                <a:ea typeface="Cambria" pitchFamily="18" charset="0"/>
                <a:cs typeface="Times New Roman"/>
                <a:sym typeface="Times New Roman"/>
              </a:rPr>
              <a:t>n</a:t>
            </a:r>
            <a:r>
              <a:rPr lang="en-US" b="0" i="1" u="none" dirty="0">
                <a:solidFill>
                  <a:schemeClr val="dk1"/>
                </a:solidFill>
                <a:latin typeface="Cambria" pitchFamily="18" charset="0"/>
                <a:ea typeface="Cambria" pitchFamily="18" charset="0"/>
                <a:cs typeface="Times New Roman"/>
                <a:sym typeface="Times New Roman"/>
              </a:rPr>
              <a:t>)  </a:t>
            </a:r>
            <a:r>
              <a:rPr lang="en-US" b="0" i="0" u="none" dirty="0">
                <a:solidFill>
                  <a:schemeClr val="dk1"/>
                </a:solidFill>
                <a:latin typeface="Cambria" pitchFamily="18" charset="0"/>
                <a:ea typeface="Cambria" pitchFamily="18" charset="0"/>
                <a:cs typeface="Times New Roman"/>
                <a:sym typeface="Times New Roman"/>
              </a:rPr>
              <a:t>indicates that the attribute </a:t>
            </a:r>
            <a:r>
              <a:rPr lang="en-US" b="1" i="0" u="none" dirty="0">
                <a:solidFill>
                  <a:schemeClr val="dk1"/>
                </a:solidFill>
                <a:latin typeface="Cambria" pitchFamily="18" charset="0"/>
                <a:ea typeface="Cambria" pitchFamily="18" charset="0"/>
              </a:rPr>
              <a:t>b </a:t>
            </a:r>
            <a:r>
              <a:rPr lang="en-US" b="1" i="1" u="none" dirty="0">
                <a:solidFill>
                  <a:schemeClr val="dk1"/>
                </a:solidFill>
                <a:latin typeface="Cambria" pitchFamily="18" charset="0"/>
                <a:ea typeface="Cambria" pitchFamily="18" charset="0"/>
              </a:rPr>
              <a:t>depends</a:t>
            </a:r>
            <a:r>
              <a:rPr lang="en-US" b="0" i="0" u="none" dirty="0">
                <a:solidFill>
                  <a:schemeClr val="dk1"/>
                </a:solidFill>
                <a:latin typeface="Cambria" pitchFamily="18" charset="0"/>
                <a:ea typeface="Cambria" pitchFamily="18" charset="0"/>
                <a:cs typeface="Times New Roman"/>
                <a:sym typeface="Times New Roman"/>
              </a:rPr>
              <a:t> o</a:t>
            </a:r>
            <a:r>
              <a:rPr lang="en-US" b="0" i="1" u="none" dirty="0">
                <a:solidFill>
                  <a:schemeClr val="dk1"/>
                </a:solidFill>
                <a:latin typeface="Cambria" pitchFamily="18" charset="0"/>
                <a:ea typeface="Cambria" pitchFamily="18" charset="0"/>
                <a:cs typeface="Times New Roman"/>
                <a:sym typeface="Times New Roman"/>
              </a:rPr>
              <a:t>n</a:t>
            </a:r>
            <a:r>
              <a:rPr lang="en-US" b="0" i="0" u="none" dirty="0">
                <a:solidFill>
                  <a:schemeClr val="dk1"/>
                </a:solidFill>
                <a:latin typeface="Cambria" pitchFamily="18" charset="0"/>
                <a:ea typeface="Cambria" pitchFamily="18" charset="0"/>
                <a:cs typeface="Times New Roman"/>
                <a:sym typeface="Times New Roman"/>
              </a:rPr>
              <a:t>  attributes </a:t>
            </a:r>
            <a:r>
              <a:rPr lang="en-US" b="0" i="1" u="none" dirty="0">
                <a:solidFill>
                  <a:schemeClr val="dk1"/>
                </a:solidFill>
                <a:latin typeface="Cambria" pitchFamily="18" charset="0"/>
                <a:ea typeface="Cambria" pitchFamily="18" charset="0"/>
                <a:cs typeface="Times New Roman"/>
                <a:sym typeface="Times New Roman"/>
              </a:rPr>
              <a:t>c</a:t>
            </a:r>
            <a:r>
              <a:rPr lang="en-US" b="0" i="1" u="none" baseline="-25000" dirty="0">
                <a:solidFill>
                  <a:schemeClr val="dk1"/>
                </a:solidFill>
                <a:latin typeface="Cambria" pitchFamily="18" charset="0"/>
                <a:ea typeface="Cambria" pitchFamily="18" charset="0"/>
                <a:cs typeface="Times New Roman"/>
                <a:sym typeface="Times New Roman"/>
              </a:rPr>
              <a:t>1</a:t>
            </a:r>
            <a:r>
              <a:rPr lang="en-US" b="0" i="1" u="none" dirty="0">
                <a:solidFill>
                  <a:schemeClr val="dk1"/>
                </a:solidFill>
                <a:latin typeface="Cambria" pitchFamily="18" charset="0"/>
                <a:ea typeface="Cambria" pitchFamily="18" charset="0"/>
                <a:cs typeface="Times New Roman"/>
                <a:sym typeface="Times New Roman"/>
              </a:rPr>
              <a:t>,c</a:t>
            </a:r>
            <a:r>
              <a:rPr lang="en-US" b="0" i="1" u="none" baseline="-25000" dirty="0">
                <a:solidFill>
                  <a:schemeClr val="dk1"/>
                </a:solidFill>
                <a:latin typeface="Cambria" pitchFamily="18" charset="0"/>
                <a:ea typeface="Cambria" pitchFamily="18" charset="0"/>
                <a:cs typeface="Times New Roman"/>
                <a:sym typeface="Times New Roman"/>
              </a:rPr>
              <a:t>2</a:t>
            </a:r>
            <a:r>
              <a:rPr lang="en-US" b="0" i="1" u="none" dirty="0">
                <a:solidFill>
                  <a:schemeClr val="dk1"/>
                </a:solidFill>
                <a:latin typeface="Cambria" pitchFamily="18" charset="0"/>
                <a:ea typeface="Cambria" pitchFamily="18" charset="0"/>
                <a:cs typeface="Times New Roman"/>
                <a:sym typeface="Times New Roman"/>
              </a:rPr>
              <a:t>,…,</a:t>
            </a:r>
            <a:r>
              <a:rPr lang="en-US" b="0" i="1" u="none" dirty="0" err="1">
                <a:solidFill>
                  <a:schemeClr val="dk1"/>
                </a:solidFill>
                <a:latin typeface="Cambria" pitchFamily="18" charset="0"/>
                <a:ea typeface="Cambria" pitchFamily="18" charset="0"/>
                <a:cs typeface="Times New Roman"/>
                <a:sym typeface="Times New Roman"/>
              </a:rPr>
              <a:t>c</a:t>
            </a:r>
            <a:r>
              <a:rPr lang="en-US" b="0" i="1" u="none" baseline="-25000" dirty="0" err="1">
                <a:solidFill>
                  <a:schemeClr val="dk1"/>
                </a:solidFill>
                <a:latin typeface="Cambria" pitchFamily="18" charset="0"/>
                <a:ea typeface="Cambria" pitchFamily="18" charset="0"/>
                <a:cs typeface="Times New Roman"/>
                <a:sym typeface="Times New Roman"/>
              </a:rPr>
              <a:t>n</a:t>
            </a:r>
            <a:r>
              <a:rPr lang="en-US" b="0" i="1" u="none" dirty="0">
                <a:solidFill>
                  <a:schemeClr val="dk1"/>
                </a:solidFill>
                <a:latin typeface="Cambria" pitchFamily="18" charset="0"/>
                <a:ea typeface="Cambria" pitchFamily="18" charset="0"/>
                <a:cs typeface="Times New Roman"/>
                <a:sym typeface="Times New Roman"/>
              </a:rPr>
              <a:t>.</a:t>
            </a:r>
            <a:endParaRPr>
              <a:latin typeface="Cambria" pitchFamily="18" charset="0"/>
              <a:ea typeface="Cambria" pitchFamily="18" charset="0"/>
            </a:endParaRPr>
          </a:p>
          <a:p>
            <a:pPr marL="342900" lvl="0" indent="-190500" algn="just" rtl="0">
              <a:lnSpc>
                <a:spcPct val="100000"/>
              </a:lnSpc>
              <a:spcBef>
                <a:spcPts val="480"/>
              </a:spcBef>
              <a:spcAft>
                <a:spcPts val="0"/>
              </a:spcAft>
              <a:buClr>
                <a:schemeClr val="dk1"/>
              </a:buClr>
              <a:buSzPts val="2400"/>
              <a:buFont typeface="Times New Roman"/>
              <a:buNone/>
            </a:pPr>
            <a:endParaRPr b="0" i="1" u="none">
              <a:solidFill>
                <a:schemeClr val="dk1"/>
              </a:solidFill>
              <a:latin typeface="Cambria" pitchFamily="18" charset="0"/>
              <a:ea typeface="Cambria" pitchFamily="18" charset="0"/>
              <a:cs typeface="Times New Roman"/>
              <a:sym typeface="Times New Roman"/>
            </a:endParaRPr>
          </a:p>
          <a:p>
            <a:pPr marL="342900" lvl="0" indent="-381000" algn="just" rtl="0">
              <a:lnSpc>
                <a:spcPct val="100000"/>
              </a:lnSpc>
              <a:spcBef>
                <a:spcPts val="480"/>
              </a:spcBef>
              <a:spcAft>
                <a:spcPts val="0"/>
              </a:spcAft>
              <a:buClr>
                <a:schemeClr val="dk1"/>
              </a:buClr>
              <a:buSzPts val="30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In a </a:t>
            </a:r>
            <a:r>
              <a:rPr lang="en-US" b="1" i="0" u="none" dirty="0">
                <a:solidFill>
                  <a:schemeClr val="dk1"/>
                </a:solidFill>
                <a:latin typeface="Cambria" pitchFamily="18" charset="0"/>
                <a:ea typeface="Cambria" pitchFamily="18" charset="0"/>
                <a:cs typeface="Times New Roman"/>
                <a:sym typeface="Times New Roman"/>
              </a:rPr>
              <a:t>syntax-directed definition</a:t>
            </a:r>
            <a:r>
              <a:rPr lang="en-US" b="0" i="0" u="none" dirty="0">
                <a:solidFill>
                  <a:schemeClr val="dk1"/>
                </a:solidFill>
                <a:latin typeface="Cambria" pitchFamily="18" charset="0"/>
                <a:ea typeface="Cambria" pitchFamily="18" charset="0"/>
                <a:cs typeface="Times New Roman"/>
                <a:sym typeface="Times New Roman"/>
              </a:rPr>
              <a:t>, a semantic rule may just evaluate</a:t>
            </a:r>
            <a:r>
              <a:rPr lang="en-US" dirty="0">
                <a:latin typeface="Cambria" pitchFamily="18" charset="0"/>
                <a:ea typeface="Cambria" pitchFamily="18" charset="0"/>
              </a:rPr>
              <a:t> </a:t>
            </a:r>
            <a:r>
              <a:rPr lang="en-US" b="0" i="0" u="none" dirty="0">
                <a:solidFill>
                  <a:schemeClr val="dk1"/>
                </a:solidFill>
                <a:latin typeface="Cambria" pitchFamily="18" charset="0"/>
                <a:ea typeface="Cambria" pitchFamily="18" charset="0"/>
                <a:cs typeface="Times New Roman"/>
                <a:sym typeface="Times New Roman"/>
              </a:rPr>
              <a:t>a value of an attribute or it may have some side effects such as printing values.</a:t>
            </a:r>
            <a:endParaRPr>
              <a:latin typeface="Cambria" pitchFamily="18" charset="0"/>
              <a:ea typeface="Cambria" pitchFamily="18" charset="0"/>
            </a:endParaRPr>
          </a:p>
          <a:p>
            <a:pPr marL="342900" lvl="0" indent="-190500" algn="just" rtl="0">
              <a:lnSpc>
                <a:spcPct val="100000"/>
              </a:lnSpc>
              <a:spcBef>
                <a:spcPts val="480"/>
              </a:spcBef>
              <a:spcAft>
                <a:spcPts val="0"/>
              </a:spcAft>
              <a:buClr>
                <a:schemeClr val="dk1"/>
              </a:buClr>
              <a:buSzPts val="2400"/>
              <a:buFont typeface="Times New Roman"/>
              <a:buNone/>
            </a:pPr>
            <a:endParaRPr b="0" i="0" u="none">
              <a:solidFill>
                <a:schemeClr val="dk1"/>
              </a:solidFill>
              <a:latin typeface="Cambria" pitchFamily="18" charset="0"/>
              <a:ea typeface="Cambria" pitchFamily="18" charset="0"/>
              <a:cs typeface="Times New Roman"/>
              <a:sym typeface="Times New Roman"/>
            </a:endParaRPr>
          </a:p>
          <a:p>
            <a:pPr marL="342900" lvl="0" indent="-381000" algn="just" rtl="0">
              <a:lnSpc>
                <a:spcPct val="100000"/>
              </a:lnSpc>
              <a:spcBef>
                <a:spcPts val="480"/>
              </a:spcBef>
              <a:spcAft>
                <a:spcPts val="0"/>
              </a:spcAft>
              <a:buClr>
                <a:schemeClr val="dk1"/>
              </a:buClr>
              <a:buSzPts val="30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An </a:t>
            </a:r>
            <a:r>
              <a:rPr lang="en-US" b="1" i="0" u="none" dirty="0">
                <a:solidFill>
                  <a:schemeClr val="dk1"/>
                </a:solidFill>
                <a:latin typeface="Cambria" pitchFamily="18" charset="0"/>
                <a:ea typeface="Cambria" pitchFamily="18" charset="0"/>
                <a:cs typeface="Times New Roman"/>
                <a:sym typeface="Times New Roman"/>
              </a:rPr>
              <a:t>attribute grammar</a:t>
            </a:r>
            <a:r>
              <a:rPr lang="en-US" b="0" i="0" u="none" dirty="0">
                <a:solidFill>
                  <a:schemeClr val="dk1"/>
                </a:solidFill>
                <a:latin typeface="Cambria" pitchFamily="18" charset="0"/>
                <a:ea typeface="Cambria" pitchFamily="18" charset="0"/>
                <a:cs typeface="Times New Roman"/>
                <a:sym typeface="Times New Roman"/>
              </a:rPr>
              <a:t> is a syntax-directed definition in which the functions in the semantic rules cannot have side effects  (they can  only evaluate values of attributes).</a:t>
            </a:r>
            <a:endParaRPr>
              <a:latin typeface="Cambria" pitchFamily="18" charset="0"/>
              <a:ea typeface="Cambri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35</a:t>
            </a:fld>
            <a:endParaRPr/>
          </a:p>
        </p:txBody>
      </p:sp>
      <p:sp>
        <p:nvSpPr>
          <p:cNvPr id="159" name="Google Shape;159;p10"/>
          <p:cNvSpPr txBox="1">
            <a:spLocks noGrp="1"/>
          </p:cNvSpPr>
          <p:nvPr>
            <p:ph type="body" idx="1"/>
          </p:nvPr>
        </p:nvSpPr>
        <p:spPr>
          <a:xfrm>
            <a:off x="175846" y="876300"/>
            <a:ext cx="8651631" cy="510540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dk1"/>
              </a:buClr>
              <a:buSzPts val="2800"/>
              <a:buFont typeface="Times New Roman"/>
              <a:buNone/>
            </a:pPr>
            <a:r>
              <a:rPr lang="en-US" b="1" i="0" u="none" dirty="0">
                <a:solidFill>
                  <a:schemeClr val="dk1"/>
                </a:solidFill>
                <a:latin typeface="Cambria" pitchFamily="18" charset="0"/>
                <a:ea typeface="Cambria" pitchFamily="18" charset="0"/>
                <a:cs typeface="Times New Roman"/>
                <a:sym typeface="Times New Roman"/>
              </a:rPr>
              <a:t>	</a:t>
            </a:r>
            <a:r>
              <a:rPr lang="en-US" b="1" i="0" u="sng" dirty="0">
                <a:solidFill>
                  <a:schemeClr val="dk1"/>
                </a:solidFill>
                <a:latin typeface="Cambria" pitchFamily="18" charset="0"/>
                <a:ea typeface="Cambria" pitchFamily="18" charset="0"/>
                <a:cs typeface="Times New Roman"/>
                <a:sym typeface="Times New Roman"/>
              </a:rPr>
              <a:t>Production</a:t>
            </a:r>
            <a:r>
              <a:rPr lang="en-US" b="0" i="0" u="none" dirty="0">
                <a:solidFill>
                  <a:schemeClr val="dk1"/>
                </a:solidFill>
                <a:latin typeface="Cambria" pitchFamily="18" charset="0"/>
                <a:ea typeface="Cambria" pitchFamily="18" charset="0"/>
                <a:cs typeface="Times New Roman"/>
                <a:sym typeface="Times New Roman"/>
              </a:rPr>
              <a:t> 	</a:t>
            </a:r>
            <a:r>
              <a:rPr lang="en-US" b="0" i="0" u="none" dirty="0" smtClean="0">
                <a:solidFill>
                  <a:schemeClr val="dk1"/>
                </a:solidFill>
                <a:latin typeface="Cambria" pitchFamily="18" charset="0"/>
                <a:ea typeface="Cambria" pitchFamily="18" charset="0"/>
                <a:cs typeface="Times New Roman"/>
                <a:sym typeface="Times New Roman"/>
              </a:rPr>
              <a:t>		</a:t>
            </a:r>
            <a:r>
              <a:rPr lang="en-US" b="1" i="0" u="sng" dirty="0" smtClean="0">
                <a:solidFill>
                  <a:schemeClr val="dk1"/>
                </a:solidFill>
                <a:latin typeface="Cambria" pitchFamily="18" charset="0"/>
                <a:ea typeface="Cambria" pitchFamily="18" charset="0"/>
                <a:cs typeface="Times New Roman"/>
                <a:sym typeface="Times New Roman"/>
              </a:rPr>
              <a:t>Semantic </a:t>
            </a:r>
            <a:r>
              <a:rPr lang="en-US" b="1" i="0" u="sng" dirty="0">
                <a:solidFill>
                  <a:schemeClr val="dk1"/>
                </a:solidFill>
                <a:latin typeface="Cambria" pitchFamily="18" charset="0"/>
                <a:ea typeface="Cambria" pitchFamily="18" charset="0"/>
                <a:cs typeface="Times New Roman"/>
                <a:sym typeface="Times New Roman"/>
              </a:rPr>
              <a:t>Rules</a:t>
            </a:r>
            <a:endParaRPr>
              <a:latin typeface="Cambria" pitchFamily="18" charset="0"/>
              <a:ea typeface="Cambria" pitchFamily="18" charset="0"/>
            </a:endParaRPr>
          </a:p>
          <a:p>
            <a:pPr marL="457200" lvl="0" indent="-457200" algn="just" rtl="0">
              <a:lnSpc>
                <a:spcPct val="100000"/>
              </a:lnSpc>
              <a:spcBef>
                <a:spcPts val="400"/>
              </a:spcBef>
              <a:spcAft>
                <a:spcPts val="0"/>
              </a:spcAft>
              <a:buClr>
                <a:schemeClr val="dk1"/>
              </a:buClr>
              <a:buSzPts val="2000"/>
              <a:buFont typeface="Times New Roman"/>
              <a:buNone/>
            </a:pPr>
            <a:r>
              <a:rPr lang="en-US" b="0" i="0" u="none" dirty="0">
                <a:solidFill>
                  <a:schemeClr val="dk1"/>
                </a:solidFill>
                <a:latin typeface="Cambria" pitchFamily="18" charset="0"/>
                <a:ea typeface="Cambria" pitchFamily="18" charset="0"/>
                <a:cs typeface="Times New Roman"/>
                <a:sym typeface="Times New Roman"/>
              </a:rPr>
              <a:t>	L → E </a:t>
            </a:r>
            <a:r>
              <a:rPr lang="en-US" b="1" i="0" u="none" dirty="0">
                <a:solidFill>
                  <a:schemeClr val="dk1"/>
                </a:solidFill>
                <a:latin typeface="Cambria" pitchFamily="18" charset="0"/>
                <a:ea typeface="Cambria" pitchFamily="18" charset="0"/>
                <a:cs typeface="Times New Roman"/>
                <a:sym typeface="Times New Roman"/>
              </a:rPr>
              <a:t>n</a:t>
            </a:r>
            <a:r>
              <a:rPr lang="en-US" b="0" i="0" u="none" dirty="0">
                <a:solidFill>
                  <a:schemeClr val="dk1"/>
                </a:solidFill>
                <a:latin typeface="Cambria" pitchFamily="18" charset="0"/>
                <a:ea typeface="Cambria" pitchFamily="18" charset="0"/>
                <a:cs typeface="Times New Roman"/>
                <a:sym typeface="Times New Roman"/>
              </a:rPr>
              <a:t>			print(E.val)</a:t>
            </a:r>
            <a:endParaRPr>
              <a:latin typeface="Cambria" pitchFamily="18" charset="0"/>
              <a:ea typeface="Cambria" pitchFamily="18" charset="0"/>
            </a:endParaRPr>
          </a:p>
          <a:p>
            <a:pPr marL="457200" lvl="0" indent="-457200" algn="just" rtl="0">
              <a:lnSpc>
                <a:spcPct val="100000"/>
              </a:lnSpc>
              <a:spcBef>
                <a:spcPts val="400"/>
              </a:spcBef>
              <a:spcAft>
                <a:spcPts val="0"/>
              </a:spcAft>
              <a:buClr>
                <a:schemeClr val="dk1"/>
              </a:buClr>
              <a:buSzPts val="2000"/>
              <a:buFont typeface="Times New Roman"/>
              <a:buNone/>
            </a:pPr>
            <a:r>
              <a:rPr lang="en-US" b="0" i="0" u="none" dirty="0">
                <a:solidFill>
                  <a:schemeClr val="dk1"/>
                </a:solidFill>
                <a:latin typeface="Cambria" pitchFamily="18" charset="0"/>
                <a:ea typeface="Cambria" pitchFamily="18" charset="0"/>
                <a:cs typeface="Times New Roman"/>
                <a:sym typeface="Times New Roman"/>
              </a:rPr>
              <a:t>	E → E</a:t>
            </a:r>
            <a:r>
              <a:rPr lang="en-US" b="0" i="0" u="none" baseline="-25000" dirty="0">
                <a:solidFill>
                  <a:schemeClr val="dk1"/>
                </a:solidFill>
                <a:latin typeface="Cambria" pitchFamily="18" charset="0"/>
                <a:ea typeface="Cambria" pitchFamily="18" charset="0"/>
                <a:cs typeface="Times New Roman"/>
                <a:sym typeface="Times New Roman"/>
              </a:rPr>
              <a:t>1</a:t>
            </a:r>
            <a:r>
              <a:rPr lang="en-US" b="0" i="0" u="none" dirty="0">
                <a:solidFill>
                  <a:schemeClr val="dk1"/>
                </a:solidFill>
                <a:latin typeface="Cambria" pitchFamily="18" charset="0"/>
                <a:ea typeface="Cambria" pitchFamily="18" charset="0"/>
                <a:cs typeface="Times New Roman"/>
                <a:sym typeface="Times New Roman"/>
              </a:rPr>
              <a:t> + T		E.val = E</a:t>
            </a:r>
            <a:r>
              <a:rPr lang="en-US" b="0" i="0" u="none" baseline="-25000" dirty="0">
                <a:solidFill>
                  <a:schemeClr val="dk1"/>
                </a:solidFill>
                <a:latin typeface="Cambria" pitchFamily="18" charset="0"/>
                <a:ea typeface="Cambria" pitchFamily="18" charset="0"/>
                <a:cs typeface="Times New Roman"/>
                <a:sym typeface="Times New Roman"/>
              </a:rPr>
              <a:t>1</a:t>
            </a:r>
            <a:r>
              <a:rPr lang="en-US" b="0" i="0" u="none" dirty="0">
                <a:solidFill>
                  <a:schemeClr val="dk1"/>
                </a:solidFill>
                <a:latin typeface="Cambria" pitchFamily="18" charset="0"/>
                <a:ea typeface="Cambria" pitchFamily="18" charset="0"/>
                <a:cs typeface="Times New Roman"/>
                <a:sym typeface="Times New Roman"/>
              </a:rPr>
              <a:t>.val + T.val</a:t>
            </a:r>
            <a:endParaRPr>
              <a:latin typeface="Cambria" pitchFamily="18" charset="0"/>
              <a:ea typeface="Cambria" pitchFamily="18" charset="0"/>
            </a:endParaRPr>
          </a:p>
          <a:p>
            <a:pPr marL="457200" lvl="0" indent="-457200" algn="just" rtl="0">
              <a:lnSpc>
                <a:spcPct val="100000"/>
              </a:lnSpc>
              <a:spcBef>
                <a:spcPts val="400"/>
              </a:spcBef>
              <a:spcAft>
                <a:spcPts val="0"/>
              </a:spcAft>
              <a:buClr>
                <a:schemeClr val="dk1"/>
              </a:buClr>
              <a:buSzPts val="2000"/>
              <a:buFont typeface="Times New Roman"/>
              <a:buNone/>
            </a:pPr>
            <a:r>
              <a:rPr lang="en-US" b="0" i="0" u="none" dirty="0">
                <a:solidFill>
                  <a:schemeClr val="dk1"/>
                </a:solidFill>
                <a:latin typeface="Cambria" pitchFamily="18" charset="0"/>
                <a:ea typeface="Cambria" pitchFamily="18" charset="0"/>
                <a:cs typeface="Times New Roman"/>
                <a:sym typeface="Times New Roman"/>
              </a:rPr>
              <a:t>	E → T			       E.val = T.val</a:t>
            </a:r>
            <a:endParaRPr>
              <a:latin typeface="Cambria" pitchFamily="18" charset="0"/>
              <a:ea typeface="Cambria" pitchFamily="18" charset="0"/>
            </a:endParaRPr>
          </a:p>
          <a:p>
            <a:pPr marL="457200" lvl="0" indent="-457200" algn="just" rtl="0">
              <a:lnSpc>
                <a:spcPct val="100000"/>
              </a:lnSpc>
              <a:spcBef>
                <a:spcPts val="400"/>
              </a:spcBef>
              <a:spcAft>
                <a:spcPts val="0"/>
              </a:spcAft>
              <a:buClr>
                <a:schemeClr val="dk1"/>
              </a:buClr>
              <a:buSzPts val="2000"/>
              <a:buFont typeface="Times New Roman"/>
              <a:buNone/>
            </a:pPr>
            <a:r>
              <a:rPr lang="en-US" b="0" i="0" u="none" dirty="0">
                <a:solidFill>
                  <a:schemeClr val="dk1"/>
                </a:solidFill>
                <a:latin typeface="Cambria" pitchFamily="18" charset="0"/>
                <a:ea typeface="Cambria" pitchFamily="18" charset="0"/>
                <a:cs typeface="Times New Roman"/>
                <a:sym typeface="Times New Roman"/>
              </a:rPr>
              <a:t>	T → T</a:t>
            </a:r>
            <a:r>
              <a:rPr lang="en-US" b="0" i="0" u="none" baseline="-25000" dirty="0">
                <a:solidFill>
                  <a:schemeClr val="dk1"/>
                </a:solidFill>
                <a:latin typeface="Cambria" pitchFamily="18" charset="0"/>
                <a:ea typeface="Cambria" pitchFamily="18" charset="0"/>
                <a:cs typeface="Times New Roman"/>
                <a:sym typeface="Times New Roman"/>
              </a:rPr>
              <a:t>1</a:t>
            </a:r>
            <a:r>
              <a:rPr lang="en-US" b="0" i="0" u="none" dirty="0">
                <a:solidFill>
                  <a:schemeClr val="dk1"/>
                </a:solidFill>
                <a:latin typeface="Cambria" pitchFamily="18" charset="0"/>
                <a:ea typeface="Cambria" pitchFamily="18" charset="0"/>
                <a:cs typeface="Times New Roman"/>
                <a:sym typeface="Times New Roman"/>
              </a:rPr>
              <a:t> * F			T.val = T</a:t>
            </a:r>
            <a:r>
              <a:rPr lang="en-US" b="0" i="0" u="none" baseline="-25000" dirty="0">
                <a:solidFill>
                  <a:schemeClr val="dk1"/>
                </a:solidFill>
                <a:latin typeface="Cambria" pitchFamily="18" charset="0"/>
                <a:ea typeface="Cambria" pitchFamily="18" charset="0"/>
                <a:cs typeface="Times New Roman"/>
                <a:sym typeface="Times New Roman"/>
              </a:rPr>
              <a:t>1</a:t>
            </a:r>
            <a:r>
              <a:rPr lang="en-US" b="0" i="0" u="none" dirty="0">
                <a:solidFill>
                  <a:schemeClr val="dk1"/>
                </a:solidFill>
                <a:latin typeface="Cambria" pitchFamily="18" charset="0"/>
                <a:ea typeface="Cambria" pitchFamily="18" charset="0"/>
                <a:cs typeface="Times New Roman"/>
                <a:sym typeface="Times New Roman"/>
              </a:rPr>
              <a:t>.val * F.val</a:t>
            </a:r>
            <a:endParaRPr>
              <a:latin typeface="Cambria" pitchFamily="18" charset="0"/>
              <a:ea typeface="Cambria" pitchFamily="18" charset="0"/>
            </a:endParaRPr>
          </a:p>
          <a:p>
            <a:pPr marL="457200" lvl="0" indent="-457200" algn="just" rtl="0">
              <a:lnSpc>
                <a:spcPct val="100000"/>
              </a:lnSpc>
              <a:spcBef>
                <a:spcPts val="400"/>
              </a:spcBef>
              <a:spcAft>
                <a:spcPts val="0"/>
              </a:spcAft>
              <a:buClr>
                <a:schemeClr val="dk1"/>
              </a:buClr>
              <a:buSzPts val="2000"/>
              <a:buFont typeface="Times New Roman"/>
              <a:buNone/>
            </a:pPr>
            <a:r>
              <a:rPr lang="en-US" b="0" i="0" u="none" dirty="0">
                <a:solidFill>
                  <a:schemeClr val="dk1"/>
                </a:solidFill>
                <a:latin typeface="Cambria" pitchFamily="18" charset="0"/>
                <a:ea typeface="Cambria" pitchFamily="18" charset="0"/>
                <a:cs typeface="Times New Roman"/>
                <a:sym typeface="Times New Roman"/>
              </a:rPr>
              <a:t>	T → F			      T.val = F.val</a:t>
            </a:r>
            <a:endParaRPr>
              <a:latin typeface="Cambria" pitchFamily="18" charset="0"/>
              <a:ea typeface="Cambria" pitchFamily="18" charset="0"/>
            </a:endParaRPr>
          </a:p>
          <a:p>
            <a:pPr marL="457200" lvl="0" indent="-457200" algn="just" rtl="0">
              <a:lnSpc>
                <a:spcPct val="100000"/>
              </a:lnSpc>
              <a:spcBef>
                <a:spcPts val="400"/>
              </a:spcBef>
              <a:spcAft>
                <a:spcPts val="0"/>
              </a:spcAft>
              <a:buClr>
                <a:schemeClr val="dk1"/>
              </a:buClr>
              <a:buSzPts val="2000"/>
              <a:buFont typeface="Times New Roman"/>
              <a:buNone/>
            </a:pPr>
            <a:r>
              <a:rPr lang="en-US" b="0" i="0" u="none" dirty="0">
                <a:solidFill>
                  <a:schemeClr val="dk1"/>
                </a:solidFill>
                <a:latin typeface="Cambria" pitchFamily="18" charset="0"/>
                <a:ea typeface="Cambria" pitchFamily="18" charset="0"/>
                <a:cs typeface="Times New Roman"/>
                <a:sym typeface="Times New Roman"/>
              </a:rPr>
              <a:t>	F → ( E )			F.val = E.val</a:t>
            </a:r>
            <a:endParaRPr>
              <a:latin typeface="Cambria" pitchFamily="18" charset="0"/>
              <a:ea typeface="Cambria" pitchFamily="18" charset="0"/>
            </a:endParaRPr>
          </a:p>
          <a:p>
            <a:pPr marL="457200" lvl="0" indent="-457200" algn="just" rtl="0">
              <a:lnSpc>
                <a:spcPct val="100000"/>
              </a:lnSpc>
              <a:spcBef>
                <a:spcPts val="400"/>
              </a:spcBef>
              <a:spcAft>
                <a:spcPts val="0"/>
              </a:spcAft>
              <a:buClr>
                <a:schemeClr val="dk1"/>
              </a:buClr>
              <a:buSzPts val="2000"/>
              <a:buFont typeface="Times New Roman"/>
              <a:buNone/>
            </a:pPr>
            <a:r>
              <a:rPr lang="en-US" b="0" i="0" u="none" dirty="0">
                <a:solidFill>
                  <a:schemeClr val="dk1"/>
                </a:solidFill>
                <a:latin typeface="Cambria" pitchFamily="18" charset="0"/>
                <a:ea typeface="Cambria" pitchFamily="18" charset="0"/>
                <a:cs typeface="Times New Roman"/>
                <a:sym typeface="Times New Roman"/>
              </a:rPr>
              <a:t>	F → </a:t>
            </a:r>
            <a:r>
              <a:rPr lang="en-US" b="1" i="0" u="none" dirty="0">
                <a:solidFill>
                  <a:schemeClr val="dk1"/>
                </a:solidFill>
                <a:latin typeface="Cambria" pitchFamily="18" charset="0"/>
                <a:ea typeface="Cambria" pitchFamily="18" charset="0"/>
                <a:cs typeface="Times New Roman"/>
                <a:sym typeface="Times New Roman"/>
              </a:rPr>
              <a:t>digit</a:t>
            </a:r>
            <a:r>
              <a:rPr lang="en-US" b="0" i="0" u="none" dirty="0">
                <a:solidFill>
                  <a:schemeClr val="dk1"/>
                </a:solidFill>
                <a:latin typeface="Cambria" pitchFamily="18" charset="0"/>
                <a:ea typeface="Cambria" pitchFamily="18" charset="0"/>
                <a:cs typeface="Times New Roman"/>
                <a:sym typeface="Times New Roman"/>
              </a:rPr>
              <a:t>			F.val = </a:t>
            </a:r>
            <a:r>
              <a:rPr lang="en-US" b="1" i="0" u="none" dirty="0" err="1" smtClean="0">
                <a:solidFill>
                  <a:schemeClr val="dk1"/>
                </a:solidFill>
                <a:latin typeface="Cambria" pitchFamily="18" charset="0"/>
                <a:ea typeface="Cambria" pitchFamily="18" charset="0"/>
                <a:cs typeface="Times New Roman"/>
                <a:sym typeface="Times New Roman"/>
              </a:rPr>
              <a:t>digit</a:t>
            </a:r>
            <a:r>
              <a:rPr lang="en-US" b="0" i="0" u="none" dirty="0" err="1" smtClean="0">
                <a:solidFill>
                  <a:schemeClr val="dk1"/>
                </a:solidFill>
                <a:latin typeface="Cambria" pitchFamily="18" charset="0"/>
                <a:ea typeface="Cambria" pitchFamily="18" charset="0"/>
                <a:cs typeface="Times New Roman"/>
                <a:sym typeface="Times New Roman"/>
              </a:rPr>
              <a:t>.lexval</a:t>
            </a:r>
            <a:endParaRPr lang="en-US" b="0" i="0" u="none" dirty="0" smtClean="0">
              <a:solidFill>
                <a:schemeClr val="dk1"/>
              </a:solidFill>
              <a:latin typeface="Cambria" pitchFamily="18" charset="0"/>
              <a:ea typeface="Cambria" pitchFamily="18" charset="0"/>
              <a:cs typeface="Times New Roman"/>
              <a:sym typeface="Times New Roman"/>
            </a:endParaRPr>
          </a:p>
          <a:p>
            <a:pPr marL="457200" lvl="0" indent="-457200" algn="just" rtl="0">
              <a:lnSpc>
                <a:spcPct val="100000"/>
              </a:lnSpc>
              <a:spcBef>
                <a:spcPts val="400"/>
              </a:spcBef>
              <a:spcAft>
                <a:spcPts val="0"/>
              </a:spcAft>
              <a:buClr>
                <a:schemeClr val="dk1"/>
              </a:buClr>
              <a:buSzPts val="2000"/>
              <a:buFont typeface="Times New Roman"/>
              <a:buNone/>
            </a:pPr>
            <a:endParaRPr>
              <a:latin typeface="Cambria" pitchFamily="18" charset="0"/>
              <a:ea typeface="Cambria" pitchFamily="18" charset="0"/>
            </a:endParaRPr>
          </a:p>
          <a:p>
            <a:pPr marL="457200" lvl="0" indent="-457200" algn="just" rtl="0">
              <a:lnSpc>
                <a:spcPct val="100000"/>
              </a:lnSpc>
              <a:spcBef>
                <a:spcPts val="400"/>
              </a:spcBef>
              <a:spcAft>
                <a:spcPts val="0"/>
              </a:spcAft>
              <a:buClr>
                <a:schemeClr val="dk1"/>
              </a:buClr>
              <a:buSzPts val="2000"/>
              <a:buFont typeface="Times New Roman"/>
              <a:buNone/>
            </a:pPr>
            <a:r>
              <a:rPr lang="en-US" b="0" i="0" u="none" dirty="0">
                <a:solidFill>
                  <a:schemeClr val="dk1"/>
                </a:solidFill>
                <a:latin typeface="Cambria" pitchFamily="18" charset="0"/>
                <a:ea typeface="Cambria" pitchFamily="18" charset="0"/>
                <a:cs typeface="Times New Roman"/>
                <a:sym typeface="Times New Roman"/>
              </a:rPr>
              <a:t>1.	Symbols </a:t>
            </a:r>
            <a:r>
              <a:rPr lang="en-US" b="1" i="0" u="none" dirty="0">
                <a:solidFill>
                  <a:schemeClr val="dk1"/>
                </a:solidFill>
                <a:latin typeface="Cambria" pitchFamily="18" charset="0"/>
                <a:ea typeface="Cambria" pitchFamily="18" charset="0"/>
              </a:rPr>
              <a:t>E, T, and F </a:t>
            </a:r>
            <a:r>
              <a:rPr lang="en-US" b="0" i="0" u="none" dirty="0">
                <a:solidFill>
                  <a:schemeClr val="dk1"/>
                </a:solidFill>
                <a:latin typeface="Cambria" pitchFamily="18" charset="0"/>
                <a:ea typeface="Cambria" pitchFamily="18" charset="0"/>
                <a:cs typeface="Times New Roman"/>
                <a:sym typeface="Times New Roman"/>
              </a:rPr>
              <a:t>are associated with a </a:t>
            </a:r>
            <a:r>
              <a:rPr lang="en-US" b="1" i="0" u="none" dirty="0">
                <a:solidFill>
                  <a:schemeClr val="dk1"/>
                </a:solidFill>
                <a:latin typeface="Cambria" pitchFamily="18" charset="0"/>
                <a:ea typeface="Cambria" pitchFamily="18" charset="0"/>
              </a:rPr>
              <a:t>synthesized attribute </a:t>
            </a:r>
            <a:r>
              <a:rPr lang="en-US" b="1" i="1" u="none" dirty="0">
                <a:solidFill>
                  <a:schemeClr val="dk1"/>
                </a:solidFill>
                <a:latin typeface="Cambria" pitchFamily="18" charset="0"/>
                <a:ea typeface="Cambria" pitchFamily="18" charset="0"/>
              </a:rPr>
              <a:t>val</a:t>
            </a:r>
            <a:r>
              <a:rPr lang="en-US" b="1" i="0" u="none" dirty="0">
                <a:solidFill>
                  <a:schemeClr val="dk1"/>
                </a:solidFill>
                <a:latin typeface="Cambria" pitchFamily="18" charset="0"/>
                <a:ea typeface="Cambria" pitchFamily="18" charset="0"/>
              </a:rPr>
              <a:t>.</a:t>
            </a:r>
            <a:endParaRPr b="1">
              <a:latin typeface="Cambria" pitchFamily="18" charset="0"/>
              <a:ea typeface="Cambria" pitchFamily="18" charset="0"/>
            </a:endParaRPr>
          </a:p>
          <a:p>
            <a:pPr marL="457200" lvl="0" indent="-476250" algn="just" rtl="0">
              <a:lnSpc>
                <a:spcPct val="100000"/>
              </a:lnSpc>
              <a:spcBef>
                <a:spcPts val="400"/>
              </a:spcBef>
              <a:spcAft>
                <a:spcPts val="0"/>
              </a:spcAft>
              <a:buClr>
                <a:schemeClr val="dk1"/>
              </a:buClr>
              <a:buSzPts val="2300"/>
              <a:buFont typeface="Times New Roman"/>
              <a:buAutoNum type="arabicPeriod" startAt="2"/>
            </a:pPr>
            <a:r>
              <a:rPr lang="en-US" b="0" i="0" u="none" dirty="0">
                <a:solidFill>
                  <a:schemeClr val="dk1"/>
                </a:solidFill>
                <a:latin typeface="Cambria" pitchFamily="18" charset="0"/>
                <a:ea typeface="Cambria" pitchFamily="18" charset="0"/>
                <a:cs typeface="Times New Roman"/>
                <a:sym typeface="Times New Roman"/>
              </a:rPr>
              <a:t>The token </a:t>
            </a:r>
            <a:r>
              <a:rPr lang="en-US" b="1" i="0" u="none" dirty="0">
                <a:solidFill>
                  <a:schemeClr val="dk1"/>
                </a:solidFill>
                <a:latin typeface="Cambria" pitchFamily="18" charset="0"/>
                <a:ea typeface="Cambria" pitchFamily="18" charset="0"/>
                <a:cs typeface="Times New Roman"/>
                <a:sym typeface="Times New Roman"/>
              </a:rPr>
              <a:t>digit</a:t>
            </a:r>
            <a:r>
              <a:rPr lang="en-US" b="0" i="0" u="none" dirty="0">
                <a:solidFill>
                  <a:schemeClr val="dk1"/>
                </a:solidFill>
                <a:latin typeface="Cambria" pitchFamily="18" charset="0"/>
                <a:ea typeface="Cambria" pitchFamily="18" charset="0"/>
                <a:cs typeface="Times New Roman"/>
                <a:sym typeface="Times New Roman"/>
              </a:rPr>
              <a:t> has a </a:t>
            </a:r>
            <a:r>
              <a:rPr lang="en-US" b="1" i="0" u="none" dirty="0">
                <a:solidFill>
                  <a:schemeClr val="dk1"/>
                </a:solidFill>
                <a:latin typeface="Cambria" pitchFamily="18" charset="0"/>
                <a:ea typeface="Cambria" pitchFamily="18" charset="0"/>
              </a:rPr>
              <a:t>synthesized attribute </a:t>
            </a:r>
            <a:r>
              <a:rPr lang="en-US" b="0" i="1" u="none" dirty="0" err="1">
                <a:solidFill>
                  <a:schemeClr val="dk1"/>
                </a:solidFill>
                <a:latin typeface="Cambria" pitchFamily="18" charset="0"/>
                <a:ea typeface="Cambria" pitchFamily="18" charset="0"/>
                <a:cs typeface="Times New Roman"/>
                <a:sym typeface="Times New Roman"/>
              </a:rPr>
              <a:t>lexval</a:t>
            </a:r>
            <a:r>
              <a:rPr lang="en-US" b="0" i="0" u="none" dirty="0">
                <a:solidFill>
                  <a:schemeClr val="dk1"/>
                </a:solidFill>
                <a:latin typeface="Cambria" pitchFamily="18" charset="0"/>
                <a:ea typeface="Cambria" pitchFamily="18" charset="0"/>
                <a:cs typeface="Times New Roman"/>
                <a:sym typeface="Times New Roman"/>
              </a:rPr>
              <a:t> (it is assumed that it is evaluated by the lexical analyzer).</a:t>
            </a:r>
            <a:endParaRPr>
              <a:latin typeface="Cambria" pitchFamily="18" charset="0"/>
              <a:ea typeface="Cambria" pitchFamily="18" charset="0"/>
            </a:endParaRPr>
          </a:p>
          <a:p>
            <a:pPr marL="457200" lvl="0" indent="-476250" algn="just" rtl="0">
              <a:lnSpc>
                <a:spcPct val="100000"/>
              </a:lnSpc>
              <a:spcBef>
                <a:spcPts val="400"/>
              </a:spcBef>
              <a:spcAft>
                <a:spcPts val="0"/>
              </a:spcAft>
              <a:buClr>
                <a:schemeClr val="dk1"/>
              </a:buClr>
              <a:buSzPts val="2300"/>
              <a:buFont typeface="Times New Roman"/>
              <a:buAutoNum type="arabicPeriod" startAt="2"/>
            </a:pPr>
            <a:r>
              <a:rPr lang="en-US" b="1" i="0" u="none" dirty="0">
                <a:solidFill>
                  <a:schemeClr val="dk1"/>
                </a:solidFill>
                <a:latin typeface="Cambria" pitchFamily="18" charset="0"/>
                <a:ea typeface="Cambria" pitchFamily="18" charset="0"/>
              </a:rPr>
              <a:t>Terminals </a:t>
            </a:r>
            <a:r>
              <a:rPr lang="en-US" b="0" i="0" u="none" dirty="0">
                <a:solidFill>
                  <a:schemeClr val="dk1"/>
                </a:solidFill>
                <a:latin typeface="Cambria" pitchFamily="18" charset="0"/>
                <a:ea typeface="Cambria" pitchFamily="18" charset="0"/>
                <a:cs typeface="Times New Roman"/>
                <a:sym typeface="Times New Roman"/>
              </a:rPr>
              <a:t>are assumed to have </a:t>
            </a:r>
            <a:r>
              <a:rPr lang="en-US" b="1" i="0" u="none" dirty="0">
                <a:solidFill>
                  <a:schemeClr val="dk1"/>
                </a:solidFill>
                <a:latin typeface="Cambria" pitchFamily="18" charset="0"/>
                <a:ea typeface="Cambria" pitchFamily="18" charset="0"/>
              </a:rPr>
              <a:t>synthesized attributes only</a:t>
            </a:r>
            <a:r>
              <a:rPr lang="en-US" b="0" i="0" u="none" dirty="0">
                <a:solidFill>
                  <a:schemeClr val="dk1"/>
                </a:solidFill>
                <a:latin typeface="Cambria" pitchFamily="18" charset="0"/>
                <a:ea typeface="Cambria" pitchFamily="18" charset="0"/>
                <a:cs typeface="Times New Roman"/>
                <a:sym typeface="Times New Roman"/>
              </a:rPr>
              <a:t>. Values for attributes of terminals are usually supplied by the lexical analyzer.</a:t>
            </a:r>
            <a:endParaRPr>
              <a:latin typeface="Cambria" pitchFamily="18" charset="0"/>
              <a:ea typeface="Cambria" pitchFamily="18" charset="0"/>
            </a:endParaRPr>
          </a:p>
          <a:p>
            <a:pPr marL="457200" lvl="0" indent="-476250" algn="just" rtl="0">
              <a:lnSpc>
                <a:spcPct val="100000"/>
              </a:lnSpc>
              <a:spcBef>
                <a:spcPts val="400"/>
              </a:spcBef>
              <a:spcAft>
                <a:spcPts val="0"/>
              </a:spcAft>
              <a:buClr>
                <a:schemeClr val="dk1"/>
              </a:buClr>
              <a:buSzPts val="2300"/>
              <a:buFont typeface="Times New Roman"/>
              <a:buAutoNum type="arabicPeriod" startAt="2"/>
            </a:pPr>
            <a:r>
              <a:rPr lang="en-US" b="0" i="0" u="none" dirty="0">
                <a:solidFill>
                  <a:schemeClr val="dk1"/>
                </a:solidFill>
                <a:latin typeface="Cambria" pitchFamily="18" charset="0"/>
                <a:ea typeface="Cambria" pitchFamily="18" charset="0"/>
                <a:cs typeface="Times New Roman"/>
                <a:sym typeface="Times New Roman"/>
              </a:rPr>
              <a:t>The </a:t>
            </a:r>
            <a:r>
              <a:rPr lang="en-US" b="1" i="0" u="none" dirty="0">
                <a:solidFill>
                  <a:schemeClr val="dk1"/>
                </a:solidFill>
                <a:latin typeface="Cambria" pitchFamily="18" charset="0"/>
                <a:ea typeface="Cambria" pitchFamily="18" charset="0"/>
              </a:rPr>
              <a:t>start symbol</a:t>
            </a:r>
            <a:r>
              <a:rPr lang="en-US" b="0" i="0" u="none" dirty="0">
                <a:solidFill>
                  <a:schemeClr val="dk1"/>
                </a:solidFill>
                <a:latin typeface="Cambria" pitchFamily="18" charset="0"/>
                <a:ea typeface="Cambria" pitchFamily="18" charset="0"/>
                <a:cs typeface="Times New Roman"/>
                <a:sym typeface="Times New Roman"/>
              </a:rPr>
              <a:t> does not have any </a:t>
            </a:r>
            <a:r>
              <a:rPr lang="en-US" b="1" i="0" u="none" dirty="0">
                <a:solidFill>
                  <a:schemeClr val="dk1"/>
                </a:solidFill>
                <a:latin typeface="Cambria" pitchFamily="18" charset="0"/>
                <a:ea typeface="Cambria" pitchFamily="18" charset="0"/>
              </a:rPr>
              <a:t>inherited attribute </a:t>
            </a:r>
            <a:r>
              <a:rPr lang="en-US" b="0" i="0" u="none" dirty="0">
                <a:solidFill>
                  <a:schemeClr val="dk1"/>
                </a:solidFill>
                <a:latin typeface="Cambria" pitchFamily="18" charset="0"/>
                <a:ea typeface="Cambria" pitchFamily="18" charset="0"/>
                <a:cs typeface="Times New Roman"/>
                <a:sym typeface="Times New Roman"/>
              </a:rPr>
              <a:t>unless otherwise stated.</a:t>
            </a:r>
            <a:endParaRPr>
              <a:latin typeface="Cambria" pitchFamily="18" charset="0"/>
              <a:ea typeface="Cambria" pitchFamily="18" charset="0"/>
            </a:endParaRPr>
          </a:p>
          <a:p>
            <a:pPr marL="457200" lvl="0" indent="-457200" algn="just" rtl="0">
              <a:lnSpc>
                <a:spcPct val="100000"/>
              </a:lnSpc>
              <a:spcBef>
                <a:spcPts val="400"/>
              </a:spcBef>
              <a:spcAft>
                <a:spcPts val="0"/>
              </a:spcAft>
              <a:buClr>
                <a:schemeClr val="dk1"/>
              </a:buClr>
              <a:buSzPts val="2000"/>
              <a:buFont typeface="Times New Roman"/>
              <a:buNone/>
            </a:pPr>
            <a:endParaRPr b="0" i="0" u="none">
              <a:solidFill>
                <a:schemeClr val="dk1"/>
              </a:solidFill>
              <a:latin typeface="Cambria" pitchFamily="18" charset="0"/>
              <a:ea typeface="Cambria" pitchFamily="18" charset="0"/>
              <a:cs typeface="Times New Roman"/>
              <a:sym typeface="Times New Roman"/>
            </a:endParaRPr>
          </a:p>
          <a:p>
            <a:pPr marL="342900" lvl="0" indent="-215900" algn="just" rtl="0">
              <a:spcBef>
                <a:spcPts val="400"/>
              </a:spcBef>
              <a:spcAft>
                <a:spcPts val="0"/>
              </a:spcAft>
              <a:buClr>
                <a:schemeClr val="dk1"/>
              </a:buClr>
              <a:buSzPts val="2000"/>
              <a:buFont typeface="Times New Roman"/>
              <a:buNone/>
            </a:pPr>
            <a:endParaRPr b="0" i="0" u="none">
              <a:solidFill>
                <a:schemeClr val="dk1"/>
              </a:solidFill>
              <a:latin typeface="Cambria" pitchFamily="18" charset="0"/>
              <a:ea typeface="Cambria" pitchFamily="18" charset="0"/>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36</a:t>
            </a:fld>
            <a:endParaRPr/>
          </a:p>
        </p:txBody>
      </p:sp>
      <p:sp>
        <p:nvSpPr>
          <p:cNvPr id="165" name="Google Shape;165;p11"/>
          <p:cNvSpPr txBox="1">
            <a:spLocks noGrp="1"/>
          </p:cNvSpPr>
          <p:nvPr>
            <p:ph type="title"/>
          </p:nvPr>
        </p:nvSpPr>
        <p:spPr>
          <a:xfrm>
            <a:off x="340807" y="576943"/>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dirty="0">
                <a:solidFill>
                  <a:schemeClr val="dk2"/>
                </a:solidFill>
                <a:latin typeface="Times New Roman"/>
                <a:ea typeface="Times New Roman"/>
                <a:cs typeface="Times New Roman"/>
                <a:sym typeface="Times New Roman"/>
              </a:rPr>
              <a:t>S-attributed definition</a:t>
            </a:r>
            <a:endParaRPr/>
          </a:p>
        </p:txBody>
      </p:sp>
      <p:sp>
        <p:nvSpPr>
          <p:cNvPr id="166" name="Google Shape;166;p11"/>
          <p:cNvSpPr txBox="1">
            <a:spLocks noGrp="1"/>
          </p:cNvSpPr>
          <p:nvPr>
            <p:ph type="body" idx="1"/>
          </p:nvPr>
        </p:nvSpPr>
        <p:spPr>
          <a:xfrm>
            <a:off x="231949" y="2100944"/>
            <a:ext cx="8651631" cy="2895600"/>
          </a:xfrm>
          <a:prstGeom prst="rect">
            <a:avLst/>
          </a:prstGeom>
          <a:noFill/>
          <a:ln>
            <a:noFill/>
          </a:ln>
        </p:spPr>
        <p:txBody>
          <a:bodyPr spcFirstLastPara="1" wrap="square" lIns="91425" tIns="45700" rIns="91425" bIns="45700" anchor="t" anchorCtr="0">
            <a:noAutofit/>
          </a:bodyPr>
          <a:lstStyle/>
          <a:p>
            <a:pPr marL="342900" lvl="0" indent="-381000" algn="just" rtl="0">
              <a:lnSpc>
                <a:spcPct val="100000"/>
              </a:lnSpc>
              <a:spcBef>
                <a:spcPts val="0"/>
              </a:spcBef>
              <a:spcAft>
                <a:spcPts val="0"/>
              </a:spcAft>
              <a:buClr>
                <a:schemeClr val="dk1"/>
              </a:buClr>
              <a:buSzPts val="30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A syntax directed translation that uses synthesized attributes exclusively is said to be a </a:t>
            </a:r>
            <a:r>
              <a:rPr lang="en-US" b="1" i="0" u="none" dirty="0">
                <a:solidFill>
                  <a:schemeClr val="dk1"/>
                </a:solidFill>
                <a:latin typeface="Cambria" pitchFamily="18" charset="0"/>
                <a:ea typeface="Cambria" pitchFamily="18" charset="0"/>
              </a:rPr>
              <a:t>S-attributed definition.</a:t>
            </a:r>
            <a:endParaRPr b="1">
              <a:latin typeface="Cambria" pitchFamily="18" charset="0"/>
              <a:ea typeface="Cambria" pitchFamily="18" charset="0"/>
            </a:endParaRPr>
          </a:p>
          <a:p>
            <a:pPr marL="342900" lvl="0" indent="-190500" algn="just" rtl="0">
              <a:lnSpc>
                <a:spcPct val="100000"/>
              </a:lnSpc>
              <a:spcBef>
                <a:spcPts val="480"/>
              </a:spcBef>
              <a:spcAft>
                <a:spcPts val="0"/>
              </a:spcAft>
              <a:buClr>
                <a:schemeClr val="dk1"/>
              </a:buClr>
              <a:buSzPts val="2400"/>
              <a:buFont typeface="Times New Roman"/>
              <a:buNone/>
            </a:pPr>
            <a:endParaRPr b="0" i="0" u="none">
              <a:solidFill>
                <a:schemeClr val="dk1"/>
              </a:solidFill>
              <a:latin typeface="Cambria" pitchFamily="18" charset="0"/>
              <a:ea typeface="Cambria" pitchFamily="18" charset="0"/>
              <a:cs typeface="Times New Roman"/>
              <a:sym typeface="Times New Roman"/>
            </a:endParaRPr>
          </a:p>
          <a:p>
            <a:pPr marL="342900" lvl="0" indent="-381000" algn="just" rtl="0">
              <a:lnSpc>
                <a:spcPct val="100000"/>
              </a:lnSpc>
              <a:spcBef>
                <a:spcPts val="480"/>
              </a:spcBef>
              <a:spcAft>
                <a:spcPts val="0"/>
              </a:spcAft>
              <a:buClr>
                <a:schemeClr val="dk1"/>
              </a:buClr>
              <a:buSzPts val="30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A </a:t>
            </a:r>
            <a:r>
              <a:rPr lang="en-US" b="1" i="0" u="none" dirty="0">
                <a:solidFill>
                  <a:schemeClr val="dk1"/>
                </a:solidFill>
                <a:latin typeface="Cambria" pitchFamily="18" charset="0"/>
                <a:ea typeface="Cambria" pitchFamily="18" charset="0"/>
              </a:rPr>
              <a:t>parse tree </a:t>
            </a:r>
            <a:r>
              <a:rPr lang="en-US" b="0" i="0" u="none" dirty="0">
                <a:solidFill>
                  <a:schemeClr val="dk1"/>
                </a:solidFill>
                <a:latin typeface="Cambria" pitchFamily="18" charset="0"/>
                <a:ea typeface="Cambria" pitchFamily="18" charset="0"/>
                <a:cs typeface="Times New Roman"/>
                <a:sym typeface="Times New Roman"/>
              </a:rPr>
              <a:t>for a S-attributed definition can be </a:t>
            </a:r>
            <a:r>
              <a:rPr lang="en-US" b="1" i="0" u="none" dirty="0">
                <a:solidFill>
                  <a:schemeClr val="dk1"/>
                </a:solidFill>
                <a:latin typeface="Cambria" pitchFamily="18" charset="0"/>
                <a:ea typeface="Cambria" pitchFamily="18" charset="0"/>
              </a:rPr>
              <a:t>annotated </a:t>
            </a:r>
            <a:r>
              <a:rPr lang="en-US" b="0" i="0" u="none" dirty="0">
                <a:solidFill>
                  <a:schemeClr val="dk1"/>
                </a:solidFill>
                <a:latin typeface="Cambria" pitchFamily="18" charset="0"/>
                <a:ea typeface="Cambria" pitchFamily="18" charset="0"/>
                <a:cs typeface="Times New Roman"/>
                <a:sym typeface="Times New Roman"/>
              </a:rPr>
              <a:t>by </a:t>
            </a:r>
            <a:r>
              <a:rPr lang="en-US" b="1" i="0" u="none" dirty="0">
                <a:solidFill>
                  <a:schemeClr val="dk1"/>
                </a:solidFill>
                <a:latin typeface="Cambria" pitchFamily="18" charset="0"/>
                <a:ea typeface="Cambria" pitchFamily="18" charset="0"/>
              </a:rPr>
              <a:t>evaluating the semantic rules</a:t>
            </a:r>
            <a:r>
              <a:rPr lang="en-US" b="0" i="0" u="none" dirty="0">
                <a:solidFill>
                  <a:schemeClr val="dk1"/>
                </a:solidFill>
                <a:latin typeface="Cambria" pitchFamily="18" charset="0"/>
                <a:ea typeface="Cambria" pitchFamily="18" charset="0"/>
                <a:cs typeface="Times New Roman"/>
                <a:sym typeface="Times New Roman"/>
              </a:rPr>
              <a:t> for the attributes at </a:t>
            </a:r>
            <a:r>
              <a:rPr lang="en-US" b="1" i="0" u="none" dirty="0">
                <a:solidFill>
                  <a:schemeClr val="dk1"/>
                </a:solidFill>
                <a:latin typeface="Cambria" pitchFamily="18" charset="0"/>
                <a:ea typeface="Cambria" pitchFamily="18" charset="0"/>
              </a:rPr>
              <a:t>each node, bottom up </a:t>
            </a:r>
            <a:r>
              <a:rPr lang="en-US" b="0" i="0" u="none" dirty="0">
                <a:solidFill>
                  <a:schemeClr val="dk1"/>
                </a:solidFill>
                <a:latin typeface="Cambria" pitchFamily="18" charset="0"/>
                <a:ea typeface="Cambria" pitchFamily="18" charset="0"/>
                <a:cs typeface="Times New Roman"/>
                <a:sym typeface="Times New Roman"/>
              </a:rPr>
              <a:t>from</a:t>
            </a:r>
            <a:r>
              <a:rPr lang="en-US" b="1" i="0" u="none" dirty="0">
                <a:solidFill>
                  <a:schemeClr val="dk1"/>
                </a:solidFill>
                <a:latin typeface="Cambria" pitchFamily="18" charset="0"/>
                <a:ea typeface="Cambria" pitchFamily="18" charset="0"/>
              </a:rPr>
              <a:t> leaves to the root.</a:t>
            </a:r>
            <a:endParaRPr b="1">
              <a:latin typeface="Cambria" pitchFamily="18" charset="0"/>
              <a:ea typeface="Cambria"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4def1d3569_0_0"/>
          <p:cNvSpPr txBox="1">
            <a:spLocks noGrp="1"/>
          </p:cNvSpPr>
          <p:nvPr>
            <p:ph type="sldNum" idx="4294967295"/>
          </p:nvPr>
        </p:nvSpPr>
        <p:spPr>
          <a:xfrm>
            <a:off x="7033846" y="6477000"/>
            <a:ext cx="1904954" cy="228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800"/>
              <a:buFont typeface="Times New Roman"/>
              <a:buNone/>
            </a:pPr>
            <a:fld id="{00000000-1234-1234-1234-123412341234}" type="slidenum">
              <a:rPr lang="en-US"/>
              <a:pPr marL="0" lvl="0" indent="0" algn="r" rtl="0">
                <a:spcBef>
                  <a:spcPts val="0"/>
                </a:spcBef>
                <a:spcAft>
                  <a:spcPts val="0"/>
                </a:spcAft>
                <a:buClr>
                  <a:schemeClr val="dk1"/>
                </a:buClr>
                <a:buSzPts val="800"/>
                <a:buFont typeface="Times New Roman"/>
                <a:buNone/>
              </a:pPr>
              <a:t>37</a:t>
            </a:fld>
            <a:endParaRPr/>
          </a:p>
        </p:txBody>
      </p:sp>
      <p:pic>
        <p:nvPicPr>
          <p:cNvPr id="173" name="Google Shape;173;g24def1d3569_0_0"/>
          <p:cNvPicPr preferRelativeResize="0"/>
          <p:nvPr/>
        </p:nvPicPr>
        <p:blipFill>
          <a:blip r:embed="rId3">
            <a:alphaModFix/>
          </a:blip>
          <a:stretch>
            <a:fillRect/>
          </a:stretch>
        </p:blipFill>
        <p:spPr>
          <a:xfrm>
            <a:off x="2537012" y="521234"/>
            <a:ext cx="4123764" cy="472311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24def1d3569_0_6"/>
          <p:cNvSpPr txBox="1">
            <a:spLocks noGrp="1"/>
          </p:cNvSpPr>
          <p:nvPr>
            <p:ph type="sldNum" idx="4294967295"/>
          </p:nvPr>
        </p:nvSpPr>
        <p:spPr>
          <a:xfrm>
            <a:off x="7033846" y="6477000"/>
            <a:ext cx="1904954" cy="228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800"/>
              <a:buFont typeface="Times New Roman"/>
              <a:buNone/>
            </a:pPr>
            <a:fld id="{00000000-1234-1234-1234-123412341234}" type="slidenum">
              <a:rPr lang="en-US"/>
              <a:pPr marL="0" lvl="0" indent="0" algn="r" rtl="0">
                <a:spcBef>
                  <a:spcPts val="0"/>
                </a:spcBef>
                <a:spcAft>
                  <a:spcPts val="0"/>
                </a:spcAft>
                <a:buClr>
                  <a:schemeClr val="dk1"/>
                </a:buClr>
                <a:buSzPts val="800"/>
                <a:buFont typeface="Times New Roman"/>
                <a:buNone/>
              </a:pPr>
              <a:t>38</a:t>
            </a:fld>
            <a:endParaRPr/>
          </a:p>
        </p:txBody>
      </p:sp>
      <p:pic>
        <p:nvPicPr>
          <p:cNvPr id="207" name="Google Shape;207;g24def1d3569_0_6"/>
          <p:cNvPicPr preferRelativeResize="0"/>
          <p:nvPr/>
        </p:nvPicPr>
        <p:blipFill>
          <a:blip r:embed="rId3">
            <a:alphaModFix/>
          </a:blip>
          <a:stretch>
            <a:fillRect/>
          </a:stretch>
        </p:blipFill>
        <p:spPr>
          <a:xfrm>
            <a:off x="1012371" y="1175656"/>
            <a:ext cx="7543800" cy="445225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4def1d3569_0_12"/>
          <p:cNvSpPr txBox="1">
            <a:spLocks noGrp="1"/>
          </p:cNvSpPr>
          <p:nvPr>
            <p:ph type="sldNum" idx="4294967295"/>
          </p:nvPr>
        </p:nvSpPr>
        <p:spPr>
          <a:xfrm>
            <a:off x="7033846" y="6477000"/>
            <a:ext cx="1904954" cy="2286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800"/>
              <a:buFont typeface="Times New Roman"/>
              <a:buNone/>
            </a:pPr>
            <a:fld id="{00000000-1234-1234-1234-123412341234}" type="slidenum">
              <a:rPr lang="en-US"/>
              <a:pPr marL="0" lvl="0" indent="0" algn="r" rtl="0">
                <a:spcBef>
                  <a:spcPts val="0"/>
                </a:spcBef>
                <a:spcAft>
                  <a:spcPts val="0"/>
                </a:spcAft>
                <a:buClr>
                  <a:schemeClr val="dk1"/>
                </a:buClr>
                <a:buSzPts val="800"/>
                <a:buFont typeface="Times New Roman"/>
                <a:buNone/>
              </a:pPr>
              <a:t>39</a:t>
            </a:fld>
            <a:endParaRPr/>
          </a:p>
        </p:txBody>
      </p:sp>
      <p:pic>
        <p:nvPicPr>
          <p:cNvPr id="214" name="Google Shape;214;g24def1d3569_0_12"/>
          <p:cNvPicPr preferRelativeResize="0"/>
          <p:nvPr/>
        </p:nvPicPr>
        <p:blipFill>
          <a:blip r:embed="rId3">
            <a:alphaModFix/>
          </a:blip>
          <a:stretch>
            <a:fillRect/>
          </a:stretch>
        </p:blipFill>
        <p:spPr>
          <a:xfrm>
            <a:off x="2169459" y="1196789"/>
            <a:ext cx="4563035" cy="46123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754acbc1b1_0_97"/>
          <p:cNvSpPr txBox="1"/>
          <p:nvPr/>
        </p:nvSpPr>
        <p:spPr>
          <a:xfrm>
            <a:off x="724829" y="1906858"/>
            <a:ext cx="7750097" cy="17235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latin typeface="Cambria" pitchFamily="18" charset="0"/>
                <a:ea typeface="Cambria" pitchFamily="18" charset="0"/>
                <a:cs typeface="Times New Roman"/>
                <a:sym typeface="Times New Roman"/>
              </a:rPr>
              <a:t>TEXT BOOK</a:t>
            </a:r>
            <a:endParaRPr sz="2000" b="1">
              <a:latin typeface="Cambria" pitchFamily="18" charset="0"/>
              <a:ea typeface="Cambria" pitchFamily="18" charset="0"/>
              <a:cs typeface="Times New Roman"/>
              <a:sym typeface="Times New Roman"/>
            </a:endParaRPr>
          </a:p>
          <a:p>
            <a:pPr marL="0" lvl="0" indent="0" algn="just" rtl="0">
              <a:spcBef>
                <a:spcPts val="0"/>
              </a:spcBef>
              <a:spcAft>
                <a:spcPts val="0"/>
              </a:spcAft>
              <a:buNone/>
            </a:pPr>
            <a:endParaRPr sz="2000">
              <a:latin typeface="Cambria" pitchFamily="18" charset="0"/>
              <a:ea typeface="Cambria" pitchFamily="18" charset="0"/>
              <a:cs typeface="Times New Roman"/>
              <a:sym typeface="Times New Roman"/>
            </a:endParaRPr>
          </a:p>
          <a:p>
            <a:pPr marL="0" lvl="0" indent="0" algn="just" rtl="0">
              <a:spcBef>
                <a:spcPts val="0"/>
              </a:spcBef>
              <a:spcAft>
                <a:spcPts val="0"/>
              </a:spcAft>
              <a:buNone/>
            </a:pPr>
            <a:r>
              <a:rPr lang="en-US" sz="2000" dirty="0">
                <a:latin typeface="Cambria" pitchFamily="18" charset="0"/>
                <a:ea typeface="Cambria" pitchFamily="18" charset="0"/>
                <a:cs typeface="Times New Roman"/>
                <a:sym typeface="Times New Roman"/>
              </a:rPr>
              <a:t>Alfred V </a:t>
            </a:r>
            <a:r>
              <a:rPr lang="en-US" sz="2000" dirty="0" err="1">
                <a:latin typeface="Cambria" pitchFamily="18" charset="0"/>
                <a:ea typeface="Cambria" pitchFamily="18" charset="0"/>
                <a:cs typeface="Times New Roman"/>
                <a:sym typeface="Times New Roman"/>
              </a:rPr>
              <a:t>Aho</a:t>
            </a:r>
            <a:r>
              <a:rPr lang="en-US" sz="2000" dirty="0">
                <a:latin typeface="Cambria" pitchFamily="18" charset="0"/>
                <a:ea typeface="Cambria" pitchFamily="18" charset="0"/>
                <a:cs typeface="Times New Roman"/>
                <a:sym typeface="Times New Roman"/>
              </a:rPr>
              <a:t>, Monica S Lam, Ravi </a:t>
            </a:r>
            <a:r>
              <a:rPr lang="en-US" sz="2000" dirty="0" err="1">
                <a:latin typeface="Cambria" pitchFamily="18" charset="0"/>
                <a:ea typeface="Cambria" pitchFamily="18" charset="0"/>
                <a:cs typeface="Times New Roman"/>
                <a:sym typeface="Times New Roman"/>
              </a:rPr>
              <a:t>Sethi</a:t>
            </a:r>
            <a:r>
              <a:rPr lang="en-US" sz="2000" dirty="0">
                <a:latin typeface="Cambria" pitchFamily="18" charset="0"/>
                <a:ea typeface="Cambria" pitchFamily="18" charset="0"/>
                <a:cs typeface="Times New Roman"/>
                <a:sym typeface="Times New Roman"/>
              </a:rPr>
              <a:t>, Jeffrey D </a:t>
            </a:r>
            <a:r>
              <a:rPr lang="en-US" sz="2000" dirty="0" err="1">
                <a:latin typeface="Cambria" pitchFamily="18" charset="0"/>
                <a:ea typeface="Cambria" pitchFamily="18" charset="0"/>
                <a:cs typeface="Times New Roman"/>
                <a:sym typeface="Times New Roman"/>
              </a:rPr>
              <a:t>Ullman,Compilers</a:t>
            </a:r>
            <a:r>
              <a:rPr lang="en-US" sz="2000" dirty="0">
                <a:latin typeface="Cambria" pitchFamily="18" charset="0"/>
                <a:ea typeface="Cambria" pitchFamily="18" charset="0"/>
                <a:cs typeface="Times New Roman"/>
                <a:sym typeface="Times New Roman"/>
              </a:rPr>
              <a:t>: Principles, Techniques &amp; Tools, 2nd Edition(2022), Pearson Education.</a:t>
            </a:r>
            <a:endParaRPr sz="2000">
              <a:latin typeface="Cambria" pitchFamily="18" charset="0"/>
              <a:ea typeface="Cambria" pitchFamily="18" charset="0"/>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4"/>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40</a:t>
            </a:fld>
            <a:endParaRPr/>
          </a:p>
        </p:txBody>
      </p:sp>
      <p:sp>
        <p:nvSpPr>
          <p:cNvPr id="220" name="Google Shape;220;p14"/>
          <p:cNvSpPr txBox="1">
            <a:spLocks noGrp="1"/>
          </p:cNvSpPr>
          <p:nvPr>
            <p:ph type="title"/>
          </p:nvPr>
        </p:nvSpPr>
        <p:spPr>
          <a:xfrm>
            <a:off x="351692" y="304800"/>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dirty="0">
                <a:solidFill>
                  <a:schemeClr val="dk2"/>
                </a:solidFill>
                <a:latin typeface="Times New Roman"/>
                <a:ea typeface="Times New Roman"/>
                <a:cs typeface="Times New Roman"/>
                <a:sym typeface="Times New Roman"/>
              </a:rPr>
              <a:t>Inherited attributes</a:t>
            </a:r>
            <a:endParaRPr/>
          </a:p>
        </p:txBody>
      </p:sp>
      <p:sp>
        <p:nvSpPr>
          <p:cNvPr id="221" name="Google Shape;221;p14"/>
          <p:cNvSpPr txBox="1">
            <a:spLocks noGrp="1"/>
          </p:cNvSpPr>
          <p:nvPr>
            <p:ph type="body" idx="1"/>
          </p:nvPr>
        </p:nvSpPr>
        <p:spPr>
          <a:xfrm>
            <a:off x="329920" y="1311728"/>
            <a:ext cx="8651631" cy="5105400"/>
          </a:xfrm>
          <a:prstGeom prst="rect">
            <a:avLst/>
          </a:prstGeom>
          <a:noFill/>
          <a:ln>
            <a:noFill/>
          </a:ln>
        </p:spPr>
        <p:txBody>
          <a:bodyPr spcFirstLastPara="1" wrap="square" lIns="91425" tIns="45700" rIns="91425" bIns="45700" anchor="t" anchorCtr="0">
            <a:noAutofit/>
          </a:bodyPr>
          <a:lstStyle/>
          <a:p>
            <a:pPr marL="342900" lvl="0" indent="-355600" algn="just" rtl="0">
              <a:lnSpc>
                <a:spcPct val="100000"/>
              </a:lnSpc>
              <a:spcBef>
                <a:spcPts val="0"/>
              </a:spcBef>
              <a:spcAft>
                <a:spcPts val="0"/>
              </a:spcAft>
              <a:buClr>
                <a:schemeClr val="dk1"/>
              </a:buClr>
              <a:buSzPts val="26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An inherited value at a node in a parse tree is defined in terms of attributes at the </a:t>
            </a:r>
            <a:r>
              <a:rPr lang="en-US" b="1" i="0" u="none" dirty="0">
                <a:solidFill>
                  <a:schemeClr val="dk1"/>
                </a:solidFill>
                <a:latin typeface="Cambria" pitchFamily="18" charset="0"/>
                <a:ea typeface="Cambria" pitchFamily="18" charset="0"/>
              </a:rPr>
              <a:t>parent and/or siblings of the node.</a:t>
            </a:r>
            <a:endParaRPr b="1">
              <a:latin typeface="Cambria" pitchFamily="18" charset="0"/>
              <a:ea typeface="Cambria" pitchFamily="18" charset="0"/>
            </a:endParaRPr>
          </a:p>
          <a:p>
            <a:pPr marL="342900" lvl="0" indent="-190500" algn="just" rtl="0">
              <a:lnSpc>
                <a:spcPct val="100000"/>
              </a:lnSpc>
              <a:spcBef>
                <a:spcPts val="480"/>
              </a:spcBef>
              <a:spcAft>
                <a:spcPts val="0"/>
              </a:spcAft>
              <a:buClr>
                <a:schemeClr val="dk1"/>
              </a:buClr>
              <a:buSzPts val="2400"/>
              <a:buFont typeface="Times New Roman"/>
              <a:buNone/>
            </a:pPr>
            <a:endParaRPr b="0" i="0" u="none">
              <a:solidFill>
                <a:schemeClr val="dk1"/>
              </a:solidFill>
              <a:latin typeface="Cambria" pitchFamily="18" charset="0"/>
              <a:ea typeface="Cambria" pitchFamily="18" charset="0"/>
              <a:cs typeface="Times New Roman"/>
              <a:sym typeface="Times New Roman"/>
            </a:endParaRPr>
          </a:p>
          <a:p>
            <a:pPr marL="342900" lvl="0" indent="-355600" algn="just" rtl="0">
              <a:lnSpc>
                <a:spcPct val="100000"/>
              </a:lnSpc>
              <a:spcBef>
                <a:spcPts val="480"/>
              </a:spcBef>
              <a:spcAft>
                <a:spcPts val="0"/>
              </a:spcAft>
              <a:buClr>
                <a:schemeClr val="dk1"/>
              </a:buClr>
              <a:buSzPts val="26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Convenient way for expressing the dependency of a programming language construct on the context in which it appears.</a:t>
            </a:r>
            <a:endParaRPr>
              <a:latin typeface="Cambria" pitchFamily="18" charset="0"/>
              <a:ea typeface="Cambria" pitchFamily="18" charset="0"/>
            </a:endParaRPr>
          </a:p>
          <a:p>
            <a:pPr marL="342900" lvl="0" indent="-190500" algn="just" rtl="0">
              <a:lnSpc>
                <a:spcPct val="100000"/>
              </a:lnSpc>
              <a:spcBef>
                <a:spcPts val="480"/>
              </a:spcBef>
              <a:spcAft>
                <a:spcPts val="0"/>
              </a:spcAft>
              <a:buClr>
                <a:schemeClr val="dk1"/>
              </a:buClr>
              <a:buSzPts val="2400"/>
              <a:buFont typeface="Times New Roman"/>
              <a:buNone/>
            </a:pPr>
            <a:endParaRPr b="0" i="0" u="none">
              <a:solidFill>
                <a:schemeClr val="dk1"/>
              </a:solidFill>
              <a:latin typeface="Cambria" pitchFamily="18" charset="0"/>
              <a:ea typeface="Cambria" pitchFamily="18" charset="0"/>
              <a:cs typeface="Times New Roman"/>
              <a:sym typeface="Times New Roman"/>
            </a:endParaRPr>
          </a:p>
          <a:p>
            <a:pPr marL="342900" lvl="0" indent="-355600" algn="just" rtl="0">
              <a:lnSpc>
                <a:spcPct val="100000"/>
              </a:lnSpc>
              <a:spcBef>
                <a:spcPts val="480"/>
              </a:spcBef>
              <a:spcAft>
                <a:spcPts val="0"/>
              </a:spcAft>
              <a:buClr>
                <a:schemeClr val="dk1"/>
              </a:buClr>
              <a:buSzPts val="26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We can use inherited attributes to </a:t>
            </a:r>
            <a:r>
              <a:rPr lang="en-US" b="1" i="0" u="none" dirty="0">
                <a:solidFill>
                  <a:schemeClr val="dk1"/>
                </a:solidFill>
                <a:latin typeface="Cambria" pitchFamily="18" charset="0"/>
                <a:ea typeface="Cambria" pitchFamily="18" charset="0"/>
              </a:rPr>
              <a:t>keep track</a:t>
            </a:r>
            <a:r>
              <a:rPr lang="en-US" b="0" i="0" u="none" dirty="0">
                <a:solidFill>
                  <a:schemeClr val="dk1"/>
                </a:solidFill>
                <a:latin typeface="Cambria" pitchFamily="18" charset="0"/>
                <a:ea typeface="Cambria" pitchFamily="18" charset="0"/>
                <a:cs typeface="Times New Roman"/>
                <a:sym typeface="Times New Roman"/>
              </a:rPr>
              <a:t> of whether an identifier appears on the left or right side of an assignment to decide whether the address or value of the assignment is needed.</a:t>
            </a:r>
            <a:endParaRPr>
              <a:latin typeface="Cambria" pitchFamily="18" charset="0"/>
              <a:ea typeface="Cambria" pitchFamily="18" charset="0"/>
            </a:endParaRPr>
          </a:p>
          <a:p>
            <a:pPr marL="342900" lvl="0" indent="-342900" algn="just" rtl="0">
              <a:lnSpc>
                <a:spcPct val="100000"/>
              </a:lnSpc>
              <a:spcBef>
                <a:spcPts val="480"/>
              </a:spcBef>
              <a:spcAft>
                <a:spcPts val="0"/>
              </a:spcAft>
              <a:buClr>
                <a:schemeClr val="dk1"/>
              </a:buClr>
              <a:buSzPts val="2400"/>
              <a:buFont typeface="Times New Roman"/>
              <a:buNone/>
            </a:pPr>
            <a:endParaRPr b="0" i="0" u="none">
              <a:solidFill>
                <a:schemeClr val="dk1"/>
              </a:solidFill>
              <a:latin typeface="Cambria" pitchFamily="18" charset="0"/>
              <a:ea typeface="Cambria" pitchFamily="18" charset="0"/>
              <a:cs typeface="Times New Roman"/>
              <a:sym typeface="Times New Roman"/>
            </a:endParaRPr>
          </a:p>
          <a:p>
            <a:pPr marL="342900" lvl="0" indent="-355600" algn="just" rtl="0">
              <a:lnSpc>
                <a:spcPct val="100000"/>
              </a:lnSpc>
              <a:spcBef>
                <a:spcPts val="480"/>
              </a:spcBef>
              <a:spcAft>
                <a:spcPts val="0"/>
              </a:spcAft>
              <a:buClr>
                <a:schemeClr val="dk1"/>
              </a:buClr>
              <a:buSzPts val="2600"/>
              <a:buFont typeface="Times New Roman"/>
              <a:buChar char="•"/>
            </a:pPr>
            <a:r>
              <a:rPr lang="en-US" b="1" i="0" u="none" dirty="0">
                <a:solidFill>
                  <a:schemeClr val="dk1"/>
                </a:solidFill>
                <a:latin typeface="Cambria" pitchFamily="18" charset="0"/>
                <a:ea typeface="Cambria" pitchFamily="18" charset="0"/>
              </a:rPr>
              <a:t>Example: </a:t>
            </a:r>
            <a:r>
              <a:rPr lang="en-US" b="0" i="0" u="none" dirty="0">
                <a:solidFill>
                  <a:schemeClr val="dk1"/>
                </a:solidFill>
                <a:latin typeface="Cambria" pitchFamily="18" charset="0"/>
                <a:ea typeface="Cambria" pitchFamily="18" charset="0"/>
                <a:cs typeface="Times New Roman"/>
                <a:sym typeface="Times New Roman"/>
              </a:rPr>
              <a:t>The inherited attribute distributes type information to the various identifiers in a declaration.</a:t>
            </a:r>
            <a:endParaRPr>
              <a:latin typeface="Cambria" pitchFamily="18" charset="0"/>
              <a:ea typeface="Cambria"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41</a:t>
            </a:fld>
            <a:endParaRPr/>
          </a:p>
        </p:txBody>
      </p:sp>
      <p:sp>
        <p:nvSpPr>
          <p:cNvPr id="227" name="Google Shape;227;p15"/>
          <p:cNvSpPr txBox="1">
            <a:spLocks noGrp="1"/>
          </p:cNvSpPr>
          <p:nvPr>
            <p:ph type="title"/>
          </p:nvPr>
        </p:nvSpPr>
        <p:spPr>
          <a:xfrm>
            <a:off x="308149" y="337457"/>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b="1" i="0" u="none" dirty="0">
                <a:solidFill>
                  <a:schemeClr val="dk2"/>
                </a:solidFill>
                <a:latin typeface="Cambria" pitchFamily="18" charset="0"/>
                <a:ea typeface="Cambria" pitchFamily="18" charset="0"/>
                <a:cs typeface="Times New Roman"/>
                <a:sym typeface="Times New Roman"/>
              </a:rPr>
              <a:t>Syntax-Directed Definition – Inherited Attributes</a:t>
            </a:r>
            <a:endParaRPr>
              <a:latin typeface="Cambria" pitchFamily="18" charset="0"/>
              <a:ea typeface="Cambria" pitchFamily="18" charset="0"/>
            </a:endParaRPr>
          </a:p>
        </p:txBody>
      </p:sp>
      <p:sp>
        <p:nvSpPr>
          <p:cNvPr id="228" name="Google Shape;228;p15"/>
          <p:cNvSpPr txBox="1">
            <a:spLocks noGrp="1"/>
          </p:cNvSpPr>
          <p:nvPr>
            <p:ph type="body" idx="1"/>
          </p:nvPr>
        </p:nvSpPr>
        <p:spPr>
          <a:xfrm>
            <a:off x="492370" y="1621971"/>
            <a:ext cx="7987602" cy="472440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dk1"/>
              </a:buClr>
              <a:buSzPts val="2800"/>
              <a:buFont typeface="Times New Roman"/>
              <a:buNone/>
            </a:pPr>
            <a:r>
              <a:rPr lang="en-US" sz="1600" b="1" i="0" u="none" dirty="0">
                <a:solidFill>
                  <a:schemeClr val="dk1"/>
                </a:solidFill>
                <a:latin typeface="Cambria" pitchFamily="18" charset="0"/>
                <a:ea typeface="Cambria" pitchFamily="18" charset="0"/>
                <a:cs typeface="Times New Roman"/>
                <a:sym typeface="Times New Roman"/>
              </a:rPr>
              <a:t>	</a:t>
            </a:r>
            <a:r>
              <a:rPr lang="en-US" sz="1600" b="1" i="0" u="sng" dirty="0">
                <a:solidFill>
                  <a:schemeClr val="dk1"/>
                </a:solidFill>
                <a:latin typeface="Cambria" pitchFamily="18" charset="0"/>
                <a:ea typeface="Cambria" pitchFamily="18" charset="0"/>
                <a:cs typeface="Times New Roman"/>
                <a:sym typeface="Times New Roman"/>
              </a:rPr>
              <a:t>Production</a:t>
            </a:r>
            <a:r>
              <a:rPr lang="en-US" sz="1600" b="0" i="0" u="none" dirty="0">
                <a:solidFill>
                  <a:schemeClr val="dk1"/>
                </a:solidFill>
                <a:latin typeface="Cambria" pitchFamily="18" charset="0"/>
                <a:ea typeface="Cambria" pitchFamily="18" charset="0"/>
                <a:cs typeface="Times New Roman"/>
                <a:sym typeface="Times New Roman"/>
              </a:rPr>
              <a:t> 	</a:t>
            </a:r>
            <a:r>
              <a:rPr lang="en-US" sz="1600" b="0" i="0" u="none" dirty="0" smtClean="0">
                <a:solidFill>
                  <a:schemeClr val="dk1"/>
                </a:solidFill>
                <a:latin typeface="Cambria" pitchFamily="18" charset="0"/>
                <a:ea typeface="Cambria" pitchFamily="18" charset="0"/>
                <a:cs typeface="Times New Roman"/>
                <a:sym typeface="Times New Roman"/>
              </a:rPr>
              <a:t>	</a:t>
            </a:r>
            <a:r>
              <a:rPr lang="en-US" sz="1600" b="1" i="0" u="sng" dirty="0" smtClean="0">
                <a:solidFill>
                  <a:schemeClr val="dk1"/>
                </a:solidFill>
                <a:latin typeface="Cambria" pitchFamily="18" charset="0"/>
                <a:ea typeface="Cambria" pitchFamily="18" charset="0"/>
                <a:cs typeface="Times New Roman"/>
                <a:sym typeface="Times New Roman"/>
              </a:rPr>
              <a:t>Semantic </a:t>
            </a:r>
            <a:r>
              <a:rPr lang="en-US" sz="1600" b="1" i="0" u="sng" dirty="0">
                <a:solidFill>
                  <a:schemeClr val="dk1"/>
                </a:solidFill>
                <a:latin typeface="Cambria" pitchFamily="18" charset="0"/>
                <a:ea typeface="Cambria" pitchFamily="18" charset="0"/>
                <a:cs typeface="Times New Roman"/>
                <a:sym typeface="Times New Roman"/>
              </a:rPr>
              <a:t>Rules</a:t>
            </a:r>
            <a:endParaRPr sz="1600">
              <a:latin typeface="Cambria" pitchFamily="18" charset="0"/>
              <a:ea typeface="Cambria" pitchFamily="18" charset="0"/>
            </a:endParaRPr>
          </a:p>
          <a:p>
            <a:pPr marL="457200" lvl="0" indent="-457200" algn="just" rtl="0">
              <a:lnSpc>
                <a:spcPct val="100000"/>
              </a:lnSpc>
              <a:spcBef>
                <a:spcPts val="48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	D → T L		</a:t>
            </a:r>
            <a:r>
              <a:rPr lang="en-US" sz="1600" b="0" i="0" u="none" dirty="0" err="1">
                <a:solidFill>
                  <a:schemeClr val="dk1"/>
                </a:solidFill>
                <a:latin typeface="Cambria" pitchFamily="18" charset="0"/>
                <a:ea typeface="Cambria" pitchFamily="18" charset="0"/>
                <a:cs typeface="Times New Roman"/>
                <a:sym typeface="Times New Roman"/>
              </a:rPr>
              <a:t>L.in</a:t>
            </a:r>
            <a:r>
              <a:rPr lang="en-US" sz="1600" b="0" i="0" u="none" dirty="0">
                <a:solidFill>
                  <a:schemeClr val="dk1"/>
                </a:solidFill>
                <a:latin typeface="Cambria" pitchFamily="18" charset="0"/>
                <a:ea typeface="Cambria" pitchFamily="18" charset="0"/>
                <a:cs typeface="Times New Roman"/>
                <a:sym typeface="Times New Roman"/>
              </a:rPr>
              <a:t> = </a:t>
            </a:r>
            <a:r>
              <a:rPr lang="en-US" sz="1600" b="0" i="0" u="none" dirty="0" err="1">
                <a:solidFill>
                  <a:schemeClr val="dk1"/>
                </a:solidFill>
                <a:latin typeface="Cambria" pitchFamily="18" charset="0"/>
                <a:ea typeface="Cambria" pitchFamily="18" charset="0"/>
                <a:cs typeface="Times New Roman"/>
                <a:sym typeface="Times New Roman"/>
              </a:rPr>
              <a:t>T.type</a:t>
            </a:r>
            <a:endParaRPr sz="1600">
              <a:latin typeface="Cambria" pitchFamily="18" charset="0"/>
              <a:ea typeface="Cambria" pitchFamily="18" charset="0"/>
            </a:endParaRPr>
          </a:p>
          <a:p>
            <a:pPr marL="457200" lvl="0" indent="-457200" algn="just" rtl="0">
              <a:lnSpc>
                <a:spcPct val="100000"/>
              </a:lnSpc>
              <a:spcBef>
                <a:spcPts val="48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	T → </a:t>
            </a:r>
            <a:r>
              <a:rPr lang="en-US" sz="1600" b="1" i="0" u="none" dirty="0" err="1">
                <a:solidFill>
                  <a:schemeClr val="dk1"/>
                </a:solidFill>
                <a:latin typeface="Cambria" pitchFamily="18" charset="0"/>
                <a:ea typeface="Cambria" pitchFamily="18" charset="0"/>
                <a:cs typeface="Times New Roman"/>
                <a:sym typeface="Times New Roman"/>
              </a:rPr>
              <a:t>int</a:t>
            </a:r>
            <a:r>
              <a:rPr lang="en-US" sz="1600" b="0" i="0" u="none" dirty="0">
                <a:solidFill>
                  <a:schemeClr val="dk1"/>
                </a:solidFill>
                <a:latin typeface="Cambria" pitchFamily="18" charset="0"/>
                <a:ea typeface="Cambria" pitchFamily="18" charset="0"/>
                <a:cs typeface="Times New Roman"/>
                <a:sym typeface="Times New Roman"/>
              </a:rPr>
              <a:t>		</a:t>
            </a:r>
            <a:r>
              <a:rPr lang="en-US" sz="1600" b="0" i="0" u="none" dirty="0" err="1">
                <a:solidFill>
                  <a:schemeClr val="dk1"/>
                </a:solidFill>
                <a:latin typeface="Cambria" pitchFamily="18" charset="0"/>
                <a:ea typeface="Cambria" pitchFamily="18" charset="0"/>
                <a:cs typeface="Times New Roman"/>
                <a:sym typeface="Times New Roman"/>
              </a:rPr>
              <a:t>T.type</a:t>
            </a:r>
            <a:r>
              <a:rPr lang="en-US" sz="1600" b="0" i="0" u="none" dirty="0">
                <a:solidFill>
                  <a:schemeClr val="dk1"/>
                </a:solidFill>
                <a:latin typeface="Cambria" pitchFamily="18" charset="0"/>
                <a:ea typeface="Cambria" pitchFamily="18" charset="0"/>
                <a:cs typeface="Times New Roman"/>
                <a:sym typeface="Times New Roman"/>
              </a:rPr>
              <a:t> = integer</a:t>
            </a:r>
            <a:endParaRPr sz="1600">
              <a:latin typeface="Cambria" pitchFamily="18" charset="0"/>
              <a:ea typeface="Cambria" pitchFamily="18" charset="0"/>
            </a:endParaRPr>
          </a:p>
          <a:p>
            <a:pPr marL="457200" lvl="0" indent="-457200" algn="just" rtl="0">
              <a:lnSpc>
                <a:spcPct val="100000"/>
              </a:lnSpc>
              <a:spcBef>
                <a:spcPts val="48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	T → </a:t>
            </a:r>
            <a:r>
              <a:rPr lang="en-US" sz="1600" b="1" i="0" u="none" dirty="0">
                <a:solidFill>
                  <a:schemeClr val="dk1"/>
                </a:solidFill>
                <a:latin typeface="Cambria" pitchFamily="18" charset="0"/>
                <a:ea typeface="Cambria" pitchFamily="18" charset="0"/>
                <a:cs typeface="Times New Roman"/>
                <a:sym typeface="Times New Roman"/>
              </a:rPr>
              <a:t>real</a:t>
            </a:r>
            <a:r>
              <a:rPr lang="en-US" sz="1600" b="0" i="0" u="none" dirty="0">
                <a:solidFill>
                  <a:schemeClr val="dk1"/>
                </a:solidFill>
                <a:latin typeface="Cambria" pitchFamily="18" charset="0"/>
                <a:ea typeface="Cambria" pitchFamily="18" charset="0"/>
                <a:cs typeface="Times New Roman"/>
                <a:sym typeface="Times New Roman"/>
              </a:rPr>
              <a:t>		</a:t>
            </a:r>
            <a:r>
              <a:rPr lang="en-US" sz="1600" b="0" i="0" u="none" dirty="0" err="1">
                <a:solidFill>
                  <a:schemeClr val="dk1"/>
                </a:solidFill>
                <a:latin typeface="Cambria" pitchFamily="18" charset="0"/>
                <a:ea typeface="Cambria" pitchFamily="18" charset="0"/>
                <a:cs typeface="Times New Roman"/>
                <a:sym typeface="Times New Roman"/>
              </a:rPr>
              <a:t>T.type</a:t>
            </a:r>
            <a:r>
              <a:rPr lang="en-US" sz="1600" b="0" i="0" u="none" dirty="0">
                <a:solidFill>
                  <a:schemeClr val="dk1"/>
                </a:solidFill>
                <a:latin typeface="Cambria" pitchFamily="18" charset="0"/>
                <a:ea typeface="Cambria" pitchFamily="18" charset="0"/>
                <a:cs typeface="Times New Roman"/>
                <a:sym typeface="Times New Roman"/>
              </a:rPr>
              <a:t> = real</a:t>
            </a:r>
            <a:endParaRPr sz="1600">
              <a:latin typeface="Cambria" pitchFamily="18" charset="0"/>
              <a:ea typeface="Cambria" pitchFamily="18" charset="0"/>
            </a:endParaRPr>
          </a:p>
          <a:p>
            <a:pPr marL="457200" lvl="0" indent="-457200" algn="just" rtl="0">
              <a:lnSpc>
                <a:spcPct val="100000"/>
              </a:lnSpc>
              <a:spcBef>
                <a:spcPts val="48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	L → L</a:t>
            </a:r>
            <a:r>
              <a:rPr lang="en-US" sz="1600" b="0" i="0" u="none" baseline="-25000" dirty="0">
                <a:solidFill>
                  <a:schemeClr val="dk1"/>
                </a:solidFill>
                <a:latin typeface="Cambria" pitchFamily="18" charset="0"/>
                <a:ea typeface="Cambria" pitchFamily="18" charset="0"/>
                <a:cs typeface="Times New Roman"/>
                <a:sym typeface="Times New Roman"/>
              </a:rPr>
              <a:t>1</a:t>
            </a:r>
            <a:r>
              <a:rPr lang="en-US" sz="1600" b="0" i="0" u="none" dirty="0">
                <a:solidFill>
                  <a:schemeClr val="dk1"/>
                </a:solidFill>
                <a:latin typeface="Cambria" pitchFamily="18" charset="0"/>
                <a:ea typeface="Cambria" pitchFamily="18" charset="0"/>
                <a:cs typeface="Times New Roman"/>
                <a:sym typeface="Times New Roman"/>
              </a:rPr>
              <a:t> </a:t>
            </a:r>
            <a:r>
              <a:rPr lang="en-US" sz="1600" b="1" i="0" u="none" dirty="0">
                <a:solidFill>
                  <a:schemeClr val="dk1"/>
                </a:solidFill>
                <a:latin typeface="Cambria" pitchFamily="18" charset="0"/>
                <a:ea typeface="Cambria" pitchFamily="18" charset="0"/>
                <a:cs typeface="Times New Roman"/>
                <a:sym typeface="Times New Roman"/>
              </a:rPr>
              <a:t>id</a:t>
            </a:r>
            <a:r>
              <a:rPr lang="en-US" sz="1600" b="0" i="0" u="none" dirty="0">
                <a:solidFill>
                  <a:schemeClr val="dk1"/>
                </a:solidFill>
                <a:latin typeface="Cambria" pitchFamily="18" charset="0"/>
                <a:ea typeface="Cambria" pitchFamily="18" charset="0"/>
                <a:cs typeface="Times New Roman"/>
                <a:sym typeface="Times New Roman"/>
              </a:rPr>
              <a:t>		L</a:t>
            </a:r>
            <a:r>
              <a:rPr lang="en-US" sz="1600" b="0" i="0" u="none" baseline="-25000" dirty="0">
                <a:solidFill>
                  <a:schemeClr val="dk1"/>
                </a:solidFill>
                <a:latin typeface="Cambria" pitchFamily="18" charset="0"/>
                <a:ea typeface="Cambria" pitchFamily="18" charset="0"/>
                <a:cs typeface="Times New Roman"/>
                <a:sym typeface="Times New Roman"/>
              </a:rPr>
              <a:t>1</a:t>
            </a:r>
            <a:r>
              <a:rPr lang="en-US" sz="1600" b="0" i="0" u="none" dirty="0">
                <a:solidFill>
                  <a:schemeClr val="dk1"/>
                </a:solidFill>
                <a:latin typeface="Cambria" pitchFamily="18" charset="0"/>
                <a:ea typeface="Cambria" pitchFamily="18" charset="0"/>
                <a:cs typeface="Times New Roman"/>
                <a:sym typeface="Times New Roman"/>
              </a:rPr>
              <a:t>.in = </a:t>
            </a:r>
            <a:r>
              <a:rPr lang="en-US" sz="1600" b="0" i="0" u="none" dirty="0" err="1">
                <a:solidFill>
                  <a:schemeClr val="dk1"/>
                </a:solidFill>
                <a:latin typeface="Cambria" pitchFamily="18" charset="0"/>
                <a:ea typeface="Cambria" pitchFamily="18" charset="0"/>
                <a:cs typeface="Times New Roman"/>
                <a:sym typeface="Times New Roman"/>
              </a:rPr>
              <a:t>L.in</a:t>
            </a:r>
            <a:r>
              <a:rPr lang="en-US" sz="1600" b="0" i="0" u="none" dirty="0">
                <a:solidFill>
                  <a:schemeClr val="dk1"/>
                </a:solidFill>
                <a:latin typeface="Cambria" pitchFamily="18" charset="0"/>
                <a:ea typeface="Cambria" pitchFamily="18" charset="0"/>
                <a:cs typeface="Times New Roman"/>
                <a:sym typeface="Times New Roman"/>
              </a:rPr>
              <a:t>,   </a:t>
            </a:r>
            <a:r>
              <a:rPr lang="en-US" sz="1600" b="0" i="0" u="none" dirty="0" err="1">
                <a:solidFill>
                  <a:schemeClr val="dk1"/>
                </a:solidFill>
                <a:latin typeface="Cambria" pitchFamily="18" charset="0"/>
                <a:ea typeface="Cambria" pitchFamily="18" charset="0"/>
                <a:cs typeface="Times New Roman"/>
                <a:sym typeface="Times New Roman"/>
              </a:rPr>
              <a:t>addtype</a:t>
            </a:r>
            <a:r>
              <a:rPr lang="en-US" sz="1600" b="0" i="0" u="none" dirty="0">
                <a:solidFill>
                  <a:schemeClr val="dk1"/>
                </a:solidFill>
                <a:latin typeface="Cambria" pitchFamily="18" charset="0"/>
                <a:ea typeface="Cambria" pitchFamily="18" charset="0"/>
                <a:cs typeface="Times New Roman"/>
                <a:sym typeface="Times New Roman"/>
              </a:rPr>
              <a:t>(</a:t>
            </a:r>
            <a:r>
              <a:rPr lang="en-US" sz="1600" b="1" i="0" u="none" dirty="0" err="1">
                <a:solidFill>
                  <a:schemeClr val="dk1"/>
                </a:solidFill>
                <a:latin typeface="Cambria" pitchFamily="18" charset="0"/>
                <a:ea typeface="Cambria" pitchFamily="18" charset="0"/>
                <a:cs typeface="Times New Roman"/>
                <a:sym typeface="Times New Roman"/>
              </a:rPr>
              <a:t>id</a:t>
            </a:r>
            <a:r>
              <a:rPr lang="en-US" sz="1600" b="0" i="0" u="none" dirty="0" err="1">
                <a:solidFill>
                  <a:schemeClr val="dk1"/>
                </a:solidFill>
                <a:latin typeface="Cambria" pitchFamily="18" charset="0"/>
                <a:ea typeface="Cambria" pitchFamily="18" charset="0"/>
                <a:cs typeface="Times New Roman"/>
                <a:sym typeface="Times New Roman"/>
              </a:rPr>
              <a:t>.entry,L.in</a:t>
            </a:r>
            <a:r>
              <a:rPr lang="en-US" sz="1600" b="0" i="0" u="none" dirty="0">
                <a:solidFill>
                  <a:schemeClr val="dk1"/>
                </a:solidFill>
                <a:latin typeface="Cambria" pitchFamily="18" charset="0"/>
                <a:ea typeface="Cambria" pitchFamily="18" charset="0"/>
                <a:cs typeface="Times New Roman"/>
                <a:sym typeface="Times New Roman"/>
              </a:rPr>
              <a:t>)</a:t>
            </a:r>
            <a:endParaRPr sz="1600">
              <a:latin typeface="Cambria" pitchFamily="18" charset="0"/>
              <a:ea typeface="Cambria" pitchFamily="18" charset="0"/>
            </a:endParaRPr>
          </a:p>
          <a:p>
            <a:pPr marL="457200" lvl="0" indent="-457200" algn="just" rtl="0">
              <a:lnSpc>
                <a:spcPct val="100000"/>
              </a:lnSpc>
              <a:spcBef>
                <a:spcPts val="48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	L → </a:t>
            </a:r>
            <a:r>
              <a:rPr lang="en-US" sz="1600" b="1" i="0" u="none" dirty="0">
                <a:solidFill>
                  <a:schemeClr val="dk1"/>
                </a:solidFill>
                <a:latin typeface="Cambria" pitchFamily="18" charset="0"/>
                <a:ea typeface="Cambria" pitchFamily="18" charset="0"/>
                <a:cs typeface="Times New Roman"/>
                <a:sym typeface="Times New Roman"/>
              </a:rPr>
              <a:t>id</a:t>
            </a:r>
            <a:r>
              <a:rPr lang="en-US" sz="1600" b="0" i="0" u="none" dirty="0">
                <a:solidFill>
                  <a:schemeClr val="dk1"/>
                </a:solidFill>
                <a:latin typeface="Cambria" pitchFamily="18" charset="0"/>
                <a:ea typeface="Cambria" pitchFamily="18" charset="0"/>
                <a:cs typeface="Times New Roman"/>
                <a:sym typeface="Times New Roman"/>
              </a:rPr>
              <a:t>		     </a:t>
            </a:r>
            <a:r>
              <a:rPr lang="en-US" sz="1600" b="0" i="0" u="none" dirty="0" err="1">
                <a:solidFill>
                  <a:schemeClr val="dk1"/>
                </a:solidFill>
                <a:latin typeface="Cambria" pitchFamily="18" charset="0"/>
                <a:ea typeface="Cambria" pitchFamily="18" charset="0"/>
                <a:cs typeface="Times New Roman"/>
                <a:sym typeface="Times New Roman"/>
              </a:rPr>
              <a:t>addtype</a:t>
            </a:r>
            <a:r>
              <a:rPr lang="en-US" sz="1600" b="0" i="0" u="none" dirty="0">
                <a:solidFill>
                  <a:schemeClr val="dk1"/>
                </a:solidFill>
                <a:latin typeface="Cambria" pitchFamily="18" charset="0"/>
                <a:ea typeface="Cambria" pitchFamily="18" charset="0"/>
                <a:cs typeface="Times New Roman"/>
                <a:sym typeface="Times New Roman"/>
              </a:rPr>
              <a:t>(</a:t>
            </a:r>
            <a:r>
              <a:rPr lang="en-US" sz="1600" b="1" i="0" u="none" dirty="0" err="1">
                <a:solidFill>
                  <a:schemeClr val="dk1"/>
                </a:solidFill>
                <a:latin typeface="Cambria" pitchFamily="18" charset="0"/>
                <a:ea typeface="Cambria" pitchFamily="18" charset="0"/>
                <a:cs typeface="Times New Roman"/>
                <a:sym typeface="Times New Roman"/>
              </a:rPr>
              <a:t>id</a:t>
            </a:r>
            <a:r>
              <a:rPr lang="en-US" sz="1600" b="0" i="0" u="none" dirty="0" err="1">
                <a:solidFill>
                  <a:schemeClr val="dk1"/>
                </a:solidFill>
                <a:latin typeface="Cambria" pitchFamily="18" charset="0"/>
                <a:ea typeface="Cambria" pitchFamily="18" charset="0"/>
                <a:cs typeface="Times New Roman"/>
                <a:sym typeface="Times New Roman"/>
              </a:rPr>
              <a:t>.entry,L.in</a:t>
            </a:r>
            <a:r>
              <a:rPr lang="en-US" sz="1600" b="0" i="0" u="none" dirty="0">
                <a:solidFill>
                  <a:schemeClr val="dk1"/>
                </a:solidFill>
                <a:latin typeface="Cambria" pitchFamily="18" charset="0"/>
                <a:ea typeface="Cambria" pitchFamily="18" charset="0"/>
                <a:cs typeface="Times New Roman"/>
                <a:sym typeface="Times New Roman"/>
              </a:rPr>
              <a:t>)</a:t>
            </a:r>
            <a:endParaRPr sz="1600">
              <a:latin typeface="Cambria" pitchFamily="18" charset="0"/>
              <a:ea typeface="Cambria" pitchFamily="18" charset="0"/>
            </a:endParaRPr>
          </a:p>
          <a:p>
            <a:pPr marL="457200" lvl="0" indent="-457200" algn="just" rtl="0">
              <a:lnSpc>
                <a:spcPct val="100000"/>
              </a:lnSpc>
              <a:spcBef>
                <a:spcPts val="480"/>
              </a:spcBef>
              <a:spcAft>
                <a:spcPts val="0"/>
              </a:spcAft>
              <a:buClr>
                <a:schemeClr val="dk1"/>
              </a:buClr>
              <a:buSzPts val="2400"/>
              <a:buFont typeface="Times New Roman"/>
              <a:buNone/>
            </a:pPr>
            <a:endParaRPr sz="1600" b="0" i="0" u="none">
              <a:solidFill>
                <a:schemeClr val="dk1"/>
              </a:solidFill>
              <a:latin typeface="Cambria" pitchFamily="18" charset="0"/>
              <a:ea typeface="Cambria" pitchFamily="18" charset="0"/>
              <a:cs typeface="Times New Roman"/>
              <a:sym typeface="Times New Roman"/>
            </a:endParaRPr>
          </a:p>
          <a:p>
            <a:pPr marL="457200" lvl="0" indent="-457200" algn="just" rtl="0">
              <a:lnSpc>
                <a:spcPct val="100000"/>
              </a:lnSpc>
              <a:spcBef>
                <a:spcPts val="400"/>
              </a:spcBef>
              <a:spcAft>
                <a:spcPts val="0"/>
              </a:spcAft>
              <a:buClr>
                <a:schemeClr val="dk1"/>
              </a:buClr>
              <a:buSzPts val="2000"/>
              <a:buFont typeface="Times New Roman"/>
              <a:buAutoNum type="arabicPeriod"/>
            </a:pPr>
            <a:r>
              <a:rPr lang="en-US" sz="1600" b="0" i="0" u="none" dirty="0">
                <a:solidFill>
                  <a:schemeClr val="dk1"/>
                </a:solidFill>
                <a:latin typeface="Cambria" pitchFamily="18" charset="0"/>
                <a:ea typeface="Cambria" pitchFamily="18" charset="0"/>
                <a:cs typeface="Times New Roman"/>
                <a:sym typeface="Times New Roman"/>
              </a:rPr>
              <a:t>Symbol T is associated with a </a:t>
            </a:r>
            <a:r>
              <a:rPr lang="en-US" sz="1600" b="1" i="0" u="none" dirty="0">
                <a:solidFill>
                  <a:schemeClr val="dk1"/>
                </a:solidFill>
                <a:latin typeface="Cambria" pitchFamily="18" charset="0"/>
                <a:ea typeface="Cambria" pitchFamily="18" charset="0"/>
              </a:rPr>
              <a:t>synthesized attribute </a:t>
            </a:r>
            <a:r>
              <a:rPr lang="en-US" sz="1600" b="1" i="1" u="none" dirty="0">
                <a:solidFill>
                  <a:schemeClr val="dk1"/>
                </a:solidFill>
                <a:latin typeface="Cambria" pitchFamily="18" charset="0"/>
                <a:ea typeface="Cambria" pitchFamily="18" charset="0"/>
              </a:rPr>
              <a:t>type</a:t>
            </a:r>
            <a:r>
              <a:rPr lang="en-US" sz="1600" b="1" i="0" u="none" dirty="0">
                <a:solidFill>
                  <a:schemeClr val="dk1"/>
                </a:solidFill>
                <a:latin typeface="Cambria" pitchFamily="18" charset="0"/>
                <a:ea typeface="Cambria" pitchFamily="18" charset="0"/>
              </a:rPr>
              <a:t>.</a:t>
            </a:r>
            <a:endParaRPr sz="1600" b="1">
              <a:latin typeface="Cambria" pitchFamily="18" charset="0"/>
              <a:ea typeface="Cambria" pitchFamily="18" charset="0"/>
            </a:endParaRPr>
          </a:p>
          <a:p>
            <a:pPr marL="457200" lvl="0" indent="-330200" algn="just" rtl="0">
              <a:lnSpc>
                <a:spcPct val="100000"/>
              </a:lnSpc>
              <a:spcBef>
                <a:spcPts val="400"/>
              </a:spcBef>
              <a:spcAft>
                <a:spcPts val="0"/>
              </a:spcAft>
              <a:buClr>
                <a:schemeClr val="dk1"/>
              </a:buClr>
              <a:buSzPts val="2000"/>
              <a:buFont typeface="Times New Roman"/>
              <a:buNone/>
            </a:pPr>
            <a:endParaRPr sz="1600" b="0" i="0" u="none">
              <a:solidFill>
                <a:schemeClr val="dk1"/>
              </a:solidFill>
              <a:latin typeface="Cambria" pitchFamily="18" charset="0"/>
              <a:ea typeface="Cambria" pitchFamily="18" charset="0"/>
              <a:cs typeface="Times New Roman"/>
              <a:sym typeface="Times New Roman"/>
            </a:endParaRPr>
          </a:p>
          <a:p>
            <a:pPr marL="457200" lvl="0" indent="-457200" algn="just" rtl="0">
              <a:lnSpc>
                <a:spcPct val="100000"/>
              </a:lnSpc>
              <a:spcBef>
                <a:spcPts val="0"/>
              </a:spcBef>
              <a:spcAft>
                <a:spcPts val="0"/>
              </a:spcAft>
              <a:buClr>
                <a:schemeClr val="dk1"/>
              </a:buClr>
              <a:buSzPts val="2000"/>
              <a:buFont typeface="Times New Roman"/>
              <a:buAutoNum type="arabicPeriod"/>
            </a:pPr>
            <a:r>
              <a:rPr lang="en-US" sz="1600" b="0" i="0" u="none" dirty="0">
                <a:solidFill>
                  <a:schemeClr val="dk1"/>
                </a:solidFill>
                <a:latin typeface="Cambria" pitchFamily="18" charset="0"/>
                <a:ea typeface="Cambria" pitchFamily="18" charset="0"/>
                <a:cs typeface="Times New Roman"/>
                <a:sym typeface="Times New Roman"/>
              </a:rPr>
              <a:t>Symbol L is associated with an </a:t>
            </a:r>
            <a:r>
              <a:rPr lang="en-US" sz="1600" b="1" i="0" u="none" dirty="0">
                <a:solidFill>
                  <a:schemeClr val="dk1"/>
                </a:solidFill>
                <a:latin typeface="Cambria" pitchFamily="18" charset="0"/>
                <a:ea typeface="Cambria" pitchFamily="18" charset="0"/>
              </a:rPr>
              <a:t>inherited attribute </a:t>
            </a:r>
            <a:r>
              <a:rPr lang="en-US" sz="1600" b="1" i="1" u="none" dirty="0">
                <a:solidFill>
                  <a:schemeClr val="dk1"/>
                </a:solidFill>
                <a:latin typeface="Cambria" pitchFamily="18" charset="0"/>
                <a:ea typeface="Cambria" pitchFamily="18" charset="0"/>
              </a:rPr>
              <a:t>in.</a:t>
            </a:r>
            <a:endParaRPr sz="1600" b="1" i="0" u="none">
              <a:solidFill>
                <a:schemeClr val="dk1"/>
              </a:solidFill>
              <a:latin typeface="Cambria" pitchFamily="18" charset="0"/>
              <a:ea typeface="Cambria" pitchFamily="18" charset="0"/>
            </a:endParaRPr>
          </a:p>
          <a:p>
            <a:pPr marL="342900" lvl="0" indent="-215900" algn="just" rtl="0">
              <a:spcBef>
                <a:spcPts val="400"/>
              </a:spcBef>
              <a:spcAft>
                <a:spcPts val="0"/>
              </a:spcAft>
              <a:buClr>
                <a:schemeClr val="dk1"/>
              </a:buClr>
              <a:buSzPts val="2000"/>
              <a:buFont typeface="Times New Roman"/>
              <a:buNone/>
            </a:pPr>
            <a:endParaRPr sz="1600" b="0" i="0" u="none">
              <a:solidFill>
                <a:schemeClr val="dk1"/>
              </a:solidFill>
              <a:latin typeface="Cambria" pitchFamily="18" charset="0"/>
              <a:ea typeface="Cambria" pitchFamily="18" charset="0"/>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57;p16"/>
          <p:cNvPicPr preferRelativeResize="0"/>
          <p:nvPr/>
        </p:nvPicPr>
        <p:blipFill>
          <a:blip r:embed="rId2">
            <a:alphaModFix/>
          </a:blip>
          <a:stretch>
            <a:fillRect/>
          </a:stretch>
        </p:blipFill>
        <p:spPr>
          <a:xfrm>
            <a:off x="2362839" y="1268507"/>
            <a:ext cx="3822808" cy="427168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7"/>
          <p:cNvSpPr txBox="1">
            <a:spLocks noGrp="1"/>
          </p:cNvSpPr>
          <p:nvPr>
            <p:ph type="title"/>
          </p:nvPr>
        </p:nvSpPr>
        <p:spPr>
          <a:xfrm>
            <a:off x="351692" y="152400"/>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Dependency Graph</a:t>
            </a:r>
            <a:endParaRPr/>
          </a:p>
        </p:txBody>
      </p:sp>
      <p:sp>
        <p:nvSpPr>
          <p:cNvPr id="263" name="Google Shape;263;p17"/>
          <p:cNvSpPr txBox="1">
            <a:spLocks noGrp="1"/>
          </p:cNvSpPr>
          <p:nvPr>
            <p:ph type="body" idx="1"/>
          </p:nvPr>
        </p:nvSpPr>
        <p:spPr>
          <a:xfrm>
            <a:off x="351692" y="1219200"/>
            <a:ext cx="8651631"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Directed Graph</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Shows interdependencies between attributes.</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If an attribute b at a node depends on an attribute c, then the semantic rule for b at that node must  be evaluated after the semantic rule that defines c. </a:t>
            </a:r>
            <a:endParaRPr/>
          </a:p>
          <a:p>
            <a:pPr marL="342900" marR="0" lvl="0" indent="-342900" algn="l" rtl="0">
              <a:lnSpc>
                <a:spcPct val="100000"/>
              </a:lnSpc>
              <a:spcBef>
                <a:spcPts val="400"/>
              </a:spcBef>
              <a:spcAft>
                <a:spcPts val="0"/>
              </a:spcAft>
              <a:buClr>
                <a:schemeClr val="dk1"/>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Construction:</a:t>
            </a:r>
            <a:endParaRPr/>
          </a:p>
          <a:p>
            <a:pPr marL="742950" marR="0" lvl="1" indent="-285750" algn="l" rtl="0">
              <a:lnSpc>
                <a:spcPct val="100000"/>
              </a:lnSpc>
              <a:spcBef>
                <a:spcPts val="400"/>
              </a:spcBef>
              <a:spcAft>
                <a:spcPts val="0"/>
              </a:spcAft>
              <a:buClr>
                <a:schemeClr val="dk1"/>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Put each semantic rule into the form b=f(c</a:t>
            </a:r>
            <a:r>
              <a:rPr lang="en-US" sz="2000" b="0" i="0" u="none" strike="noStrike" cap="none" baseline="-25000" dirty="0">
                <a:solidFill>
                  <a:schemeClr val="dk1"/>
                </a:solidFill>
                <a:latin typeface="Times New Roman"/>
                <a:ea typeface="Times New Roman"/>
                <a:cs typeface="Times New Roman"/>
                <a:sym typeface="Times New Roman"/>
              </a:rPr>
              <a:t>1</a:t>
            </a:r>
            <a:r>
              <a:rPr lang="en-US" sz="2000" b="0" i="0" u="none" strike="noStrike" cap="none" dirty="0">
                <a:solidFill>
                  <a:schemeClr val="dk1"/>
                </a:solidFill>
                <a:latin typeface="Times New Roman"/>
                <a:ea typeface="Times New Roman"/>
                <a:cs typeface="Times New Roman"/>
                <a:sym typeface="Times New Roman"/>
              </a:rPr>
              <a:t>,…,c</a:t>
            </a:r>
            <a:r>
              <a:rPr lang="en-US" sz="2000" b="0" i="0" u="none" strike="noStrike" cap="none" baseline="-25000" dirty="0">
                <a:solidFill>
                  <a:schemeClr val="dk1"/>
                </a:solidFill>
                <a:latin typeface="Times New Roman"/>
                <a:ea typeface="Times New Roman"/>
                <a:cs typeface="Times New Roman"/>
                <a:sym typeface="Times New Roman"/>
              </a:rPr>
              <a:t>k</a:t>
            </a:r>
            <a:r>
              <a:rPr lang="en-US" sz="2000" b="0" i="0" u="none" strike="noStrike" cap="none" dirty="0">
                <a:solidFill>
                  <a:schemeClr val="dk1"/>
                </a:solidFill>
                <a:latin typeface="Times New Roman"/>
                <a:ea typeface="Times New Roman"/>
                <a:cs typeface="Times New Roman"/>
                <a:sym typeface="Times New Roman"/>
              </a:rPr>
              <a:t>) by introducing dummy synthesized attribute b for every semantic rule that consists of a procedure call.</a:t>
            </a:r>
            <a:endParaRPr/>
          </a:p>
          <a:p>
            <a:pPr marL="742950" marR="0" lvl="1" indent="-285750" algn="l" rtl="0">
              <a:lnSpc>
                <a:spcPct val="100000"/>
              </a:lnSpc>
              <a:spcBef>
                <a:spcPts val="400"/>
              </a:spcBef>
              <a:spcAft>
                <a:spcPts val="0"/>
              </a:spcAft>
              <a:buClr>
                <a:schemeClr val="dk1"/>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 E.g.,</a:t>
            </a:r>
            <a:endParaRPr/>
          </a:p>
          <a:p>
            <a:pPr marL="1143000" marR="0" lvl="2" indent="-228600" algn="l" rtl="0">
              <a:lnSpc>
                <a:spcPct val="100000"/>
              </a:lnSpc>
              <a:spcBef>
                <a:spcPts val="40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L → E n</a:t>
            </a:r>
            <a:r>
              <a:rPr lang="en-US" sz="2000" b="1" i="0" u="none" strike="noStrike" cap="none" dirty="0">
                <a:solidFill>
                  <a:schemeClr val="accent2"/>
                </a:solidFill>
                <a:latin typeface="Times New Roman"/>
                <a:ea typeface="Times New Roman"/>
                <a:cs typeface="Times New Roman"/>
                <a:sym typeface="Times New Roman"/>
              </a:rPr>
              <a:t>		</a:t>
            </a:r>
            <a:r>
              <a:rPr lang="en-US" sz="2000" b="1" i="0" u="none" strike="noStrike" cap="none" dirty="0">
                <a:solidFill>
                  <a:schemeClr val="dk1"/>
                </a:solidFill>
                <a:latin typeface="Times New Roman"/>
                <a:ea typeface="Times New Roman"/>
                <a:cs typeface="Times New Roman"/>
                <a:sym typeface="Times New Roman"/>
              </a:rPr>
              <a:t> </a:t>
            </a:r>
            <a:r>
              <a:rPr lang="en-US" sz="2000" b="1" i="1" u="none" strike="noStrike" cap="none" dirty="0">
                <a:solidFill>
                  <a:schemeClr val="dk1"/>
                </a:solidFill>
                <a:latin typeface="Times New Roman"/>
                <a:ea typeface="Times New Roman"/>
                <a:cs typeface="Times New Roman"/>
                <a:sym typeface="Times New Roman"/>
              </a:rPr>
              <a:t>print</a:t>
            </a:r>
            <a:r>
              <a:rPr lang="en-US" sz="2000" b="1" i="0" u="none" strike="noStrike" cap="none" dirty="0">
                <a:solidFill>
                  <a:schemeClr val="dk1"/>
                </a:solidFill>
                <a:latin typeface="Times New Roman"/>
                <a:ea typeface="Times New Roman"/>
                <a:cs typeface="Times New Roman"/>
                <a:sym typeface="Times New Roman"/>
              </a:rPr>
              <a:t>(E.</a:t>
            </a:r>
            <a:r>
              <a:rPr lang="en-US" sz="2000" b="1" i="1" u="none" strike="noStrike" cap="none" dirty="0">
                <a:solidFill>
                  <a:schemeClr val="dk1"/>
                </a:solidFill>
                <a:latin typeface="Times New Roman"/>
                <a:ea typeface="Times New Roman"/>
                <a:cs typeface="Times New Roman"/>
                <a:sym typeface="Times New Roman"/>
              </a:rPr>
              <a:t>val</a:t>
            </a:r>
            <a:r>
              <a:rPr lang="en-US" sz="2000" b="1" i="0" u="none" strike="noStrike" cap="none" dirty="0">
                <a:solidFill>
                  <a:schemeClr val="dk1"/>
                </a:solidFill>
                <a:latin typeface="Times New Roman"/>
                <a:ea typeface="Times New Roman"/>
                <a:cs typeface="Times New Roman"/>
                <a:sym typeface="Times New Roman"/>
              </a:rPr>
              <a:t>)</a:t>
            </a:r>
            <a:endParaRPr/>
          </a:p>
          <a:p>
            <a:pPr marL="1143000" marR="0" lvl="2" indent="-228600" algn="l" rtl="0">
              <a:lnSpc>
                <a:spcPct val="100000"/>
              </a:lnSpc>
              <a:spcBef>
                <a:spcPts val="40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Becomes: 	</a:t>
            </a:r>
            <a:r>
              <a:rPr lang="en-US" sz="2000" b="1" i="1" u="none" strike="noStrike" cap="none" dirty="0">
                <a:solidFill>
                  <a:schemeClr val="dk1"/>
                </a:solidFill>
                <a:latin typeface="Times New Roman"/>
                <a:ea typeface="Times New Roman"/>
                <a:cs typeface="Times New Roman"/>
                <a:sym typeface="Times New Roman"/>
              </a:rPr>
              <a:t>dummy = print</a:t>
            </a:r>
            <a:r>
              <a:rPr lang="en-US" sz="2000" b="1" i="0" u="none" strike="noStrike" cap="none" dirty="0">
                <a:solidFill>
                  <a:schemeClr val="dk1"/>
                </a:solidFill>
                <a:latin typeface="Times New Roman"/>
                <a:ea typeface="Times New Roman"/>
                <a:cs typeface="Times New Roman"/>
                <a:sym typeface="Times New Roman"/>
              </a:rPr>
              <a:t>(E.</a:t>
            </a:r>
            <a:r>
              <a:rPr lang="en-US" sz="2000" b="1" i="1" u="none" strike="noStrike" cap="none" dirty="0">
                <a:solidFill>
                  <a:schemeClr val="dk1"/>
                </a:solidFill>
                <a:latin typeface="Times New Roman"/>
                <a:ea typeface="Times New Roman"/>
                <a:cs typeface="Times New Roman"/>
                <a:sym typeface="Times New Roman"/>
              </a:rPr>
              <a:t>val</a:t>
            </a:r>
            <a:r>
              <a:rPr lang="en-US" sz="2000" b="1" i="0" u="none" strike="noStrike" cap="none" dirty="0">
                <a:solidFill>
                  <a:schemeClr val="dk1"/>
                </a:solidFill>
                <a:latin typeface="Times New Roman"/>
                <a:ea typeface="Times New Roman"/>
                <a:cs typeface="Times New Roman"/>
                <a:sym typeface="Times New Roman"/>
              </a:rPr>
              <a:t>)</a:t>
            </a:r>
            <a:endParaRPr/>
          </a:p>
          <a:p>
            <a:pPr marL="1143000" marR="0" lvl="2" indent="-228600" algn="l" rtl="0">
              <a:lnSpc>
                <a:spcPct val="100000"/>
              </a:lnSpc>
              <a:spcBef>
                <a:spcPts val="400"/>
              </a:spcBef>
              <a:spcAft>
                <a:spcPts val="0"/>
              </a:spcAft>
              <a:buClr>
                <a:schemeClr val="dk1"/>
              </a:buClr>
              <a:buSzPts val="2000"/>
              <a:buFont typeface="Times New Roman"/>
              <a:buNone/>
            </a:pPr>
            <a:endParaRPr sz="2000" b="1" i="0" u="none" strike="noStrike" cap="none">
              <a:solidFill>
                <a:schemeClr val="dk1"/>
              </a:solidFill>
              <a:latin typeface="Times New Roman"/>
              <a:ea typeface="Times New Roman"/>
              <a:cs typeface="Times New Roman"/>
              <a:sym typeface="Times New Roman"/>
            </a:endParaRPr>
          </a:p>
          <a:p>
            <a:pPr marL="742950" marR="0" lvl="1" indent="-285750" algn="l" rtl="0">
              <a:lnSpc>
                <a:spcPct val="100000"/>
              </a:lnSpc>
              <a:spcBef>
                <a:spcPts val="400"/>
              </a:spcBef>
              <a:spcAft>
                <a:spcPts val="0"/>
              </a:spcAft>
              <a:buClr>
                <a:schemeClr val="dk1"/>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The graph has a node for each attribute and an edge to the node for b from the node for c if attribute b depends on attribute c.</a:t>
            </a:r>
            <a:endParaRPr/>
          </a:p>
          <a:p>
            <a:pPr marL="342900" marR="0" lvl="0" indent="-215900" algn="l" rtl="0">
              <a:spcBef>
                <a:spcPts val="40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p:txBody>
      </p:sp>
      <p:sp>
        <p:nvSpPr>
          <p:cNvPr id="264" name="Google Shape;264;p17"/>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8"/>
          <p:cNvSpPr txBox="1">
            <a:spLocks noGrp="1"/>
          </p:cNvSpPr>
          <p:nvPr>
            <p:ph type="title"/>
          </p:nvPr>
        </p:nvSpPr>
        <p:spPr>
          <a:xfrm>
            <a:off x="253720" y="435428"/>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dirty="0">
                <a:solidFill>
                  <a:schemeClr val="dk2"/>
                </a:solidFill>
                <a:latin typeface="Times New Roman"/>
                <a:ea typeface="Times New Roman"/>
                <a:cs typeface="Times New Roman"/>
                <a:sym typeface="Times New Roman"/>
              </a:rPr>
              <a:t>Dependency Graph Construction</a:t>
            </a:r>
            <a:endParaRPr/>
          </a:p>
        </p:txBody>
      </p:sp>
      <p:sp>
        <p:nvSpPr>
          <p:cNvPr id="270" name="Google Shape;270;p18"/>
          <p:cNvSpPr txBox="1">
            <a:spLocks noGrp="1"/>
          </p:cNvSpPr>
          <p:nvPr>
            <p:ph type="body" idx="1"/>
          </p:nvPr>
        </p:nvSpPr>
        <p:spPr>
          <a:xfrm>
            <a:off x="1004835" y="1807029"/>
            <a:ext cx="7475136" cy="428897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for each node </a:t>
            </a:r>
            <a:r>
              <a:rPr lang="en-US" sz="1600" b="0" i="1" u="none" dirty="0">
                <a:solidFill>
                  <a:schemeClr val="dk1"/>
                </a:solidFill>
                <a:latin typeface="Cambria" pitchFamily="18" charset="0"/>
                <a:ea typeface="Cambria" pitchFamily="18" charset="0"/>
                <a:cs typeface="Times New Roman"/>
                <a:sym typeface="Times New Roman"/>
              </a:rPr>
              <a:t>n</a:t>
            </a:r>
            <a:r>
              <a:rPr lang="en-US" sz="1600" b="0" i="0" u="none" dirty="0">
                <a:solidFill>
                  <a:schemeClr val="dk1"/>
                </a:solidFill>
                <a:latin typeface="Cambria" pitchFamily="18" charset="0"/>
                <a:ea typeface="Cambria" pitchFamily="18" charset="0"/>
                <a:cs typeface="Times New Roman"/>
                <a:sym typeface="Times New Roman"/>
              </a:rPr>
              <a:t> in the parse tree do</a:t>
            </a: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	for each attribute a of the grammar symbol at </a:t>
            </a:r>
            <a:r>
              <a:rPr lang="en-US" sz="1600" b="0" i="1" u="none" dirty="0">
                <a:solidFill>
                  <a:schemeClr val="dk1"/>
                </a:solidFill>
                <a:latin typeface="Cambria" pitchFamily="18" charset="0"/>
                <a:ea typeface="Cambria" pitchFamily="18" charset="0"/>
                <a:cs typeface="Times New Roman"/>
                <a:sym typeface="Times New Roman"/>
              </a:rPr>
              <a:t>n </a:t>
            </a:r>
            <a:r>
              <a:rPr lang="en-US" sz="1600" b="0" i="0" u="none" dirty="0">
                <a:solidFill>
                  <a:schemeClr val="dk1"/>
                </a:solidFill>
                <a:latin typeface="Cambria" pitchFamily="18" charset="0"/>
                <a:ea typeface="Cambria" pitchFamily="18" charset="0"/>
                <a:cs typeface="Times New Roman"/>
                <a:sym typeface="Times New Roman"/>
              </a:rPr>
              <a:t>do</a:t>
            </a: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		construct a node in the dependency graph for a</a:t>
            </a: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None/>
            </a:pPr>
            <a:endParaRPr sz="1600" b="0" i="0" u="none">
              <a:solidFill>
                <a:schemeClr val="dk1"/>
              </a:solidFill>
              <a:latin typeface="Cambria" pitchFamily="18" charset="0"/>
              <a:ea typeface="Cambria" pitchFamily="18" charset="0"/>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for each node </a:t>
            </a:r>
            <a:r>
              <a:rPr lang="en-US" sz="1600" b="0" i="1" u="none" dirty="0">
                <a:solidFill>
                  <a:schemeClr val="dk1"/>
                </a:solidFill>
                <a:latin typeface="Cambria" pitchFamily="18" charset="0"/>
                <a:ea typeface="Cambria" pitchFamily="18" charset="0"/>
                <a:cs typeface="Times New Roman"/>
                <a:sym typeface="Times New Roman"/>
              </a:rPr>
              <a:t>n </a:t>
            </a:r>
            <a:r>
              <a:rPr lang="en-US" sz="1600" b="0" i="0" u="none" dirty="0">
                <a:solidFill>
                  <a:schemeClr val="dk1"/>
                </a:solidFill>
                <a:latin typeface="Cambria" pitchFamily="18" charset="0"/>
                <a:ea typeface="Cambria" pitchFamily="18" charset="0"/>
                <a:cs typeface="Times New Roman"/>
                <a:sym typeface="Times New Roman"/>
              </a:rPr>
              <a:t>in the parse tree do</a:t>
            </a: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	for each semantic rule </a:t>
            </a:r>
            <a:r>
              <a:rPr lang="en-US" sz="1600" b="0" i="1" u="none" dirty="0">
                <a:solidFill>
                  <a:schemeClr val="dk1"/>
                </a:solidFill>
                <a:latin typeface="Cambria" pitchFamily="18" charset="0"/>
                <a:ea typeface="Cambria" pitchFamily="18" charset="0"/>
                <a:cs typeface="Times New Roman"/>
                <a:sym typeface="Times New Roman"/>
              </a:rPr>
              <a:t>b = f(c</a:t>
            </a:r>
            <a:r>
              <a:rPr lang="en-US" sz="1600" b="0" i="1" u="none" baseline="-25000" dirty="0">
                <a:solidFill>
                  <a:schemeClr val="dk1"/>
                </a:solidFill>
                <a:latin typeface="Cambria" pitchFamily="18" charset="0"/>
                <a:ea typeface="Cambria" pitchFamily="18" charset="0"/>
                <a:cs typeface="Times New Roman"/>
                <a:sym typeface="Times New Roman"/>
              </a:rPr>
              <a:t>1</a:t>
            </a:r>
            <a:r>
              <a:rPr lang="en-US" sz="1600" b="0" i="1" u="none" dirty="0">
                <a:solidFill>
                  <a:schemeClr val="dk1"/>
                </a:solidFill>
                <a:latin typeface="Cambria" pitchFamily="18" charset="0"/>
                <a:ea typeface="Cambria" pitchFamily="18" charset="0"/>
                <a:cs typeface="Times New Roman"/>
                <a:sym typeface="Times New Roman"/>
              </a:rPr>
              <a:t>,…,</a:t>
            </a:r>
            <a:r>
              <a:rPr lang="en-US" sz="1600" b="0" i="1" u="none" dirty="0" err="1">
                <a:solidFill>
                  <a:schemeClr val="dk1"/>
                </a:solidFill>
                <a:latin typeface="Cambria" pitchFamily="18" charset="0"/>
                <a:ea typeface="Cambria" pitchFamily="18" charset="0"/>
                <a:cs typeface="Times New Roman"/>
                <a:sym typeface="Times New Roman"/>
              </a:rPr>
              <a:t>c</a:t>
            </a:r>
            <a:r>
              <a:rPr lang="en-US" sz="1600" b="0" i="1" u="none" baseline="-25000" dirty="0" err="1">
                <a:solidFill>
                  <a:schemeClr val="dk1"/>
                </a:solidFill>
                <a:latin typeface="Cambria" pitchFamily="18" charset="0"/>
                <a:ea typeface="Cambria" pitchFamily="18" charset="0"/>
                <a:cs typeface="Times New Roman"/>
                <a:sym typeface="Times New Roman"/>
              </a:rPr>
              <a:t>n</a:t>
            </a:r>
            <a:r>
              <a:rPr lang="en-US" sz="1600" b="0" i="1" u="none" dirty="0">
                <a:solidFill>
                  <a:schemeClr val="dk1"/>
                </a:solidFill>
                <a:latin typeface="Cambria" pitchFamily="18" charset="0"/>
                <a:ea typeface="Cambria" pitchFamily="18" charset="0"/>
                <a:cs typeface="Times New Roman"/>
                <a:sym typeface="Times New Roman"/>
              </a:rPr>
              <a:t>)</a:t>
            </a: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		associated with the production used at </a:t>
            </a:r>
            <a:r>
              <a:rPr lang="en-US" sz="1600" b="0" i="1" u="none" dirty="0">
                <a:solidFill>
                  <a:schemeClr val="dk1"/>
                </a:solidFill>
                <a:latin typeface="Cambria" pitchFamily="18" charset="0"/>
                <a:ea typeface="Cambria" pitchFamily="18" charset="0"/>
                <a:cs typeface="Times New Roman"/>
                <a:sym typeface="Times New Roman"/>
              </a:rPr>
              <a:t>n</a:t>
            </a:r>
            <a:r>
              <a:rPr lang="en-US" sz="1600" b="0" i="0" u="none" dirty="0">
                <a:solidFill>
                  <a:schemeClr val="dk1"/>
                </a:solidFill>
                <a:latin typeface="Cambria" pitchFamily="18" charset="0"/>
                <a:ea typeface="Cambria" pitchFamily="18" charset="0"/>
                <a:cs typeface="Times New Roman"/>
                <a:sym typeface="Times New Roman"/>
              </a:rPr>
              <a:t> do</a:t>
            </a: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			for </a:t>
            </a:r>
            <a:r>
              <a:rPr lang="en-US" sz="1600" b="0" i="0" u="none" dirty="0" err="1">
                <a:solidFill>
                  <a:schemeClr val="dk1"/>
                </a:solidFill>
                <a:latin typeface="Cambria" pitchFamily="18" charset="0"/>
                <a:ea typeface="Cambria" pitchFamily="18" charset="0"/>
                <a:cs typeface="Times New Roman"/>
                <a:sym typeface="Times New Roman"/>
              </a:rPr>
              <a:t>i</a:t>
            </a:r>
            <a:r>
              <a:rPr lang="en-US" sz="1600" b="0" i="0" u="none" dirty="0">
                <a:solidFill>
                  <a:schemeClr val="dk1"/>
                </a:solidFill>
                <a:latin typeface="Cambria" pitchFamily="18" charset="0"/>
                <a:ea typeface="Cambria" pitchFamily="18" charset="0"/>
                <a:cs typeface="Times New Roman"/>
                <a:sym typeface="Times New Roman"/>
              </a:rPr>
              <a:t>= 1 to n do</a:t>
            </a: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				construct an edge from </a:t>
            </a:r>
            <a:br>
              <a:rPr lang="en-US" sz="1600" b="0" i="0" u="none" dirty="0">
                <a:solidFill>
                  <a:schemeClr val="dk1"/>
                </a:solidFill>
                <a:latin typeface="Cambria" pitchFamily="18" charset="0"/>
                <a:ea typeface="Cambria" pitchFamily="18" charset="0"/>
                <a:cs typeface="Times New Roman"/>
                <a:sym typeface="Times New Roman"/>
              </a:rPr>
            </a:br>
            <a:r>
              <a:rPr lang="en-US" sz="1600" b="0" i="0" u="none" dirty="0">
                <a:solidFill>
                  <a:schemeClr val="dk1"/>
                </a:solidFill>
                <a:latin typeface="Cambria" pitchFamily="18" charset="0"/>
                <a:ea typeface="Cambria" pitchFamily="18" charset="0"/>
                <a:cs typeface="Times New Roman"/>
                <a:sym typeface="Times New Roman"/>
              </a:rPr>
              <a:t>			the node for </a:t>
            </a:r>
            <a:r>
              <a:rPr lang="en-US" sz="1600" b="0" i="1" u="none" dirty="0" err="1">
                <a:solidFill>
                  <a:schemeClr val="dk1"/>
                </a:solidFill>
                <a:latin typeface="Cambria" pitchFamily="18" charset="0"/>
                <a:ea typeface="Cambria" pitchFamily="18" charset="0"/>
                <a:cs typeface="Times New Roman"/>
                <a:sym typeface="Times New Roman"/>
              </a:rPr>
              <a:t>c</a:t>
            </a:r>
            <a:r>
              <a:rPr lang="en-US" sz="1600" b="0" i="1" u="none" baseline="-25000" dirty="0" err="1">
                <a:solidFill>
                  <a:schemeClr val="dk1"/>
                </a:solidFill>
                <a:latin typeface="Cambria" pitchFamily="18" charset="0"/>
                <a:ea typeface="Cambria" pitchFamily="18" charset="0"/>
                <a:cs typeface="Times New Roman"/>
                <a:sym typeface="Times New Roman"/>
              </a:rPr>
              <a:t>i</a:t>
            </a:r>
            <a:r>
              <a:rPr lang="en-US" sz="1600" b="0" i="0" u="none" dirty="0">
                <a:solidFill>
                  <a:schemeClr val="dk1"/>
                </a:solidFill>
                <a:latin typeface="Cambria" pitchFamily="18" charset="0"/>
                <a:ea typeface="Cambria" pitchFamily="18" charset="0"/>
                <a:cs typeface="Times New Roman"/>
                <a:sym typeface="Times New Roman"/>
              </a:rPr>
              <a:t> to the node for </a:t>
            </a:r>
            <a:r>
              <a:rPr lang="en-US" sz="1600" b="0" i="1" u="none" dirty="0">
                <a:solidFill>
                  <a:schemeClr val="dk1"/>
                </a:solidFill>
                <a:latin typeface="Cambria" pitchFamily="18" charset="0"/>
                <a:ea typeface="Cambria" pitchFamily="18" charset="0"/>
                <a:cs typeface="Times New Roman"/>
                <a:sym typeface="Times New Roman"/>
              </a:rPr>
              <a:t>b</a:t>
            </a:r>
            <a:endParaRPr sz="1600">
              <a:latin typeface="Cambria" pitchFamily="18" charset="0"/>
              <a:ea typeface="Cambria" pitchFamily="18" charset="0"/>
            </a:endParaRPr>
          </a:p>
          <a:p>
            <a:pPr marL="342900" marR="0" lvl="0" indent="-190500" algn="just" rtl="0">
              <a:spcBef>
                <a:spcPts val="480"/>
              </a:spcBef>
              <a:spcAft>
                <a:spcPts val="0"/>
              </a:spcAft>
              <a:buClr>
                <a:schemeClr val="dk1"/>
              </a:buClr>
              <a:buSzPts val="2400"/>
              <a:buFont typeface="Times New Roman"/>
              <a:buNone/>
            </a:pPr>
            <a:endParaRPr sz="1600" b="0" i="1" u="none">
              <a:solidFill>
                <a:schemeClr val="dk1"/>
              </a:solidFill>
              <a:latin typeface="Cambria" pitchFamily="18" charset="0"/>
              <a:ea typeface="Cambria" pitchFamily="18" charset="0"/>
              <a:cs typeface="Times New Roman"/>
              <a:sym typeface="Times New Roman"/>
            </a:endParaRPr>
          </a:p>
        </p:txBody>
      </p:sp>
      <p:sp>
        <p:nvSpPr>
          <p:cNvPr id="271" name="Google Shape;271;p18"/>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9"/>
          <p:cNvSpPr txBox="1">
            <a:spLocks noGrp="1"/>
          </p:cNvSpPr>
          <p:nvPr>
            <p:ph type="title"/>
          </p:nvPr>
        </p:nvSpPr>
        <p:spPr>
          <a:xfrm>
            <a:off x="351692" y="152400"/>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Dependency Graph Construction</a:t>
            </a:r>
            <a:endParaRPr/>
          </a:p>
        </p:txBody>
      </p:sp>
      <p:sp>
        <p:nvSpPr>
          <p:cNvPr id="277" name="Google Shape;277;p19"/>
          <p:cNvSpPr txBox="1">
            <a:spLocks noGrp="1"/>
          </p:cNvSpPr>
          <p:nvPr>
            <p:ph type="body" idx="1"/>
          </p:nvPr>
        </p:nvSpPr>
        <p:spPr>
          <a:xfrm>
            <a:off x="536750" y="1513114"/>
            <a:ext cx="8182708" cy="1676401"/>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Times New Roman"/>
              <a:buChar char="•"/>
            </a:pPr>
            <a:r>
              <a:rPr lang="en-US" sz="1600" b="0" i="0" u="none" dirty="0">
                <a:solidFill>
                  <a:schemeClr val="dk1"/>
                </a:solidFill>
                <a:latin typeface="Cambria" pitchFamily="18" charset="0"/>
                <a:ea typeface="Cambria" pitchFamily="18" charset="0"/>
                <a:cs typeface="Times New Roman"/>
                <a:sym typeface="Times New Roman"/>
              </a:rPr>
              <a:t>Example</a:t>
            </a: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Char char="•"/>
            </a:pPr>
            <a:r>
              <a:rPr lang="en-US" sz="1600" b="0" i="0" u="sng" dirty="0">
                <a:solidFill>
                  <a:schemeClr val="dk1"/>
                </a:solidFill>
                <a:latin typeface="Cambria" pitchFamily="18" charset="0"/>
                <a:ea typeface="Cambria" pitchFamily="18" charset="0"/>
                <a:cs typeface="Times New Roman"/>
                <a:sym typeface="Times New Roman"/>
              </a:rPr>
              <a:t>Production	</a:t>
            </a:r>
            <a:r>
              <a:rPr lang="en-US" sz="1600" b="0" i="0" u="none" dirty="0">
                <a:solidFill>
                  <a:schemeClr val="dk1"/>
                </a:solidFill>
                <a:latin typeface="Cambria" pitchFamily="18" charset="0"/>
                <a:ea typeface="Cambria" pitchFamily="18" charset="0"/>
                <a:cs typeface="Times New Roman"/>
                <a:sym typeface="Times New Roman"/>
              </a:rPr>
              <a:t>		</a:t>
            </a:r>
            <a:r>
              <a:rPr lang="en-US" sz="1600" b="0" i="0" u="sng" dirty="0">
                <a:solidFill>
                  <a:schemeClr val="dk1"/>
                </a:solidFill>
                <a:latin typeface="Cambria" pitchFamily="18" charset="0"/>
                <a:ea typeface="Cambria" pitchFamily="18" charset="0"/>
                <a:cs typeface="Times New Roman"/>
                <a:sym typeface="Times New Roman"/>
              </a:rPr>
              <a:t>Semantic Rule</a:t>
            </a: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      E→E1 + E2		E.val = E1.val + </a:t>
            </a:r>
            <a:r>
              <a:rPr lang="en-US" sz="1600" b="0" i="0" u="none" dirty="0" smtClean="0">
                <a:solidFill>
                  <a:schemeClr val="dk1"/>
                </a:solidFill>
                <a:latin typeface="Cambria" pitchFamily="18" charset="0"/>
                <a:ea typeface="Cambria" pitchFamily="18" charset="0"/>
                <a:cs typeface="Times New Roman"/>
                <a:sym typeface="Times New Roman"/>
              </a:rPr>
              <a:t>E2.val</a:t>
            </a:r>
          </a:p>
          <a:p>
            <a:pPr marL="342900" marR="0" lvl="0" indent="-342900" algn="just" rtl="0">
              <a:lnSpc>
                <a:spcPct val="100000"/>
              </a:lnSpc>
              <a:spcBef>
                <a:spcPts val="480"/>
              </a:spcBef>
              <a:spcAft>
                <a:spcPts val="0"/>
              </a:spcAft>
              <a:buClr>
                <a:schemeClr val="dk1"/>
              </a:buClr>
              <a:buSzPts val="2400"/>
              <a:buFont typeface="Times New Roman"/>
              <a:buNone/>
            </a:pPr>
            <a:endParaRPr sz="1600">
              <a:latin typeface="Cambria" pitchFamily="18" charset="0"/>
              <a:ea typeface="Cambria" pitchFamily="18" charset="0"/>
            </a:endParaRPr>
          </a:p>
          <a:p>
            <a:pPr marL="342900" algn="just">
              <a:spcBef>
                <a:spcPts val="640"/>
              </a:spcBef>
              <a:buSzPts val="2400"/>
            </a:pPr>
            <a:r>
              <a:rPr lang="en-US" sz="1600" dirty="0" smtClean="0">
                <a:solidFill>
                  <a:schemeClr val="dk1"/>
                </a:solidFill>
                <a:latin typeface="Cambria" pitchFamily="18" charset="0"/>
                <a:ea typeface="Cambria" pitchFamily="18" charset="0"/>
                <a:cs typeface="Times New Roman"/>
                <a:sym typeface="Times New Roman"/>
              </a:rPr>
              <a:t>E.val is synthesized from E1.val and E2.val</a:t>
            </a:r>
          </a:p>
          <a:p>
            <a:pPr marL="342900" lvl="0" algn="just">
              <a:spcBef>
                <a:spcPts val="640"/>
              </a:spcBef>
              <a:buSzPts val="2400"/>
              <a:buNone/>
            </a:pPr>
            <a:endParaRPr lang="en-US" sz="1600" dirty="0" smtClean="0">
              <a:latin typeface="Cambria" pitchFamily="18" charset="0"/>
              <a:ea typeface="Cambria" pitchFamily="18" charset="0"/>
            </a:endParaRPr>
          </a:p>
          <a:p>
            <a:pPr marL="342900" lvl="0" algn="just">
              <a:spcBef>
                <a:spcPts val="480"/>
              </a:spcBef>
              <a:buSzPts val="2400"/>
              <a:buFont typeface="Times New Roman"/>
              <a:buChar char="•"/>
            </a:pPr>
            <a:r>
              <a:rPr lang="en-US" sz="1600" dirty="0" smtClean="0">
                <a:solidFill>
                  <a:schemeClr val="dk1"/>
                </a:solidFill>
                <a:latin typeface="Cambria" pitchFamily="18" charset="0"/>
                <a:ea typeface="Cambria" pitchFamily="18" charset="0"/>
                <a:cs typeface="Times New Roman"/>
                <a:sym typeface="Times New Roman"/>
              </a:rPr>
              <a:t>The dotted lines represent the parse tree that is not part of the dependency graph.</a:t>
            </a:r>
            <a:endParaRPr lang="en-US" sz="1600" dirty="0" smtClean="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None/>
            </a:pPr>
            <a:endParaRPr sz="1600" b="0" i="0" u="none">
              <a:solidFill>
                <a:schemeClr val="dk1"/>
              </a:solidFill>
              <a:latin typeface="Cambria" pitchFamily="18" charset="0"/>
              <a:ea typeface="Cambria" pitchFamily="18" charset="0"/>
              <a:cs typeface="Times New Roman"/>
              <a:sym typeface="Times New Roman"/>
            </a:endParaRPr>
          </a:p>
          <a:p>
            <a:pPr marL="342900" marR="0" lvl="0" indent="-342900" algn="just" rtl="0">
              <a:lnSpc>
                <a:spcPct val="100000"/>
              </a:lnSpc>
              <a:spcBef>
                <a:spcPts val="640"/>
              </a:spcBef>
              <a:spcAft>
                <a:spcPts val="0"/>
              </a:spcAft>
              <a:buClr>
                <a:schemeClr val="dk1"/>
              </a:buClr>
              <a:buSzPts val="2400"/>
              <a:buFont typeface="Times New Roman"/>
              <a:buNone/>
            </a:pPr>
            <a:r>
              <a:rPr lang="en-US" sz="1600" b="0" i="0" u="none" dirty="0">
                <a:solidFill>
                  <a:schemeClr val="dk1"/>
                </a:solidFill>
                <a:latin typeface="Cambria" pitchFamily="18" charset="0"/>
                <a:ea typeface="Cambria" pitchFamily="18" charset="0"/>
                <a:cs typeface="Times New Roman"/>
                <a:sym typeface="Times New Roman"/>
              </a:rPr>
              <a:t>					</a:t>
            </a:r>
            <a:endParaRPr sz="1600" b="0" i="0" u="none">
              <a:solidFill>
                <a:schemeClr val="dk1"/>
              </a:solidFill>
              <a:latin typeface="Cambria" pitchFamily="18" charset="0"/>
              <a:ea typeface="Cambria" pitchFamily="18" charset="0"/>
              <a:cs typeface="Times New Roman"/>
              <a:sym typeface="Times New Roman"/>
            </a:endParaRPr>
          </a:p>
          <a:p>
            <a:pPr marL="342900" marR="0" lvl="0" indent="-342900" algn="just" rtl="0">
              <a:lnSpc>
                <a:spcPct val="100000"/>
              </a:lnSpc>
              <a:spcBef>
                <a:spcPts val="640"/>
              </a:spcBef>
              <a:spcAft>
                <a:spcPts val="0"/>
              </a:spcAft>
              <a:buClr>
                <a:schemeClr val="dk1"/>
              </a:buClr>
              <a:buSzPts val="2400"/>
              <a:buFont typeface="Times New Roman"/>
              <a:buNone/>
            </a:pPr>
            <a:endParaRPr sz="1600">
              <a:latin typeface="Cambria" pitchFamily="18" charset="0"/>
              <a:ea typeface="Cambria" pitchFamily="18" charset="0"/>
            </a:endParaRPr>
          </a:p>
          <a:p>
            <a:pPr marL="342900" marR="0" lvl="0" indent="-342900" algn="just" rtl="0">
              <a:lnSpc>
                <a:spcPct val="100000"/>
              </a:lnSpc>
              <a:spcBef>
                <a:spcPts val="640"/>
              </a:spcBef>
              <a:spcAft>
                <a:spcPts val="0"/>
              </a:spcAft>
              <a:buClr>
                <a:schemeClr val="dk1"/>
              </a:buClr>
              <a:buSzPts val="2400"/>
              <a:buFont typeface="Times New Roman"/>
              <a:buNone/>
            </a:pPr>
            <a:endParaRPr sz="1600">
              <a:latin typeface="Cambria" pitchFamily="18" charset="0"/>
              <a:ea typeface="Cambria" pitchFamily="18" charset="0"/>
            </a:endParaRPr>
          </a:p>
          <a:p>
            <a:pPr marL="342900" marR="0" lvl="0" indent="-342900" algn="just" rtl="0">
              <a:lnSpc>
                <a:spcPct val="100000"/>
              </a:lnSpc>
              <a:spcBef>
                <a:spcPts val="640"/>
              </a:spcBef>
              <a:spcAft>
                <a:spcPts val="0"/>
              </a:spcAft>
              <a:buClr>
                <a:schemeClr val="dk1"/>
              </a:buClr>
              <a:buSzPts val="2400"/>
              <a:buFont typeface="Times New Roman"/>
              <a:buNone/>
            </a:pPr>
            <a:endParaRPr sz="1600">
              <a:latin typeface="Cambria" pitchFamily="18" charset="0"/>
              <a:ea typeface="Cambria" pitchFamily="18" charset="0"/>
            </a:endParaRPr>
          </a:p>
          <a:p>
            <a:pPr marL="342900" marR="0" lvl="0" indent="-190500" algn="just" rtl="0">
              <a:spcBef>
                <a:spcPts val="480"/>
              </a:spcBef>
              <a:spcAft>
                <a:spcPts val="0"/>
              </a:spcAft>
              <a:buClr>
                <a:schemeClr val="dk1"/>
              </a:buClr>
              <a:buSzPts val="2400"/>
              <a:buFont typeface="Times New Roman"/>
              <a:buNone/>
            </a:pPr>
            <a:endParaRPr sz="1600" b="0" i="0" u="none">
              <a:solidFill>
                <a:schemeClr val="dk1"/>
              </a:solidFill>
              <a:latin typeface="Cambria" pitchFamily="18" charset="0"/>
              <a:ea typeface="Cambria" pitchFamily="18" charset="0"/>
              <a:cs typeface="Times New Roman"/>
              <a:sym typeface="Times New Roman"/>
            </a:endParaRPr>
          </a:p>
        </p:txBody>
      </p:sp>
      <p:sp>
        <p:nvSpPr>
          <p:cNvPr id="278" name="Google Shape;278;p19"/>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45</a:t>
            </a:fld>
            <a:endParaRPr/>
          </a:p>
        </p:txBody>
      </p:sp>
      <p:pic>
        <p:nvPicPr>
          <p:cNvPr id="6" name="Google Shape;279;p19"/>
          <p:cNvPicPr preferRelativeResize="0"/>
          <p:nvPr/>
        </p:nvPicPr>
        <p:blipFill>
          <a:blip r:embed="rId3">
            <a:alphaModFix/>
          </a:blip>
          <a:stretch>
            <a:fillRect/>
          </a:stretch>
        </p:blipFill>
        <p:spPr>
          <a:xfrm>
            <a:off x="2961746" y="3678680"/>
            <a:ext cx="4290646" cy="21213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5" name="Google Shape;285;p20"/>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46</a:t>
            </a:fld>
            <a:endParaRPr/>
          </a:p>
        </p:txBody>
      </p:sp>
      <p:pic>
        <p:nvPicPr>
          <p:cNvPr id="289" name="Google Shape;289;p20"/>
          <p:cNvPicPr preferRelativeResize="0"/>
          <p:nvPr/>
        </p:nvPicPr>
        <p:blipFill rotWithShape="1">
          <a:blip r:embed="rId3">
            <a:alphaModFix/>
          </a:blip>
          <a:srcRect/>
          <a:stretch/>
        </p:blipFill>
        <p:spPr>
          <a:xfrm>
            <a:off x="5402663" y="3189514"/>
            <a:ext cx="3534507" cy="3124199"/>
          </a:xfrm>
          <a:prstGeom prst="rect">
            <a:avLst/>
          </a:prstGeom>
          <a:noFill/>
          <a:ln>
            <a:noFill/>
          </a:ln>
        </p:spPr>
      </p:pic>
      <p:pic>
        <p:nvPicPr>
          <p:cNvPr id="290" name="Google Shape;290;p20"/>
          <p:cNvPicPr preferRelativeResize="0"/>
          <p:nvPr/>
        </p:nvPicPr>
        <p:blipFill rotWithShape="1">
          <a:blip r:embed="rId4">
            <a:alphaModFix/>
          </a:blip>
          <a:srcRect/>
          <a:stretch/>
        </p:blipFill>
        <p:spPr>
          <a:xfrm>
            <a:off x="141515" y="729343"/>
            <a:ext cx="4463142" cy="299357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5" name="Google Shape;285;p20"/>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47</a:t>
            </a:fld>
            <a:endParaRPr/>
          </a:p>
        </p:txBody>
      </p:sp>
      <p:pic>
        <p:nvPicPr>
          <p:cNvPr id="286" name="Google Shape;286;p20"/>
          <p:cNvPicPr preferRelativeResize="0">
            <a:picLocks noGrp="1"/>
          </p:cNvPicPr>
          <p:nvPr>
            <p:ph type="body" idx="1"/>
          </p:nvPr>
        </p:nvPicPr>
        <p:blipFill rotWithShape="1">
          <a:blip r:embed="rId3">
            <a:alphaModFix/>
          </a:blip>
          <a:srcRect/>
          <a:stretch/>
        </p:blipFill>
        <p:spPr>
          <a:xfrm>
            <a:off x="525865" y="762000"/>
            <a:ext cx="4783015" cy="2971800"/>
          </a:xfrm>
          <a:prstGeom prst="rect">
            <a:avLst/>
          </a:prstGeom>
          <a:noFill/>
          <a:ln>
            <a:noFill/>
          </a:ln>
        </p:spPr>
      </p:pic>
      <p:sp>
        <p:nvSpPr>
          <p:cNvPr id="287" name="Google Shape;287;p20"/>
          <p:cNvSpPr txBox="1"/>
          <p:nvPr/>
        </p:nvSpPr>
        <p:spPr>
          <a:xfrm>
            <a:off x="475622" y="4267201"/>
            <a:ext cx="7841064" cy="14772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Times New Roman"/>
              <a:buNone/>
            </a:pPr>
            <a:r>
              <a:rPr lang="en-US" sz="1800" b="0" i="0" u="none" strike="noStrike" cap="none" dirty="0">
                <a:solidFill>
                  <a:schemeClr val="dk1"/>
                </a:solidFill>
                <a:latin typeface="Cambria" pitchFamily="18" charset="0"/>
                <a:ea typeface="Cambria" pitchFamily="18" charset="0"/>
                <a:cs typeface="Times New Roman"/>
                <a:sym typeface="Times New Roman"/>
              </a:rPr>
              <a:t>Nodes 1 and 2 represent the attribute </a:t>
            </a:r>
            <a:r>
              <a:rPr lang="en-US" sz="1800" b="0" i="1" u="none" strike="noStrike" cap="none" dirty="0" err="1">
                <a:solidFill>
                  <a:schemeClr val="dk1"/>
                </a:solidFill>
                <a:latin typeface="Cambria" pitchFamily="18" charset="0"/>
                <a:ea typeface="Cambria" pitchFamily="18" charset="0"/>
                <a:cs typeface="Times New Roman"/>
                <a:sym typeface="Times New Roman"/>
              </a:rPr>
              <a:t>lexval</a:t>
            </a:r>
            <a:r>
              <a:rPr lang="en-US" sz="1800" b="0" i="1" u="none" strike="noStrike" cap="none" dirty="0">
                <a:solidFill>
                  <a:schemeClr val="dk1"/>
                </a:solidFill>
                <a:latin typeface="Cambria" pitchFamily="18" charset="0"/>
                <a:ea typeface="Cambria" pitchFamily="18" charset="0"/>
                <a:cs typeface="Times New Roman"/>
                <a:sym typeface="Times New Roman"/>
              </a:rPr>
              <a:t> associated with the two leaves </a:t>
            </a:r>
            <a:r>
              <a:rPr lang="en-US" sz="1800" b="0" i="0" u="none" strike="noStrike" cap="none" dirty="0">
                <a:solidFill>
                  <a:schemeClr val="dk1"/>
                </a:solidFill>
                <a:latin typeface="Cambria" pitchFamily="18" charset="0"/>
                <a:ea typeface="Cambria" pitchFamily="18" charset="0"/>
                <a:cs typeface="Times New Roman"/>
                <a:sym typeface="Times New Roman"/>
              </a:rPr>
              <a:t>labeled </a:t>
            </a:r>
            <a:r>
              <a:rPr lang="en-US" sz="1800" b="1" i="0" u="none" strike="noStrike" cap="none" dirty="0">
                <a:solidFill>
                  <a:schemeClr val="dk1"/>
                </a:solidFill>
                <a:latin typeface="Cambria" pitchFamily="18" charset="0"/>
                <a:ea typeface="Cambria" pitchFamily="18" charset="0"/>
                <a:cs typeface="Times New Roman"/>
                <a:sym typeface="Times New Roman"/>
              </a:rPr>
              <a:t>digit. Nodes 3 and 4 represent the attribute </a:t>
            </a:r>
            <a:r>
              <a:rPr lang="en-US" sz="1800" b="1" i="0" u="none" strike="noStrike" cap="none" dirty="0" err="1">
                <a:solidFill>
                  <a:schemeClr val="dk1"/>
                </a:solidFill>
                <a:latin typeface="Cambria" pitchFamily="18" charset="0"/>
                <a:ea typeface="Cambria" pitchFamily="18" charset="0"/>
                <a:cs typeface="Times New Roman"/>
                <a:sym typeface="Times New Roman"/>
              </a:rPr>
              <a:t>v</a:t>
            </a:r>
            <a:r>
              <a:rPr lang="en-US" sz="1800" b="1" i="1" u="none" strike="noStrike" cap="none" dirty="0" err="1">
                <a:solidFill>
                  <a:schemeClr val="dk1"/>
                </a:solidFill>
                <a:latin typeface="Cambria" pitchFamily="18" charset="0"/>
                <a:ea typeface="Cambria" pitchFamily="18" charset="0"/>
                <a:cs typeface="Times New Roman"/>
                <a:sym typeface="Times New Roman"/>
              </a:rPr>
              <a:t>al</a:t>
            </a:r>
            <a:r>
              <a:rPr lang="en-US" sz="1800" b="1" i="1" u="none" strike="noStrike" cap="none" dirty="0">
                <a:solidFill>
                  <a:schemeClr val="dk1"/>
                </a:solidFill>
                <a:latin typeface="Cambria" pitchFamily="18" charset="0"/>
                <a:ea typeface="Cambria" pitchFamily="18" charset="0"/>
                <a:cs typeface="Times New Roman"/>
                <a:sym typeface="Times New Roman"/>
              </a:rPr>
              <a:t> associated with the </a:t>
            </a:r>
            <a:r>
              <a:rPr lang="en-US" sz="1800" b="0" i="0" u="none" strike="noStrike" cap="none" dirty="0">
                <a:solidFill>
                  <a:schemeClr val="dk1"/>
                </a:solidFill>
                <a:latin typeface="Cambria" pitchFamily="18" charset="0"/>
                <a:ea typeface="Cambria" pitchFamily="18" charset="0"/>
                <a:cs typeface="Times New Roman"/>
                <a:sym typeface="Times New Roman"/>
              </a:rPr>
              <a:t>two nodes labeled F. The edges to node </a:t>
            </a:r>
            <a:r>
              <a:rPr lang="en-US" sz="1800" b="1" i="0" u="none" strike="noStrike" cap="none" dirty="0">
                <a:solidFill>
                  <a:schemeClr val="dk1"/>
                </a:solidFill>
                <a:latin typeface="Cambria" pitchFamily="18" charset="0"/>
                <a:ea typeface="Cambria" pitchFamily="18" charset="0"/>
                <a:cs typeface="Times New Roman"/>
                <a:sym typeface="Times New Roman"/>
              </a:rPr>
              <a:t>3 from 1 and to node 4 from 2 result </a:t>
            </a:r>
            <a:r>
              <a:rPr lang="en-US" sz="1800" b="0" i="0" u="none" strike="noStrike" cap="none" dirty="0">
                <a:solidFill>
                  <a:schemeClr val="dk1"/>
                </a:solidFill>
                <a:latin typeface="Cambria" pitchFamily="18" charset="0"/>
                <a:ea typeface="Cambria" pitchFamily="18" charset="0"/>
                <a:cs typeface="Times New Roman"/>
                <a:sym typeface="Times New Roman"/>
              </a:rPr>
              <a:t>from the semantic rule that defines F.ual in terms of digit.lexva1. In fact, F.ual equals </a:t>
            </a:r>
            <a:r>
              <a:rPr lang="en-US" sz="1800" b="0" i="0" u="none" strike="noStrike" cap="none" dirty="0" err="1">
                <a:solidFill>
                  <a:schemeClr val="dk1"/>
                </a:solidFill>
                <a:latin typeface="Cambria" pitchFamily="18" charset="0"/>
                <a:ea typeface="Cambria" pitchFamily="18" charset="0"/>
                <a:cs typeface="Times New Roman"/>
                <a:sym typeface="Times New Roman"/>
              </a:rPr>
              <a:t>digit.lexval</a:t>
            </a:r>
            <a:r>
              <a:rPr lang="en-US" sz="1800" b="0" i="0" u="none" strike="noStrike" cap="none" dirty="0">
                <a:solidFill>
                  <a:schemeClr val="dk1"/>
                </a:solidFill>
                <a:latin typeface="Cambria" pitchFamily="18" charset="0"/>
                <a:ea typeface="Cambria" pitchFamily="18" charset="0"/>
                <a:cs typeface="Times New Roman"/>
                <a:sym typeface="Times New Roman"/>
              </a:rPr>
              <a:t>, but the edge represents dependence, not equality. </a:t>
            </a:r>
            <a:endParaRPr sz="1800">
              <a:latin typeface="Cambria" pitchFamily="18" charset="0"/>
              <a:ea typeface="Cambria" pitchFamily="18" charset="0"/>
            </a:endParaRPr>
          </a:p>
        </p:txBody>
      </p:sp>
      <p:pic>
        <p:nvPicPr>
          <p:cNvPr id="288" name="Google Shape;288;p20"/>
          <p:cNvPicPr preferRelativeResize="0"/>
          <p:nvPr/>
        </p:nvPicPr>
        <p:blipFill rotWithShape="1">
          <a:blip r:embed="rId4">
            <a:alphaModFix/>
          </a:blip>
          <a:srcRect/>
          <a:stretch/>
        </p:blipFill>
        <p:spPr>
          <a:xfrm>
            <a:off x="5194161" y="2852057"/>
            <a:ext cx="2981011" cy="3619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21"/>
          <p:cNvSpPr txBox="1">
            <a:spLocks noGrp="1"/>
          </p:cNvSpPr>
          <p:nvPr>
            <p:ph type="body" idx="1"/>
          </p:nvPr>
        </p:nvSpPr>
        <p:spPr>
          <a:xfrm>
            <a:off x="351692" y="1219200"/>
            <a:ext cx="8651631" cy="5105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Times New Roman"/>
              <a:buChar char="•"/>
            </a:pPr>
            <a:r>
              <a:rPr lang="en-US" sz="1600" b="0" i="0" u="none" dirty="0">
                <a:solidFill>
                  <a:schemeClr val="dk1"/>
                </a:solidFill>
                <a:latin typeface="Cambria" pitchFamily="18" charset="0"/>
                <a:ea typeface="Cambria" pitchFamily="18" charset="0"/>
                <a:cs typeface="Times New Roman"/>
                <a:sym typeface="Times New Roman"/>
              </a:rPr>
              <a:t>Nodes 5 and 6 represent the inherited attribute T1.inh associated with each of the occurrences of </a:t>
            </a:r>
            <a:r>
              <a:rPr lang="en-US" sz="1600" b="0" i="0" u="none" dirty="0" smtClean="0">
                <a:solidFill>
                  <a:schemeClr val="dk1"/>
                </a:solidFill>
                <a:latin typeface="Cambria" pitchFamily="18" charset="0"/>
                <a:ea typeface="Cambria" pitchFamily="18" charset="0"/>
                <a:cs typeface="Times New Roman"/>
                <a:sym typeface="Times New Roman"/>
              </a:rPr>
              <a:t>non terminal </a:t>
            </a:r>
            <a:r>
              <a:rPr lang="en-US" sz="1600" b="0" i="0" u="none" dirty="0">
                <a:solidFill>
                  <a:schemeClr val="dk1"/>
                </a:solidFill>
                <a:latin typeface="Cambria" pitchFamily="18" charset="0"/>
                <a:ea typeface="Cambria" pitchFamily="18" charset="0"/>
                <a:cs typeface="Times New Roman"/>
                <a:sym typeface="Times New Roman"/>
              </a:rPr>
              <a:t>TI. </a:t>
            </a:r>
            <a:endParaRPr lang="en-US" sz="1600" b="0" i="0" u="none" dirty="0" smtClean="0">
              <a:solidFill>
                <a:schemeClr val="dk1"/>
              </a:solidFill>
              <a:latin typeface="Cambria" pitchFamily="18" charset="0"/>
              <a:ea typeface="Cambria" pitchFamily="18" charset="0"/>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Times New Roman"/>
              <a:buChar char="•"/>
            </a:pP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Char char="•"/>
            </a:pPr>
            <a:r>
              <a:rPr lang="en-US" sz="1600" b="0" i="0" u="none" dirty="0">
                <a:solidFill>
                  <a:schemeClr val="dk1"/>
                </a:solidFill>
                <a:latin typeface="Cambria" pitchFamily="18" charset="0"/>
                <a:ea typeface="Cambria" pitchFamily="18" charset="0"/>
                <a:cs typeface="Times New Roman"/>
                <a:sym typeface="Times New Roman"/>
              </a:rPr>
              <a:t>The edge to 5 from </a:t>
            </a:r>
            <a:r>
              <a:rPr lang="en-US" sz="1600" b="1" i="0" u="none" dirty="0">
                <a:solidFill>
                  <a:schemeClr val="dk1"/>
                </a:solidFill>
                <a:latin typeface="Cambria" pitchFamily="18" charset="0"/>
                <a:ea typeface="Cambria" pitchFamily="18" charset="0"/>
                <a:cs typeface="Times New Roman"/>
                <a:sym typeface="Times New Roman"/>
              </a:rPr>
              <a:t>3 is due to the rule </a:t>
            </a:r>
            <a:r>
              <a:rPr lang="en-US" sz="1600" b="0" i="0" u="none" dirty="0">
                <a:solidFill>
                  <a:schemeClr val="dk1"/>
                </a:solidFill>
                <a:latin typeface="Cambria" pitchFamily="18" charset="0"/>
                <a:ea typeface="Cambria" pitchFamily="18" charset="0"/>
                <a:cs typeface="Times New Roman"/>
                <a:sym typeface="Times New Roman"/>
              </a:rPr>
              <a:t>T1.inh = F.val, which defines T1.inh at the right child of the root from F.ua1 at the left child. </a:t>
            </a:r>
            <a:endParaRPr lang="en-US" sz="1600" b="0" i="0" u="none" dirty="0" smtClean="0">
              <a:solidFill>
                <a:schemeClr val="dk1"/>
              </a:solidFill>
              <a:latin typeface="Cambria" pitchFamily="18" charset="0"/>
              <a:ea typeface="Cambria" pitchFamily="18" charset="0"/>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Times New Roman"/>
              <a:buChar char="•"/>
            </a:pP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Char char="•"/>
            </a:pPr>
            <a:r>
              <a:rPr lang="en-US" sz="1600" b="0" i="0" u="none" dirty="0">
                <a:solidFill>
                  <a:schemeClr val="dk1"/>
                </a:solidFill>
                <a:latin typeface="Cambria" pitchFamily="18" charset="0"/>
                <a:ea typeface="Cambria" pitchFamily="18" charset="0"/>
                <a:cs typeface="Times New Roman"/>
                <a:sym typeface="Times New Roman"/>
              </a:rPr>
              <a:t>Edges to 6 from node 5 for T1.inh and from node 4 for F.val, because these values are multiplied to evaluate the attribute </a:t>
            </a:r>
            <a:r>
              <a:rPr lang="en-US" sz="1600" b="0" i="0" u="none" dirty="0" err="1">
                <a:solidFill>
                  <a:schemeClr val="dk1"/>
                </a:solidFill>
                <a:latin typeface="Cambria" pitchFamily="18" charset="0"/>
                <a:ea typeface="Cambria" pitchFamily="18" charset="0"/>
                <a:cs typeface="Times New Roman"/>
                <a:sym typeface="Times New Roman"/>
              </a:rPr>
              <a:t>inh</a:t>
            </a:r>
            <a:r>
              <a:rPr lang="en-US" sz="1600" b="0" i="0" u="none" dirty="0">
                <a:solidFill>
                  <a:schemeClr val="dk1"/>
                </a:solidFill>
                <a:latin typeface="Cambria" pitchFamily="18" charset="0"/>
                <a:ea typeface="Cambria" pitchFamily="18" charset="0"/>
                <a:cs typeface="Times New Roman"/>
                <a:sym typeface="Times New Roman"/>
              </a:rPr>
              <a:t> at node 6. </a:t>
            </a:r>
            <a:endParaRPr lang="en-US" sz="1600" b="0" i="0" u="none" dirty="0" smtClean="0">
              <a:solidFill>
                <a:schemeClr val="dk1"/>
              </a:solidFill>
              <a:latin typeface="Cambria" pitchFamily="18" charset="0"/>
              <a:ea typeface="Cambria" pitchFamily="18" charset="0"/>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Times New Roman"/>
              <a:buChar char="•"/>
            </a:pP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Char char="•"/>
            </a:pPr>
            <a:r>
              <a:rPr lang="en-US" sz="1600" b="0" i="0" u="none" dirty="0">
                <a:solidFill>
                  <a:schemeClr val="dk1"/>
                </a:solidFill>
                <a:latin typeface="Cambria" pitchFamily="18" charset="0"/>
                <a:ea typeface="Cambria" pitchFamily="18" charset="0"/>
                <a:cs typeface="Times New Roman"/>
                <a:sym typeface="Times New Roman"/>
              </a:rPr>
              <a:t>Nodes 7 and 8 represent the synthesized attribute </a:t>
            </a:r>
            <a:r>
              <a:rPr lang="en-US" sz="1600" b="0" i="0" u="none" dirty="0" err="1">
                <a:solidFill>
                  <a:schemeClr val="dk1"/>
                </a:solidFill>
                <a:latin typeface="Cambria" pitchFamily="18" charset="0"/>
                <a:ea typeface="Cambria" pitchFamily="18" charset="0"/>
                <a:cs typeface="Times New Roman"/>
                <a:sym typeface="Times New Roman"/>
              </a:rPr>
              <a:t>syn</a:t>
            </a:r>
            <a:r>
              <a:rPr lang="en-US" sz="1600" b="0" i="0" u="none" dirty="0">
                <a:solidFill>
                  <a:schemeClr val="dk1"/>
                </a:solidFill>
                <a:latin typeface="Cambria" pitchFamily="18" charset="0"/>
                <a:ea typeface="Cambria" pitchFamily="18" charset="0"/>
                <a:cs typeface="Times New Roman"/>
                <a:sym typeface="Times New Roman"/>
              </a:rPr>
              <a:t> associated with the occurrences of TI. </a:t>
            </a:r>
            <a:endParaRPr lang="en-US" sz="1600" b="0" i="0" u="none" dirty="0" smtClean="0">
              <a:solidFill>
                <a:schemeClr val="dk1"/>
              </a:solidFill>
              <a:latin typeface="Cambria" pitchFamily="18" charset="0"/>
              <a:ea typeface="Cambria" pitchFamily="18" charset="0"/>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Times New Roman"/>
              <a:buChar char="•"/>
            </a:pP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Char char="•"/>
            </a:pPr>
            <a:r>
              <a:rPr lang="en-US" sz="1600" b="0" i="0" u="none" dirty="0">
                <a:solidFill>
                  <a:schemeClr val="dk1"/>
                </a:solidFill>
                <a:latin typeface="Cambria" pitchFamily="18" charset="0"/>
                <a:ea typeface="Cambria" pitchFamily="18" charset="0"/>
                <a:cs typeface="Times New Roman"/>
                <a:sym typeface="Times New Roman"/>
              </a:rPr>
              <a:t>The edge to node 7 from 6 is due to the semantic rule T1.syn = T1.inh associated with production. </a:t>
            </a:r>
            <a:endParaRPr lang="en-US" sz="1600" b="0" i="0" u="none" dirty="0" smtClean="0">
              <a:solidFill>
                <a:schemeClr val="dk1"/>
              </a:solidFill>
              <a:latin typeface="Cambria" pitchFamily="18" charset="0"/>
              <a:ea typeface="Cambria" pitchFamily="18" charset="0"/>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Times New Roman"/>
              <a:buChar char="•"/>
            </a:pPr>
            <a:endParaRPr sz="1600">
              <a:latin typeface="Cambria" pitchFamily="18" charset="0"/>
              <a:ea typeface="Cambria" pitchFamily="18" charset="0"/>
            </a:endParaRPr>
          </a:p>
          <a:p>
            <a:pPr marL="342900" marR="0" lvl="0" indent="-342900" algn="just" rtl="0">
              <a:lnSpc>
                <a:spcPct val="100000"/>
              </a:lnSpc>
              <a:spcBef>
                <a:spcPts val="480"/>
              </a:spcBef>
              <a:spcAft>
                <a:spcPts val="0"/>
              </a:spcAft>
              <a:buClr>
                <a:schemeClr val="dk1"/>
              </a:buClr>
              <a:buSzPts val="2400"/>
              <a:buFont typeface="Times New Roman"/>
              <a:buChar char="•"/>
            </a:pPr>
            <a:r>
              <a:rPr lang="en-US" sz="1600" b="0" i="0" u="none" dirty="0">
                <a:solidFill>
                  <a:schemeClr val="dk1"/>
                </a:solidFill>
                <a:latin typeface="Cambria" pitchFamily="18" charset="0"/>
                <a:ea typeface="Cambria" pitchFamily="18" charset="0"/>
                <a:cs typeface="Times New Roman"/>
                <a:sym typeface="Times New Roman"/>
              </a:rPr>
              <a:t>The edge to node 8 from 7 is due to a semantic rule associated with production </a:t>
            </a:r>
            <a:r>
              <a:rPr lang="en-US" sz="1600" b="1" i="0" u="none" dirty="0">
                <a:solidFill>
                  <a:schemeClr val="dk1"/>
                </a:solidFill>
                <a:latin typeface="Cambria" pitchFamily="18" charset="0"/>
                <a:ea typeface="Cambria" pitchFamily="18" charset="0"/>
                <a:cs typeface="Times New Roman"/>
                <a:sym typeface="Times New Roman"/>
              </a:rPr>
              <a:t>2. </a:t>
            </a:r>
            <a:r>
              <a:rPr lang="en-US" sz="1600" b="0" i="0" u="none" dirty="0">
                <a:solidFill>
                  <a:schemeClr val="dk1"/>
                </a:solidFill>
                <a:latin typeface="Cambria" pitchFamily="18" charset="0"/>
                <a:ea typeface="Cambria" pitchFamily="18" charset="0"/>
                <a:cs typeface="Times New Roman"/>
                <a:sym typeface="Times New Roman"/>
              </a:rPr>
              <a:t>Finally, node 9 represents the attribute T.ual. The edge to 9 from 8 is due to the semantic rule, T. </a:t>
            </a:r>
            <a:r>
              <a:rPr lang="en-US" sz="1600" b="0" i="0" u="none" dirty="0" err="1">
                <a:solidFill>
                  <a:schemeClr val="dk1"/>
                </a:solidFill>
                <a:latin typeface="Cambria" pitchFamily="18" charset="0"/>
                <a:ea typeface="Cambria" pitchFamily="18" charset="0"/>
                <a:cs typeface="Times New Roman"/>
                <a:sym typeface="Times New Roman"/>
              </a:rPr>
              <a:t>val</a:t>
            </a:r>
            <a:r>
              <a:rPr lang="en-US" sz="1600" b="0" i="0" u="none" dirty="0">
                <a:solidFill>
                  <a:schemeClr val="dk1"/>
                </a:solidFill>
                <a:latin typeface="Cambria" pitchFamily="18" charset="0"/>
                <a:ea typeface="Cambria" pitchFamily="18" charset="0"/>
                <a:cs typeface="Times New Roman"/>
                <a:sym typeface="Times New Roman"/>
              </a:rPr>
              <a:t> = T1.syn, associated with production 1.</a:t>
            </a:r>
            <a:endParaRPr sz="1600">
              <a:latin typeface="Cambria" pitchFamily="18" charset="0"/>
              <a:ea typeface="Cambria" pitchFamily="18" charset="0"/>
            </a:endParaRPr>
          </a:p>
        </p:txBody>
      </p:sp>
      <p:sp>
        <p:nvSpPr>
          <p:cNvPr id="297" name="Google Shape;297;p21"/>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2"/>
          <p:cNvSpPr txBox="1">
            <a:spLocks noGrp="1"/>
          </p:cNvSpPr>
          <p:nvPr>
            <p:ph type="title"/>
          </p:nvPr>
        </p:nvSpPr>
        <p:spPr>
          <a:xfrm>
            <a:off x="351692" y="152400"/>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dirty="0">
                <a:solidFill>
                  <a:schemeClr val="dk2"/>
                </a:solidFill>
                <a:latin typeface="Times New Roman"/>
                <a:ea typeface="Times New Roman"/>
                <a:cs typeface="Times New Roman"/>
                <a:sym typeface="Times New Roman"/>
              </a:rPr>
              <a:t>Dependency Graph</a:t>
            </a:r>
            <a:endParaRPr/>
          </a:p>
        </p:txBody>
      </p:sp>
      <p:sp>
        <p:nvSpPr>
          <p:cNvPr id="303" name="Google Shape;303;p22"/>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49</a:t>
            </a:fld>
            <a:endParaRPr/>
          </a:p>
        </p:txBody>
      </p:sp>
      <p:pic>
        <p:nvPicPr>
          <p:cNvPr id="304" name="Google Shape;304;p22" descr="C:\Documents and Settings\LAJI\My Documents\My Pictures\Picture1.png"/>
          <p:cNvPicPr preferRelativeResize="0">
            <a:picLocks noGrp="1"/>
          </p:cNvPicPr>
          <p:nvPr>
            <p:ph type="body" idx="1"/>
          </p:nvPr>
        </p:nvPicPr>
        <p:blipFill rotWithShape="1">
          <a:blip r:embed="rId3">
            <a:alphaModFix/>
          </a:blip>
          <a:srcRect/>
          <a:stretch/>
        </p:blipFill>
        <p:spPr>
          <a:xfrm>
            <a:off x="4114800" y="1434353"/>
            <a:ext cx="4550622" cy="4781550"/>
          </a:xfrm>
          <a:prstGeom prst="rect">
            <a:avLst/>
          </a:prstGeom>
          <a:noFill/>
          <a:ln>
            <a:noFill/>
          </a:ln>
        </p:spPr>
      </p:pic>
      <p:sp>
        <p:nvSpPr>
          <p:cNvPr id="305" name="Google Shape;305;p22"/>
          <p:cNvSpPr txBox="1"/>
          <p:nvPr/>
        </p:nvSpPr>
        <p:spPr>
          <a:xfrm>
            <a:off x="454442" y="1976719"/>
            <a:ext cx="3794829" cy="2585283"/>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dk1"/>
              </a:buClr>
              <a:buSzPts val="2000"/>
              <a:buFont typeface="Times New Roman"/>
              <a:buNone/>
            </a:pPr>
            <a:r>
              <a:rPr lang="en-US" sz="1800" b="0" i="0" u="none" strike="noStrike" cap="none" dirty="0">
                <a:solidFill>
                  <a:schemeClr val="dk1"/>
                </a:solidFill>
                <a:latin typeface="Cambria" pitchFamily="18" charset="0"/>
                <a:ea typeface="Cambria" pitchFamily="18" charset="0"/>
                <a:cs typeface="Times New Roman"/>
                <a:sym typeface="Times New Roman"/>
              </a:rPr>
              <a:t>D → T L	</a:t>
            </a:r>
            <a:r>
              <a:rPr lang="en-US" sz="1800" b="0" i="0" u="none" strike="noStrike" cap="none" dirty="0" smtClean="0">
                <a:solidFill>
                  <a:schemeClr val="dk1"/>
                </a:solidFill>
                <a:latin typeface="Cambria" pitchFamily="18" charset="0"/>
                <a:ea typeface="Cambria" pitchFamily="18" charset="0"/>
                <a:cs typeface="Times New Roman"/>
                <a:sym typeface="Times New Roman"/>
              </a:rPr>
              <a:t>	</a:t>
            </a:r>
            <a:r>
              <a:rPr lang="en-US" sz="1800" b="0" i="0" u="none" strike="noStrike" cap="none" dirty="0" err="1" smtClean="0">
                <a:solidFill>
                  <a:schemeClr val="dk1"/>
                </a:solidFill>
                <a:latin typeface="Cambria" pitchFamily="18" charset="0"/>
                <a:ea typeface="Cambria" pitchFamily="18" charset="0"/>
                <a:cs typeface="Times New Roman"/>
                <a:sym typeface="Times New Roman"/>
              </a:rPr>
              <a:t>L.in</a:t>
            </a:r>
            <a:r>
              <a:rPr lang="en-US" sz="1800" b="0" i="0" u="none" strike="noStrike" cap="none" dirty="0" smtClean="0">
                <a:solidFill>
                  <a:schemeClr val="dk1"/>
                </a:solidFill>
                <a:latin typeface="Cambria" pitchFamily="18" charset="0"/>
                <a:ea typeface="Cambria" pitchFamily="18" charset="0"/>
                <a:cs typeface="Times New Roman"/>
                <a:sym typeface="Times New Roman"/>
              </a:rPr>
              <a:t> </a:t>
            </a:r>
            <a:r>
              <a:rPr lang="en-US" sz="1800" b="0" i="0" u="none" strike="noStrike" cap="none" dirty="0">
                <a:solidFill>
                  <a:schemeClr val="dk1"/>
                </a:solidFill>
                <a:latin typeface="Cambria" pitchFamily="18" charset="0"/>
                <a:ea typeface="Cambria" pitchFamily="18" charset="0"/>
                <a:cs typeface="Times New Roman"/>
                <a:sym typeface="Times New Roman"/>
              </a:rPr>
              <a:t>= </a:t>
            </a:r>
            <a:r>
              <a:rPr lang="en-US" sz="1800" b="0" i="0" u="none" strike="noStrike" cap="none" dirty="0" err="1">
                <a:solidFill>
                  <a:schemeClr val="dk1"/>
                </a:solidFill>
                <a:latin typeface="Cambria" pitchFamily="18" charset="0"/>
                <a:ea typeface="Cambria" pitchFamily="18" charset="0"/>
                <a:cs typeface="Times New Roman"/>
                <a:sym typeface="Times New Roman"/>
              </a:rPr>
              <a:t>T.type</a:t>
            </a:r>
            <a:endParaRPr sz="1800">
              <a:latin typeface="Cambria" pitchFamily="18" charset="0"/>
              <a:ea typeface="Cambria" pitchFamily="18" charset="0"/>
            </a:endParaRPr>
          </a:p>
          <a:p>
            <a:pPr marL="457200" marR="0" lvl="0" indent="-457200" algn="just" rtl="0">
              <a:lnSpc>
                <a:spcPct val="100000"/>
              </a:lnSpc>
              <a:spcBef>
                <a:spcPts val="0"/>
              </a:spcBef>
              <a:spcAft>
                <a:spcPts val="0"/>
              </a:spcAft>
              <a:buClr>
                <a:schemeClr val="dk1"/>
              </a:buClr>
              <a:buSzPts val="2000"/>
              <a:buFont typeface="Times New Roman"/>
              <a:buNone/>
            </a:pPr>
            <a:r>
              <a:rPr lang="en-US" sz="1800" b="0" i="0" u="none" strike="noStrike" cap="none" dirty="0">
                <a:solidFill>
                  <a:schemeClr val="dk1"/>
                </a:solidFill>
                <a:latin typeface="Cambria" pitchFamily="18" charset="0"/>
                <a:ea typeface="Cambria" pitchFamily="18" charset="0"/>
                <a:cs typeface="Times New Roman"/>
                <a:sym typeface="Times New Roman"/>
              </a:rPr>
              <a:t>T → </a:t>
            </a:r>
            <a:r>
              <a:rPr lang="en-US" sz="1800" b="1" i="0" u="none" strike="noStrike" cap="none" dirty="0" err="1">
                <a:solidFill>
                  <a:schemeClr val="dk1"/>
                </a:solidFill>
                <a:latin typeface="Cambria" pitchFamily="18" charset="0"/>
                <a:ea typeface="Cambria" pitchFamily="18" charset="0"/>
                <a:cs typeface="Times New Roman"/>
                <a:sym typeface="Times New Roman"/>
              </a:rPr>
              <a:t>int</a:t>
            </a:r>
            <a:r>
              <a:rPr lang="en-US" sz="1800" b="0" i="0" u="none" strike="noStrike" cap="none" dirty="0">
                <a:solidFill>
                  <a:schemeClr val="dk1"/>
                </a:solidFill>
                <a:latin typeface="Cambria" pitchFamily="18" charset="0"/>
                <a:ea typeface="Cambria" pitchFamily="18" charset="0"/>
                <a:cs typeface="Times New Roman"/>
                <a:sym typeface="Times New Roman"/>
              </a:rPr>
              <a:t>		</a:t>
            </a:r>
            <a:r>
              <a:rPr lang="en-US" sz="1800" b="0" i="0" u="none" strike="noStrike" cap="none" dirty="0" err="1">
                <a:solidFill>
                  <a:schemeClr val="dk1"/>
                </a:solidFill>
                <a:latin typeface="Cambria" pitchFamily="18" charset="0"/>
                <a:ea typeface="Cambria" pitchFamily="18" charset="0"/>
                <a:cs typeface="Times New Roman"/>
                <a:sym typeface="Times New Roman"/>
              </a:rPr>
              <a:t>T.type</a:t>
            </a:r>
            <a:r>
              <a:rPr lang="en-US" sz="1800" b="0" i="0" u="none" strike="noStrike" cap="none" dirty="0">
                <a:solidFill>
                  <a:schemeClr val="dk1"/>
                </a:solidFill>
                <a:latin typeface="Cambria" pitchFamily="18" charset="0"/>
                <a:ea typeface="Cambria" pitchFamily="18" charset="0"/>
                <a:cs typeface="Times New Roman"/>
                <a:sym typeface="Times New Roman"/>
              </a:rPr>
              <a:t> = integer</a:t>
            </a:r>
            <a:endParaRPr sz="1800">
              <a:latin typeface="Cambria" pitchFamily="18" charset="0"/>
              <a:ea typeface="Cambria" pitchFamily="18" charset="0"/>
            </a:endParaRPr>
          </a:p>
          <a:p>
            <a:pPr marL="457200" marR="0" lvl="0" indent="-457200" algn="just" rtl="0">
              <a:lnSpc>
                <a:spcPct val="100000"/>
              </a:lnSpc>
              <a:spcBef>
                <a:spcPts val="0"/>
              </a:spcBef>
              <a:spcAft>
                <a:spcPts val="0"/>
              </a:spcAft>
              <a:buClr>
                <a:schemeClr val="dk1"/>
              </a:buClr>
              <a:buSzPts val="2000"/>
              <a:buFont typeface="Times New Roman"/>
              <a:buNone/>
            </a:pPr>
            <a:r>
              <a:rPr lang="en-US" sz="1800" b="0" i="0" u="none" strike="noStrike" cap="none" dirty="0">
                <a:solidFill>
                  <a:schemeClr val="dk1"/>
                </a:solidFill>
                <a:latin typeface="Cambria" pitchFamily="18" charset="0"/>
                <a:ea typeface="Cambria" pitchFamily="18" charset="0"/>
                <a:cs typeface="Times New Roman"/>
                <a:sym typeface="Times New Roman"/>
              </a:rPr>
              <a:t>T → </a:t>
            </a:r>
            <a:r>
              <a:rPr lang="en-US" sz="1800" b="1" i="0" u="none" strike="noStrike" cap="none" dirty="0">
                <a:solidFill>
                  <a:schemeClr val="dk1"/>
                </a:solidFill>
                <a:latin typeface="Cambria" pitchFamily="18" charset="0"/>
                <a:ea typeface="Cambria" pitchFamily="18" charset="0"/>
                <a:cs typeface="Times New Roman"/>
                <a:sym typeface="Times New Roman"/>
              </a:rPr>
              <a:t>real</a:t>
            </a:r>
            <a:r>
              <a:rPr lang="en-US" sz="1800" b="0" i="0" u="none" strike="noStrike" cap="none" dirty="0">
                <a:solidFill>
                  <a:schemeClr val="dk1"/>
                </a:solidFill>
                <a:latin typeface="Cambria" pitchFamily="18" charset="0"/>
                <a:ea typeface="Cambria" pitchFamily="18" charset="0"/>
                <a:cs typeface="Times New Roman"/>
                <a:sym typeface="Times New Roman"/>
              </a:rPr>
              <a:t>	</a:t>
            </a:r>
            <a:r>
              <a:rPr lang="en-US" sz="1800" b="0" i="0" u="none" strike="noStrike" cap="none" dirty="0" smtClean="0">
                <a:solidFill>
                  <a:schemeClr val="dk1"/>
                </a:solidFill>
                <a:latin typeface="Cambria" pitchFamily="18" charset="0"/>
                <a:ea typeface="Cambria" pitchFamily="18" charset="0"/>
                <a:cs typeface="Times New Roman"/>
                <a:sym typeface="Times New Roman"/>
              </a:rPr>
              <a:t>	</a:t>
            </a:r>
            <a:r>
              <a:rPr lang="en-US" sz="1800" b="0" i="0" u="none" strike="noStrike" cap="none" dirty="0" err="1" smtClean="0">
                <a:solidFill>
                  <a:schemeClr val="dk1"/>
                </a:solidFill>
                <a:latin typeface="Cambria" pitchFamily="18" charset="0"/>
                <a:ea typeface="Cambria" pitchFamily="18" charset="0"/>
                <a:cs typeface="Times New Roman"/>
                <a:sym typeface="Times New Roman"/>
              </a:rPr>
              <a:t>T.type</a:t>
            </a:r>
            <a:r>
              <a:rPr lang="en-US" sz="1800" b="0" i="0" u="none" strike="noStrike" cap="none" dirty="0" smtClean="0">
                <a:solidFill>
                  <a:schemeClr val="dk1"/>
                </a:solidFill>
                <a:latin typeface="Cambria" pitchFamily="18" charset="0"/>
                <a:ea typeface="Cambria" pitchFamily="18" charset="0"/>
                <a:cs typeface="Times New Roman"/>
                <a:sym typeface="Times New Roman"/>
              </a:rPr>
              <a:t> </a:t>
            </a:r>
            <a:r>
              <a:rPr lang="en-US" sz="1800" b="0" i="0" u="none" strike="noStrike" cap="none" dirty="0">
                <a:solidFill>
                  <a:schemeClr val="dk1"/>
                </a:solidFill>
                <a:latin typeface="Cambria" pitchFamily="18" charset="0"/>
                <a:ea typeface="Cambria" pitchFamily="18" charset="0"/>
                <a:cs typeface="Times New Roman"/>
                <a:sym typeface="Times New Roman"/>
              </a:rPr>
              <a:t>= real</a:t>
            </a:r>
            <a:endParaRPr sz="1800">
              <a:latin typeface="Cambria" pitchFamily="18" charset="0"/>
              <a:ea typeface="Cambria" pitchFamily="18" charset="0"/>
            </a:endParaRPr>
          </a:p>
          <a:p>
            <a:pPr marL="457200" marR="0" lvl="0" indent="-457200" algn="just" rtl="0">
              <a:lnSpc>
                <a:spcPct val="100000"/>
              </a:lnSpc>
              <a:spcBef>
                <a:spcPts val="0"/>
              </a:spcBef>
              <a:spcAft>
                <a:spcPts val="0"/>
              </a:spcAft>
              <a:buClr>
                <a:schemeClr val="dk1"/>
              </a:buClr>
              <a:buSzPts val="2000"/>
              <a:buFont typeface="Times New Roman"/>
              <a:buNone/>
            </a:pPr>
            <a:r>
              <a:rPr lang="en-US" sz="1800" b="0" i="0" u="none" strike="noStrike" cap="none" dirty="0">
                <a:solidFill>
                  <a:schemeClr val="dk1"/>
                </a:solidFill>
                <a:latin typeface="Cambria" pitchFamily="18" charset="0"/>
                <a:ea typeface="Cambria" pitchFamily="18" charset="0"/>
                <a:cs typeface="Times New Roman"/>
                <a:sym typeface="Times New Roman"/>
              </a:rPr>
              <a:t>L → L</a:t>
            </a:r>
            <a:r>
              <a:rPr lang="en-US" sz="1800" b="0" i="0" u="none" strike="noStrike" cap="none" baseline="-25000" dirty="0">
                <a:solidFill>
                  <a:schemeClr val="dk1"/>
                </a:solidFill>
                <a:latin typeface="Cambria" pitchFamily="18" charset="0"/>
                <a:ea typeface="Cambria" pitchFamily="18" charset="0"/>
                <a:cs typeface="Times New Roman"/>
                <a:sym typeface="Times New Roman"/>
              </a:rPr>
              <a:t>1</a:t>
            </a:r>
            <a:r>
              <a:rPr lang="en-US" sz="1800" b="0" i="0" u="none" strike="noStrike" cap="none" dirty="0">
                <a:solidFill>
                  <a:schemeClr val="dk1"/>
                </a:solidFill>
                <a:latin typeface="Cambria" pitchFamily="18" charset="0"/>
                <a:ea typeface="Cambria" pitchFamily="18" charset="0"/>
                <a:cs typeface="Times New Roman"/>
                <a:sym typeface="Times New Roman"/>
              </a:rPr>
              <a:t> </a:t>
            </a:r>
            <a:r>
              <a:rPr lang="en-US" sz="1800" b="1" i="0" u="none" strike="noStrike" cap="none" dirty="0">
                <a:solidFill>
                  <a:schemeClr val="dk1"/>
                </a:solidFill>
                <a:latin typeface="Cambria" pitchFamily="18" charset="0"/>
                <a:ea typeface="Cambria" pitchFamily="18" charset="0"/>
                <a:cs typeface="Times New Roman"/>
                <a:sym typeface="Times New Roman"/>
              </a:rPr>
              <a:t>id</a:t>
            </a:r>
            <a:r>
              <a:rPr lang="en-US" sz="1800" b="0" i="0" u="none" strike="noStrike" cap="none" dirty="0">
                <a:solidFill>
                  <a:schemeClr val="dk1"/>
                </a:solidFill>
                <a:latin typeface="Cambria" pitchFamily="18" charset="0"/>
                <a:ea typeface="Cambria" pitchFamily="18" charset="0"/>
                <a:cs typeface="Times New Roman"/>
                <a:sym typeface="Times New Roman"/>
              </a:rPr>
              <a:t>	L</a:t>
            </a:r>
            <a:r>
              <a:rPr lang="en-US" sz="1800" b="0" i="0" u="none" strike="noStrike" cap="none" baseline="-25000" dirty="0">
                <a:solidFill>
                  <a:schemeClr val="dk1"/>
                </a:solidFill>
                <a:latin typeface="Cambria" pitchFamily="18" charset="0"/>
                <a:ea typeface="Cambria" pitchFamily="18" charset="0"/>
                <a:cs typeface="Times New Roman"/>
                <a:sym typeface="Times New Roman"/>
              </a:rPr>
              <a:t>1</a:t>
            </a:r>
            <a:r>
              <a:rPr lang="en-US" sz="1800" b="0" i="0" u="none" strike="noStrike" cap="none" dirty="0">
                <a:solidFill>
                  <a:schemeClr val="dk1"/>
                </a:solidFill>
                <a:latin typeface="Cambria" pitchFamily="18" charset="0"/>
                <a:ea typeface="Cambria" pitchFamily="18" charset="0"/>
                <a:cs typeface="Times New Roman"/>
                <a:sym typeface="Times New Roman"/>
              </a:rPr>
              <a:t>.in = </a:t>
            </a:r>
            <a:r>
              <a:rPr lang="en-US" sz="1800" b="0" i="0" u="none" strike="noStrike" cap="none" dirty="0" err="1">
                <a:solidFill>
                  <a:schemeClr val="dk1"/>
                </a:solidFill>
                <a:latin typeface="Cambria" pitchFamily="18" charset="0"/>
                <a:ea typeface="Cambria" pitchFamily="18" charset="0"/>
                <a:cs typeface="Times New Roman"/>
                <a:sym typeface="Times New Roman"/>
              </a:rPr>
              <a:t>L.in</a:t>
            </a:r>
            <a:r>
              <a:rPr lang="en-US" sz="1800" b="0" i="0" u="none" strike="noStrike" cap="none" dirty="0">
                <a:solidFill>
                  <a:schemeClr val="dk1"/>
                </a:solidFill>
                <a:latin typeface="Cambria" pitchFamily="18" charset="0"/>
                <a:ea typeface="Cambria" pitchFamily="18" charset="0"/>
                <a:cs typeface="Times New Roman"/>
                <a:sym typeface="Times New Roman"/>
              </a:rPr>
              <a:t>,   			              </a:t>
            </a:r>
            <a:r>
              <a:rPr lang="en-US" sz="1800" b="0" i="0" u="none" strike="noStrike" cap="none" dirty="0" err="1">
                <a:solidFill>
                  <a:schemeClr val="dk1"/>
                </a:solidFill>
                <a:latin typeface="Cambria" pitchFamily="18" charset="0"/>
                <a:ea typeface="Cambria" pitchFamily="18" charset="0"/>
                <a:cs typeface="Times New Roman"/>
                <a:sym typeface="Times New Roman"/>
              </a:rPr>
              <a:t>addtype</a:t>
            </a:r>
            <a:r>
              <a:rPr lang="en-US" sz="1800" b="0" i="0" u="none" strike="noStrike" cap="none" dirty="0">
                <a:solidFill>
                  <a:schemeClr val="dk1"/>
                </a:solidFill>
                <a:latin typeface="Cambria" pitchFamily="18" charset="0"/>
                <a:ea typeface="Cambria" pitchFamily="18" charset="0"/>
                <a:cs typeface="Times New Roman"/>
                <a:sym typeface="Times New Roman"/>
              </a:rPr>
              <a:t>(</a:t>
            </a:r>
            <a:r>
              <a:rPr lang="en-US" sz="1800" b="1" i="0" u="none" strike="noStrike" cap="none" dirty="0" err="1">
                <a:solidFill>
                  <a:schemeClr val="dk1"/>
                </a:solidFill>
                <a:latin typeface="Cambria" pitchFamily="18" charset="0"/>
                <a:ea typeface="Cambria" pitchFamily="18" charset="0"/>
                <a:cs typeface="Times New Roman"/>
                <a:sym typeface="Times New Roman"/>
              </a:rPr>
              <a:t>id</a:t>
            </a:r>
            <a:r>
              <a:rPr lang="en-US" sz="1800" b="0" i="0" u="none" strike="noStrike" cap="none" dirty="0" err="1">
                <a:solidFill>
                  <a:schemeClr val="dk1"/>
                </a:solidFill>
                <a:latin typeface="Cambria" pitchFamily="18" charset="0"/>
                <a:ea typeface="Cambria" pitchFamily="18" charset="0"/>
                <a:cs typeface="Times New Roman"/>
                <a:sym typeface="Times New Roman"/>
              </a:rPr>
              <a:t>.entry,L.in</a:t>
            </a:r>
            <a:r>
              <a:rPr lang="en-US" sz="1800" b="0" i="0" u="none" strike="noStrike" cap="none" dirty="0" smtClean="0">
                <a:solidFill>
                  <a:schemeClr val="dk1"/>
                </a:solidFill>
                <a:latin typeface="Cambria" pitchFamily="18" charset="0"/>
                <a:ea typeface="Cambria" pitchFamily="18" charset="0"/>
                <a:cs typeface="Times New Roman"/>
                <a:sym typeface="Times New Roman"/>
              </a:rPr>
              <a:t>)</a:t>
            </a:r>
          </a:p>
          <a:p>
            <a:pPr marL="457200" marR="0" lvl="0" indent="-457200" algn="just" rtl="0">
              <a:lnSpc>
                <a:spcPct val="100000"/>
              </a:lnSpc>
              <a:spcBef>
                <a:spcPts val="0"/>
              </a:spcBef>
              <a:spcAft>
                <a:spcPts val="0"/>
              </a:spcAft>
              <a:buClr>
                <a:schemeClr val="dk1"/>
              </a:buClr>
              <a:buSzPts val="2000"/>
              <a:buFont typeface="Times New Roman"/>
              <a:buNone/>
            </a:pPr>
            <a:endParaRPr sz="1800">
              <a:latin typeface="Cambria" pitchFamily="18" charset="0"/>
              <a:ea typeface="Cambria" pitchFamily="18" charset="0"/>
            </a:endParaRPr>
          </a:p>
          <a:p>
            <a:pPr marL="457200" marR="0" lvl="0" indent="-457200" algn="just" rtl="0">
              <a:lnSpc>
                <a:spcPct val="100000"/>
              </a:lnSpc>
              <a:spcBef>
                <a:spcPts val="0"/>
              </a:spcBef>
              <a:spcAft>
                <a:spcPts val="0"/>
              </a:spcAft>
              <a:buClr>
                <a:schemeClr val="dk1"/>
              </a:buClr>
              <a:buSzPts val="2000"/>
              <a:buFont typeface="Times New Roman"/>
              <a:buNone/>
            </a:pPr>
            <a:r>
              <a:rPr lang="en-US" sz="1800" b="0" i="0" u="none" strike="noStrike" cap="none" dirty="0">
                <a:solidFill>
                  <a:schemeClr val="dk1"/>
                </a:solidFill>
                <a:latin typeface="Cambria" pitchFamily="18" charset="0"/>
                <a:ea typeface="Cambria" pitchFamily="18" charset="0"/>
                <a:cs typeface="Times New Roman"/>
                <a:sym typeface="Times New Roman"/>
              </a:rPr>
              <a:t>L → </a:t>
            </a:r>
            <a:r>
              <a:rPr lang="en-US" sz="1800" b="1" i="0" u="none" strike="noStrike" cap="none" dirty="0">
                <a:solidFill>
                  <a:schemeClr val="dk1"/>
                </a:solidFill>
                <a:latin typeface="Cambria" pitchFamily="18" charset="0"/>
                <a:ea typeface="Cambria" pitchFamily="18" charset="0"/>
                <a:cs typeface="Times New Roman"/>
                <a:sym typeface="Times New Roman"/>
              </a:rPr>
              <a:t>id</a:t>
            </a:r>
            <a:r>
              <a:rPr lang="en-US" sz="1800" b="0" i="0" u="none" strike="noStrike" cap="none" dirty="0">
                <a:solidFill>
                  <a:schemeClr val="dk1"/>
                </a:solidFill>
                <a:latin typeface="Cambria" pitchFamily="18" charset="0"/>
                <a:ea typeface="Cambria" pitchFamily="18" charset="0"/>
                <a:cs typeface="Times New Roman"/>
                <a:sym typeface="Times New Roman"/>
              </a:rPr>
              <a:t>		</a:t>
            </a:r>
            <a:r>
              <a:rPr lang="en-US" sz="1800" b="0" i="0" u="none" strike="noStrike" cap="none" dirty="0" err="1">
                <a:solidFill>
                  <a:schemeClr val="dk1"/>
                </a:solidFill>
                <a:latin typeface="Cambria" pitchFamily="18" charset="0"/>
                <a:ea typeface="Cambria" pitchFamily="18" charset="0"/>
                <a:cs typeface="Times New Roman"/>
                <a:sym typeface="Times New Roman"/>
              </a:rPr>
              <a:t>addtype</a:t>
            </a:r>
            <a:r>
              <a:rPr lang="en-US" sz="1800" b="0" i="0" u="none" strike="noStrike" cap="none" dirty="0">
                <a:solidFill>
                  <a:schemeClr val="dk1"/>
                </a:solidFill>
                <a:latin typeface="Cambria" pitchFamily="18" charset="0"/>
                <a:ea typeface="Cambria" pitchFamily="18" charset="0"/>
                <a:cs typeface="Times New Roman"/>
                <a:sym typeface="Times New Roman"/>
              </a:rPr>
              <a:t>(</a:t>
            </a:r>
            <a:r>
              <a:rPr lang="en-US" sz="1800" b="1" i="0" u="none" strike="noStrike" cap="none" dirty="0" err="1">
                <a:solidFill>
                  <a:schemeClr val="dk1"/>
                </a:solidFill>
                <a:latin typeface="Cambria" pitchFamily="18" charset="0"/>
                <a:ea typeface="Cambria" pitchFamily="18" charset="0"/>
                <a:cs typeface="Times New Roman"/>
                <a:sym typeface="Times New Roman"/>
              </a:rPr>
              <a:t>id</a:t>
            </a:r>
            <a:r>
              <a:rPr lang="en-US" sz="1800" b="0" i="0" u="none" strike="noStrike" cap="none" dirty="0" err="1">
                <a:solidFill>
                  <a:schemeClr val="dk1"/>
                </a:solidFill>
                <a:latin typeface="Cambria" pitchFamily="18" charset="0"/>
                <a:ea typeface="Cambria" pitchFamily="18" charset="0"/>
                <a:cs typeface="Times New Roman"/>
                <a:sym typeface="Times New Roman"/>
              </a:rPr>
              <a:t>.entry,L.in</a:t>
            </a:r>
            <a:r>
              <a:rPr lang="en-US" sz="1800" b="0" i="0" u="none" strike="noStrike" cap="none" dirty="0">
                <a:solidFill>
                  <a:schemeClr val="dk1"/>
                </a:solidFill>
                <a:latin typeface="Cambria" pitchFamily="18" charset="0"/>
                <a:ea typeface="Cambria" pitchFamily="18" charset="0"/>
                <a:cs typeface="Times New Roman"/>
                <a:sym typeface="Times New Roman"/>
              </a:rPr>
              <a:t>)</a:t>
            </a:r>
            <a:endParaRPr sz="1800">
              <a:latin typeface="Cambria" pitchFamily="18" charset="0"/>
              <a:ea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754acbc1b1_0_64"/>
          <p:cNvSpPr txBox="1"/>
          <p:nvPr/>
        </p:nvSpPr>
        <p:spPr>
          <a:xfrm>
            <a:off x="457200" y="1102154"/>
            <a:ext cx="8162693" cy="477050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dirty="0" smtClean="0">
                <a:latin typeface="Cambria" pitchFamily="18" charset="0"/>
                <a:ea typeface="Cambria" pitchFamily="18" charset="0"/>
                <a:cs typeface="Times New Roman"/>
                <a:sym typeface="Times New Roman"/>
              </a:rPr>
              <a:t>UNIT-III</a:t>
            </a:r>
          </a:p>
          <a:p>
            <a:pPr marL="0" lvl="0" indent="0" algn="ctr" rtl="0">
              <a:spcBef>
                <a:spcPts val="0"/>
              </a:spcBef>
              <a:spcAft>
                <a:spcPts val="0"/>
              </a:spcAft>
              <a:buNone/>
            </a:pPr>
            <a:endParaRPr sz="1800" b="1">
              <a:latin typeface="Cambria" pitchFamily="18" charset="0"/>
              <a:ea typeface="Cambria" pitchFamily="18" charset="0"/>
              <a:cs typeface="Times New Roman"/>
              <a:sym typeface="Times New Roman"/>
            </a:endParaRPr>
          </a:p>
          <a:p>
            <a:pPr lvl="0" algn="just"/>
            <a:r>
              <a:rPr lang="en-US" sz="1800" b="1" dirty="0" smtClean="0">
                <a:latin typeface="Cambria" pitchFamily="18" charset="0"/>
                <a:ea typeface="Cambria" pitchFamily="18" charset="0"/>
                <a:cs typeface="Times New Roman"/>
                <a:sym typeface="Times New Roman"/>
              </a:rPr>
              <a:t>Syntax Directed Translation:</a:t>
            </a:r>
            <a:r>
              <a:rPr lang="en-US" sz="1800" dirty="0" smtClean="0">
                <a:latin typeface="Cambria" pitchFamily="18" charset="0"/>
                <a:ea typeface="Cambria" pitchFamily="18" charset="0"/>
                <a:cs typeface="Times New Roman"/>
                <a:sym typeface="Times New Roman"/>
              </a:rPr>
              <a:t> </a:t>
            </a:r>
          </a:p>
          <a:p>
            <a:pPr lvl="0" algn="just"/>
            <a:r>
              <a:rPr lang="en-US" sz="1800" dirty="0" smtClean="0">
                <a:latin typeface="Cambria" pitchFamily="18" charset="0"/>
                <a:ea typeface="Cambria" pitchFamily="18" charset="0"/>
                <a:cs typeface="Times New Roman"/>
                <a:sym typeface="Times New Roman"/>
              </a:rPr>
              <a:t>Syntax Directed Definitions,</a:t>
            </a:r>
          </a:p>
          <a:p>
            <a:pPr lvl="0" algn="just"/>
            <a:r>
              <a:rPr lang="en-US" sz="1800" dirty="0" smtClean="0">
                <a:latin typeface="Cambria" pitchFamily="18" charset="0"/>
                <a:ea typeface="Cambria" pitchFamily="18" charset="0"/>
                <a:cs typeface="Times New Roman"/>
                <a:sym typeface="Times New Roman"/>
              </a:rPr>
              <a:t>Evaluation Orders for SDDs, </a:t>
            </a:r>
          </a:p>
          <a:p>
            <a:pPr lvl="0" algn="just"/>
            <a:r>
              <a:rPr lang="en-US" sz="1800" dirty="0" smtClean="0">
                <a:latin typeface="Cambria" pitchFamily="18" charset="0"/>
                <a:ea typeface="Cambria" pitchFamily="18" charset="0"/>
                <a:cs typeface="Times New Roman"/>
                <a:sym typeface="Times New Roman"/>
              </a:rPr>
              <a:t>Applications of Syntax Directed Translation.</a:t>
            </a:r>
          </a:p>
          <a:p>
            <a:pPr lvl="0" algn="just"/>
            <a:endParaRPr lang="en-US" sz="1800" dirty="0" smtClean="0">
              <a:latin typeface="Cambria" pitchFamily="18" charset="0"/>
              <a:ea typeface="Cambria" pitchFamily="18" charset="0"/>
              <a:cs typeface="Times New Roman"/>
              <a:sym typeface="Times New Roman"/>
            </a:endParaRPr>
          </a:p>
          <a:p>
            <a:pPr lvl="0" algn="just"/>
            <a:r>
              <a:rPr lang="en-US" sz="1800" dirty="0" smtClean="0">
                <a:latin typeface="Cambria" pitchFamily="18" charset="0"/>
                <a:ea typeface="Cambria" pitchFamily="18" charset="0"/>
                <a:cs typeface="Times New Roman"/>
                <a:sym typeface="Times New Roman"/>
              </a:rPr>
              <a:t>I</a:t>
            </a:r>
            <a:r>
              <a:rPr lang="en-US" sz="1800" b="1" dirty="0" smtClean="0">
                <a:latin typeface="Cambria" pitchFamily="18" charset="0"/>
                <a:ea typeface="Cambria" pitchFamily="18" charset="0"/>
                <a:cs typeface="Times New Roman"/>
                <a:sym typeface="Times New Roman"/>
              </a:rPr>
              <a:t>ntermediate code generation: </a:t>
            </a:r>
          </a:p>
          <a:p>
            <a:pPr lvl="0" algn="just"/>
            <a:r>
              <a:rPr lang="en-US" sz="1800" dirty="0" smtClean="0">
                <a:latin typeface="Cambria" pitchFamily="18" charset="0"/>
                <a:ea typeface="Cambria" pitchFamily="18" charset="0"/>
                <a:cs typeface="Times New Roman"/>
                <a:sym typeface="Times New Roman"/>
              </a:rPr>
              <a:t>Introduction, </a:t>
            </a:r>
          </a:p>
          <a:p>
            <a:pPr lvl="0" algn="just"/>
            <a:r>
              <a:rPr lang="en-US" sz="1800" dirty="0" smtClean="0">
                <a:latin typeface="Cambria" pitchFamily="18" charset="0"/>
                <a:ea typeface="Cambria" pitchFamily="18" charset="0"/>
                <a:cs typeface="Times New Roman"/>
                <a:sym typeface="Times New Roman"/>
              </a:rPr>
              <a:t>Variants of syntax trees, </a:t>
            </a:r>
          </a:p>
          <a:p>
            <a:pPr lvl="0" algn="just"/>
            <a:r>
              <a:rPr lang="en-US" sz="1800" dirty="0" smtClean="0">
                <a:latin typeface="Cambria" pitchFamily="18" charset="0"/>
                <a:ea typeface="Cambria" pitchFamily="18" charset="0"/>
                <a:cs typeface="Times New Roman"/>
                <a:sym typeface="Times New Roman"/>
              </a:rPr>
              <a:t>Three-Address Code, </a:t>
            </a:r>
          </a:p>
          <a:p>
            <a:pPr lvl="0" algn="just"/>
            <a:r>
              <a:rPr lang="en-US" sz="1800" dirty="0" smtClean="0">
                <a:latin typeface="Cambria" pitchFamily="18" charset="0"/>
                <a:ea typeface="Cambria" pitchFamily="18" charset="0"/>
                <a:cs typeface="Times New Roman"/>
                <a:sym typeface="Times New Roman"/>
              </a:rPr>
              <a:t>Types and Declarations, </a:t>
            </a:r>
          </a:p>
          <a:p>
            <a:pPr lvl="0" algn="just"/>
            <a:r>
              <a:rPr lang="en-US" sz="1800" dirty="0" smtClean="0">
                <a:latin typeface="Cambria" pitchFamily="18" charset="0"/>
                <a:ea typeface="Cambria" pitchFamily="18" charset="0"/>
                <a:cs typeface="Times New Roman"/>
                <a:sym typeface="Times New Roman"/>
              </a:rPr>
              <a:t>Translation of Expressions, </a:t>
            </a:r>
          </a:p>
          <a:p>
            <a:pPr lvl="0" algn="just"/>
            <a:r>
              <a:rPr lang="en-US" sz="1800" dirty="0" smtClean="0">
                <a:latin typeface="Cambria" pitchFamily="18" charset="0"/>
                <a:ea typeface="Cambria" pitchFamily="18" charset="0"/>
                <a:cs typeface="Times New Roman"/>
                <a:sym typeface="Times New Roman"/>
              </a:rPr>
              <a:t>Type Checking. </a:t>
            </a:r>
          </a:p>
          <a:p>
            <a:pPr lvl="0" algn="just"/>
            <a:r>
              <a:rPr lang="en-US" sz="1800" dirty="0" smtClean="0">
                <a:latin typeface="Cambria" pitchFamily="18" charset="0"/>
                <a:ea typeface="Cambria" pitchFamily="18" charset="0"/>
                <a:cs typeface="Times New Roman"/>
                <a:sym typeface="Times New Roman"/>
              </a:rPr>
              <a:t>Control Flow.</a:t>
            </a:r>
          </a:p>
          <a:p>
            <a:pPr marL="0" lvl="0" indent="0" algn="just" rtl="0">
              <a:spcBef>
                <a:spcPts val="0"/>
              </a:spcBef>
              <a:spcAft>
                <a:spcPts val="0"/>
              </a:spcAft>
              <a:buNone/>
            </a:pPr>
            <a:endParaRPr>
              <a:latin typeface="Cambria" pitchFamily="18" charset="0"/>
              <a:ea typeface="Cambria" pitchFamily="18" charset="0"/>
              <a:cs typeface="Times New Roman"/>
              <a:sym typeface="Times New Roman"/>
            </a:endParaRPr>
          </a:p>
          <a:p>
            <a:pPr marL="0" lvl="0" indent="0" algn="just" rtl="0">
              <a:spcBef>
                <a:spcPts val="0"/>
              </a:spcBef>
              <a:spcAft>
                <a:spcPts val="0"/>
              </a:spcAft>
              <a:buNone/>
            </a:pPr>
            <a:endParaRPr>
              <a:latin typeface="Cambria" pitchFamily="18" charset="0"/>
              <a:ea typeface="Cambria" pitchFamily="18" charset="0"/>
              <a:cs typeface="Times New Roman"/>
              <a:sym typeface="Times New Roman"/>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4"/>
          <p:cNvSpPr txBox="1">
            <a:spLocks noGrp="1"/>
          </p:cNvSpPr>
          <p:nvPr>
            <p:ph type="title"/>
          </p:nvPr>
        </p:nvSpPr>
        <p:spPr>
          <a:xfrm>
            <a:off x="351692" y="152400"/>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Evaluation Order</a:t>
            </a:r>
            <a:endParaRPr/>
          </a:p>
        </p:txBody>
      </p:sp>
      <p:sp>
        <p:nvSpPr>
          <p:cNvPr id="321" name="Google Shape;321;p24"/>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50</a:t>
            </a:fld>
            <a:endParaRPr/>
          </a:p>
        </p:txBody>
      </p:sp>
      <p:pic>
        <p:nvPicPr>
          <p:cNvPr id="322" name="Google Shape;322;p24" descr="C:\Documents and Settings\LAJI\My Documents\My Pictures\Picture1.png"/>
          <p:cNvPicPr preferRelativeResize="0">
            <a:picLocks noGrp="1"/>
          </p:cNvPicPr>
          <p:nvPr>
            <p:ph type="body" idx="1"/>
          </p:nvPr>
        </p:nvPicPr>
        <p:blipFill rotWithShape="1">
          <a:blip r:embed="rId3">
            <a:alphaModFix/>
          </a:blip>
          <a:srcRect/>
          <a:stretch/>
        </p:blipFill>
        <p:spPr>
          <a:xfrm>
            <a:off x="281354" y="1447800"/>
            <a:ext cx="4360985" cy="3962400"/>
          </a:xfrm>
          <a:prstGeom prst="rect">
            <a:avLst/>
          </a:prstGeom>
          <a:noFill/>
          <a:ln>
            <a:noFill/>
          </a:ln>
        </p:spPr>
      </p:pic>
      <p:sp>
        <p:nvSpPr>
          <p:cNvPr id="323" name="Google Shape;323;p24"/>
          <p:cNvSpPr txBox="1"/>
          <p:nvPr/>
        </p:nvSpPr>
        <p:spPr>
          <a:xfrm>
            <a:off x="5558118" y="1519517"/>
            <a:ext cx="3003176" cy="39702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Arial" pitchFamily="34" charset="0"/>
              <a:buChar char="•"/>
            </a:pPr>
            <a:r>
              <a:rPr lang="en-US" sz="1800" b="0" i="0" u="none" strike="noStrike" cap="none" dirty="0">
                <a:solidFill>
                  <a:schemeClr val="dk1"/>
                </a:solidFill>
                <a:latin typeface="Cambria" pitchFamily="18" charset="0"/>
                <a:ea typeface="Cambria" pitchFamily="18" charset="0"/>
                <a:cs typeface="Times New Roman"/>
                <a:sym typeface="Times New Roman"/>
              </a:rPr>
              <a:t>Numbers 1 through 10 represent the nodes of the dependency graph</a:t>
            </a:r>
            <a:r>
              <a:rPr lang="en-US" sz="1800" b="0" i="0" u="none" strike="noStrike" cap="none" dirty="0" smtClean="0">
                <a:solidFill>
                  <a:schemeClr val="dk1"/>
                </a:solidFill>
                <a:latin typeface="Cambria" pitchFamily="18" charset="0"/>
                <a:ea typeface="Cambria" pitchFamily="18" charset="0"/>
                <a:cs typeface="Times New Roman"/>
                <a:sym typeface="Times New Roman"/>
              </a:rPr>
              <a:t>.</a:t>
            </a:r>
          </a:p>
          <a:p>
            <a:pPr marL="0" marR="0" lvl="0" indent="0" algn="just" rtl="0">
              <a:lnSpc>
                <a:spcPct val="100000"/>
              </a:lnSpc>
              <a:spcBef>
                <a:spcPts val="0"/>
              </a:spcBef>
              <a:spcAft>
                <a:spcPts val="0"/>
              </a:spcAft>
              <a:buClr>
                <a:schemeClr val="dk1"/>
              </a:buClr>
              <a:buSzPts val="2400"/>
              <a:buFont typeface="Arial" pitchFamily="34" charset="0"/>
              <a:buChar char="•"/>
            </a:pPr>
            <a:endParaRPr sz="1800">
              <a:latin typeface="Cambria" pitchFamily="18" charset="0"/>
              <a:ea typeface="Cambria" pitchFamily="18" charset="0"/>
            </a:endParaRPr>
          </a:p>
          <a:p>
            <a:pPr marL="0" marR="0" lvl="0" indent="0" algn="just" rtl="0">
              <a:lnSpc>
                <a:spcPct val="100000"/>
              </a:lnSpc>
              <a:spcBef>
                <a:spcPts val="0"/>
              </a:spcBef>
              <a:spcAft>
                <a:spcPts val="0"/>
              </a:spcAft>
              <a:buClr>
                <a:schemeClr val="dk1"/>
              </a:buClr>
              <a:buSzPts val="2400"/>
              <a:buFont typeface="Arial" pitchFamily="34" charset="0"/>
              <a:buChar char="•"/>
            </a:pPr>
            <a:r>
              <a:rPr lang="en-US" sz="1800" b="0" i="0" u="none" strike="noStrike" cap="none" dirty="0">
                <a:solidFill>
                  <a:schemeClr val="dk1"/>
                </a:solidFill>
                <a:latin typeface="Cambria" pitchFamily="18" charset="0"/>
                <a:ea typeface="Cambria" pitchFamily="18" charset="0"/>
                <a:cs typeface="Times New Roman"/>
                <a:sym typeface="Times New Roman"/>
              </a:rPr>
              <a:t>Nodes 1, 2, and </a:t>
            </a:r>
            <a:r>
              <a:rPr lang="en-US" sz="1800" b="1" i="0" u="none" strike="noStrike" cap="none" dirty="0">
                <a:solidFill>
                  <a:schemeClr val="dk1"/>
                </a:solidFill>
                <a:latin typeface="Cambria" pitchFamily="18" charset="0"/>
                <a:ea typeface="Cambria" pitchFamily="18" charset="0"/>
                <a:cs typeface="Times New Roman"/>
                <a:sym typeface="Times New Roman"/>
              </a:rPr>
              <a:t>3 represent the attribute entry associated with each of </a:t>
            </a:r>
            <a:r>
              <a:rPr lang="en-US" sz="1800" b="1" i="0" u="none" strike="noStrike" cap="none" dirty="0" smtClean="0">
                <a:solidFill>
                  <a:schemeClr val="dk1"/>
                </a:solidFill>
                <a:latin typeface="Cambria" pitchFamily="18" charset="0"/>
                <a:ea typeface="Cambria" pitchFamily="18" charset="0"/>
                <a:cs typeface="Times New Roman"/>
                <a:sym typeface="Times New Roman"/>
              </a:rPr>
              <a:t>the </a:t>
            </a:r>
            <a:r>
              <a:rPr lang="en-US" sz="1800" b="0" i="0" u="none" strike="noStrike" cap="none" dirty="0" smtClean="0">
                <a:solidFill>
                  <a:schemeClr val="dk1"/>
                </a:solidFill>
                <a:latin typeface="Cambria" pitchFamily="18" charset="0"/>
                <a:ea typeface="Cambria" pitchFamily="18" charset="0"/>
                <a:cs typeface="Times New Roman"/>
                <a:sym typeface="Times New Roman"/>
              </a:rPr>
              <a:t>leaves </a:t>
            </a:r>
            <a:r>
              <a:rPr lang="en-US" sz="1800" b="0" i="0" u="none" strike="noStrike" cap="none" dirty="0">
                <a:solidFill>
                  <a:schemeClr val="dk1"/>
                </a:solidFill>
                <a:latin typeface="Cambria" pitchFamily="18" charset="0"/>
                <a:ea typeface="Cambria" pitchFamily="18" charset="0"/>
                <a:cs typeface="Times New Roman"/>
                <a:sym typeface="Times New Roman"/>
              </a:rPr>
              <a:t>labeled id. Nodes 6, 8, and 10 are the dummy attributes that </a:t>
            </a:r>
            <a:r>
              <a:rPr lang="en-US" sz="1800" b="0" i="0" u="none" strike="noStrike" cap="none" dirty="0" smtClean="0">
                <a:solidFill>
                  <a:schemeClr val="dk1"/>
                </a:solidFill>
                <a:latin typeface="Cambria" pitchFamily="18" charset="0"/>
                <a:ea typeface="Cambria" pitchFamily="18" charset="0"/>
                <a:cs typeface="Times New Roman"/>
                <a:sym typeface="Times New Roman"/>
              </a:rPr>
              <a:t>represent the </a:t>
            </a:r>
            <a:r>
              <a:rPr lang="en-US" sz="1800" b="0" i="0" u="none" strike="noStrike" cap="none" dirty="0">
                <a:solidFill>
                  <a:schemeClr val="dk1"/>
                </a:solidFill>
                <a:latin typeface="Cambria" pitchFamily="18" charset="0"/>
                <a:ea typeface="Cambria" pitchFamily="18" charset="0"/>
                <a:cs typeface="Times New Roman"/>
                <a:sym typeface="Times New Roman"/>
              </a:rPr>
              <a:t>application of the function </a:t>
            </a:r>
            <a:r>
              <a:rPr lang="en-US" sz="1800" b="0" i="0" u="none" strike="noStrike" cap="none" dirty="0" err="1">
                <a:solidFill>
                  <a:schemeClr val="dk1"/>
                </a:solidFill>
                <a:latin typeface="Cambria" pitchFamily="18" charset="0"/>
                <a:ea typeface="Cambria" pitchFamily="18" charset="0"/>
                <a:cs typeface="Times New Roman"/>
                <a:sym typeface="Times New Roman"/>
              </a:rPr>
              <a:t>addType</a:t>
            </a:r>
            <a:r>
              <a:rPr lang="en-US" sz="1800" b="0" i="0" u="none" strike="noStrike" cap="none" dirty="0">
                <a:solidFill>
                  <a:schemeClr val="dk1"/>
                </a:solidFill>
                <a:latin typeface="Cambria" pitchFamily="18" charset="0"/>
                <a:ea typeface="Cambria" pitchFamily="18" charset="0"/>
                <a:cs typeface="Times New Roman"/>
                <a:sym typeface="Times New Roman"/>
              </a:rPr>
              <a:t> to a type and one of these entry values.</a:t>
            </a:r>
            <a:endParaRPr sz="1800">
              <a:latin typeface="Cambria" pitchFamily="18" charset="0"/>
              <a:ea typeface="Cambria"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5"/>
          <p:cNvSpPr txBox="1">
            <a:spLocks noGrp="1"/>
          </p:cNvSpPr>
          <p:nvPr>
            <p:ph type="title"/>
          </p:nvPr>
        </p:nvSpPr>
        <p:spPr>
          <a:xfrm>
            <a:off x="492369" y="430306"/>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dirty="0">
                <a:solidFill>
                  <a:schemeClr val="dk2"/>
                </a:solidFill>
                <a:latin typeface="Times New Roman"/>
                <a:ea typeface="Times New Roman"/>
                <a:cs typeface="Times New Roman"/>
                <a:sym typeface="Times New Roman"/>
              </a:rPr>
              <a:t>Evaluating Semantic Rules</a:t>
            </a:r>
            <a:endParaRPr/>
          </a:p>
        </p:txBody>
      </p:sp>
      <p:sp>
        <p:nvSpPr>
          <p:cNvPr id="329" name="Google Shape;329;p25"/>
          <p:cNvSpPr txBox="1">
            <a:spLocks noGrp="1"/>
          </p:cNvSpPr>
          <p:nvPr>
            <p:ph type="body" idx="1"/>
          </p:nvPr>
        </p:nvSpPr>
        <p:spPr>
          <a:xfrm>
            <a:off x="369623" y="1398494"/>
            <a:ext cx="7824120" cy="46706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Times New Roman"/>
              <a:buChar char="•"/>
            </a:pPr>
            <a:r>
              <a:rPr lang="en-US" sz="1600" b="0" i="0" u="none" dirty="0">
                <a:solidFill>
                  <a:schemeClr val="dk1"/>
                </a:solidFill>
                <a:latin typeface="Cambria" pitchFamily="18" charset="0"/>
                <a:ea typeface="Cambria" pitchFamily="18" charset="0"/>
                <a:cs typeface="Times New Roman"/>
                <a:sym typeface="Times New Roman"/>
              </a:rPr>
              <a:t> </a:t>
            </a:r>
            <a:r>
              <a:rPr lang="en-US" sz="1600" b="1" i="0" u="none" dirty="0">
                <a:solidFill>
                  <a:schemeClr val="dk1"/>
                </a:solidFill>
                <a:latin typeface="Cambria" pitchFamily="18" charset="0"/>
                <a:ea typeface="Cambria" pitchFamily="18" charset="0"/>
                <a:cs typeface="Times New Roman"/>
                <a:sym typeface="Times New Roman"/>
              </a:rPr>
              <a:t>Parse Tree methods</a:t>
            </a:r>
            <a:endParaRPr sz="1600">
              <a:latin typeface="Cambria" pitchFamily="18" charset="0"/>
              <a:ea typeface="Cambria" pitchFamily="18" charset="0"/>
            </a:endParaRPr>
          </a:p>
          <a:p>
            <a:pPr marL="742950" marR="0" lvl="1" indent="-285750" algn="just" rtl="0">
              <a:lnSpc>
                <a:spcPct val="100000"/>
              </a:lnSpc>
              <a:spcBef>
                <a:spcPts val="400"/>
              </a:spcBef>
              <a:spcAft>
                <a:spcPts val="0"/>
              </a:spcAft>
              <a:buClr>
                <a:schemeClr val="dk1"/>
              </a:buClr>
              <a:buSzPts val="2000"/>
              <a:buFont typeface="Times New Roman"/>
              <a:buChar char="–"/>
            </a:pPr>
            <a:r>
              <a:rPr lang="en-US" sz="1600" b="0" i="0" u="none" strike="noStrike" cap="none" dirty="0">
                <a:solidFill>
                  <a:schemeClr val="dk1"/>
                </a:solidFill>
                <a:latin typeface="Cambria" pitchFamily="18" charset="0"/>
                <a:ea typeface="Cambria" pitchFamily="18" charset="0"/>
                <a:cs typeface="Times New Roman"/>
                <a:sym typeface="Times New Roman"/>
              </a:rPr>
              <a:t>At compile time evaluation order obtained from the </a:t>
            </a:r>
            <a:r>
              <a:rPr lang="en-US" sz="1600" b="1" i="0" u="none" strike="noStrike" cap="none" dirty="0">
                <a:solidFill>
                  <a:schemeClr val="dk1"/>
                </a:solidFill>
                <a:latin typeface="Cambria" pitchFamily="18" charset="0"/>
                <a:ea typeface="Cambria" pitchFamily="18" charset="0"/>
                <a:cs typeface="Times New Roman"/>
                <a:sym typeface="Times New Roman"/>
              </a:rPr>
              <a:t>topological sort of dependency </a:t>
            </a:r>
            <a:r>
              <a:rPr lang="en-US" sz="1600" b="0" i="0" u="none" strike="noStrike" cap="none" dirty="0">
                <a:solidFill>
                  <a:schemeClr val="dk1"/>
                </a:solidFill>
                <a:latin typeface="Cambria" pitchFamily="18" charset="0"/>
                <a:ea typeface="Cambria" pitchFamily="18" charset="0"/>
                <a:cs typeface="Times New Roman"/>
                <a:sym typeface="Times New Roman"/>
              </a:rPr>
              <a:t>graph.  </a:t>
            </a:r>
            <a:endParaRPr sz="1600">
              <a:latin typeface="Cambria" pitchFamily="18" charset="0"/>
              <a:ea typeface="Cambria" pitchFamily="18" charset="0"/>
            </a:endParaRPr>
          </a:p>
          <a:p>
            <a:pPr marL="742950" marR="0" lvl="1" indent="-285750" algn="just" rtl="0">
              <a:lnSpc>
                <a:spcPct val="100000"/>
              </a:lnSpc>
              <a:spcBef>
                <a:spcPts val="400"/>
              </a:spcBef>
              <a:spcAft>
                <a:spcPts val="0"/>
              </a:spcAft>
              <a:buClr>
                <a:schemeClr val="dk1"/>
              </a:buClr>
              <a:buSzPts val="2000"/>
              <a:buFont typeface="Times New Roman"/>
              <a:buChar char="–"/>
            </a:pPr>
            <a:r>
              <a:rPr lang="en-US" sz="1600" b="1" i="0" u="none" strike="noStrike" cap="none" dirty="0">
                <a:solidFill>
                  <a:schemeClr val="dk1"/>
                </a:solidFill>
                <a:latin typeface="Cambria" pitchFamily="18" charset="0"/>
                <a:ea typeface="Cambria" pitchFamily="18" charset="0"/>
                <a:cs typeface="Times New Roman"/>
                <a:sym typeface="Times New Roman"/>
              </a:rPr>
              <a:t>Fails if dependency graph </a:t>
            </a:r>
            <a:r>
              <a:rPr lang="en-US" sz="1600" b="0" i="0" u="none" strike="noStrike" cap="none" dirty="0">
                <a:solidFill>
                  <a:schemeClr val="dk1"/>
                </a:solidFill>
                <a:latin typeface="Cambria" pitchFamily="18" charset="0"/>
                <a:ea typeface="Cambria" pitchFamily="18" charset="0"/>
                <a:cs typeface="Times New Roman"/>
                <a:sym typeface="Times New Roman"/>
              </a:rPr>
              <a:t>has a </a:t>
            </a:r>
            <a:r>
              <a:rPr lang="en-US" sz="1600" b="0" i="0" u="none" strike="noStrike" cap="none" dirty="0" smtClean="0">
                <a:solidFill>
                  <a:schemeClr val="dk1"/>
                </a:solidFill>
                <a:latin typeface="Cambria" pitchFamily="18" charset="0"/>
                <a:ea typeface="Cambria" pitchFamily="18" charset="0"/>
                <a:cs typeface="Times New Roman"/>
                <a:sym typeface="Times New Roman"/>
              </a:rPr>
              <a:t>cycle</a:t>
            </a:r>
          </a:p>
          <a:p>
            <a:pPr marL="742950" marR="0" lvl="1" indent="-285750" algn="just" rtl="0">
              <a:lnSpc>
                <a:spcPct val="100000"/>
              </a:lnSpc>
              <a:spcBef>
                <a:spcPts val="400"/>
              </a:spcBef>
              <a:spcAft>
                <a:spcPts val="0"/>
              </a:spcAft>
              <a:buClr>
                <a:schemeClr val="dk1"/>
              </a:buClr>
              <a:buSzPts val="2000"/>
              <a:buFont typeface="Times New Roman"/>
              <a:buChar char="–"/>
            </a:pPr>
            <a:endParaRPr sz="1600">
              <a:latin typeface="Cambria" pitchFamily="18" charset="0"/>
              <a:ea typeface="Cambria" pitchFamily="18" charset="0"/>
            </a:endParaRPr>
          </a:p>
          <a:p>
            <a:pPr marL="342900" marR="0" lvl="0" indent="-342900" algn="just" rtl="0">
              <a:lnSpc>
                <a:spcPct val="100000"/>
              </a:lnSpc>
              <a:spcBef>
                <a:spcPts val="400"/>
              </a:spcBef>
              <a:spcAft>
                <a:spcPts val="0"/>
              </a:spcAft>
              <a:buClr>
                <a:schemeClr val="dk1"/>
              </a:buClr>
              <a:buSzPts val="2000"/>
              <a:buFont typeface="Times New Roman"/>
              <a:buChar char="•"/>
            </a:pPr>
            <a:r>
              <a:rPr lang="en-US" sz="1600" b="1" i="0" u="none" dirty="0">
                <a:solidFill>
                  <a:schemeClr val="dk1"/>
                </a:solidFill>
                <a:latin typeface="Cambria" pitchFamily="18" charset="0"/>
                <a:ea typeface="Cambria" pitchFamily="18" charset="0"/>
                <a:cs typeface="Times New Roman"/>
                <a:sym typeface="Times New Roman"/>
              </a:rPr>
              <a:t>Rule Based Methods</a:t>
            </a:r>
            <a:endParaRPr sz="1600">
              <a:latin typeface="Cambria" pitchFamily="18" charset="0"/>
              <a:ea typeface="Cambria" pitchFamily="18" charset="0"/>
            </a:endParaRPr>
          </a:p>
          <a:p>
            <a:pPr marL="742950" marR="0" lvl="1" indent="-285750" algn="just" rtl="0">
              <a:lnSpc>
                <a:spcPct val="100000"/>
              </a:lnSpc>
              <a:spcBef>
                <a:spcPts val="400"/>
              </a:spcBef>
              <a:spcAft>
                <a:spcPts val="0"/>
              </a:spcAft>
              <a:buClr>
                <a:schemeClr val="dk1"/>
              </a:buClr>
              <a:buSzPts val="2000"/>
              <a:buFont typeface="Times New Roman"/>
              <a:buChar char="–"/>
            </a:pPr>
            <a:r>
              <a:rPr lang="en-US" sz="1600" b="0" i="0" u="none" strike="noStrike" cap="none" dirty="0">
                <a:solidFill>
                  <a:schemeClr val="dk1"/>
                </a:solidFill>
                <a:latin typeface="Cambria" pitchFamily="18" charset="0"/>
                <a:ea typeface="Cambria" pitchFamily="18" charset="0"/>
                <a:cs typeface="Times New Roman"/>
                <a:sym typeface="Times New Roman"/>
              </a:rPr>
              <a:t>Semantic rules analyzed by hand or specialized tools at compiler construction time</a:t>
            </a:r>
            <a:endParaRPr sz="1600">
              <a:latin typeface="Cambria" pitchFamily="18" charset="0"/>
              <a:ea typeface="Cambria" pitchFamily="18" charset="0"/>
            </a:endParaRPr>
          </a:p>
          <a:p>
            <a:pPr marL="742950" marR="0" lvl="1" indent="-285750" algn="just" rtl="0">
              <a:lnSpc>
                <a:spcPct val="100000"/>
              </a:lnSpc>
              <a:spcBef>
                <a:spcPts val="400"/>
              </a:spcBef>
              <a:spcAft>
                <a:spcPts val="0"/>
              </a:spcAft>
              <a:buClr>
                <a:schemeClr val="dk1"/>
              </a:buClr>
              <a:buSzPts val="2000"/>
              <a:buFont typeface="Times New Roman"/>
              <a:buChar char="–"/>
            </a:pPr>
            <a:r>
              <a:rPr lang="en-US" sz="1600" b="0" i="0" u="none" strike="noStrike" cap="none" dirty="0">
                <a:solidFill>
                  <a:schemeClr val="dk1"/>
                </a:solidFill>
                <a:latin typeface="Cambria" pitchFamily="18" charset="0"/>
                <a:ea typeface="Cambria" pitchFamily="18" charset="0"/>
                <a:cs typeface="Times New Roman"/>
                <a:sym typeface="Times New Roman"/>
              </a:rPr>
              <a:t>Order of evaluation of attributes associated with a production is pre-determined at compiler construction </a:t>
            </a:r>
            <a:r>
              <a:rPr lang="en-US" sz="1600" b="0" i="0" u="none" strike="noStrike" cap="none" dirty="0" smtClean="0">
                <a:solidFill>
                  <a:schemeClr val="dk1"/>
                </a:solidFill>
                <a:latin typeface="Cambria" pitchFamily="18" charset="0"/>
                <a:ea typeface="Cambria" pitchFamily="18" charset="0"/>
                <a:cs typeface="Times New Roman"/>
                <a:sym typeface="Times New Roman"/>
              </a:rPr>
              <a:t>time</a:t>
            </a:r>
          </a:p>
          <a:p>
            <a:pPr marL="742950" marR="0" lvl="1" indent="-285750" algn="just" rtl="0">
              <a:lnSpc>
                <a:spcPct val="100000"/>
              </a:lnSpc>
              <a:spcBef>
                <a:spcPts val="400"/>
              </a:spcBef>
              <a:spcAft>
                <a:spcPts val="0"/>
              </a:spcAft>
              <a:buClr>
                <a:schemeClr val="dk1"/>
              </a:buClr>
              <a:buSzPts val="2000"/>
              <a:buFont typeface="Times New Roman"/>
              <a:buChar char="–"/>
            </a:pPr>
            <a:endParaRPr sz="1600">
              <a:latin typeface="Cambria" pitchFamily="18" charset="0"/>
              <a:ea typeface="Cambria" pitchFamily="18" charset="0"/>
            </a:endParaRPr>
          </a:p>
          <a:p>
            <a:pPr marL="342900" marR="0" lvl="0" indent="-342900" algn="just" rtl="0">
              <a:lnSpc>
                <a:spcPct val="100000"/>
              </a:lnSpc>
              <a:spcBef>
                <a:spcPts val="400"/>
              </a:spcBef>
              <a:spcAft>
                <a:spcPts val="0"/>
              </a:spcAft>
              <a:buClr>
                <a:schemeClr val="dk1"/>
              </a:buClr>
              <a:buSzPts val="2000"/>
              <a:buFont typeface="Times New Roman"/>
              <a:buChar char="•"/>
            </a:pPr>
            <a:r>
              <a:rPr lang="en-US" sz="1600" b="1" i="0" u="none" dirty="0">
                <a:solidFill>
                  <a:schemeClr val="dk1"/>
                </a:solidFill>
                <a:latin typeface="Cambria" pitchFamily="18" charset="0"/>
                <a:ea typeface="Cambria" pitchFamily="18" charset="0"/>
                <a:cs typeface="Times New Roman"/>
                <a:sym typeface="Times New Roman"/>
              </a:rPr>
              <a:t>Oblivious Methods</a:t>
            </a:r>
            <a:endParaRPr sz="1600">
              <a:latin typeface="Cambria" pitchFamily="18" charset="0"/>
              <a:ea typeface="Cambria" pitchFamily="18" charset="0"/>
            </a:endParaRPr>
          </a:p>
          <a:p>
            <a:pPr marL="742950" marR="0" lvl="1" indent="-285750" algn="just" rtl="0">
              <a:lnSpc>
                <a:spcPct val="100000"/>
              </a:lnSpc>
              <a:spcBef>
                <a:spcPts val="400"/>
              </a:spcBef>
              <a:spcAft>
                <a:spcPts val="0"/>
              </a:spcAft>
              <a:buClr>
                <a:schemeClr val="dk1"/>
              </a:buClr>
              <a:buSzPts val="2000"/>
              <a:buFont typeface="Times New Roman"/>
              <a:buChar char="–"/>
            </a:pPr>
            <a:r>
              <a:rPr lang="en-US" sz="1600" b="0" i="0" u="none" strike="noStrike" cap="none" dirty="0">
                <a:solidFill>
                  <a:schemeClr val="dk1"/>
                </a:solidFill>
                <a:latin typeface="Cambria" pitchFamily="18" charset="0"/>
                <a:ea typeface="Cambria" pitchFamily="18" charset="0"/>
                <a:cs typeface="Times New Roman"/>
                <a:sym typeface="Times New Roman"/>
              </a:rPr>
              <a:t>Evaluation order is chosen </a:t>
            </a:r>
            <a:r>
              <a:rPr lang="en-US" sz="1600" b="1" i="0" u="none" strike="noStrike" cap="none" dirty="0">
                <a:solidFill>
                  <a:schemeClr val="dk1"/>
                </a:solidFill>
                <a:latin typeface="Cambria" pitchFamily="18" charset="0"/>
                <a:ea typeface="Cambria" pitchFamily="18" charset="0"/>
                <a:cs typeface="Times New Roman"/>
                <a:sym typeface="Times New Roman"/>
              </a:rPr>
              <a:t>without considering the semantic rules</a:t>
            </a:r>
            <a:r>
              <a:rPr lang="en-US" sz="1600" b="0" i="0" u="none" strike="noStrike" cap="none" dirty="0">
                <a:solidFill>
                  <a:schemeClr val="dk1"/>
                </a:solidFill>
                <a:latin typeface="Cambria" pitchFamily="18" charset="0"/>
                <a:ea typeface="Cambria" pitchFamily="18" charset="0"/>
                <a:cs typeface="Times New Roman"/>
                <a:sym typeface="Times New Roman"/>
              </a:rPr>
              <a:t>.</a:t>
            </a:r>
            <a:endParaRPr sz="1600">
              <a:latin typeface="Cambria" pitchFamily="18" charset="0"/>
              <a:ea typeface="Cambria" pitchFamily="18" charset="0"/>
            </a:endParaRPr>
          </a:p>
          <a:p>
            <a:pPr marL="742950" marR="0" lvl="1" indent="-285750" algn="just" rtl="0">
              <a:lnSpc>
                <a:spcPct val="100000"/>
              </a:lnSpc>
              <a:spcBef>
                <a:spcPts val="400"/>
              </a:spcBef>
              <a:spcAft>
                <a:spcPts val="0"/>
              </a:spcAft>
              <a:buClr>
                <a:schemeClr val="dk1"/>
              </a:buClr>
              <a:buSzPts val="2000"/>
              <a:buFont typeface="Times New Roman"/>
              <a:buChar char="–"/>
            </a:pPr>
            <a:r>
              <a:rPr lang="en-US" sz="1600" b="0" i="0" u="none" strike="noStrike" cap="none" dirty="0">
                <a:solidFill>
                  <a:schemeClr val="dk1"/>
                </a:solidFill>
                <a:latin typeface="Cambria" pitchFamily="18" charset="0"/>
                <a:ea typeface="Cambria" pitchFamily="18" charset="0"/>
                <a:cs typeface="Times New Roman"/>
                <a:sym typeface="Times New Roman"/>
              </a:rPr>
              <a:t>Restricts the class of </a:t>
            </a:r>
            <a:r>
              <a:rPr lang="en-US" sz="1600" b="1" i="0" u="none" strike="noStrike" cap="none" dirty="0">
                <a:solidFill>
                  <a:schemeClr val="dk1"/>
                </a:solidFill>
                <a:latin typeface="Cambria" pitchFamily="18" charset="0"/>
                <a:ea typeface="Cambria" pitchFamily="18" charset="0"/>
                <a:cs typeface="Times New Roman"/>
                <a:sym typeface="Times New Roman"/>
              </a:rPr>
              <a:t>syntax directed definitions  </a:t>
            </a:r>
            <a:r>
              <a:rPr lang="en-US" sz="1600" b="0" i="0" u="none" strike="noStrike" cap="none" dirty="0">
                <a:solidFill>
                  <a:schemeClr val="dk1"/>
                </a:solidFill>
                <a:latin typeface="Cambria" pitchFamily="18" charset="0"/>
                <a:ea typeface="Cambria" pitchFamily="18" charset="0"/>
                <a:cs typeface="Times New Roman"/>
                <a:sym typeface="Times New Roman"/>
              </a:rPr>
              <a:t>that can be implemented.</a:t>
            </a:r>
            <a:endParaRPr sz="1600">
              <a:latin typeface="Cambria" pitchFamily="18" charset="0"/>
              <a:ea typeface="Cambria" pitchFamily="18" charset="0"/>
            </a:endParaRPr>
          </a:p>
          <a:p>
            <a:pPr marL="742950" marR="0" lvl="1" indent="-285750" algn="just" rtl="0">
              <a:lnSpc>
                <a:spcPct val="100000"/>
              </a:lnSpc>
              <a:spcBef>
                <a:spcPts val="400"/>
              </a:spcBef>
              <a:spcAft>
                <a:spcPts val="0"/>
              </a:spcAft>
              <a:buClr>
                <a:schemeClr val="dk1"/>
              </a:buClr>
              <a:buSzPts val="2000"/>
              <a:buFont typeface="Times New Roman"/>
              <a:buChar char="–"/>
            </a:pPr>
            <a:r>
              <a:rPr lang="en-US" sz="1600" b="0" i="0" u="none" strike="noStrike" cap="none" dirty="0">
                <a:solidFill>
                  <a:schemeClr val="dk1"/>
                </a:solidFill>
                <a:latin typeface="Cambria" pitchFamily="18" charset="0"/>
                <a:ea typeface="Cambria" pitchFamily="18" charset="0"/>
                <a:cs typeface="Times New Roman"/>
                <a:sym typeface="Times New Roman"/>
              </a:rPr>
              <a:t>If translation takes place during parsing order of evaluation is forced  by parsing method. </a:t>
            </a:r>
            <a:endParaRPr sz="1600">
              <a:latin typeface="Cambria" pitchFamily="18" charset="0"/>
              <a:ea typeface="Cambria" pitchFamily="18" charset="0"/>
            </a:endParaRPr>
          </a:p>
        </p:txBody>
      </p:sp>
      <p:sp>
        <p:nvSpPr>
          <p:cNvPr id="330" name="Google Shape;330;p25"/>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6"/>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52</a:t>
            </a:fld>
            <a:endParaRPr/>
          </a:p>
        </p:txBody>
      </p:sp>
      <p:sp>
        <p:nvSpPr>
          <p:cNvPr id="336" name="Google Shape;336;p26"/>
          <p:cNvSpPr txBox="1">
            <a:spLocks noGrp="1"/>
          </p:cNvSpPr>
          <p:nvPr>
            <p:ph type="title"/>
          </p:nvPr>
        </p:nvSpPr>
        <p:spPr>
          <a:xfrm>
            <a:off x="0" y="681317"/>
            <a:ext cx="8650165"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dirty="0">
                <a:solidFill>
                  <a:schemeClr val="dk2"/>
                </a:solidFill>
                <a:latin typeface="Times New Roman"/>
                <a:ea typeface="Times New Roman"/>
                <a:cs typeface="Times New Roman"/>
                <a:sym typeface="Times New Roman"/>
              </a:rPr>
              <a:t>Syntax Trees</a:t>
            </a:r>
            <a:endParaRPr/>
          </a:p>
        </p:txBody>
      </p:sp>
      <p:sp>
        <p:nvSpPr>
          <p:cNvPr id="337" name="Google Shape;337;p26"/>
          <p:cNvSpPr txBox="1">
            <a:spLocks noGrp="1"/>
          </p:cNvSpPr>
          <p:nvPr>
            <p:ph type="body" idx="1"/>
          </p:nvPr>
        </p:nvSpPr>
        <p:spPr>
          <a:xfrm>
            <a:off x="619342" y="1707776"/>
            <a:ext cx="6884118" cy="4262718"/>
          </a:xfrm>
          <a:prstGeom prst="rect">
            <a:avLst/>
          </a:prstGeom>
          <a:noFill/>
          <a:ln>
            <a:noFill/>
          </a:ln>
        </p:spPr>
        <p:txBody>
          <a:bodyPr spcFirstLastPara="1" wrap="square" lIns="91425" tIns="45700" rIns="91425" bIns="45700" anchor="t" anchorCtr="0">
            <a:noAutofit/>
          </a:bodyPr>
          <a:lstStyle/>
          <a:p>
            <a:pPr marL="381000" lvl="0" indent="-381000" algn="just" rtl="0">
              <a:lnSpc>
                <a:spcPct val="100000"/>
              </a:lnSpc>
              <a:spcBef>
                <a:spcPts val="0"/>
              </a:spcBef>
              <a:spcAft>
                <a:spcPts val="0"/>
              </a:spcAft>
              <a:buClr>
                <a:schemeClr val="dk1"/>
              </a:buClr>
              <a:buSzPts val="2000"/>
              <a:buFont typeface="Times New Roman"/>
              <a:buNone/>
            </a:pPr>
            <a:endParaRPr b="0" i="0" u="none">
              <a:solidFill>
                <a:schemeClr val="dk1"/>
              </a:solidFill>
              <a:latin typeface="Cambria" pitchFamily="18" charset="0"/>
              <a:ea typeface="Cambria" pitchFamily="18" charset="0"/>
              <a:cs typeface="Times New Roman"/>
              <a:sym typeface="Times New Roman"/>
            </a:endParaRPr>
          </a:p>
          <a:p>
            <a:pPr marL="381000" lvl="0" indent="-381000" algn="just" rtl="0">
              <a:lnSpc>
                <a:spcPct val="100000"/>
              </a:lnSpc>
              <a:spcBef>
                <a:spcPts val="480"/>
              </a:spcBef>
              <a:spcAft>
                <a:spcPts val="0"/>
              </a:spcAft>
              <a:buClr>
                <a:schemeClr val="dk1"/>
              </a:buClr>
              <a:buSzPts val="2400"/>
              <a:buFont typeface="Times New Roman"/>
              <a:buNone/>
            </a:pPr>
            <a:r>
              <a:rPr lang="en-US" b="0" i="0" u="none" dirty="0">
                <a:solidFill>
                  <a:schemeClr val="dk1"/>
                </a:solidFill>
                <a:latin typeface="Cambria" pitchFamily="18" charset="0"/>
                <a:ea typeface="Cambria" pitchFamily="18" charset="0"/>
                <a:cs typeface="Times New Roman"/>
                <a:sym typeface="Times New Roman"/>
              </a:rPr>
              <a:t>Syntax-Tree</a:t>
            </a:r>
            <a:endParaRPr>
              <a:latin typeface="Cambria" pitchFamily="18" charset="0"/>
              <a:ea typeface="Cambria" pitchFamily="18" charset="0"/>
            </a:endParaRPr>
          </a:p>
          <a:p>
            <a:pPr marL="781050" lvl="1" indent="-381000" algn="just" rtl="0">
              <a:lnSpc>
                <a:spcPct val="100000"/>
              </a:lnSpc>
              <a:spcBef>
                <a:spcPts val="480"/>
              </a:spcBef>
              <a:spcAft>
                <a:spcPts val="0"/>
              </a:spcAft>
              <a:buClr>
                <a:schemeClr val="dk1"/>
              </a:buClr>
              <a:buSzPts val="24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an intermediate representation of the compiler’s input.</a:t>
            </a:r>
            <a:endParaRPr>
              <a:latin typeface="Cambria" pitchFamily="18" charset="0"/>
              <a:ea typeface="Cambria" pitchFamily="18" charset="0"/>
            </a:endParaRPr>
          </a:p>
          <a:p>
            <a:pPr marL="781050" lvl="1" indent="-381000" algn="just" rtl="0">
              <a:lnSpc>
                <a:spcPct val="100000"/>
              </a:lnSpc>
              <a:spcBef>
                <a:spcPts val="480"/>
              </a:spcBef>
              <a:spcAft>
                <a:spcPts val="0"/>
              </a:spcAft>
              <a:buClr>
                <a:schemeClr val="dk1"/>
              </a:buClr>
              <a:buSzPts val="24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Syntax tree shows the </a:t>
            </a:r>
            <a:r>
              <a:rPr lang="en-US" b="1" i="0" u="none" dirty="0">
                <a:solidFill>
                  <a:schemeClr val="dk1"/>
                </a:solidFill>
                <a:latin typeface="Cambria" pitchFamily="18" charset="0"/>
                <a:ea typeface="Cambria" pitchFamily="18" charset="0"/>
                <a:cs typeface="Times New Roman"/>
                <a:sym typeface="Times New Roman"/>
              </a:rPr>
              <a:t>syntactic structure </a:t>
            </a:r>
            <a:r>
              <a:rPr lang="en-US" b="0" i="0" u="none" dirty="0">
                <a:solidFill>
                  <a:schemeClr val="dk1"/>
                </a:solidFill>
                <a:latin typeface="Cambria" pitchFamily="18" charset="0"/>
                <a:ea typeface="Cambria" pitchFamily="18" charset="0"/>
                <a:cs typeface="Times New Roman"/>
                <a:sym typeface="Times New Roman"/>
              </a:rPr>
              <a:t>of the program while omitting irrelevant details.</a:t>
            </a:r>
            <a:endParaRPr>
              <a:latin typeface="Cambria" pitchFamily="18" charset="0"/>
              <a:ea typeface="Cambria" pitchFamily="18" charset="0"/>
            </a:endParaRPr>
          </a:p>
          <a:p>
            <a:pPr marL="781050" lvl="1" indent="-381000" algn="just" rtl="0">
              <a:lnSpc>
                <a:spcPct val="100000"/>
              </a:lnSpc>
              <a:spcBef>
                <a:spcPts val="480"/>
              </a:spcBef>
              <a:spcAft>
                <a:spcPts val="0"/>
              </a:spcAft>
              <a:buClr>
                <a:schemeClr val="dk1"/>
              </a:buClr>
              <a:buSzPts val="24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Operators and keywords are associated with the </a:t>
            </a:r>
            <a:r>
              <a:rPr lang="en-US" b="1" i="0" u="none" dirty="0">
                <a:solidFill>
                  <a:schemeClr val="dk1"/>
                </a:solidFill>
                <a:latin typeface="Cambria" pitchFamily="18" charset="0"/>
                <a:ea typeface="Cambria" pitchFamily="18" charset="0"/>
                <a:cs typeface="Times New Roman"/>
                <a:sym typeface="Times New Roman"/>
              </a:rPr>
              <a:t>interior nodes</a:t>
            </a:r>
            <a:r>
              <a:rPr lang="en-US" b="0" i="0" u="none" dirty="0">
                <a:solidFill>
                  <a:schemeClr val="dk1"/>
                </a:solidFill>
                <a:latin typeface="Cambria" pitchFamily="18" charset="0"/>
                <a:ea typeface="Cambria" pitchFamily="18" charset="0"/>
                <a:cs typeface="Times New Roman"/>
                <a:sym typeface="Times New Roman"/>
              </a:rPr>
              <a:t>.</a:t>
            </a:r>
            <a:endParaRPr>
              <a:latin typeface="Cambria" pitchFamily="18" charset="0"/>
              <a:ea typeface="Cambria" pitchFamily="18" charset="0"/>
            </a:endParaRPr>
          </a:p>
          <a:p>
            <a:pPr marL="781050" lvl="1" indent="-381000" algn="just" rtl="0">
              <a:lnSpc>
                <a:spcPct val="100000"/>
              </a:lnSpc>
              <a:spcBef>
                <a:spcPts val="480"/>
              </a:spcBef>
              <a:spcAft>
                <a:spcPts val="0"/>
              </a:spcAft>
              <a:buClr>
                <a:schemeClr val="dk1"/>
              </a:buClr>
              <a:buSzPts val="24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Chains of simple productions are collapsed</a:t>
            </a:r>
            <a:r>
              <a:rPr lang="en-US" b="0" i="0" u="none" dirty="0" smtClean="0">
                <a:solidFill>
                  <a:schemeClr val="dk1"/>
                </a:solidFill>
                <a:latin typeface="Cambria" pitchFamily="18" charset="0"/>
                <a:ea typeface="Cambria" pitchFamily="18" charset="0"/>
                <a:cs typeface="Times New Roman"/>
                <a:sym typeface="Times New Roman"/>
              </a:rPr>
              <a:t>.</a:t>
            </a:r>
          </a:p>
          <a:p>
            <a:pPr marL="781050" lvl="1" indent="-381000" algn="just" rtl="0">
              <a:lnSpc>
                <a:spcPct val="100000"/>
              </a:lnSpc>
              <a:spcBef>
                <a:spcPts val="480"/>
              </a:spcBef>
              <a:spcAft>
                <a:spcPts val="0"/>
              </a:spcAft>
              <a:buClr>
                <a:schemeClr val="dk1"/>
              </a:buClr>
              <a:buSzPts val="2400"/>
              <a:buFont typeface="Times New Roman"/>
              <a:buChar char="–"/>
            </a:pPr>
            <a:endParaRPr>
              <a:latin typeface="Cambria" pitchFamily="18" charset="0"/>
              <a:ea typeface="Cambria" pitchFamily="18" charset="0"/>
            </a:endParaRPr>
          </a:p>
          <a:p>
            <a:pPr marL="381000" lvl="0" indent="-381000" algn="just" rtl="0">
              <a:lnSpc>
                <a:spcPct val="100000"/>
              </a:lnSpc>
              <a:spcBef>
                <a:spcPts val="480"/>
              </a:spcBef>
              <a:spcAft>
                <a:spcPts val="0"/>
              </a:spcAft>
              <a:buClr>
                <a:schemeClr val="dk1"/>
              </a:buClr>
              <a:buSzPts val="2400"/>
              <a:buFont typeface="Times New Roman"/>
              <a:buNone/>
            </a:pPr>
            <a:r>
              <a:rPr lang="en-US" b="1" i="0" u="none" dirty="0">
                <a:solidFill>
                  <a:schemeClr val="dk1"/>
                </a:solidFill>
                <a:latin typeface="Cambria" pitchFamily="18" charset="0"/>
                <a:ea typeface="Cambria" pitchFamily="18" charset="0"/>
                <a:cs typeface="Times New Roman"/>
                <a:sym typeface="Times New Roman"/>
              </a:rPr>
              <a:t>Syntax directed translation can be based on syntax tree as well as parse tree.</a:t>
            </a:r>
            <a:endParaRPr>
              <a:latin typeface="Cambria" pitchFamily="18" charset="0"/>
              <a:ea typeface="Cambria"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7"/>
          <p:cNvSpPr txBox="1">
            <a:spLocks noGrp="1"/>
          </p:cNvSpPr>
          <p:nvPr>
            <p:ph type="title"/>
          </p:nvPr>
        </p:nvSpPr>
        <p:spPr>
          <a:xfrm>
            <a:off x="351692" y="152400"/>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Syntax Tree-Examples</a:t>
            </a:r>
            <a:endParaRPr/>
          </a:p>
        </p:txBody>
      </p:sp>
      <p:sp>
        <p:nvSpPr>
          <p:cNvPr id="343" name="Google Shape;343;p27"/>
          <p:cNvSpPr txBox="1">
            <a:spLocks noGrp="1"/>
          </p:cNvSpPr>
          <p:nvPr>
            <p:ph type="body" idx="1"/>
          </p:nvPr>
        </p:nvSpPr>
        <p:spPr>
          <a:xfrm>
            <a:off x="351692" y="1219200"/>
            <a:ext cx="4255477" cy="5105400"/>
          </a:xfrm>
          <a:prstGeom prst="rect">
            <a:avLst/>
          </a:prstGeom>
          <a:noFill/>
          <a:ln>
            <a:noFill/>
          </a:ln>
        </p:spPr>
        <p:txBody>
          <a:bodyPr spcFirstLastPara="1" wrap="square" lIns="91425" tIns="45700" rIns="91425" bIns="45700" anchor="t" anchorCtr="0">
            <a:noAutofit/>
          </a:bodyPr>
          <a:lstStyle/>
          <a:p>
            <a:pPr marL="381000" marR="0" lvl="0" indent="-38100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Expression:</a:t>
            </a:r>
            <a:endParaRPr sz="2400"/>
          </a:p>
          <a:p>
            <a:pPr marL="381000" marR="0" lvl="0" indent="-38100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a:t>
            </a:r>
            <a:endParaRPr sz="2400"/>
          </a:p>
          <a:p>
            <a:pPr marL="381000" marR="0" lvl="0" indent="-3810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81000" marR="0" lvl="0" indent="-3810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81000" marR="0" lvl="0" indent="-38100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5             *</a:t>
            </a:r>
            <a:endParaRPr sz="2400"/>
          </a:p>
          <a:p>
            <a:pPr marL="381000" marR="0" lvl="0" indent="-3810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81000" marR="0" lvl="0" indent="-38100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                         3	  4</a:t>
            </a:r>
            <a:endParaRPr sz="2400"/>
          </a:p>
          <a:p>
            <a:pPr marL="381000" marR="0" lvl="0" indent="-3810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Leaves: identifiers or constants</a:t>
            </a:r>
            <a:endParaRPr sz="2400"/>
          </a:p>
          <a:p>
            <a:pPr marL="381000" marR="0" lvl="0" indent="-3810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Internal nodes: </a:t>
            </a:r>
            <a:r>
              <a:rPr lang="en-US" sz="2400" b="0" i="0" u="none" dirty="0" err="1">
                <a:solidFill>
                  <a:schemeClr val="dk1"/>
                </a:solidFill>
                <a:latin typeface="Times New Roman"/>
                <a:ea typeface="Times New Roman"/>
                <a:cs typeface="Times New Roman"/>
                <a:sym typeface="Times New Roman"/>
              </a:rPr>
              <a:t>labelled</a:t>
            </a:r>
            <a:r>
              <a:rPr lang="en-US" sz="2400" b="0" i="0" u="none" dirty="0">
                <a:solidFill>
                  <a:schemeClr val="dk1"/>
                </a:solidFill>
                <a:latin typeface="Times New Roman"/>
                <a:ea typeface="Times New Roman"/>
                <a:cs typeface="Times New Roman"/>
                <a:sym typeface="Times New Roman"/>
              </a:rPr>
              <a:t> with operations</a:t>
            </a:r>
            <a:endParaRPr sz="2400"/>
          </a:p>
          <a:p>
            <a:pPr marL="381000" marR="0" lvl="0" indent="-3810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Children: of a node are its operands</a:t>
            </a:r>
            <a:endParaRPr sz="2400"/>
          </a:p>
        </p:txBody>
      </p:sp>
      <p:sp>
        <p:nvSpPr>
          <p:cNvPr id="344" name="Google Shape;344;p27"/>
          <p:cNvSpPr txBox="1">
            <a:spLocks noGrp="1"/>
          </p:cNvSpPr>
          <p:nvPr>
            <p:ph type="body" idx="2"/>
          </p:nvPr>
        </p:nvSpPr>
        <p:spPr>
          <a:xfrm>
            <a:off x="4747846" y="1219200"/>
            <a:ext cx="3840342" cy="506505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if B then S1 else S2</a:t>
            </a:r>
            <a:endParaRPr/>
          </a:p>
          <a:p>
            <a:pPr marL="742950" marR="0" lvl="1" indent="-285750" algn="l" rtl="0">
              <a:lnSpc>
                <a:spcPct val="100000"/>
              </a:lnSpc>
              <a:spcBef>
                <a:spcPts val="480"/>
              </a:spcBef>
              <a:spcAft>
                <a:spcPts val="0"/>
              </a:spcAft>
              <a:buClr>
                <a:schemeClr val="dk1"/>
              </a:buClr>
              <a:buSzPts val="2400"/>
              <a:buFont typeface="Times New Roman"/>
              <a:buNone/>
            </a:pPr>
            <a:r>
              <a:rPr lang="en-US" sz="2400" b="0" i="0" u="none" strike="noStrike" cap="none" dirty="0">
                <a:solidFill>
                  <a:schemeClr val="dk1"/>
                </a:solidFill>
                <a:latin typeface="Times New Roman"/>
                <a:ea typeface="Times New Roman"/>
                <a:cs typeface="Times New Roman"/>
                <a:sym typeface="Times New Roman"/>
              </a:rPr>
              <a:t>   if - then - else</a:t>
            </a:r>
            <a:endParaRPr/>
          </a:p>
          <a:p>
            <a:pPr marL="342900" marR="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Statement:</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Node’s label indicates what kind of a statement it is</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Children of a node correspond to the components of the statement</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345" name="Google Shape;345;p27"/>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53</a:t>
            </a:fld>
            <a:endParaRPr/>
          </a:p>
        </p:txBody>
      </p:sp>
      <p:cxnSp>
        <p:nvCxnSpPr>
          <p:cNvPr id="346" name="Google Shape;346;p27"/>
          <p:cNvCxnSpPr/>
          <p:nvPr/>
        </p:nvCxnSpPr>
        <p:spPr>
          <a:xfrm rot="5400000">
            <a:off x="1482969" y="2268416"/>
            <a:ext cx="762000" cy="492369"/>
          </a:xfrm>
          <a:prstGeom prst="straightConnector1">
            <a:avLst/>
          </a:prstGeom>
          <a:noFill/>
          <a:ln w="9525" cap="flat" cmpd="sng">
            <a:solidFill>
              <a:schemeClr val="dk1"/>
            </a:solidFill>
            <a:prstDash val="solid"/>
            <a:miter lim="800000"/>
            <a:headEnd type="none" w="med" len="med"/>
            <a:tailEnd type="none" w="med" len="med"/>
          </a:ln>
        </p:spPr>
      </p:cxnSp>
      <p:cxnSp>
        <p:nvCxnSpPr>
          <p:cNvPr id="347" name="Google Shape;347;p27"/>
          <p:cNvCxnSpPr/>
          <p:nvPr/>
        </p:nvCxnSpPr>
        <p:spPr>
          <a:xfrm rot="-5400000" flipH="1">
            <a:off x="1972408" y="2341685"/>
            <a:ext cx="838200" cy="422031"/>
          </a:xfrm>
          <a:prstGeom prst="straightConnector1">
            <a:avLst/>
          </a:prstGeom>
          <a:noFill/>
          <a:ln w="9525" cap="flat" cmpd="sng">
            <a:solidFill>
              <a:schemeClr val="dk1"/>
            </a:solidFill>
            <a:prstDash val="solid"/>
            <a:miter lim="800000"/>
            <a:headEnd type="none" w="med" len="med"/>
            <a:tailEnd type="none" w="med" len="med"/>
          </a:ln>
        </p:spPr>
      </p:cxnSp>
      <p:cxnSp>
        <p:nvCxnSpPr>
          <p:cNvPr id="348" name="Google Shape;348;p27"/>
          <p:cNvCxnSpPr/>
          <p:nvPr/>
        </p:nvCxnSpPr>
        <p:spPr>
          <a:xfrm rot="5400000">
            <a:off x="2157046" y="3370385"/>
            <a:ext cx="609600" cy="422031"/>
          </a:xfrm>
          <a:prstGeom prst="straightConnector1">
            <a:avLst/>
          </a:prstGeom>
          <a:noFill/>
          <a:ln w="9525" cap="flat" cmpd="sng">
            <a:solidFill>
              <a:schemeClr val="dk1"/>
            </a:solidFill>
            <a:prstDash val="solid"/>
            <a:miter lim="800000"/>
            <a:headEnd type="none" w="med" len="med"/>
            <a:tailEnd type="none" w="med" len="med"/>
          </a:ln>
        </p:spPr>
      </p:cxnSp>
      <p:cxnSp>
        <p:nvCxnSpPr>
          <p:cNvPr id="349" name="Google Shape;349;p27"/>
          <p:cNvCxnSpPr/>
          <p:nvPr/>
        </p:nvCxnSpPr>
        <p:spPr>
          <a:xfrm rot="-5400000" flipH="1">
            <a:off x="2579077" y="3370385"/>
            <a:ext cx="609600" cy="422031"/>
          </a:xfrm>
          <a:prstGeom prst="straightConnector1">
            <a:avLst/>
          </a:prstGeom>
          <a:noFill/>
          <a:ln w="9525" cap="flat" cmpd="sng">
            <a:solidFill>
              <a:schemeClr val="dk1"/>
            </a:solidFill>
            <a:prstDash val="solid"/>
            <a:miter lim="800000"/>
            <a:headEnd type="none" w="med" len="med"/>
            <a:tailEnd type="none" w="med" len="med"/>
          </a:ln>
        </p:spPr>
      </p:cxnSp>
      <p:cxnSp>
        <p:nvCxnSpPr>
          <p:cNvPr id="350" name="Google Shape;350;p27"/>
          <p:cNvCxnSpPr/>
          <p:nvPr/>
        </p:nvCxnSpPr>
        <p:spPr>
          <a:xfrm rot="5400000">
            <a:off x="5137638" y="2341685"/>
            <a:ext cx="838200" cy="422031"/>
          </a:xfrm>
          <a:prstGeom prst="straightConnector1">
            <a:avLst/>
          </a:prstGeom>
          <a:noFill/>
          <a:ln w="9525" cap="flat" cmpd="sng">
            <a:solidFill>
              <a:schemeClr val="dk1"/>
            </a:solidFill>
            <a:prstDash val="solid"/>
            <a:miter lim="800000"/>
            <a:headEnd type="none" w="med" len="med"/>
            <a:tailEnd type="none" w="med" len="med"/>
          </a:ln>
        </p:spPr>
      </p:cxnSp>
      <p:cxnSp>
        <p:nvCxnSpPr>
          <p:cNvPr id="351" name="Google Shape;351;p27"/>
          <p:cNvCxnSpPr/>
          <p:nvPr/>
        </p:nvCxnSpPr>
        <p:spPr>
          <a:xfrm rot="-5400000" flipH="1">
            <a:off x="5805121" y="2518263"/>
            <a:ext cx="838200" cy="68873"/>
          </a:xfrm>
          <a:prstGeom prst="straightConnector1">
            <a:avLst/>
          </a:prstGeom>
          <a:noFill/>
          <a:ln w="9525" cap="flat" cmpd="sng">
            <a:solidFill>
              <a:schemeClr val="dk1"/>
            </a:solidFill>
            <a:prstDash val="solid"/>
            <a:miter lim="800000"/>
            <a:headEnd type="none" w="med" len="med"/>
            <a:tailEnd type="none" w="med" len="med"/>
          </a:ln>
        </p:spPr>
      </p:cxnSp>
      <p:cxnSp>
        <p:nvCxnSpPr>
          <p:cNvPr id="352" name="Google Shape;352;p27"/>
          <p:cNvCxnSpPr/>
          <p:nvPr/>
        </p:nvCxnSpPr>
        <p:spPr>
          <a:xfrm rot="-5400000" flipH="1">
            <a:off x="6509238" y="2230316"/>
            <a:ext cx="838200" cy="492369"/>
          </a:xfrm>
          <a:prstGeom prst="straightConnector1">
            <a:avLst/>
          </a:prstGeom>
          <a:noFill/>
          <a:ln w="9525" cap="flat" cmpd="sng">
            <a:solidFill>
              <a:schemeClr val="dk1"/>
            </a:solidFill>
            <a:prstDash val="solid"/>
            <a:miter lim="800000"/>
            <a:headEnd type="none" w="med" len="med"/>
            <a:tailEnd type="none" w="med" len="med"/>
          </a:ln>
        </p:spPr>
      </p:cxnSp>
      <p:sp>
        <p:nvSpPr>
          <p:cNvPr id="353" name="Google Shape;353;p27"/>
          <p:cNvSpPr txBox="1"/>
          <p:nvPr/>
        </p:nvSpPr>
        <p:spPr>
          <a:xfrm>
            <a:off x="5205046" y="2971800"/>
            <a:ext cx="2743200" cy="5334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B	S1	     S2</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8"/>
          <p:cNvSpPr txBox="1">
            <a:spLocks noGrp="1"/>
          </p:cNvSpPr>
          <p:nvPr>
            <p:ph type="title"/>
          </p:nvPr>
        </p:nvSpPr>
        <p:spPr>
          <a:xfrm>
            <a:off x="281354" y="152400"/>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Constructing Syntax Tree for Expressions</a:t>
            </a:r>
            <a:endParaRPr/>
          </a:p>
        </p:txBody>
      </p:sp>
      <p:sp>
        <p:nvSpPr>
          <p:cNvPr id="359" name="Google Shape;359;p28"/>
          <p:cNvSpPr txBox="1">
            <a:spLocks noGrp="1"/>
          </p:cNvSpPr>
          <p:nvPr>
            <p:ph type="body" idx="1"/>
          </p:nvPr>
        </p:nvSpPr>
        <p:spPr>
          <a:xfrm>
            <a:off x="351692" y="1219200"/>
            <a:ext cx="8651631" cy="5105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Times New Roman"/>
              <a:buChar char="•"/>
            </a:pPr>
            <a:r>
              <a:rPr lang="en-US" b="1" i="0" u="none" dirty="0">
                <a:solidFill>
                  <a:schemeClr val="dk1"/>
                </a:solidFill>
                <a:latin typeface="Cambria" pitchFamily="18" charset="0"/>
                <a:ea typeface="Cambria" pitchFamily="18" charset="0"/>
                <a:cs typeface="Times New Roman"/>
                <a:sym typeface="Times New Roman"/>
              </a:rPr>
              <a:t>Each node </a:t>
            </a:r>
            <a:r>
              <a:rPr lang="en-US" b="0" i="0" u="none" dirty="0">
                <a:solidFill>
                  <a:schemeClr val="dk1"/>
                </a:solidFill>
                <a:latin typeface="Cambria" pitchFamily="18" charset="0"/>
                <a:ea typeface="Cambria" pitchFamily="18" charset="0"/>
                <a:cs typeface="Times New Roman"/>
                <a:sym typeface="Times New Roman"/>
              </a:rPr>
              <a:t>can be implemented as a record with </a:t>
            </a:r>
            <a:r>
              <a:rPr lang="en-US" b="1" i="0" u="none" dirty="0">
                <a:solidFill>
                  <a:schemeClr val="dk1"/>
                </a:solidFill>
                <a:latin typeface="Cambria" pitchFamily="18" charset="0"/>
                <a:ea typeface="Cambria" pitchFamily="18" charset="0"/>
                <a:cs typeface="Times New Roman"/>
                <a:sym typeface="Times New Roman"/>
              </a:rPr>
              <a:t>several fields</a:t>
            </a:r>
            <a:r>
              <a:rPr lang="en-US" b="0" i="0" u="none" dirty="0" smtClean="0">
                <a:solidFill>
                  <a:schemeClr val="dk1"/>
                </a:solidFill>
                <a:latin typeface="Cambria" pitchFamily="18" charset="0"/>
                <a:ea typeface="Cambria" pitchFamily="18" charset="0"/>
                <a:cs typeface="Times New Roman"/>
                <a:sym typeface="Times New Roman"/>
              </a:rPr>
              <a:t>.</a:t>
            </a:r>
          </a:p>
          <a:p>
            <a:pPr marL="342900" marR="0" lvl="0" indent="-342900" algn="just" rtl="0">
              <a:lnSpc>
                <a:spcPct val="100000"/>
              </a:lnSpc>
              <a:spcBef>
                <a:spcPts val="0"/>
              </a:spcBef>
              <a:spcAft>
                <a:spcPts val="0"/>
              </a:spcAft>
              <a:buClr>
                <a:schemeClr val="dk1"/>
              </a:buClr>
              <a:buSzPts val="2200"/>
              <a:buFont typeface="Times New Roman"/>
              <a:buChar char="•"/>
            </a:pPr>
            <a:endParaRPr>
              <a:latin typeface="Cambria" pitchFamily="18" charset="0"/>
              <a:ea typeface="Cambria" pitchFamily="18" charset="0"/>
            </a:endParaRPr>
          </a:p>
          <a:p>
            <a:pPr marL="342900" marR="0" lvl="0" indent="-342900" algn="just" rtl="0">
              <a:lnSpc>
                <a:spcPct val="100000"/>
              </a:lnSpc>
              <a:spcBef>
                <a:spcPts val="440"/>
              </a:spcBef>
              <a:spcAft>
                <a:spcPts val="0"/>
              </a:spcAft>
              <a:buClr>
                <a:schemeClr val="dk1"/>
              </a:buClr>
              <a:buSzPts val="2200"/>
              <a:buFont typeface="Times New Roman"/>
              <a:buChar char="•"/>
            </a:pPr>
            <a:r>
              <a:rPr lang="en-US" b="1" i="0" u="none" dirty="0">
                <a:solidFill>
                  <a:schemeClr val="dk1"/>
                </a:solidFill>
                <a:latin typeface="Cambria" pitchFamily="18" charset="0"/>
                <a:ea typeface="Cambria" pitchFamily="18" charset="0"/>
                <a:cs typeface="Times New Roman"/>
                <a:sym typeface="Times New Roman"/>
              </a:rPr>
              <a:t>Operator node: </a:t>
            </a:r>
            <a:r>
              <a:rPr lang="en-US" b="0" i="0" u="none" dirty="0">
                <a:solidFill>
                  <a:schemeClr val="dk1"/>
                </a:solidFill>
                <a:latin typeface="Cambria" pitchFamily="18" charset="0"/>
                <a:ea typeface="Cambria" pitchFamily="18" charset="0"/>
                <a:cs typeface="Times New Roman"/>
                <a:sym typeface="Times New Roman"/>
              </a:rPr>
              <a:t>one field identifies the operator (called </a:t>
            </a:r>
            <a:r>
              <a:rPr lang="en-US" b="1" i="1" u="none" dirty="0">
                <a:solidFill>
                  <a:schemeClr val="dk1"/>
                </a:solidFill>
                <a:latin typeface="Cambria" pitchFamily="18" charset="0"/>
                <a:ea typeface="Cambria" pitchFamily="18" charset="0"/>
                <a:cs typeface="Times New Roman"/>
                <a:sym typeface="Times New Roman"/>
              </a:rPr>
              <a:t>label of the node</a:t>
            </a:r>
            <a:r>
              <a:rPr lang="en-US" b="0" i="0" u="none" dirty="0">
                <a:solidFill>
                  <a:schemeClr val="dk1"/>
                </a:solidFill>
                <a:latin typeface="Cambria" pitchFamily="18" charset="0"/>
                <a:ea typeface="Cambria" pitchFamily="18" charset="0"/>
                <a:cs typeface="Times New Roman"/>
                <a:sym typeface="Times New Roman"/>
              </a:rPr>
              <a:t>) and remaining fields contain </a:t>
            </a:r>
            <a:r>
              <a:rPr lang="en-US" b="1" i="0" u="none" dirty="0">
                <a:solidFill>
                  <a:schemeClr val="dk1"/>
                </a:solidFill>
                <a:latin typeface="Cambria" pitchFamily="18" charset="0"/>
                <a:ea typeface="Cambria" pitchFamily="18" charset="0"/>
                <a:cs typeface="Times New Roman"/>
                <a:sym typeface="Times New Roman"/>
              </a:rPr>
              <a:t>pointers to operands</a:t>
            </a:r>
            <a:r>
              <a:rPr lang="en-US" b="0" i="0" u="none" dirty="0" smtClean="0">
                <a:solidFill>
                  <a:schemeClr val="dk1"/>
                </a:solidFill>
                <a:latin typeface="Cambria" pitchFamily="18" charset="0"/>
                <a:ea typeface="Cambria" pitchFamily="18" charset="0"/>
                <a:cs typeface="Times New Roman"/>
                <a:sym typeface="Times New Roman"/>
              </a:rPr>
              <a:t>.</a:t>
            </a:r>
          </a:p>
          <a:p>
            <a:pPr marL="342900" marR="0" lvl="0" indent="-342900" algn="just" rtl="0">
              <a:lnSpc>
                <a:spcPct val="100000"/>
              </a:lnSpc>
              <a:spcBef>
                <a:spcPts val="440"/>
              </a:spcBef>
              <a:spcAft>
                <a:spcPts val="0"/>
              </a:spcAft>
              <a:buClr>
                <a:schemeClr val="dk1"/>
              </a:buClr>
              <a:buSzPts val="2200"/>
              <a:buFont typeface="Times New Roman"/>
              <a:buChar char="•"/>
            </a:pPr>
            <a:endParaRPr>
              <a:latin typeface="Cambria" pitchFamily="18" charset="0"/>
              <a:ea typeface="Cambria" pitchFamily="18" charset="0"/>
            </a:endParaRPr>
          </a:p>
          <a:p>
            <a:pPr marL="342900" marR="0" lvl="0" indent="-342900" algn="just" rtl="0">
              <a:lnSpc>
                <a:spcPct val="100000"/>
              </a:lnSpc>
              <a:spcBef>
                <a:spcPts val="440"/>
              </a:spcBef>
              <a:spcAft>
                <a:spcPts val="0"/>
              </a:spcAft>
              <a:buClr>
                <a:schemeClr val="dk1"/>
              </a:buClr>
              <a:buSzPts val="22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The </a:t>
            </a:r>
            <a:r>
              <a:rPr lang="en-US" b="1" i="0" u="none" dirty="0">
                <a:solidFill>
                  <a:schemeClr val="dk1"/>
                </a:solidFill>
                <a:latin typeface="Cambria" pitchFamily="18" charset="0"/>
                <a:ea typeface="Cambria" pitchFamily="18" charset="0"/>
                <a:cs typeface="Times New Roman"/>
                <a:sym typeface="Times New Roman"/>
              </a:rPr>
              <a:t>nodes</a:t>
            </a:r>
            <a:r>
              <a:rPr lang="en-US" b="0" i="0" u="none" dirty="0">
                <a:solidFill>
                  <a:schemeClr val="dk1"/>
                </a:solidFill>
                <a:latin typeface="Cambria" pitchFamily="18" charset="0"/>
                <a:ea typeface="Cambria" pitchFamily="18" charset="0"/>
                <a:cs typeface="Times New Roman"/>
                <a:sym typeface="Times New Roman"/>
              </a:rPr>
              <a:t> may also contain fields to </a:t>
            </a:r>
            <a:r>
              <a:rPr lang="en-US" b="1" i="0" u="none" dirty="0">
                <a:solidFill>
                  <a:schemeClr val="dk1"/>
                </a:solidFill>
                <a:latin typeface="Cambria" pitchFamily="18" charset="0"/>
                <a:ea typeface="Cambria" pitchFamily="18" charset="0"/>
                <a:cs typeface="Times New Roman"/>
                <a:sym typeface="Times New Roman"/>
              </a:rPr>
              <a:t>hold the values </a:t>
            </a:r>
            <a:r>
              <a:rPr lang="en-US" b="0" i="0" u="none" dirty="0">
                <a:solidFill>
                  <a:schemeClr val="dk1"/>
                </a:solidFill>
                <a:latin typeface="Cambria" pitchFamily="18" charset="0"/>
                <a:ea typeface="Cambria" pitchFamily="18" charset="0"/>
                <a:cs typeface="Times New Roman"/>
                <a:sym typeface="Times New Roman"/>
              </a:rPr>
              <a:t>(pointers to values) of attributes attached to the nodes.</a:t>
            </a:r>
            <a:endParaRPr>
              <a:latin typeface="Cambria" pitchFamily="18" charset="0"/>
              <a:ea typeface="Cambria" pitchFamily="18" charset="0"/>
            </a:endParaRPr>
          </a:p>
          <a:p>
            <a:pPr marL="342900" marR="0" lvl="0" indent="-203200" algn="just" rtl="0">
              <a:lnSpc>
                <a:spcPct val="100000"/>
              </a:lnSpc>
              <a:spcBef>
                <a:spcPts val="440"/>
              </a:spcBef>
              <a:spcAft>
                <a:spcPts val="0"/>
              </a:spcAft>
              <a:buClr>
                <a:schemeClr val="dk1"/>
              </a:buClr>
              <a:buSzPts val="2200"/>
              <a:buFont typeface="Times New Roman"/>
              <a:buNone/>
            </a:pPr>
            <a:endParaRPr b="0" i="0" u="none">
              <a:solidFill>
                <a:schemeClr val="dk1"/>
              </a:solidFill>
              <a:latin typeface="Cambria" pitchFamily="18" charset="0"/>
              <a:ea typeface="Cambria" pitchFamily="18" charset="0"/>
              <a:cs typeface="Times New Roman"/>
              <a:sym typeface="Times New Roman"/>
            </a:endParaRPr>
          </a:p>
          <a:p>
            <a:pPr marL="342900" marR="0" lvl="0" indent="-342900" algn="just" rtl="0">
              <a:lnSpc>
                <a:spcPct val="100000"/>
              </a:lnSpc>
              <a:spcBef>
                <a:spcPts val="440"/>
              </a:spcBef>
              <a:spcAft>
                <a:spcPts val="0"/>
              </a:spcAft>
              <a:buClr>
                <a:schemeClr val="dk1"/>
              </a:buClr>
              <a:buSzPts val="22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Functions used to create nodes of syntax tree for expressions with binary operator are given below. </a:t>
            </a:r>
            <a:endParaRPr>
              <a:latin typeface="Cambria" pitchFamily="18" charset="0"/>
              <a:ea typeface="Cambria" pitchFamily="18" charset="0"/>
            </a:endParaRPr>
          </a:p>
          <a:p>
            <a:pPr marL="742950" marR="0" lvl="1" indent="-285750" algn="just" rtl="0">
              <a:lnSpc>
                <a:spcPct val="100000"/>
              </a:lnSpc>
              <a:spcBef>
                <a:spcPts val="440"/>
              </a:spcBef>
              <a:spcAft>
                <a:spcPts val="0"/>
              </a:spcAft>
              <a:buClr>
                <a:schemeClr val="dk1"/>
              </a:buClr>
              <a:buSzPts val="2200"/>
              <a:buFont typeface="Times New Roman"/>
              <a:buChar char="–"/>
            </a:pPr>
            <a:r>
              <a:rPr lang="en-US" b="1" i="0" u="none" strike="noStrike" cap="none" dirty="0" err="1">
                <a:solidFill>
                  <a:schemeClr val="dk1"/>
                </a:solidFill>
                <a:latin typeface="Cambria" pitchFamily="18" charset="0"/>
                <a:ea typeface="Cambria" pitchFamily="18" charset="0"/>
                <a:cs typeface="Times New Roman"/>
                <a:sym typeface="Times New Roman"/>
              </a:rPr>
              <a:t>mknode</a:t>
            </a:r>
            <a:r>
              <a:rPr lang="en-US" b="1" i="0" u="none" strike="noStrike" cap="none" dirty="0">
                <a:solidFill>
                  <a:schemeClr val="dk1"/>
                </a:solidFill>
                <a:latin typeface="Cambria" pitchFamily="18" charset="0"/>
                <a:ea typeface="Cambria" pitchFamily="18" charset="0"/>
                <a:cs typeface="Times New Roman"/>
                <a:sym typeface="Times New Roman"/>
              </a:rPr>
              <a:t>(</a:t>
            </a:r>
            <a:r>
              <a:rPr lang="en-US" b="1" i="0" u="none" strike="noStrike" cap="none" dirty="0" err="1">
                <a:solidFill>
                  <a:schemeClr val="dk1"/>
                </a:solidFill>
                <a:latin typeface="Cambria" pitchFamily="18" charset="0"/>
                <a:ea typeface="Cambria" pitchFamily="18" charset="0"/>
                <a:cs typeface="Times New Roman"/>
                <a:sym typeface="Times New Roman"/>
              </a:rPr>
              <a:t>op,left,right</a:t>
            </a:r>
            <a:r>
              <a:rPr lang="en-US" b="1" i="0" u="none" strike="noStrike" cap="none" dirty="0">
                <a:solidFill>
                  <a:schemeClr val="dk1"/>
                </a:solidFill>
                <a:latin typeface="Cambria" pitchFamily="18" charset="0"/>
                <a:ea typeface="Cambria" pitchFamily="18" charset="0"/>
                <a:cs typeface="Times New Roman"/>
                <a:sym typeface="Times New Roman"/>
              </a:rPr>
              <a:t>)</a:t>
            </a:r>
            <a:endParaRPr>
              <a:latin typeface="Cambria" pitchFamily="18" charset="0"/>
              <a:ea typeface="Cambria" pitchFamily="18" charset="0"/>
            </a:endParaRPr>
          </a:p>
          <a:p>
            <a:pPr marL="742950" marR="0" lvl="1" indent="-285750" algn="just" rtl="0">
              <a:lnSpc>
                <a:spcPct val="100000"/>
              </a:lnSpc>
              <a:spcBef>
                <a:spcPts val="440"/>
              </a:spcBef>
              <a:spcAft>
                <a:spcPts val="0"/>
              </a:spcAft>
              <a:buClr>
                <a:schemeClr val="dk1"/>
              </a:buClr>
              <a:buSzPts val="2200"/>
              <a:buFont typeface="Times New Roman"/>
              <a:buChar char="–"/>
            </a:pPr>
            <a:r>
              <a:rPr lang="en-US" b="1" i="0" u="none" strike="noStrike" cap="none" dirty="0" err="1">
                <a:solidFill>
                  <a:schemeClr val="dk1"/>
                </a:solidFill>
                <a:latin typeface="Cambria" pitchFamily="18" charset="0"/>
                <a:ea typeface="Cambria" pitchFamily="18" charset="0"/>
                <a:cs typeface="Times New Roman"/>
                <a:sym typeface="Times New Roman"/>
              </a:rPr>
              <a:t>mkleaf</a:t>
            </a:r>
            <a:r>
              <a:rPr lang="en-US" b="1" i="0" u="none" strike="noStrike" cap="none" dirty="0">
                <a:solidFill>
                  <a:schemeClr val="dk1"/>
                </a:solidFill>
                <a:latin typeface="Cambria" pitchFamily="18" charset="0"/>
                <a:ea typeface="Cambria" pitchFamily="18" charset="0"/>
                <a:cs typeface="Times New Roman"/>
                <a:sym typeface="Times New Roman"/>
              </a:rPr>
              <a:t>(</a:t>
            </a:r>
            <a:r>
              <a:rPr lang="en-US" b="1" i="0" u="none" strike="noStrike" cap="none" dirty="0" err="1">
                <a:solidFill>
                  <a:schemeClr val="dk1"/>
                </a:solidFill>
                <a:latin typeface="Cambria" pitchFamily="18" charset="0"/>
                <a:ea typeface="Cambria" pitchFamily="18" charset="0"/>
                <a:cs typeface="Times New Roman"/>
                <a:sym typeface="Times New Roman"/>
              </a:rPr>
              <a:t>id,entry</a:t>
            </a:r>
            <a:r>
              <a:rPr lang="en-US" b="1" i="0" u="none" strike="noStrike" cap="none" dirty="0">
                <a:solidFill>
                  <a:schemeClr val="dk1"/>
                </a:solidFill>
                <a:latin typeface="Cambria" pitchFamily="18" charset="0"/>
                <a:ea typeface="Cambria" pitchFamily="18" charset="0"/>
                <a:cs typeface="Times New Roman"/>
                <a:sym typeface="Times New Roman"/>
              </a:rPr>
              <a:t>)</a:t>
            </a:r>
            <a:endParaRPr>
              <a:latin typeface="Cambria" pitchFamily="18" charset="0"/>
              <a:ea typeface="Cambria" pitchFamily="18" charset="0"/>
            </a:endParaRPr>
          </a:p>
          <a:p>
            <a:pPr marL="742950" marR="0" lvl="1" indent="-285750" algn="just" rtl="0">
              <a:lnSpc>
                <a:spcPct val="100000"/>
              </a:lnSpc>
              <a:spcBef>
                <a:spcPts val="440"/>
              </a:spcBef>
              <a:spcAft>
                <a:spcPts val="0"/>
              </a:spcAft>
              <a:buClr>
                <a:schemeClr val="dk1"/>
              </a:buClr>
              <a:buSzPts val="2200"/>
              <a:buFont typeface="Times New Roman"/>
              <a:buChar char="–"/>
            </a:pPr>
            <a:r>
              <a:rPr lang="en-US" b="1" i="0" u="none" strike="noStrike" cap="none" dirty="0" err="1">
                <a:solidFill>
                  <a:schemeClr val="dk1"/>
                </a:solidFill>
                <a:latin typeface="Cambria" pitchFamily="18" charset="0"/>
                <a:ea typeface="Cambria" pitchFamily="18" charset="0"/>
                <a:cs typeface="Times New Roman"/>
                <a:sym typeface="Times New Roman"/>
              </a:rPr>
              <a:t>mkleaf</a:t>
            </a:r>
            <a:r>
              <a:rPr lang="en-US" b="1" i="0" u="none" strike="noStrike" cap="none" dirty="0">
                <a:solidFill>
                  <a:schemeClr val="dk1"/>
                </a:solidFill>
                <a:latin typeface="Cambria" pitchFamily="18" charset="0"/>
                <a:ea typeface="Cambria" pitchFamily="18" charset="0"/>
                <a:cs typeface="Times New Roman"/>
                <a:sym typeface="Times New Roman"/>
              </a:rPr>
              <a:t>(</a:t>
            </a:r>
            <a:r>
              <a:rPr lang="en-US" b="1" i="0" u="none" strike="noStrike" cap="none" dirty="0" err="1">
                <a:solidFill>
                  <a:schemeClr val="dk1"/>
                </a:solidFill>
                <a:latin typeface="Cambria" pitchFamily="18" charset="0"/>
                <a:ea typeface="Cambria" pitchFamily="18" charset="0"/>
                <a:cs typeface="Times New Roman"/>
                <a:sym typeface="Times New Roman"/>
              </a:rPr>
              <a:t>num,val</a:t>
            </a:r>
            <a:r>
              <a:rPr lang="en-US" b="1" i="0" u="none" strike="noStrike" cap="none" dirty="0">
                <a:solidFill>
                  <a:schemeClr val="dk1"/>
                </a:solidFill>
                <a:latin typeface="Cambria" pitchFamily="18" charset="0"/>
                <a:ea typeface="Cambria" pitchFamily="18" charset="0"/>
                <a:cs typeface="Times New Roman"/>
                <a:sym typeface="Times New Roman"/>
              </a:rPr>
              <a:t>)</a:t>
            </a:r>
            <a:endParaRPr>
              <a:latin typeface="Cambria" pitchFamily="18" charset="0"/>
              <a:ea typeface="Cambria" pitchFamily="18" charset="0"/>
            </a:endParaRPr>
          </a:p>
          <a:p>
            <a:pPr marL="742950" marR="0" lvl="1" indent="-285750" algn="just" rtl="0">
              <a:lnSpc>
                <a:spcPct val="100000"/>
              </a:lnSpc>
              <a:spcBef>
                <a:spcPts val="440"/>
              </a:spcBef>
              <a:spcAft>
                <a:spcPts val="0"/>
              </a:spcAft>
              <a:buClr>
                <a:schemeClr val="dk1"/>
              </a:buClr>
              <a:buSzPts val="2200"/>
              <a:buFont typeface="Times New Roman"/>
              <a:buNone/>
            </a:pPr>
            <a:endParaRPr b="1" i="0" u="none" strike="noStrike" cap="none">
              <a:solidFill>
                <a:schemeClr val="dk1"/>
              </a:solidFill>
              <a:latin typeface="Cambria" pitchFamily="18" charset="0"/>
              <a:ea typeface="Cambria" pitchFamily="18" charset="0"/>
              <a:cs typeface="Times New Roman"/>
              <a:sym typeface="Times New Roman"/>
            </a:endParaRPr>
          </a:p>
          <a:p>
            <a:pPr marL="742950" marR="0" lvl="1" indent="-285750" algn="just" rtl="0">
              <a:lnSpc>
                <a:spcPct val="100000"/>
              </a:lnSpc>
              <a:spcBef>
                <a:spcPts val="440"/>
              </a:spcBef>
              <a:spcAft>
                <a:spcPts val="0"/>
              </a:spcAft>
              <a:buClr>
                <a:schemeClr val="dk1"/>
              </a:buClr>
              <a:buSzPts val="2200"/>
              <a:buFont typeface="Times New Roman"/>
              <a:buNone/>
            </a:pPr>
            <a:r>
              <a:rPr lang="en-US" b="1" i="0" u="none" strike="noStrike" cap="none" dirty="0">
                <a:solidFill>
                  <a:schemeClr val="dk1"/>
                </a:solidFill>
                <a:latin typeface="Cambria" pitchFamily="18" charset="0"/>
                <a:ea typeface="Cambria" pitchFamily="18" charset="0"/>
                <a:cs typeface="Times New Roman"/>
                <a:sym typeface="Times New Roman"/>
              </a:rPr>
              <a:t>Each function returns a pointer to a newly created node.</a:t>
            </a:r>
            <a:endParaRPr>
              <a:latin typeface="Cambria" pitchFamily="18" charset="0"/>
              <a:ea typeface="Cambria" pitchFamily="18" charset="0"/>
            </a:endParaRPr>
          </a:p>
          <a:p>
            <a:pPr marL="342900" marR="0" lvl="0" indent="-203200" algn="just" rtl="0">
              <a:spcBef>
                <a:spcPts val="440"/>
              </a:spcBef>
              <a:spcAft>
                <a:spcPts val="0"/>
              </a:spcAft>
              <a:buClr>
                <a:schemeClr val="dk1"/>
              </a:buClr>
              <a:buSzPts val="2200"/>
              <a:buFont typeface="Times New Roman"/>
              <a:buNone/>
            </a:pPr>
            <a:endParaRPr b="1" i="0" u="none" strike="noStrike" cap="none">
              <a:solidFill>
                <a:schemeClr val="dk1"/>
              </a:solidFill>
              <a:latin typeface="Cambria" pitchFamily="18" charset="0"/>
              <a:ea typeface="Cambria" pitchFamily="18" charset="0"/>
              <a:cs typeface="Times New Roman"/>
              <a:sym typeface="Times New Roman"/>
            </a:endParaRPr>
          </a:p>
        </p:txBody>
      </p:sp>
      <p:sp>
        <p:nvSpPr>
          <p:cNvPr id="360" name="Google Shape;360;p28"/>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9"/>
          <p:cNvSpPr txBox="1">
            <a:spLocks noGrp="1"/>
          </p:cNvSpPr>
          <p:nvPr>
            <p:ph type="title"/>
          </p:nvPr>
        </p:nvSpPr>
        <p:spPr>
          <a:xfrm>
            <a:off x="351692" y="152400"/>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Constructing Syntax Tree for Expressions-</a:t>
            </a:r>
            <a:endParaRPr/>
          </a:p>
        </p:txBody>
      </p:sp>
      <p:sp>
        <p:nvSpPr>
          <p:cNvPr id="366" name="Google Shape;366;p29"/>
          <p:cNvSpPr txBox="1">
            <a:spLocks noGrp="1"/>
          </p:cNvSpPr>
          <p:nvPr>
            <p:ph type="body" idx="1"/>
          </p:nvPr>
        </p:nvSpPr>
        <p:spPr>
          <a:xfrm>
            <a:off x="351692" y="1219200"/>
            <a:ext cx="4255477"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Times New Roman"/>
              <a:buNone/>
            </a:pPr>
            <a:r>
              <a:rPr lang="en-US" sz="2800" b="0" i="0" u="none" dirty="0">
                <a:solidFill>
                  <a:schemeClr val="dk1"/>
                </a:solidFill>
                <a:latin typeface="Times New Roman"/>
                <a:ea typeface="Times New Roman"/>
                <a:cs typeface="Times New Roman"/>
                <a:sym typeface="Times New Roman"/>
              </a:rPr>
              <a:t>  Example:   a-4+c</a:t>
            </a:r>
            <a:endParaRPr/>
          </a:p>
          <a:p>
            <a:pPr marL="342900" marR="0" lvl="0" indent="-342900" algn="l" rtl="0">
              <a:lnSpc>
                <a:spcPct val="10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Times New Roman"/>
              <a:buAutoNum type="arabicPeriod"/>
            </a:pPr>
            <a:r>
              <a:rPr lang="en-US" sz="2400" b="0" i="0" u="none" dirty="0">
                <a:solidFill>
                  <a:schemeClr val="dk1"/>
                </a:solidFill>
                <a:latin typeface="Times New Roman"/>
                <a:ea typeface="Times New Roman"/>
                <a:cs typeface="Times New Roman"/>
                <a:sym typeface="Times New Roman"/>
              </a:rPr>
              <a:t>p1:=</a:t>
            </a:r>
            <a:r>
              <a:rPr lang="en-US" sz="2400" b="0" i="0" u="none" dirty="0" err="1">
                <a:solidFill>
                  <a:schemeClr val="dk1"/>
                </a:solidFill>
                <a:latin typeface="Times New Roman"/>
                <a:ea typeface="Times New Roman"/>
                <a:cs typeface="Times New Roman"/>
                <a:sym typeface="Times New Roman"/>
              </a:rPr>
              <a:t>mkleaf</a:t>
            </a:r>
            <a:r>
              <a:rPr lang="en-US" sz="2400" b="0" i="0" u="none" dirty="0">
                <a:solidFill>
                  <a:schemeClr val="dk1"/>
                </a:solidFill>
                <a:latin typeface="Times New Roman"/>
                <a:ea typeface="Times New Roman"/>
                <a:cs typeface="Times New Roman"/>
                <a:sym typeface="Times New Roman"/>
              </a:rPr>
              <a:t>(</a:t>
            </a:r>
            <a:r>
              <a:rPr lang="en-US" sz="2400" b="0" i="0" u="none" dirty="0" err="1">
                <a:solidFill>
                  <a:schemeClr val="dk1"/>
                </a:solidFill>
                <a:latin typeface="Times New Roman"/>
                <a:ea typeface="Times New Roman"/>
                <a:cs typeface="Times New Roman"/>
                <a:sym typeface="Times New Roman"/>
              </a:rPr>
              <a:t>id,entrya</a:t>
            </a:r>
            <a:r>
              <a:rPr lang="en-US" sz="2400" b="0" i="0" u="none" dirty="0">
                <a:solidFill>
                  <a:schemeClr val="dk1"/>
                </a:solidFill>
                <a:latin typeface="Times New Roman"/>
                <a:ea typeface="Times New Roman"/>
                <a:cs typeface="Times New Roman"/>
                <a:sym typeface="Times New Roman"/>
              </a:rPr>
              <a:t>);</a:t>
            </a:r>
            <a:endParaRPr/>
          </a:p>
          <a:p>
            <a:pPr marL="342900" marR="0" lvl="0" indent="-342900" algn="l" rtl="0">
              <a:lnSpc>
                <a:spcPct val="100000"/>
              </a:lnSpc>
              <a:spcBef>
                <a:spcPts val="480"/>
              </a:spcBef>
              <a:spcAft>
                <a:spcPts val="0"/>
              </a:spcAft>
              <a:buClr>
                <a:schemeClr val="dk1"/>
              </a:buClr>
              <a:buSzPts val="2400"/>
              <a:buFont typeface="Times New Roman"/>
              <a:buAutoNum type="arabicPeriod"/>
            </a:pPr>
            <a:r>
              <a:rPr lang="en-US" sz="2400" b="0" i="0" u="none" dirty="0">
                <a:solidFill>
                  <a:schemeClr val="dk1"/>
                </a:solidFill>
                <a:latin typeface="Times New Roman"/>
                <a:ea typeface="Times New Roman"/>
                <a:cs typeface="Times New Roman"/>
                <a:sym typeface="Times New Roman"/>
              </a:rPr>
              <a:t>p2:=</a:t>
            </a:r>
            <a:r>
              <a:rPr lang="en-US" sz="2400" b="0" i="0" u="none" dirty="0" err="1">
                <a:solidFill>
                  <a:schemeClr val="dk1"/>
                </a:solidFill>
                <a:latin typeface="Times New Roman"/>
                <a:ea typeface="Times New Roman"/>
                <a:cs typeface="Times New Roman"/>
                <a:sym typeface="Times New Roman"/>
              </a:rPr>
              <a:t>mkleaf</a:t>
            </a:r>
            <a:r>
              <a:rPr lang="en-US" sz="2400" b="0" i="0" u="none" dirty="0">
                <a:solidFill>
                  <a:schemeClr val="dk1"/>
                </a:solidFill>
                <a:latin typeface="Times New Roman"/>
                <a:ea typeface="Times New Roman"/>
                <a:cs typeface="Times New Roman"/>
                <a:sym typeface="Times New Roman"/>
              </a:rPr>
              <a:t>(num,4);</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3.    p3:=</a:t>
            </a:r>
            <a:r>
              <a:rPr lang="en-US" sz="2400" b="0" i="0" u="none" dirty="0" err="1">
                <a:solidFill>
                  <a:schemeClr val="dk1"/>
                </a:solidFill>
                <a:latin typeface="Times New Roman"/>
                <a:ea typeface="Times New Roman"/>
                <a:cs typeface="Times New Roman"/>
                <a:sym typeface="Times New Roman"/>
              </a:rPr>
              <a:t>mknode</a:t>
            </a:r>
            <a:r>
              <a:rPr lang="en-US" sz="2400" b="0" i="0" u="none" dirty="0">
                <a:solidFill>
                  <a:schemeClr val="dk1"/>
                </a:solidFill>
                <a:latin typeface="Times New Roman"/>
                <a:ea typeface="Times New Roman"/>
                <a:cs typeface="Times New Roman"/>
                <a:sym typeface="Times New Roman"/>
              </a:rPr>
              <a:t>(-,p1,p2)</a:t>
            </a:r>
            <a:endParaRPr/>
          </a:p>
          <a:p>
            <a:pPr marL="342900" marR="0" lvl="0" indent="-342900" algn="l" rtl="0">
              <a:lnSpc>
                <a:spcPct val="100000"/>
              </a:lnSpc>
              <a:spcBef>
                <a:spcPts val="480"/>
              </a:spcBef>
              <a:spcAft>
                <a:spcPts val="0"/>
              </a:spcAft>
              <a:buClr>
                <a:schemeClr val="dk1"/>
              </a:buClr>
              <a:buSzPts val="2400"/>
              <a:buFont typeface="Times New Roman"/>
              <a:buAutoNum type="arabicPeriod" startAt="4"/>
            </a:pPr>
            <a:r>
              <a:rPr lang="en-US" sz="2400" b="0" i="0" u="none" dirty="0">
                <a:solidFill>
                  <a:schemeClr val="dk1"/>
                </a:solidFill>
                <a:latin typeface="Times New Roman"/>
                <a:ea typeface="Times New Roman"/>
                <a:cs typeface="Times New Roman"/>
                <a:sym typeface="Times New Roman"/>
              </a:rPr>
              <a:t>p4:=</a:t>
            </a:r>
            <a:r>
              <a:rPr lang="en-US" sz="2400" b="0" i="0" u="none" dirty="0" err="1">
                <a:solidFill>
                  <a:schemeClr val="dk1"/>
                </a:solidFill>
                <a:latin typeface="Times New Roman"/>
                <a:ea typeface="Times New Roman"/>
                <a:cs typeface="Times New Roman"/>
                <a:sym typeface="Times New Roman"/>
              </a:rPr>
              <a:t>mkleaf</a:t>
            </a:r>
            <a:r>
              <a:rPr lang="en-US" sz="2400" b="0" i="0" u="none" dirty="0">
                <a:solidFill>
                  <a:schemeClr val="dk1"/>
                </a:solidFill>
                <a:latin typeface="Times New Roman"/>
                <a:ea typeface="Times New Roman"/>
                <a:cs typeface="Times New Roman"/>
                <a:sym typeface="Times New Roman"/>
              </a:rPr>
              <a:t>(</a:t>
            </a:r>
            <a:r>
              <a:rPr lang="en-US" sz="2400" b="0" i="0" u="none" dirty="0" err="1">
                <a:solidFill>
                  <a:schemeClr val="dk1"/>
                </a:solidFill>
                <a:latin typeface="Times New Roman"/>
                <a:ea typeface="Times New Roman"/>
                <a:cs typeface="Times New Roman"/>
                <a:sym typeface="Times New Roman"/>
              </a:rPr>
              <a:t>id,entryc</a:t>
            </a:r>
            <a:r>
              <a:rPr lang="en-US" sz="2400" b="0" i="0" u="none" dirty="0">
                <a:solidFill>
                  <a:schemeClr val="dk1"/>
                </a:solidFill>
                <a:latin typeface="Times New Roman"/>
                <a:ea typeface="Times New Roman"/>
                <a:cs typeface="Times New Roman"/>
                <a:sym typeface="Times New Roman"/>
              </a:rPr>
              <a:t>);</a:t>
            </a:r>
            <a:endParaRPr/>
          </a:p>
          <a:p>
            <a:pPr marL="342900" marR="0" lvl="0" indent="-342900" algn="l" rtl="0">
              <a:lnSpc>
                <a:spcPct val="100000"/>
              </a:lnSpc>
              <a:spcBef>
                <a:spcPts val="480"/>
              </a:spcBef>
              <a:spcAft>
                <a:spcPts val="0"/>
              </a:spcAft>
              <a:buClr>
                <a:schemeClr val="dk1"/>
              </a:buClr>
              <a:buSzPts val="2400"/>
              <a:buFont typeface="Times New Roman"/>
              <a:buAutoNum type="arabicPeriod" startAt="4"/>
            </a:pPr>
            <a:r>
              <a:rPr lang="en-US" sz="2400" b="0" i="0" u="none" dirty="0">
                <a:solidFill>
                  <a:schemeClr val="dk1"/>
                </a:solidFill>
                <a:latin typeface="Times New Roman"/>
                <a:ea typeface="Times New Roman"/>
                <a:cs typeface="Times New Roman"/>
                <a:sym typeface="Times New Roman"/>
              </a:rPr>
              <a:t>p5:= </a:t>
            </a:r>
            <a:r>
              <a:rPr lang="en-US" sz="2400" b="0" i="0" u="none" dirty="0" err="1">
                <a:solidFill>
                  <a:schemeClr val="dk1"/>
                </a:solidFill>
                <a:latin typeface="Times New Roman"/>
                <a:ea typeface="Times New Roman"/>
                <a:cs typeface="Times New Roman"/>
                <a:sym typeface="Times New Roman"/>
              </a:rPr>
              <a:t>mknode</a:t>
            </a:r>
            <a:r>
              <a:rPr lang="en-US" sz="2400" b="0" i="0" u="none" dirty="0">
                <a:solidFill>
                  <a:schemeClr val="dk1"/>
                </a:solidFill>
                <a:latin typeface="Times New Roman"/>
                <a:ea typeface="Times New Roman"/>
                <a:cs typeface="Times New Roman"/>
                <a:sym typeface="Times New Roman"/>
              </a:rPr>
              <a:t>(+,p3,p4);</a:t>
            </a:r>
            <a:endParaRPr/>
          </a:p>
          <a:p>
            <a:pPr marL="342900" marR="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1" i="0" u="none" dirty="0">
                <a:solidFill>
                  <a:schemeClr val="dk1"/>
                </a:solidFill>
                <a:latin typeface="Times New Roman"/>
                <a:ea typeface="Times New Roman"/>
                <a:cs typeface="Times New Roman"/>
                <a:sym typeface="Times New Roman"/>
              </a:rPr>
              <a:t>The tree is constructed bottom up. </a:t>
            </a:r>
            <a:endParaRPr/>
          </a:p>
        </p:txBody>
      </p:sp>
      <p:sp>
        <p:nvSpPr>
          <p:cNvPr id="367" name="Google Shape;367;p29"/>
          <p:cNvSpPr txBox="1">
            <a:spLocks noGrp="1"/>
          </p:cNvSpPr>
          <p:nvPr>
            <p:ph type="body" idx="2"/>
          </p:nvPr>
        </p:nvSpPr>
        <p:spPr>
          <a:xfrm>
            <a:off x="4642338" y="1295400"/>
            <a:ext cx="4255477" cy="5105400"/>
          </a:xfrm>
          <a:prstGeom prst="rect">
            <a:avLst/>
          </a:prstGeom>
          <a:noFill/>
          <a:ln>
            <a:noFill/>
          </a:ln>
        </p:spPr>
        <p:txBody>
          <a:bodyPr spcFirstLastPara="1" wrap="square" lIns="91425" tIns="45700" rIns="91425" bIns="45700" anchor="t" anchorCtr="0">
            <a:noAutofit/>
          </a:bodyPr>
          <a:lstStyle/>
          <a:p>
            <a:pPr marL="342900" marR="0" lvl="0" indent="-165100" algn="l" rtl="0">
              <a:lnSpc>
                <a:spcPct val="100000"/>
              </a:lnSpc>
              <a:spcBef>
                <a:spcPts val="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marR="0" lvl="0" indent="-165100" algn="l" rtl="0">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p:txBody>
      </p:sp>
      <p:sp>
        <p:nvSpPr>
          <p:cNvPr id="368" name="Google Shape;368;p29"/>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55</a:t>
            </a:fld>
            <a:endParaRPr/>
          </a:p>
        </p:txBody>
      </p:sp>
      <p:graphicFrame>
        <p:nvGraphicFramePr>
          <p:cNvPr id="369" name="Google Shape;369;p29"/>
          <p:cNvGraphicFramePr/>
          <p:nvPr/>
        </p:nvGraphicFramePr>
        <p:xfrm>
          <a:off x="6189785" y="1752600"/>
          <a:ext cx="1336408" cy="457200"/>
        </p:xfrm>
        <a:graphic>
          <a:graphicData uri="http://schemas.openxmlformats.org/drawingml/2006/table">
            <a:tbl>
              <a:tblPr>
                <a:noFill/>
              </a:tblPr>
              <a:tblGrid>
                <a:gridCol w="467446"/>
                <a:gridCol w="449862"/>
                <a:gridCol w="419100"/>
              </a:tblGrid>
              <a:tr h="457200">
                <a:tc>
                  <a:txBody>
                    <a:bodyPr/>
                    <a:lstStyle/>
                    <a:p>
                      <a:pPr marL="0" marR="0" lvl="0" indent="0" algn="l" rtl="0">
                        <a:lnSpc>
                          <a:spcPct val="115000"/>
                        </a:lnSpc>
                        <a:spcBef>
                          <a:spcPts val="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  +</a:t>
                      </a:r>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graphicFrame>
        <p:nvGraphicFramePr>
          <p:cNvPr id="370" name="Google Shape;370;p29"/>
          <p:cNvGraphicFramePr/>
          <p:nvPr/>
        </p:nvGraphicFramePr>
        <p:xfrm>
          <a:off x="5345724" y="2971800"/>
          <a:ext cx="1266070" cy="457200"/>
        </p:xfrm>
        <a:graphic>
          <a:graphicData uri="http://schemas.openxmlformats.org/drawingml/2006/table">
            <a:tbl>
              <a:tblPr>
                <a:noFill/>
              </a:tblPr>
              <a:tblGrid>
                <a:gridCol w="422031"/>
                <a:gridCol w="446931"/>
                <a:gridCol w="397108"/>
              </a:tblGrid>
              <a:tr h="457200">
                <a:tc>
                  <a:txBody>
                    <a:bodyPr/>
                    <a:lstStyle/>
                    <a:p>
                      <a:pPr marL="0" marR="0" lvl="0" indent="0" algn="l" rtl="0">
                        <a:lnSpc>
                          <a:spcPct val="115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  -</a:t>
                      </a:r>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graphicFrame>
        <p:nvGraphicFramePr>
          <p:cNvPr id="371" name="Google Shape;371;p29"/>
          <p:cNvGraphicFramePr/>
          <p:nvPr/>
        </p:nvGraphicFramePr>
        <p:xfrm>
          <a:off x="7385538" y="2971800"/>
          <a:ext cx="844062" cy="457200"/>
        </p:xfrm>
        <a:graphic>
          <a:graphicData uri="http://schemas.openxmlformats.org/drawingml/2006/table">
            <a:tbl>
              <a:tblPr>
                <a:noFill/>
              </a:tblPr>
              <a:tblGrid>
                <a:gridCol w="422031"/>
                <a:gridCol w="422031"/>
              </a:tblGrid>
              <a:tr h="457200">
                <a:tc>
                  <a:txBody>
                    <a:bodyPr/>
                    <a:lstStyle/>
                    <a:p>
                      <a:pPr marL="0" marR="0" lvl="0" indent="0" algn="l" rtl="0">
                        <a:lnSpc>
                          <a:spcPct val="115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id</a:t>
                      </a:r>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graphicFrame>
        <p:nvGraphicFramePr>
          <p:cNvPr id="372" name="Google Shape;372;p29"/>
          <p:cNvGraphicFramePr/>
          <p:nvPr/>
        </p:nvGraphicFramePr>
        <p:xfrm>
          <a:off x="5134707" y="4191001"/>
          <a:ext cx="844062" cy="420675"/>
        </p:xfrm>
        <a:graphic>
          <a:graphicData uri="http://schemas.openxmlformats.org/drawingml/2006/table">
            <a:tbl>
              <a:tblPr>
                <a:noFill/>
              </a:tblPr>
              <a:tblGrid>
                <a:gridCol w="422031"/>
                <a:gridCol w="422031"/>
              </a:tblGrid>
              <a:tr h="420675">
                <a:tc>
                  <a:txBody>
                    <a:bodyPr/>
                    <a:lstStyle/>
                    <a:p>
                      <a:pPr marL="0" marR="0" lvl="0" indent="0" algn="l" rtl="0">
                        <a:lnSpc>
                          <a:spcPct val="115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id</a:t>
                      </a:r>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graphicFrame>
        <p:nvGraphicFramePr>
          <p:cNvPr id="373" name="Google Shape;373;p29"/>
          <p:cNvGraphicFramePr/>
          <p:nvPr/>
        </p:nvGraphicFramePr>
        <p:xfrm>
          <a:off x="6471138" y="4191001"/>
          <a:ext cx="1055077" cy="420675"/>
        </p:xfrm>
        <a:graphic>
          <a:graphicData uri="http://schemas.openxmlformats.org/drawingml/2006/table">
            <a:tbl>
              <a:tblPr>
                <a:noFill/>
              </a:tblPr>
              <a:tblGrid>
                <a:gridCol w="633046"/>
                <a:gridCol w="422031"/>
              </a:tblGrid>
              <a:tr h="420675">
                <a:tc>
                  <a:txBody>
                    <a:bodyPr/>
                    <a:lstStyle/>
                    <a:p>
                      <a:pPr marL="0" marR="0" lvl="0" indent="0" algn="l" rtl="0">
                        <a:lnSpc>
                          <a:spcPct val="115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num</a:t>
                      </a:r>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4</a:t>
                      </a:r>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cxnSp>
        <p:nvCxnSpPr>
          <p:cNvPr id="374" name="Google Shape;374;p29"/>
          <p:cNvCxnSpPr/>
          <p:nvPr/>
        </p:nvCxnSpPr>
        <p:spPr>
          <a:xfrm flipH="1">
            <a:off x="6049108" y="2133600"/>
            <a:ext cx="773723" cy="762000"/>
          </a:xfrm>
          <a:prstGeom prst="straightConnector1">
            <a:avLst/>
          </a:prstGeom>
          <a:noFill/>
          <a:ln w="19050" cap="flat" cmpd="sng">
            <a:solidFill>
              <a:schemeClr val="dk1"/>
            </a:solidFill>
            <a:prstDash val="solid"/>
            <a:miter lim="800000"/>
            <a:headEnd type="none" w="med" len="med"/>
            <a:tailEnd type="stealth" w="med" len="med"/>
          </a:ln>
        </p:spPr>
      </p:cxnSp>
      <p:cxnSp>
        <p:nvCxnSpPr>
          <p:cNvPr id="375" name="Google Shape;375;p29"/>
          <p:cNvCxnSpPr/>
          <p:nvPr/>
        </p:nvCxnSpPr>
        <p:spPr>
          <a:xfrm rot="-5400000" flipH="1">
            <a:off x="7215554" y="2162908"/>
            <a:ext cx="762000" cy="703385"/>
          </a:xfrm>
          <a:prstGeom prst="straightConnector1">
            <a:avLst/>
          </a:prstGeom>
          <a:noFill/>
          <a:ln w="19050" cap="flat" cmpd="sng">
            <a:solidFill>
              <a:schemeClr val="dk1"/>
            </a:solidFill>
            <a:prstDash val="solid"/>
            <a:miter lim="800000"/>
            <a:headEnd type="none" w="med" len="med"/>
            <a:tailEnd type="stealth" w="med" len="med"/>
          </a:ln>
        </p:spPr>
      </p:cxnSp>
      <p:cxnSp>
        <p:nvCxnSpPr>
          <p:cNvPr id="376" name="Google Shape;376;p29"/>
          <p:cNvCxnSpPr/>
          <p:nvPr/>
        </p:nvCxnSpPr>
        <p:spPr>
          <a:xfrm rot="5400000">
            <a:off x="5316415" y="3452446"/>
            <a:ext cx="762000" cy="562708"/>
          </a:xfrm>
          <a:prstGeom prst="straightConnector1">
            <a:avLst/>
          </a:prstGeom>
          <a:noFill/>
          <a:ln w="19050" cap="flat" cmpd="sng">
            <a:solidFill>
              <a:schemeClr val="dk1"/>
            </a:solidFill>
            <a:prstDash val="solid"/>
            <a:miter lim="800000"/>
            <a:headEnd type="none" w="med" len="med"/>
            <a:tailEnd type="stealth" w="med" len="med"/>
          </a:ln>
        </p:spPr>
      </p:cxnSp>
      <p:cxnSp>
        <p:nvCxnSpPr>
          <p:cNvPr id="377" name="Google Shape;377;p29"/>
          <p:cNvCxnSpPr/>
          <p:nvPr/>
        </p:nvCxnSpPr>
        <p:spPr>
          <a:xfrm rot="-5400000" flipH="1">
            <a:off x="6336323" y="3417277"/>
            <a:ext cx="762000" cy="633046"/>
          </a:xfrm>
          <a:prstGeom prst="straightConnector1">
            <a:avLst/>
          </a:prstGeom>
          <a:noFill/>
          <a:ln w="19050" cap="flat" cmpd="sng">
            <a:solidFill>
              <a:schemeClr val="dk1"/>
            </a:solidFill>
            <a:prstDash val="solid"/>
            <a:miter lim="800000"/>
            <a:headEnd type="none" w="med" len="med"/>
            <a:tailEnd type="stealth" w="med" len="med"/>
          </a:ln>
        </p:spPr>
      </p:cxnSp>
      <p:cxnSp>
        <p:nvCxnSpPr>
          <p:cNvPr id="378" name="Google Shape;378;p29"/>
          <p:cNvCxnSpPr/>
          <p:nvPr/>
        </p:nvCxnSpPr>
        <p:spPr>
          <a:xfrm rot="5400000">
            <a:off x="7930662" y="3581523"/>
            <a:ext cx="457200" cy="2931"/>
          </a:xfrm>
          <a:prstGeom prst="straightConnector1">
            <a:avLst/>
          </a:prstGeom>
          <a:noFill/>
          <a:ln w="9525" cap="flat" cmpd="sng">
            <a:solidFill>
              <a:schemeClr val="dk1"/>
            </a:solidFill>
            <a:prstDash val="solid"/>
            <a:miter lim="800000"/>
            <a:headEnd type="none" w="med" len="med"/>
            <a:tailEnd type="stealth" w="med" len="med"/>
          </a:ln>
        </p:spPr>
      </p:cxnSp>
      <p:cxnSp>
        <p:nvCxnSpPr>
          <p:cNvPr id="379" name="Google Shape;379;p29"/>
          <p:cNvCxnSpPr/>
          <p:nvPr/>
        </p:nvCxnSpPr>
        <p:spPr>
          <a:xfrm rot="5400000">
            <a:off x="5607966" y="4724462"/>
            <a:ext cx="458787" cy="1465"/>
          </a:xfrm>
          <a:prstGeom prst="straightConnector1">
            <a:avLst/>
          </a:prstGeom>
          <a:noFill/>
          <a:ln w="9525" cap="flat" cmpd="sng">
            <a:solidFill>
              <a:schemeClr val="dk1"/>
            </a:solidFill>
            <a:prstDash val="solid"/>
            <a:miter lim="800000"/>
            <a:headEnd type="none" w="med" len="med"/>
            <a:tailEnd type="stealth" w="med" len="med"/>
          </a:ln>
        </p:spPr>
      </p:cxnSp>
      <p:sp>
        <p:nvSpPr>
          <p:cNvPr id="380" name="Google Shape;380;p29"/>
          <p:cNvSpPr txBox="1"/>
          <p:nvPr/>
        </p:nvSpPr>
        <p:spPr>
          <a:xfrm>
            <a:off x="7596554" y="3810000"/>
            <a:ext cx="1195754" cy="381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to entry for c</a:t>
            </a:r>
            <a:endParaRPr/>
          </a:p>
        </p:txBody>
      </p:sp>
      <p:sp>
        <p:nvSpPr>
          <p:cNvPr id="381" name="Google Shape;381;p29"/>
          <p:cNvSpPr txBox="1"/>
          <p:nvPr/>
        </p:nvSpPr>
        <p:spPr>
          <a:xfrm>
            <a:off x="5064369" y="5029200"/>
            <a:ext cx="1406769" cy="381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to entry for a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0"/>
          <p:cNvSpPr txBox="1">
            <a:spLocks noGrp="1"/>
          </p:cNvSpPr>
          <p:nvPr>
            <p:ph type="title"/>
          </p:nvPr>
        </p:nvSpPr>
        <p:spPr>
          <a:xfrm>
            <a:off x="351692" y="152400"/>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2400" b="1" i="0" u="none" dirty="0">
                <a:solidFill>
                  <a:schemeClr val="dk2"/>
                </a:solidFill>
                <a:latin typeface="Times New Roman"/>
                <a:ea typeface="Times New Roman"/>
                <a:cs typeface="Times New Roman"/>
                <a:sym typeface="Times New Roman"/>
              </a:rPr>
              <a:t>A Syntax Directed Definition for Constructing Syntax Tree</a:t>
            </a:r>
            <a:endParaRPr sz="1400"/>
          </a:p>
        </p:txBody>
      </p:sp>
      <p:sp>
        <p:nvSpPr>
          <p:cNvPr id="387" name="Google Shape;387;p30"/>
          <p:cNvSpPr txBox="1">
            <a:spLocks noGrp="1"/>
          </p:cNvSpPr>
          <p:nvPr>
            <p:ph type="body" idx="1"/>
          </p:nvPr>
        </p:nvSpPr>
        <p:spPr>
          <a:xfrm>
            <a:off x="351692" y="1219200"/>
            <a:ext cx="8651631" cy="5105400"/>
          </a:xfrm>
          <a:prstGeom prst="rect">
            <a:avLst/>
          </a:prstGeom>
          <a:noFill/>
          <a:ln>
            <a:noFill/>
          </a:ln>
        </p:spPr>
        <p:txBody>
          <a:bodyPr spcFirstLastPara="1" wrap="square" lIns="91425" tIns="45700" rIns="91425" bIns="45700" anchor="t" anchorCtr="0">
            <a:noAutofit/>
          </a:bodyPr>
          <a:lstStyle/>
          <a:p>
            <a:pPr marL="381000" marR="0" lvl="0" indent="-381000" algn="just" rtl="0">
              <a:lnSpc>
                <a:spcPct val="100000"/>
              </a:lnSpc>
              <a:spcBef>
                <a:spcPts val="0"/>
              </a:spcBef>
              <a:spcAft>
                <a:spcPts val="0"/>
              </a:spcAft>
              <a:buClr>
                <a:schemeClr val="dk1"/>
              </a:buClr>
              <a:buSzPts val="2400"/>
              <a:buFont typeface="Times New Roman"/>
              <a:buAutoNum type="arabicPeriod"/>
            </a:pPr>
            <a:r>
              <a:rPr lang="en-US" sz="1600" b="0" i="0" u="none" dirty="0">
                <a:solidFill>
                  <a:schemeClr val="dk1"/>
                </a:solidFill>
                <a:latin typeface="Cambria" pitchFamily="18" charset="0"/>
                <a:ea typeface="Cambria" pitchFamily="18" charset="0"/>
                <a:cs typeface="Times New Roman"/>
                <a:sym typeface="Times New Roman"/>
              </a:rPr>
              <a:t>It uses underlying productions of the grammar to schedule the calls of the functions </a:t>
            </a:r>
            <a:r>
              <a:rPr lang="en-US" sz="1600" b="1" i="1" u="none" dirty="0" err="1">
                <a:solidFill>
                  <a:schemeClr val="dk1"/>
                </a:solidFill>
                <a:latin typeface="Cambria" pitchFamily="18" charset="0"/>
                <a:ea typeface="Cambria" pitchFamily="18" charset="0"/>
                <a:cs typeface="Times New Roman"/>
                <a:sym typeface="Times New Roman"/>
              </a:rPr>
              <a:t>mkleaf</a:t>
            </a:r>
            <a:r>
              <a:rPr lang="en-US" sz="1600" b="1" i="1" u="none" dirty="0">
                <a:solidFill>
                  <a:schemeClr val="dk1"/>
                </a:solidFill>
                <a:latin typeface="Cambria" pitchFamily="18" charset="0"/>
                <a:ea typeface="Cambria" pitchFamily="18" charset="0"/>
                <a:cs typeface="Times New Roman"/>
                <a:sym typeface="Times New Roman"/>
              </a:rPr>
              <a:t> </a:t>
            </a:r>
            <a:r>
              <a:rPr lang="en-US" sz="1600" b="0" i="0" u="none" dirty="0">
                <a:solidFill>
                  <a:schemeClr val="dk1"/>
                </a:solidFill>
                <a:latin typeface="Cambria" pitchFamily="18" charset="0"/>
                <a:ea typeface="Cambria" pitchFamily="18" charset="0"/>
                <a:cs typeface="Times New Roman"/>
                <a:sym typeface="Times New Roman"/>
              </a:rPr>
              <a:t>and </a:t>
            </a:r>
            <a:r>
              <a:rPr lang="en-US" sz="1600" b="1" i="1" u="none" dirty="0" err="1">
                <a:solidFill>
                  <a:schemeClr val="dk1"/>
                </a:solidFill>
                <a:latin typeface="Cambria" pitchFamily="18" charset="0"/>
                <a:ea typeface="Cambria" pitchFamily="18" charset="0"/>
                <a:cs typeface="Times New Roman"/>
                <a:sym typeface="Times New Roman"/>
              </a:rPr>
              <a:t>mknode</a:t>
            </a:r>
            <a:r>
              <a:rPr lang="en-US" sz="1600" b="1" i="0" u="none" dirty="0">
                <a:solidFill>
                  <a:schemeClr val="dk1"/>
                </a:solidFill>
                <a:latin typeface="Cambria" pitchFamily="18" charset="0"/>
                <a:ea typeface="Cambria" pitchFamily="18" charset="0"/>
                <a:cs typeface="Times New Roman"/>
                <a:sym typeface="Times New Roman"/>
              </a:rPr>
              <a:t> </a:t>
            </a:r>
            <a:r>
              <a:rPr lang="en-US" sz="1600" b="0" i="0" u="none" dirty="0">
                <a:solidFill>
                  <a:schemeClr val="dk1"/>
                </a:solidFill>
                <a:latin typeface="Cambria" pitchFamily="18" charset="0"/>
                <a:ea typeface="Cambria" pitchFamily="18" charset="0"/>
                <a:cs typeface="Times New Roman"/>
                <a:sym typeface="Times New Roman"/>
              </a:rPr>
              <a:t>to construct the </a:t>
            </a:r>
            <a:r>
              <a:rPr lang="en-US" sz="1600" b="1" i="0" u="none" dirty="0">
                <a:solidFill>
                  <a:schemeClr val="dk1"/>
                </a:solidFill>
                <a:latin typeface="Cambria" pitchFamily="18" charset="0"/>
                <a:ea typeface="Cambria" pitchFamily="18" charset="0"/>
                <a:cs typeface="Times New Roman"/>
                <a:sym typeface="Times New Roman"/>
              </a:rPr>
              <a:t>syntax </a:t>
            </a:r>
            <a:r>
              <a:rPr lang="en-US" sz="1600" b="1" i="0" u="none" dirty="0" smtClean="0">
                <a:solidFill>
                  <a:schemeClr val="dk1"/>
                </a:solidFill>
                <a:latin typeface="Cambria" pitchFamily="18" charset="0"/>
                <a:ea typeface="Cambria" pitchFamily="18" charset="0"/>
                <a:cs typeface="Times New Roman"/>
                <a:sym typeface="Times New Roman"/>
              </a:rPr>
              <a:t>tree</a:t>
            </a:r>
          </a:p>
          <a:p>
            <a:pPr marL="381000" marR="0" lvl="0" indent="-381000" algn="just" rtl="0">
              <a:lnSpc>
                <a:spcPct val="100000"/>
              </a:lnSpc>
              <a:spcBef>
                <a:spcPts val="0"/>
              </a:spcBef>
              <a:spcAft>
                <a:spcPts val="0"/>
              </a:spcAft>
              <a:buClr>
                <a:schemeClr val="dk1"/>
              </a:buClr>
              <a:buSzPts val="2400"/>
              <a:buFont typeface="Times New Roman"/>
              <a:buAutoNum type="arabicPeriod"/>
            </a:pPr>
            <a:endParaRPr lang="en-US" sz="1600" b="1" i="0" u="none" dirty="0" smtClean="0">
              <a:solidFill>
                <a:schemeClr val="dk1"/>
              </a:solidFill>
              <a:latin typeface="Cambria" pitchFamily="18" charset="0"/>
              <a:ea typeface="Cambria" pitchFamily="18" charset="0"/>
              <a:cs typeface="Times New Roman"/>
              <a:sym typeface="Times New Roman"/>
            </a:endParaRPr>
          </a:p>
          <a:p>
            <a:pPr marL="381000" marR="0" lvl="0" indent="-381000" algn="just" rtl="0">
              <a:lnSpc>
                <a:spcPct val="100000"/>
              </a:lnSpc>
              <a:spcBef>
                <a:spcPts val="480"/>
              </a:spcBef>
              <a:spcAft>
                <a:spcPts val="0"/>
              </a:spcAft>
              <a:buClr>
                <a:schemeClr val="dk1"/>
              </a:buClr>
              <a:buSzPts val="2400"/>
              <a:buFont typeface="Times New Roman"/>
              <a:buAutoNum type="arabicPeriod"/>
            </a:pPr>
            <a:r>
              <a:rPr lang="en-US" sz="1600" b="0" i="0" u="none" dirty="0" smtClean="0">
                <a:solidFill>
                  <a:schemeClr val="dk1"/>
                </a:solidFill>
                <a:latin typeface="Cambria" pitchFamily="18" charset="0"/>
                <a:ea typeface="Cambria" pitchFamily="18" charset="0"/>
                <a:cs typeface="Times New Roman"/>
                <a:sym typeface="Times New Roman"/>
              </a:rPr>
              <a:t>Employment </a:t>
            </a:r>
            <a:r>
              <a:rPr lang="en-US" sz="1600" b="0" i="0" u="none" dirty="0">
                <a:solidFill>
                  <a:schemeClr val="dk1"/>
                </a:solidFill>
                <a:latin typeface="Cambria" pitchFamily="18" charset="0"/>
                <a:ea typeface="Cambria" pitchFamily="18" charset="0"/>
                <a:cs typeface="Times New Roman"/>
                <a:sym typeface="Times New Roman"/>
              </a:rPr>
              <a:t>of the synthesized attribute </a:t>
            </a:r>
            <a:r>
              <a:rPr lang="en-US" sz="1600" b="1" i="1" u="none" dirty="0" err="1">
                <a:solidFill>
                  <a:schemeClr val="dk1"/>
                </a:solidFill>
                <a:latin typeface="Cambria" pitchFamily="18" charset="0"/>
                <a:ea typeface="Cambria" pitchFamily="18" charset="0"/>
                <a:cs typeface="Times New Roman"/>
                <a:sym typeface="Times New Roman"/>
              </a:rPr>
              <a:t>nptr</a:t>
            </a:r>
            <a:r>
              <a:rPr lang="en-US" sz="1600" b="1" i="1" u="none" dirty="0">
                <a:solidFill>
                  <a:schemeClr val="dk1"/>
                </a:solidFill>
                <a:latin typeface="Cambria" pitchFamily="18" charset="0"/>
                <a:ea typeface="Cambria" pitchFamily="18" charset="0"/>
                <a:cs typeface="Times New Roman"/>
                <a:sym typeface="Times New Roman"/>
              </a:rPr>
              <a:t> </a:t>
            </a:r>
            <a:r>
              <a:rPr lang="en-US" sz="1600" b="1" i="0" u="none" dirty="0">
                <a:solidFill>
                  <a:schemeClr val="dk1"/>
                </a:solidFill>
                <a:latin typeface="Cambria" pitchFamily="18" charset="0"/>
                <a:ea typeface="Cambria" pitchFamily="18" charset="0"/>
                <a:cs typeface="Times New Roman"/>
                <a:sym typeface="Times New Roman"/>
              </a:rPr>
              <a:t>(pointer) </a:t>
            </a:r>
            <a:r>
              <a:rPr lang="en-US" sz="1600" b="0" i="0" u="none" dirty="0">
                <a:solidFill>
                  <a:schemeClr val="dk1"/>
                </a:solidFill>
                <a:latin typeface="Cambria" pitchFamily="18" charset="0"/>
                <a:ea typeface="Cambria" pitchFamily="18" charset="0"/>
                <a:cs typeface="Times New Roman"/>
                <a:sym typeface="Times New Roman"/>
              </a:rPr>
              <a:t>for E and T to keep track of the pointers returned by the function calls</a:t>
            </a:r>
            <a:r>
              <a:rPr lang="en-US" sz="1600" b="0" i="0" u="none" dirty="0" smtClean="0">
                <a:solidFill>
                  <a:schemeClr val="dk1"/>
                </a:solidFill>
                <a:latin typeface="Cambria" pitchFamily="18" charset="0"/>
                <a:ea typeface="Cambria" pitchFamily="18" charset="0"/>
                <a:cs typeface="Times New Roman"/>
                <a:sym typeface="Times New Roman"/>
              </a:rPr>
              <a:t>.</a:t>
            </a:r>
          </a:p>
          <a:p>
            <a:pPr marL="381000" marR="0" lvl="0" indent="-381000" algn="just" rtl="0">
              <a:lnSpc>
                <a:spcPct val="100000"/>
              </a:lnSpc>
              <a:spcBef>
                <a:spcPts val="480"/>
              </a:spcBef>
              <a:spcAft>
                <a:spcPts val="0"/>
              </a:spcAft>
              <a:buClr>
                <a:schemeClr val="dk1"/>
              </a:buClr>
              <a:buSzPts val="2400"/>
              <a:buFont typeface="Times New Roman"/>
              <a:buAutoNum type="arabicPeriod"/>
            </a:pPr>
            <a:endParaRPr lang="en-US" sz="1600" dirty="0" smtClean="0">
              <a:solidFill>
                <a:schemeClr val="dk1"/>
              </a:solidFill>
              <a:latin typeface="Cambria" pitchFamily="18" charset="0"/>
              <a:ea typeface="Cambria" pitchFamily="18" charset="0"/>
              <a:cs typeface="Times New Roman"/>
              <a:sym typeface="Times New Roman"/>
            </a:endParaRPr>
          </a:p>
          <a:p>
            <a:pPr marL="381000" marR="0" lvl="0" indent="-381000" algn="just" rtl="0">
              <a:lnSpc>
                <a:spcPct val="100000"/>
              </a:lnSpc>
              <a:spcBef>
                <a:spcPts val="480"/>
              </a:spcBef>
              <a:spcAft>
                <a:spcPts val="0"/>
              </a:spcAft>
              <a:buClr>
                <a:schemeClr val="dk1"/>
              </a:buClr>
              <a:buSzPts val="2400"/>
              <a:buFont typeface="Times New Roman"/>
              <a:buAutoNum type="arabicPeriod"/>
            </a:pPr>
            <a:endParaRPr lang="en-US" sz="1600" dirty="0" smtClean="0">
              <a:solidFill>
                <a:schemeClr val="dk1"/>
              </a:solidFill>
              <a:latin typeface="Cambria" pitchFamily="18" charset="0"/>
              <a:ea typeface="Cambria" pitchFamily="18" charset="0"/>
              <a:cs typeface="Times New Roman"/>
              <a:sym typeface="Times New Roman"/>
            </a:endParaRPr>
          </a:p>
          <a:p>
            <a:pPr marL="381000" marR="0" lvl="0" indent="-381000" algn="just" rtl="0">
              <a:lnSpc>
                <a:spcPct val="100000"/>
              </a:lnSpc>
              <a:spcBef>
                <a:spcPts val="480"/>
              </a:spcBef>
              <a:spcAft>
                <a:spcPts val="0"/>
              </a:spcAft>
              <a:buClr>
                <a:schemeClr val="dk1"/>
              </a:buClr>
              <a:buSzPts val="2400"/>
              <a:buFont typeface="Times New Roman"/>
              <a:buNone/>
            </a:pPr>
            <a:r>
              <a:rPr lang="en-US" sz="1600" b="1" i="0" u="sng" dirty="0" smtClean="0">
                <a:solidFill>
                  <a:schemeClr val="dk1"/>
                </a:solidFill>
                <a:latin typeface="Cambria" pitchFamily="18" charset="0"/>
                <a:ea typeface="Cambria" pitchFamily="18" charset="0"/>
                <a:cs typeface="Times New Roman"/>
                <a:sym typeface="Times New Roman"/>
              </a:rPr>
              <a:t>PRODUCTION</a:t>
            </a:r>
            <a:r>
              <a:rPr lang="en-US" sz="1600" b="1" i="0" u="sng" dirty="0">
                <a:solidFill>
                  <a:schemeClr val="dk1"/>
                </a:solidFill>
                <a:latin typeface="Cambria" pitchFamily="18" charset="0"/>
                <a:ea typeface="Cambria" pitchFamily="18" charset="0"/>
                <a:cs typeface="Times New Roman"/>
                <a:sym typeface="Times New Roman"/>
              </a:rPr>
              <a:t>	SEMANTIC RULE</a:t>
            </a:r>
            <a:endParaRPr sz="1600">
              <a:latin typeface="Cambria" pitchFamily="18" charset="0"/>
              <a:ea typeface="Cambria" pitchFamily="18" charset="0"/>
            </a:endParaRPr>
          </a:p>
          <a:p>
            <a:pPr marL="381000" marR="0" lvl="0" indent="-381000" algn="just" rtl="0">
              <a:lnSpc>
                <a:spcPct val="100000"/>
              </a:lnSpc>
              <a:spcBef>
                <a:spcPts val="480"/>
              </a:spcBef>
              <a:spcAft>
                <a:spcPts val="0"/>
              </a:spcAft>
              <a:buClr>
                <a:schemeClr val="dk1"/>
              </a:buClr>
              <a:buSzPts val="2400"/>
              <a:buFont typeface="Times New Roman"/>
              <a:buNone/>
            </a:pPr>
            <a:r>
              <a:rPr lang="en-US" sz="1600" b="1" i="0" u="none" dirty="0">
                <a:solidFill>
                  <a:schemeClr val="dk1"/>
                </a:solidFill>
                <a:latin typeface="Cambria" pitchFamily="18" charset="0"/>
                <a:ea typeface="Cambria" pitchFamily="18" charset="0"/>
                <a:cs typeface="Times New Roman"/>
                <a:sym typeface="Times New Roman"/>
              </a:rPr>
              <a:t>E → E</a:t>
            </a:r>
            <a:r>
              <a:rPr lang="en-US" sz="1600" b="1" i="0" u="none" baseline="-25000" dirty="0">
                <a:solidFill>
                  <a:schemeClr val="dk1"/>
                </a:solidFill>
                <a:latin typeface="Cambria" pitchFamily="18" charset="0"/>
                <a:ea typeface="Cambria" pitchFamily="18" charset="0"/>
                <a:cs typeface="Times New Roman"/>
                <a:sym typeface="Times New Roman"/>
              </a:rPr>
              <a:t>1</a:t>
            </a:r>
            <a:r>
              <a:rPr lang="en-US" sz="1600" b="1" i="0" u="none" dirty="0">
                <a:solidFill>
                  <a:schemeClr val="dk1"/>
                </a:solidFill>
                <a:latin typeface="Cambria" pitchFamily="18" charset="0"/>
                <a:ea typeface="Cambria" pitchFamily="18" charset="0"/>
                <a:cs typeface="Times New Roman"/>
                <a:sym typeface="Times New Roman"/>
              </a:rPr>
              <a:t> </a:t>
            </a:r>
            <a:r>
              <a:rPr lang="en-US" sz="1600" b="1" i="0" u="none" dirty="0">
                <a:solidFill>
                  <a:schemeClr val="accent2"/>
                </a:solidFill>
                <a:latin typeface="Cambria" pitchFamily="18" charset="0"/>
                <a:ea typeface="Cambria" pitchFamily="18" charset="0"/>
                <a:cs typeface="Times New Roman"/>
                <a:sym typeface="Times New Roman"/>
              </a:rPr>
              <a:t>+</a:t>
            </a:r>
            <a:r>
              <a:rPr lang="en-US" sz="1600" b="1" i="0" u="none" dirty="0">
                <a:solidFill>
                  <a:schemeClr val="dk1"/>
                </a:solidFill>
                <a:latin typeface="Cambria" pitchFamily="18" charset="0"/>
                <a:ea typeface="Cambria" pitchFamily="18" charset="0"/>
                <a:cs typeface="Times New Roman"/>
                <a:sym typeface="Times New Roman"/>
              </a:rPr>
              <a:t> T		</a:t>
            </a:r>
            <a:r>
              <a:rPr lang="en-US" sz="1600" b="1" i="0" u="none" dirty="0" err="1">
                <a:solidFill>
                  <a:schemeClr val="dk1"/>
                </a:solidFill>
                <a:latin typeface="Cambria" pitchFamily="18" charset="0"/>
                <a:ea typeface="Cambria" pitchFamily="18" charset="0"/>
                <a:cs typeface="Times New Roman"/>
                <a:sym typeface="Times New Roman"/>
              </a:rPr>
              <a:t>E.</a:t>
            </a:r>
            <a:r>
              <a:rPr lang="en-US" sz="1600" b="1" i="1" u="none" dirty="0" err="1">
                <a:solidFill>
                  <a:schemeClr val="dk1"/>
                </a:solidFill>
                <a:latin typeface="Cambria" pitchFamily="18" charset="0"/>
                <a:ea typeface="Cambria" pitchFamily="18" charset="0"/>
                <a:cs typeface="Times New Roman"/>
                <a:sym typeface="Times New Roman"/>
              </a:rPr>
              <a:t>nptr</a:t>
            </a:r>
            <a:r>
              <a:rPr lang="en-US" sz="1600" b="1" i="0" u="none" dirty="0">
                <a:solidFill>
                  <a:schemeClr val="dk1"/>
                </a:solidFill>
                <a:latin typeface="Cambria" pitchFamily="18" charset="0"/>
                <a:ea typeface="Cambria" pitchFamily="18" charset="0"/>
                <a:cs typeface="Times New Roman"/>
                <a:sym typeface="Times New Roman"/>
              </a:rPr>
              <a:t> = </a:t>
            </a:r>
            <a:r>
              <a:rPr lang="en-US" sz="1600" b="1" i="1" u="none" dirty="0" err="1">
                <a:solidFill>
                  <a:schemeClr val="dk1"/>
                </a:solidFill>
                <a:latin typeface="Cambria" pitchFamily="18" charset="0"/>
                <a:ea typeface="Cambria" pitchFamily="18" charset="0"/>
                <a:cs typeface="Times New Roman"/>
                <a:sym typeface="Times New Roman"/>
              </a:rPr>
              <a:t>mknode</a:t>
            </a:r>
            <a:r>
              <a:rPr lang="en-US" sz="1600" b="1" i="0" u="none" dirty="0">
                <a:solidFill>
                  <a:schemeClr val="dk1"/>
                </a:solidFill>
                <a:latin typeface="Cambria" pitchFamily="18" charset="0"/>
                <a:ea typeface="Cambria" pitchFamily="18" charset="0"/>
                <a:cs typeface="Times New Roman"/>
                <a:sym typeface="Times New Roman"/>
              </a:rPr>
              <a:t>(“+”,E</a:t>
            </a:r>
            <a:r>
              <a:rPr lang="en-US" sz="1600" b="1" i="0" u="none" baseline="-25000" dirty="0">
                <a:solidFill>
                  <a:schemeClr val="dk1"/>
                </a:solidFill>
                <a:latin typeface="Cambria" pitchFamily="18" charset="0"/>
                <a:ea typeface="Cambria" pitchFamily="18" charset="0"/>
                <a:cs typeface="Times New Roman"/>
                <a:sym typeface="Times New Roman"/>
              </a:rPr>
              <a:t>1</a:t>
            </a:r>
            <a:r>
              <a:rPr lang="en-US" sz="1600" b="1" i="0" u="none" dirty="0">
                <a:solidFill>
                  <a:schemeClr val="dk1"/>
                </a:solidFill>
                <a:latin typeface="Cambria" pitchFamily="18" charset="0"/>
                <a:ea typeface="Cambria" pitchFamily="18" charset="0"/>
                <a:cs typeface="Times New Roman"/>
                <a:sym typeface="Times New Roman"/>
              </a:rPr>
              <a:t>.</a:t>
            </a:r>
            <a:r>
              <a:rPr lang="en-US" sz="1600" b="1" i="1" u="none" dirty="0">
                <a:solidFill>
                  <a:schemeClr val="dk1"/>
                </a:solidFill>
                <a:latin typeface="Cambria" pitchFamily="18" charset="0"/>
                <a:ea typeface="Cambria" pitchFamily="18" charset="0"/>
                <a:cs typeface="Times New Roman"/>
                <a:sym typeface="Times New Roman"/>
              </a:rPr>
              <a:t>nptr </a:t>
            </a:r>
            <a:r>
              <a:rPr lang="en-US" sz="1600" b="1" i="0" u="none" dirty="0">
                <a:solidFill>
                  <a:schemeClr val="dk1"/>
                </a:solidFill>
                <a:latin typeface="Cambria" pitchFamily="18" charset="0"/>
                <a:ea typeface="Cambria" pitchFamily="18" charset="0"/>
                <a:cs typeface="Times New Roman"/>
                <a:sym typeface="Times New Roman"/>
              </a:rPr>
              <a:t>,</a:t>
            </a:r>
            <a:r>
              <a:rPr lang="en-US" sz="1600" b="1" i="0" u="none" dirty="0" err="1">
                <a:solidFill>
                  <a:schemeClr val="dk1"/>
                </a:solidFill>
                <a:latin typeface="Cambria" pitchFamily="18" charset="0"/>
                <a:ea typeface="Cambria" pitchFamily="18" charset="0"/>
                <a:cs typeface="Times New Roman"/>
                <a:sym typeface="Times New Roman"/>
              </a:rPr>
              <a:t>T.</a:t>
            </a:r>
            <a:r>
              <a:rPr lang="en-US" sz="1600" b="1" i="1" u="none" dirty="0" err="1">
                <a:solidFill>
                  <a:schemeClr val="dk1"/>
                </a:solidFill>
                <a:latin typeface="Cambria" pitchFamily="18" charset="0"/>
                <a:ea typeface="Cambria" pitchFamily="18" charset="0"/>
                <a:cs typeface="Times New Roman"/>
                <a:sym typeface="Times New Roman"/>
              </a:rPr>
              <a:t>nptr</a:t>
            </a:r>
            <a:r>
              <a:rPr lang="en-US" sz="1600" b="1" i="0" u="none" dirty="0">
                <a:solidFill>
                  <a:schemeClr val="dk1"/>
                </a:solidFill>
                <a:latin typeface="Cambria" pitchFamily="18" charset="0"/>
                <a:ea typeface="Cambria" pitchFamily="18" charset="0"/>
                <a:cs typeface="Times New Roman"/>
                <a:sym typeface="Times New Roman"/>
              </a:rPr>
              <a:t>)</a:t>
            </a:r>
            <a:endParaRPr sz="1600">
              <a:latin typeface="Cambria" pitchFamily="18" charset="0"/>
              <a:ea typeface="Cambria" pitchFamily="18" charset="0"/>
            </a:endParaRPr>
          </a:p>
          <a:p>
            <a:pPr marL="381000" marR="0" lvl="0" indent="-381000" algn="just" rtl="0">
              <a:lnSpc>
                <a:spcPct val="100000"/>
              </a:lnSpc>
              <a:spcBef>
                <a:spcPts val="480"/>
              </a:spcBef>
              <a:spcAft>
                <a:spcPts val="0"/>
              </a:spcAft>
              <a:buClr>
                <a:schemeClr val="dk1"/>
              </a:buClr>
              <a:buSzPts val="2400"/>
              <a:buFont typeface="Times New Roman"/>
              <a:buNone/>
            </a:pPr>
            <a:r>
              <a:rPr lang="en-US" sz="1600" b="1" i="0" u="none" dirty="0">
                <a:solidFill>
                  <a:schemeClr val="dk1"/>
                </a:solidFill>
                <a:latin typeface="Cambria" pitchFamily="18" charset="0"/>
                <a:ea typeface="Cambria" pitchFamily="18" charset="0"/>
                <a:cs typeface="Times New Roman"/>
                <a:sym typeface="Times New Roman"/>
              </a:rPr>
              <a:t>E → E</a:t>
            </a:r>
            <a:r>
              <a:rPr lang="en-US" sz="1600" b="1" i="0" u="none" baseline="-25000" dirty="0">
                <a:solidFill>
                  <a:schemeClr val="dk1"/>
                </a:solidFill>
                <a:latin typeface="Cambria" pitchFamily="18" charset="0"/>
                <a:ea typeface="Cambria" pitchFamily="18" charset="0"/>
                <a:cs typeface="Times New Roman"/>
                <a:sym typeface="Times New Roman"/>
              </a:rPr>
              <a:t>1</a:t>
            </a:r>
            <a:r>
              <a:rPr lang="en-US" sz="1600" b="1" i="0" u="none" dirty="0">
                <a:solidFill>
                  <a:schemeClr val="dk1"/>
                </a:solidFill>
                <a:latin typeface="Cambria" pitchFamily="18" charset="0"/>
                <a:ea typeface="Cambria" pitchFamily="18" charset="0"/>
                <a:cs typeface="Times New Roman"/>
                <a:sym typeface="Times New Roman"/>
              </a:rPr>
              <a:t> </a:t>
            </a:r>
            <a:r>
              <a:rPr lang="en-US" sz="1600" b="1" i="0" u="none" dirty="0">
                <a:solidFill>
                  <a:schemeClr val="accent2"/>
                </a:solidFill>
                <a:latin typeface="Cambria" pitchFamily="18" charset="0"/>
                <a:ea typeface="Cambria" pitchFamily="18" charset="0"/>
                <a:cs typeface="Times New Roman"/>
                <a:sym typeface="Times New Roman"/>
              </a:rPr>
              <a:t>-</a:t>
            </a:r>
            <a:r>
              <a:rPr lang="en-US" sz="1600" b="1" i="0" u="none" dirty="0">
                <a:solidFill>
                  <a:schemeClr val="dk1"/>
                </a:solidFill>
                <a:latin typeface="Cambria" pitchFamily="18" charset="0"/>
                <a:ea typeface="Cambria" pitchFamily="18" charset="0"/>
                <a:cs typeface="Times New Roman"/>
                <a:sym typeface="Times New Roman"/>
              </a:rPr>
              <a:t> T		</a:t>
            </a:r>
            <a:r>
              <a:rPr lang="en-US" sz="1600" b="1" i="0" u="none" dirty="0" err="1">
                <a:solidFill>
                  <a:schemeClr val="dk1"/>
                </a:solidFill>
                <a:latin typeface="Cambria" pitchFamily="18" charset="0"/>
                <a:ea typeface="Cambria" pitchFamily="18" charset="0"/>
                <a:cs typeface="Times New Roman"/>
                <a:sym typeface="Times New Roman"/>
              </a:rPr>
              <a:t>E.</a:t>
            </a:r>
            <a:r>
              <a:rPr lang="en-US" sz="1600" b="1" i="1" u="none" dirty="0" err="1">
                <a:solidFill>
                  <a:schemeClr val="dk1"/>
                </a:solidFill>
                <a:latin typeface="Cambria" pitchFamily="18" charset="0"/>
                <a:ea typeface="Cambria" pitchFamily="18" charset="0"/>
                <a:cs typeface="Times New Roman"/>
                <a:sym typeface="Times New Roman"/>
              </a:rPr>
              <a:t>nptr</a:t>
            </a:r>
            <a:r>
              <a:rPr lang="en-US" sz="1600" b="1" i="0" u="none" dirty="0">
                <a:solidFill>
                  <a:schemeClr val="dk1"/>
                </a:solidFill>
                <a:latin typeface="Cambria" pitchFamily="18" charset="0"/>
                <a:ea typeface="Cambria" pitchFamily="18" charset="0"/>
                <a:cs typeface="Times New Roman"/>
                <a:sym typeface="Times New Roman"/>
              </a:rPr>
              <a:t> = </a:t>
            </a:r>
            <a:r>
              <a:rPr lang="en-US" sz="1600" b="1" i="1" u="none" dirty="0" err="1">
                <a:solidFill>
                  <a:schemeClr val="dk1"/>
                </a:solidFill>
                <a:latin typeface="Cambria" pitchFamily="18" charset="0"/>
                <a:ea typeface="Cambria" pitchFamily="18" charset="0"/>
                <a:cs typeface="Times New Roman"/>
                <a:sym typeface="Times New Roman"/>
              </a:rPr>
              <a:t>mknode</a:t>
            </a:r>
            <a:r>
              <a:rPr lang="en-US" sz="1600" b="1" i="0" u="none" dirty="0">
                <a:solidFill>
                  <a:schemeClr val="dk1"/>
                </a:solidFill>
                <a:latin typeface="Cambria" pitchFamily="18" charset="0"/>
                <a:ea typeface="Cambria" pitchFamily="18" charset="0"/>
                <a:cs typeface="Times New Roman"/>
                <a:sym typeface="Times New Roman"/>
              </a:rPr>
              <a:t>(“-”,E</a:t>
            </a:r>
            <a:r>
              <a:rPr lang="en-US" sz="1600" b="1" i="0" u="none" baseline="-25000" dirty="0">
                <a:solidFill>
                  <a:schemeClr val="dk1"/>
                </a:solidFill>
                <a:latin typeface="Cambria" pitchFamily="18" charset="0"/>
                <a:ea typeface="Cambria" pitchFamily="18" charset="0"/>
                <a:cs typeface="Times New Roman"/>
                <a:sym typeface="Times New Roman"/>
              </a:rPr>
              <a:t>1</a:t>
            </a:r>
            <a:r>
              <a:rPr lang="en-US" sz="1600" b="1" i="0" u="none" dirty="0">
                <a:solidFill>
                  <a:schemeClr val="dk1"/>
                </a:solidFill>
                <a:latin typeface="Cambria" pitchFamily="18" charset="0"/>
                <a:ea typeface="Cambria" pitchFamily="18" charset="0"/>
                <a:cs typeface="Times New Roman"/>
                <a:sym typeface="Times New Roman"/>
              </a:rPr>
              <a:t>.</a:t>
            </a:r>
            <a:r>
              <a:rPr lang="en-US" sz="1600" b="1" i="1" u="none" dirty="0">
                <a:solidFill>
                  <a:schemeClr val="dk1"/>
                </a:solidFill>
                <a:latin typeface="Cambria" pitchFamily="18" charset="0"/>
                <a:ea typeface="Cambria" pitchFamily="18" charset="0"/>
                <a:cs typeface="Times New Roman"/>
                <a:sym typeface="Times New Roman"/>
              </a:rPr>
              <a:t>nptr </a:t>
            </a:r>
            <a:r>
              <a:rPr lang="en-US" sz="1600" b="1" i="0" u="none" dirty="0">
                <a:solidFill>
                  <a:schemeClr val="dk1"/>
                </a:solidFill>
                <a:latin typeface="Cambria" pitchFamily="18" charset="0"/>
                <a:ea typeface="Cambria" pitchFamily="18" charset="0"/>
                <a:cs typeface="Times New Roman"/>
                <a:sym typeface="Times New Roman"/>
              </a:rPr>
              <a:t>,</a:t>
            </a:r>
            <a:r>
              <a:rPr lang="en-US" sz="1600" b="1" i="0" u="none" dirty="0" err="1">
                <a:solidFill>
                  <a:schemeClr val="dk1"/>
                </a:solidFill>
                <a:latin typeface="Cambria" pitchFamily="18" charset="0"/>
                <a:ea typeface="Cambria" pitchFamily="18" charset="0"/>
                <a:cs typeface="Times New Roman"/>
                <a:sym typeface="Times New Roman"/>
              </a:rPr>
              <a:t>T.</a:t>
            </a:r>
            <a:r>
              <a:rPr lang="en-US" sz="1600" b="1" i="1" u="none" dirty="0" err="1">
                <a:solidFill>
                  <a:schemeClr val="dk1"/>
                </a:solidFill>
                <a:latin typeface="Cambria" pitchFamily="18" charset="0"/>
                <a:ea typeface="Cambria" pitchFamily="18" charset="0"/>
                <a:cs typeface="Times New Roman"/>
                <a:sym typeface="Times New Roman"/>
              </a:rPr>
              <a:t>nptr</a:t>
            </a:r>
            <a:r>
              <a:rPr lang="en-US" sz="1600" b="1" i="0" u="none" dirty="0">
                <a:solidFill>
                  <a:schemeClr val="dk1"/>
                </a:solidFill>
                <a:latin typeface="Cambria" pitchFamily="18" charset="0"/>
                <a:ea typeface="Cambria" pitchFamily="18" charset="0"/>
                <a:cs typeface="Times New Roman"/>
                <a:sym typeface="Times New Roman"/>
              </a:rPr>
              <a:t>)</a:t>
            </a:r>
            <a:endParaRPr sz="1600">
              <a:latin typeface="Cambria" pitchFamily="18" charset="0"/>
              <a:ea typeface="Cambria" pitchFamily="18" charset="0"/>
            </a:endParaRPr>
          </a:p>
          <a:p>
            <a:pPr marL="381000" marR="0" lvl="0" indent="-381000" algn="just" rtl="0">
              <a:lnSpc>
                <a:spcPct val="100000"/>
              </a:lnSpc>
              <a:spcBef>
                <a:spcPts val="480"/>
              </a:spcBef>
              <a:spcAft>
                <a:spcPts val="0"/>
              </a:spcAft>
              <a:buClr>
                <a:schemeClr val="dk1"/>
              </a:buClr>
              <a:buSzPts val="2400"/>
              <a:buFont typeface="Times New Roman"/>
              <a:buNone/>
            </a:pPr>
            <a:r>
              <a:rPr lang="en-US" sz="1600" b="1" i="0" u="none" dirty="0">
                <a:solidFill>
                  <a:schemeClr val="dk1"/>
                </a:solidFill>
                <a:latin typeface="Cambria" pitchFamily="18" charset="0"/>
                <a:ea typeface="Cambria" pitchFamily="18" charset="0"/>
                <a:cs typeface="Times New Roman"/>
                <a:sym typeface="Times New Roman"/>
              </a:rPr>
              <a:t>E → T			      </a:t>
            </a:r>
            <a:r>
              <a:rPr lang="en-US" sz="1600" b="1" i="0" u="none" dirty="0" err="1">
                <a:solidFill>
                  <a:schemeClr val="dk1"/>
                </a:solidFill>
                <a:latin typeface="Cambria" pitchFamily="18" charset="0"/>
                <a:ea typeface="Cambria" pitchFamily="18" charset="0"/>
                <a:cs typeface="Times New Roman"/>
                <a:sym typeface="Times New Roman"/>
              </a:rPr>
              <a:t>E.</a:t>
            </a:r>
            <a:r>
              <a:rPr lang="en-US" sz="1600" b="1" i="1" u="none" dirty="0" err="1">
                <a:solidFill>
                  <a:schemeClr val="dk1"/>
                </a:solidFill>
                <a:latin typeface="Cambria" pitchFamily="18" charset="0"/>
                <a:ea typeface="Cambria" pitchFamily="18" charset="0"/>
                <a:cs typeface="Times New Roman"/>
                <a:sym typeface="Times New Roman"/>
              </a:rPr>
              <a:t>nptr</a:t>
            </a:r>
            <a:r>
              <a:rPr lang="en-US" sz="1600" b="1" i="0" u="none" dirty="0">
                <a:solidFill>
                  <a:schemeClr val="dk1"/>
                </a:solidFill>
                <a:latin typeface="Cambria" pitchFamily="18" charset="0"/>
                <a:ea typeface="Cambria" pitchFamily="18" charset="0"/>
                <a:cs typeface="Times New Roman"/>
                <a:sym typeface="Times New Roman"/>
              </a:rPr>
              <a:t> = </a:t>
            </a:r>
            <a:r>
              <a:rPr lang="en-US" sz="1600" b="1" i="0" u="none" dirty="0" err="1">
                <a:solidFill>
                  <a:schemeClr val="dk1"/>
                </a:solidFill>
                <a:latin typeface="Cambria" pitchFamily="18" charset="0"/>
                <a:ea typeface="Cambria" pitchFamily="18" charset="0"/>
                <a:cs typeface="Times New Roman"/>
                <a:sym typeface="Times New Roman"/>
              </a:rPr>
              <a:t>T.</a:t>
            </a:r>
            <a:r>
              <a:rPr lang="en-US" sz="1600" b="1" i="1" u="none" dirty="0" err="1">
                <a:solidFill>
                  <a:schemeClr val="dk1"/>
                </a:solidFill>
                <a:latin typeface="Cambria" pitchFamily="18" charset="0"/>
                <a:ea typeface="Cambria" pitchFamily="18" charset="0"/>
                <a:cs typeface="Times New Roman"/>
                <a:sym typeface="Times New Roman"/>
              </a:rPr>
              <a:t>nptr</a:t>
            </a:r>
            <a:endParaRPr sz="1600" b="0" i="0" u="none">
              <a:solidFill>
                <a:schemeClr val="dk1"/>
              </a:solidFill>
              <a:latin typeface="Cambria" pitchFamily="18" charset="0"/>
              <a:ea typeface="Cambria" pitchFamily="18" charset="0"/>
              <a:cs typeface="Times New Roman"/>
              <a:sym typeface="Times New Roman"/>
            </a:endParaRPr>
          </a:p>
          <a:p>
            <a:pPr marL="381000" marR="0" lvl="0" indent="-381000" algn="just" rtl="0">
              <a:lnSpc>
                <a:spcPct val="100000"/>
              </a:lnSpc>
              <a:spcBef>
                <a:spcPts val="480"/>
              </a:spcBef>
              <a:spcAft>
                <a:spcPts val="0"/>
              </a:spcAft>
              <a:buClr>
                <a:schemeClr val="dk1"/>
              </a:buClr>
              <a:buSzPts val="2400"/>
              <a:buFont typeface="Times New Roman"/>
              <a:buNone/>
            </a:pPr>
            <a:r>
              <a:rPr lang="en-US" sz="1600" b="1" i="0" u="none" dirty="0">
                <a:solidFill>
                  <a:schemeClr val="dk1"/>
                </a:solidFill>
                <a:latin typeface="Cambria" pitchFamily="18" charset="0"/>
                <a:ea typeface="Cambria" pitchFamily="18" charset="0"/>
                <a:cs typeface="Times New Roman"/>
                <a:sym typeface="Times New Roman"/>
              </a:rPr>
              <a:t>T → </a:t>
            </a:r>
            <a:r>
              <a:rPr lang="en-US" sz="1600" b="1" i="0" u="none" dirty="0">
                <a:solidFill>
                  <a:schemeClr val="accent2"/>
                </a:solidFill>
                <a:latin typeface="Cambria" pitchFamily="18" charset="0"/>
                <a:ea typeface="Cambria" pitchFamily="18" charset="0"/>
                <a:cs typeface="Times New Roman"/>
                <a:sym typeface="Times New Roman"/>
              </a:rPr>
              <a:t>(</a:t>
            </a:r>
            <a:r>
              <a:rPr lang="en-US" sz="1600" b="1" i="0" u="none" dirty="0">
                <a:solidFill>
                  <a:schemeClr val="dk1"/>
                </a:solidFill>
                <a:latin typeface="Cambria" pitchFamily="18" charset="0"/>
                <a:ea typeface="Cambria" pitchFamily="18" charset="0"/>
                <a:cs typeface="Times New Roman"/>
                <a:sym typeface="Times New Roman"/>
              </a:rPr>
              <a:t>E</a:t>
            </a:r>
            <a:r>
              <a:rPr lang="en-US" sz="1600" b="1" i="0" u="none" dirty="0">
                <a:solidFill>
                  <a:schemeClr val="accent2"/>
                </a:solidFill>
                <a:latin typeface="Cambria" pitchFamily="18" charset="0"/>
                <a:ea typeface="Cambria" pitchFamily="18" charset="0"/>
                <a:cs typeface="Times New Roman"/>
                <a:sym typeface="Times New Roman"/>
              </a:rPr>
              <a:t>)</a:t>
            </a:r>
            <a:r>
              <a:rPr lang="en-US" sz="1600" b="1" i="0" u="none" dirty="0">
                <a:solidFill>
                  <a:schemeClr val="dk1"/>
                </a:solidFill>
                <a:latin typeface="Cambria" pitchFamily="18" charset="0"/>
                <a:ea typeface="Cambria" pitchFamily="18" charset="0"/>
                <a:cs typeface="Times New Roman"/>
                <a:sym typeface="Times New Roman"/>
              </a:rPr>
              <a:t> 		      </a:t>
            </a:r>
            <a:r>
              <a:rPr lang="en-US" sz="1600" b="1" i="0" u="none" dirty="0" err="1">
                <a:solidFill>
                  <a:schemeClr val="dk1"/>
                </a:solidFill>
                <a:latin typeface="Cambria" pitchFamily="18" charset="0"/>
                <a:ea typeface="Cambria" pitchFamily="18" charset="0"/>
                <a:cs typeface="Times New Roman"/>
                <a:sym typeface="Times New Roman"/>
              </a:rPr>
              <a:t>T.</a:t>
            </a:r>
            <a:r>
              <a:rPr lang="en-US" sz="1600" b="1" i="1" u="none" dirty="0" err="1">
                <a:solidFill>
                  <a:schemeClr val="dk1"/>
                </a:solidFill>
                <a:latin typeface="Cambria" pitchFamily="18" charset="0"/>
                <a:ea typeface="Cambria" pitchFamily="18" charset="0"/>
                <a:cs typeface="Times New Roman"/>
                <a:sym typeface="Times New Roman"/>
              </a:rPr>
              <a:t>nptr</a:t>
            </a:r>
            <a:r>
              <a:rPr lang="en-US" sz="1600" b="1" i="0" u="none" dirty="0">
                <a:solidFill>
                  <a:schemeClr val="dk1"/>
                </a:solidFill>
                <a:latin typeface="Cambria" pitchFamily="18" charset="0"/>
                <a:ea typeface="Cambria" pitchFamily="18" charset="0"/>
                <a:cs typeface="Times New Roman"/>
                <a:sym typeface="Times New Roman"/>
              </a:rPr>
              <a:t> = </a:t>
            </a:r>
            <a:r>
              <a:rPr lang="en-US" sz="1600" b="1" i="0" u="none" dirty="0" err="1">
                <a:solidFill>
                  <a:schemeClr val="dk1"/>
                </a:solidFill>
                <a:latin typeface="Cambria" pitchFamily="18" charset="0"/>
                <a:ea typeface="Cambria" pitchFamily="18" charset="0"/>
                <a:cs typeface="Times New Roman"/>
                <a:sym typeface="Times New Roman"/>
              </a:rPr>
              <a:t>E.</a:t>
            </a:r>
            <a:r>
              <a:rPr lang="en-US" sz="1600" b="1" i="1" u="none" dirty="0" err="1">
                <a:solidFill>
                  <a:schemeClr val="dk1"/>
                </a:solidFill>
                <a:latin typeface="Cambria" pitchFamily="18" charset="0"/>
                <a:ea typeface="Cambria" pitchFamily="18" charset="0"/>
                <a:cs typeface="Times New Roman"/>
                <a:sym typeface="Times New Roman"/>
              </a:rPr>
              <a:t>nptr</a:t>
            </a:r>
            <a:endParaRPr sz="1600">
              <a:latin typeface="Cambria" pitchFamily="18" charset="0"/>
              <a:ea typeface="Cambria" pitchFamily="18" charset="0"/>
            </a:endParaRPr>
          </a:p>
          <a:p>
            <a:pPr marL="381000" marR="0" lvl="0" indent="-381000" algn="just" rtl="0">
              <a:lnSpc>
                <a:spcPct val="100000"/>
              </a:lnSpc>
              <a:spcBef>
                <a:spcPts val="480"/>
              </a:spcBef>
              <a:spcAft>
                <a:spcPts val="0"/>
              </a:spcAft>
              <a:buClr>
                <a:schemeClr val="dk1"/>
              </a:buClr>
              <a:buSzPts val="2400"/>
              <a:buFont typeface="Times New Roman"/>
              <a:buNone/>
            </a:pPr>
            <a:r>
              <a:rPr lang="en-US" sz="1600" b="1" i="0" u="none" dirty="0">
                <a:solidFill>
                  <a:schemeClr val="dk1"/>
                </a:solidFill>
                <a:latin typeface="Cambria" pitchFamily="18" charset="0"/>
                <a:ea typeface="Cambria" pitchFamily="18" charset="0"/>
                <a:cs typeface="Times New Roman"/>
                <a:sym typeface="Times New Roman"/>
              </a:rPr>
              <a:t>T → </a:t>
            </a:r>
            <a:r>
              <a:rPr lang="en-US" sz="1600" b="1" i="0" u="none" dirty="0">
                <a:solidFill>
                  <a:schemeClr val="accent2"/>
                </a:solidFill>
                <a:latin typeface="Cambria" pitchFamily="18" charset="0"/>
                <a:ea typeface="Cambria" pitchFamily="18" charset="0"/>
                <a:cs typeface="Times New Roman"/>
                <a:sym typeface="Times New Roman"/>
              </a:rPr>
              <a:t>id</a:t>
            </a:r>
            <a:r>
              <a:rPr lang="en-US" sz="1600" b="1" i="0" u="none" dirty="0">
                <a:solidFill>
                  <a:schemeClr val="dk1"/>
                </a:solidFill>
                <a:latin typeface="Cambria" pitchFamily="18" charset="0"/>
                <a:ea typeface="Cambria" pitchFamily="18" charset="0"/>
                <a:cs typeface="Times New Roman"/>
                <a:sym typeface="Times New Roman"/>
              </a:rPr>
              <a:t>			</a:t>
            </a:r>
            <a:r>
              <a:rPr lang="en-US" sz="1600" b="1" i="0" u="none" dirty="0" err="1">
                <a:solidFill>
                  <a:schemeClr val="dk1"/>
                </a:solidFill>
                <a:latin typeface="Cambria" pitchFamily="18" charset="0"/>
                <a:ea typeface="Cambria" pitchFamily="18" charset="0"/>
                <a:cs typeface="Times New Roman"/>
                <a:sym typeface="Times New Roman"/>
              </a:rPr>
              <a:t>T.</a:t>
            </a:r>
            <a:r>
              <a:rPr lang="en-US" sz="1600" b="1" i="1" u="none" dirty="0" err="1">
                <a:solidFill>
                  <a:schemeClr val="dk1"/>
                </a:solidFill>
                <a:latin typeface="Cambria" pitchFamily="18" charset="0"/>
                <a:ea typeface="Cambria" pitchFamily="18" charset="0"/>
                <a:cs typeface="Times New Roman"/>
                <a:sym typeface="Times New Roman"/>
              </a:rPr>
              <a:t>nptr</a:t>
            </a:r>
            <a:r>
              <a:rPr lang="en-US" sz="1600" b="1" i="0" u="none" dirty="0">
                <a:solidFill>
                  <a:schemeClr val="dk1"/>
                </a:solidFill>
                <a:latin typeface="Cambria" pitchFamily="18" charset="0"/>
                <a:ea typeface="Cambria" pitchFamily="18" charset="0"/>
                <a:cs typeface="Times New Roman"/>
                <a:sym typeface="Times New Roman"/>
              </a:rPr>
              <a:t> = </a:t>
            </a:r>
            <a:r>
              <a:rPr lang="en-US" sz="1600" b="1" i="1" u="none" dirty="0" err="1">
                <a:solidFill>
                  <a:schemeClr val="dk1"/>
                </a:solidFill>
                <a:latin typeface="Cambria" pitchFamily="18" charset="0"/>
                <a:ea typeface="Cambria" pitchFamily="18" charset="0"/>
                <a:cs typeface="Times New Roman"/>
                <a:sym typeface="Times New Roman"/>
              </a:rPr>
              <a:t>mkleaf</a:t>
            </a:r>
            <a:r>
              <a:rPr lang="en-US" sz="1600" b="1" i="0" u="none" dirty="0">
                <a:solidFill>
                  <a:schemeClr val="dk1"/>
                </a:solidFill>
                <a:latin typeface="Cambria" pitchFamily="18" charset="0"/>
                <a:ea typeface="Cambria" pitchFamily="18" charset="0"/>
                <a:cs typeface="Times New Roman"/>
                <a:sym typeface="Times New Roman"/>
              </a:rPr>
              <a:t>(id, </a:t>
            </a:r>
            <a:r>
              <a:rPr lang="en-US" sz="1600" b="1" i="0" u="none" dirty="0" err="1">
                <a:solidFill>
                  <a:schemeClr val="accent2"/>
                </a:solidFill>
                <a:latin typeface="Cambria" pitchFamily="18" charset="0"/>
                <a:ea typeface="Cambria" pitchFamily="18" charset="0"/>
                <a:cs typeface="Times New Roman"/>
                <a:sym typeface="Times New Roman"/>
              </a:rPr>
              <a:t>id</a:t>
            </a:r>
            <a:r>
              <a:rPr lang="en-US" sz="1600" b="1" i="0" u="none" dirty="0" err="1">
                <a:solidFill>
                  <a:schemeClr val="dk1"/>
                </a:solidFill>
                <a:latin typeface="Cambria" pitchFamily="18" charset="0"/>
                <a:ea typeface="Cambria" pitchFamily="18" charset="0"/>
                <a:cs typeface="Times New Roman"/>
                <a:sym typeface="Times New Roman"/>
              </a:rPr>
              <a:t>.</a:t>
            </a:r>
            <a:r>
              <a:rPr lang="en-US" sz="1600" b="1" i="1" u="none" dirty="0" err="1">
                <a:solidFill>
                  <a:schemeClr val="dk1"/>
                </a:solidFill>
                <a:latin typeface="Cambria" pitchFamily="18" charset="0"/>
                <a:ea typeface="Cambria" pitchFamily="18" charset="0"/>
                <a:cs typeface="Times New Roman"/>
                <a:sym typeface="Times New Roman"/>
              </a:rPr>
              <a:t>lexval</a:t>
            </a:r>
            <a:r>
              <a:rPr lang="en-US" sz="1600" b="1" i="0" u="none" dirty="0">
                <a:solidFill>
                  <a:schemeClr val="dk1"/>
                </a:solidFill>
                <a:latin typeface="Cambria" pitchFamily="18" charset="0"/>
                <a:ea typeface="Cambria" pitchFamily="18" charset="0"/>
                <a:cs typeface="Times New Roman"/>
                <a:sym typeface="Times New Roman"/>
              </a:rPr>
              <a:t>)</a:t>
            </a:r>
            <a:endParaRPr sz="1600">
              <a:latin typeface="Cambria" pitchFamily="18" charset="0"/>
              <a:ea typeface="Cambria" pitchFamily="18" charset="0"/>
            </a:endParaRPr>
          </a:p>
          <a:p>
            <a:pPr marL="381000" marR="0" lvl="0" indent="-381000" algn="just" rtl="0">
              <a:lnSpc>
                <a:spcPct val="100000"/>
              </a:lnSpc>
              <a:spcBef>
                <a:spcPts val="480"/>
              </a:spcBef>
              <a:spcAft>
                <a:spcPts val="0"/>
              </a:spcAft>
              <a:buClr>
                <a:schemeClr val="dk1"/>
              </a:buClr>
              <a:buSzPts val="2400"/>
              <a:buFont typeface="Times New Roman"/>
              <a:buNone/>
            </a:pPr>
            <a:r>
              <a:rPr lang="en-US" sz="1600" b="1" i="0" u="none" dirty="0">
                <a:solidFill>
                  <a:schemeClr val="dk1"/>
                </a:solidFill>
                <a:latin typeface="Cambria" pitchFamily="18" charset="0"/>
                <a:ea typeface="Cambria" pitchFamily="18" charset="0"/>
                <a:cs typeface="Times New Roman"/>
                <a:sym typeface="Times New Roman"/>
              </a:rPr>
              <a:t>T → </a:t>
            </a:r>
            <a:r>
              <a:rPr lang="en-US" sz="1600" b="1" i="0" u="none" dirty="0">
                <a:solidFill>
                  <a:schemeClr val="accent2"/>
                </a:solidFill>
                <a:latin typeface="Cambria" pitchFamily="18" charset="0"/>
                <a:ea typeface="Cambria" pitchFamily="18" charset="0"/>
                <a:cs typeface="Times New Roman"/>
                <a:sym typeface="Times New Roman"/>
              </a:rPr>
              <a:t>num</a:t>
            </a:r>
            <a:r>
              <a:rPr lang="en-US" sz="1600" b="1" i="0" u="none" dirty="0">
                <a:solidFill>
                  <a:schemeClr val="dk1"/>
                </a:solidFill>
                <a:latin typeface="Cambria" pitchFamily="18" charset="0"/>
                <a:ea typeface="Cambria" pitchFamily="18" charset="0"/>
                <a:cs typeface="Times New Roman"/>
                <a:sym typeface="Times New Roman"/>
              </a:rPr>
              <a:t>		      </a:t>
            </a:r>
            <a:r>
              <a:rPr lang="en-US" sz="1600" b="1" i="0" u="none" dirty="0" err="1">
                <a:solidFill>
                  <a:schemeClr val="dk1"/>
                </a:solidFill>
                <a:latin typeface="Cambria" pitchFamily="18" charset="0"/>
                <a:ea typeface="Cambria" pitchFamily="18" charset="0"/>
                <a:cs typeface="Times New Roman"/>
                <a:sym typeface="Times New Roman"/>
              </a:rPr>
              <a:t>T.</a:t>
            </a:r>
            <a:r>
              <a:rPr lang="en-US" sz="1600" b="1" i="1" u="none" dirty="0" err="1">
                <a:solidFill>
                  <a:schemeClr val="dk1"/>
                </a:solidFill>
                <a:latin typeface="Cambria" pitchFamily="18" charset="0"/>
                <a:ea typeface="Cambria" pitchFamily="18" charset="0"/>
                <a:cs typeface="Times New Roman"/>
                <a:sym typeface="Times New Roman"/>
              </a:rPr>
              <a:t>nptr</a:t>
            </a:r>
            <a:r>
              <a:rPr lang="en-US" sz="1600" b="1" i="0" u="none" dirty="0">
                <a:solidFill>
                  <a:schemeClr val="dk1"/>
                </a:solidFill>
                <a:latin typeface="Cambria" pitchFamily="18" charset="0"/>
                <a:ea typeface="Cambria" pitchFamily="18" charset="0"/>
                <a:cs typeface="Times New Roman"/>
                <a:sym typeface="Times New Roman"/>
              </a:rPr>
              <a:t> = </a:t>
            </a:r>
            <a:r>
              <a:rPr lang="en-US" sz="1600" b="1" i="1" u="none" dirty="0" err="1">
                <a:solidFill>
                  <a:schemeClr val="dk1"/>
                </a:solidFill>
                <a:latin typeface="Cambria" pitchFamily="18" charset="0"/>
                <a:ea typeface="Cambria" pitchFamily="18" charset="0"/>
                <a:cs typeface="Times New Roman"/>
                <a:sym typeface="Times New Roman"/>
              </a:rPr>
              <a:t>mkleaf</a:t>
            </a:r>
            <a:r>
              <a:rPr lang="en-US" sz="1600" b="1" i="0" u="none" dirty="0">
                <a:solidFill>
                  <a:schemeClr val="dk1"/>
                </a:solidFill>
                <a:latin typeface="Cambria" pitchFamily="18" charset="0"/>
                <a:ea typeface="Cambria" pitchFamily="18" charset="0"/>
                <a:cs typeface="Times New Roman"/>
                <a:sym typeface="Times New Roman"/>
              </a:rPr>
              <a:t>(num, </a:t>
            </a:r>
            <a:r>
              <a:rPr lang="en-US" sz="1600" b="1" i="0" u="none" dirty="0">
                <a:solidFill>
                  <a:schemeClr val="accent2"/>
                </a:solidFill>
                <a:latin typeface="Cambria" pitchFamily="18" charset="0"/>
                <a:ea typeface="Cambria" pitchFamily="18" charset="0"/>
                <a:cs typeface="Times New Roman"/>
                <a:sym typeface="Times New Roman"/>
              </a:rPr>
              <a:t>num</a:t>
            </a:r>
            <a:r>
              <a:rPr lang="en-US" sz="1600" b="1" i="0" u="none" dirty="0">
                <a:solidFill>
                  <a:schemeClr val="dk1"/>
                </a:solidFill>
                <a:latin typeface="Cambria" pitchFamily="18" charset="0"/>
                <a:ea typeface="Cambria" pitchFamily="18" charset="0"/>
                <a:cs typeface="Times New Roman"/>
                <a:sym typeface="Times New Roman"/>
              </a:rPr>
              <a:t>.</a:t>
            </a:r>
            <a:r>
              <a:rPr lang="en-US" sz="1600" b="1" i="1" u="none" dirty="0">
                <a:solidFill>
                  <a:schemeClr val="dk1"/>
                </a:solidFill>
                <a:latin typeface="Cambria" pitchFamily="18" charset="0"/>
                <a:ea typeface="Cambria" pitchFamily="18" charset="0"/>
                <a:cs typeface="Times New Roman"/>
                <a:sym typeface="Times New Roman"/>
              </a:rPr>
              <a:t>val</a:t>
            </a:r>
            <a:r>
              <a:rPr lang="en-US" sz="1600" b="1" i="0" u="none" dirty="0">
                <a:solidFill>
                  <a:schemeClr val="dk1"/>
                </a:solidFill>
                <a:latin typeface="Cambria" pitchFamily="18" charset="0"/>
                <a:ea typeface="Cambria" pitchFamily="18" charset="0"/>
                <a:cs typeface="Times New Roman"/>
                <a:sym typeface="Times New Roman"/>
              </a:rPr>
              <a:t>)</a:t>
            </a:r>
            <a:endParaRPr sz="1600">
              <a:latin typeface="Cambria" pitchFamily="18" charset="0"/>
              <a:ea typeface="Cambria" pitchFamily="18" charset="0"/>
            </a:endParaRPr>
          </a:p>
          <a:p>
            <a:pPr marL="342900" marR="0" lvl="0" indent="-190500" algn="just" rtl="0">
              <a:spcBef>
                <a:spcPts val="480"/>
              </a:spcBef>
              <a:spcAft>
                <a:spcPts val="0"/>
              </a:spcAft>
              <a:buClr>
                <a:schemeClr val="dk1"/>
              </a:buClr>
              <a:buSzPts val="2400"/>
              <a:buFont typeface="Times New Roman"/>
              <a:buNone/>
            </a:pPr>
            <a:endParaRPr sz="1600" b="1" i="0" u="none">
              <a:solidFill>
                <a:schemeClr val="dk1"/>
              </a:solidFill>
              <a:latin typeface="Cambria" pitchFamily="18" charset="0"/>
              <a:ea typeface="Cambria" pitchFamily="18" charset="0"/>
              <a:cs typeface="Times New Roman"/>
              <a:sym typeface="Times New Roman"/>
            </a:endParaRPr>
          </a:p>
        </p:txBody>
      </p:sp>
      <p:sp>
        <p:nvSpPr>
          <p:cNvPr id="388" name="Google Shape;388;p30"/>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1"/>
          <p:cNvSpPr txBox="1">
            <a:spLocks noGrp="1"/>
          </p:cNvSpPr>
          <p:nvPr>
            <p:ph type="title"/>
          </p:nvPr>
        </p:nvSpPr>
        <p:spPr>
          <a:xfrm>
            <a:off x="351692" y="152400"/>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b="1" i="0" u="none" dirty="0">
                <a:solidFill>
                  <a:schemeClr val="dk2"/>
                </a:solidFill>
                <a:latin typeface="Times New Roman"/>
                <a:ea typeface="Times New Roman"/>
                <a:cs typeface="Times New Roman"/>
                <a:sym typeface="Times New Roman"/>
              </a:rPr>
              <a:t>Annotated parse tree depicting construction of syntax tree for the expression a-4+c</a:t>
            </a:r>
            <a:endParaRPr sz="1100"/>
          </a:p>
        </p:txBody>
      </p:sp>
      <p:sp>
        <p:nvSpPr>
          <p:cNvPr id="394" name="Google Shape;394;p31"/>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57</a:t>
            </a:fld>
            <a:endParaRPr/>
          </a:p>
        </p:txBody>
      </p:sp>
      <p:sp>
        <p:nvSpPr>
          <p:cNvPr id="395" name="Google Shape;395;p31"/>
          <p:cNvSpPr txBox="1"/>
          <p:nvPr/>
        </p:nvSpPr>
        <p:spPr>
          <a:xfrm>
            <a:off x="1055077" y="2133600"/>
            <a:ext cx="7455877" cy="685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E.nptr</a:t>
            </a:r>
            <a:r>
              <a:rPr lang="en-US" sz="2400" b="0" i="0" u="none" strike="noStrike" cap="none" dirty="0">
                <a:solidFill>
                  <a:schemeClr val="dk1"/>
                </a:solidFill>
                <a:latin typeface="Times New Roman"/>
                <a:ea typeface="Times New Roman"/>
                <a:cs typeface="Times New Roman"/>
                <a:sym typeface="Times New Roman"/>
              </a:rPr>
              <a:t>	     +                </a:t>
            </a:r>
            <a:r>
              <a:rPr lang="en-US" sz="2400" b="0" i="0" u="none" strike="noStrike" cap="none" dirty="0" err="1">
                <a:solidFill>
                  <a:schemeClr val="dk1"/>
                </a:solidFill>
                <a:latin typeface="Times New Roman"/>
                <a:ea typeface="Times New Roman"/>
                <a:cs typeface="Times New Roman"/>
                <a:sym typeface="Times New Roman"/>
              </a:rPr>
              <a:t>T.nptr</a:t>
            </a:r>
            <a:endParaRPr/>
          </a:p>
        </p:txBody>
      </p:sp>
      <p:sp>
        <p:nvSpPr>
          <p:cNvPr id="396" name="Google Shape;396;p31"/>
          <p:cNvSpPr txBox="1"/>
          <p:nvPr/>
        </p:nvSpPr>
        <p:spPr>
          <a:xfrm>
            <a:off x="422031" y="3276600"/>
            <a:ext cx="2602523" cy="6096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E.nptr      -      T.nptr</a:t>
            </a:r>
            <a:endParaRPr/>
          </a:p>
        </p:txBody>
      </p:sp>
      <p:sp>
        <p:nvSpPr>
          <p:cNvPr id="397" name="Google Shape;397;p31"/>
          <p:cNvSpPr txBox="1"/>
          <p:nvPr/>
        </p:nvSpPr>
        <p:spPr>
          <a:xfrm>
            <a:off x="281354" y="4038600"/>
            <a:ext cx="2461846" cy="381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T.nptr              num</a:t>
            </a:r>
            <a:endParaRPr/>
          </a:p>
        </p:txBody>
      </p:sp>
      <p:sp>
        <p:nvSpPr>
          <p:cNvPr id="398" name="Google Shape;398;p31"/>
          <p:cNvSpPr txBox="1"/>
          <p:nvPr/>
        </p:nvSpPr>
        <p:spPr>
          <a:xfrm>
            <a:off x="351692" y="5029200"/>
            <a:ext cx="633046" cy="304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id</a:t>
            </a:r>
            <a:endParaRPr/>
          </a:p>
        </p:txBody>
      </p:sp>
      <p:cxnSp>
        <p:nvCxnSpPr>
          <p:cNvPr id="399" name="Google Shape;399;p31"/>
          <p:cNvCxnSpPr/>
          <p:nvPr/>
        </p:nvCxnSpPr>
        <p:spPr>
          <a:xfrm flipH="1">
            <a:off x="1758461" y="1600200"/>
            <a:ext cx="1477108" cy="609600"/>
          </a:xfrm>
          <a:prstGeom prst="straightConnector1">
            <a:avLst/>
          </a:prstGeom>
          <a:noFill/>
          <a:ln w="9525" cap="flat" cmpd="sng">
            <a:solidFill>
              <a:schemeClr val="dk1"/>
            </a:solidFill>
            <a:prstDash val="solid"/>
            <a:miter lim="800000"/>
            <a:headEnd type="none" w="med" len="med"/>
            <a:tailEnd type="none" w="med" len="med"/>
          </a:ln>
        </p:spPr>
      </p:cxnSp>
      <p:cxnSp>
        <p:nvCxnSpPr>
          <p:cNvPr id="400" name="Google Shape;400;p31"/>
          <p:cNvCxnSpPr/>
          <p:nvPr/>
        </p:nvCxnSpPr>
        <p:spPr>
          <a:xfrm>
            <a:off x="3305908" y="1600200"/>
            <a:ext cx="1266092" cy="609600"/>
          </a:xfrm>
          <a:prstGeom prst="straightConnector1">
            <a:avLst/>
          </a:prstGeom>
          <a:noFill/>
          <a:ln w="9525" cap="flat" cmpd="sng">
            <a:solidFill>
              <a:schemeClr val="dk1"/>
            </a:solidFill>
            <a:prstDash val="solid"/>
            <a:miter lim="800000"/>
            <a:headEnd type="none" w="med" len="med"/>
            <a:tailEnd type="none" w="med" len="med"/>
          </a:ln>
        </p:spPr>
      </p:cxnSp>
      <p:cxnSp>
        <p:nvCxnSpPr>
          <p:cNvPr id="401" name="Google Shape;401;p31"/>
          <p:cNvCxnSpPr/>
          <p:nvPr/>
        </p:nvCxnSpPr>
        <p:spPr>
          <a:xfrm rot="5400000">
            <a:off x="3039940" y="1942368"/>
            <a:ext cx="533400" cy="1465"/>
          </a:xfrm>
          <a:prstGeom prst="straightConnector1">
            <a:avLst/>
          </a:prstGeom>
          <a:noFill/>
          <a:ln w="9525" cap="flat" cmpd="sng">
            <a:solidFill>
              <a:schemeClr val="dk1"/>
            </a:solidFill>
            <a:prstDash val="solid"/>
            <a:miter lim="800000"/>
            <a:headEnd type="none" w="med" len="med"/>
            <a:tailEnd type="none" w="med" len="med"/>
          </a:ln>
        </p:spPr>
      </p:cxnSp>
      <p:cxnSp>
        <p:nvCxnSpPr>
          <p:cNvPr id="402" name="Google Shape;402;p31"/>
          <p:cNvCxnSpPr/>
          <p:nvPr/>
        </p:nvCxnSpPr>
        <p:spPr>
          <a:xfrm flipH="1">
            <a:off x="633046" y="2514600"/>
            <a:ext cx="914400" cy="762000"/>
          </a:xfrm>
          <a:prstGeom prst="straightConnector1">
            <a:avLst/>
          </a:prstGeom>
          <a:noFill/>
          <a:ln w="9525" cap="flat" cmpd="sng">
            <a:solidFill>
              <a:schemeClr val="dk1"/>
            </a:solidFill>
            <a:prstDash val="solid"/>
            <a:miter lim="800000"/>
            <a:headEnd type="none" w="med" len="med"/>
            <a:tailEnd type="none" w="med" len="med"/>
          </a:ln>
        </p:spPr>
      </p:cxnSp>
      <p:cxnSp>
        <p:nvCxnSpPr>
          <p:cNvPr id="403" name="Google Shape;403;p31"/>
          <p:cNvCxnSpPr/>
          <p:nvPr/>
        </p:nvCxnSpPr>
        <p:spPr>
          <a:xfrm rot="5400000">
            <a:off x="1197158" y="2933762"/>
            <a:ext cx="839787" cy="1465"/>
          </a:xfrm>
          <a:prstGeom prst="straightConnector1">
            <a:avLst/>
          </a:prstGeom>
          <a:noFill/>
          <a:ln w="9525" cap="flat" cmpd="sng">
            <a:solidFill>
              <a:schemeClr val="dk1"/>
            </a:solidFill>
            <a:prstDash val="solid"/>
            <a:miter lim="800000"/>
            <a:headEnd type="none" w="med" len="med"/>
            <a:tailEnd type="none" w="med" len="med"/>
          </a:ln>
        </p:spPr>
      </p:cxnSp>
      <p:cxnSp>
        <p:nvCxnSpPr>
          <p:cNvPr id="404" name="Google Shape;404;p31"/>
          <p:cNvCxnSpPr/>
          <p:nvPr/>
        </p:nvCxnSpPr>
        <p:spPr>
          <a:xfrm rot="-5400000" flipH="1">
            <a:off x="1480038" y="2652346"/>
            <a:ext cx="838200" cy="562708"/>
          </a:xfrm>
          <a:prstGeom prst="straightConnector1">
            <a:avLst/>
          </a:prstGeom>
          <a:noFill/>
          <a:ln w="9525" cap="flat" cmpd="sng">
            <a:solidFill>
              <a:schemeClr val="dk1"/>
            </a:solidFill>
            <a:prstDash val="solid"/>
            <a:miter lim="800000"/>
            <a:headEnd type="none" w="med" len="med"/>
            <a:tailEnd type="none" w="med" len="med"/>
          </a:ln>
        </p:spPr>
      </p:cxnSp>
      <p:cxnSp>
        <p:nvCxnSpPr>
          <p:cNvPr id="405" name="Google Shape;405;p31"/>
          <p:cNvCxnSpPr/>
          <p:nvPr/>
        </p:nvCxnSpPr>
        <p:spPr>
          <a:xfrm rot="5400000">
            <a:off x="4364647" y="3009168"/>
            <a:ext cx="838200" cy="1465"/>
          </a:xfrm>
          <a:prstGeom prst="straightConnector1">
            <a:avLst/>
          </a:prstGeom>
          <a:noFill/>
          <a:ln w="9525" cap="flat" cmpd="sng">
            <a:solidFill>
              <a:schemeClr val="dk1"/>
            </a:solidFill>
            <a:prstDash val="solid"/>
            <a:miter lim="800000"/>
            <a:headEnd type="none" w="med" len="med"/>
            <a:tailEnd type="none" w="med" len="med"/>
          </a:ln>
        </p:spPr>
      </p:cxnSp>
      <p:cxnSp>
        <p:nvCxnSpPr>
          <p:cNvPr id="406" name="Google Shape;406;p31"/>
          <p:cNvCxnSpPr/>
          <p:nvPr/>
        </p:nvCxnSpPr>
        <p:spPr>
          <a:xfrm rot="5400000">
            <a:off x="334108" y="3886323"/>
            <a:ext cx="457200" cy="2931"/>
          </a:xfrm>
          <a:prstGeom prst="straightConnector1">
            <a:avLst/>
          </a:prstGeom>
          <a:noFill/>
          <a:ln w="9525" cap="flat" cmpd="sng">
            <a:solidFill>
              <a:schemeClr val="dk1"/>
            </a:solidFill>
            <a:prstDash val="solid"/>
            <a:miter lim="800000"/>
            <a:headEnd type="none" w="med" len="med"/>
            <a:tailEnd type="none" w="med" len="med"/>
          </a:ln>
        </p:spPr>
      </p:cxnSp>
      <p:cxnSp>
        <p:nvCxnSpPr>
          <p:cNvPr id="407" name="Google Shape;407;p31"/>
          <p:cNvCxnSpPr/>
          <p:nvPr/>
        </p:nvCxnSpPr>
        <p:spPr>
          <a:xfrm rot="5400000">
            <a:off x="1984070" y="3924362"/>
            <a:ext cx="534987" cy="1465"/>
          </a:xfrm>
          <a:prstGeom prst="straightConnector1">
            <a:avLst/>
          </a:prstGeom>
          <a:noFill/>
          <a:ln w="9525" cap="flat" cmpd="sng">
            <a:solidFill>
              <a:schemeClr val="dk1"/>
            </a:solidFill>
            <a:prstDash val="solid"/>
            <a:miter lim="800000"/>
            <a:headEnd type="none" w="med" len="med"/>
            <a:tailEnd type="none" w="med" len="med"/>
          </a:ln>
        </p:spPr>
      </p:cxnSp>
      <p:cxnSp>
        <p:nvCxnSpPr>
          <p:cNvPr id="408" name="Google Shape;408;p31"/>
          <p:cNvCxnSpPr/>
          <p:nvPr/>
        </p:nvCxnSpPr>
        <p:spPr>
          <a:xfrm rot="5400000">
            <a:off x="149469" y="4762623"/>
            <a:ext cx="685800" cy="2931"/>
          </a:xfrm>
          <a:prstGeom prst="straightConnector1">
            <a:avLst/>
          </a:prstGeom>
          <a:noFill/>
          <a:ln w="9525" cap="flat" cmpd="sng">
            <a:solidFill>
              <a:schemeClr val="dk1"/>
            </a:solidFill>
            <a:prstDash val="solid"/>
            <a:miter lim="800000"/>
            <a:headEnd type="none" w="med" len="med"/>
            <a:tailEnd type="none" w="med" len="med"/>
          </a:ln>
        </p:spPr>
      </p:cxnSp>
      <p:sp>
        <p:nvSpPr>
          <p:cNvPr id="409" name="Google Shape;409;p31"/>
          <p:cNvSpPr txBox="1"/>
          <p:nvPr/>
        </p:nvSpPr>
        <p:spPr>
          <a:xfrm>
            <a:off x="4642339" y="3276600"/>
            <a:ext cx="633046" cy="381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dirty="0">
                <a:solidFill>
                  <a:schemeClr val="dk1"/>
                </a:solidFill>
                <a:latin typeface="Times New Roman"/>
                <a:ea typeface="Times New Roman"/>
                <a:cs typeface="Times New Roman"/>
                <a:sym typeface="Times New Roman"/>
              </a:rPr>
              <a:t>id</a:t>
            </a:r>
            <a:endParaRPr/>
          </a:p>
        </p:txBody>
      </p:sp>
      <p:graphicFrame>
        <p:nvGraphicFramePr>
          <p:cNvPr id="410" name="Google Shape;410;p31"/>
          <p:cNvGraphicFramePr/>
          <p:nvPr/>
        </p:nvGraphicFramePr>
        <p:xfrm>
          <a:off x="3094892" y="3505200"/>
          <a:ext cx="1477108" cy="841248"/>
        </p:xfrm>
        <a:graphic>
          <a:graphicData uri="http://schemas.openxmlformats.org/drawingml/2006/table">
            <a:tbl>
              <a:tblPr>
                <a:noFill/>
              </a:tblPr>
              <a:tblGrid>
                <a:gridCol w="474785"/>
                <a:gridCol w="527538"/>
                <a:gridCol w="474785"/>
              </a:tblGrid>
              <a:tr h="533400">
                <a:tc>
                  <a:txBody>
                    <a:bodyPr/>
                    <a:lstStyle/>
                    <a:p>
                      <a:pPr marL="0" marR="0" lvl="0" indent="0" algn="l" rtl="0">
                        <a:lnSpc>
                          <a:spcPct val="115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   +</a:t>
                      </a:r>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graphicFrame>
        <p:nvGraphicFramePr>
          <p:cNvPr id="411" name="Google Shape;411;p31"/>
          <p:cNvGraphicFramePr/>
          <p:nvPr/>
        </p:nvGraphicFramePr>
        <p:xfrm>
          <a:off x="1055077" y="4648200"/>
          <a:ext cx="1477108" cy="533400"/>
        </p:xfrm>
        <a:graphic>
          <a:graphicData uri="http://schemas.openxmlformats.org/drawingml/2006/table">
            <a:tbl>
              <a:tblPr>
                <a:noFill/>
              </a:tblPr>
              <a:tblGrid>
                <a:gridCol w="474785"/>
                <a:gridCol w="527538"/>
                <a:gridCol w="474785"/>
              </a:tblGrid>
              <a:tr h="533400">
                <a:tc>
                  <a:txBody>
                    <a:bodyPr/>
                    <a:lstStyle/>
                    <a:p>
                      <a:pPr marL="0" marR="0" lvl="0" indent="0" algn="l" rtl="0">
                        <a:lnSpc>
                          <a:spcPct val="115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   -</a:t>
                      </a:r>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graphicFrame>
        <p:nvGraphicFramePr>
          <p:cNvPr id="412" name="Google Shape;412;p31"/>
          <p:cNvGraphicFramePr/>
          <p:nvPr/>
        </p:nvGraphicFramePr>
        <p:xfrm>
          <a:off x="2461846" y="5715001"/>
          <a:ext cx="984738" cy="350825"/>
        </p:xfrm>
        <a:graphic>
          <a:graphicData uri="http://schemas.openxmlformats.org/drawingml/2006/table">
            <a:tbl>
              <a:tblPr>
                <a:noFill/>
              </a:tblPr>
              <a:tblGrid>
                <a:gridCol w="633046"/>
                <a:gridCol w="351692"/>
              </a:tblGrid>
              <a:tr h="350825">
                <a:tc>
                  <a:txBody>
                    <a:bodyPr/>
                    <a:lstStyle/>
                    <a:p>
                      <a:pPr marL="0" marR="0" lvl="0" indent="0" algn="l" rtl="0">
                        <a:lnSpc>
                          <a:spcPct val="115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num</a:t>
                      </a:r>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graphicFrame>
        <p:nvGraphicFramePr>
          <p:cNvPr id="413" name="Google Shape;413;p31"/>
          <p:cNvGraphicFramePr/>
          <p:nvPr/>
        </p:nvGraphicFramePr>
        <p:xfrm>
          <a:off x="773723" y="5715001"/>
          <a:ext cx="703361" cy="420675"/>
        </p:xfrm>
        <a:graphic>
          <a:graphicData uri="http://schemas.openxmlformats.org/drawingml/2006/table">
            <a:tbl>
              <a:tblPr>
                <a:noFill/>
              </a:tblPr>
              <a:tblGrid>
                <a:gridCol w="391246"/>
                <a:gridCol w="312115"/>
              </a:tblGrid>
              <a:tr h="420675">
                <a:tc>
                  <a:txBody>
                    <a:bodyPr/>
                    <a:lstStyle/>
                    <a:p>
                      <a:pPr marL="0" marR="0" lvl="0" indent="0" algn="l" rtl="0">
                        <a:lnSpc>
                          <a:spcPct val="115000"/>
                        </a:lnSpc>
                        <a:spcBef>
                          <a:spcPts val="0"/>
                        </a:spcBef>
                        <a:spcAft>
                          <a:spcPts val="0"/>
                        </a:spcAft>
                        <a:buClr>
                          <a:schemeClr val="dk1"/>
                        </a:buClr>
                        <a:buSzPts val="2400"/>
                        <a:buFont typeface="Calibri"/>
                        <a:buNone/>
                      </a:pPr>
                      <a:r>
                        <a:rPr lang="en-US" sz="2400" b="0" i="0" u="none">
                          <a:solidFill>
                            <a:schemeClr val="dk1"/>
                          </a:solidFill>
                          <a:latin typeface="Calibri"/>
                          <a:ea typeface="Calibri"/>
                          <a:cs typeface="Calibri"/>
                          <a:sym typeface="Calibri"/>
                        </a:rPr>
                        <a:t>id</a:t>
                      </a:r>
                      <a:endParaRPr/>
                    </a:p>
                  </a:txBody>
                  <a:tcPr marL="11585" marR="1158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11585" marR="1158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414" name="Google Shape;414;p31"/>
          <p:cNvSpPr txBox="1"/>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aphicFrame>
        <p:nvGraphicFramePr>
          <p:cNvPr id="415" name="Google Shape;415;p31"/>
          <p:cNvGraphicFramePr/>
          <p:nvPr/>
        </p:nvGraphicFramePr>
        <p:xfrm>
          <a:off x="4712677" y="4800601"/>
          <a:ext cx="929054" cy="350825"/>
        </p:xfrm>
        <a:graphic>
          <a:graphicData uri="http://schemas.openxmlformats.org/drawingml/2006/table">
            <a:tbl>
              <a:tblPr>
                <a:noFill/>
              </a:tblPr>
              <a:tblGrid>
                <a:gridCol w="559777"/>
                <a:gridCol w="369277"/>
              </a:tblGrid>
              <a:tr h="350825">
                <a:tc>
                  <a:txBody>
                    <a:bodyPr/>
                    <a:lstStyle/>
                    <a:p>
                      <a:pPr marL="0" marR="0" lvl="0" indent="0" algn="l" rtl="0">
                        <a:lnSpc>
                          <a:spcPct val="115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id</a:t>
                      </a:r>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txBody>
                  <a:tcPr marL="63300" marR="633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416" name="Google Shape;416;p31"/>
          <p:cNvSpPr txBox="1"/>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417" name="Google Shape;417;p31"/>
          <p:cNvCxnSpPr/>
          <p:nvPr/>
        </p:nvCxnSpPr>
        <p:spPr>
          <a:xfrm rot="-5400000" flipH="1">
            <a:off x="4152900" y="3953608"/>
            <a:ext cx="838200" cy="703385"/>
          </a:xfrm>
          <a:prstGeom prst="straightConnector1">
            <a:avLst/>
          </a:prstGeom>
          <a:solidFill>
            <a:schemeClr val="accent1"/>
          </a:solidFill>
          <a:ln w="9525" cap="flat" cmpd="sng">
            <a:solidFill>
              <a:srgbClr val="262699"/>
            </a:solidFill>
            <a:prstDash val="solid"/>
            <a:miter lim="800000"/>
            <a:headEnd type="none" w="med" len="med"/>
            <a:tailEnd type="stealth" w="med" len="med"/>
          </a:ln>
        </p:spPr>
      </p:cxnSp>
      <p:cxnSp>
        <p:nvCxnSpPr>
          <p:cNvPr id="418" name="Google Shape;418;p31"/>
          <p:cNvCxnSpPr/>
          <p:nvPr/>
        </p:nvCxnSpPr>
        <p:spPr>
          <a:xfrm flipH="1">
            <a:off x="1055077" y="5105400"/>
            <a:ext cx="844062" cy="533400"/>
          </a:xfrm>
          <a:prstGeom prst="straightConnector1">
            <a:avLst/>
          </a:prstGeom>
          <a:solidFill>
            <a:schemeClr val="accent1"/>
          </a:solidFill>
          <a:ln w="9525" cap="flat" cmpd="sng">
            <a:solidFill>
              <a:srgbClr val="262699"/>
            </a:solidFill>
            <a:prstDash val="solid"/>
            <a:miter lim="800000"/>
            <a:headEnd type="none" w="med" len="med"/>
            <a:tailEnd type="stealth" w="med" len="med"/>
          </a:ln>
        </p:spPr>
      </p:cxnSp>
      <p:cxnSp>
        <p:nvCxnSpPr>
          <p:cNvPr id="419" name="Google Shape;419;p31"/>
          <p:cNvCxnSpPr/>
          <p:nvPr/>
        </p:nvCxnSpPr>
        <p:spPr>
          <a:xfrm rot="-5400000" flipH="1">
            <a:off x="2118946" y="5090746"/>
            <a:ext cx="685800" cy="562708"/>
          </a:xfrm>
          <a:prstGeom prst="straightConnector1">
            <a:avLst/>
          </a:prstGeom>
          <a:solidFill>
            <a:schemeClr val="accent1"/>
          </a:solidFill>
          <a:ln w="9525" cap="flat" cmpd="sng">
            <a:solidFill>
              <a:srgbClr val="262699"/>
            </a:solidFill>
            <a:prstDash val="solid"/>
            <a:miter lim="800000"/>
            <a:headEnd type="none" w="med" len="med"/>
            <a:tailEnd type="stealth" w="med" len="med"/>
          </a:ln>
        </p:spPr>
      </p:cxnSp>
      <p:sp>
        <p:nvSpPr>
          <p:cNvPr id="420" name="Google Shape;420;p31"/>
          <p:cNvSpPr txBox="1"/>
          <p:nvPr/>
        </p:nvSpPr>
        <p:spPr>
          <a:xfrm>
            <a:off x="2883877" y="1143000"/>
            <a:ext cx="1336431" cy="457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E.nptr  </a:t>
            </a:r>
            <a:endParaRPr/>
          </a:p>
        </p:txBody>
      </p:sp>
      <p:cxnSp>
        <p:nvCxnSpPr>
          <p:cNvPr id="421" name="Google Shape;421;p31"/>
          <p:cNvCxnSpPr/>
          <p:nvPr/>
        </p:nvCxnSpPr>
        <p:spPr>
          <a:xfrm flipH="1">
            <a:off x="2039816" y="3962400"/>
            <a:ext cx="1899138" cy="685800"/>
          </a:xfrm>
          <a:prstGeom prst="straightConnector1">
            <a:avLst/>
          </a:prstGeom>
          <a:solidFill>
            <a:schemeClr val="accent1"/>
          </a:solidFill>
          <a:ln w="9525" cap="flat" cmpd="sng">
            <a:solidFill>
              <a:srgbClr val="262699"/>
            </a:solidFill>
            <a:prstDash val="solid"/>
            <a:miter lim="800000"/>
            <a:headEnd type="none" w="med" len="med"/>
            <a:tailEnd type="stealth" w="med" len="med"/>
          </a:ln>
        </p:spPr>
      </p:cxnSp>
      <p:cxnSp>
        <p:nvCxnSpPr>
          <p:cNvPr id="422" name="Google Shape;422;p31"/>
          <p:cNvCxnSpPr/>
          <p:nvPr/>
        </p:nvCxnSpPr>
        <p:spPr>
          <a:xfrm rot="5400000">
            <a:off x="2705100" y="2476623"/>
            <a:ext cx="1905000" cy="2931"/>
          </a:xfrm>
          <a:prstGeom prst="straightConnector1">
            <a:avLst/>
          </a:prstGeom>
          <a:noFill/>
          <a:ln w="9525" cap="flat" cmpd="sng">
            <a:solidFill>
              <a:srgbClr val="C00000"/>
            </a:solidFill>
            <a:prstDash val="solid"/>
            <a:miter lim="800000"/>
            <a:headEnd type="none" w="med" len="med"/>
            <a:tailEnd type="stealth" w="med" len="med"/>
          </a:ln>
        </p:spPr>
      </p:cxnSp>
      <p:cxnSp>
        <p:nvCxnSpPr>
          <p:cNvPr id="423" name="Google Shape;423;p31"/>
          <p:cNvCxnSpPr/>
          <p:nvPr/>
        </p:nvCxnSpPr>
        <p:spPr>
          <a:xfrm rot="5400000">
            <a:off x="3959469" y="3619623"/>
            <a:ext cx="2209800" cy="2931"/>
          </a:xfrm>
          <a:prstGeom prst="straightConnector1">
            <a:avLst/>
          </a:prstGeom>
          <a:noFill/>
          <a:ln w="9525" cap="flat" cmpd="sng">
            <a:solidFill>
              <a:srgbClr val="C00000"/>
            </a:solidFill>
            <a:prstDash val="solid"/>
            <a:miter lim="800000"/>
            <a:headEnd type="none" w="med" len="med"/>
            <a:tailEnd type="stealth" w="med" len="med"/>
          </a:ln>
        </p:spPr>
      </p:cxnSp>
      <p:cxnSp>
        <p:nvCxnSpPr>
          <p:cNvPr id="424" name="Google Shape;424;p31"/>
          <p:cNvCxnSpPr/>
          <p:nvPr/>
        </p:nvCxnSpPr>
        <p:spPr>
          <a:xfrm rot="5400000">
            <a:off x="762732" y="3580668"/>
            <a:ext cx="2133600" cy="1465"/>
          </a:xfrm>
          <a:prstGeom prst="straightConnector1">
            <a:avLst/>
          </a:prstGeom>
          <a:noFill/>
          <a:ln w="9525" cap="flat" cmpd="sng">
            <a:solidFill>
              <a:srgbClr val="C00000"/>
            </a:solidFill>
            <a:prstDash val="solid"/>
            <a:miter lim="800000"/>
            <a:headEnd type="none" w="med" len="med"/>
            <a:tailEnd type="stealth" w="med" len="med"/>
          </a:ln>
        </p:spPr>
      </p:cxnSp>
      <p:cxnSp>
        <p:nvCxnSpPr>
          <p:cNvPr id="425" name="Google Shape;425;p31"/>
          <p:cNvCxnSpPr/>
          <p:nvPr/>
        </p:nvCxnSpPr>
        <p:spPr>
          <a:xfrm rot="5400000">
            <a:off x="577362" y="3924423"/>
            <a:ext cx="533400" cy="2931"/>
          </a:xfrm>
          <a:prstGeom prst="straightConnector1">
            <a:avLst/>
          </a:prstGeom>
          <a:noFill/>
          <a:ln w="9525" cap="flat" cmpd="sng">
            <a:solidFill>
              <a:srgbClr val="C00000"/>
            </a:solidFill>
            <a:prstDash val="solid"/>
            <a:miter lim="800000"/>
            <a:headEnd type="none" w="med" len="med"/>
            <a:tailEnd type="stealth" w="med" len="med"/>
          </a:ln>
        </p:spPr>
      </p:cxnSp>
      <p:cxnSp>
        <p:nvCxnSpPr>
          <p:cNvPr id="426" name="Google Shape;426;p31"/>
          <p:cNvCxnSpPr/>
          <p:nvPr/>
        </p:nvCxnSpPr>
        <p:spPr>
          <a:xfrm rot="5400000">
            <a:off x="196362" y="5067423"/>
            <a:ext cx="1295400" cy="2931"/>
          </a:xfrm>
          <a:prstGeom prst="straightConnector1">
            <a:avLst/>
          </a:prstGeom>
          <a:noFill/>
          <a:ln w="9525" cap="flat" cmpd="sng">
            <a:solidFill>
              <a:srgbClr val="C00000"/>
            </a:solidFill>
            <a:prstDash val="solid"/>
            <a:miter lim="800000"/>
            <a:headEnd type="none" w="med" len="med"/>
            <a:tailEnd type="stealth" w="med" len="med"/>
          </a:ln>
        </p:spPr>
      </p:cxnSp>
      <p:cxnSp>
        <p:nvCxnSpPr>
          <p:cNvPr id="427" name="Google Shape;427;p31"/>
          <p:cNvCxnSpPr/>
          <p:nvPr/>
        </p:nvCxnSpPr>
        <p:spPr>
          <a:xfrm rot="5400000">
            <a:off x="1753332" y="4647468"/>
            <a:ext cx="1981200" cy="1465"/>
          </a:xfrm>
          <a:prstGeom prst="straightConnector1">
            <a:avLst/>
          </a:prstGeom>
          <a:noFill/>
          <a:ln w="9525" cap="flat" cmpd="sng">
            <a:solidFill>
              <a:srgbClr val="C00000"/>
            </a:solidFill>
            <a:prstDash val="solid"/>
            <a:miter lim="800000"/>
            <a:headEnd type="none" w="med" len="med"/>
            <a:tailEnd type="stealth" w="med" len="med"/>
          </a:ln>
        </p:spPr>
      </p:cxnSp>
      <p:sp>
        <p:nvSpPr>
          <p:cNvPr id="428" name="Google Shape;428;p31"/>
          <p:cNvSpPr txBox="1"/>
          <p:nvPr/>
        </p:nvSpPr>
        <p:spPr>
          <a:xfrm>
            <a:off x="422031" y="6324600"/>
            <a:ext cx="1969477" cy="381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Entry for a</a:t>
            </a:r>
            <a:endParaRPr/>
          </a:p>
        </p:txBody>
      </p:sp>
      <p:cxnSp>
        <p:nvCxnSpPr>
          <p:cNvPr id="429" name="Google Shape;429;p31"/>
          <p:cNvCxnSpPr/>
          <p:nvPr/>
        </p:nvCxnSpPr>
        <p:spPr>
          <a:xfrm rot="5400000">
            <a:off x="1113692" y="6172323"/>
            <a:ext cx="304800" cy="2931"/>
          </a:xfrm>
          <a:prstGeom prst="straightConnector1">
            <a:avLst/>
          </a:prstGeom>
          <a:solidFill>
            <a:schemeClr val="accent1"/>
          </a:solidFill>
          <a:ln w="9525" cap="flat" cmpd="sng">
            <a:solidFill>
              <a:srgbClr val="262699"/>
            </a:solidFill>
            <a:prstDash val="solid"/>
            <a:miter lim="800000"/>
            <a:headEnd type="none" w="med" len="med"/>
            <a:tailEnd type="stealth" w="med" len="med"/>
          </a:ln>
        </p:spPr>
      </p:cxnSp>
      <p:sp>
        <p:nvSpPr>
          <p:cNvPr id="430" name="Google Shape;430;p31"/>
          <p:cNvSpPr txBox="1"/>
          <p:nvPr/>
        </p:nvSpPr>
        <p:spPr>
          <a:xfrm>
            <a:off x="5064369" y="5410200"/>
            <a:ext cx="1828800" cy="457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Entry for c</a:t>
            </a:r>
            <a:endParaRPr/>
          </a:p>
        </p:txBody>
      </p:sp>
      <p:cxnSp>
        <p:nvCxnSpPr>
          <p:cNvPr id="431" name="Google Shape;431;p31"/>
          <p:cNvCxnSpPr/>
          <p:nvPr/>
        </p:nvCxnSpPr>
        <p:spPr>
          <a:xfrm rot="5400000">
            <a:off x="5295900" y="5296023"/>
            <a:ext cx="381000" cy="2931"/>
          </a:xfrm>
          <a:prstGeom prst="straightConnector1">
            <a:avLst/>
          </a:prstGeom>
          <a:solidFill>
            <a:schemeClr val="accent1"/>
          </a:solidFill>
          <a:ln w="9525" cap="flat" cmpd="sng">
            <a:solidFill>
              <a:srgbClr val="262699"/>
            </a:solidFill>
            <a:prstDash val="solid"/>
            <a:miter lim="800000"/>
            <a:headEnd type="none" w="med" len="med"/>
            <a:tailEnd type="stealth"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7" name="Google Shape;437;p32"/>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58</a:t>
            </a:fld>
            <a:endParaRPr/>
          </a:p>
        </p:txBody>
      </p:sp>
      <p:pic>
        <p:nvPicPr>
          <p:cNvPr id="438" name="Google Shape;438;p32"/>
          <p:cNvPicPr preferRelativeResize="0">
            <a:picLocks noGrp="1"/>
          </p:cNvPicPr>
          <p:nvPr>
            <p:ph type="body" idx="1"/>
          </p:nvPr>
        </p:nvPicPr>
        <p:blipFill rotWithShape="1">
          <a:blip r:embed="rId3">
            <a:alphaModFix/>
          </a:blip>
          <a:srcRect/>
          <a:stretch/>
        </p:blipFill>
        <p:spPr>
          <a:xfrm>
            <a:off x="717177" y="806824"/>
            <a:ext cx="3810000" cy="4365811"/>
          </a:xfrm>
          <a:prstGeom prst="rect">
            <a:avLst/>
          </a:prstGeom>
          <a:noFill/>
          <a:ln>
            <a:noFill/>
          </a:ln>
        </p:spPr>
      </p:pic>
      <p:sp>
        <p:nvSpPr>
          <p:cNvPr id="439" name="Google Shape;439;p32"/>
          <p:cNvSpPr txBox="1"/>
          <p:nvPr/>
        </p:nvSpPr>
        <p:spPr>
          <a:xfrm>
            <a:off x="5100919" y="1048871"/>
            <a:ext cx="3191436" cy="378561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Arial" pitchFamily="34" charset="0"/>
              <a:buChar char="•"/>
            </a:pPr>
            <a:r>
              <a:rPr lang="en-US" sz="1600" b="0" i="0" u="none" dirty="0">
                <a:solidFill>
                  <a:schemeClr val="dk1"/>
                </a:solidFill>
                <a:latin typeface="Cambria" pitchFamily="18" charset="0"/>
                <a:ea typeface="Cambria" pitchFamily="18" charset="0"/>
                <a:cs typeface="Times New Roman"/>
                <a:sym typeface="Times New Roman"/>
              </a:rPr>
              <a:t>The nodes of the syntax tree are shown as records, with the op field first. Syntax-tree edges are now shown as </a:t>
            </a:r>
            <a:r>
              <a:rPr lang="en-US" sz="1600" b="1" i="0" u="none" dirty="0">
                <a:solidFill>
                  <a:schemeClr val="dk1"/>
                </a:solidFill>
                <a:latin typeface="Cambria" pitchFamily="18" charset="0"/>
                <a:ea typeface="Cambria" pitchFamily="18" charset="0"/>
                <a:cs typeface="Times New Roman"/>
                <a:sym typeface="Times New Roman"/>
              </a:rPr>
              <a:t>solid lines</a:t>
            </a:r>
            <a:r>
              <a:rPr lang="en-US" sz="1600" b="0" i="0" u="none" dirty="0" smtClean="0">
                <a:solidFill>
                  <a:schemeClr val="dk1"/>
                </a:solidFill>
                <a:latin typeface="Cambria" pitchFamily="18" charset="0"/>
                <a:ea typeface="Cambria" pitchFamily="18" charset="0"/>
                <a:cs typeface="Times New Roman"/>
                <a:sym typeface="Times New Roman"/>
              </a:rPr>
              <a:t>.</a:t>
            </a:r>
          </a:p>
          <a:p>
            <a:pPr marL="0" marR="0" lvl="0" indent="0" algn="just" rtl="0">
              <a:lnSpc>
                <a:spcPct val="100000"/>
              </a:lnSpc>
              <a:spcBef>
                <a:spcPts val="0"/>
              </a:spcBef>
              <a:spcAft>
                <a:spcPts val="0"/>
              </a:spcAft>
              <a:buClr>
                <a:schemeClr val="dk1"/>
              </a:buClr>
              <a:buSzPts val="2400"/>
              <a:buFont typeface="Arial" pitchFamily="34" charset="0"/>
              <a:buChar char="•"/>
            </a:pPr>
            <a:endParaRPr lang="en-US" sz="1600" b="0" i="0" u="none" dirty="0" smtClean="0">
              <a:solidFill>
                <a:schemeClr val="dk1"/>
              </a:solidFill>
              <a:latin typeface="Cambria" pitchFamily="18" charset="0"/>
              <a:ea typeface="Cambria" pitchFamily="18" charset="0"/>
              <a:cs typeface="Times New Roman"/>
              <a:sym typeface="Times New Roman"/>
            </a:endParaRPr>
          </a:p>
          <a:p>
            <a:pPr marL="0" marR="0" lvl="0" indent="0" algn="just" rtl="0">
              <a:lnSpc>
                <a:spcPct val="100000"/>
              </a:lnSpc>
              <a:spcBef>
                <a:spcPts val="0"/>
              </a:spcBef>
              <a:spcAft>
                <a:spcPts val="0"/>
              </a:spcAft>
              <a:buClr>
                <a:schemeClr val="dk1"/>
              </a:buClr>
              <a:buSzPts val="2400"/>
              <a:buFont typeface="Arial" pitchFamily="34" charset="0"/>
              <a:buChar char="•"/>
            </a:pPr>
            <a:r>
              <a:rPr lang="en-US" sz="1600" b="0" i="0" u="none" dirty="0" smtClean="0">
                <a:solidFill>
                  <a:schemeClr val="dk1"/>
                </a:solidFill>
                <a:latin typeface="Cambria" pitchFamily="18" charset="0"/>
                <a:ea typeface="Cambria" pitchFamily="18" charset="0"/>
                <a:cs typeface="Times New Roman"/>
                <a:sym typeface="Times New Roman"/>
              </a:rPr>
              <a:t> </a:t>
            </a:r>
            <a:r>
              <a:rPr lang="en-US" sz="1600" b="0" i="0" u="none" dirty="0">
                <a:solidFill>
                  <a:schemeClr val="dk1"/>
                </a:solidFill>
                <a:latin typeface="Cambria" pitchFamily="18" charset="0"/>
                <a:ea typeface="Cambria" pitchFamily="18" charset="0"/>
                <a:cs typeface="Times New Roman"/>
                <a:sym typeface="Times New Roman"/>
              </a:rPr>
              <a:t>The underlying parse tree, which need not actually be constructed, is shown with </a:t>
            </a:r>
            <a:r>
              <a:rPr lang="en-US" sz="1600" b="1" i="0" u="none" dirty="0">
                <a:solidFill>
                  <a:schemeClr val="dk1"/>
                </a:solidFill>
                <a:latin typeface="Cambria" pitchFamily="18" charset="0"/>
                <a:ea typeface="Cambria" pitchFamily="18" charset="0"/>
                <a:cs typeface="Times New Roman"/>
                <a:sym typeface="Times New Roman"/>
              </a:rPr>
              <a:t>dotted edges.</a:t>
            </a:r>
            <a:r>
              <a:rPr lang="en-US" sz="1600" b="0" i="0" u="none" dirty="0">
                <a:solidFill>
                  <a:schemeClr val="dk1"/>
                </a:solidFill>
                <a:latin typeface="Cambria" pitchFamily="18" charset="0"/>
                <a:ea typeface="Cambria" pitchFamily="18" charset="0"/>
                <a:cs typeface="Times New Roman"/>
                <a:sym typeface="Times New Roman"/>
              </a:rPr>
              <a:t> </a:t>
            </a:r>
            <a:endParaRPr lang="en-US" sz="1600" b="0" i="0" u="none" dirty="0" smtClean="0">
              <a:solidFill>
                <a:schemeClr val="dk1"/>
              </a:solidFill>
              <a:latin typeface="Cambria" pitchFamily="18" charset="0"/>
              <a:ea typeface="Cambria" pitchFamily="18" charset="0"/>
              <a:cs typeface="Times New Roman"/>
              <a:sym typeface="Times New Roman"/>
            </a:endParaRPr>
          </a:p>
          <a:p>
            <a:pPr marL="0" marR="0" lvl="0" indent="0" algn="just" rtl="0">
              <a:lnSpc>
                <a:spcPct val="100000"/>
              </a:lnSpc>
              <a:spcBef>
                <a:spcPts val="0"/>
              </a:spcBef>
              <a:spcAft>
                <a:spcPts val="0"/>
              </a:spcAft>
              <a:buClr>
                <a:schemeClr val="dk1"/>
              </a:buClr>
              <a:buSzPts val="2400"/>
              <a:buFont typeface="Arial" pitchFamily="34" charset="0"/>
              <a:buChar char="•"/>
            </a:pPr>
            <a:endParaRPr lang="en-US" sz="1600" dirty="0" smtClean="0">
              <a:solidFill>
                <a:schemeClr val="dk1"/>
              </a:solidFill>
              <a:latin typeface="Cambria" pitchFamily="18" charset="0"/>
              <a:ea typeface="Cambria" pitchFamily="18" charset="0"/>
              <a:cs typeface="Times New Roman"/>
              <a:sym typeface="Times New Roman"/>
            </a:endParaRPr>
          </a:p>
          <a:p>
            <a:pPr marL="0" marR="0" lvl="0" indent="0" algn="just" rtl="0">
              <a:lnSpc>
                <a:spcPct val="100000"/>
              </a:lnSpc>
              <a:spcBef>
                <a:spcPts val="0"/>
              </a:spcBef>
              <a:spcAft>
                <a:spcPts val="0"/>
              </a:spcAft>
              <a:buClr>
                <a:schemeClr val="dk1"/>
              </a:buClr>
              <a:buSzPts val="2400"/>
              <a:buFont typeface="Arial" pitchFamily="34" charset="0"/>
              <a:buChar char="•"/>
            </a:pPr>
            <a:r>
              <a:rPr lang="en-US" sz="1600" b="0" i="0" u="none" dirty="0" smtClean="0">
                <a:solidFill>
                  <a:schemeClr val="dk1"/>
                </a:solidFill>
                <a:latin typeface="Cambria" pitchFamily="18" charset="0"/>
                <a:ea typeface="Cambria" pitchFamily="18" charset="0"/>
                <a:cs typeface="Times New Roman"/>
                <a:sym typeface="Times New Roman"/>
              </a:rPr>
              <a:t>The </a:t>
            </a:r>
            <a:r>
              <a:rPr lang="en-US" sz="1600" b="0" i="0" u="none" dirty="0">
                <a:solidFill>
                  <a:schemeClr val="dk1"/>
                </a:solidFill>
                <a:latin typeface="Cambria" pitchFamily="18" charset="0"/>
                <a:ea typeface="Cambria" pitchFamily="18" charset="0"/>
                <a:cs typeface="Times New Roman"/>
                <a:sym typeface="Times New Roman"/>
              </a:rPr>
              <a:t>third type of line, shown dashed, represents the values of </a:t>
            </a:r>
            <a:r>
              <a:rPr lang="en-US" sz="1600" b="0" i="0" u="none" dirty="0" err="1">
                <a:solidFill>
                  <a:schemeClr val="dk1"/>
                </a:solidFill>
                <a:latin typeface="Cambria" pitchFamily="18" charset="0"/>
                <a:ea typeface="Cambria" pitchFamily="18" charset="0"/>
                <a:cs typeface="Times New Roman"/>
                <a:sym typeface="Times New Roman"/>
              </a:rPr>
              <a:t>E.node</a:t>
            </a:r>
            <a:r>
              <a:rPr lang="en-US" sz="1600" b="0" i="0" u="none" dirty="0">
                <a:solidFill>
                  <a:schemeClr val="dk1"/>
                </a:solidFill>
                <a:latin typeface="Cambria" pitchFamily="18" charset="0"/>
                <a:ea typeface="Cambria" pitchFamily="18" charset="0"/>
                <a:cs typeface="Times New Roman"/>
                <a:sym typeface="Times New Roman"/>
              </a:rPr>
              <a:t> and </a:t>
            </a:r>
            <a:r>
              <a:rPr lang="en-US" sz="1600" b="0" i="0" u="none" dirty="0" err="1">
                <a:solidFill>
                  <a:schemeClr val="dk1"/>
                </a:solidFill>
                <a:latin typeface="Cambria" pitchFamily="18" charset="0"/>
                <a:ea typeface="Cambria" pitchFamily="18" charset="0"/>
                <a:cs typeface="Times New Roman"/>
                <a:sym typeface="Times New Roman"/>
              </a:rPr>
              <a:t>T.node</a:t>
            </a:r>
            <a:r>
              <a:rPr lang="en-US" sz="1600" b="0" i="0" u="none" dirty="0">
                <a:solidFill>
                  <a:schemeClr val="dk1"/>
                </a:solidFill>
                <a:latin typeface="Cambria" pitchFamily="18" charset="0"/>
                <a:ea typeface="Cambria" pitchFamily="18" charset="0"/>
                <a:cs typeface="Times New Roman"/>
                <a:sym typeface="Times New Roman"/>
              </a:rPr>
              <a:t>; each line points to the appropriate syntax-tree node.</a:t>
            </a:r>
            <a:endParaRPr sz="1600">
              <a:latin typeface="Cambria" pitchFamily="18" charset="0"/>
              <a:ea typeface="Cambria"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6" name="Google Shape;446;p33"/>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59</a:t>
            </a:fld>
            <a:endParaRPr/>
          </a:p>
        </p:txBody>
      </p:sp>
      <p:pic>
        <p:nvPicPr>
          <p:cNvPr id="447" name="Google Shape;447;p33"/>
          <p:cNvPicPr preferRelativeResize="0"/>
          <p:nvPr/>
        </p:nvPicPr>
        <p:blipFill rotWithShape="1">
          <a:blip r:embed="rId3">
            <a:alphaModFix/>
          </a:blip>
          <a:srcRect/>
          <a:stretch/>
        </p:blipFill>
        <p:spPr>
          <a:xfrm>
            <a:off x="663209" y="1066800"/>
            <a:ext cx="5486580" cy="368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6</a:t>
            </a:fld>
            <a:endParaRPr/>
          </a:p>
        </p:txBody>
      </p:sp>
      <p:sp>
        <p:nvSpPr>
          <p:cNvPr id="98" name="Google Shape;98;p2"/>
          <p:cNvSpPr txBox="1">
            <a:spLocks noGrp="1"/>
          </p:cNvSpPr>
          <p:nvPr>
            <p:ph type="title"/>
          </p:nvPr>
        </p:nvSpPr>
        <p:spPr>
          <a:xfrm>
            <a:off x="351692" y="446048"/>
            <a:ext cx="8651631" cy="62075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dirty="0">
                <a:solidFill>
                  <a:schemeClr val="dk2"/>
                </a:solidFill>
                <a:latin typeface="Times New Roman"/>
                <a:ea typeface="Times New Roman"/>
                <a:cs typeface="Times New Roman"/>
                <a:sym typeface="Times New Roman"/>
              </a:rPr>
              <a:t>Syntax-Directed Translation</a:t>
            </a:r>
            <a:endParaRPr/>
          </a:p>
        </p:txBody>
      </p:sp>
      <p:sp>
        <p:nvSpPr>
          <p:cNvPr id="99" name="Google Shape;99;p2"/>
          <p:cNvSpPr txBox="1">
            <a:spLocks noGrp="1"/>
          </p:cNvSpPr>
          <p:nvPr>
            <p:ph type="body" idx="1"/>
          </p:nvPr>
        </p:nvSpPr>
        <p:spPr>
          <a:xfrm>
            <a:off x="167268" y="1300850"/>
            <a:ext cx="8720578" cy="5334000"/>
          </a:xfrm>
          <a:prstGeom prst="rect">
            <a:avLst/>
          </a:prstGeom>
          <a:noFill/>
          <a:ln>
            <a:noFill/>
          </a:ln>
        </p:spPr>
        <p:txBody>
          <a:bodyPr spcFirstLastPara="1" wrap="square" lIns="91425" tIns="45700" rIns="91425" bIns="45700" anchor="t" anchorCtr="0">
            <a:noAutofit/>
          </a:bodyPr>
          <a:lstStyle/>
          <a:p>
            <a:pPr marL="457200" lvl="0" indent="-457200" algn="just" rtl="0">
              <a:lnSpc>
                <a:spcPct val="80000"/>
              </a:lnSpc>
              <a:spcBef>
                <a:spcPts val="0"/>
              </a:spcBef>
              <a:spcAft>
                <a:spcPts val="0"/>
              </a:spcAft>
              <a:buClr>
                <a:schemeClr val="dk1"/>
              </a:buClr>
              <a:buSzPts val="2000"/>
              <a:buFont typeface="Arial" pitchFamily="34" charset="0"/>
              <a:buChar char="•"/>
            </a:pPr>
            <a:endParaRPr b="1" i="0" u="none">
              <a:solidFill>
                <a:schemeClr val="dk1"/>
              </a:solidFill>
              <a:latin typeface="Cambria" pitchFamily="18" charset="0"/>
              <a:ea typeface="Cambria" pitchFamily="18" charset="0"/>
              <a:cs typeface="Times New Roman"/>
              <a:sym typeface="Times New Roman"/>
            </a:endParaRPr>
          </a:p>
          <a:p>
            <a:pPr marL="457200" lvl="0" indent="-469900" algn="just" rtl="0">
              <a:lnSpc>
                <a:spcPct val="80000"/>
              </a:lnSpc>
              <a:spcBef>
                <a:spcPts val="400"/>
              </a:spcBef>
              <a:spcAft>
                <a:spcPts val="0"/>
              </a:spcAft>
              <a:buClr>
                <a:schemeClr val="dk1"/>
              </a:buClr>
              <a:buSzPts val="2200"/>
              <a:buFont typeface="Arial" pitchFamily="34" charset="0"/>
              <a:buChar char="•"/>
            </a:pPr>
            <a:r>
              <a:rPr lang="en-US" b="0" i="0" u="none" dirty="0">
                <a:solidFill>
                  <a:schemeClr val="dk1"/>
                </a:solidFill>
                <a:latin typeface="Cambria" pitchFamily="18" charset="0"/>
                <a:ea typeface="Cambria" pitchFamily="18" charset="0"/>
                <a:cs typeface="Times New Roman"/>
                <a:sym typeface="Times New Roman"/>
              </a:rPr>
              <a:t>We associate information with the programming language constructs by attaching attributes to grammar symbols. </a:t>
            </a:r>
            <a:endParaRPr lang="en-US" b="0" i="0" u="none" dirty="0" smtClean="0">
              <a:solidFill>
                <a:schemeClr val="dk1"/>
              </a:solidFill>
              <a:latin typeface="Cambria" pitchFamily="18" charset="0"/>
              <a:ea typeface="Cambria" pitchFamily="18" charset="0"/>
              <a:cs typeface="Times New Roman"/>
              <a:sym typeface="Times New Roman"/>
            </a:endParaRPr>
          </a:p>
          <a:p>
            <a:pPr marL="457200" lvl="0" indent="-469900" algn="just" rtl="0">
              <a:lnSpc>
                <a:spcPct val="80000"/>
              </a:lnSpc>
              <a:spcBef>
                <a:spcPts val="400"/>
              </a:spcBef>
              <a:spcAft>
                <a:spcPts val="0"/>
              </a:spcAft>
              <a:buClr>
                <a:schemeClr val="dk1"/>
              </a:buClr>
              <a:buSzPts val="2200"/>
              <a:buFont typeface="Arial" pitchFamily="34" charset="0"/>
              <a:buChar char="•"/>
            </a:pPr>
            <a:endParaRPr lang="en-US" dirty="0" smtClean="0">
              <a:solidFill>
                <a:schemeClr val="dk1"/>
              </a:solidFill>
              <a:latin typeface="Cambria" pitchFamily="18" charset="0"/>
              <a:ea typeface="Cambria" pitchFamily="18" charset="0"/>
              <a:cs typeface="Times New Roman"/>
              <a:sym typeface="Times New Roman"/>
            </a:endParaRPr>
          </a:p>
          <a:p>
            <a:pPr marL="457200" lvl="0" indent="-469900" algn="just" rtl="0">
              <a:lnSpc>
                <a:spcPct val="80000"/>
              </a:lnSpc>
              <a:spcBef>
                <a:spcPts val="400"/>
              </a:spcBef>
              <a:spcAft>
                <a:spcPts val="0"/>
              </a:spcAft>
              <a:buClr>
                <a:schemeClr val="dk1"/>
              </a:buClr>
              <a:buSzPts val="2200"/>
              <a:buFont typeface="Arial" pitchFamily="34" charset="0"/>
              <a:buChar char="•"/>
            </a:pPr>
            <a:r>
              <a:rPr lang="en-US" b="0" i="0" u="none" dirty="0" smtClean="0">
                <a:solidFill>
                  <a:srgbClr val="FF0000"/>
                </a:solidFill>
                <a:latin typeface="Cambria" pitchFamily="18" charset="0"/>
                <a:ea typeface="Cambria" pitchFamily="18" charset="0"/>
                <a:cs typeface="Times New Roman"/>
                <a:sym typeface="Times New Roman"/>
              </a:rPr>
              <a:t>(</a:t>
            </a:r>
            <a:r>
              <a:rPr lang="en-US" b="0" i="0" u="none" dirty="0">
                <a:solidFill>
                  <a:srgbClr val="FF0000"/>
                </a:solidFill>
                <a:latin typeface="Cambria" pitchFamily="18" charset="0"/>
                <a:ea typeface="Cambria" pitchFamily="18" charset="0"/>
                <a:cs typeface="Times New Roman"/>
                <a:sym typeface="Times New Roman"/>
              </a:rPr>
              <a:t>SDT= CFG + Semantic rules)</a:t>
            </a:r>
            <a:endParaRPr>
              <a:solidFill>
                <a:srgbClr val="FF0000"/>
              </a:solidFill>
              <a:latin typeface="Cambria" pitchFamily="18" charset="0"/>
              <a:ea typeface="Cambria" pitchFamily="18" charset="0"/>
            </a:endParaRPr>
          </a:p>
          <a:p>
            <a:pPr marL="457200" lvl="0" indent="-330200" algn="just" rtl="0">
              <a:lnSpc>
                <a:spcPct val="80000"/>
              </a:lnSpc>
              <a:spcBef>
                <a:spcPts val="400"/>
              </a:spcBef>
              <a:spcAft>
                <a:spcPts val="0"/>
              </a:spcAft>
              <a:buClr>
                <a:schemeClr val="dk1"/>
              </a:buClr>
              <a:buSzPts val="2000"/>
              <a:buFont typeface="Arial" pitchFamily="34" charset="0"/>
              <a:buChar char="•"/>
            </a:pPr>
            <a:endParaRPr b="0" i="0" u="none">
              <a:solidFill>
                <a:schemeClr val="dk1"/>
              </a:solidFill>
              <a:latin typeface="Cambria" pitchFamily="18" charset="0"/>
              <a:ea typeface="Cambria" pitchFamily="18" charset="0"/>
              <a:cs typeface="Times New Roman"/>
              <a:sym typeface="Times New Roman"/>
            </a:endParaRPr>
          </a:p>
          <a:p>
            <a:pPr marL="457200" lvl="0" indent="-469900" algn="just" rtl="0">
              <a:lnSpc>
                <a:spcPct val="80000"/>
              </a:lnSpc>
              <a:spcBef>
                <a:spcPts val="400"/>
              </a:spcBef>
              <a:spcAft>
                <a:spcPts val="0"/>
              </a:spcAft>
              <a:buClr>
                <a:schemeClr val="dk1"/>
              </a:buClr>
              <a:buSzPts val="2200"/>
              <a:buFont typeface="Arial" pitchFamily="34" charset="0"/>
              <a:buChar char="•"/>
            </a:pPr>
            <a:r>
              <a:rPr lang="en-US" b="0" i="0" u="none" dirty="0">
                <a:solidFill>
                  <a:schemeClr val="dk1"/>
                </a:solidFill>
                <a:latin typeface="Cambria" pitchFamily="18" charset="0"/>
                <a:ea typeface="Cambria" pitchFamily="18" charset="0"/>
                <a:cs typeface="Times New Roman"/>
                <a:sym typeface="Times New Roman"/>
              </a:rPr>
              <a:t>Values of these attributes are evaluated by the </a:t>
            </a:r>
            <a:r>
              <a:rPr lang="en-US" b="1" i="0" u="none" dirty="0">
                <a:solidFill>
                  <a:schemeClr val="dk1"/>
                </a:solidFill>
                <a:latin typeface="Cambria" pitchFamily="18" charset="0"/>
                <a:ea typeface="Cambria" pitchFamily="18" charset="0"/>
                <a:cs typeface="Times New Roman"/>
                <a:sym typeface="Times New Roman"/>
              </a:rPr>
              <a:t>semantic rules</a:t>
            </a:r>
            <a:r>
              <a:rPr lang="en-US" b="0" i="0" u="none" dirty="0">
                <a:solidFill>
                  <a:schemeClr val="dk1"/>
                </a:solidFill>
                <a:latin typeface="Cambria" pitchFamily="18" charset="0"/>
                <a:ea typeface="Cambria" pitchFamily="18" charset="0"/>
                <a:cs typeface="Times New Roman"/>
                <a:sym typeface="Times New Roman"/>
              </a:rPr>
              <a:t> associated with the production rules.</a:t>
            </a:r>
            <a:endParaRPr>
              <a:latin typeface="Cambria" pitchFamily="18" charset="0"/>
              <a:ea typeface="Cambria" pitchFamily="18" charset="0"/>
            </a:endParaRPr>
          </a:p>
          <a:p>
            <a:pPr marL="457200" lvl="0" indent="-330200" algn="just" rtl="0">
              <a:lnSpc>
                <a:spcPct val="80000"/>
              </a:lnSpc>
              <a:spcBef>
                <a:spcPts val="400"/>
              </a:spcBef>
              <a:spcAft>
                <a:spcPts val="0"/>
              </a:spcAft>
              <a:buClr>
                <a:schemeClr val="dk1"/>
              </a:buClr>
              <a:buSzPts val="2000"/>
              <a:buFont typeface="Arial" pitchFamily="34" charset="0"/>
              <a:buChar char="•"/>
            </a:pPr>
            <a:endParaRPr b="0" i="0" u="none">
              <a:solidFill>
                <a:schemeClr val="dk1"/>
              </a:solidFill>
              <a:latin typeface="Cambria" pitchFamily="18" charset="0"/>
              <a:ea typeface="Cambria" pitchFamily="18" charset="0"/>
              <a:cs typeface="Times New Roman"/>
              <a:sym typeface="Times New Roman"/>
            </a:endParaRPr>
          </a:p>
          <a:p>
            <a:pPr marL="457200" lvl="0" indent="-469900" algn="just" rtl="0">
              <a:lnSpc>
                <a:spcPct val="80000"/>
              </a:lnSpc>
              <a:spcBef>
                <a:spcPts val="400"/>
              </a:spcBef>
              <a:spcAft>
                <a:spcPts val="0"/>
              </a:spcAft>
              <a:buClr>
                <a:schemeClr val="dk1"/>
              </a:buClr>
              <a:buSzPts val="2200"/>
              <a:buFont typeface="Arial" pitchFamily="34" charset="0"/>
              <a:buChar char="•"/>
            </a:pPr>
            <a:r>
              <a:rPr lang="en-US" b="0" i="0" u="none" dirty="0">
                <a:solidFill>
                  <a:schemeClr val="dk1"/>
                </a:solidFill>
                <a:latin typeface="Cambria" pitchFamily="18" charset="0"/>
                <a:ea typeface="Cambria" pitchFamily="18" charset="0"/>
                <a:cs typeface="Times New Roman"/>
                <a:sym typeface="Times New Roman"/>
              </a:rPr>
              <a:t>Evaluation of these semantic rules:</a:t>
            </a:r>
            <a:endParaRPr>
              <a:latin typeface="Cambria" pitchFamily="18" charset="0"/>
              <a:ea typeface="Cambria" pitchFamily="18" charset="0"/>
            </a:endParaRPr>
          </a:p>
          <a:p>
            <a:pPr marL="800100" lvl="1" indent="-368300" algn="just" rtl="0">
              <a:lnSpc>
                <a:spcPct val="80000"/>
              </a:lnSpc>
              <a:spcBef>
                <a:spcPts val="360"/>
              </a:spcBef>
              <a:spcAft>
                <a:spcPts val="0"/>
              </a:spcAft>
              <a:buClr>
                <a:schemeClr val="dk1"/>
              </a:buClr>
              <a:buSzPts val="2200"/>
              <a:buFont typeface="Arial" pitchFamily="34" charset="0"/>
              <a:buChar char="•"/>
            </a:pPr>
            <a:r>
              <a:rPr lang="en-US" b="0" i="0" u="none" dirty="0">
                <a:solidFill>
                  <a:schemeClr val="dk1"/>
                </a:solidFill>
                <a:latin typeface="Cambria" pitchFamily="18" charset="0"/>
                <a:ea typeface="Cambria" pitchFamily="18" charset="0"/>
                <a:cs typeface="Times New Roman"/>
                <a:sym typeface="Times New Roman"/>
              </a:rPr>
              <a:t>may generate intermediate codes</a:t>
            </a:r>
            <a:endParaRPr>
              <a:latin typeface="Cambria" pitchFamily="18" charset="0"/>
              <a:ea typeface="Cambria" pitchFamily="18" charset="0"/>
            </a:endParaRPr>
          </a:p>
          <a:p>
            <a:pPr marL="800100" lvl="1" indent="-368300" algn="just" rtl="0">
              <a:lnSpc>
                <a:spcPct val="80000"/>
              </a:lnSpc>
              <a:spcBef>
                <a:spcPts val="360"/>
              </a:spcBef>
              <a:spcAft>
                <a:spcPts val="0"/>
              </a:spcAft>
              <a:buClr>
                <a:schemeClr val="dk1"/>
              </a:buClr>
              <a:buSzPts val="2200"/>
              <a:buFont typeface="Arial" pitchFamily="34" charset="0"/>
              <a:buChar char="•"/>
            </a:pPr>
            <a:r>
              <a:rPr lang="en-US" b="0" i="0" u="none" dirty="0">
                <a:solidFill>
                  <a:schemeClr val="dk1"/>
                </a:solidFill>
                <a:latin typeface="Cambria" pitchFamily="18" charset="0"/>
                <a:ea typeface="Cambria" pitchFamily="18" charset="0"/>
                <a:cs typeface="Times New Roman"/>
                <a:sym typeface="Times New Roman"/>
              </a:rPr>
              <a:t>may put information into the symbol table</a:t>
            </a:r>
            <a:endParaRPr>
              <a:latin typeface="Cambria" pitchFamily="18" charset="0"/>
              <a:ea typeface="Cambria" pitchFamily="18" charset="0"/>
            </a:endParaRPr>
          </a:p>
          <a:p>
            <a:pPr marL="800100" lvl="1" indent="-368300" algn="just" rtl="0">
              <a:lnSpc>
                <a:spcPct val="80000"/>
              </a:lnSpc>
              <a:spcBef>
                <a:spcPts val="360"/>
              </a:spcBef>
              <a:spcAft>
                <a:spcPts val="0"/>
              </a:spcAft>
              <a:buClr>
                <a:schemeClr val="dk1"/>
              </a:buClr>
              <a:buSzPts val="2200"/>
              <a:buFont typeface="Arial" pitchFamily="34" charset="0"/>
              <a:buChar char="•"/>
            </a:pPr>
            <a:r>
              <a:rPr lang="en-US" b="0" i="0" u="none" dirty="0">
                <a:solidFill>
                  <a:schemeClr val="dk1"/>
                </a:solidFill>
                <a:latin typeface="Cambria" pitchFamily="18" charset="0"/>
                <a:ea typeface="Cambria" pitchFamily="18" charset="0"/>
                <a:cs typeface="Times New Roman"/>
                <a:sym typeface="Times New Roman"/>
              </a:rPr>
              <a:t>may perform type checking</a:t>
            </a:r>
            <a:endParaRPr>
              <a:latin typeface="Cambria" pitchFamily="18" charset="0"/>
              <a:ea typeface="Cambria" pitchFamily="18" charset="0"/>
            </a:endParaRPr>
          </a:p>
          <a:p>
            <a:pPr marL="800100" lvl="1" indent="-368300" algn="just" rtl="0">
              <a:lnSpc>
                <a:spcPct val="80000"/>
              </a:lnSpc>
              <a:spcBef>
                <a:spcPts val="360"/>
              </a:spcBef>
              <a:spcAft>
                <a:spcPts val="0"/>
              </a:spcAft>
              <a:buClr>
                <a:schemeClr val="dk1"/>
              </a:buClr>
              <a:buSzPts val="2200"/>
              <a:buFont typeface="Arial" pitchFamily="34" charset="0"/>
              <a:buChar char="•"/>
            </a:pPr>
            <a:r>
              <a:rPr lang="en-US" b="0" i="0" u="none" dirty="0">
                <a:solidFill>
                  <a:schemeClr val="dk1"/>
                </a:solidFill>
                <a:latin typeface="Cambria" pitchFamily="18" charset="0"/>
                <a:ea typeface="Cambria" pitchFamily="18" charset="0"/>
                <a:cs typeface="Times New Roman"/>
                <a:sym typeface="Times New Roman"/>
              </a:rPr>
              <a:t>may issue error messages</a:t>
            </a:r>
            <a:endParaRPr>
              <a:latin typeface="Cambria" pitchFamily="18" charset="0"/>
              <a:ea typeface="Cambria" pitchFamily="18" charset="0"/>
            </a:endParaRPr>
          </a:p>
          <a:p>
            <a:pPr marL="800100" lvl="1" indent="-368300" algn="just" rtl="0">
              <a:lnSpc>
                <a:spcPct val="80000"/>
              </a:lnSpc>
              <a:spcBef>
                <a:spcPts val="360"/>
              </a:spcBef>
              <a:spcAft>
                <a:spcPts val="0"/>
              </a:spcAft>
              <a:buClr>
                <a:schemeClr val="dk1"/>
              </a:buClr>
              <a:buSzPts val="2200"/>
              <a:buFont typeface="Arial" pitchFamily="34" charset="0"/>
              <a:buChar char="•"/>
            </a:pPr>
            <a:r>
              <a:rPr lang="en-US" b="0" i="0" u="none" dirty="0">
                <a:solidFill>
                  <a:schemeClr val="dk1"/>
                </a:solidFill>
                <a:latin typeface="Cambria" pitchFamily="18" charset="0"/>
                <a:ea typeface="Cambria" pitchFamily="18" charset="0"/>
                <a:cs typeface="Times New Roman"/>
                <a:sym typeface="Times New Roman"/>
              </a:rPr>
              <a:t>may perform some other activities</a:t>
            </a:r>
            <a:endParaRPr>
              <a:latin typeface="Cambria" pitchFamily="18" charset="0"/>
              <a:ea typeface="Cambria" pitchFamily="18" charset="0"/>
            </a:endParaRPr>
          </a:p>
          <a:p>
            <a:pPr marL="800100" lvl="1" indent="-368300" algn="just" rtl="0">
              <a:lnSpc>
                <a:spcPct val="80000"/>
              </a:lnSpc>
              <a:spcBef>
                <a:spcPts val="360"/>
              </a:spcBef>
              <a:spcAft>
                <a:spcPts val="0"/>
              </a:spcAft>
              <a:buClr>
                <a:schemeClr val="dk1"/>
              </a:buClr>
              <a:buSzPts val="2200"/>
              <a:buFont typeface="Arial" pitchFamily="34" charset="0"/>
              <a:buChar char="•"/>
            </a:pPr>
            <a:r>
              <a:rPr lang="en-US" b="0" i="0" u="none" dirty="0">
                <a:solidFill>
                  <a:schemeClr val="dk1"/>
                </a:solidFill>
                <a:latin typeface="Cambria" pitchFamily="18" charset="0"/>
                <a:ea typeface="Cambria" pitchFamily="18" charset="0"/>
                <a:cs typeface="Times New Roman"/>
                <a:sym typeface="Times New Roman"/>
              </a:rPr>
              <a:t>in fact, they may perform almost any activities.</a:t>
            </a:r>
            <a:endParaRPr>
              <a:latin typeface="Cambria" pitchFamily="18" charset="0"/>
              <a:ea typeface="Cambria" pitchFamily="18" charset="0"/>
            </a:endParaRPr>
          </a:p>
          <a:p>
            <a:pPr marL="800100" lvl="1" indent="-342900" algn="just" rtl="0">
              <a:lnSpc>
                <a:spcPct val="80000"/>
              </a:lnSpc>
              <a:spcBef>
                <a:spcPts val="360"/>
              </a:spcBef>
              <a:spcAft>
                <a:spcPts val="0"/>
              </a:spcAft>
              <a:buClr>
                <a:schemeClr val="dk1"/>
              </a:buClr>
              <a:buSzPts val="1800"/>
              <a:buFont typeface="Arial" pitchFamily="34" charset="0"/>
              <a:buChar char="•"/>
            </a:pPr>
            <a:endParaRPr b="0" i="0" u="none">
              <a:solidFill>
                <a:schemeClr val="dk1"/>
              </a:solidFill>
              <a:latin typeface="Cambria" pitchFamily="18" charset="0"/>
              <a:ea typeface="Cambria" pitchFamily="18" charset="0"/>
              <a:cs typeface="Times New Roman"/>
              <a:sym typeface="Times New Roman"/>
            </a:endParaRPr>
          </a:p>
          <a:p>
            <a:pPr marL="457200" lvl="0" indent="-469900" algn="just" rtl="0">
              <a:lnSpc>
                <a:spcPct val="80000"/>
              </a:lnSpc>
              <a:spcBef>
                <a:spcPts val="400"/>
              </a:spcBef>
              <a:spcAft>
                <a:spcPts val="0"/>
              </a:spcAft>
              <a:buClr>
                <a:schemeClr val="dk1"/>
              </a:buClr>
              <a:buSzPts val="2200"/>
              <a:buFont typeface="Arial" pitchFamily="34" charset="0"/>
              <a:buChar char="•"/>
            </a:pPr>
            <a:r>
              <a:rPr lang="en-US" b="0" i="0" u="none" dirty="0">
                <a:solidFill>
                  <a:schemeClr val="dk1"/>
                </a:solidFill>
                <a:latin typeface="Cambria" pitchFamily="18" charset="0"/>
                <a:ea typeface="Cambria" pitchFamily="18" charset="0"/>
                <a:cs typeface="Times New Roman"/>
                <a:sym typeface="Times New Roman"/>
              </a:rPr>
              <a:t>An attribute may hold almost any thing.</a:t>
            </a:r>
            <a:endParaRPr>
              <a:latin typeface="Cambria" pitchFamily="18" charset="0"/>
              <a:ea typeface="Cambria" pitchFamily="18" charset="0"/>
            </a:endParaRPr>
          </a:p>
          <a:p>
            <a:pPr marL="800100" lvl="1" indent="-368300" algn="just" rtl="0">
              <a:lnSpc>
                <a:spcPct val="80000"/>
              </a:lnSpc>
              <a:spcBef>
                <a:spcPts val="360"/>
              </a:spcBef>
              <a:spcAft>
                <a:spcPts val="0"/>
              </a:spcAft>
              <a:buClr>
                <a:schemeClr val="dk1"/>
              </a:buClr>
              <a:buSzPts val="2200"/>
              <a:buFont typeface="Arial" pitchFamily="34" charset="0"/>
              <a:buChar char="•"/>
            </a:pPr>
            <a:r>
              <a:rPr lang="en-US" b="0" i="0" u="none" dirty="0">
                <a:solidFill>
                  <a:schemeClr val="dk1"/>
                </a:solidFill>
                <a:latin typeface="Cambria" pitchFamily="18" charset="0"/>
                <a:ea typeface="Cambria" pitchFamily="18" charset="0"/>
                <a:cs typeface="Times New Roman"/>
                <a:sym typeface="Times New Roman"/>
              </a:rPr>
              <a:t>a string, a number, a memory location, a complex record. </a:t>
            </a:r>
            <a:endParaRPr>
              <a:latin typeface="Cambria" pitchFamily="18" charset="0"/>
              <a:ea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just" fontAlgn="base"/>
            <a:r>
              <a:rPr lang="en-US" dirty="0" smtClean="0">
                <a:latin typeface="Cambria" pitchFamily="18" charset="0"/>
                <a:ea typeface="Cambria" pitchFamily="18" charset="0"/>
              </a:rPr>
              <a:t>Syntax Directed Translation has augmented rules to the grammar that facilitate semantic analysis.</a:t>
            </a: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SDT involves passing information bottom-up and/or top-down to the parse tree in form of attributes attached to the nodes. </a:t>
            </a: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Syntax-directed translation rules use </a:t>
            </a:r>
          </a:p>
          <a:p>
            <a:pPr lvl="1" algn="just" fontAlgn="base">
              <a:buNone/>
            </a:pPr>
            <a:r>
              <a:rPr lang="en-US" dirty="0" smtClean="0">
                <a:latin typeface="Cambria" pitchFamily="18" charset="0"/>
                <a:ea typeface="Cambria" pitchFamily="18" charset="0"/>
              </a:rPr>
              <a:t>1) lexical values of nodes,</a:t>
            </a:r>
          </a:p>
          <a:p>
            <a:pPr lvl="1" algn="just" fontAlgn="base">
              <a:buNone/>
            </a:pPr>
            <a:r>
              <a:rPr lang="en-US" dirty="0" smtClean="0">
                <a:latin typeface="Cambria" pitchFamily="18" charset="0"/>
                <a:ea typeface="Cambria" pitchFamily="18" charset="0"/>
              </a:rPr>
              <a:t> 2) constants &amp; </a:t>
            </a:r>
          </a:p>
          <a:p>
            <a:pPr lvl="1" algn="just" fontAlgn="base">
              <a:buNone/>
            </a:pPr>
            <a:r>
              <a:rPr lang="en-US" dirty="0" smtClean="0">
                <a:latin typeface="Cambria" pitchFamily="18" charset="0"/>
                <a:ea typeface="Cambria" pitchFamily="18" charset="0"/>
              </a:rPr>
              <a:t>3) attributes associated with the non-terminals in their definitions. </a:t>
            </a:r>
          </a:p>
          <a:p>
            <a:pPr algn="just" fontAlgn="base"/>
            <a:endParaRPr lang="en-US" dirty="0" smtClean="0">
              <a:latin typeface="Cambria" pitchFamily="18" charset="0"/>
              <a:ea typeface="Cambria" pitchFamily="18" charset="0"/>
            </a:endParaRPr>
          </a:p>
          <a:p>
            <a:pPr algn="just" fontAlgn="base"/>
            <a:r>
              <a:rPr lang="en-US" dirty="0" smtClean="0">
                <a:latin typeface="Cambria" pitchFamily="18" charset="0"/>
                <a:ea typeface="Cambria" pitchFamily="18" charset="0"/>
              </a:rPr>
              <a:t>The general approach to Syntax-Directed Translation is to </a:t>
            </a:r>
            <a:r>
              <a:rPr lang="en-US" dirty="0" smtClean="0">
                <a:solidFill>
                  <a:srgbClr val="FF0000"/>
                </a:solidFill>
                <a:latin typeface="Cambria" pitchFamily="18" charset="0"/>
                <a:ea typeface="Cambria" pitchFamily="18" charset="0"/>
              </a:rPr>
              <a:t>construct a parse tree or syntax tree and compute the values of attributes at the nodes of the tree by visiting them in some order</a:t>
            </a:r>
            <a:r>
              <a:rPr lang="en-US" dirty="0" smtClean="0">
                <a:latin typeface="Cambria" pitchFamily="18" charset="0"/>
                <a:ea typeface="Cambria" pitchFamily="18" charset="0"/>
              </a:rPr>
              <a:t>. In many cases, translation can be done during parsing without building an explicit tree. </a:t>
            </a:r>
          </a:p>
          <a:p>
            <a:pPr algn="just"/>
            <a:endParaRPr lang="en-US" dirty="0">
              <a:latin typeface="Cambria" pitchFamily="18" charset="0"/>
              <a:ea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8</a:t>
            </a:fld>
            <a:endParaRPr/>
          </a:p>
        </p:txBody>
      </p:sp>
      <p:sp>
        <p:nvSpPr>
          <p:cNvPr id="105" name="Google Shape;105;p3"/>
          <p:cNvSpPr txBox="1">
            <a:spLocks noGrp="1"/>
          </p:cNvSpPr>
          <p:nvPr>
            <p:ph type="title"/>
          </p:nvPr>
        </p:nvSpPr>
        <p:spPr>
          <a:xfrm>
            <a:off x="351692" y="308517"/>
            <a:ext cx="8792308"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2800" b="1" i="0" u="none" dirty="0">
                <a:solidFill>
                  <a:schemeClr val="dk2"/>
                </a:solidFill>
                <a:latin typeface="Times New Roman"/>
                <a:ea typeface="Times New Roman"/>
                <a:cs typeface="Times New Roman"/>
                <a:sym typeface="Times New Roman"/>
              </a:rPr>
              <a:t>Syntax-Directed Definitions and Translation Schemes</a:t>
            </a:r>
            <a:endParaRPr sz="1600"/>
          </a:p>
        </p:txBody>
      </p:sp>
      <p:sp>
        <p:nvSpPr>
          <p:cNvPr id="106" name="Google Shape;106;p3"/>
          <p:cNvSpPr txBox="1">
            <a:spLocks noGrp="1"/>
          </p:cNvSpPr>
          <p:nvPr>
            <p:ph type="body" idx="1"/>
          </p:nvPr>
        </p:nvSpPr>
        <p:spPr>
          <a:xfrm>
            <a:off x="325101" y="1433861"/>
            <a:ext cx="8651631" cy="5105400"/>
          </a:xfrm>
          <a:prstGeom prst="rect">
            <a:avLst/>
          </a:prstGeom>
          <a:noFill/>
          <a:ln>
            <a:noFill/>
          </a:ln>
        </p:spPr>
        <p:txBody>
          <a:bodyPr spcFirstLastPara="1" wrap="square" lIns="91425" tIns="45700" rIns="91425" bIns="45700" anchor="t" anchorCtr="0">
            <a:noAutofit/>
          </a:bodyPr>
          <a:lstStyle/>
          <a:p>
            <a:pPr indent="-444500" algn="just">
              <a:lnSpc>
                <a:spcPct val="90000"/>
              </a:lnSpc>
              <a:spcBef>
                <a:spcPts val="0"/>
              </a:spcBef>
              <a:buSzPts val="2200"/>
            </a:pPr>
            <a:r>
              <a:rPr lang="en-US" b="0" i="0" u="none" dirty="0">
                <a:solidFill>
                  <a:schemeClr val="dk1"/>
                </a:solidFill>
                <a:latin typeface="Cambria" pitchFamily="18" charset="0"/>
                <a:ea typeface="Cambria" pitchFamily="18" charset="0"/>
                <a:cs typeface="Times New Roman"/>
                <a:sym typeface="Times New Roman"/>
              </a:rPr>
              <a:t>When we associate semantic rules with productions, we use two notations:</a:t>
            </a:r>
            <a:endParaRPr>
              <a:latin typeface="Cambria" pitchFamily="18" charset="0"/>
              <a:ea typeface="Cambria" pitchFamily="18" charset="0"/>
            </a:endParaRPr>
          </a:p>
          <a:p>
            <a:pPr marL="800100" lvl="1" indent="-330200" algn="just">
              <a:lnSpc>
                <a:spcPct val="90000"/>
              </a:lnSpc>
              <a:spcBef>
                <a:spcPts val="480"/>
              </a:spcBef>
              <a:buSzPts val="2200"/>
            </a:pPr>
            <a:r>
              <a:rPr lang="en-US" b="1" i="0" u="none" dirty="0">
                <a:solidFill>
                  <a:schemeClr val="dk1"/>
                </a:solidFill>
                <a:latin typeface="Cambria" pitchFamily="18" charset="0"/>
                <a:ea typeface="Cambria" pitchFamily="18" charset="0"/>
                <a:cs typeface="Times New Roman"/>
                <a:sym typeface="Times New Roman"/>
              </a:rPr>
              <a:t>Syntax-Directed Definitions</a:t>
            </a:r>
            <a:endParaRPr>
              <a:latin typeface="Cambria" pitchFamily="18" charset="0"/>
              <a:ea typeface="Cambria" pitchFamily="18" charset="0"/>
            </a:endParaRPr>
          </a:p>
          <a:p>
            <a:pPr marL="800100" lvl="1" indent="-330200" algn="just">
              <a:lnSpc>
                <a:spcPct val="90000"/>
              </a:lnSpc>
              <a:spcBef>
                <a:spcPts val="480"/>
              </a:spcBef>
              <a:buSzPts val="2200"/>
            </a:pPr>
            <a:r>
              <a:rPr lang="en-US" b="1" i="0" u="none" dirty="0">
                <a:solidFill>
                  <a:schemeClr val="dk1"/>
                </a:solidFill>
                <a:latin typeface="Cambria" pitchFamily="18" charset="0"/>
                <a:ea typeface="Cambria" pitchFamily="18" charset="0"/>
                <a:cs typeface="Times New Roman"/>
                <a:sym typeface="Times New Roman"/>
              </a:rPr>
              <a:t>Translation Schemes</a:t>
            </a:r>
            <a:endParaRPr>
              <a:latin typeface="Cambria" pitchFamily="18" charset="0"/>
              <a:ea typeface="Cambria" pitchFamily="18" charset="0"/>
            </a:endParaRPr>
          </a:p>
          <a:p>
            <a:pPr marL="800100" lvl="1" indent="-190500" algn="just">
              <a:lnSpc>
                <a:spcPct val="90000"/>
              </a:lnSpc>
              <a:spcBef>
                <a:spcPts val="480"/>
              </a:spcBef>
              <a:buSzPts val="2400"/>
            </a:pPr>
            <a:endParaRPr b="1" i="0" u="none">
              <a:solidFill>
                <a:schemeClr val="dk1"/>
              </a:solidFill>
              <a:latin typeface="Cambria" pitchFamily="18" charset="0"/>
              <a:ea typeface="Cambria" pitchFamily="18" charset="0"/>
              <a:cs typeface="Times New Roman"/>
              <a:sym typeface="Times New Roman"/>
            </a:endParaRPr>
          </a:p>
          <a:p>
            <a:pPr indent="-444500" algn="just">
              <a:lnSpc>
                <a:spcPct val="90000"/>
              </a:lnSpc>
              <a:spcBef>
                <a:spcPts val="480"/>
              </a:spcBef>
              <a:buSzPts val="2200"/>
            </a:pPr>
            <a:r>
              <a:rPr lang="en-US" b="1" i="0" u="none" dirty="0">
                <a:solidFill>
                  <a:schemeClr val="dk1"/>
                </a:solidFill>
                <a:latin typeface="Cambria" pitchFamily="18" charset="0"/>
                <a:ea typeface="Cambria" pitchFamily="18" charset="0"/>
                <a:cs typeface="Times New Roman"/>
                <a:sym typeface="Times New Roman"/>
              </a:rPr>
              <a:t>Syntax-Directed Definitions:</a:t>
            </a:r>
            <a:endParaRPr>
              <a:latin typeface="Cambria" pitchFamily="18" charset="0"/>
              <a:ea typeface="Cambria" pitchFamily="18" charset="0"/>
            </a:endParaRPr>
          </a:p>
          <a:p>
            <a:pPr marL="800100" lvl="1" indent="-368300" algn="just">
              <a:lnSpc>
                <a:spcPct val="90000"/>
              </a:lnSpc>
              <a:buSzPts val="2200"/>
            </a:pPr>
            <a:r>
              <a:rPr lang="en-US" b="0" i="0" u="none" dirty="0">
                <a:solidFill>
                  <a:schemeClr val="dk1"/>
                </a:solidFill>
                <a:latin typeface="Cambria" pitchFamily="18" charset="0"/>
                <a:ea typeface="Cambria" pitchFamily="18" charset="0"/>
                <a:cs typeface="Times New Roman"/>
                <a:sym typeface="Times New Roman"/>
              </a:rPr>
              <a:t>give high-level specifications for translations</a:t>
            </a:r>
            <a:endParaRPr>
              <a:latin typeface="Cambria" pitchFamily="18" charset="0"/>
              <a:ea typeface="Cambria" pitchFamily="18" charset="0"/>
            </a:endParaRPr>
          </a:p>
          <a:p>
            <a:pPr marL="800100" lvl="1" indent="-368300" algn="just">
              <a:lnSpc>
                <a:spcPct val="90000"/>
              </a:lnSpc>
              <a:buSzPts val="2200"/>
            </a:pPr>
            <a:r>
              <a:rPr lang="en-US" b="0" i="0" u="none" dirty="0">
                <a:solidFill>
                  <a:schemeClr val="dk1"/>
                </a:solidFill>
                <a:latin typeface="Cambria" pitchFamily="18" charset="0"/>
                <a:ea typeface="Cambria" pitchFamily="18" charset="0"/>
                <a:cs typeface="Times New Roman"/>
                <a:sym typeface="Times New Roman"/>
              </a:rPr>
              <a:t>hide many implementation details such as order of evaluation of semantic actions.</a:t>
            </a:r>
            <a:endParaRPr>
              <a:latin typeface="Cambria" pitchFamily="18" charset="0"/>
              <a:ea typeface="Cambria" pitchFamily="18" charset="0"/>
            </a:endParaRPr>
          </a:p>
          <a:p>
            <a:pPr marL="800100" lvl="1" indent="-368300" algn="just">
              <a:lnSpc>
                <a:spcPct val="90000"/>
              </a:lnSpc>
              <a:buSzPts val="2200"/>
            </a:pPr>
            <a:r>
              <a:rPr lang="en-US" b="0" i="0" u="none" dirty="0">
                <a:solidFill>
                  <a:schemeClr val="dk1"/>
                </a:solidFill>
                <a:latin typeface="Cambria" pitchFamily="18" charset="0"/>
                <a:ea typeface="Cambria" pitchFamily="18" charset="0"/>
                <a:cs typeface="Times New Roman"/>
                <a:sym typeface="Times New Roman"/>
              </a:rPr>
              <a:t>We associate a production rule with a set of semantic actions, and we do not say when they will be evaluated. </a:t>
            </a:r>
            <a:endParaRPr>
              <a:latin typeface="Cambria" pitchFamily="18" charset="0"/>
              <a:ea typeface="Cambria" pitchFamily="18" charset="0"/>
            </a:endParaRPr>
          </a:p>
          <a:p>
            <a:pPr marL="800100" lvl="1" indent="-228600" algn="just">
              <a:lnSpc>
                <a:spcPct val="90000"/>
              </a:lnSpc>
            </a:pPr>
            <a:endParaRPr b="0" i="0" u="none">
              <a:solidFill>
                <a:schemeClr val="dk1"/>
              </a:solidFill>
              <a:latin typeface="Cambria" pitchFamily="18" charset="0"/>
              <a:ea typeface="Cambria" pitchFamily="18" charset="0"/>
              <a:cs typeface="Times New Roman"/>
              <a:sym typeface="Times New Roman"/>
            </a:endParaRPr>
          </a:p>
          <a:p>
            <a:pPr indent="-444500" algn="just">
              <a:lnSpc>
                <a:spcPct val="90000"/>
              </a:lnSpc>
              <a:spcBef>
                <a:spcPts val="480"/>
              </a:spcBef>
              <a:buSzPts val="2200"/>
            </a:pPr>
            <a:r>
              <a:rPr lang="en-US" b="1" i="0" u="none" dirty="0">
                <a:solidFill>
                  <a:schemeClr val="dk1"/>
                </a:solidFill>
                <a:latin typeface="Cambria" pitchFamily="18" charset="0"/>
                <a:ea typeface="Cambria" pitchFamily="18" charset="0"/>
                <a:cs typeface="Times New Roman"/>
                <a:sym typeface="Times New Roman"/>
              </a:rPr>
              <a:t>Translation Schemes:</a:t>
            </a:r>
            <a:endParaRPr>
              <a:latin typeface="Cambria" pitchFamily="18" charset="0"/>
              <a:ea typeface="Cambria" pitchFamily="18" charset="0"/>
            </a:endParaRPr>
          </a:p>
          <a:p>
            <a:pPr marL="800100" lvl="1" indent="-368300" algn="just">
              <a:lnSpc>
                <a:spcPct val="90000"/>
              </a:lnSpc>
              <a:buSzPts val="2200"/>
            </a:pPr>
            <a:r>
              <a:rPr lang="en-US" b="0" i="0" u="none" dirty="0">
                <a:solidFill>
                  <a:schemeClr val="dk1"/>
                </a:solidFill>
                <a:latin typeface="Cambria" pitchFamily="18" charset="0"/>
                <a:ea typeface="Cambria" pitchFamily="18" charset="0"/>
                <a:cs typeface="Times New Roman"/>
                <a:sym typeface="Times New Roman"/>
              </a:rPr>
              <a:t>indicate the order of evaluation of semantic actions associated with a production rule.</a:t>
            </a:r>
            <a:endParaRPr>
              <a:latin typeface="Cambria" pitchFamily="18" charset="0"/>
              <a:ea typeface="Cambria" pitchFamily="18" charset="0"/>
            </a:endParaRPr>
          </a:p>
          <a:p>
            <a:pPr marL="800100" lvl="1" indent="-368300" algn="just">
              <a:lnSpc>
                <a:spcPct val="90000"/>
              </a:lnSpc>
              <a:buSzPts val="2200"/>
            </a:pPr>
            <a:r>
              <a:rPr lang="en-US" b="0" i="0" u="none" dirty="0">
                <a:solidFill>
                  <a:schemeClr val="dk1"/>
                </a:solidFill>
                <a:latin typeface="Cambria" pitchFamily="18" charset="0"/>
                <a:ea typeface="Cambria" pitchFamily="18" charset="0"/>
                <a:cs typeface="Times New Roman"/>
                <a:sym typeface="Times New Roman"/>
              </a:rPr>
              <a:t>In other words, translation schemes give a little bit information about implementation details.</a:t>
            </a:r>
            <a:endParaRPr>
              <a:latin typeface="Cambria" pitchFamily="18" charset="0"/>
              <a:ea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p:nvPr/>
        </p:nvSpPr>
        <p:spPr>
          <a:xfrm>
            <a:off x="7033846"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800"/>
                <a:buFont typeface="Times New Roman"/>
                <a:buNone/>
              </a:pPr>
              <a:t>9</a:t>
            </a:fld>
            <a:endParaRPr/>
          </a:p>
        </p:txBody>
      </p:sp>
      <p:sp>
        <p:nvSpPr>
          <p:cNvPr id="112" name="Google Shape;112;p4"/>
          <p:cNvSpPr txBox="1">
            <a:spLocks noGrp="1"/>
          </p:cNvSpPr>
          <p:nvPr>
            <p:ph type="title"/>
          </p:nvPr>
        </p:nvSpPr>
        <p:spPr>
          <a:xfrm>
            <a:off x="492369" y="464634"/>
            <a:ext cx="8651631"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dirty="0">
                <a:solidFill>
                  <a:schemeClr val="dk2"/>
                </a:solidFill>
                <a:latin typeface="Times New Roman"/>
                <a:ea typeface="Times New Roman"/>
                <a:cs typeface="Times New Roman"/>
                <a:sym typeface="Times New Roman"/>
              </a:rPr>
              <a:t>Syntax-Directed Translation</a:t>
            </a:r>
            <a:endParaRPr/>
          </a:p>
        </p:txBody>
      </p:sp>
      <p:sp>
        <p:nvSpPr>
          <p:cNvPr id="113" name="Google Shape;113;p4"/>
          <p:cNvSpPr txBox="1">
            <a:spLocks noGrp="1"/>
          </p:cNvSpPr>
          <p:nvPr>
            <p:ph type="body" idx="1"/>
          </p:nvPr>
        </p:nvSpPr>
        <p:spPr>
          <a:xfrm>
            <a:off x="224740" y="1509132"/>
            <a:ext cx="8651631" cy="5105400"/>
          </a:xfrm>
          <a:prstGeom prst="rect">
            <a:avLst/>
          </a:prstGeom>
          <a:noFill/>
          <a:ln>
            <a:noFill/>
          </a:ln>
        </p:spPr>
        <p:txBody>
          <a:bodyPr spcFirstLastPara="1" wrap="square" lIns="91425" tIns="45700" rIns="91425" bIns="45700" anchor="t" anchorCtr="0">
            <a:noAutofit/>
          </a:bodyPr>
          <a:lstStyle/>
          <a:p>
            <a:pPr marL="342900" lvl="0" indent="-330200" algn="just" rtl="0">
              <a:lnSpc>
                <a:spcPct val="100000"/>
              </a:lnSpc>
              <a:spcBef>
                <a:spcPts val="0"/>
              </a:spcBef>
              <a:spcAft>
                <a:spcPts val="0"/>
              </a:spcAft>
              <a:buClr>
                <a:schemeClr val="dk1"/>
              </a:buClr>
              <a:buSzPts val="22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Conceptually with both the syntax directed translation and translation scheme we</a:t>
            </a:r>
            <a:endParaRPr>
              <a:latin typeface="Cambria" pitchFamily="18" charset="0"/>
              <a:ea typeface="Cambria" pitchFamily="18" charset="0"/>
            </a:endParaRPr>
          </a:p>
          <a:p>
            <a:pPr marL="742950" lvl="1" indent="-298450" algn="just" rtl="0">
              <a:lnSpc>
                <a:spcPct val="100000"/>
              </a:lnSpc>
              <a:spcBef>
                <a:spcPts val="400"/>
              </a:spcBef>
              <a:spcAft>
                <a:spcPts val="0"/>
              </a:spcAft>
              <a:buClr>
                <a:schemeClr val="dk1"/>
              </a:buClr>
              <a:buSzPts val="22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Parse the input token stream</a:t>
            </a:r>
            <a:endParaRPr>
              <a:latin typeface="Cambria" pitchFamily="18" charset="0"/>
              <a:ea typeface="Cambria" pitchFamily="18" charset="0"/>
            </a:endParaRPr>
          </a:p>
          <a:p>
            <a:pPr marL="742950" lvl="1" indent="-298450" algn="just" rtl="0">
              <a:lnSpc>
                <a:spcPct val="100000"/>
              </a:lnSpc>
              <a:spcBef>
                <a:spcPts val="400"/>
              </a:spcBef>
              <a:spcAft>
                <a:spcPts val="0"/>
              </a:spcAft>
              <a:buClr>
                <a:schemeClr val="dk1"/>
              </a:buClr>
              <a:buSzPts val="22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Build the parse tree</a:t>
            </a:r>
            <a:endParaRPr>
              <a:latin typeface="Cambria" pitchFamily="18" charset="0"/>
              <a:ea typeface="Cambria" pitchFamily="18" charset="0"/>
            </a:endParaRPr>
          </a:p>
          <a:p>
            <a:pPr marL="742950" lvl="1" indent="-298450" algn="just" rtl="0">
              <a:lnSpc>
                <a:spcPct val="100000"/>
              </a:lnSpc>
              <a:spcBef>
                <a:spcPts val="400"/>
              </a:spcBef>
              <a:spcAft>
                <a:spcPts val="0"/>
              </a:spcAft>
              <a:buClr>
                <a:schemeClr val="dk1"/>
              </a:buClr>
              <a:buSzPts val="2200"/>
              <a:buFont typeface="Times New Roman"/>
              <a:buChar char="–"/>
            </a:pPr>
            <a:r>
              <a:rPr lang="en-US" b="0" i="0" u="none" dirty="0">
                <a:solidFill>
                  <a:schemeClr val="dk1"/>
                </a:solidFill>
                <a:latin typeface="Cambria" pitchFamily="18" charset="0"/>
                <a:ea typeface="Cambria" pitchFamily="18" charset="0"/>
                <a:cs typeface="Times New Roman"/>
                <a:sym typeface="Times New Roman"/>
              </a:rPr>
              <a:t>Traverse the tree to evaluate the semantic rules at the parse tree nodes.</a:t>
            </a:r>
            <a:endParaRPr>
              <a:latin typeface="Cambria" pitchFamily="18" charset="0"/>
              <a:ea typeface="Cambria" pitchFamily="18" charset="0"/>
            </a:endParaRPr>
          </a:p>
          <a:p>
            <a:pPr marL="742950" lvl="1" indent="-285750" algn="just" rtl="0">
              <a:lnSpc>
                <a:spcPct val="100000"/>
              </a:lnSpc>
              <a:spcBef>
                <a:spcPts val="400"/>
              </a:spcBef>
              <a:spcAft>
                <a:spcPts val="0"/>
              </a:spcAft>
              <a:buClr>
                <a:schemeClr val="dk1"/>
              </a:buClr>
              <a:buSzPts val="2000"/>
              <a:buFont typeface="Times New Roman"/>
              <a:buNone/>
            </a:pPr>
            <a:endParaRPr b="0" i="0" u="none">
              <a:solidFill>
                <a:schemeClr val="dk1"/>
              </a:solidFill>
              <a:latin typeface="Cambria" pitchFamily="18" charset="0"/>
              <a:ea typeface="Cambria" pitchFamily="18" charset="0"/>
              <a:cs typeface="Times New Roman"/>
              <a:sym typeface="Times New Roman"/>
            </a:endParaRPr>
          </a:p>
          <a:p>
            <a:pPr marL="742950" lvl="1" indent="-285750" algn="just" rtl="0">
              <a:lnSpc>
                <a:spcPct val="100000"/>
              </a:lnSpc>
              <a:spcBef>
                <a:spcPts val="400"/>
              </a:spcBef>
              <a:spcAft>
                <a:spcPts val="0"/>
              </a:spcAft>
              <a:buClr>
                <a:schemeClr val="dk1"/>
              </a:buClr>
              <a:buSzPts val="2000"/>
              <a:buFont typeface="Times New Roman"/>
              <a:buNone/>
            </a:pPr>
            <a:endParaRPr b="0" i="0" u="none">
              <a:solidFill>
                <a:schemeClr val="dk1"/>
              </a:solidFill>
              <a:latin typeface="Cambria" pitchFamily="18" charset="0"/>
              <a:ea typeface="Cambria" pitchFamily="18" charset="0"/>
              <a:cs typeface="Times New Roman"/>
              <a:sym typeface="Times New Roman"/>
            </a:endParaRPr>
          </a:p>
          <a:p>
            <a:pPr marL="742950" lvl="1" indent="-285750" algn="just" rtl="0">
              <a:lnSpc>
                <a:spcPct val="100000"/>
              </a:lnSpc>
              <a:spcBef>
                <a:spcPts val="400"/>
              </a:spcBef>
              <a:spcAft>
                <a:spcPts val="0"/>
              </a:spcAft>
              <a:buClr>
                <a:schemeClr val="dk1"/>
              </a:buClr>
              <a:buSzPts val="2000"/>
              <a:buFont typeface="Times New Roman"/>
              <a:buNone/>
            </a:pPr>
            <a:r>
              <a:rPr lang="en-US" b="0" i="0" u="none" dirty="0">
                <a:solidFill>
                  <a:schemeClr val="dk1"/>
                </a:solidFill>
                <a:latin typeface="Cambria" pitchFamily="18" charset="0"/>
                <a:ea typeface="Cambria" pitchFamily="18" charset="0"/>
                <a:cs typeface="Times New Roman"/>
                <a:sym typeface="Times New Roman"/>
              </a:rPr>
              <a:t>			</a:t>
            </a:r>
            <a:endParaRPr b="1" u="sng">
              <a:latin typeface="Cambria" pitchFamily="18" charset="0"/>
              <a:ea typeface="Cambria" pitchFamily="18" charset="0"/>
            </a:endParaRPr>
          </a:p>
        </p:txBody>
      </p:sp>
      <p:cxnSp>
        <p:nvCxnSpPr>
          <p:cNvPr id="117" name="Google Shape;117;p4"/>
          <p:cNvCxnSpPr/>
          <p:nvPr/>
        </p:nvCxnSpPr>
        <p:spPr>
          <a:xfrm>
            <a:off x="3376246" y="3886200"/>
            <a:ext cx="0" cy="0"/>
          </a:xfrm>
          <a:prstGeom prst="straightConnector1">
            <a:avLst/>
          </a:prstGeom>
          <a:noFill/>
          <a:ln w="9525" cap="flat" cmpd="sng">
            <a:solidFill>
              <a:schemeClr val="dk1"/>
            </a:solidFill>
            <a:prstDash val="solid"/>
            <a:miter lim="800000"/>
            <a:headEnd type="none" w="med" len="med"/>
            <a:tailEnd type="triangle" w="med" len="med"/>
          </a:ln>
        </p:spPr>
      </p:cxnSp>
      <p:pic>
        <p:nvPicPr>
          <p:cNvPr id="1026" name="Picture 2"/>
          <p:cNvPicPr>
            <a:picLocks noChangeAspect="1" noChangeArrowheads="1"/>
          </p:cNvPicPr>
          <p:nvPr/>
        </p:nvPicPr>
        <p:blipFill>
          <a:blip r:embed="rId3"/>
          <a:srcRect/>
          <a:stretch>
            <a:fillRect/>
          </a:stretch>
        </p:blipFill>
        <p:spPr bwMode="auto">
          <a:xfrm>
            <a:off x="1133747" y="3968672"/>
            <a:ext cx="7031037" cy="7048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1879</TotalTime>
  <Words>2539</Words>
  <PresentationFormat>On-screen Show (4:3)</PresentationFormat>
  <Paragraphs>494</Paragraphs>
  <Slides>59</Slides>
  <Notes>36</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Slide 1</vt:lpstr>
      <vt:lpstr>Slide 2</vt:lpstr>
      <vt:lpstr>Slide 3</vt:lpstr>
      <vt:lpstr>Slide 4</vt:lpstr>
      <vt:lpstr>Slide 5</vt:lpstr>
      <vt:lpstr>Syntax-Directed Translation</vt:lpstr>
      <vt:lpstr>Slide 7</vt:lpstr>
      <vt:lpstr>Syntax-Directed Definitions and Translation Schemes</vt:lpstr>
      <vt:lpstr>Syntax-Directed Translation</vt:lpstr>
      <vt:lpstr>Slide 10</vt:lpstr>
      <vt:lpstr>Slide 11</vt:lpstr>
      <vt:lpstr>Slide 12</vt:lpstr>
      <vt:lpstr>Slide 13</vt:lpstr>
      <vt:lpstr>Slide 14</vt:lpstr>
      <vt:lpstr>Slide 15</vt:lpstr>
      <vt:lpstr>Slide 16</vt:lpstr>
      <vt:lpstr>Slide 17</vt:lpstr>
      <vt:lpstr>Slide 18</vt:lpstr>
      <vt:lpstr>Slide 19</vt:lpstr>
      <vt:lpstr>Slide 20</vt:lpstr>
      <vt:lpstr>Evaluation Order For SDD </vt:lpstr>
      <vt:lpstr>Slide 22</vt:lpstr>
      <vt:lpstr>Slide 23</vt:lpstr>
      <vt:lpstr>Slide 24</vt:lpstr>
      <vt:lpstr>Slide 25</vt:lpstr>
      <vt:lpstr>Slide 26</vt:lpstr>
      <vt:lpstr>Slide 27</vt:lpstr>
      <vt:lpstr>Slide 28</vt:lpstr>
      <vt:lpstr>Slide 29</vt:lpstr>
      <vt:lpstr>Slide 30</vt:lpstr>
      <vt:lpstr>Slide 31</vt:lpstr>
      <vt:lpstr>Annotated Parse Tree</vt:lpstr>
      <vt:lpstr>Syntax-Directed Definition</vt:lpstr>
      <vt:lpstr>Attribute Grammar</vt:lpstr>
      <vt:lpstr>Slide 35</vt:lpstr>
      <vt:lpstr>S-attributed definition</vt:lpstr>
      <vt:lpstr>Slide 37</vt:lpstr>
      <vt:lpstr>Slide 38</vt:lpstr>
      <vt:lpstr>Slide 39</vt:lpstr>
      <vt:lpstr>Inherited attributes</vt:lpstr>
      <vt:lpstr>Syntax-Directed Definition – Inherited Attributes</vt:lpstr>
      <vt:lpstr>Slide 42</vt:lpstr>
      <vt:lpstr>Dependency Graph</vt:lpstr>
      <vt:lpstr>Dependency Graph Construction</vt:lpstr>
      <vt:lpstr>Dependency Graph Construction</vt:lpstr>
      <vt:lpstr>Slide 46</vt:lpstr>
      <vt:lpstr>Slide 47</vt:lpstr>
      <vt:lpstr>Slide 48</vt:lpstr>
      <vt:lpstr>Dependency Graph</vt:lpstr>
      <vt:lpstr>Evaluation Order</vt:lpstr>
      <vt:lpstr>Evaluating Semantic Rules</vt:lpstr>
      <vt:lpstr>Syntax Trees</vt:lpstr>
      <vt:lpstr>Syntax Tree-Examples</vt:lpstr>
      <vt:lpstr>Constructing Syntax Tree for Expressions</vt:lpstr>
      <vt:lpstr>Constructing Syntax Tree for Expressions-</vt:lpstr>
      <vt:lpstr>A Syntax Directed Definition for Constructing Syntax Tree</vt:lpstr>
      <vt:lpstr>Annotated parse tree depicting construction of syntax tree for the expression a-4+c</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 van Engelen</dc:creator>
  <cp:lastModifiedBy>Bhargavi</cp:lastModifiedBy>
  <cp:revision>221</cp:revision>
  <dcterms:created xsi:type="dcterms:W3CDTF">2005-01-05T03:36:11Z</dcterms:created>
  <dcterms:modified xsi:type="dcterms:W3CDTF">2024-04-03T07:10:39Z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44</vt:i4>
  </property>
</Properties>
</file>