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6858000" cx="9144000"/>
  <p:notesSz cx="7315200" cy="9601200"/>
  <p:embeddedFontLst>
    <p:embeddedFont>
      <p:font typeface="Tahoma"/>
      <p:regular r:id="rId73"/>
      <p:bold r:id="rId74"/>
    </p:embeddedFont>
    <p:embeddedFont>
      <p:font typeface="Gill Sans"/>
      <p:regular r:id="rId75"/>
      <p:bold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7" roundtripDataSignature="AMtx7mgAU72gUMxjzFKRuz9Tk+dKAaf+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Tahoma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GillSans-regular.fntdata"/><Relationship Id="rId30" Type="http://schemas.openxmlformats.org/officeDocument/2006/relationships/slide" Target="slides/slide24.xml"/><Relationship Id="rId74" Type="http://schemas.openxmlformats.org/officeDocument/2006/relationships/font" Target="fonts/Tahoma-bold.fntdata"/><Relationship Id="rId33" Type="http://schemas.openxmlformats.org/officeDocument/2006/relationships/slide" Target="slides/slide27.xml"/><Relationship Id="rId77" Type="http://customschemas.google.com/relationships/presentationmetadata" Target="metadata"/><Relationship Id="rId32" Type="http://schemas.openxmlformats.org/officeDocument/2006/relationships/slide" Target="slides/slide26.xml"/><Relationship Id="rId76" Type="http://schemas.openxmlformats.org/officeDocument/2006/relationships/font" Target="fonts/GillSans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3" name="Google Shape;1093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0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6" name="Google Shape;1106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7" name="Google Shape;1127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8" name="Google Shape;1138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7" name="Google Shape;1157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7" name="Google Shape;1167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1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7" name="Google Shape;1177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4" name="Google Shape;1194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6" name="Google Shape;1256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1" name="Google Shape;1271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19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2" name="Google Shape;1282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20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4" name="Google Shape;1304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2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0" name="Google Shape;1320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2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6" name="Google Shape;1386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6" name="Google Shape;1396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2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7" name="Google Shape;1417;p2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1" name="Google Shape;1491;p2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2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3" name="Google Shape;1503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2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3" name="Google Shape;1513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2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8" name="Google Shape;1528;p2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29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8" name="Google Shape;1538;p3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30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9" name="Google Shape;1549;p3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3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4" name="Google Shape;1644;p3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3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6" name="Google Shape;1656;p3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3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6" name="Google Shape;1796;p3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3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7" name="Google Shape;1807;p3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3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7" name="Google Shape;1867;p3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3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7" name="Google Shape;1877;p3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3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7" name="Google Shape;1887;p3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information: identification, password, commands to change remote directory, and commands to “ put” and “ get” files.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3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1" name="Google Shape;1941;p3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39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2" name="Google Shape;1952;p4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40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2" name="Google Shape;1962;p4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4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2" name="Google Shape;1972;p4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4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2" name="Google Shape;1982;p4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4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1" name="Google Shape;1991;p4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4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4" name="Google Shape;2124;p4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4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4" name="Google Shape;2134;p4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4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4" name="Google Shape;2264;p4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4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9" name="Google Shape;2279;p4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4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9" name="Google Shape;2289;p4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49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9" name="Google Shape;2299;p5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50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0" name="Google Shape;2310;p5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set of IP addresses associated with one canonical hostname.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DNS database contains this set of IP addresses.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When clients make a DNS query for a name mapped to a set of addresses, the server responds with </a:t>
            </a:r>
            <a:r>
              <a:rPr b="1" lang="en-US"/>
              <a:t>the entire set of IP addresses</a:t>
            </a:r>
            <a:r>
              <a:rPr lang="en-US"/>
              <a:t>, but </a:t>
            </a:r>
            <a:r>
              <a:rPr b="1" lang="en-US"/>
              <a:t>rotates the ordering of the addresses within each reply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Because a client typically sends its HTTP request message to the IP address that is listed first in the set, DNS rotation distributes the traffic among the replicated</a:t>
            </a:r>
            <a:endParaRPr/>
          </a:p>
        </p:txBody>
      </p:sp>
      <p:sp>
        <p:nvSpPr>
          <p:cNvPr id="2311" name="Google Shape;2311;p5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5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5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8" name="Google Shape;2338;p5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5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8" name="Google Shape;2368;p5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5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5" name="Google Shape;2395;p5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5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5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5" name="Google Shape;2405;p5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5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5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5" name="Google Shape;2415;p5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5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5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5" name="Google Shape;2425;p5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59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5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6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7" name="Google Shape;2597;p6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60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p6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9" name="Google Shape;2769;p6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6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6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9" name="Google Shape;2779;p6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6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6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4" name="Google Shape;2794;p6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6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p6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9" name="Google Shape;2809;p6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6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7" name="Google Shape;2817;p6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create authoritative server type A record for www.networkuptopia.com; type MX record for networkutopia.com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6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6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6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Google Shape;1006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9" name="Google Shape;1019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1" name="Google Shape;1081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9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0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0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0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0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70"/>
          <p:cNvSpPr txBox="1"/>
          <p:nvPr>
            <p:ph idx="10" type="dt"/>
          </p:nvPr>
        </p:nvSpPr>
        <p:spPr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0"/>
          <p:cNvSpPr txBox="1"/>
          <p:nvPr>
            <p:ph idx="11" type="ftr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0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9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9"/>
          <p:cNvSpPr txBox="1"/>
          <p:nvPr>
            <p:ph idx="1" type="body"/>
          </p:nvPr>
        </p:nvSpPr>
        <p:spPr>
          <a:xfrm>
            <a:off x="457200" y="1143000"/>
            <a:ext cx="41148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680"/>
              <a:buFont typeface="Arial"/>
              <a:buNone/>
              <a:defRPr/>
            </a:lvl1pPr>
            <a:lvl2pPr indent="-335280" lvl="1" marL="914400" algn="l"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ts val="1680"/>
              <a:buChar char="🞑"/>
              <a:defRPr/>
            </a:lvl2pPr>
            <a:lvl3pPr indent="-323850" lvl="2" marL="1371600" algn="l"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50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0"/>
          <p:cNvSpPr txBox="1"/>
          <p:nvPr>
            <p:ph idx="1" type="body"/>
          </p:nvPr>
        </p:nvSpPr>
        <p:spPr>
          <a:xfrm>
            <a:off x="533400" y="1600200"/>
            <a:ext cx="77724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8" name="Google Shape;88;p80"/>
          <p:cNvSpPr txBox="1"/>
          <p:nvPr>
            <p:ph idx="2" type="body"/>
          </p:nvPr>
        </p:nvSpPr>
        <p:spPr>
          <a:xfrm>
            <a:off x="533400" y="4000500"/>
            <a:ext cx="77724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9" name="Google Shape;89;p8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0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0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9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9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9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9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8" name="Google Shape;98;p69"/>
          <p:cNvSpPr txBox="1"/>
          <p:nvPr>
            <p:ph idx="10" type="dt"/>
          </p:nvPr>
        </p:nvSpPr>
        <p:spPr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9"/>
          <p:cNvSpPr txBox="1"/>
          <p:nvPr>
            <p:ph idx="11" type="ftr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9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1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1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1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1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6" name="Google Shape;106;p81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1"/>
          <p:cNvSpPr txBox="1"/>
          <p:nvPr>
            <p:ph idx="12" type="sldNum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81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2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2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3" name="Google Shape;113;p82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4" name="Google Shape;114;p82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5" name="Google Shape;115;p82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6" name="Google Shape;116;p8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2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82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3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83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22" name="Google Shape;122;p83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23" name="Google Shape;123;p8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3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3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4"/>
          <p:cNvSpPr/>
          <p:nvPr/>
        </p:nvSpPr>
        <p:spPr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4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4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4"/>
          <p:cNvSpPr/>
          <p:nvPr/>
        </p:nvSpPr>
        <p:spPr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4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32" name="Google Shape;132;p84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4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F9E2CA"/>
          </a:solidFill>
          <a:ln>
            <a:noFill/>
          </a:ln>
        </p:spPr>
      </p:sp>
      <p:sp>
        <p:nvSpPr>
          <p:cNvPr id="134" name="Google Shape;134;p84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4"/>
          <p:cNvSpPr txBox="1"/>
          <p:nvPr>
            <p:ph idx="12" type="sldNum"/>
          </p:nvPr>
        </p:nvSpPr>
        <p:spPr>
          <a:xfrm>
            <a:off x="0" y="4667250"/>
            <a:ext cx="14478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84"/>
          <p:cNvSpPr txBox="1"/>
          <p:nvPr>
            <p:ph idx="11" type="ftr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5"/>
          <p:cNvSpPr txBox="1"/>
          <p:nvPr>
            <p:ph idx="1" type="body"/>
          </p:nvPr>
        </p:nvSpPr>
        <p:spPr>
          <a:xfrm rot="5400000">
            <a:off x="2426494" y="-213518"/>
            <a:ext cx="4525963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0" name="Google Shape;140;p8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5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5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6"/>
          <p:cNvSpPr/>
          <p:nvPr/>
        </p:nvSpPr>
        <p:spPr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6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6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6"/>
          <p:cNvSpPr txBox="1"/>
          <p:nvPr>
            <p:ph type="title"/>
          </p:nvPr>
        </p:nvSpPr>
        <p:spPr>
          <a:xfrm rot="5400000">
            <a:off x="4823619" y="2339182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6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9" name="Google Shape;149;p86"/>
          <p:cNvSpPr txBox="1"/>
          <p:nvPr>
            <p:ph idx="10" type="dt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6"/>
          <p:cNvSpPr txBox="1"/>
          <p:nvPr>
            <p:ph idx="11" type="ftr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86"/>
          <p:cNvSpPr txBox="1"/>
          <p:nvPr>
            <p:ph idx="12" type="sldNum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1"/>
          <p:cNvSpPr txBox="1"/>
          <p:nvPr>
            <p:ph idx="11" type="ftr"/>
          </p:nvPr>
        </p:nvSpPr>
        <p:spPr>
          <a:xfrm>
            <a:off x="609600" y="6248400"/>
            <a:ext cx="838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1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2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" name="Google Shape;42;p72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3" name="Google Shape;43;p7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2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72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35280" lvl="1" marL="914400" algn="l">
              <a:spcBef>
                <a:spcPts val="550"/>
              </a:spcBef>
              <a:spcAft>
                <a:spcPts val="0"/>
              </a:spcAft>
              <a:buSzPts val="1680"/>
              <a:buChar char="🞑"/>
              <a:defRPr>
                <a:solidFill>
                  <a:srgbClr val="66201F"/>
                </a:solidFill>
              </a:defRPr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8" name="Google Shape;48;p7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3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3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7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4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74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6" name="Google Shape;56;p7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4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4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5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2" name="Google Shape;62;p75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3" name="Google Shape;63;p7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5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6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6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7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77"/>
          <p:cNvSpPr/>
          <p:nvPr>
            <p:ph idx="2" type="chart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  <a:defRPr b="0" i="0" sz="2400" u="none" cap="none" strike="noStrik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6BB1C9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6585CF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4" name="Google Shape;74;p7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7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7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8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8"/>
          <p:cNvSpPr txBox="1"/>
          <p:nvPr>
            <p:ph idx="1" type="body"/>
          </p:nvPr>
        </p:nvSpPr>
        <p:spPr>
          <a:xfrm>
            <a:off x="914399" y="1610713"/>
            <a:ext cx="7790214" cy="46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Font typeface="Arial"/>
              <a:buNone/>
              <a:defRPr/>
            </a:lvl1pPr>
            <a:lvl2pPr indent="-335280" lvl="1" marL="914400" algn="l">
              <a:spcBef>
                <a:spcPts val="550"/>
              </a:spcBef>
              <a:spcAft>
                <a:spcPts val="0"/>
              </a:spcAft>
              <a:buClr>
                <a:srgbClr val="0000FF"/>
              </a:buClr>
              <a:buSzPts val="1680"/>
              <a:buChar char="🞑"/>
              <a:defRPr/>
            </a:lvl2pPr>
            <a:lvl3pPr indent="-323850" lvl="2" marL="1371600" algn="l"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50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68"/>
          <p:cNvSpPr txBox="1"/>
          <p:nvPr>
            <p:ph idx="1" type="body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528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  <a:defRPr b="0" i="0" sz="2400" u="none" cap="none" strike="noStrik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238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4325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BB1C9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02895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6585CF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6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8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8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8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8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9" name="Google Shape;29;p67"/>
          <p:cNvSpPr txBox="1"/>
          <p:nvPr>
            <p:ph idx="1" type="body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528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  <a:defRPr b="0" i="0" sz="2400" u="none" cap="none" strike="noStrike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238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4325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BB1C9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02895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6585CF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6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7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67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7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7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59.png"/><Relationship Id="rId5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46.png"/><Relationship Id="rId5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Relationship Id="rId5" Type="http://schemas.openxmlformats.org/officeDocument/2006/relationships/image" Target="../media/image6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6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8.png"/><Relationship Id="rId11" Type="http://schemas.openxmlformats.org/officeDocument/2006/relationships/image" Target="../media/image3.png"/><Relationship Id="rId22" Type="http://schemas.openxmlformats.org/officeDocument/2006/relationships/image" Target="../media/image21.png"/><Relationship Id="rId10" Type="http://schemas.openxmlformats.org/officeDocument/2006/relationships/image" Target="../media/image1.png"/><Relationship Id="rId21" Type="http://schemas.openxmlformats.org/officeDocument/2006/relationships/image" Target="../media/image49.png"/><Relationship Id="rId13" Type="http://schemas.openxmlformats.org/officeDocument/2006/relationships/image" Target="../media/image4.png"/><Relationship Id="rId12" Type="http://schemas.openxmlformats.org/officeDocument/2006/relationships/image" Target="../media/image8.png"/><Relationship Id="rId2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Relationship Id="rId9" Type="http://schemas.openxmlformats.org/officeDocument/2006/relationships/image" Target="../media/image22.png"/><Relationship Id="rId15" Type="http://schemas.openxmlformats.org/officeDocument/2006/relationships/image" Target="../media/image13.png"/><Relationship Id="rId14" Type="http://schemas.openxmlformats.org/officeDocument/2006/relationships/image" Target="../media/image5.png"/><Relationship Id="rId17" Type="http://schemas.openxmlformats.org/officeDocument/2006/relationships/image" Target="../media/image10.png"/><Relationship Id="rId16" Type="http://schemas.openxmlformats.org/officeDocument/2006/relationships/image" Target="../media/image24.png"/><Relationship Id="rId5" Type="http://schemas.openxmlformats.org/officeDocument/2006/relationships/image" Target="../media/image31.png"/><Relationship Id="rId19" Type="http://schemas.openxmlformats.org/officeDocument/2006/relationships/image" Target="../media/image20.png"/><Relationship Id="rId6" Type="http://schemas.openxmlformats.org/officeDocument/2006/relationships/image" Target="../media/image9.png"/><Relationship Id="rId18" Type="http://schemas.openxmlformats.org/officeDocument/2006/relationships/image" Target="../media/image7.png"/><Relationship Id="rId7" Type="http://schemas.openxmlformats.org/officeDocument/2006/relationships/image" Target="../media/image27.png"/><Relationship Id="rId8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Relationship Id="rId4" Type="http://schemas.openxmlformats.org/officeDocument/2006/relationships/image" Target="../media/image5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Relationship Id="rId4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Relationship Id="rId4" Type="http://schemas.openxmlformats.org/officeDocument/2006/relationships/image" Target="../media/image15.png"/><Relationship Id="rId5" Type="http://schemas.openxmlformats.org/officeDocument/2006/relationships/image" Target="../media/image53.png"/><Relationship Id="rId6" Type="http://schemas.openxmlformats.org/officeDocument/2006/relationships/image" Target="../media/image5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Relationship Id="rId4" Type="http://schemas.openxmlformats.org/officeDocument/2006/relationships/image" Target="../media/image53.png"/><Relationship Id="rId5" Type="http://schemas.openxmlformats.org/officeDocument/2006/relationships/image" Target="../media/image55.png"/><Relationship Id="rId6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3.png"/><Relationship Id="rId4" Type="http://schemas.openxmlformats.org/officeDocument/2006/relationships/image" Target="../media/image1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5.png"/><Relationship Id="rId4" Type="http://schemas.openxmlformats.org/officeDocument/2006/relationships/image" Target="../media/image6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.png"/><Relationship Id="rId4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38.png"/><Relationship Id="rId11" Type="http://schemas.openxmlformats.org/officeDocument/2006/relationships/image" Target="../media/image3.png"/><Relationship Id="rId22" Type="http://schemas.openxmlformats.org/officeDocument/2006/relationships/image" Target="../media/image21.png"/><Relationship Id="rId10" Type="http://schemas.openxmlformats.org/officeDocument/2006/relationships/image" Target="../media/image1.png"/><Relationship Id="rId21" Type="http://schemas.openxmlformats.org/officeDocument/2006/relationships/image" Target="../media/image49.png"/><Relationship Id="rId13" Type="http://schemas.openxmlformats.org/officeDocument/2006/relationships/image" Target="../media/image4.png"/><Relationship Id="rId12" Type="http://schemas.openxmlformats.org/officeDocument/2006/relationships/image" Target="../media/image8.png"/><Relationship Id="rId23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Relationship Id="rId9" Type="http://schemas.openxmlformats.org/officeDocument/2006/relationships/image" Target="../media/image22.png"/><Relationship Id="rId15" Type="http://schemas.openxmlformats.org/officeDocument/2006/relationships/image" Target="../media/image13.png"/><Relationship Id="rId14" Type="http://schemas.openxmlformats.org/officeDocument/2006/relationships/image" Target="../media/image5.png"/><Relationship Id="rId17" Type="http://schemas.openxmlformats.org/officeDocument/2006/relationships/image" Target="../media/image10.png"/><Relationship Id="rId16" Type="http://schemas.openxmlformats.org/officeDocument/2006/relationships/image" Target="../media/image24.png"/><Relationship Id="rId5" Type="http://schemas.openxmlformats.org/officeDocument/2006/relationships/image" Target="../media/image31.png"/><Relationship Id="rId19" Type="http://schemas.openxmlformats.org/officeDocument/2006/relationships/image" Target="../media/image20.png"/><Relationship Id="rId6" Type="http://schemas.openxmlformats.org/officeDocument/2006/relationships/image" Target="../media/image9.png"/><Relationship Id="rId18" Type="http://schemas.openxmlformats.org/officeDocument/2006/relationships/image" Target="../media/image7.png"/><Relationship Id="rId7" Type="http://schemas.openxmlformats.org/officeDocument/2006/relationships/image" Target="../media/image27.png"/><Relationship Id="rId8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5.png"/><Relationship Id="rId4" Type="http://schemas.openxmlformats.org/officeDocument/2006/relationships/image" Target="../media/image3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5.png"/><Relationship Id="rId4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 txBox="1"/>
          <p:nvPr>
            <p:ph type="ctrTitle"/>
          </p:nvPr>
        </p:nvSpPr>
        <p:spPr>
          <a:xfrm>
            <a:off x="609600" y="1524000"/>
            <a:ext cx="7848600" cy="128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 cap="none"/>
            </a:br>
            <a:endParaRPr sz="3000" cap="none"/>
          </a:p>
        </p:txBody>
      </p:sp>
      <p:sp>
        <p:nvSpPr>
          <p:cNvPr id="158" name="Google Shape;158;p1"/>
          <p:cNvSpPr txBox="1"/>
          <p:nvPr>
            <p:ph idx="1" type="subTitle"/>
          </p:nvPr>
        </p:nvSpPr>
        <p:spPr>
          <a:xfrm>
            <a:off x="2362200" y="2438400"/>
            <a:ext cx="6400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40"/>
              <a:buNone/>
            </a:pPr>
            <a:r>
              <a:rPr lang="en-US" sz="1900">
                <a:solidFill>
                  <a:schemeClr val="lt1"/>
                </a:solidFill>
              </a:rPr>
              <a:t>Computer Communications and Networks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40"/>
              <a:buNone/>
            </a:pPr>
            <a:r>
              <a:rPr lang="en-US" sz="1900">
                <a:solidFill>
                  <a:schemeClr val="lt1"/>
                </a:solidFill>
              </a:rPr>
              <a:t>ITCS 6166/8166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solidFill>
                  <a:schemeClr val="lt1"/>
                </a:solidFill>
              </a:rPr>
              <a:t>Dr. Dewan Tanvir Ahmed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140"/>
              <a:buNone/>
            </a:pPr>
            <a:r>
              <a:rPr lang="en-US" sz="1900">
                <a:solidFill>
                  <a:schemeClr val="lt1"/>
                </a:solidFill>
              </a:rPr>
              <a:t>Department of Computer Science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140"/>
              <a:buNone/>
            </a:pPr>
            <a:r>
              <a:rPr lang="en-US" sz="1900">
                <a:solidFill>
                  <a:schemeClr val="lt1"/>
                </a:solidFill>
              </a:rPr>
              <a:t>University of North Carolina at Charlotte</a:t>
            </a:r>
            <a:endParaRPr/>
          </a:p>
        </p:txBody>
      </p:sp>
      <p:sp>
        <p:nvSpPr>
          <p:cNvPr id="159" name="Google Shape;159;p1"/>
          <p:cNvSpPr/>
          <p:nvPr/>
        </p:nvSpPr>
        <p:spPr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79663" y="1358900"/>
            <a:ext cx="6019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0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097" name="Google Shape;1097;p10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8" name="Google Shape;1098;p10"/>
          <p:cNvSpPr txBox="1"/>
          <p:nvPr>
            <p:ph type="title"/>
          </p:nvPr>
        </p:nvSpPr>
        <p:spPr>
          <a:xfrm>
            <a:off x="377825" y="-11113"/>
            <a:ext cx="83058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transport service does an app need?</a:t>
            </a:r>
            <a:endParaRPr/>
          </a:p>
        </p:txBody>
      </p:sp>
      <p:sp>
        <p:nvSpPr>
          <p:cNvPr id="1099" name="Google Shape;1099;p10"/>
          <p:cNvSpPr txBox="1"/>
          <p:nvPr>
            <p:ph idx="1" type="body"/>
          </p:nvPr>
        </p:nvSpPr>
        <p:spPr>
          <a:xfrm>
            <a:off x="0" y="1527175"/>
            <a:ext cx="4495800" cy="2797175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data integrity</a:t>
            </a:r>
            <a:endParaRPr/>
          </a:p>
          <a:p>
            <a:pPr indent="-319088" lvl="0" marL="319088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some apps (e.g., file transfer, web transactions) require 100% reliable data transfer</a:t>
            </a:r>
            <a:r>
              <a:rPr lang="en-US"/>
              <a:t> </a:t>
            </a:r>
            <a:endParaRPr/>
          </a:p>
          <a:p>
            <a:pPr indent="-319088" lvl="0" marL="319088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other apps (e.g., audio) can tolerate some loss</a:t>
            </a:r>
            <a:endParaRPr/>
          </a:p>
          <a:p>
            <a:pPr indent="-212408" lvl="0" marL="319088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1100" name="Google Shape;1100;p10"/>
          <p:cNvSpPr txBox="1"/>
          <p:nvPr>
            <p:ph idx="2" type="body"/>
          </p:nvPr>
        </p:nvSpPr>
        <p:spPr>
          <a:xfrm>
            <a:off x="0" y="4346574"/>
            <a:ext cx="4486276" cy="18796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timing</a:t>
            </a:r>
            <a:endParaRPr/>
          </a:p>
          <a:p>
            <a:pPr indent="-319088" lvl="0" marL="319088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some apps (e.g., Internet telephony, interactive games) require low delay to be “effective”</a:t>
            </a:r>
            <a:endParaRPr sz="2400"/>
          </a:p>
        </p:txBody>
      </p:sp>
      <p:pic>
        <p:nvPicPr>
          <p:cNvPr descr="underline_base" id="1101" name="Google Shape;11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763588"/>
            <a:ext cx="82280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"/>
          <p:cNvSpPr/>
          <p:nvPr/>
        </p:nvSpPr>
        <p:spPr>
          <a:xfrm>
            <a:off x="4737893" y="1515306"/>
            <a:ext cx="4406107" cy="25986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i="0" lang="en-US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throughput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i="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some apps (e.g., multimedia) require minimum amount of throughput to be “effective”</a:t>
            </a:r>
            <a:endParaRPr i="0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i="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other apps (“elastic apps”) make use of whatever throughput they get </a:t>
            </a:r>
            <a:endParaRPr i="0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03" name="Google Shape;1103;p10"/>
          <p:cNvSpPr/>
          <p:nvPr/>
        </p:nvSpPr>
        <p:spPr>
          <a:xfrm>
            <a:off x="4737893" y="4146547"/>
            <a:ext cx="4406107" cy="830997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security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i="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encryption, data integrity, 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1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1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1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1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1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110" name="Google Shape;1110;p11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111" name="Google Shape;11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38" y="806450"/>
            <a:ext cx="8228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11"/>
          <p:cNvSpPr txBox="1"/>
          <p:nvPr>
            <p:ph type="title"/>
          </p:nvPr>
        </p:nvSpPr>
        <p:spPr>
          <a:xfrm>
            <a:off x="315913" y="227013"/>
            <a:ext cx="8201025" cy="815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Transport service requirements: common apps</a:t>
            </a:r>
            <a:endParaRPr/>
          </a:p>
        </p:txBody>
      </p:sp>
      <p:sp>
        <p:nvSpPr>
          <p:cNvPr id="1113" name="Google Shape;1113;p11"/>
          <p:cNvSpPr txBox="1"/>
          <p:nvPr/>
        </p:nvSpPr>
        <p:spPr>
          <a:xfrm>
            <a:off x="171450" y="1749425"/>
            <a:ext cx="2541588" cy="3140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 transfer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e-mail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Web documents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real-time audio/video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stored audio/video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interactive games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text messaging</a:t>
            </a:r>
            <a:endParaRPr i="0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4" name="Google Shape;1114;p11"/>
          <p:cNvSpPr txBox="1"/>
          <p:nvPr/>
        </p:nvSpPr>
        <p:spPr>
          <a:xfrm>
            <a:off x="2713038" y="1752600"/>
            <a:ext cx="1822449" cy="3170099"/>
          </a:xfrm>
          <a:prstGeom prst="rect">
            <a:avLst/>
          </a:prstGeom>
          <a:solidFill>
            <a:srgbClr val="E0F0E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loss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loss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loss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loss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loss-tolerant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rgbClr val="0000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loss-tolerant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loss-tolerant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loss</a:t>
            </a:r>
            <a:endParaRPr i="0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5" name="Google Shape;1115;p11"/>
          <p:cNvSpPr txBox="1"/>
          <p:nvPr/>
        </p:nvSpPr>
        <p:spPr>
          <a:xfrm>
            <a:off x="4535488" y="1751013"/>
            <a:ext cx="2574925" cy="3140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elastic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elastic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elastic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audio: 5kbps-1Mbps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video:10kbps-5Mbps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same as above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few kbps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elastic</a:t>
            </a:r>
            <a:endParaRPr/>
          </a:p>
        </p:txBody>
      </p:sp>
      <p:sp>
        <p:nvSpPr>
          <p:cNvPr id="1116" name="Google Shape;1116;p11"/>
          <p:cNvSpPr txBox="1"/>
          <p:nvPr/>
        </p:nvSpPr>
        <p:spPr>
          <a:xfrm>
            <a:off x="6935788" y="1752600"/>
            <a:ext cx="2062162" cy="3170099"/>
          </a:xfrm>
          <a:prstGeom prst="rect">
            <a:avLst/>
          </a:prstGeom>
          <a:solidFill>
            <a:srgbClr val="FFE0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1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sensitive</a:t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yes, 100’s msec</a:t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yes, few secs</a:t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yes, 100’s msec</a:t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yes and no</a:t>
            </a:r>
            <a:endParaRPr/>
          </a:p>
        </p:txBody>
      </p:sp>
      <p:cxnSp>
        <p:nvCxnSpPr>
          <p:cNvPr id="1117" name="Google Shape;1117;p11"/>
          <p:cNvCxnSpPr/>
          <p:nvPr/>
        </p:nvCxnSpPr>
        <p:spPr>
          <a:xfrm flipH="1" rot="10800000">
            <a:off x="884238" y="2133600"/>
            <a:ext cx="7562850" cy="952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11"/>
          <p:cNvCxnSpPr/>
          <p:nvPr/>
        </p:nvCxnSpPr>
        <p:spPr>
          <a:xfrm>
            <a:off x="847725" y="2733675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11"/>
          <p:cNvCxnSpPr/>
          <p:nvPr/>
        </p:nvCxnSpPr>
        <p:spPr>
          <a:xfrm>
            <a:off x="857250" y="3028950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11"/>
          <p:cNvCxnSpPr/>
          <p:nvPr/>
        </p:nvCxnSpPr>
        <p:spPr>
          <a:xfrm>
            <a:off x="866775" y="3324225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11"/>
          <p:cNvCxnSpPr/>
          <p:nvPr/>
        </p:nvCxnSpPr>
        <p:spPr>
          <a:xfrm>
            <a:off x="885825" y="3933825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11"/>
          <p:cNvCxnSpPr/>
          <p:nvPr/>
        </p:nvCxnSpPr>
        <p:spPr>
          <a:xfrm>
            <a:off x="838200" y="4248150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11"/>
          <p:cNvCxnSpPr/>
          <p:nvPr/>
        </p:nvCxnSpPr>
        <p:spPr>
          <a:xfrm>
            <a:off x="838200" y="4572000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11"/>
          <p:cNvCxnSpPr/>
          <p:nvPr/>
        </p:nvCxnSpPr>
        <p:spPr>
          <a:xfrm>
            <a:off x="800100" y="4883150"/>
            <a:ext cx="76295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2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131" name="Google Shape;1131;p12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2" name="Google Shape;1132;p12"/>
          <p:cNvSpPr txBox="1"/>
          <p:nvPr>
            <p:ph type="title"/>
          </p:nvPr>
        </p:nvSpPr>
        <p:spPr>
          <a:xfrm>
            <a:off x="344488" y="268288"/>
            <a:ext cx="77724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Internet transport protocols services</a:t>
            </a:r>
            <a:endParaRPr/>
          </a:p>
        </p:txBody>
      </p:sp>
      <p:sp>
        <p:nvSpPr>
          <p:cNvPr id="1133" name="Google Shape;1133;p12"/>
          <p:cNvSpPr txBox="1"/>
          <p:nvPr>
            <p:ph idx="1" type="body"/>
          </p:nvPr>
        </p:nvSpPr>
        <p:spPr>
          <a:xfrm>
            <a:off x="609600" y="1533525"/>
            <a:ext cx="4019550" cy="464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000099"/>
                </a:solidFill>
              </a:rPr>
              <a:t>TCP service:</a:t>
            </a:r>
            <a:endParaRPr/>
          </a:p>
          <a:p>
            <a:pPr indent="-319088" lvl="0" marL="319088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>
                <a:solidFill>
                  <a:srgbClr val="CC0000"/>
                </a:solidFill>
              </a:rPr>
              <a:t>reliable transport</a:t>
            </a:r>
            <a:r>
              <a:rPr i="1"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between sending and receiving process</a:t>
            </a:r>
            <a:endParaRPr sz="2400">
              <a:solidFill>
                <a:schemeClr val="accent2"/>
              </a:solidFill>
            </a:endParaRPr>
          </a:p>
          <a:p>
            <a:pPr indent="-319088" lvl="0" marL="319088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>
                <a:solidFill>
                  <a:srgbClr val="CC0000"/>
                </a:solidFill>
              </a:rPr>
              <a:t>flow control:</a:t>
            </a:r>
            <a:r>
              <a:rPr lang="en-US" sz="2400"/>
              <a:t> sender won’t overwhelm receiver </a:t>
            </a:r>
            <a:endParaRPr/>
          </a:p>
          <a:p>
            <a:pPr indent="-319088" lvl="0" marL="319088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>
                <a:solidFill>
                  <a:srgbClr val="CC0000"/>
                </a:solidFill>
              </a:rPr>
              <a:t>congestion control:</a:t>
            </a:r>
            <a:r>
              <a:rPr lang="en-US" sz="2400"/>
              <a:t> throttle sender when network overloaded</a:t>
            </a:r>
            <a:endParaRPr/>
          </a:p>
          <a:p>
            <a:pPr indent="-319088" lvl="0" marL="319088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>
                <a:solidFill>
                  <a:srgbClr val="CC0000"/>
                </a:solidFill>
              </a:rPr>
              <a:t>does not provide:</a:t>
            </a:r>
            <a:r>
              <a:rPr lang="en-US" sz="2400"/>
              <a:t> timing, minimum throughput guarantee, security</a:t>
            </a:r>
            <a:endParaRPr/>
          </a:p>
          <a:p>
            <a:pPr indent="-319088" lvl="0" marL="319088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>
                <a:solidFill>
                  <a:srgbClr val="CC0000"/>
                </a:solidFill>
              </a:rPr>
              <a:t>connection-oriented:</a:t>
            </a:r>
            <a:r>
              <a:rPr lang="en-US" sz="2400"/>
              <a:t> setup required between client and server processes</a:t>
            </a:r>
            <a:endParaRPr/>
          </a:p>
          <a:p>
            <a:pPr indent="-212408" lvl="0" marL="319088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1134" name="Google Shape;1134;p12"/>
          <p:cNvSpPr txBox="1"/>
          <p:nvPr>
            <p:ph idx="2" type="body"/>
          </p:nvPr>
        </p:nvSpPr>
        <p:spPr>
          <a:xfrm>
            <a:off x="4733925" y="1484313"/>
            <a:ext cx="4410075" cy="4648200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000099"/>
                </a:solidFill>
              </a:rPr>
              <a:t>UDP service: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>
                <a:solidFill>
                  <a:srgbClr val="CC0000"/>
                </a:solidFill>
              </a:rPr>
              <a:t>unreliable data transfer</a:t>
            </a:r>
            <a:r>
              <a:rPr lang="en-US" sz="2400"/>
              <a:t> between sending and receiving process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>
                <a:solidFill>
                  <a:srgbClr val="CC0000"/>
                </a:solidFill>
              </a:rPr>
              <a:t>does not provide:</a:t>
            </a:r>
            <a:r>
              <a:rPr lang="en-US" sz="2400"/>
              <a:t> reliability, flow control, congestion control, timing, throughput guarantee, security, or connection setup, </a:t>
            </a:r>
            <a:endParaRPr/>
          </a:p>
        </p:txBody>
      </p:sp>
      <p:pic>
        <p:nvPicPr>
          <p:cNvPr descr="underline_base" id="1135" name="Google Shape;1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638" y="944563"/>
            <a:ext cx="7313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3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142" name="Google Shape;1142;p13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143" name="Google Shape;11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5" y="876300"/>
            <a:ext cx="7769225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3"/>
          <p:cNvSpPr txBox="1"/>
          <p:nvPr>
            <p:ph type="title"/>
          </p:nvPr>
        </p:nvSpPr>
        <p:spPr>
          <a:xfrm>
            <a:off x="215900" y="261938"/>
            <a:ext cx="874712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Internet apps:  application, transport protocols</a:t>
            </a:r>
            <a:endParaRPr/>
          </a:p>
        </p:txBody>
      </p:sp>
      <p:sp>
        <p:nvSpPr>
          <p:cNvPr id="1145" name="Google Shape;1145;p13"/>
          <p:cNvSpPr txBox="1"/>
          <p:nvPr/>
        </p:nvSpPr>
        <p:spPr>
          <a:xfrm>
            <a:off x="524416" y="1773238"/>
            <a:ext cx="2498184" cy="32316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1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application</a:t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e-mail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remote terminal access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Web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 transfer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streaming multimedia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Internet telephony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6" name="Google Shape;1146;p13"/>
          <p:cNvSpPr txBox="1"/>
          <p:nvPr/>
        </p:nvSpPr>
        <p:spPr>
          <a:xfrm>
            <a:off x="3022600" y="1458913"/>
            <a:ext cx="3237812" cy="3477875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layer protocol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t/>
            </a:r>
            <a:endParaRPr b="0"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SMTP [RFC 2821]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Telnet [RFC 854]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 [RFC 2616]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FTP [RFC 959]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 (e.g., YouTube), </a:t>
            </a:r>
            <a:b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RTP [RFC 1889]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SIP, RTP, proprietary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(e.g., Skype)</a:t>
            </a:r>
            <a:endParaRPr/>
          </a:p>
        </p:txBody>
      </p:sp>
      <p:sp>
        <p:nvSpPr>
          <p:cNvPr id="1147" name="Google Shape;1147;p13"/>
          <p:cNvSpPr txBox="1"/>
          <p:nvPr/>
        </p:nvSpPr>
        <p:spPr>
          <a:xfrm>
            <a:off x="6260413" y="1477963"/>
            <a:ext cx="2394638" cy="34778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underlying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transport protocol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t/>
            </a:r>
            <a:endParaRPr b="0"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TCP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TCP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TCP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TCP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TCP or UDP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t/>
            </a:r>
            <a:endParaRPr b="0"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t/>
            </a:r>
            <a:endParaRPr b="0"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0"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TCP or UDP</a:t>
            </a:r>
            <a:endParaRPr/>
          </a:p>
        </p:txBody>
      </p:sp>
      <p:cxnSp>
        <p:nvCxnSpPr>
          <p:cNvPr id="1148" name="Google Shape;1148;p13"/>
          <p:cNvCxnSpPr/>
          <p:nvPr/>
        </p:nvCxnSpPr>
        <p:spPr>
          <a:xfrm>
            <a:off x="1071563" y="2152650"/>
            <a:ext cx="7334250" cy="952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13"/>
          <p:cNvCxnSpPr/>
          <p:nvPr/>
        </p:nvCxnSpPr>
        <p:spPr>
          <a:xfrm>
            <a:off x="1016000" y="2743200"/>
            <a:ext cx="732472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13"/>
          <p:cNvCxnSpPr/>
          <p:nvPr/>
        </p:nvCxnSpPr>
        <p:spPr>
          <a:xfrm>
            <a:off x="1044575" y="3038475"/>
            <a:ext cx="729615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13"/>
          <p:cNvCxnSpPr/>
          <p:nvPr/>
        </p:nvCxnSpPr>
        <p:spPr>
          <a:xfrm>
            <a:off x="1042988" y="3333750"/>
            <a:ext cx="7277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13"/>
          <p:cNvCxnSpPr/>
          <p:nvPr/>
        </p:nvCxnSpPr>
        <p:spPr>
          <a:xfrm flipH="1" rot="10800000">
            <a:off x="1073150" y="3657600"/>
            <a:ext cx="7258050" cy="9525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13"/>
          <p:cNvCxnSpPr/>
          <p:nvPr/>
        </p:nvCxnSpPr>
        <p:spPr>
          <a:xfrm>
            <a:off x="1014413" y="4257675"/>
            <a:ext cx="73152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13"/>
          <p:cNvCxnSpPr/>
          <p:nvPr/>
        </p:nvCxnSpPr>
        <p:spPr>
          <a:xfrm>
            <a:off x="839788" y="4881563"/>
            <a:ext cx="7343775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4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161" name="Google Shape;1161;p14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162" name="Google Shape;1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25" y="911225"/>
            <a:ext cx="63992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p14"/>
          <p:cNvSpPr txBox="1"/>
          <p:nvPr>
            <p:ph type="title"/>
          </p:nvPr>
        </p:nvSpPr>
        <p:spPr>
          <a:xfrm>
            <a:off x="336550" y="239713"/>
            <a:ext cx="77724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App-layer protocol defines</a:t>
            </a:r>
            <a:endParaRPr/>
          </a:p>
        </p:txBody>
      </p:sp>
      <p:sp>
        <p:nvSpPr>
          <p:cNvPr id="1164" name="Google Shape;1164;p14"/>
          <p:cNvSpPr txBox="1"/>
          <p:nvPr>
            <p:ph idx="1" type="body"/>
          </p:nvPr>
        </p:nvSpPr>
        <p:spPr>
          <a:xfrm>
            <a:off x="266700" y="1600200"/>
            <a:ext cx="81153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solidFill>
                  <a:srgbClr val="CC0000"/>
                </a:solidFill>
              </a:rPr>
              <a:t>types of messages exchanged,</a:t>
            </a:r>
            <a:r>
              <a:rPr lang="en-US" sz="2400"/>
              <a:t> 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e.g., request, response 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solidFill>
                  <a:srgbClr val="CC0000"/>
                </a:solidFill>
              </a:rPr>
              <a:t>message syntax: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what fields in messages &amp; how fields are delineated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solidFill>
                  <a:srgbClr val="CC0000"/>
                </a:solidFill>
              </a:rPr>
              <a:t>message semantics</a:t>
            </a:r>
            <a:r>
              <a:rPr lang="en-US" sz="2400"/>
              <a:t> 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meaning of information in fields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solidFill>
                  <a:srgbClr val="CC0000"/>
                </a:solidFill>
              </a:rPr>
              <a:t>rules</a:t>
            </a:r>
            <a:r>
              <a:rPr lang="en-US" sz="2400"/>
              <a:t> for when and how processes send &amp; respond to messages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5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171" name="Google Shape;1171;p15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2" name="Google Shape;1172;p1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2: outline</a:t>
            </a:r>
            <a:endParaRPr/>
          </a:p>
        </p:txBody>
      </p:sp>
      <p:sp>
        <p:nvSpPr>
          <p:cNvPr id="1173" name="Google Shape;1173;p15"/>
          <p:cNvSpPr txBox="1"/>
          <p:nvPr>
            <p:ph idx="1" type="body"/>
          </p:nvPr>
        </p:nvSpPr>
        <p:spPr>
          <a:xfrm>
            <a:off x="533400" y="1611313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2.1 principles of network applications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2.2 </a:t>
            </a:r>
            <a:r>
              <a:rPr lang="en-US">
                <a:solidFill>
                  <a:srgbClr val="CC0000"/>
                </a:solidFill>
              </a:rPr>
              <a:t>Web and HTTP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2.3 FTP 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2.4 Electronic mail</a:t>
            </a:r>
            <a:endParaRPr/>
          </a:p>
          <a:p>
            <a:pPr indent="-273050" lvl="1" marL="91281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SMTP, POP3, IMAP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2.5 DNS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pic>
        <p:nvPicPr>
          <p:cNvPr descr="underline_base" id="1174" name="Google Shape;1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6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1" name="Google Shape;1181;p16"/>
          <p:cNvSpPr txBox="1"/>
          <p:nvPr>
            <p:ph type="title"/>
          </p:nvPr>
        </p:nvSpPr>
        <p:spPr>
          <a:xfrm>
            <a:off x="400050" y="201613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and HTTP</a:t>
            </a:r>
            <a:endParaRPr/>
          </a:p>
        </p:txBody>
      </p:sp>
      <p:sp>
        <p:nvSpPr>
          <p:cNvPr id="1182" name="Google Shape;1182;p16"/>
          <p:cNvSpPr txBox="1"/>
          <p:nvPr>
            <p:ph idx="1" type="body"/>
          </p:nvPr>
        </p:nvSpPr>
        <p:spPr>
          <a:xfrm>
            <a:off x="533400" y="15367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First, a review…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web page consists of </a:t>
            </a:r>
            <a:r>
              <a:rPr lang="en-US" sz="2400">
                <a:solidFill>
                  <a:srgbClr val="CC0000"/>
                </a:solidFill>
              </a:rPr>
              <a:t>base HTML-file</a:t>
            </a:r>
            <a:r>
              <a:rPr lang="en-US" sz="2400"/>
              <a:t> which includes </a:t>
            </a:r>
            <a:r>
              <a:rPr lang="en-US" sz="2400">
                <a:solidFill>
                  <a:srgbClr val="CC0000"/>
                </a:solidFill>
              </a:rPr>
              <a:t>several referenced objects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object can be JPEG image, Java applet, audio file,…</a:t>
            </a:r>
            <a:endParaRPr/>
          </a:p>
          <a:p>
            <a:pPr indent="-184150" lvl="1" marL="639763" rtl="0" algn="l">
              <a:spcBef>
                <a:spcPts val="5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rgbClr val="CC0000"/>
              </a:solidFill>
            </a:endParaRPr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each object is addressable by a </a:t>
            </a:r>
            <a:r>
              <a:rPr lang="en-US" sz="2400">
                <a:solidFill>
                  <a:srgbClr val="CC0000"/>
                </a:solidFill>
              </a:rPr>
              <a:t>URL, </a:t>
            </a:r>
            <a:r>
              <a:rPr lang="en-US" sz="2400"/>
              <a:t>e.g.,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2400"/>
          </a:p>
        </p:txBody>
      </p:sp>
      <p:grpSp>
        <p:nvGrpSpPr>
          <p:cNvPr id="1183" name="Google Shape;1183;p16"/>
          <p:cNvGrpSpPr/>
          <p:nvPr/>
        </p:nvGrpSpPr>
        <p:grpSpPr>
          <a:xfrm>
            <a:off x="1163637" y="4648202"/>
            <a:ext cx="6835775" cy="1149351"/>
            <a:chOff x="788" y="2955"/>
            <a:chExt cx="4306" cy="724"/>
          </a:xfrm>
        </p:grpSpPr>
        <p:sp>
          <p:nvSpPr>
            <p:cNvPr id="1184" name="Google Shape;1184;p16"/>
            <p:cNvSpPr txBox="1"/>
            <p:nvPr/>
          </p:nvSpPr>
          <p:spPr>
            <a:xfrm>
              <a:off x="788" y="2955"/>
              <a:ext cx="4181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i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www.someschool.edu/someDept/pic.gif</a:t>
              </a: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 rot="-5400000">
              <a:off x="1821" y="2281"/>
              <a:ext cx="57" cy="2083"/>
            </a:xfrm>
            <a:prstGeom prst="leftBrace">
              <a:avLst>
                <a:gd fmla="val 304532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6"/>
            <p:cNvSpPr txBox="1"/>
            <p:nvPr/>
          </p:nvSpPr>
          <p:spPr>
            <a:xfrm>
              <a:off x="838" y="3288"/>
              <a:ext cx="1981" cy="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87" name="Google Shape;1187;p16"/>
            <p:cNvSpPr/>
            <p:nvPr/>
          </p:nvSpPr>
          <p:spPr>
            <a:xfrm rot="-5400000">
              <a:off x="4024" y="2277"/>
              <a:ext cx="57" cy="2083"/>
            </a:xfrm>
            <a:prstGeom prst="leftBrace">
              <a:avLst>
                <a:gd fmla="val 304532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6"/>
            <p:cNvSpPr txBox="1"/>
            <p:nvPr/>
          </p:nvSpPr>
          <p:spPr>
            <a:xfrm>
              <a:off x="3038" y="3288"/>
              <a:ext cx="1981" cy="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89" name="Google Shape;1189;p16"/>
            <p:cNvSpPr txBox="1"/>
            <p:nvPr/>
          </p:nvSpPr>
          <p:spPr>
            <a:xfrm>
              <a:off x="1389" y="3388"/>
              <a:ext cx="1022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 name</a:t>
              </a:r>
              <a:endParaRPr/>
            </a:p>
          </p:txBody>
        </p:sp>
        <p:sp>
          <p:nvSpPr>
            <p:cNvPr id="1190" name="Google Shape;1190;p16"/>
            <p:cNvSpPr txBox="1"/>
            <p:nvPr/>
          </p:nvSpPr>
          <p:spPr>
            <a:xfrm>
              <a:off x="3485" y="3338"/>
              <a:ext cx="1037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path</a:t>
              </a:r>
              <a:r>
                <a:rPr i="1" lang="en-US"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</p:grpSp>
      <p:pic>
        <p:nvPicPr>
          <p:cNvPr descr="underline_base" id="1191" name="Google Shape;1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3" y="895350"/>
            <a:ext cx="41132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7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198" name="Google Shape;1198;p17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9" name="Google Shape;1199;p17"/>
          <p:cNvSpPr txBox="1"/>
          <p:nvPr>
            <p:ph type="title"/>
          </p:nvPr>
        </p:nvSpPr>
        <p:spPr>
          <a:xfrm>
            <a:off x="533400" y="309563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HTTP overview</a:t>
            </a:r>
            <a:endParaRPr/>
          </a:p>
        </p:txBody>
      </p:sp>
      <p:sp>
        <p:nvSpPr>
          <p:cNvPr id="1200" name="Google Shape;1200;p17"/>
          <p:cNvSpPr txBox="1"/>
          <p:nvPr>
            <p:ph idx="1" type="body"/>
          </p:nvPr>
        </p:nvSpPr>
        <p:spPr>
          <a:xfrm>
            <a:off x="22416" y="1773237"/>
            <a:ext cx="4602697" cy="464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>
                <a:solidFill>
                  <a:srgbClr val="CC0000"/>
                </a:solidFill>
              </a:rPr>
              <a:t>HTTP: hypertext transfer protocol</a:t>
            </a:r>
            <a:endParaRPr/>
          </a:p>
          <a:p>
            <a:pPr indent="-319088" lvl="0" marL="319088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Web’s application layer protocol</a:t>
            </a:r>
            <a:endParaRPr/>
          </a:p>
          <a:p>
            <a:pPr indent="-319088" lvl="0" marL="319088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client/server model</a:t>
            </a:r>
            <a:endParaRPr/>
          </a:p>
          <a:p>
            <a:pPr indent="-273049" lvl="1" marL="639763" rtl="0" algn="l">
              <a:lnSpc>
                <a:spcPct val="75000"/>
              </a:lnSpc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i="1" lang="en-US">
                <a:solidFill>
                  <a:srgbClr val="CC0000"/>
                </a:solidFill>
              </a:rPr>
              <a:t>client</a:t>
            </a:r>
            <a:r>
              <a:rPr i="1" lang="en-US">
                <a:solidFill>
                  <a:srgbClr val="FF0000"/>
                </a:solidFill>
              </a:rPr>
              <a:t>:</a:t>
            </a:r>
            <a:r>
              <a:rPr lang="en-US"/>
              <a:t> browser that requests, receives, (using HTTP protocol) and “displays” Web objects </a:t>
            </a:r>
            <a:endParaRPr/>
          </a:p>
          <a:p>
            <a:pPr indent="-273049" lvl="1" marL="639763" rtl="0" algn="l">
              <a:lnSpc>
                <a:spcPct val="75000"/>
              </a:lnSpc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i="1" lang="en-US">
                <a:solidFill>
                  <a:srgbClr val="CC0000"/>
                </a:solidFill>
              </a:rPr>
              <a:t>server:</a:t>
            </a:r>
            <a:r>
              <a:rPr lang="en-US"/>
              <a:t> Web server sends (using HTTP protocol) objects in response to requests</a:t>
            </a:r>
            <a:endParaRPr/>
          </a:p>
          <a:p>
            <a:pPr indent="-319088" lvl="0" marL="319088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1201" name="Google Shape;1201;p17"/>
          <p:cNvSpPr txBox="1"/>
          <p:nvPr/>
        </p:nvSpPr>
        <p:spPr>
          <a:xfrm>
            <a:off x="4565650" y="2455863"/>
            <a:ext cx="15843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running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Firefox browser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17"/>
          <p:cNvSpPr txBox="1"/>
          <p:nvPr/>
        </p:nvSpPr>
        <p:spPr>
          <a:xfrm>
            <a:off x="7508875" y="3836988"/>
            <a:ext cx="1346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Web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17"/>
          <p:cNvSpPr txBox="1"/>
          <p:nvPr/>
        </p:nvSpPr>
        <p:spPr>
          <a:xfrm>
            <a:off x="4819650" y="5218113"/>
            <a:ext cx="1525588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iphone running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Safari browser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4" name="Google Shape;1204;p17"/>
          <p:cNvGrpSpPr/>
          <p:nvPr/>
        </p:nvGrpSpPr>
        <p:grpSpPr>
          <a:xfrm>
            <a:off x="5778500" y="2017151"/>
            <a:ext cx="2101850" cy="1065774"/>
            <a:chOff x="3640" y="1271"/>
            <a:chExt cx="1324" cy="671"/>
          </a:xfrm>
        </p:grpSpPr>
        <p:cxnSp>
          <p:nvCxnSpPr>
            <p:cNvPr id="1205" name="Google Shape;1205;p17"/>
            <p:cNvCxnSpPr/>
            <p:nvPr/>
          </p:nvCxnSpPr>
          <p:spPr>
            <a:xfrm>
              <a:off x="3640" y="1346"/>
              <a:ext cx="1324" cy="59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6" name="Google Shape;1206;p17"/>
            <p:cNvSpPr txBox="1"/>
            <p:nvPr/>
          </p:nvSpPr>
          <p:spPr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i="1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7" name="Google Shape;1207;p17"/>
          <p:cNvGrpSpPr/>
          <p:nvPr/>
        </p:nvGrpSpPr>
        <p:grpSpPr>
          <a:xfrm>
            <a:off x="5889625" y="2344738"/>
            <a:ext cx="1971675" cy="1138193"/>
            <a:chOff x="4141" y="394"/>
            <a:chExt cx="1242" cy="717"/>
          </a:xfrm>
        </p:grpSpPr>
        <p:cxnSp>
          <p:nvCxnSpPr>
            <p:cNvPr id="1208" name="Google Shape;1208;p17"/>
            <p:cNvCxnSpPr/>
            <p:nvPr/>
          </p:nvCxnSpPr>
          <p:spPr>
            <a:xfrm rot="10800000">
              <a:off x="4141" y="394"/>
              <a:ext cx="1242" cy="57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9" name="Google Shape;1209;p17"/>
            <p:cNvSpPr txBox="1"/>
            <p:nvPr/>
          </p:nvSpPr>
          <p:spPr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 i="1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210" name="Google Shape;12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13" y="919163"/>
            <a:ext cx="36560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1" name="Google Shape;1211;p17"/>
          <p:cNvGrpSpPr/>
          <p:nvPr/>
        </p:nvGrpSpPr>
        <p:grpSpPr>
          <a:xfrm rot="-3183056">
            <a:off x="5706888" y="3534848"/>
            <a:ext cx="2101850" cy="1065774"/>
            <a:chOff x="3640" y="1271"/>
            <a:chExt cx="1324" cy="671"/>
          </a:xfrm>
        </p:grpSpPr>
        <p:cxnSp>
          <p:nvCxnSpPr>
            <p:cNvPr id="1212" name="Google Shape;1212;p17"/>
            <p:cNvCxnSpPr/>
            <p:nvPr/>
          </p:nvCxnSpPr>
          <p:spPr>
            <a:xfrm>
              <a:off x="3640" y="1346"/>
              <a:ext cx="1324" cy="59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3" name="Google Shape;1213;p17"/>
            <p:cNvSpPr txBox="1"/>
            <p:nvPr/>
          </p:nvSpPr>
          <p:spPr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i="1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4" name="Google Shape;1214;p17"/>
          <p:cNvGrpSpPr/>
          <p:nvPr/>
        </p:nvGrpSpPr>
        <p:grpSpPr>
          <a:xfrm rot="-3264937">
            <a:off x="5895599" y="3821550"/>
            <a:ext cx="1971675" cy="1138193"/>
            <a:chOff x="4141" y="394"/>
            <a:chExt cx="1242" cy="717"/>
          </a:xfrm>
        </p:grpSpPr>
        <p:cxnSp>
          <p:nvCxnSpPr>
            <p:cNvPr id="1215" name="Google Shape;1215;p17"/>
            <p:cNvCxnSpPr/>
            <p:nvPr/>
          </p:nvCxnSpPr>
          <p:spPr>
            <a:xfrm rot="10800000">
              <a:off x="4141" y="394"/>
              <a:ext cx="1242" cy="57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6" name="Google Shape;1216;p17"/>
            <p:cNvSpPr txBox="1"/>
            <p:nvPr/>
          </p:nvSpPr>
          <p:spPr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 i="1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phone_stylized_small" id="1217" name="Google Shape;12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725" y="4286250"/>
            <a:ext cx="382588" cy="91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8" name="Google Shape;1218;p17"/>
          <p:cNvGrpSpPr/>
          <p:nvPr/>
        </p:nvGrpSpPr>
        <p:grpSpPr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descr="desktop_computer_stylized_medium" id="1219" name="Google Shape;1219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0" name="Google Shape;1220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1" name="Google Shape;1221;p17"/>
          <p:cNvGrpSpPr/>
          <p:nvPr/>
        </p:nvGrpSpPr>
        <p:grpSpPr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1222" name="Google Shape;1222;p1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4205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4212" y="693"/>
              <a:ext cx="595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7" name="Google Shape;1227;p17"/>
            <p:cNvGrpSpPr/>
            <p:nvPr/>
          </p:nvGrpSpPr>
          <p:grpSpPr>
            <a:xfrm>
              <a:off x="4748" y="669"/>
              <a:ext cx="583" cy="140"/>
              <a:chOff x="613" y="2569"/>
              <a:chExt cx="727" cy="134"/>
            </a:xfrm>
          </p:grpSpPr>
          <p:sp>
            <p:nvSpPr>
              <p:cNvPr id="1228" name="Google Shape;1228;p17"/>
              <p:cNvSpPr/>
              <p:nvPr/>
            </p:nvSpPr>
            <p:spPr>
              <a:xfrm>
                <a:off x="613" y="2569"/>
                <a:ext cx="727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17"/>
              <p:cNvSpPr/>
              <p:nvPr/>
            </p:nvSpPr>
            <p:spPr>
              <a:xfrm>
                <a:off x="629" y="2586"/>
                <a:ext cx="694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0" name="Google Shape;1230;p17"/>
            <p:cNvSpPr/>
            <p:nvPr/>
          </p:nvSpPr>
          <p:spPr>
            <a:xfrm>
              <a:off x="4225" y="1019"/>
              <a:ext cx="595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1" name="Google Shape;1231;p17"/>
            <p:cNvGrpSpPr/>
            <p:nvPr/>
          </p:nvGrpSpPr>
          <p:grpSpPr>
            <a:xfrm>
              <a:off x="4749" y="995"/>
              <a:ext cx="579" cy="133"/>
              <a:chOff x="616" y="2569"/>
              <a:chExt cx="723" cy="138"/>
            </a:xfrm>
          </p:grpSpPr>
          <p:sp>
            <p:nvSpPr>
              <p:cNvPr id="1232" name="Google Shape;1232;p17"/>
              <p:cNvSpPr/>
              <p:nvPr/>
            </p:nvSpPr>
            <p:spPr>
              <a:xfrm>
                <a:off x="616" y="2569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17"/>
              <p:cNvSpPr/>
              <p:nvPr/>
            </p:nvSpPr>
            <p:spPr>
              <a:xfrm>
                <a:off x="632" y="2588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4" name="Google Shape;1234;p17"/>
            <p:cNvSpPr/>
            <p:nvPr/>
          </p:nvSpPr>
          <p:spPr>
            <a:xfrm>
              <a:off x="4218" y="1357"/>
              <a:ext cx="595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4228" y="1654"/>
              <a:ext cx="595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6" name="Google Shape;1236;p17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37" name="Google Shape;1237;p17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17"/>
              <p:cNvSpPr/>
              <p:nvPr/>
            </p:nvSpPr>
            <p:spPr>
              <a:xfrm>
                <a:off x="631" y="2584"/>
                <a:ext cx="693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9" name="Google Shape;1239;p1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0" name="Google Shape;1240;p17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41" name="Google Shape;1241;p17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17"/>
              <p:cNvSpPr/>
              <p:nvPr/>
            </p:nvSpPr>
            <p:spPr>
              <a:xfrm>
                <a:off x="630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3" name="Google Shape;1243;p17"/>
            <p:cNvSpPr/>
            <p:nvPr/>
          </p:nvSpPr>
          <p:spPr>
            <a:xfrm>
              <a:off x="5249" y="432"/>
              <a:ext cx="68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4140" y="2677"/>
              <a:ext cx="1201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4205" y="2712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7"/>
            <p:cNvSpPr/>
            <p:nvPr/>
          </p:nvSpPr>
          <p:spPr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7"/>
            <p:cNvSpPr/>
            <p:nvPr/>
          </p:nvSpPr>
          <p:spPr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7"/>
            <p:cNvSpPr/>
            <p:nvPr/>
          </p:nvSpPr>
          <p:spPr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7"/>
            <p:cNvSpPr/>
            <p:nvPr/>
          </p:nvSpPr>
          <p:spPr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8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260" name="Google Shape;1260;p18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1" name="Google Shape;1261;p18"/>
          <p:cNvSpPr/>
          <p:nvPr/>
        </p:nvSpPr>
        <p:spPr>
          <a:xfrm>
            <a:off x="4876800" y="3175000"/>
            <a:ext cx="3838575" cy="271145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2" name="Google Shape;1262;p18"/>
          <p:cNvSpPr/>
          <p:nvPr/>
        </p:nvSpPr>
        <p:spPr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3" name="Google Shape;1263;p18"/>
          <p:cNvSpPr txBox="1"/>
          <p:nvPr>
            <p:ph type="title"/>
          </p:nvPr>
        </p:nvSpPr>
        <p:spPr>
          <a:xfrm>
            <a:off x="423863" y="347663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overview (continued)</a:t>
            </a:r>
            <a:endParaRPr/>
          </a:p>
        </p:txBody>
      </p:sp>
      <p:sp>
        <p:nvSpPr>
          <p:cNvPr id="1264" name="Google Shape;1264;p18"/>
          <p:cNvSpPr txBox="1"/>
          <p:nvPr>
            <p:ph idx="1" type="body"/>
          </p:nvPr>
        </p:nvSpPr>
        <p:spPr>
          <a:xfrm>
            <a:off x="98426" y="1668462"/>
            <a:ext cx="4697412" cy="464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uses TCP: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client initiates TCP connection (creates socket) to server,  port 80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server accepts TCP connection from client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HTTP messages exchanged between browser and Web server 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TCP connection closed</a:t>
            </a:r>
            <a:endParaRPr/>
          </a:p>
        </p:txBody>
      </p:sp>
      <p:sp>
        <p:nvSpPr>
          <p:cNvPr id="1265" name="Google Shape;1265;p18"/>
          <p:cNvSpPr txBox="1"/>
          <p:nvPr>
            <p:ph idx="2" type="body"/>
          </p:nvPr>
        </p:nvSpPr>
        <p:spPr>
          <a:xfrm>
            <a:off x="5195887" y="1658937"/>
            <a:ext cx="3200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>
                <a:solidFill>
                  <a:srgbClr val="CC0000"/>
                </a:solidFill>
              </a:rPr>
              <a:t>HTTP is “stateless”</a:t>
            </a:r>
            <a:endParaRPr>
              <a:solidFill>
                <a:srgbClr val="CC0000"/>
              </a:solidFill>
            </a:endParaRPr>
          </a:p>
          <a:p>
            <a:pPr indent="-319088" lvl="0" marL="319088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server maintains no information about past client requests</a:t>
            </a:r>
            <a:endParaRPr/>
          </a:p>
        </p:txBody>
      </p:sp>
      <p:sp>
        <p:nvSpPr>
          <p:cNvPr id="1266" name="Google Shape;1266;p18"/>
          <p:cNvSpPr/>
          <p:nvPr/>
        </p:nvSpPr>
        <p:spPr>
          <a:xfrm>
            <a:off x="4919663" y="3463925"/>
            <a:ext cx="3752850" cy="284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protocols that maintain “state” are complex!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❖"/>
            </a:pPr>
            <a:r>
              <a:rPr i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past history (state) must be maintained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❖"/>
            </a:pPr>
            <a:r>
              <a:rPr i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server/client crashes, their views of “state” may be inconsistent, must be reconciled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7" name="Google Shape;1267;p18"/>
          <p:cNvSpPr txBox="1"/>
          <p:nvPr/>
        </p:nvSpPr>
        <p:spPr>
          <a:xfrm>
            <a:off x="7677150" y="3160713"/>
            <a:ext cx="76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Gill Sans"/>
              <a:buNone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aside</a:t>
            </a:r>
            <a:endParaRPr/>
          </a:p>
        </p:txBody>
      </p:sp>
      <p:pic>
        <p:nvPicPr>
          <p:cNvPr descr="underline_base" id="1268" name="Google Shape;12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75" y="1020763"/>
            <a:ext cx="63992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9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275" name="Google Shape;1275;p19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6" name="Google Shape;1276;p1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connections</a:t>
            </a:r>
            <a:endParaRPr/>
          </a:p>
        </p:txBody>
      </p:sp>
      <p:sp>
        <p:nvSpPr>
          <p:cNvPr id="1277" name="Google Shape;1277;p19"/>
          <p:cNvSpPr txBox="1"/>
          <p:nvPr>
            <p:ph idx="1" type="body"/>
          </p:nvPr>
        </p:nvSpPr>
        <p:spPr>
          <a:xfrm>
            <a:off x="269874" y="1585912"/>
            <a:ext cx="4073525" cy="45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non-persistent HTTP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at most one object sent over TCP connection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960"/>
              <a:buChar char="🞑"/>
            </a:pPr>
            <a:r>
              <a:rPr lang="en-US" sz="2800"/>
              <a:t>connection then closed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downloading multiple objects required multiple connections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1278" name="Google Shape;1278;p19"/>
          <p:cNvSpPr txBox="1"/>
          <p:nvPr>
            <p:ph idx="2" type="body"/>
          </p:nvPr>
        </p:nvSpPr>
        <p:spPr>
          <a:xfrm>
            <a:off x="5145088" y="1554956"/>
            <a:ext cx="3810000" cy="4648200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persistent HTTP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multiple objects can be sent over single TCP connection between client and server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HTTP uses persistent connections in its default mode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descr="underline_base" id="1279" name="Google Shape;12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75" y="1031875"/>
            <a:ext cx="45704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idx="11" type="ftr"/>
          </p:nvPr>
        </p:nvSpPr>
        <p:spPr>
          <a:xfrm>
            <a:off x="5562600" y="6453188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66" name="Google Shape;166;p2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ill Sans"/>
              <a:buNone/>
            </a:pPr>
            <a:r>
              <a:rPr b="0" i="1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Chapter 2</a:t>
            </a:r>
            <a:br>
              <a:rPr b="0" i="1" lang="en-US" sz="48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1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Application Layer</a:t>
            </a: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Gill Sans"/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Computer Networking: A Top Down Approach </a:t>
            </a:r>
            <a:br>
              <a:rPr b="0" i="1" lang="en-US" sz="28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1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r>
              <a:rPr b="0" baseline="30000" i="1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th</a:t>
            </a:r>
            <a:r>
              <a:rPr b="0" i="1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 edition </a:t>
            </a:r>
            <a:br>
              <a:rPr b="0" i="1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1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Jim Kurose, Keith Ross</a:t>
            </a:r>
            <a:br>
              <a:rPr b="0" i="1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1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Addison-Wesley</a:t>
            </a:r>
            <a:br>
              <a:rPr b="0" i="1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1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March 2012</a:t>
            </a:r>
            <a:endParaRPr/>
          </a:p>
        </p:txBody>
      </p:sp>
      <p:sp>
        <p:nvSpPr>
          <p:cNvPr id="169" name="Google Shape;169;p2"/>
          <p:cNvSpPr txBox="1"/>
          <p:nvPr/>
        </p:nvSpPr>
        <p:spPr>
          <a:xfrm>
            <a:off x="369888" y="3268663"/>
            <a:ext cx="537845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note on the use of these ppt slides: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We’re making these slides freely available to all (faculty, students, readers). They’re in PowerPoint form so you see the animations; and can add, modify, and delete slides  (including this one) and slide content to suit your needs. They obviously represent a lot of work on our part. In return for use, we only ask the following: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Noto Sans Symbols"/>
              <a:buChar char="❖"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use these slides (e.g., in a class) that you mention their source (after all, we’d like people to use our book!)</a:t>
            </a:r>
            <a:endParaRPr/>
          </a:p>
          <a:p>
            <a:pPr indent="-173038" lvl="0" marL="173038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Noto Sans Symbols"/>
              <a:buChar char="❖"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post any slides on a www site, that you note that they are adapted from (or perhaps identical to) our slides, and note our copyright of this material.</a:t>
            </a:r>
            <a:endParaRPr/>
          </a:p>
          <a:p>
            <a:pPr indent="-96838" lvl="0" marL="173038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 and enjoy!  JFK/KWR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1996-2012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/>
          </a:p>
        </p:txBody>
      </p:sp>
      <p:pic>
        <p:nvPicPr>
          <p:cNvPr id="171" name="Google Shape;1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172" name="Google Shape;1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e_cover.jpg" id="173" name="Google Shape;17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0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pic>
        <p:nvPicPr>
          <p:cNvPr descr="underline_base" id="1286" name="Google Shape;12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842963"/>
            <a:ext cx="5027613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7" name="Google Shape;1287;p20"/>
          <p:cNvCxnSpPr/>
          <p:nvPr/>
        </p:nvCxnSpPr>
        <p:spPr>
          <a:xfrm>
            <a:off x="895350" y="2225675"/>
            <a:ext cx="0" cy="4495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8" name="Google Shape;1288;p20"/>
          <p:cNvSpPr/>
          <p:nvPr/>
        </p:nvSpPr>
        <p:spPr>
          <a:xfrm>
            <a:off x="238125" y="6019800"/>
            <a:ext cx="657225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9" name="Google Shape;1289;p20"/>
          <p:cNvSpPr txBox="1"/>
          <p:nvPr>
            <p:ph type="title"/>
          </p:nvPr>
        </p:nvSpPr>
        <p:spPr>
          <a:xfrm>
            <a:off x="498475" y="190500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Non-persistent HTTP</a:t>
            </a:r>
            <a:endParaRPr/>
          </a:p>
        </p:txBody>
      </p:sp>
      <p:sp>
        <p:nvSpPr>
          <p:cNvPr id="1290" name="Google Shape;1290;p20"/>
          <p:cNvSpPr txBox="1"/>
          <p:nvPr>
            <p:ph idx="1" type="body"/>
          </p:nvPr>
        </p:nvSpPr>
        <p:spPr>
          <a:xfrm>
            <a:off x="733426" y="1496219"/>
            <a:ext cx="7942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/>
              <a:t>suppose user enters URL:</a:t>
            </a:r>
            <a:endParaRPr/>
          </a:p>
        </p:txBody>
      </p:sp>
      <p:sp>
        <p:nvSpPr>
          <p:cNvPr id="1291" name="Google Shape;1291;p20"/>
          <p:cNvSpPr txBox="1"/>
          <p:nvPr>
            <p:ph idx="2" type="body"/>
          </p:nvPr>
        </p:nvSpPr>
        <p:spPr>
          <a:xfrm>
            <a:off x="981075" y="2601913"/>
            <a:ext cx="394335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>
                <a:solidFill>
                  <a:srgbClr val="CC0000"/>
                </a:solidFill>
              </a:rPr>
              <a:t>1a</a:t>
            </a:r>
            <a:r>
              <a:rPr lang="en-US" sz="2000">
                <a:solidFill>
                  <a:srgbClr val="FF0000"/>
                </a:solidFill>
              </a:rPr>
              <a:t>.</a:t>
            </a:r>
            <a:r>
              <a:rPr lang="en-US" sz="2000"/>
              <a:t> HTTP client initiates TCP connection to HTTP server (process) at www.someSchool.edu on port 80</a:t>
            </a:r>
            <a:endParaRPr/>
          </a:p>
        </p:txBody>
      </p:sp>
      <p:sp>
        <p:nvSpPr>
          <p:cNvPr id="1292" name="Google Shape;1292;p20"/>
          <p:cNvSpPr/>
          <p:nvPr/>
        </p:nvSpPr>
        <p:spPr>
          <a:xfrm>
            <a:off x="1028700" y="4324350"/>
            <a:ext cx="3810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i="1"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i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HTTP client sends HTTP </a:t>
            </a:r>
            <a:r>
              <a:rPr i="1" lang="en-US" sz="20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request message</a:t>
            </a:r>
            <a:r>
              <a:rPr i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(containing URL) into TCP connection socket. Message indicates that client wants object someDepartment/home.index</a:t>
            </a:r>
            <a:endParaRPr/>
          </a:p>
        </p:txBody>
      </p:sp>
      <p:sp>
        <p:nvSpPr>
          <p:cNvPr id="1293" name="Google Shape;1293;p20"/>
          <p:cNvSpPr/>
          <p:nvPr/>
        </p:nvSpPr>
        <p:spPr>
          <a:xfrm>
            <a:off x="5105400" y="3019425"/>
            <a:ext cx="3810000" cy="150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1b</a:t>
            </a:r>
            <a:r>
              <a:rPr i="1"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i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HTTP server at host www.someSchool.edu waiting for TCP connection at port 80.  “accepts” connection, notifying client</a:t>
            </a:r>
            <a:endParaRPr i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4" name="Google Shape;1294;p20"/>
          <p:cNvSpPr/>
          <p:nvPr/>
        </p:nvSpPr>
        <p:spPr>
          <a:xfrm>
            <a:off x="5048250" y="4876800"/>
            <a:ext cx="38100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i="1"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i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HTTP server receives request message, forms </a:t>
            </a:r>
            <a:r>
              <a:rPr i="1" lang="en-US" sz="20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response message</a:t>
            </a:r>
            <a:r>
              <a:rPr i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containing requested object, and sends message into its socket</a:t>
            </a:r>
            <a:endParaRPr/>
          </a:p>
        </p:txBody>
      </p:sp>
      <p:cxnSp>
        <p:nvCxnSpPr>
          <p:cNvPr id="1295" name="Google Shape;1295;p20"/>
          <p:cNvCxnSpPr/>
          <p:nvPr/>
        </p:nvCxnSpPr>
        <p:spPr>
          <a:xfrm>
            <a:off x="4219575" y="5086350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6" name="Google Shape;1296;p20"/>
          <p:cNvCxnSpPr/>
          <p:nvPr/>
        </p:nvCxnSpPr>
        <p:spPr>
          <a:xfrm flipH="1">
            <a:off x="4267200" y="5695950"/>
            <a:ext cx="1008063" cy="102552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7" name="Google Shape;1297;p20"/>
          <p:cNvSpPr txBox="1"/>
          <p:nvPr/>
        </p:nvSpPr>
        <p:spPr>
          <a:xfrm>
            <a:off x="247650" y="5942013"/>
            <a:ext cx="673100" cy="40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cxnSp>
        <p:nvCxnSpPr>
          <p:cNvPr id="1298" name="Google Shape;1298;p20"/>
          <p:cNvCxnSpPr/>
          <p:nvPr/>
        </p:nvCxnSpPr>
        <p:spPr>
          <a:xfrm>
            <a:off x="4371975" y="3143250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9" name="Google Shape;1299;p20"/>
          <p:cNvCxnSpPr/>
          <p:nvPr/>
        </p:nvCxnSpPr>
        <p:spPr>
          <a:xfrm flipH="1">
            <a:off x="4278313" y="3754438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0" name="Google Shape;1300;p20"/>
          <p:cNvSpPr/>
          <p:nvPr/>
        </p:nvSpPr>
        <p:spPr>
          <a:xfrm>
            <a:off x="733425" y="1946275"/>
            <a:ext cx="7942263" cy="466725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www.someSchool.edu/someDepartment/home.index</a:t>
            </a:r>
            <a:endParaRPr/>
          </a:p>
        </p:txBody>
      </p:sp>
      <p:sp>
        <p:nvSpPr>
          <p:cNvPr id="1301" name="Google Shape;1301;p20"/>
          <p:cNvSpPr txBox="1"/>
          <p:nvPr/>
        </p:nvSpPr>
        <p:spPr>
          <a:xfrm>
            <a:off x="7162035" y="1640681"/>
            <a:ext cx="1766830" cy="923330"/>
          </a:xfrm>
          <a:prstGeom prst="rect">
            <a:avLst/>
          </a:prstGeom>
          <a:solidFill>
            <a:srgbClr val="DCDE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i="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(contains text,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i="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references to 10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i="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jpeg images)</a:t>
            </a:r>
            <a:endParaRPr i="0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1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308" name="Google Shape;1308;p21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309" name="Google Shape;13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889000"/>
            <a:ext cx="63992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21"/>
          <p:cNvSpPr txBox="1"/>
          <p:nvPr>
            <p:ph type="title"/>
          </p:nvPr>
        </p:nvSpPr>
        <p:spPr>
          <a:xfrm>
            <a:off x="542925" y="257175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Non-persistent HTTP (cont.)</a:t>
            </a:r>
            <a:endParaRPr/>
          </a:p>
        </p:txBody>
      </p:sp>
      <p:sp>
        <p:nvSpPr>
          <p:cNvPr id="1311" name="Google Shape;1311;p21"/>
          <p:cNvSpPr txBox="1"/>
          <p:nvPr>
            <p:ph idx="2" type="body"/>
          </p:nvPr>
        </p:nvSpPr>
        <p:spPr>
          <a:xfrm>
            <a:off x="1076325" y="2864644"/>
            <a:ext cx="3810000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>
                <a:solidFill>
                  <a:srgbClr val="CC0000"/>
                </a:solidFill>
              </a:rPr>
              <a:t>5</a:t>
            </a:r>
            <a:r>
              <a:rPr lang="en-US" sz="1800">
                <a:solidFill>
                  <a:srgbClr val="CC0000"/>
                </a:solidFill>
              </a:rPr>
              <a:t>.</a:t>
            </a:r>
            <a:r>
              <a:rPr lang="en-US" sz="1800"/>
              <a:t> HTTP client receives response message containing html file, displays html.  Parsing html file, finds 10 referenced jpeg  objects</a:t>
            </a:r>
            <a:endParaRPr sz="2000"/>
          </a:p>
        </p:txBody>
      </p:sp>
      <p:sp>
        <p:nvSpPr>
          <p:cNvPr id="1312" name="Google Shape;1312;p21"/>
          <p:cNvSpPr/>
          <p:nvPr/>
        </p:nvSpPr>
        <p:spPr>
          <a:xfrm>
            <a:off x="1066800" y="4374356"/>
            <a:ext cx="38100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6.</a:t>
            </a:r>
            <a:r>
              <a:rPr i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Steps 1-5 repeated for each of 10 jpeg objects</a:t>
            </a:r>
            <a:endParaRPr/>
          </a:p>
        </p:txBody>
      </p:sp>
      <p:sp>
        <p:nvSpPr>
          <p:cNvPr id="1313" name="Google Shape;1313;p21"/>
          <p:cNvSpPr/>
          <p:nvPr/>
        </p:nvSpPr>
        <p:spPr>
          <a:xfrm>
            <a:off x="5013325" y="2297906"/>
            <a:ext cx="38100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4.</a:t>
            </a:r>
            <a:r>
              <a:rPr i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HTTP server closes TCP connection. </a:t>
            </a:r>
            <a:endParaRPr/>
          </a:p>
        </p:txBody>
      </p:sp>
      <p:cxnSp>
        <p:nvCxnSpPr>
          <p:cNvPr id="1314" name="Google Shape;1314;p21"/>
          <p:cNvCxnSpPr/>
          <p:nvPr/>
        </p:nvCxnSpPr>
        <p:spPr>
          <a:xfrm>
            <a:off x="523875" y="2324894"/>
            <a:ext cx="0" cy="2571750"/>
          </a:xfrm>
          <a:prstGeom prst="straightConnector1">
            <a:avLst/>
          </a:prstGeom>
          <a:noFill/>
          <a:ln cap="flat" cmpd="sng" w="19050">
            <a:solidFill>
              <a:srgbClr val="96969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5" name="Google Shape;1315;p21"/>
          <p:cNvSpPr/>
          <p:nvPr/>
        </p:nvSpPr>
        <p:spPr>
          <a:xfrm>
            <a:off x="285750" y="4325144"/>
            <a:ext cx="342900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6" name="Google Shape;1316;p21"/>
          <p:cNvSpPr txBox="1"/>
          <p:nvPr/>
        </p:nvSpPr>
        <p:spPr>
          <a:xfrm>
            <a:off x="236538" y="3382963"/>
            <a:ext cx="6413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Gill Sans"/>
              <a:buNone/>
            </a:pPr>
            <a:r>
              <a:rPr i="1" lang="en-US" sz="2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time</a:t>
            </a:r>
            <a:endParaRPr/>
          </a:p>
        </p:txBody>
      </p:sp>
      <p:cxnSp>
        <p:nvCxnSpPr>
          <p:cNvPr id="1317" name="Google Shape;1317;p21"/>
          <p:cNvCxnSpPr/>
          <p:nvPr/>
        </p:nvCxnSpPr>
        <p:spPr>
          <a:xfrm flipH="1">
            <a:off x="3743325" y="2255044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22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324" name="Google Shape;1324;p22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325" name="Google Shape;13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75" y="668338"/>
            <a:ext cx="7007225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22"/>
          <p:cNvSpPr txBox="1"/>
          <p:nvPr>
            <p:ph type="title"/>
          </p:nvPr>
        </p:nvSpPr>
        <p:spPr>
          <a:xfrm>
            <a:off x="242888" y="0"/>
            <a:ext cx="8223250" cy="92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Non-persistent HTTP: response time</a:t>
            </a:r>
            <a:endParaRPr/>
          </a:p>
        </p:txBody>
      </p:sp>
      <p:sp>
        <p:nvSpPr>
          <p:cNvPr id="1327" name="Google Shape;1327;p22"/>
          <p:cNvSpPr txBox="1"/>
          <p:nvPr>
            <p:ph idx="1" type="body"/>
          </p:nvPr>
        </p:nvSpPr>
        <p:spPr>
          <a:xfrm>
            <a:off x="117786" y="1717675"/>
            <a:ext cx="5045003" cy="464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811" r="-2293" t="-10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 </a:t>
            </a:r>
            <a:endParaRPr/>
          </a:p>
        </p:txBody>
      </p:sp>
      <p:cxnSp>
        <p:nvCxnSpPr>
          <p:cNvPr id="1328" name="Google Shape;1328;p22"/>
          <p:cNvCxnSpPr/>
          <p:nvPr/>
        </p:nvCxnSpPr>
        <p:spPr>
          <a:xfrm>
            <a:off x="6373812" y="2627313"/>
            <a:ext cx="0" cy="283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22"/>
          <p:cNvCxnSpPr/>
          <p:nvPr/>
        </p:nvCxnSpPr>
        <p:spPr>
          <a:xfrm>
            <a:off x="8064499" y="2620963"/>
            <a:ext cx="0" cy="28813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22"/>
          <p:cNvCxnSpPr/>
          <p:nvPr/>
        </p:nvCxnSpPr>
        <p:spPr>
          <a:xfrm>
            <a:off x="6388099" y="2859088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22"/>
          <p:cNvCxnSpPr/>
          <p:nvPr/>
        </p:nvCxnSpPr>
        <p:spPr>
          <a:xfrm flipH="1">
            <a:off x="6373812" y="3297238"/>
            <a:ext cx="1673225" cy="403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22"/>
          <p:cNvCxnSpPr/>
          <p:nvPr/>
        </p:nvCxnSpPr>
        <p:spPr>
          <a:xfrm>
            <a:off x="6381749" y="3805238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22"/>
          <p:cNvCxnSpPr/>
          <p:nvPr/>
        </p:nvCxnSpPr>
        <p:spPr>
          <a:xfrm flipH="1">
            <a:off x="6397624" y="4287838"/>
            <a:ext cx="1673225" cy="379412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4" name="Google Shape;1334;p22"/>
          <p:cNvSpPr/>
          <p:nvPr/>
        </p:nvSpPr>
        <p:spPr>
          <a:xfrm>
            <a:off x="8143874" y="4203700"/>
            <a:ext cx="74613" cy="182563"/>
          </a:xfrm>
          <a:prstGeom prst="rightBrace">
            <a:avLst>
              <a:gd fmla="val 2039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35" name="Google Shape;1335;p22"/>
          <p:cNvSpPr txBox="1"/>
          <p:nvPr/>
        </p:nvSpPr>
        <p:spPr>
          <a:xfrm>
            <a:off x="8174037" y="3900488"/>
            <a:ext cx="873572" cy="72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wentieth Century"/>
              <a:buNone/>
            </a:pPr>
            <a:r>
              <a:rPr i="0" lang="en-US" sz="16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to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wentieth Century"/>
              <a:buNone/>
            </a:pPr>
            <a:r>
              <a:rPr i="0" lang="en-US" sz="16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transmit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wentieth Century"/>
              <a:buNone/>
            </a:pPr>
            <a:r>
              <a:rPr i="0" lang="en-US" sz="16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</a:t>
            </a:r>
            <a:endParaRPr/>
          </a:p>
        </p:txBody>
      </p:sp>
      <p:cxnSp>
        <p:nvCxnSpPr>
          <p:cNvPr id="1336" name="Google Shape;1336;p22"/>
          <p:cNvCxnSpPr/>
          <p:nvPr/>
        </p:nvCxnSpPr>
        <p:spPr>
          <a:xfrm>
            <a:off x="5983287" y="2833688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22"/>
          <p:cNvSpPr txBox="1"/>
          <p:nvPr/>
        </p:nvSpPr>
        <p:spPr>
          <a:xfrm>
            <a:off x="4852987" y="2546350"/>
            <a:ext cx="1103507" cy="510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wentieth Century"/>
              <a:buNone/>
            </a:pPr>
            <a:r>
              <a:rPr i="0" lang="en-US" sz="16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initiate TCP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wentieth Century"/>
              <a:buNone/>
            </a:pPr>
            <a:r>
              <a:rPr i="0" lang="en-US" sz="16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connection</a:t>
            </a:r>
            <a:endParaRPr/>
          </a:p>
        </p:txBody>
      </p:sp>
      <p:sp>
        <p:nvSpPr>
          <p:cNvPr id="1338" name="Google Shape;1338;p22"/>
          <p:cNvSpPr/>
          <p:nvPr/>
        </p:nvSpPr>
        <p:spPr>
          <a:xfrm>
            <a:off x="6118224" y="2884488"/>
            <a:ext cx="128588" cy="8032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39" name="Google Shape;1339;p22"/>
          <p:cNvSpPr txBox="1"/>
          <p:nvPr/>
        </p:nvSpPr>
        <p:spPr>
          <a:xfrm>
            <a:off x="5635624" y="3095625"/>
            <a:ext cx="46679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i="0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RTT</a:t>
            </a:r>
            <a:endParaRPr/>
          </a:p>
        </p:txBody>
      </p:sp>
      <p:cxnSp>
        <p:nvCxnSpPr>
          <p:cNvPr id="1340" name="Google Shape;1340;p22"/>
          <p:cNvCxnSpPr/>
          <p:nvPr/>
        </p:nvCxnSpPr>
        <p:spPr>
          <a:xfrm>
            <a:off x="6032499" y="3738563"/>
            <a:ext cx="3540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22"/>
          <p:cNvSpPr txBox="1"/>
          <p:nvPr/>
        </p:nvSpPr>
        <p:spPr>
          <a:xfrm>
            <a:off x="5281612" y="3438525"/>
            <a:ext cx="787395" cy="510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wentieth Century"/>
              <a:buNone/>
            </a:pPr>
            <a:r>
              <a:rPr i="0" lang="en-US" sz="16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request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wentieth Century"/>
              <a:buNone/>
            </a:pPr>
            <a:r>
              <a:rPr i="0" lang="en-US" sz="16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</a:t>
            </a:r>
            <a:endParaRPr/>
          </a:p>
        </p:txBody>
      </p:sp>
      <p:sp>
        <p:nvSpPr>
          <p:cNvPr id="1342" name="Google Shape;1342;p22"/>
          <p:cNvSpPr/>
          <p:nvPr/>
        </p:nvSpPr>
        <p:spPr>
          <a:xfrm>
            <a:off x="6124574" y="3794125"/>
            <a:ext cx="128588" cy="8032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43" name="Google Shape;1343;p22"/>
          <p:cNvSpPr txBox="1"/>
          <p:nvPr/>
        </p:nvSpPr>
        <p:spPr>
          <a:xfrm>
            <a:off x="5654674" y="4017963"/>
            <a:ext cx="46679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i="0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RTT</a:t>
            </a:r>
            <a:endParaRPr/>
          </a:p>
        </p:txBody>
      </p:sp>
      <p:cxnSp>
        <p:nvCxnSpPr>
          <p:cNvPr id="1344" name="Google Shape;1344;p22"/>
          <p:cNvCxnSpPr/>
          <p:nvPr/>
        </p:nvCxnSpPr>
        <p:spPr>
          <a:xfrm flipH="1">
            <a:off x="6043612" y="4727575"/>
            <a:ext cx="3429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22"/>
          <p:cNvSpPr txBox="1"/>
          <p:nvPr/>
        </p:nvSpPr>
        <p:spPr>
          <a:xfrm>
            <a:off x="5500687" y="4575175"/>
            <a:ext cx="884281" cy="510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wentieth Century"/>
              <a:buNone/>
            </a:pPr>
            <a:r>
              <a:rPr i="0" lang="en-US" sz="16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wentieth Century"/>
              <a:buNone/>
            </a:pPr>
            <a:r>
              <a:rPr i="0" lang="en-US" sz="16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received</a:t>
            </a:r>
            <a:endParaRPr/>
          </a:p>
        </p:txBody>
      </p:sp>
      <p:sp>
        <p:nvSpPr>
          <p:cNvPr id="1346" name="Google Shape;1346;p22"/>
          <p:cNvSpPr txBox="1"/>
          <p:nvPr/>
        </p:nvSpPr>
        <p:spPr>
          <a:xfrm>
            <a:off x="6148387" y="5473700"/>
            <a:ext cx="524503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i="0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</a:t>
            </a:r>
            <a:endParaRPr/>
          </a:p>
        </p:txBody>
      </p:sp>
      <p:sp>
        <p:nvSpPr>
          <p:cNvPr id="1347" name="Google Shape;1347;p22"/>
          <p:cNvSpPr txBox="1"/>
          <p:nvPr/>
        </p:nvSpPr>
        <p:spPr>
          <a:xfrm>
            <a:off x="7826374" y="5456238"/>
            <a:ext cx="5245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i="0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</a:t>
            </a:r>
            <a:endParaRPr/>
          </a:p>
        </p:txBody>
      </p:sp>
      <p:grpSp>
        <p:nvGrpSpPr>
          <p:cNvPr id="1348" name="Google Shape;1348;p22"/>
          <p:cNvGrpSpPr/>
          <p:nvPr/>
        </p:nvGrpSpPr>
        <p:grpSpPr>
          <a:xfrm>
            <a:off x="7864474" y="1854200"/>
            <a:ext cx="423863" cy="684213"/>
            <a:chOff x="4140" y="429"/>
            <a:chExt cx="1425" cy="2396"/>
          </a:xfrm>
        </p:grpSpPr>
        <p:sp>
          <p:nvSpPr>
            <p:cNvPr id="1349" name="Google Shape;1349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4" name="Google Shape;1354;p22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1355" name="Google Shape;1355;p22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2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7" name="Google Shape;1357;p22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8" name="Google Shape;1358;p22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1359" name="Google Shape;1359;p22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22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1" name="Google Shape;1361;p22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3" name="Google Shape;1363;p22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1364" name="Google Shape;1364;p22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2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2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1368" name="Google Shape;1368;p22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2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0" name="Google Shape;1370;p22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1" name="Google Shape;1381;p22"/>
          <p:cNvGrpSpPr/>
          <p:nvPr/>
        </p:nvGrpSpPr>
        <p:grpSpPr>
          <a:xfrm>
            <a:off x="5862637" y="1876425"/>
            <a:ext cx="698500" cy="709613"/>
            <a:chOff x="-44" y="1473"/>
            <a:chExt cx="981" cy="1105"/>
          </a:xfrm>
        </p:grpSpPr>
        <p:pic>
          <p:nvPicPr>
            <p:cNvPr descr="desktop_computer_stylized_medium" id="1382" name="Google Shape;1382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3" name="Google Shape;1383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23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390" name="Google Shape;1390;p23"/>
          <p:cNvSpPr txBox="1"/>
          <p:nvPr>
            <p:ph type="title"/>
          </p:nvPr>
        </p:nvSpPr>
        <p:spPr>
          <a:xfrm>
            <a:off x="452438" y="173038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Persistent HTTP</a:t>
            </a:r>
            <a:endParaRPr/>
          </a:p>
        </p:txBody>
      </p:sp>
      <p:sp>
        <p:nvSpPr>
          <p:cNvPr id="1391" name="Google Shape;1391;p23"/>
          <p:cNvSpPr txBox="1"/>
          <p:nvPr>
            <p:ph idx="1" type="body"/>
          </p:nvPr>
        </p:nvSpPr>
        <p:spPr>
          <a:xfrm>
            <a:off x="154781" y="1776413"/>
            <a:ext cx="3933825" cy="4648200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non-persistent HTTP issues: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requires 2 RTTs per object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OS overhead 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For each connection, TCP buffers must be allocated and TCP variables must be kept in both the client and server.</a:t>
            </a:r>
            <a:endParaRPr sz="1800"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br</a:t>
            </a:r>
            <a:r>
              <a:rPr lang="en-US" sz="2400"/>
              <a:t>owsers often open parallel TCP connections to fetch referenced objects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2400"/>
          </a:p>
          <a:p>
            <a:pPr indent="-242888" lvl="0" marL="319088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2888" lvl="0" marL="319088" rtl="0" algn="l"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  <p:sp>
        <p:nvSpPr>
          <p:cNvPr id="1392" name="Google Shape;1392;p23"/>
          <p:cNvSpPr txBox="1"/>
          <p:nvPr>
            <p:ph idx="2" type="body"/>
          </p:nvPr>
        </p:nvSpPr>
        <p:spPr>
          <a:xfrm>
            <a:off x="4200525" y="1544636"/>
            <a:ext cx="4943475" cy="53133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persistent  HTTP: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server leaves connection open after sending response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subsequent HTTP messages  </a:t>
            </a:r>
            <a:r>
              <a:rPr lang="en-US" sz="2000"/>
              <a:t>between</a:t>
            </a:r>
            <a:r>
              <a:rPr lang="en-US" sz="2400"/>
              <a:t> same client/server sent over open connection (pipelining)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client sends requests as soon as it encounters a referenced object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as little as one RTT for all the referenced objects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Typically, the HTTP server closes a connection when it isn’t used for a certain.</a:t>
            </a:r>
            <a:endParaRPr sz="2400"/>
          </a:p>
        </p:txBody>
      </p:sp>
      <p:pic>
        <p:nvPicPr>
          <p:cNvPr descr="underline_base" id="1393" name="Google Shape;13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796925"/>
            <a:ext cx="3303588" cy="1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4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400" name="Google Shape;1400;p24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401" name="Google Shape;14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8" y="908050"/>
            <a:ext cx="50276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Google Shape;1402;p24"/>
          <p:cNvSpPr txBox="1"/>
          <p:nvPr>
            <p:ph type="title"/>
          </p:nvPr>
        </p:nvSpPr>
        <p:spPr>
          <a:xfrm>
            <a:off x="477838" y="234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HTTP request message</a:t>
            </a:r>
            <a:endParaRPr/>
          </a:p>
        </p:txBody>
      </p:sp>
      <p:sp>
        <p:nvSpPr>
          <p:cNvPr id="1403" name="Google Shape;1403;p2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two types of HTTP messages: </a:t>
            </a:r>
            <a:r>
              <a:rPr i="1" lang="en-US" sz="2400">
                <a:solidFill>
                  <a:srgbClr val="CC0000"/>
                </a:solidFill>
              </a:rPr>
              <a:t>request</a:t>
            </a:r>
            <a:r>
              <a:rPr lang="en-US" sz="2400">
                <a:solidFill>
                  <a:srgbClr val="CC0000"/>
                </a:solidFill>
              </a:rPr>
              <a:t>, </a:t>
            </a:r>
            <a:r>
              <a:rPr i="1" lang="en-US" sz="2400">
                <a:solidFill>
                  <a:srgbClr val="CC0000"/>
                </a:solidFill>
              </a:rPr>
              <a:t>response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solidFill>
                  <a:srgbClr val="CC0000"/>
                </a:solidFill>
              </a:rPr>
              <a:t>HTTP request message: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ASCII (human-readable format)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04" name="Google Shape;1404;p24"/>
          <p:cNvSpPr txBox="1"/>
          <p:nvPr/>
        </p:nvSpPr>
        <p:spPr>
          <a:xfrm>
            <a:off x="222250" y="3036888"/>
            <a:ext cx="22860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request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(GET, POST,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HEAD commands</a:t>
            </a:r>
            <a:r>
              <a:rPr i="1" lang="en-US" sz="20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i="1" sz="2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05" name="Google Shape;1405;p24"/>
          <p:cNvCxnSpPr/>
          <p:nvPr/>
        </p:nvCxnSpPr>
        <p:spPr>
          <a:xfrm>
            <a:off x="1925638" y="3368675"/>
            <a:ext cx="868362" cy="14605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6" name="Google Shape;1406;p24"/>
          <p:cNvSpPr/>
          <p:nvPr/>
        </p:nvSpPr>
        <p:spPr>
          <a:xfrm>
            <a:off x="2776538" y="3705225"/>
            <a:ext cx="149225" cy="1957388"/>
          </a:xfrm>
          <a:custGeom>
            <a:rect b="b" l="l" r="r" t="t"/>
            <a:pathLst>
              <a:path extrusionOk="0" h="924" w="150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24"/>
          <p:cNvSpPr txBox="1"/>
          <p:nvPr/>
        </p:nvSpPr>
        <p:spPr>
          <a:xfrm>
            <a:off x="1739900" y="4222750"/>
            <a:ext cx="9747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lines</a:t>
            </a:r>
            <a:endParaRPr i="1" sz="24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8" name="Google Shape;1408;p24"/>
          <p:cNvCxnSpPr/>
          <p:nvPr/>
        </p:nvCxnSpPr>
        <p:spPr>
          <a:xfrm>
            <a:off x="2309813" y="5789613"/>
            <a:ext cx="511175" cy="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9" name="Google Shape;1409;p24"/>
          <p:cNvSpPr txBox="1"/>
          <p:nvPr/>
        </p:nvSpPr>
        <p:spPr>
          <a:xfrm>
            <a:off x="188913" y="5121275"/>
            <a:ext cx="234315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carriage return,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line feed at start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of line indicates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end of header lines</a:t>
            </a:r>
            <a:endParaRPr i="1" sz="24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24"/>
          <p:cNvSpPr txBox="1"/>
          <p:nvPr/>
        </p:nvSpPr>
        <p:spPr>
          <a:xfrm>
            <a:off x="2809875" y="3403600"/>
            <a:ext cx="6054725" cy="256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/index.html HTTP/1.1\r\n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Host: www-net.cs.umass.edu\r\n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Firefox/3.6.10\r\n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Accept: text/html,application/xhtml+xml\r\n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Accept-Language: en-us,en;q=0.5\r\n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Accept-Encoding: gzip,deflate\r\n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Accept-Charset: ISO-8859-1,utf-8;q=0.7\r\n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Keep-Alive: 115\r\n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keep-alive\r\n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/>
          </a:p>
        </p:txBody>
      </p:sp>
      <p:cxnSp>
        <p:nvCxnSpPr>
          <p:cNvPr id="1411" name="Google Shape;1411;p24"/>
          <p:cNvCxnSpPr/>
          <p:nvPr/>
        </p:nvCxnSpPr>
        <p:spPr>
          <a:xfrm flipH="1">
            <a:off x="6334125" y="2921000"/>
            <a:ext cx="166688" cy="514350"/>
          </a:xfrm>
          <a:prstGeom prst="straightConnector1">
            <a:avLst/>
          </a:prstGeom>
          <a:noFill/>
          <a:ln cap="flat" cmpd="sng" w="952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2" name="Google Shape;1412;p24"/>
          <p:cNvSpPr txBox="1"/>
          <p:nvPr/>
        </p:nvSpPr>
        <p:spPr>
          <a:xfrm>
            <a:off x="6384925" y="2633663"/>
            <a:ext cx="24114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carriage return character</a:t>
            </a:r>
            <a:endParaRPr/>
          </a:p>
        </p:txBody>
      </p:sp>
      <p:sp>
        <p:nvSpPr>
          <p:cNvPr id="1413" name="Google Shape;1413;p24"/>
          <p:cNvSpPr txBox="1"/>
          <p:nvPr/>
        </p:nvSpPr>
        <p:spPr>
          <a:xfrm>
            <a:off x="6537325" y="2930525"/>
            <a:ext cx="1866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line-feed character</a:t>
            </a:r>
            <a:endParaRPr/>
          </a:p>
        </p:txBody>
      </p:sp>
      <p:cxnSp>
        <p:nvCxnSpPr>
          <p:cNvPr id="1414" name="Google Shape;1414;p24"/>
          <p:cNvCxnSpPr/>
          <p:nvPr/>
        </p:nvCxnSpPr>
        <p:spPr>
          <a:xfrm flipH="1">
            <a:off x="6615113" y="3230563"/>
            <a:ext cx="80962" cy="252412"/>
          </a:xfrm>
          <a:prstGeom prst="straightConnector1">
            <a:avLst/>
          </a:prstGeom>
          <a:noFill/>
          <a:ln cap="flat" cmpd="sng" w="952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25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421" name="Google Shape;1421;p25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422" name="Google Shape;14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1001713"/>
            <a:ext cx="73136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p2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 request message: general format</a:t>
            </a:r>
            <a:endParaRPr/>
          </a:p>
        </p:txBody>
      </p:sp>
      <p:sp>
        <p:nvSpPr>
          <p:cNvPr id="1424" name="Google Shape;1424;p25"/>
          <p:cNvSpPr txBox="1"/>
          <p:nvPr/>
        </p:nvSpPr>
        <p:spPr>
          <a:xfrm>
            <a:off x="6967538" y="1662113"/>
            <a:ext cx="1030287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/>
          </a:p>
        </p:txBody>
      </p:sp>
      <p:sp>
        <p:nvSpPr>
          <p:cNvPr id="1425" name="Google Shape;1425;p25"/>
          <p:cNvSpPr txBox="1"/>
          <p:nvPr/>
        </p:nvSpPr>
        <p:spPr>
          <a:xfrm>
            <a:off x="6962775" y="2678113"/>
            <a:ext cx="974725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endParaRPr/>
          </a:p>
        </p:txBody>
      </p:sp>
      <p:sp>
        <p:nvSpPr>
          <p:cNvPr id="1426" name="Google Shape;1426;p25"/>
          <p:cNvSpPr/>
          <p:nvPr/>
        </p:nvSpPr>
        <p:spPr>
          <a:xfrm>
            <a:off x="6578600" y="2247900"/>
            <a:ext cx="346075" cy="1819275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25"/>
          <p:cNvSpPr/>
          <p:nvPr/>
        </p:nvSpPr>
        <p:spPr>
          <a:xfrm>
            <a:off x="6445250" y="2197100"/>
            <a:ext cx="290513" cy="2017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25"/>
          <p:cNvSpPr/>
          <p:nvPr/>
        </p:nvSpPr>
        <p:spPr>
          <a:xfrm>
            <a:off x="6813550" y="4303713"/>
            <a:ext cx="712788" cy="1216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25"/>
          <p:cNvSpPr txBox="1"/>
          <p:nvPr/>
        </p:nvSpPr>
        <p:spPr>
          <a:xfrm>
            <a:off x="6964363" y="4868863"/>
            <a:ext cx="735012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</p:txBody>
      </p:sp>
      <p:sp>
        <p:nvSpPr>
          <p:cNvPr id="1430" name="Google Shape;1430;p25"/>
          <p:cNvSpPr/>
          <p:nvPr/>
        </p:nvSpPr>
        <p:spPr>
          <a:xfrm>
            <a:off x="1143000" y="1698625"/>
            <a:ext cx="5638800" cy="44608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1" name="Google Shape;1431;p25"/>
          <p:cNvCxnSpPr/>
          <p:nvPr/>
        </p:nvCxnSpPr>
        <p:spPr>
          <a:xfrm>
            <a:off x="2451100" y="1701800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25"/>
          <p:cNvCxnSpPr/>
          <p:nvPr/>
        </p:nvCxnSpPr>
        <p:spPr>
          <a:xfrm>
            <a:off x="2895600" y="1701800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25"/>
          <p:cNvCxnSpPr/>
          <p:nvPr/>
        </p:nvCxnSpPr>
        <p:spPr>
          <a:xfrm>
            <a:off x="4203700" y="1701800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25"/>
          <p:cNvCxnSpPr/>
          <p:nvPr/>
        </p:nvCxnSpPr>
        <p:spPr>
          <a:xfrm>
            <a:off x="4629150" y="1695450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25"/>
          <p:cNvCxnSpPr/>
          <p:nvPr/>
        </p:nvCxnSpPr>
        <p:spPr>
          <a:xfrm>
            <a:off x="5930900" y="1701800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25"/>
          <p:cNvCxnSpPr/>
          <p:nvPr/>
        </p:nvCxnSpPr>
        <p:spPr>
          <a:xfrm>
            <a:off x="6369050" y="1701800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7" name="Google Shape;1437;p25"/>
          <p:cNvSpPr txBox="1"/>
          <p:nvPr/>
        </p:nvSpPr>
        <p:spPr>
          <a:xfrm>
            <a:off x="1266825" y="1725613"/>
            <a:ext cx="10302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</p:txBody>
      </p:sp>
      <p:sp>
        <p:nvSpPr>
          <p:cNvPr id="1438" name="Google Shape;1438;p25"/>
          <p:cNvSpPr txBox="1"/>
          <p:nvPr/>
        </p:nvSpPr>
        <p:spPr>
          <a:xfrm>
            <a:off x="2428875" y="1706563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/>
          </a:p>
        </p:txBody>
      </p:sp>
      <p:sp>
        <p:nvSpPr>
          <p:cNvPr id="1439" name="Google Shape;1439;p25"/>
          <p:cNvSpPr txBox="1"/>
          <p:nvPr/>
        </p:nvSpPr>
        <p:spPr>
          <a:xfrm>
            <a:off x="4194175" y="1712913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/>
          </a:p>
        </p:txBody>
      </p:sp>
      <p:sp>
        <p:nvSpPr>
          <p:cNvPr id="1440" name="Google Shape;1440;p25"/>
          <p:cNvSpPr txBox="1"/>
          <p:nvPr/>
        </p:nvSpPr>
        <p:spPr>
          <a:xfrm>
            <a:off x="5946775" y="1719263"/>
            <a:ext cx="3952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</a:t>
            </a:r>
            <a:endParaRPr/>
          </a:p>
        </p:txBody>
      </p:sp>
      <p:sp>
        <p:nvSpPr>
          <p:cNvPr id="1441" name="Google Shape;1441;p25"/>
          <p:cNvSpPr txBox="1"/>
          <p:nvPr/>
        </p:nvSpPr>
        <p:spPr>
          <a:xfrm>
            <a:off x="6416675" y="1730375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1442" name="Google Shape;1442;p25"/>
          <p:cNvSpPr txBox="1"/>
          <p:nvPr/>
        </p:nvSpPr>
        <p:spPr>
          <a:xfrm>
            <a:off x="4784725" y="1712913"/>
            <a:ext cx="1003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/>
          </a:p>
        </p:txBody>
      </p:sp>
      <p:sp>
        <p:nvSpPr>
          <p:cNvPr id="1443" name="Google Shape;1443;p25"/>
          <p:cNvSpPr txBox="1"/>
          <p:nvPr/>
        </p:nvSpPr>
        <p:spPr>
          <a:xfrm>
            <a:off x="3159125" y="1725613"/>
            <a:ext cx="6937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/>
          </a:p>
        </p:txBody>
      </p:sp>
      <p:grpSp>
        <p:nvGrpSpPr>
          <p:cNvPr id="1444" name="Google Shape;1444;p25"/>
          <p:cNvGrpSpPr/>
          <p:nvPr/>
        </p:nvGrpSpPr>
        <p:grpSpPr>
          <a:xfrm>
            <a:off x="1143000" y="2143125"/>
            <a:ext cx="4565650" cy="446088"/>
            <a:chOff x="192" y="1894"/>
            <a:chExt cx="2876" cy="281"/>
          </a:xfrm>
        </p:grpSpPr>
        <p:sp>
          <p:nvSpPr>
            <p:cNvPr id="1445" name="Google Shape;1445;p25"/>
            <p:cNvSpPr/>
            <p:nvPr/>
          </p:nvSpPr>
          <p:spPr>
            <a:xfrm>
              <a:off x="192" y="1894"/>
              <a:ext cx="2876" cy="28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6" name="Google Shape;1446;p25"/>
            <p:cNvCxnSpPr/>
            <p:nvPr/>
          </p:nvCxnSpPr>
          <p:spPr>
            <a:xfrm>
              <a:off x="1700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25"/>
            <p:cNvCxnSpPr/>
            <p:nvPr/>
          </p:nvCxnSpPr>
          <p:spPr>
            <a:xfrm>
              <a:off x="1832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25"/>
            <p:cNvCxnSpPr/>
            <p:nvPr/>
          </p:nvCxnSpPr>
          <p:spPr>
            <a:xfrm>
              <a:off x="2528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25"/>
            <p:cNvCxnSpPr/>
            <p:nvPr/>
          </p:nvCxnSpPr>
          <p:spPr>
            <a:xfrm>
              <a:off x="2804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0" name="Google Shape;1450;p25"/>
            <p:cNvSpPr txBox="1"/>
            <p:nvPr/>
          </p:nvSpPr>
          <p:spPr>
            <a:xfrm>
              <a:off x="2538" y="1907"/>
              <a:ext cx="24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/>
            </a:p>
          </p:txBody>
        </p:sp>
        <p:sp>
          <p:nvSpPr>
            <p:cNvPr id="1451" name="Google Shape;1451;p25"/>
            <p:cNvSpPr txBox="1"/>
            <p:nvPr/>
          </p:nvSpPr>
          <p:spPr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/>
            </a:p>
          </p:txBody>
        </p:sp>
        <p:sp>
          <p:nvSpPr>
            <p:cNvPr id="1452" name="Google Shape;1452;p25"/>
            <p:cNvSpPr txBox="1"/>
            <p:nvPr/>
          </p:nvSpPr>
          <p:spPr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  <p:sp>
          <p:nvSpPr>
            <p:cNvPr id="1453" name="Google Shape;1453;p25"/>
            <p:cNvSpPr txBox="1"/>
            <p:nvPr/>
          </p:nvSpPr>
          <p:spPr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header field name</a:t>
              </a:r>
              <a:endParaRPr/>
            </a:p>
          </p:txBody>
        </p:sp>
      </p:grpSp>
      <p:grpSp>
        <p:nvGrpSpPr>
          <p:cNvPr id="1454" name="Google Shape;1454;p25"/>
          <p:cNvGrpSpPr/>
          <p:nvPr/>
        </p:nvGrpSpPr>
        <p:grpSpPr>
          <a:xfrm>
            <a:off x="1139825" y="3619500"/>
            <a:ext cx="4565650" cy="446088"/>
            <a:chOff x="192" y="1894"/>
            <a:chExt cx="2876" cy="281"/>
          </a:xfrm>
        </p:grpSpPr>
        <p:sp>
          <p:nvSpPr>
            <p:cNvPr id="1455" name="Google Shape;1455;p25"/>
            <p:cNvSpPr/>
            <p:nvPr/>
          </p:nvSpPr>
          <p:spPr>
            <a:xfrm>
              <a:off x="192" y="1894"/>
              <a:ext cx="2876" cy="28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6" name="Google Shape;1456;p25"/>
            <p:cNvCxnSpPr/>
            <p:nvPr/>
          </p:nvCxnSpPr>
          <p:spPr>
            <a:xfrm>
              <a:off x="1700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25"/>
            <p:cNvCxnSpPr/>
            <p:nvPr/>
          </p:nvCxnSpPr>
          <p:spPr>
            <a:xfrm>
              <a:off x="1832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25"/>
            <p:cNvCxnSpPr/>
            <p:nvPr/>
          </p:nvCxnSpPr>
          <p:spPr>
            <a:xfrm>
              <a:off x="2528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25"/>
            <p:cNvCxnSpPr/>
            <p:nvPr/>
          </p:nvCxnSpPr>
          <p:spPr>
            <a:xfrm>
              <a:off x="2804" y="1896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0" name="Google Shape;1460;p25"/>
            <p:cNvSpPr txBox="1"/>
            <p:nvPr/>
          </p:nvSpPr>
          <p:spPr>
            <a:xfrm>
              <a:off x="2538" y="1907"/>
              <a:ext cx="24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/>
            </a:p>
          </p:txBody>
        </p:sp>
        <p:sp>
          <p:nvSpPr>
            <p:cNvPr id="1461" name="Google Shape;1461;p25"/>
            <p:cNvSpPr txBox="1"/>
            <p:nvPr/>
          </p:nvSpPr>
          <p:spPr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/>
            </a:p>
          </p:txBody>
        </p:sp>
        <p:sp>
          <p:nvSpPr>
            <p:cNvPr id="1462" name="Google Shape;1462;p25"/>
            <p:cNvSpPr txBox="1"/>
            <p:nvPr/>
          </p:nvSpPr>
          <p:spPr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  <p:sp>
          <p:nvSpPr>
            <p:cNvPr id="1463" name="Google Shape;1463;p25"/>
            <p:cNvSpPr txBox="1"/>
            <p:nvPr/>
          </p:nvSpPr>
          <p:spPr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header field name</a:t>
              </a:r>
              <a:endParaRPr/>
            </a:p>
          </p:txBody>
        </p:sp>
      </p:grpSp>
      <p:cxnSp>
        <p:nvCxnSpPr>
          <p:cNvPr id="1464" name="Google Shape;1464;p25"/>
          <p:cNvCxnSpPr/>
          <p:nvPr/>
        </p:nvCxnSpPr>
        <p:spPr>
          <a:xfrm>
            <a:off x="1143000" y="2590800"/>
            <a:ext cx="0" cy="104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5" name="Google Shape;1465;p25"/>
          <p:cNvGrpSpPr/>
          <p:nvPr/>
        </p:nvGrpSpPr>
        <p:grpSpPr>
          <a:xfrm>
            <a:off x="974725" y="2814638"/>
            <a:ext cx="331788" cy="461962"/>
            <a:chOff x="462" y="1727"/>
            <a:chExt cx="209" cy="291"/>
          </a:xfrm>
        </p:grpSpPr>
        <p:sp>
          <p:nvSpPr>
            <p:cNvPr id="1466" name="Google Shape;1466;p25"/>
            <p:cNvSpPr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5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1468" name="Google Shape;1468;p25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cxnSp>
        <p:nvCxnSpPr>
          <p:cNvPr id="1469" name="Google Shape;1469;p25"/>
          <p:cNvCxnSpPr/>
          <p:nvPr/>
        </p:nvCxnSpPr>
        <p:spPr>
          <a:xfrm>
            <a:off x="5707063" y="2578100"/>
            <a:ext cx="0" cy="104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0" name="Google Shape;1470;p25"/>
          <p:cNvGrpSpPr/>
          <p:nvPr/>
        </p:nvGrpSpPr>
        <p:grpSpPr>
          <a:xfrm>
            <a:off x="5538788" y="2801938"/>
            <a:ext cx="331787" cy="461962"/>
            <a:chOff x="462" y="1727"/>
            <a:chExt cx="209" cy="291"/>
          </a:xfrm>
        </p:grpSpPr>
        <p:sp>
          <p:nvSpPr>
            <p:cNvPr id="1471" name="Google Shape;1471;p25"/>
            <p:cNvSpPr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5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1473" name="Google Shape;1473;p25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grpSp>
        <p:nvGrpSpPr>
          <p:cNvPr id="1474" name="Google Shape;1474;p25"/>
          <p:cNvGrpSpPr/>
          <p:nvPr/>
        </p:nvGrpSpPr>
        <p:grpSpPr>
          <a:xfrm>
            <a:off x="1138238" y="4065588"/>
            <a:ext cx="952500" cy="476249"/>
            <a:chOff x="3105" y="2650"/>
            <a:chExt cx="600" cy="300"/>
          </a:xfrm>
        </p:grpSpPr>
        <p:sp>
          <p:nvSpPr>
            <p:cNvPr id="1475" name="Google Shape;1475;p25"/>
            <p:cNvSpPr/>
            <p:nvPr/>
          </p:nvSpPr>
          <p:spPr>
            <a:xfrm>
              <a:off x="3105" y="2650"/>
              <a:ext cx="600" cy="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6" name="Google Shape;1476;p25"/>
            <p:cNvCxnSpPr/>
            <p:nvPr/>
          </p:nvCxnSpPr>
          <p:spPr>
            <a:xfrm>
              <a:off x="3406" y="2652"/>
              <a:ext cx="0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7" name="Google Shape;1477;p25"/>
            <p:cNvSpPr txBox="1"/>
            <p:nvPr/>
          </p:nvSpPr>
          <p:spPr>
            <a:xfrm>
              <a:off x="3140" y="2663"/>
              <a:ext cx="24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/>
            </a:p>
          </p:txBody>
        </p:sp>
        <p:sp>
          <p:nvSpPr>
            <p:cNvPr id="1478" name="Google Shape;1478;p25"/>
            <p:cNvSpPr txBox="1"/>
            <p:nvPr/>
          </p:nvSpPr>
          <p:spPr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/>
            </a:p>
          </p:txBody>
        </p:sp>
      </p:grpSp>
      <p:sp>
        <p:nvSpPr>
          <p:cNvPr id="1479" name="Google Shape;1479;p25"/>
          <p:cNvSpPr/>
          <p:nvPr/>
        </p:nvSpPr>
        <p:spPr>
          <a:xfrm>
            <a:off x="1138238" y="4513263"/>
            <a:ext cx="5170487" cy="11207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25"/>
          <p:cNvSpPr txBox="1"/>
          <p:nvPr/>
        </p:nvSpPr>
        <p:spPr>
          <a:xfrm>
            <a:off x="3074988" y="4837113"/>
            <a:ext cx="1411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entity body</a:t>
            </a:r>
            <a:endParaRPr/>
          </a:p>
        </p:txBody>
      </p:sp>
      <p:grpSp>
        <p:nvGrpSpPr>
          <p:cNvPr id="1481" name="Google Shape;1481;p25"/>
          <p:cNvGrpSpPr/>
          <p:nvPr/>
        </p:nvGrpSpPr>
        <p:grpSpPr>
          <a:xfrm>
            <a:off x="974725" y="4851400"/>
            <a:ext cx="331788" cy="461963"/>
            <a:chOff x="462" y="1727"/>
            <a:chExt cx="209" cy="291"/>
          </a:xfrm>
        </p:grpSpPr>
        <p:sp>
          <p:nvSpPr>
            <p:cNvPr id="1482" name="Google Shape;1482;p25"/>
            <p:cNvSpPr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5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1484" name="Google Shape;1484;p25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6134100" y="4841875"/>
            <a:ext cx="331788" cy="461963"/>
            <a:chOff x="462" y="1727"/>
            <a:chExt cx="209" cy="291"/>
          </a:xfrm>
        </p:grpSpPr>
        <p:sp>
          <p:nvSpPr>
            <p:cNvPr id="1486" name="Google Shape;1486;p25"/>
            <p:cNvSpPr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5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1488" name="Google Shape;1488;p25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26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495" name="Google Shape;1495;p26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496" name="Google Shape;14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90487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26"/>
          <p:cNvSpPr txBox="1"/>
          <p:nvPr>
            <p:ph type="title"/>
          </p:nvPr>
        </p:nvSpPr>
        <p:spPr>
          <a:xfrm>
            <a:off x="446088" y="223838"/>
            <a:ext cx="8186737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Uploading form input</a:t>
            </a:r>
            <a:endParaRPr/>
          </a:p>
        </p:txBody>
      </p:sp>
      <p:sp>
        <p:nvSpPr>
          <p:cNvPr id="1498" name="Google Shape;1498;p26"/>
          <p:cNvSpPr txBox="1"/>
          <p:nvPr>
            <p:ph idx="1" type="body"/>
          </p:nvPr>
        </p:nvSpPr>
        <p:spPr>
          <a:xfrm>
            <a:off x="700088" y="1670050"/>
            <a:ext cx="7091362" cy="266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u="sng">
                <a:solidFill>
                  <a:srgbClr val="CC0000"/>
                </a:solidFill>
              </a:rPr>
              <a:t>POST method:</a:t>
            </a:r>
            <a:endParaRPr>
              <a:solidFill>
                <a:srgbClr val="CC0000"/>
              </a:solidFill>
            </a:endParaRPr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web page often includes form input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input is uploaded to server in entity body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The entity body is empty with the GET method, but is used with the POST method.</a:t>
            </a:r>
            <a:endParaRPr/>
          </a:p>
          <a:p>
            <a:pPr indent="-227648" lvl="0" marL="319088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sp>
        <p:nvSpPr>
          <p:cNvPr id="1499" name="Google Shape;1499;p26"/>
          <p:cNvSpPr txBox="1"/>
          <p:nvPr>
            <p:ph idx="2" type="body"/>
          </p:nvPr>
        </p:nvSpPr>
        <p:spPr>
          <a:xfrm>
            <a:off x="700088" y="4048125"/>
            <a:ext cx="6357144" cy="220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u="sng">
                <a:solidFill>
                  <a:srgbClr val="CC0000"/>
                </a:solidFill>
              </a:rPr>
              <a:t>URL method: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uses GET method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input is uploaded in URL field of request line: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1500" name="Google Shape;1500;p26"/>
          <p:cNvSpPr txBox="1"/>
          <p:nvPr/>
        </p:nvSpPr>
        <p:spPr>
          <a:xfrm>
            <a:off x="1600200" y="5522912"/>
            <a:ext cx="6191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www.somesite.com/animalsearch?monkeys&amp;banana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7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pic>
        <p:nvPicPr>
          <p:cNvPr descr="underline_base" id="1507" name="Google Shape;15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88" y="1023938"/>
            <a:ext cx="3240087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Google Shape;1508;p27"/>
          <p:cNvSpPr txBox="1"/>
          <p:nvPr>
            <p:ph type="title"/>
          </p:nvPr>
        </p:nvSpPr>
        <p:spPr>
          <a:xfrm>
            <a:off x="533400" y="228600"/>
            <a:ext cx="347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types</a:t>
            </a:r>
            <a:endParaRPr/>
          </a:p>
        </p:txBody>
      </p:sp>
      <p:sp>
        <p:nvSpPr>
          <p:cNvPr id="1509" name="Google Shape;1509;p27"/>
          <p:cNvSpPr txBox="1"/>
          <p:nvPr>
            <p:ph idx="1" type="body"/>
          </p:nvPr>
        </p:nvSpPr>
        <p:spPr>
          <a:xfrm>
            <a:off x="266700" y="1744663"/>
            <a:ext cx="4648200" cy="464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HTTP/1.0: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GET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POST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HEAD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Similar to GET method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asks server to leave requested object out of response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May be used for debugging</a:t>
            </a:r>
            <a:endParaRPr/>
          </a:p>
        </p:txBody>
      </p:sp>
      <p:sp>
        <p:nvSpPr>
          <p:cNvPr id="1510" name="Google Shape;1510;p27"/>
          <p:cNvSpPr txBox="1"/>
          <p:nvPr>
            <p:ph idx="2" type="body"/>
          </p:nvPr>
        </p:nvSpPr>
        <p:spPr>
          <a:xfrm>
            <a:off x="4914900" y="1782762"/>
            <a:ext cx="4229100" cy="4648200"/>
          </a:xfrm>
          <a:prstGeom prst="rect">
            <a:avLst/>
          </a:prstGeom>
          <a:solidFill>
            <a:srgbClr val="DEEF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HTTP/1.1: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GET, POST, HEAD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PUT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used by applications that need to upload objects to Web servers.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DELETE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deletes file specified in the URL field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8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517" name="Google Shape;15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88" y="895350"/>
            <a:ext cx="54848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518" name="Google Shape;1518;p28"/>
          <p:cNvSpPr txBox="1"/>
          <p:nvPr>
            <p:ph type="title"/>
          </p:nvPr>
        </p:nvSpPr>
        <p:spPr>
          <a:xfrm>
            <a:off x="533400" y="158750"/>
            <a:ext cx="7772400" cy="97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HTTP response message</a:t>
            </a:r>
            <a:endParaRPr/>
          </a:p>
        </p:txBody>
      </p:sp>
      <p:sp>
        <p:nvSpPr>
          <p:cNvPr id="1519" name="Google Shape;1519;p28"/>
          <p:cNvSpPr txBox="1"/>
          <p:nvPr/>
        </p:nvSpPr>
        <p:spPr>
          <a:xfrm>
            <a:off x="139700" y="1560849"/>
            <a:ext cx="157517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status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(protocol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status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status phrase)</a:t>
            </a:r>
            <a:endParaRPr i="0" sz="2400"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520" name="Google Shape;1520;p28"/>
          <p:cNvCxnSpPr/>
          <p:nvPr/>
        </p:nvCxnSpPr>
        <p:spPr>
          <a:xfrm>
            <a:off x="1358900" y="2078374"/>
            <a:ext cx="923925" cy="2571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1" name="Google Shape;1521;p28"/>
          <p:cNvSpPr/>
          <p:nvPr/>
        </p:nvSpPr>
        <p:spPr>
          <a:xfrm>
            <a:off x="2057400" y="2468899"/>
            <a:ext cx="257175" cy="2941638"/>
          </a:xfrm>
          <a:custGeom>
            <a:rect b="b" l="l" r="r" t="t"/>
            <a:pathLst>
              <a:path extrusionOk="0" h="1428" w="162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22" name="Google Shape;1522;p28"/>
          <p:cNvSpPr txBox="1"/>
          <p:nvPr/>
        </p:nvSpPr>
        <p:spPr>
          <a:xfrm>
            <a:off x="948044" y="3449974"/>
            <a:ext cx="9204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header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lines</a:t>
            </a:r>
            <a:endParaRPr i="0" sz="2400"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523" name="Google Shape;1523;p28"/>
          <p:cNvCxnSpPr/>
          <p:nvPr/>
        </p:nvCxnSpPr>
        <p:spPr>
          <a:xfrm flipH="1" rot="10800000">
            <a:off x="1543050" y="5581987"/>
            <a:ext cx="757238" cy="21272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4" name="Google Shape;1524;p28"/>
          <p:cNvSpPr txBox="1"/>
          <p:nvPr/>
        </p:nvSpPr>
        <p:spPr>
          <a:xfrm>
            <a:off x="293688" y="5461337"/>
            <a:ext cx="130394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data, e.g.,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requested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0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HTML file</a:t>
            </a:r>
            <a:endParaRPr i="0" sz="2400"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25" name="Google Shape;1525;p28"/>
          <p:cNvSpPr/>
          <p:nvPr/>
        </p:nvSpPr>
        <p:spPr>
          <a:xfrm>
            <a:off x="2243138" y="2208549"/>
            <a:ext cx="6311900" cy="355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26 Sep 2010 20:09:20 GMT\r\n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Apache/2.0.52 (CentOS)\r\n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30 Oct 2007 17:00:02 GMT\r\n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ETag: "17dc6-a5c-bf716880"\r\n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2652\r\n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Keep-Alive: timeout=10, max=100\r\n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Keep-Alive\r\n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charset=ISO-8859-1\r\n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data data data data ... </a:t>
            </a:r>
            <a:endParaRPr b="1"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29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pic>
        <p:nvPicPr>
          <p:cNvPr descr="underline_base" id="1532" name="Google Shape;15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88" y="835025"/>
            <a:ext cx="60563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3" name="Google Shape;1533;p29"/>
          <p:cNvSpPr txBox="1"/>
          <p:nvPr>
            <p:ph type="title"/>
          </p:nvPr>
        </p:nvSpPr>
        <p:spPr>
          <a:xfrm>
            <a:off x="477838" y="147638"/>
            <a:ext cx="7772400" cy="979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HTTP response status codes</a:t>
            </a:r>
            <a:endParaRPr/>
          </a:p>
        </p:txBody>
      </p:sp>
      <p:sp>
        <p:nvSpPr>
          <p:cNvPr id="1534" name="Google Shape;1534;p29"/>
          <p:cNvSpPr txBox="1"/>
          <p:nvPr>
            <p:ph idx="1" type="body"/>
          </p:nvPr>
        </p:nvSpPr>
        <p:spPr>
          <a:xfrm>
            <a:off x="1068387" y="2952751"/>
            <a:ext cx="8075613" cy="39052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200 OK</a:t>
            </a:r>
            <a:endParaRPr sz="2400">
              <a:solidFill>
                <a:srgbClr val="CC0000"/>
              </a:solidFill>
            </a:endParaRPr>
          </a:p>
          <a:p>
            <a:pPr indent="-273050" lvl="1" marL="639763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request succeeded, requested object later in this msg</a:t>
            </a:r>
            <a:endParaRPr sz="2000"/>
          </a:p>
          <a:p>
            <a:pPr indent="-319088" lvl="0" marL="319088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301 Moved Permanently</a:t>
            </a:r>
            <a:endParaRPr sz="2400">
              <a:solidFill>
                <a:srgbClr val="CC0000"/>
              </a:solidFill>
            </a:endParaRPr>
          </a:p>
          <a:p>
            <a:pPr indent="-273050" lvl="1" marL="639763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requested object moved, new location specified later in this msg (Location:)</a:t>
            </a:r>
            <a:endParaRPr/>
          </a:p>
          <a:p>
            <a:pPr indent="-319088" lvl="0" marL="319088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400 Bad Request</a:t>
            </a:r>
            <a:endParaRPr sz="2400">
              <a:solidFill>
                <a:srgbClr val="CC0000"/>
              </a:solidFill>
            </a:endParaRPr>
          </a:p>
          <a:p>
            <a:pPr indent="-273050" lvl="1" marL="639763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requested msg not understood by server</a:t>
            </a:r>
            <a:endParaRPr/>
          </a:p>
          <a:p>
            <a:pPr indent="-319088" lvl="0" marL="319088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404 Not Found</a:t>
            </a:r>
            <a:endParaRPr sz="2400">
              <a:solidFill>
                <a:srgbClr val="CC0000"/>
              </a:solidFill>
            </a:endParaRPr>
          </a:p>
          <a:p>
            <a:pPr indent="-273050" lvl="1" marL="639763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requested document not found on this server</a:t>
            </a:r>
            <a:endParaRPr/>
          </a:p>
          <a:p>
            <a:pPr indent="-319088" lvl="0" marL="319088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505 HTTP Version Not Supported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1535" name="Google Shape;1535;p29"/>
          <p:cNvSpPr/>
          <p:nvPr/>
        </p:nvSpPr>
        <p:spPr>
          <a:xfrm>
            <a:off x="533400" y="1482725"/>
            <a:ext cx="7435850" cy="1317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i="0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status code appears in 1st line in server-to-client response message.</a:t>
            </a:r>
            <a:endParaRPr/>
          </a:p>
          <a:p>
            <a:pPr indent="-31908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i="0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some sample codes: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80" name="Google Shape;180;p3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1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1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2: outline</a:t>
            </a:r>
            <a:endParaRPr/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533400" y="1611313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>
                <a:solidFill>
                  <a:srgbClr val="CC0000"/>
                </a:solidFill>
              </a:rPr>
              <a:t>2.1 Principles of network applications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2.2 Web and HTTP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2.3 FTP 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2.4 Electronic mail</a:t>
            </a:r>
            <a:endParaRPr/>
          </a:p>
          <a:p>
            <a:pPr indent="-273050" lvl="1" marL="91281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SMTP, POP3, IMAP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2.5 DNS</a:t>
            </a:r>
            <a:endParaRPr/>
          </a:p>
          <a:p>
            <a:pPr indent="-365760" lvl="0" marL="45720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pic>
        <p:nvPicPr>
          <p:cNvPr descr="underline_base" id="183" name="Google Shape;1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30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542" name="Google Shape;1542;p30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3" name="Google Shape;1543;p3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User-server state: cookies</a:t>
            </a:r>
            <a:endParaRPr/>
          </a:p>
        </p:txBody>
      </p:sp>
      <p:sp>
        <p:nvSpPr>
          <p:cNvPr id="1544" name="Google Shape;1544;p30"/>
          <p:cNvSpPr txBox="1"/>
          <p:nvPr>
            <p:ph idx="1" type="body"/>
          </p:nvPr>
        </p:nvSpPr>
        <p:spPr>
          <a:xfrm>
            <a:off x="228600" y="1611313"/>
            <a:ext cx="4114800" cy="48879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/>
              <a:t>many Web sites use cookies</a:t>
            </a:r>
            <a:endParaRPr/>
          </a:p>
          <a:p>
            <a:pPr indent="-319088" lvl="0" marL="319088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</a:rPr>
              <a:t>four components: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000"/>
              <a:t>1) </a:t>
            </a:r>
            <a:r>
              <a:rPr lang="en-US"/>
              <a:t>cookie header line of HTTP </a:t>
            </a:r>
            <a:r>
              <a:rPr i="1" lang="en-US"/>
              <a:t>response</a:t>
            </a:r>
            <a:r>
              <a:rPr lang="en-US"/>
              <a:t> message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2) cookie header line in next HTTP </a:t>
            </a:r>
            <a:r>
              <a:rPr i="1" lang="en-US"/>
              <a:t>request</a:t>
            </a:r>
            <a:r>
              <a:rPr lang="en-US"/>
              <a:t> message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3) cookie file kept on user’s host, managed by user’s browser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4) back-end database at Web site</a:t>
            </a:r>
            <a:endParaRPr/>
          </a:p>
        </p:txBody>
      </p:sp>
      <p:sp>
        <p:nvSpPr>
          <p:cNvPr id="1545" name="Google Shape;1545;p30"/>
          <p:cNvSpPr txBox="1"/>
          <p:nvPr>
            <p:ph idx="2" type="body"/>
          </p:nvPr>
        </p:nvSpPr>
        <p:spPr>
          <a:xfrm>
            <a:off x="4686300" y="1591469"/>
            <a:ext cx="4229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example: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visits specific e-commerce site for first time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when initial HTTP requests arrives at site, site creates: 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unique ID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entry in backend database for ID</a:t>
            </a:r>
            <a:endParaRPr/>
          </a:p>
        </p:txBody>
      </p:sp>
      <p:pic>
        <p:nvPicPr>
          <p:cNvPr descr="underline_base" id="1546" name="Google Shape;15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3" y="1046163"/>
            <a:ext cx="6126162" cy="1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31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553" name="Google Shape;1553;p31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i="1"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underline_base" id="1554" name="Google Shape;15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8" y="788988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31"/>
          <p:cNvSpPr txBox="1"/>
          <p:nvPr>
            <p:ph type="title"/>
          </p:nvPr>
        </p:nvSpPr>
        <p:spPr>
          <a:xfrm>
            <a:off x="431800" y="153988"/>
            <a:ext cx="7772400" cy="77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Cookies: keeping “state” (cont.)</a:t>
            </a:r>
            <a:endParaRPr/>
          </a:p>
        </p:txBody>
      </p:sp>
      <p:sp>
        <p:nvSpPr>
          <p:cNvPr id="1556" name="Google Shape;1556;p31"/>
          <p:cNvSpPr txBox="1"/>
          <p:nvPr/>
        </p:nvSpPr>
        <p:spPr>
          <a:xfrm>
            <a:off x="1142232" y="1384270"/>
            <a:ext cx="694741" cy="400110"/>
          </a:xfrm>
          <a:prstGeom prst="rect">
            <a:avLst/>
          </a:prstGeom>
          <a:solidFill>
            <a:schemeClr val="accent4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1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client</a:t>
            </a:r>
            <a:endParaRPr/>
          </a:p>
        </p:txBody>
      </p:sp>
      <p:sp>
        <p:nvSpPr>
          <p:cNvPr id="1557" name="Google Shape;1557;p31"/>
          <p:cNvSpPr txBox="1"/>
          <p:nvPr/>
        </p:nvSpPr>
        <p:spPr>
          <a:xfrm>
            <a:off x="6073576" y="1486791"/>
            <a:ext cx="778803" cy="400110"/>
          </a:xfrm>
          <a:prstGeom prst="rect">
            <a:avLst/>
          </a:prstGeom>
          <a:solidFill>
            <a:schemeClr val="accent4"/>
          </a:solidFill>
          <a:ln cap="flat" cmpd="dbl" w="476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1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server</a:t>
            </a:r>
            <a:endParaRPr/>
          </a:p>
        </p:txBody>
      </p:sp>
      <p:grpSp>
        <p:nvGrpSpPr>
          <p:cNvPr id="1558" name="Google Shape;1558;p31"/>
          <p:cNvGrpSpPr/>
          <p:nvPr/>
        </p:nvGrpSpPr>
        <p:grpSpPr>
          <a:xfrm>
            <a:off x="2200275" y="4227513"/>
            <a:ext cx="3305175" cy="425450"/>
            <a:chOff x="1386" y="2663"/>
            <a:chExt cx="2082" cy="268"/>
          </a:xfrm>
        </p:grpSpPr>
        <p:cxnSp>
          <p:nvCxnSpPr>
            <p:cNvPr id="1559" name="Google Shape;1559;p31"/>
            <p:cNvCxnSpPr/>
            <p:nvPr/>
          </p:nvCxnSpPr>
          <p:spPr>
            <a:xfrm flipH="1">
              <a:off x="1386" y="2663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60" name="Google Shape;1560;p31"/>
            <p:cNvGrpSpPr/>
            <p:nvPr/>
          </p:nvGrpSpPr>
          <p:grpSpPr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1561" name="Google Shape;1561;p31"/>
              <p:cNvSpPr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62" name="Google Shape;1562;p31"/>
              <p:cNvSpPr txBox="1"/>
              <p:nvPr/>
            </p:nvSpPr>
            <p:spPr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usual http response msg</a:t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1563" name="Google Shape;1563;p31"/>
          <p:cNvGrpSpPr/>
          <p:nvPr/>
        </p:nvGrpSpPr>
        <p:grpSpPr>
          <a:xfrm>
            <a:off x="2209800" y="6145213"/>
            <a:ext cx="3305175" cy="407987"/>
            <a:chOff x="1392" y="3605"/>
            <a:chExt cx="2082" cy="257"/>
          </a:xfrm>
        </p:grpSpPr>
        <p:cxnSp>
          <p:nvCxnSpPr>
            <p:cNvPr id="1564" name="Google Shape;1564;p31"/>
            <p:cNvCxnSpPr/>
            <p:nvPr/>
          </p:nvCxnSpPr>
          <p:spPr>
            <a:xfrm flipH="1">
              <a:off x="1392" y="3605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65" name="Google Shape;1565;p31"/>
            <p:cNvGrpSpPr/>
            <p:nvPr/>
          </p:nvGrpSpPr>
          <p:grpSpPr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1566" name="Google Shape;1566;p31"/>
              <p:cNvSpPr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67" name="Google Shape;1567;p31"/>
              <p:cNvSpPr txBox="1"/>
              <p:nvPr/>
            </p:nvSpPr>
            <p:spPr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usual http response msg</a:t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1568" name="Google Shape;1568;p31"/>
          <p:cNvSpPr txBox="1"/>
          <p:nvPr/>
        </p:nvSpPr>
        <p:spPr>
          <a:xfrm>
            <a:off x="981075" y="2454275"/>
            <a:ext cx="1787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i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cookie file</a:t>
            </a:r>
            <a:endParaRPr/>
          </a:p>
        </p:txBody>
      </p:sp>
      <p:sp>
        <p:nvSpPr>
          <p:cNvPr id="1569" name="Google Shape;1569;p31"/>
          <p:cNvSpPr txBox="1"/>
          <p:nvPr/>
        </p:nvSpPr>
        <p:spPr>
          <a:xfrm>
            <a:off x="0" y="4878388"/>
            <a:ext cx="1733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week later:</a:t>
            </a:r>
            <a:endParaRPr/>
          </a:p>
        </p:txBody>
      </p:sp>
      <p:grpSp>
        <p:nvGrpSpPr>
          <p:cNvPr id="1570" name="Google Shape;1570;p31"/>
          <p:cNvGrpSpPr/>
          <p:nvPr/>
        </p:nvGrpSpPr>
        <p:grpSpPr>
          <a:xfrm>
            <a:off x="2209800" y="3589340"/>
            <a:ext cx="5638800" cy="1036638"/>
            <a:chOff x="1392" y="2261"/>
            <a:chExt cx="3552" cy="653"/>
          </a:xfrm>
        </p:grpSpPr>
        <p:cxnSp>
          <p:nvCxnSpPr>
            <p:cNvPr id="1571" name="Google Shape;1571;p31"/>
            <p:cNvCxnSpPr/>
            <p:nvPr/>
          </p:nvCxnSpPr>
          <p:spPr>
            <a:xfrm>
              <a:off x="1392" y="2357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2" name="Google Shape;1572;p31"/>
            <p:cNvSpPr txBox="1"/>
            <p:nvPr/>
          </p:nvSpPr>
          <p:spPr>
            <a:xfrm>
              <a:off x="1548" y="2261"/>
              <a:ext cx="1689" cy="35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usual http request msg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cookie: 1678</a:t>
              </a:r>
              <a:endParaRPr/>
            </a:p>
          </p:txBody>
        </p:sp>
        <p:sp>
          <p:nvSpPr>
            <p:cNvPr id="1573" name="Google Shape;1573;p31"/>
            <p:cNvSpPr txBox="1"/>
            <p:nvPr/>
          </p:nvSpPr>
          <p:spPr>
            <a:xfrm>
              <a:off x="3589" y="2332"/>
              <a:ext cx="525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rgbClr val="00009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cookie-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rgbClr val="00009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specific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rgbClr val="00009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action</a:t>
              </a:r>
              <a:endParaRPr/>
            </a:p>
          </p:txBody>
        </p:sp>
        <p:cxnSp>
          <p:nvCxnSpPr>
            <p:cNvPr id="1574" name="Google Shape;1574;p31"/>
            <p:cNvCxnSpPr/>
            <p:nvPr/>
          </p:nvCxnSpPr>
          <p:spPr>
            <a:xfrm flipH="1" rot="10800000">
              <a:off x="4252" y="2367"/>
              <a:ext cx="692" cy="2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1575" name="Google Shape;1575;p31"/>
            <p:cNvGrpSpPr/>
            <p:nvPr/>
          </p:nvGrpSpPr>
          <p:grpSpPr>
            <a:xfrm>
              <a:off x="4306" y="2363"/>
              <a:ext cx="487" cy="233"/>
              <a:chOff x="4306" y="2273"/>
              <a:chExt cx="487" cy="233"/>
            </a:xfrm>
          </p:grpSpPr>
          <p:sp>
            <p:nvSpPr>
              <p:cNvPr id="1576" name="Google Shape;1576;p31"/>
              <p:cNvSpPr/>
              <p:nvPr/>
            </p:nvSpPr>
            <p:spPr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77" name="Google Shape;1577;p31"/>
              <p:cNvSpPr txBox="1"/>
              <p:nvPr/>
            </p:nvSpPr>
            <p:spPr>
              <a:xfrm>
                <a:off x="4306" y="2273"/>
                <a:ext cx="461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access</a:t>
                </a:r>
                <a:endParaRPr/>
              </a:p>
            </p:txBody>
          </p:sp>
        </p:grpSp>
      </p:grpSp>
      <p:grpSp>
        <p:nvGrpSpPr>
          <p:cNvPr id="1578" name="Google Shape;1578;p31"/>
          <p:cNvGrpSpPr/>
          <p:nvPr/>
        </p:nvGrpSpPr>
        <p:grpSpPr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1579" name="Google Shape;1579;p31"/>
            <p:cNvSpPr/>
            <p:nvPr/>
          </p:nvSpPr>
          <p:spPr>
            <a:xfrm>
              <a:off x="527" y="1047"/>
              <a:ext cx="855" cy="486"/>
            </a:xfrm>
            <a:prstGeom prst="can">
              <a:avLst>
                <a:gd fmla="val 25000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80" name="Google Shape;1580;p31"/>
            <p:cNvSpPr txBox="1"/>
            <p:nvPr/>
          </p:nvSpPr>
          <p:spPr>
            <a:xfrm>
              <a:off x="476" y="1134"/>
              <a:ext cx="808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1" i="1" lang="en-US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ebay 8734</a:t>
              </a:r>
              <a:endParaRPr/>
            </a:p>
          </p:txBody>
        </p:sp>
      </p:grpSp>
      <p:grpSp>
        <p:nvGrpSpPr>
          <p:cNvPr id="1581" name="Google Shape;1581;p31"/>
          <p:cNvGrpSpPr/>
          <p:nvPr/>
        </p:nvGrpSpPr>
        <p:grpSpPr>
          <a:xfrm>
            <a:off x="2200275" y="2106613"/>
            <a:ext cx="5921375" cy="1296987"/>
            <a:chOff x="1386" y="1327"/>
            <a:chExt cx="3730" cy="817"/>
          </a:xfrm>
        </p:grpSpPr>
        <p:cxnSp>
          <p:nvCxnSpPr>
            <p:cNvPr id="1582" name="Google Shape;1582;p31"/>
            <p:cNvCxnSpPr/>
            <p:nvPr/>
          </p:nvCxnSpPr>
          <p:spPr>
            <a:xfrm>
              <a:off x="1386" y="1355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3" name="Google Shape;1583;p31"/>
            <p:cNvSpPr txBox="1"/>
            <p:nvPr/>
          </p:nvSpPr>
          <p:spPr>
            <a:xfrm>
              <a:off x="1554" y="1327"/>
              <a:ext cx="1689" cy="2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usual http request msg</a:t>
              </a:r>
              <a:endParaRPr/>
            </a:p>
          </p:txBody>
        </p:sp>
        <p:sp>
          <p:nvSpPr>
            <p:cNvPr id="1584" name="Google Shape;1584;p31"/>
            <p:cNvSpPr txBox="1"/>
            <p:nvPr/>
          </p:nvSpPr>
          <p:spPr>
            <a:xfrm>
              <a:off x="3408" y="1390"/>
              <a:ext cx="950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rgbClr val="00009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Amazon server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rgbClr val="00009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creates ID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rgbClr val="00009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1678 for user</a:t>
              </a:r>
              <a:endParaRPr/>
            </a:p>
          </p:txBody>
        </p:sp>
        <p:grpSp>
          <p:nvGrpSpPr>
            <p:cNvPr id="1585" name="Google Shape;1585;p31"/>
            <p:cNvGrpSpPr/>
            <p:nvPr/>
          </p:nvGrpSpPr>
          <p:grpSpPr>
            <a:xfrm>
              <a:off x="4377" y="1730"/>
              <a:ext cx="739" cy="414"/>
              <a:chOff x="4377" y="1640"/>
              <a:chExt cx="739" cy="414"/>
            </a:xfrm>
          </p:grpSpPr>
          <p:cxnSp>
            <p:nvCxnSpPr>
              <p:cNvPr id="1586" name="Google Shape;1586;p31"/>
              <p:cNvCxnSpPr/>
              <p:nvPr/>
            </p:nvCxnSpPr>
            <p:spPr>
              <a:xfrm>
                <a:off x="4377" y="1640"/>
                <a:ext cx="659" cy="41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87" name="Google Shape;1587;p31"/>
              <p:cNvSpPr/>
              <p:nvPr/>
            </p:nvSpPr>
            <p:spPr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88" name="Google Shape;1588;p31"/>
              <p:cNvSpPr txBox="1"/>
              <p:nvPr/>
            </p:nvSpPr>
            <p:spPr>
              <a:xfrm>
                <a:off x="4381" y="1702"/>
                <a:ext cx="735" cy="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create</a:t>
                </a:r>
                <a:endParaRPr/>
              </a:p>
              <a:p>
                <a:pPr indent="0" lvl="0" marL="0" marR="0" rtl="0" algn="l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entry</a:t>
                </a:r>
                <a:endParaRPr/>
              </a:p>
            </p:txBody>
          </p:sp>
        </p:grpSp>
      </p:grpSp>
      <p:grpSp>
        <p:nvGrpSpPr>
          <p:cNvPr id="1589" name="Google Shape;1589;p31"/>
          <p:cNvGrpSpPr/>
          <p:nvPr/>
        </p:nvGrpSpPr>
        <p:grpSpPr>
          <a:xfrm>
            <a:off x="919163" y="2676525"/>
            <a:ext cx="4392612" cy="877728"/>
            <a:chOff x="459" y="1637"/>
            <a:chExt cx="3027" cy="709"/>
          </a:xfrm>
        </p:grpSpPr>
        <p:cxnSp>
          <p:nvCxnSpPr>
            <p:cNvPr id="1590" name="Google Shape;1590;p31"/>
            <p:cNvCxnSpPr/>
            <p:nvPr/>
          </p:nvCxnSpPr>
          <p:spPr>
            <a:xfrm flipH="1">
              <a:off x="1404" y="1637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1" name="Google Shape;1591;p31"/>
            <p:cNvSpPr txBox="1"/>
            <p:nvPr/>
          </p:nvSpPr>
          <p:spPr>
            <a:xfrm>
              <a:off x="1552" y="1650"/>
              <a:ext cx="1665" cy="45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usual http response 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set-cookie: 1678 </a:t>
              </a:r>
              <a:endParaRPr/>
            </a:p>
          </p:txBody>
        </p:sp>
        <p:grpSp>
          <p:nvGrpSpPr>
            <p:cNvPr id="1592" name="Google Shape;1592;p31"/>
            <p:cNvGrpSpPr/>
            <p:nvPr/>
          </p:nvGrpSpPr>
          <p:grpSpPr>
            <a:xfrm>
              <a:off x="459" y="1836"/>
              <a:ext cx="1004" cy="510"/>
              <a:chOff x="684" y="1746"/>
              <a:chExt cx="1004" cy="510"/>
            </a:xfrm>
          </p:grpSpPr>
          <p:sp>
            <p:nvSpPr>
              <p:cNvPr id="1593" name="Google Shape;1593;p31"/>
              <p:cNvSpPr/>
              <p:nvPr/>
            </p:nvSpPr>
            <p:spPr>
              <a:xfrm>
                <a:off x="735" y="1746"/>
                <a:ext cx="829" cy="486"/>
              </a:xfrm>
              <a:prstGeom prst="can">
                <a:avLst>
                  <a:gd fmla="val 2500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94" name="Google Shape;1594;p31"/>
              <p:cNvSpPr txBox="1"/>
              <p:nvPr/>
            </p:nvSpPr>
            <p:spPr>
              <a:xfrm>
                <a:off x="684" y="1833"/>
                <a:ext cx="1004" cy="4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Twentieth Century"/>
                  <a:buNone/>
                </a:pPr>
                <a:r>
                  <a:rPr b="1" i="1" lang="en-US" sz="14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ebay 8734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Twentieth Century"/>
                  <a:buNone/>
                </a:pPr>
                <a:r>
                  <a:rPr b="1" i="1" lang="en-US" sz="14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amazon 1678</a:t>
                </a:r>
                <a:endParaRPr/>
              </a:p>
            </p:txBody>
          </p:sp>
        </p:grpSp>
      </p:grpSp>
      <p:grpSp>
        <p:nvGrpSpPr>
          <p:cNvPr id="1595" name="Google Shape;1595;p31"/>
          <p:cNvGrpSpPr/>
          <p:nvPr/>
        </p:nvGrpSpPr>
        <p:grpSpPr>
          <a:xfrm>
            <a:off x="2181225" y="4603751"/>
            <a:ext cx="5705475" cy="1909763"/>
            <a:chOff x="1374" y="2641"/>
            <a:chExt cx="3594" cy="1203"/>
          </a:xfrm>
        </p:grpSpPr>
        <p:cxnSp>
          <p:nvCxnSpPr>
            <p:cNvPr id="1596" name="Google Shape;1596;p31"/>
            <p:cNvCxnSpPr/>
            <p:nvPr/>
          </p:nvCxnSpPr>
          <p:spPr>
            <a:xfrm>
              <a:off x="1374" y="3293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7" name="Google Shape;1597;p31"/>
            <p:cNvSpPr txBox="1"/>
            <p:nvPr/>
          </p:nvSpPr>
          <p:spPr>
            <a:xfrm>
              <a:off x="1561" y="3171"/>
              <a:ext cx="1689" cy="35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usual http request msg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cookie: 1678</a:t>
              </a:r>
              <a:endParaRPr/>
            </a:p>
          </p:txBody>
        </p:sp>
        <p:sp>
          <p:nvSpPr>
            <p:cNvPr id="1598" name="Google Shape;1598;p31"/>
            <p:cNvSpPr txBox="1"/>
            <p:nvPr/>
          </p:nvSpPr>
          <p:spPr>
            <a:xfrm>
              <a:off x="3619" y="3262"/>
              <a:ext cx="525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rgbClr val="00009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cookie-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rgbClr val="00009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specific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rgbClr val="00009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action</a:t>
              </a:r>
              <a:endParaRPr/>
            </a:p>
          </p:txBody>
        </p:sp>
        <p:cxnSp>
          <p:nvCxnSpPr>
            <p:cNvPr id="1599" name="Google Shape;1599;p31"/>
            <p:cNvCxnSpPr/>
            <p:nvPr/>
          </p:nvCxnSpPr>
          <p:spPr>
            <a:xfrm flipH="1" rot="10800000">
              <a:off x="4181" y="2641"/>
              <a:ext cx="787" cy="8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600" name="Google Shape;1600;p31"/>
            <p:cNvSpPr txBox="1"/>
            <p:nvPr/>
          </p:nvSpPr>
          <p:spPr>
            <a:xfrm>
              <a:off x="4287" y="2939"/>
              <a:ext cx="461" cy="23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access</a:t>
              </a:r>
              <a:endParaRPr/>
            </a:p>
          </p:txBody>
        </p:sp>
      </p:grpSp>
      <p:grpSp>
        <p:nvGrpSpPr>
          <p:cNvPr id="1601" name="Google Shape;1601;p31"/>
          <p:cNvGrpSpPr/>
          <p:nvPr/>
        </p:nvGrpSpPr>
        <p:grpSpPr>
          <a:xfrm>
            <a:off x="865188" y="5351464"/>
            <a:ext cx="1389062" cy="636019"/>
            <a:chOff x="684" y="1746"/>
            <a:chExt cx="1004" cy="488"/>
          </a:xfrm>
        </p:grpSpPr>
        <p:sp>
          <p:nvSpPr>
            <p:cNvPr id="1602" name="Google Shape;1602;p31"/>
            <p:cNvSpPr/>
            <p:nvPr/>
          </p:nvSpPr>
          <p:spPr>
            <a:xfrm>
              <a:off x="735" y="1746"/>
              <a:ext cx="829" cy="486"/>
            </a:xfrm>
            <a:prstGeom prst="can">
              <a:avLst>
                <a:gd fmla="val 25000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03" name="Google Shape;1603;p31"/>
            <p:cNvSpPr txBox="1"/>
            <p:nvPr/>
          </p:nvSpPr>
          <p:spPr>
            <a:xfrm>
              <a:off x="684" y="1833"/>
              <a:ext cx="1004" cy="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1" i="1" lang="en-US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ebay 8734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1" i="1" lang="en-US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amazon 1678</a:t>
              </a:r>
              <a:endParaRPr/>
            </a:p>
          </p:txBody>
        </p:sp>
      </p:grpSp>
      <p:sp>
        <p:nvSpPr>
          <p:cNvPr id="1604" name="Google Shape;1604;p31"/>
          <p:cNvSpPr txBox="1"/>
          <p:nvPr/>
        </p:nvSpPr>
        <p:spPr>
          <a:xfrm>
            <a:off x="7842250" y="2692400"/>
            <a:ext cx="10090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wentieth Century"/>
              <a:buNone/>
            </a:pPr>
            <a:r>
              <a:rPr i="1" lang="en-US" sz="18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backend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wentieth Century"/>
              <a:buNone/>
            </a:pPr>
            <a:r>
              <a:rPr i="1" lang="en-US" sz="18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database</a:t>
            </a:r>
            <a:endParaRPr/>
          </a:p>
        </p:txBody>
      </p:sp>
      <p:sp>
        <p:nvSpPr>
          <p:cNvPr id="1605" name="Google Shape;1605;p31"/>
          <p:cNvSpPr/>
          <p:nvPr/>
        </p:nvSpPr>
        <p:spPr>
          <a:xfrm>
            <a:off x="8112125" y="3313113"/>
            <a:ext cx="592138" cy="908050"/>
          </a:xfrm>
          <a:prstGeom prst="can">
            <a:avLst>
              <a:gd fmla="val 31004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606" name="Google Shape;1606;p31"/>
          <p:cNvGrpSpPr/>
          <p:nvPr/>
        </p:nvGrpSpPr>
        <p:grpSpPr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1607" name="Google Shape;1607;p3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4206" y="429"/>
              <a:ext cx="1045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4212" y="695"/>
              <a:ext cx="594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612" name="Google Shape;1612;p31"/>
            <p:cNvGrpSpPr/>
            <p:nvPr/>
          </p:nvGrpSpPr>
          <p:grpSpPr>
            <a:xfrm>
              <a:off x="4751" y="666"/>
              <a:ext cx="578" cy="148"/>
              <a:chOff x="616" y="2566"/>
              <a:chExt cx="721" cy="142"/>
            </a:xfrm>
          </p:grpSpPr>
          <p:sp>
            <p:nvSpPr>
              <p:cNvPr id="1613" name="Google Shape;1613;p31"/>
              <p:cNvSpPr/>
              <p:nvPr/>
            </p:nvSpPr>
            <p:spPr>
              <a:xfrm>
                <a:off x="616" y="2566"/>
                <a:ext cx="721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14" name="Google Shape;1614;p31"/>
              <p:cNvSpPr/>
              <p:nvPr/>
            </p:nvSpPr>
            <p:spPr>
              <a:xfrm>
                <a:off x="630" y="2580"/>
                <a:ext cx="687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615" name="Google Shape;1615;p31"/>
            <p:cNvSpPr/>
            <p:nvPr/>
          </p:nvSpPr>
          <p:spPr>
            <a:xfrm>
              <a:off x="4223" y="1021"/>
              <a:ext cx="600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616" name="Google Shape;1616;p31"/>
            <p:cNvGrpSpPr/>
            <p:nvPr/>
          </p:nvGrpSpPr>
          <p:grpSpPr>
            <a:xfrm>
              <a:off x="4745" y="996"/>
              <a:ext cx="583" cy="133"/>
              <a:chOff x="612" y="2570"/>
              <a:chExt cx="728" cy="138"/>
            </a:xfrm>
          </p:grpSpPr>
          <p:sp>
            <p:nvSpPr>
              <p:cNvPr id="1617" name="Google Shape;1617;p31"/>
              <p:cNvSpPr/>
              <p:nvPr/>
            </p:nvSpPr>
            <p:spPr>
              <a:xfrm>
                <a:off x="612" y="2570"/>
                <a:ext cx="728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18" name="Google Shape;1618;p31"/>
              <p:cNvSpPr/>
              <p:nvPr/>
            </p:nvSpPr>
            <p:spPr>
              <a:xfrm>
                <a:off x="625" y="2585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619" name="Google Shape;1619;p31"/>
            <p:cNvSpPr/>
            <p:nvPr/>
          </p:nvSpPr>
          <p:spPr>
            <a:xfrm>
              <a:off x="4217" y="1356"/>
              <a:ext cx="594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4228" y="1657"/>
              <a:ext cx="594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621" name="Google Shape;1621;p31"/>
            <p:cNvGrpSpPr/>
            <p:nvPr/>
          </p:nvGrpSpPr>
          <p:grpSpPr>
            <a:xfrm>
              <a:off x="4734" y="1627"/>
              <a:ext cx="584" cy="153"/>
              <a:chOff x="613" y="2568"/>
              <a:chExt cx="727" cy="141"/>
            </a:xfrm>
          </p:grpSpPr>
          <p:sp>
            <p:nvSpPr>
              <p:cNvPr id="1622" name="Google Shape;1622;p31"/>
              <p:cNvSpPr/>
              <p:nvPr/>
            </p:nvSpPr>
            <p:spPr>
              <a:xfrm>
                <a:off x="613" y="2568"/>
                <a:ext cx="727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23" name="Google Shape;1623;p31"/>
              <p:cNvSpPr/>
              <p:nvPr/>
            </p:nvSpPr>
            <p:spPr>
              <a:xfrm>
                <a:off x="627" y="2586"/>
                <a:ext cx="692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624" name="Google Shape;1624;p3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625" name="Google Shape;1625;p31"/>
            <p:cNvGrpSpPr/>
            <p:nvPr/>
          </p:nvGrpSpPr>
          <p:grpSpPr>
            <a:xfrm>
              <a:off x="4740" y="1326"/>
              <a:ext cx="584" cy="138"/>
              <a:chOff x="615" y="2567"/>
              <a:chExt cx="727" cy="138"/>
            </a:xfrm>
          </p:grpSpPr>
          <p:sp>
            <p:nvSpPr>
              <p:cNvPr id="1626" name="Google Shape;1626;p31"/>
              <p:cNvSpPr/>
              <p:nvPr/>
            </p:nvSpPr>
            <p:spPr>
              <a:xfrm>
                <a:off x="615" y="2567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27" name="Google Shape;1627;p31"/>
              <p:cNvSpPr/>
              <p:nvPr/>
            </p:nvSpPr>
            <p:spPr>
              <a:xfrm>
                <a:off x="629" y="2582"/>
                <a:ext cx="692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628" name="Google Shape;1628;p31"/>
            <p:cNvSpPr/>
            <p:nvPr/>
          </p:nvSpPr>
          <p:spPr>
            <a:xfrm>
              <a:off x="5251" y="429"/>
              <a:ext cx="66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4206" y="2712"/>
              <a:ext cx="1067" cy="8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639" name="Google Shape;1639;p31"/>
          <p:cNvGrpSpPr/>
          <p:nvPr/>
        </p:nvGrpSpPr>
        <p:grpSpPr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descr="desktop_computer_stylized_medium" id="1640" name="Google Shape;1640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1" name="Google Shape;1641;p3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2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pic>
        <p:nvPicPr>
          <p:cNvPr descr="underline_base" id="1648" name="Google Shape;16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25" y="898525"/>
            <a:ext cx="50276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32"/>
          <p:cNvSpPr txBox="1"/>
          <p:nvPr>
            <p:ph type="title"/>
          </p:nvPr>
        </p:nvSpPr>
        <p:spPr>
          <a:xfrm>
            <a:off x="373063" y="207963"/>
            <a:ext cx="77724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Cookies (continued)</a:t>
            </a:r>
            <a:endParaRPr/>
          </a:p>
        </p:txBody>
      </p:sp>
      <p:sp>
        <p:nvSpPr>
          <p:cNvPr id="1650" name="Google Shape;1650;p32"/>
          <p:cNvSpPr txBox="1"/>
          <p:nvPr>
            <p:ph idx="1" type="body"/>
          </p:nvPr>
        </p:nvSpPr>
        <p:spPr>
          <a:xfrm>
            <a:off x="533400" y="1735138"/>
            <a:ext cx="3810000" cy="19224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what cookies can be used for:</a:t>
            </a:r>
            <a:endParaRPr/>
          </a:p>
          <a:p>
            <a:pPr indent="-319088" lvl="0" marL="319088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authorization</a:t>
            </a:r>
            <a:endParaRPr/>
          </a:p>
          <a:p>
            <a:pPr indent="-319088" lvl="0" marL="319088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shopping carts</a:t>
            </a:r>
            <a:endParaRPr/>
          </a:p>
          <a:p>
            <a:pPr indent="-319088" lvl="0" marL="319088" rtl="0" algn="l">
              <a:lnSpc>
                <a:spcPct val="75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recommendations</a:t>
            </a:r>
            <a:endParaRPr/>
          </a:p>
        </p:txBody>
      </p:sp>
      <p:sp>
        <p:nvSpPr>
          <p:cNvPr id="1651" name="Google Shape;1651;p32"/>
          <p:cNvSpPr/>
          <p:nvPr/>
        </p:nvSpPr>
        <p:spPr>
          <a:xfrm>
            <a:off x="4911725" y="1757363"/>
            <a:ext cx="3810000" cy="2233612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cookies and privacy: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cookies permit sites to learn a lot about you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may supply name and e-mail to sites</a:t>
            </a:r>
            <a:endParaRPr/>
          </a:p>
        </p:txBody>
      </p:sp>
      <p:sp>
        <p:nvSpPr>
          <p:cNvPr id="1652" name="Google Shape;1652;p32"/>
          <p:cNvSpPr txBox="1"/>
          <p:nvPr/>
        </p:nvSpPr>
        <p:spPr>
          <a:xfrm>
            <a:off x="7408863" y="1300163"/>
            <a:ext cx="8001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i="1"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aside</a:t>
            </a:r>
            <a:endParaRPr/>
          </a:p>
        </p:txBody>
      </p:sp>
      <p:sp>
        <p:nvSpPr>
          <p:cNvPr id="1653" name="Google Shape;1653;p32"/>
          <p:cNvSpPr/>
          <p:nvPr/>
        </p:nvSpPr>
        <p:spPr>
          <a:xfrm>
            <a:off x="533400" y="3990975"/>
            <a:ext cx="5702300" cy="157003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to keep “state”: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protocol endpoints: maintain state at sender/receiver over multiple transactions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cookies: http messages carry state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3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660" name="Google Shape;1660;p33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61" name="Google Shape;1661;p33"/>
          <p:cNvGrpSpPr/>
          <p:nvPr/>
        </p:nvGrpSpPr>
        <p:grpSpPr>
          <a:xfrm>
            <a:off x="4346575" y="2695575"/>
            <a:ext cx="687387" cy="763588"/>
            <a:chOff x="-44" y="1473"/>
            <a:chExt cx="981" cy="1105"/>
          </a:xfrm>
        </p:grpSpPr>
        <p:pic>
          <p:nvPicPr>
            <p:cNvPr descr="desktop_computer_stylized_medium" id="1662" name="Google Shape;1662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3" name="Google Shape;1663;p3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664" name="Google Shape;1664;p33"/>
          <p:cNvGrpSpPr/>
          <p:nvPr/>
        </p:nvGrpSpPr>
        <p:grpSpPr>
          <a:xfrm>
            <a:off x="4411662" y="4568825"/>
            <a:ext cx="687388" cy="763588"/>
            <a:chOff x="-44" y="1473"/>
            <a:chExt cx="981" cy="1105"/>
          </a:xfrm>
        </p:grpSpPr>
        <p:pic>
          <p:nvPicPr>
            <p:cNvPr descr="desktop_computer_stylized_medium" id="1665" name="Google Shape;1665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6" name="Google Shape;1666;p3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667" name="Google Shape;1667;p33"/>
          <p:cNvGrpSpPr/>
          <p:nvPr/>
        </p:nvGrpSpPr>
        <p:grpSpPr>
          <a:xfrm>
            <a:off x="6550025" y="3457575"/>
            <a:ext cx="400050" cy="715963"/>
            <a:chOff x="4140" y="429"/>
            <a:chExt cx="1425" cy="2396"/>
          </a:xfrm>
        </p:grpSpPr>
        <p:sp>
          <p:nvSpPr>
            <p:cNvPr id="1668" name="Google Shape;1668;p3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69" name="Google Shape;1669;p33"/>
            <p:cNvSpPr/>
            <p:nvPr/>
          </p:nvSpPr>
          <p:spPr>
            <a:xfrm>
              <a:off x="4208" y="429"/>
              <a:ext cx="1046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70" name="Google Shape;1670;p3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71" name="Google Shape;1671;p3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72" name="Google Shape;1672;p33"/>
            <p:cNvSpPr/>
            <p:nvPr/>
          </p:nvSpPr>
          <p:spPr>
            <a:xfrm>
              <a:off x="4214" y="695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673" name="Google Shape;1673;p33"/>
            <p:cNvGrpSpPr/>
            <p:nvPr/>
          </p:nvGrpSpPr>
          <p:grpSpPr>
            <a:xfrm>
              <a:off x="4751" y="668"/>
              <a:ext cx="577" cy="144"/>
              <a:chOff x="616" y="2568"/>
              <a:chExt cx="720" cy="138"/>
            </a:xfrm>
          </p:grpSpPr>
          <p:sp>
            <p:nvSpPr>
              <p:cNvPr id="1674" name="Google Shape;1674;p33"/>
              <p:cNvSpPr/>
              <p:nvPr/>
            </p:nvSpPr>
            <p:spPr>
              <a:xfrm>
                <a:off x="616" y="2568"/>
                <a:ext cx="720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75" name="Google Shape;1675;p33"/>
              <p:cNvSpPr/>
              <p:nvPr/>
            </p:nvSpPr>
            <p:spPr>
              <a:xfrm>
                <a:off x="630" y="2583"/>
                <a:ext cx="670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676" name="Google Shape;1676;p33"/>
            <p:cNvSpPr/>
            <p:nvPr/>
          </p:nvSpPr>
          <p:spPr>
            <a:xfrm>
              <a:off x="4225" y="1019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677" name="Google Shape;1677;p33"/>
            <p:cNvGrpSpPr/>
            <p:nvPr/>
          </p:nvGrpSpPr>
          <p:grpSpPr>
            <a:xfrm>
              <a:off x="4745" y="992"/>
              <a:ext cx="583" cy="138"/>
              <a:chOff x="612" y="2566"/>
              <a:chExt cx="727" cy="143"/>
            </a:xfrm>
          </p:grpSpPr>
          <p:sp>
            <p:nvSpPr>
              <p:cNvPr id="1678" name="Google Shape;1678;p33"/>
              <p:cNvSpPr/>
              <p:nvPr/>
            </p:nvSpPr>
            <p:spPr>
              <a:xfrm>
                <a:off x="612" y="2566"/>
                <a:ext cx="727" cy="143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79" name="Google Shape;1679;p33"/>
              <p:cNvSpPr/>
              <p:nvPr/>
            </p:nvSpPr>
            <p:spPr>
              <a:xfrm>
                <a:off x="626" y="2583"/>
                <a:ext cx="692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680" name="Google Shape;1680;p33"/>
            <p:cNvSpPr/>
            <p:nvPr/>
          </p:nvSpPr>
          <p:spPr>
            <a:xfrm>
              <a:off x="4219" y="1359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81" name="Google Shape;1681;p33"/>
            <p:cNvSpPr/>
            <p:nvPr/>
          </p:nvSpPr>
          <p:spPr>
            <a:xfrm>
              <a:off x="4230" y="1656"/>
              <a:ext cx="594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682" name="Google Shape;1682;p33"/>
            <p:cNvGrpSpPr/>
            <p:nvPr/>
          </p:nvGrpSpPr>
          <p:grpSpPr>
            <a:xfrm>
              <a:off x="4733" y="1629"/>
              <a:ext cx="583" cy="149"/>
              <a:chOff x="612" y="2570"/>
              <a:chExt cx="726" cy="137"/>
            </a:xfrm>
          </p:grpSpPr>
          <p:sp>
            <p:nvSpPr>
              <p:cNvPr id="1683" name="Google Shape;1683;p33"/>
              <p:cNvSpPr/>
              <p:nvPr/>
            </p:nvSpPr>
            <p:spPr>
              <a:xfrm>
                <a:off x="612" y="2570"/>
                <a:ext cx="726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84" name="Google Shape;1684;p33"/>
              <p:cNvSpPr/>
              <p:nvPr/>
            </p:nvSpPr>
            <p:spPr>
              <a:xfrm>
                <a:off x="627" y="2585"/>
                <a:ext cx="690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685" name="Google Shape;1685;p3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686" name="Google Shape;1686;p33"/>
            <p:cNvGrpSpPr/>
            <p:nvPr/>
          </p:nvGrpSpPr>
          <p:grpSpPr>
            <a:xfrm>
              <a:off x="4740" y="1327"/>
              <a:ext cx="583" cy="138"/>
              <a:chOff x="615" y="2568"/>
              <a:chExt cx="726" cy="138"/>
            </a:xfrm>
          </p:grpSpPr>
          <p:sp>
            <p:nvSpPr>
              <p:cNvPr id="1687" name="Google Shape;1687;p33"/>
              <p:cNvSpPr/>
              <p:nvPr/>
            </p:nvSpPr>
            <p:spPr>
              <a:xfrm>
                <a:off x="615" y="2568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88" name="Google Shape;1688;p33"/>
              <p:cNvSpPr/>
              <p:nvPr/>
            </p:nvSpPr>
            <p:spPr>
              <a:xfrm>
                <a:off x="629" y="2584"/>
                <a:ext cx="690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689" name="Google Shape;1689;p33"/>
            <p:cNvSpPr/>
            <p:nvPr/>
          </p:nvSpPr>
          <p:spPr>
            <a:xfrm>
              <a:off x="5248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4140" y="2676"/>
              <a:ext cx="1199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4208" y="2713"/>
              <a:ext cx="1069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00" name="Google Shape;1700;p33"/>
          <p:cNvGrpSpPr/>
          <p:nvPr/>
        </p:nvGrpSpPr>
        <p:grpSpPr>
          <a:xfrm>
            <a:off x="8497887" y="2836863"/>
            <a:ext cx="433388" cy="715962"/>
            <a:chOff x="4140" y="429"/>
            <a:chExt cx="1425" cy="2396"/>
          </a:xfrm>
        </p:grpSpPr>
        <p:sp>
          <p:nvSpPr>
            <p:cNvPr id="1701" name="Google Shape;1701;p3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4208" y="429"/>
              <a:ext cx="1044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4213" y="695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706" name="Google Shape;1706;p33"/>
            <p:cNvGrpSpPr/>
            <p:nvPr/>
          </p:nvGrpSpPr>
          <p:grpSpPr>
            <a:xfrm>
              <a:off x="4751" y="668"/>
              <a:ext cx="579" cy="144"/>
              <a:chOff x="616" y="2568"/>
              <a:chExt cx="723" cy="138"/>
            </a:xfrm>
          </p:grpSpPr>
          <p:sp>
            <p:nvSpPr>
              <p:cNvPr id="1707" name="Google Shape;1707;p33"/>
              <p:cNvSpPr/>
              <p:nvPr/>
            </p:nvSpPr>
            <p:spPr>
              <a:xfrm>
                <a:off x="616" y="2568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08" name="Google Shape;1708;p33"/>
              <p:cNvSpPr/>
              <p:nvPr/>
            </p:nvSpPr>
            <p:spPr>
              <a:xfrm>
                <a:off x="629" y="2583"/>
                <a:ext cx="690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709" name="Google Shape;1709;p33"/>
            <p:cNvSpPr/>
            <p:nvPr/>
          </p:nvSpPr>
          <p:spPr>
            <a:xfrm>
              <a:off x="4224" y="101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710" name="Google Shape;1710;p33"/>
            <p:cNvGrpSpPr/>
            <p:nvPr/>
          </p:nvGrpSpPr>
          <p:grpSpPr>
            <a:xfrm>
              <a:off x="4745" y="992"/>
              <a:ext cx="585" cy="138"/>
              <a:chOff x="612" y="2566"/>
              <a:chExt cx="730" cy="143"/>
            </a:xfrm>
          </p:grpSpPr>
          <p:sp>
            <p:nvSpPr>
              <p:cNvPr id="1711" name="Google Shape;1711;p33"/>
              <p:cNvSpPr/>
              <p:nvPr/>
            </p:nvSpPr>
            <p:spPr>
              <a:xfrm>
                <a:off x="612" y="2566"/>
                <a:ext cx="730" cy="143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12" name="Google Shape;1712;p33"/>
              <p:cNvSpPr/>
              <p:nvPr/>
            </p:nvSpPr>
            <p:spPr>
              <a:xfrm>
                <a:off x="625" y="2583"/>
                <a:ext cx="697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713" name="Google Shape;1713;p33"/>
            <p:cNvSpPr/>
            <p:nvPr/>
          </p:nvSpPr>
          <p:spPr>
            <a:xfrm>
              <a:off x="4218" y="135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229" y="1656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715" name="Google Shape;1715;p33"/>
            <p:cNvGrpSpPr/>
            <p:nvPr/>
          </p:nvGrpSpPr>
          <p:grpSpPr>
            <a:xfrm>
              <a:off x="4735" y="1629"/>
              <a:ext cx="580" cy="149"/>
              <a:chOff x="614" y="2570"/>
              <a:chExt cx="722" cy="137"/>
            </a:xfrm>
          </p:grpSpPr>
          <p:sp>
            <p:nvSpPr>
              <p:cNvPr id="1716" name="Google Shape;1716;p33"/>
              <p:cNvSpPr/>
              <p:nvPr/>
            </p:nvSpPr>
            <p:spPr>
              <a:xfrm>
                <a:off x="614" y="2570"/>
                <a:ext cx="722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17" name="Google Shape;1717;p33"/>
              <p:cNvSpPr/>
              <p:nvPr/>
            </p:nvSpPr>
            <p:spPr>
              <a:xfrm>
                <a:off x="627" y="2585"/>
                <a:ext cx="683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718" name="Google Shape;1718;p3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719" name="Google Shape;1719;p33"/>
            <p:cNvGrpSpPr/>
            <p:nvPr/>
          </p:nvGrpSpPr>
          <p:grpSpPr>
            <a:xfrm>
              <a:off x="4741" y="1327"/>
              <a:ext cx="580" cy="138"/>
              <a:chOff x="616" y="2568"/>
              <a:chExt cx="722" cy="138"/>
            </a:xfrm>
          </p:grpSpPr>
          <p:sp>
            <p:nvSpPr>
              <p:cNvPr id="1720" name="Google Shape;1720;p33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21" name="Google Shape;1721;p33"/>
              <p:cNvSpPr/>
              <p:nvPr/>
            </p:nvSpPr>
            <p:spPr>
              <a:xfrm>
                <a:off x="629" y="2584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722" name="Google Shape;1722;p33"/>
            <p:cNvSpPr/>
            <p:nvPr/>
          </p:nvSpPr>
          <p:spPr>
            <a:xfrm>
              <a:off x="5252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140" y="2676"/>
              <a:ext cx="1201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208" y="2713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descr="underline_base" id="1733" name="Google Shape;173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8" y="893763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Google Shape;1734;p33"/>
          <p:cNvSpPr txBox="1"/>
          <p:nvPr>
            <p:ph type="title"/>
          </p:nvPr>
        </p:nvSpPr>
        <p:spPr>
          <a:xfrm>
            <a:off x="333375" y="234950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Web caches (proxy server)</a:t>
            </a:r>
            <a:endParaRPr/>
          </a:p>
        </p:txBody>
      </p:sp>
      <p:sp>
        <p:nvSpPr>
          <p:cNvPr id="1735" name="Google Shape;1735;p33"/>
          <p:cNvSpPr txBox="1"/>
          <p:nvPr>
            <p:ph idx="1" type="body"/>
          </p:nvPr>
        </p:nvSpPr>
        <p:spPr>
          <a:xfrm>
            <a:off x="5646" y="2268537"/>
            <a:ext cx="4179251" cy="37338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user sets browser: Web accesses via  cache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browser sends all HTTP requests to cache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object in cache: cache returns object 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else cache requests object from origin server, then returns object to client</a:t>
            </a:r>
            <a:endParaRPr/>
          </a:p>
        </p:txBody>
      </p:sp>
      <p:sp>
        <p:nvSpPr>
          <p:cNvPr id="1736" name="Google Shape;1736;p33"/>
          <p:cNvSpPr/>
          <p:nvPr/>
        </p:nvSpPr>
        <p:spPr>
          <a:xfrm>
            <a:off x="512529" y="1464899"/>
            <a:ext cx="87503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goal:</a:t>
            </a:r>
            <a:r>
              <a:rPr i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satisfy client request without involving origin server</a:t>
            </a:r>
            <a:endParaRPr/>
          </a:p>
        </p:txBody>
      </p:sp>
      <p:sp>
        <p:nvSpPr>
          <p:cNvPr id="1737" name="Google Shape;1737;p33"/>
          <p:cNvSpPr txBox="1"/>
          <p:nvPr/>
        </p:nvSpPr>
        <p:spPr>
          <a:xfrm>
            <a:off x="4523286" y="3368675"/>
            <a:ext cx="5927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i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client</a:t>
            </a:r>
            <a:endParaRPr i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8" name="Google Shape;1738;p33"/>
          <p:cNvSpPr txBox="1"/>
          <p:nvPr/>
        </p:nvSpPr>
        <p:spPr>
          <a:xfrm>
            <a:off x="6332073" y="2774950"/>
            <a:ext cx="7788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proxy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server</a:t>
            </a:r>
            <a:endParaRPr i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9" name="Google Shape;1739;p33"/>
          <p:cNvSpPr txBox="1"/>
          <p:nvPr/>
        </p:nvSpPr>
        <p:spPr>
          <a:xfrm>
            <a:off x="4645524" y="5340350"/>
            <a:ext cx="5927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i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client</a:t>
            </a:r>
            <a:endParaRPr i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740" name="Google Shape;1740;p33"/>
          <p:cNvGrpSpPr/>
          <p:nvPr/>
        </p:nvGrpSpPr>
        <p:grpSpPr>
          <a:xfrm>
            <a:off x="5026075" y="3932354"/>
            <a:ext cx="1454100" cy="923809"/>
            <a:chOff x="2965" y="2477"/>
            <a:chExt cx="916" cy="582"/>
          </a:xfrm>
        </p:grpSpPr>
        <p:cxnSp>
          <p:nvCxnSpPr>
            <p:cNvPr id="1741" name="Google Shape;1741;p33"/>
            <p:cNvCxnSpPr/>
            <p:nvPr/>
          </p:nvCxnSpPr>
          <p:spPr>
            <a:xfrm flipH="1" rot="10800000">
              <a:off x="2998" y="2580"/>
              <a:ext cx="883" cy="479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2" name="Google Shape;1742;p33"/>
            <p:cNvSpPr txBox="1"/>
            <p:nvPr/>
          </p:nvSpPr>
          <p:spPr>
            <a:xfrm rot="-1692639">
              <a:off x="2970" y="2645"/>
              <a:ext cx="764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wentieth Century"/>
                <a:buNone/>
              </a:pPr>
              <a:r>
                <a:rPr i="1" lang="en-US" sz="1600">
                  <a:solidFill>
                    <a:srgbClr val="CC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HTTP request</a:t>
              </a:r>
              <a:endParaRPr i="1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43" name="Google Shape;1743;p33"/>
          <p:cNvGrpSpPr/>
          <p:nvPr/>
        </p:nvGrpSpPr>
        <p:grpSpPr>
          <a:xfrm>
            <a:off x="5129212" y="4183063"/>
            <a:ext cx="1435567" cy="973288"/>
            <a:chOff x="3030" y="2635"/>
            <a:chExt cx="904" cy="613"/>
          </a:xfrm>
        </p:grpSpPr>
        <p:cxnSp>
          <p:nvCxnSpPr>
            <p:cNvPr id="1744" name="Google Shape;1744;p33"/>
            <p:cNvCxnSpPr/>
            <p:nvPr/>
          </p:nvCxnSpPr>
          <p:spPr>
            <a:xfrm flipH="1">
              <a:off x="3030" y="2635"/>
              <a:ext cx="884" cy="495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5" name="Google Shape;1745;p33"/>
            <p:cNvSpPr txBox="1"/>
            <p:nvPr/>
          </p:nvSpPr>
          <p:spPr>
            <a:xfrm rot="-1737783">
              <a:off x="3099" y="2846"/>
              <a:ext cx="83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wentieth Century"/>
                <a:buNone/>
              </a:pPr>
              <a:r>
                <a:rPr i="1" lang="en-US" sz="1600">
                  <a:solidFill>
                    <a:srgbClr val="CC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HTTP response</a:t>
              </a:r>
              <a:endParaRPr i="1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46" name="Google Shape;1746;p33"/>
          <p:cNvGrpSpPr/>
          <p:nvPr/>
        </p:nvGrpSpPr>
        <p:grpSpPr>
          <a:xfrm>
            <a:off x="5084762" y="2935976"/>
            <a:ext cx="3251200" cy="918474"/>
            <a:chOff x="3002" y="1860"/>
            <a:chExt cx="2048" cy="579"/>
          </a:xfrm>
        </p:grpSpPr>
        <p:sp>
          <p:nvSpPr>
            <p:cNvPr id="1747" name="Google Shape;1747;p33"/>
            <p:cNvSpPr/>
            <p:nvPr/>
          </p:nvSpPr>
          <p:spPr>
            <a:xfrm>
              <a:off x="3002" y="1979"/>
              <a:ext cx="2048" cy="460"/>
            </a:xfrm>
            <a:custGeom>
              <a:rect b="b" l="l" r="r" t="t"/>
              <a:pathLst>
                <a:path extrusionOk="0" h="460" w="2048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48" name="Google Shape;1748;p33"/>
            <p:cNvSpPr txBox="1"/>
            <p:nvPr/>
          </p:nvSpPr>
          <p:spPr>
            <a:xfrm rot="1422049">
              <a:off x="3157" y="2005"/>
              <a:ext cx="764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wentieth Century"/>
                <a:buNone/>
              </a:pPr>
              <a:r>
                <a:rPr i="1" lang="en-US" sz="1600">
                  <a:solidFill>
                    <a:srgbClr val="CC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HTTP request</a:t>
              </a:r>
              <a:endParaRPr i="1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49" name="Google Shape;1749;p33"/>
            <p:cNvSpPr txBox="1"/>
            <p:nvPr/>
          </p:nvSpPr>
          <p:spPr>
            <a:xfrm rot="-1419968">
              <a:off x="4188" y="2015"/>
              <a:ext cx="764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wentieth Century"/>
                <a:buNone/>
              </a:pPr>
              <a:r>
                <a:rPr i="1" lang="en-US" sz="1600">
                  <a:solidFill>
                    <a:srgbClr val="CC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HTTP request</a:t>
              </a:r>
              <a:endParaRPr i="1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750" name="Google Shape;1750;p33"/>
          <p:cNvSpPr txBox="1"/>
          <p:nvPr/>
        </p:nvSpPr>
        <p:spPr>
          <a:xfrm>
            <a:off x="8340329" y="5421313"/>
            <a:ext cx="7056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i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origin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i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server</a:t>
            </a:r>
            <a:endParaRPr i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51" name="Google Shape;1751;p33"/>
          <p:cNvSpPr txBox="1"/>
          <p:nvPr/>
        </p:nvSpPr>
        <p:spPr>
          <a:xfrm>
            <a:off x="8357791" y="3484563"/>
            <a:ext cx="7056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i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origin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i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server</a:t>
            </a:r>
            <a:endParaRPr i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52" name="Google Shape;1752;p33"/>
          <p:cNvSpPr/>
          <p:nvPr/>
        </p:nvSpPr>
        <p:spPr>
          <a:xfrm>
            <a:off x="7265987" y="4349750"/>
            <a:ext cx="406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53" name="Google Shape;175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6950" y="2632075"/>
            <a:ext cx="527050" cy="433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4" name="Google Shape;1754;p33"/>
          <p:cNvGrpSpPr/>
          <p:nvPr/>
        </p:nvGrpSpPr>
        <p:grpSpPr>
          <a:xfrm>
            <a:off x="4311650" y="2671763"/>
            <a:ext cx="4110038" cy="1814512"/>
            <a:chOff x="2515" y="1687"/>
            <a:chExt cx="2589" cy="1143"/>
          </a:xfrm>
        </p:grpSpPr>
        <p:sp>
          <p:nvSpPr>
            <p:cNvPr id="1755" name="Google Shape;1755;p33"/>
            <p:cNvSpPr/>
            <p:nvPr/>
          </p:nvSpPr>
          <p:spPr>
            <a:xfrm>
              <a:off x="2985" y="2026"/>
              <a:ext cx="2119" cy="476"/>
            </a:xfrm>
            <a:custGeom>
              <a:rect b="b" l="l" r="r" t="t"/>
              <a:pathLst>
                <a:path extrusionOk="0" h="476" w="2119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56" name="Google Shape;1756;p33"/>
            <p:cNvSpPr txBox="1"/>
            <p:nvPr/>
          </p:nvSpPr>
          <p:spPr>
            <a:xfrm rot="1411598">
              <a:off x="2993" y="2243"/>
              <a:ext cx="83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wentieth Century"/>
                <a:buNone/>
              </a:pPr>
              <a:r>
                <a:rPr i="1" lang="en-US" sz="1600">
                  <a:solidFill>
                    <a:srgbClr val="CC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HTTP response</a:t>
              </a:r>
              <a:endParaRPr i="1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57" name="Google Shape;1757;p33"/>
            <p:cNvSpPr txBox="1"/>
            <p:nvPr/>
          </p:nvSpPr>
          <p:spPr>
            <a:xfrm rot="-1415789">
              <a:off x="4223" y="2231"/>
              <a:ext cx="83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wentieth Century"/>
                <a:buNone/>
              </a:pPr>
              <a:r>
                <a:rPr i="1" lang="en-US" sz="1600">
                  <a:solidFill>
                    <a:srgbClr val="CC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HTTP response</a:t>
              </a:r>
              <a:endParaRPr i="1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758" name="Google Shape;1758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9" name="Google Shape;1759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0" name="Google Shape;176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9275" y="4613275"/>
            <a:ext cx="527050" cy="433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1" name="Google Shape;1761;p33"/>
          <p:cNvGrpSpPr/>
          <p:nvPr/>
        </p:nvGrpSpPr>
        <p:grpSpPr>
          <a:xfrm>
            <a:off x="8431212" y="4764088"/>
            <a:ext cx="433388" cy="715962"/>
            <a:chOff x="4140" y="429"/>
            <a:chExt cx="1425" cy="2396"/>
          </a:xfrm>
        </p:grpSpPr>
        <p:sp>
          <p:nvSpPr>
            <p:cNvPr id="1762" name="Google Shape;1762;p3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208" y="429"/>
              <a:ext cx="1044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4213" y="695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767" name="Google Shape;1767;p33"/>
            <p:cNvGrpSpPr/>
            <p:nvPr/>
          </p:nvGrpSpPr>
          <p:grpSpPr>
            <a:xfrm>
              <a:off x="4751" y="668"/>
              <a:ext cx="579" cy="144"/>
              <a:chOff x="616" y="2568"/>
              <a:chExt cx="723" cy="138"/>
            </a:xfrm>
          </p:grpSpPr>
          <p:sp>
            <p:nvSpPr>
              <p:cNvPr id="1768" name="Google Shape;1768;p33"/>
              <p:cNvSpPr/>
              <p:nvPr/>
            </p:nvSpPr>
            <p:spPr>
              <a:xfrm>
                <a:off x="616" y="2568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>
                <a:off x="629" y="2583"/>
                <a:ext cx="690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770" name="Google Shape;1770;p33"/>
            <p:cNvSpPr/>
            <p:nvPr/>
          </p:nvSpPr>
          <p:spPr>
            <a:xfrm>
              <a:off x="4224" y="101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771" name="Google Shape;1771;p33"/>
            <p:cNvGrpSpPr/>
            <p:nvPr/>
          </p:nvGrpSpPr>
          <p:grpSpPr>
            <a:xfrm>
              <a:off x="4745" y="992"/>
              <a:ext cx="585" cy="138"/>
              <a:chOff x="612" y="2566"/>
              <a:chExt cx="730" cy="143"/>
            </a:xfrm>
          </p:grpSpPr>
          <p:sp>
            <p:nvSpPr>
              <p:cNvPr id="1772" name="Google Shape;1772;p33"/>
              <p:cNvSpPr/>
              <p:nvPr/>
            </p:nvSpPr>
            <p:spPr>
              <a:xfrm>
                <a:off x="612" y="2566"/>
                <a:ext cx="730" cy="143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73" name="Google Shape;1773;p33"/>
              <p:cNvSpPr/>
              <p:nvPr/>
            </p:nvSpPr>
            <p:spPr>
              <a:xfrm>
                <a:off x="625" y="2583"/>
                <a:ext cx="697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774" name="Google Shape;1774;p33"/>
            <p:cNvSpPr/>
            <p:nvPr/>
          </p:nvSpPr>
          <p:spPr>
            <a:xfrm>
              <a:off x="4218" y="135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4229" y="1656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776" name="Google Shape;1776;p33"/>
            <p:cNvGrpSpPr/>
            <p:nvPr/>
          </p:nvGrpSpPr>
          <p:grpSpPr>
            <a:xfrm>
              <a:off x="4735" y="1629"/>
              <a:ext cx="580" cy="149"/>
              <a:chOff x="614" y="2570"/>
              <a:chExt cx="722" cy="137"/>
            </a:xfrm>
          </p:grpSpPr>
          <p:sp>
            <p:nvSpPr>
              <p:cNvPr id="1777" name="Google Shape;1777;p33"/>
              <p:cNvSpPr/>
              <p:nvPr/>
            </p:nvSpPr>
            <p:spPr>
              <a:xfrm>
                <a:off x="614" y="2570"/>
                <a:ext cx="722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78" name="Google Shape;1778;p33"/>
              <p:cNvSpPr/>
              <p:nvPr/>
            </p:nvSpPr>
            <p:spPr>
              <a:xfrm>
                <a:off x="627" y="2585"/>
                <a:ext cx="683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779" name="Google Shape;1779;p3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780" name="Google Shape;1780;p33"/>
            <p:cNvGrpSpPr/>
            <p:nvPr/>
          </p:nvGrpSpPr>
          <p:grpSpPr>
            <a:xfrm>
              <a:off x="4741" y="1327"/>
              <a:ext cx="580" cy="138"/>
              <a:chOff x="616" y="2568"/>
              <a:chExt cx="722" cy="138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629" y="2584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783" name="Google Shape;1783;p33"/>
            <p:cNvSpPr/>
            <p:nvPr/>
          </p:nvSpPr>
          <p:spPr>
            <a:xfrm>
              <a:off x="5252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140" y="2676"/>
              <a:ext cx="1201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208" y="2713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34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800" name="Google Shape;1800;p34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801" name="Google Shape;180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3" y="936625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2" name="Google Shape;1802;p34"/>
          <p:cNvSpPr txBox="1"/>
          <p:nvPr>
            <p:ph type="title"/>
          </p:nvPr>
        </p:nvSpPr>
        <p:spPr>
          <a:xfrm>
            <a:off x="477838" y="234950"/>
            <a:ext cx="7772400" cy="947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about Web caching</a:t>
            </a:r>
            <a:endParaRPr/>
          </a:p>
        </p:txBody>
      </p:sp>
      <p:sp>
        <p:nvSpPr>
          <p:cNvPr id="1803" name="Google Shape;1803;p34"/>
          <p:cNvSpPr txBox="1"/>
          <p:nvPr>
            <p:ph idx="1" type="body"/>
          </p:nvPr>
        </p:nvSpPr>
        <p:spPr>
          <a:xfrm>
            <a:off x="569913" y="3886200"/>
            <a:ext cx="8666162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typically cache is installed by ISP (university, company, residential ISP)</a:t>
            </a:r>
            <a:endParaRPr/>
          </a:p>
        </p:txBody>
      </p:sp>
      <p:sp>
        <p:nvSpPr>
          <p:cNvPr id="1804" name="Google Shape;1804;p34"/>
          <p:cNvSpPr txBox="1"/>
          <p:nvPr>
            <p:ph idx="2" type="body"/>
          </p:nvPr>
        </p:nvSpPr>
        <p:spPr>
          <a:xfrm>
            <a:off x="569913" y="1611313"/>
            <a:ext cx="8574087" cy="2274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</a:rPr>
              <a:t>why Web caching?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reduce response time for client request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reduce traffic on an institution’s access link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5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811" name="Google Shape;1811;p35"/>
          <p:cNvSpPr txBox="1"/>
          <p:nvPr>
            <p:ph type="title"/>
          </p:nvPr>
        </p:nvSpPr>
        <p:spPr>
          <a:xfrm>
            <a:off x="287338" y="193675"/>
            <a:ext cx="79629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Conditional GET </a:t>
            </a:r>
            <a:endParaRPr/>
          </a:p>
        </p:txBody>
      </p:sp>
      <p:sp>
        <p:nvSpPr>
          <p:cNvPr id="1812" name="Google Shape;1812;p35"/>
          <p:cNvSpPr txBox="1"/>
          <p:nvPr>
            <p:ph idx="1" type="body"/>
          </p:nvPr>
        </p:nvSpPr>
        <p:spPr>
          <a:xfrm>
            <a:off x="212726" y="1576401"/>
            <a:ext cx="3743325" cy="513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i="1" lang="en-US" sz="2000">
                <a:solidFill>
                  <a:srgbClr val="CC0000"/>
                </a:solidFill>
              </a:rPr>
              <a:t>Goal:</a:t>
            </a:r>
            <a:r>
              <a:rPr lang="en-US" sz="2000"/>
              <a:t> don’t send object if cache has up-to-date cached version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no object transmission delay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lower link utilization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i="1" lang="en-US" sz="2000"/>
              <a:t>cache:</a:t>
            </a:r>
            <a:r>
              <a:rPr lang="en-US" sz="2000"/>
              <a:t> specify date of cached copy in HTTP request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If-modified-since: &lt;date&gt;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i="1" lang="en-US" sz="2000"/>
              <a:t>server:</a:t>
            </a:r>
            <a:r>
              <a:rPr lang="en-US" sz="2000"/>
              <a:t> response contains no object if cached copy is up-to-date: 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HTTP/1.0 304 Not Modified</a:t>
            </a:r>
            <a:endParaRPr sz="2000"/>
          </a:p>
        </p:txBody>
      </p:sp>
      <p:cxnSp>
        <p:nvCxnSpPr>
          <p:cNvPr id="1813" name="Google Shape;1813;p35"/>
          <p:cNvCxnSpPr/>
          <p:nvPr/>
        </p:nvCxnSpPr>
        <p:spPr>
          <a:xfrm>
            <a:off x="4660900" y="2644775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4" name="Google Shape;1814;p35"/>
          <p:cNvSpPr txBox="1"/>
          <p:nvPr/>
        </p:nvSpPr>
        <p:spPr>
          <a:xfrm>
            <a:off x="4967288" y="2528888"/>
            <a:ext cx="2681287" cy="6207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 msg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If-modified-since: &lt;date&gt;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5" name="Google Shape;1815;p35"/>
          <p:cNvCxnSpPr/>
          <p:nvPr/>
        </p:nvCxnSpPr>
        <p:spPr>
          <a:xfrm flipH="1">
            <a:off x="4679950" y="3390900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16" name="Google Shape;1816;p35"/>
          <p:cNvGrpSpPr/>
          <p:nvPr/>
        </p:nvGrpSpPr>
        <p:grpSpPr>
          <a:xfrm>
            <a:off x="4948238" y="3384550"/>
            <a:ext cx="2643187" cy="865188"/>
            <a:chOff x="2698" y="2036"/>
            <a:chExt cx="1665" cy="545"/>
          </a:xfrm>
        </p:grpSpPr>
        <p:sp>
          <p:nvSpPr>
            <p:cNvPr id="1817" name="Google Shape;1817;p35"/>
            <p:cNvSpPr/>
            <p:nvPr/>
          </p:nvSpPr>
          <p:spPr>
            <a:xfrm>
              <a:off x="2760" y="2071"/>
              <a:ext cx="1578" cy="4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5"/>
            <p:cNvSpPr txBox="1"/>
            <p:nvPr/>
          </p:nvSpPr>
          <p:spPr>
            <a:xfrm>
              <a:off x="2698" y="2036"/>
              <a:ext cx="1665" cy="54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HTTP/1.0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304 Not Modified</a:t>
              </a:r>
              <a:endParaRPr b="1"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9" name="Google Shape;1819;p35"/>
          <p:cNvSpPr txBox="1"/>
          <p:nvPr/>
        </p:nvSpPr>
        <p:spPr>
          <a:xfrm>
            <a:off x="8040975" y="2679700"/>
            <a:ext cx="10567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modified</a:t>
            </a:r>
            <a:endParaRPr/>
          </a:p>
        </p:txBody>
      </p:sp>
      <p:cxnSp>
        <p:nvCxnSpPr>
          <p:cNvPr id="1820" name="Google Shape;1820;p35"/>
          <p:cNvCxnSpPr/>
          <p:nvPr/>
        </p:nvCxnSpPr>
        <p:spPr>
          <a:xfrm>
            <a:off x="4418013" y="4610100"/>
            <a:ext cx="390525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1" name="Google Shape;1821;p35"/>
          <p:cNvCxnSpPr/>
          <p:nvPr/>
        </p:nvCxnSpPr>
        <p:spPr>
          <a:xfrm>
            <a:off x="4727575" y="5208588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2" name="Google Shape;1822;p35"/>
          <p:cNvSpPr txBox="1"/>
          <p:nvPr/>
        </p:nvSpPr>
        <p:spPr>
          <a:xfrm>
            <a:off x="4972050" y="5092700"/>
            <a:ext cx="2681288" cy="6207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 msg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If-modified-since: &lt;date&gt;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3" name="Google Shape;1823;p35"/>
          <p:cNvCxnSpPr/>
          <p:nvPr/>
        </p:nvCxnSpPr>
        <p:spPr>
          <a:xfrm flipH="1">
            <a:off x="4746625" y="5988050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4" name="Google Shape;1824;p35"/>
          <p:cNvSpPr txBox="1"/>
          <p:nvPr/>
        </p:nvSpPr>
        <p:spPr>
          <a:xfrm>
            <a:off x="4991100" y="5932488"/>
            <a:ext cx="2643188" cy="9255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response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HTTP/1.0 200 OK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&lt;data&gt;</a:t>
            </a:r>
            <a:endParaRPr/>
          </a:p>
        </p:txBody>
      </p:sp>
      <p:sp>
        <p:nvSpPr>
          <p:cNvPr id="1825" name="Google Shape;1825;p35"/>
          <p:cNvSpPr txBox="1"/>
          <p:nvPr/>
        </p:nvSpPr>
        <p:spPr>
          <a:xfrm>
            <a:off x="8124825" y="5338763"/>
            <a:ext cx="10477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modified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/>
          </a:p>
        </p:txBody>
      </p:sp>
      <p:sp>
        <p:nvSpPr>
          <p:cNvPr id="1826" name="Google Shape;1826;p35"/>
          <p:cNvSpPr txBox="1"/>
          <p:nvPr/>
        </p:nvSpPr>
        <p:spPr>
          <a:xfrm>
            <a:off x="3937000" y="1592263"/>
            <a:ext cx="777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1827" name="Google Shape;1827;p35"/>
          <p:cNvSpPr txBox="1"/>
          <p:nvPr/>
        </p:nvSpPr>
        <p:spPr>
          <a:xfrm>
            <a:off x="7623175" y="1587500"/>
            <a:ext cx="88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descr="underline_base" id="1828" name="Google Shape;18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63" y="762000"/>
            <a:ext cx="3656012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9" name="Google Shape;1829;p35"/>
          <p:cNvGrpSpPr/>
          <p:nvPr/>
        </p:nvGrpSpPr>
        <p:grpSpPr>
          <a:xfrm>
            <a:off x="7213600" y="1508125"/>
            <a:ext cx="422275" cy="685800"/>
            <a:chOff x="4140" y="429"/>
            <a:chExt cx="1425" cy="2396"/>
          </a:xfrm>
        </p:grpSpPr>
        <p:sp>
          <p:nvSpPr>
            <p:cNvPr id="1830" name="Google Shape;1830;p3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4204" y="429"/>
              <a:ext cx="1050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4210" y="695"/>
              <a:ext cx="600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5" name="Google Shape;1835;p35"/>
            <p:cNvGrpSpPr/>
            <p:nvPr/>
          </p:nvGrpSpPr>
          <p:grpSpPr>
            <a:xfrm>
              <a:off x="4751" y="668"/>
              <a:ext cx="579" cy="144"/>
              <a:chOff x="616" y="2568"/>
              <a:chExt cx="722" cy="138"/>
            </a:xfrm>
          </p:grpSpPr>
          <p:sp>
            <p:nvSpPr>
              <p:cNvPr id="1836" name="Google Shape;1836;p35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35"/>
              <p:cNvSpPr/>
              <p:nvPr/>
            </p:nvSpPr>
            <p:spPr>
              <a:xfrm>
                <a:off x="630" y="2583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8" name="Google Shape;1838;p35"/>
            <p:cNvSpPr/>
            <p:nvPr/>
          </p:nvSpPr>
          <p:spPr>
            <a:xfrm>
              <a:off x="4226" y="1017"/>
              <a:ext cx="595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9" name="Google Shape;1839;p35"/>
            <p:cNvGrpSpPr/>
            <p:nvPr/>
          </p:nvGrpSpPr>
          <p:grpSpPr>
            <a:xfrm>
              <a:off x="4745" y="995"/>
              <a:ext cx="584" cy="133"/>
              <a:chOff x="612" y="2569"/>
              <a:chExt cx="729" cy="138"/>
            </a:xfrm>
          </p:grpSpPr>
          <p:sp>
            <p:nvSpPr>
              <p:cNvPr id="1840" name="Google Shape;1840;p35"/>
              <p:cNvSpPr/>
              <p:nvPr/>
            </p:nvSpPr>
            <p:spPr>
              <a:xfrm>
                <a:off x="612" y="2569"/>
                <a:ext cx="729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35"/>
              <p:cNvSpPr/>
              <p:nvPr/>
            </p:nvSpPr>
            <p:spPr>
              <a:xfrm>
                <a:off x="625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2" name="Google Shape;1842;p35"/>
            <p:cNvSpPr/>
            <p:nvPr/>
          </p:nvSpPr>
          <p:spPr>
            <a:xfrm>
              <a:off x="4215" y="13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4226" y="16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4" name="Google Shape;1844;p35"/>
            <p:cNvGrpSpPr/>
            <p:nvPr/>
          </p:nvGrpSpPr>
          <p:grpSpPr>
            <a:xfrm>
              <a:off x="4735" y="1627"/>
              <a:ext cx="584" cy="150"/>
              <a:chOff x="614" y="2568"/>
              <a:chExt cx="727" cy="138"/>
            </a:xfrm>
          </p:grpSpPr>
          <p:sp>
            <p:nvSpPr>
              <p:cNvPr id="1845" name="Google Shape;1845;p35"/>
              <p:cNvSpPr/>
              <p:nvPr/>
            </p:nvSpPr>
            <p:spPr>
              <a:xfrm>
                <a:off x="614" y="2568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35"/>
              <p:cNvSpPr/>
              <p:nvPr/>
            </p:nvSpPr>
            <p:spPr>
              <a:xfrm>
                <a:off x="627" y="2583"/>
                <a:ext cx="694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7" name="Google Shape;1847;p3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8" name="Google Shape;1848;p35"/>
            <p:cNvGrpSpPr/>
            <p:nvPr/>
          </p:nvGrpSpPr>
          <p:grpSpPr>
            <a:xfrm>
              <a:off x="4740" y="1327"/>
              <a:ext cx="579" cy="139"/>
              <a:chOff x="615" y="2568"/>
              <a:chExt cx="721" cy="139"/>
            </a:xfrm>
          </p:grpSpPr>
          <p:sp>
            <p:nvSpPr>
              <p:cNvPr id="1849" name="Google Shape;1849;p35"/>
              <p:cNvSpPr/>
              <p:nvPr/>
            </p:nvSpPr>
            <p:spPr>
              <a:xfrm>
                <a:off x="615" y="2568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35"/>
              <p:cNvSpPr/>
              <p:nvPr/>
            </p:nvSpPr>
            <p:spPr>
              <a:xfrm>
                <a:off x="629" y="2585"/>
                <a:ext cx="687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1" name="Google Shape;1851;p35"/>
            <p:cNvSpPr/>
            <p:nvPr/>
          </p:nvSpPr>
          <p:spPr>
            <a:xfrm>
              <a:off x="5249" y="429"/>
              <a:ext cx="70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4140" y="2675"/>
              <a:ext cx="1200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4204" y="2709"/>
              <a:ext cx="1071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2" name="Google Shape;1862;p35"/>
          <p:cNvGrpSpPr/>
          <p:nvPr/>
        </p:nvGrpSpPr>
        <p:grpSpPr>
          <a:xfrm>
            <a:off x="4513263" y="1552575"/>
            <a:ext cx="742950" cy="742950"/>
            <a:chOff x="-44" y="1473"/>
            <a:chExt cx="981" cy="1105"/>
          </a:xfrm>
        </p:grpSpPr>
        <p:pic>
          <p:nvPicPr>
            <p:cNvPr descr="desktop_computer_stylized_medium" id="1863" name="Google Shape;1863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4" name="Google Shape;1864;p3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36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871" name="Google Shape;1871;p36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2" name="Google Shape;1872;p3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2: outline</a:t>
            </a:r>
            <a:endParaRPr/>
          </a:p>
        </p:txBody>
      </p:sp>
      <p:sp>
        <p:nvSpPr>
          <p:cNvPr id="1873" name="Google Shape;1873;p36"/>
          <p:cNvSpPr txBox="1"/>
          <p:nvPr>
            <p:ph idx="1" type="body"/>
          </p:nvPr>
        </p:nvSpPr>
        <p:spPr>
          <a:xfrm>
            <a:off x="533400" y="1611313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2.1 principles of network applications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2.2 Web and HTTP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2.3 </a:t>
            </a:r>
            <a:r>
              <a:rPr lang="en-US">
                <a:solidFill>
                  <a:srgbClr val="CC0000"/>
                </a:solidFill>
              </a:rPr>
              <a:t>FTP 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2.4 Electronic mail</a:t>
            </a:r>
            <a:endParaRPr/>
          </a:p>
          <a:p>
            <a:pPr indent="-273050" lvl="1" marL="91281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SMTP, POP3, IMAP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2.5 DNS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pic>
        <p:nvPicPr>
          <p:cNvPr descr="underline_base" id="1874" name="Google Shape;18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37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pic>
        <p:nvPicPr>
          <p:cNvPr descr="underline_base" id="1881" name="Google Shape;188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8" y="835025"/>
            <a:ext cx="63992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82" name="Google Shape;1882;p37"/>
          <p:cNvSpPr txBox="1"/>
          <p:nvPr>
            <p:ph type="title"/>
          </p:nvPr>
        </p:nvSpPr>
        <p:spPr>
          <a:xfrm>
            <a:off x="381000" y="206375"/>
            <a:ext cx="77724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FTP: the file transfer protocol</a:t>
            </a:r>
            <a:endParaRPr/>
          </a:p>
        </p:txBody>
      </p:sp>
      <p:sp>
        <p:nvSpPr>
          <p:cNvPr id="1883" name="Google Shape;1883;p37"/>
          <p:cNvSpPr/>
          <p:nvPr/>
        </p:nvSpPr>
        <p:spPr>
          <a:xfrm>
            <a:off x="557212" y="4235450"/>
            <a:ext cx="8013700" cy="254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i="0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file to/from remote host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i="0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client/server model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client: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side that initiates transfer (either to/from remote)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server: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remote host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i="0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ftp server: port 21</a:t>
            </a:r>
            <a:endParaRPr/>
          </a:p>
        </p:txBody>
      </p:sp>
      <p:pic>
        <p:nvPicPr>
          <p:cNvPr id="1884" name="Google Shape;18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9675" y="1516063"/>
            <a:ext cx="69437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8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891" name="Google Shape;1891;p38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2" name="Google Shape;1892;p38"/>
          <p:cNvSpPr txBox="1"/>
          <p:nvPr>
            <p:ph type="title"/>
          </p:nvPr>
        </p:nvSpPr>
        <p:spPr>
          <a:xfrm>
            <a:off x="336550" y="163513"/>
            <a:ext cx="77724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FTP: separate control, data connections</a:t>
            </a:r>
            <a:endParaRPr/>
          </a:p>
        </p:txBody>
      </p:sp>
      <p:sp>
        <p:nvSpPr>
          <p:cNvPr id="1893" name="Google Shape;1893;p38"/>
          <p:cNvSpPr txBox="1"/>
          <p:nvPr>
            <p:ph idx="1" type="body"/>
          </p:nvPr>
        </p:nvSpPr>
        <p:spPr>
          <a:xfrm>
            <a:off x="-14446" y="1649412"/>
            <a:ext cx="4687328" cy="49641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FTP client contacts FTP server at port 21, using TCP 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Over control connection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client authorized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client browses remote directory, sends commands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when server receives file transfer command, </a:t>
            </a:r>
            <a:r>
              <a:rPr i="1" lang="en-US" sz="2400">
                <a:solidFill>
                  <a:srgbClr val="CC0000"/>
                </a:solidFill>
              </a:rPr>
              <a:t>server</a:t>
            </a:r>
            <a:r>
              <a:rPr lang="en-US" sz="2400"/>
              <a:t> opens </a:t>
            </a:r>
            <a:r>
              <a:rPr i="1" lang="en-US" sz="2400"/>
              <a:t>2</a:t>
            </a:r>
            <a:r>
              <a:rPr baseline="30000" i="1" lang="en-US" sz="2400"/>
              <a:t>nd</a:t>
            </a:r>
            <a:r>
              <a:rPr i="1" lang="en-US" sz="2400"/>
              <a:t> </a:t>
            </a:r>
            <a:r>
              <a:rPr lang="en-US" sz="2400"/>
              <a:t>TCP data connection (for file) </a:t>
            </a:r>
            <a:r>
              <a:rPr i="1" lang="en-US" sz="2400"/>
              <a:t>to </a:t>
            </a:r>
            <a:r>
              <a:rPr lang="en-US" sz="2400"/>
              <a:t>client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after transferring one file, server closes data connection</a:t>
            </a:r>
            <a:endParaRPr/>
          </a:p>
        </p:txBody>
      </p:sp>
      <p:sp>
        <p:nvSpPr>
          <p:cNvPr id="1894" name="Google Shape;1894;p38"/>
          <p:cNvSpPr txBox="1"/>
          <p:nvPr/>
        </p:nvSpPr>
        <p:spPr>
          <a:xfrm>
            <a:off x="4838700" y="2533650"/>
            <a:ext cx="717550" cy="58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1895" name="Google Shape;1895;p38"/>
          <p:cNvSpPr txBox="1"/>
          <p:nvPr/>
        </p:nvSpPr>
        <p:spPr>
          <a:xfrm>
            <a:off x="7856538" y="2543175"/>
            <a:ext cx="819150" cy="58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cxnSp>
        <p:nvCxnSpPr>
          <p:cNvPr id="1896" name="Google Shape;1896;p38"/>
          <p:cNvCxnSpPr/>
          <p:nvPr/>
        </p:nvCxnSpPr>
        <p:spPr>
          <a:xfrm>
            <a:off x="5508625" y="2011363"/>
            <a:ext cx="256222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97" name="Google Shape;1897;p38"/>
          <p:cNvCxnSpPr/>
          <p:nvPr/>
        </p:nvCxnSpPr>
        <p:spPr>
          <a:xfrm flipH="1" rot="10800000">
            <a:off x="5527675" y="2325688"/>
            <a:ext cx="2562225" cy="95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98" name="Google Shape;1898;p38"/>
          <p:cNvSpPr txBox="1"/>
          <p:nvPr/>
        </p:nvSpPr>
        <p:spPr>
          <a:xfrm>
            <a:off x="5580063" y="1473200"/>
            <a:ext cx="24098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control connection,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 port 21</a:t>
            </a:r>
            <a:endParaRPr i="1"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38"/>
          <p:cNvSpPr txBox="1"/>
          <p:nvPr/>
        </p:nvSpPr>
        <p:spPr>
          <a:xfrm>
            <a:off x="5554663" y="2400300"/>
            <a:ext cx="24098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data connection,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 port 20</a:t>
            </a:r>
            <a:endParaRPr i="1"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38"/>
          <p:cNvSpPr/>
          <p:nvPr/>
        </p:nvSpPr>
        <p:spPr>
          <a:xfrm>
            <a:off x="4703763" y="3425825"/>
            <a:ext cx="4440237" cy="3144793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i="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FTP is said to send its control information out-of- band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i="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FTP server </a:t>
            </a:r>
            <a:r>
              <a:rPr i="0" lang="en-US" sz="2400">
                <a:solidFill>
                  <a:srgbClr val="0066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maintains “state”: </a:t>
            </a:r>
            <a:r>
              <a:rPr i="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current directory, earlier authentication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i="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connections are </a:t>
            </a:r>
            <a:r>
              <a:rPr i="0" lang="en-US" sz="2400">
                <a:solidFill>
                  <a:srgbClr val="0066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non-persistent</a:t>
            </a:r>
            <a:endParaRPr/>
          </a:p>
          <a:p>
            <a:pPr indent="-2286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i="0" sz="2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i="0" sz="2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underline_base" id="1901" name="Google Shape;190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3" y="868363"/>
            <a:ext cx="7769225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2" name="Google Shape;1902;p38"/>
          <p:cNvCxnSpPr/>
          <p:nvPr/>
        </p:nvCxnSpPr>
        <p:spPr>
          <a:xfrm>
            <a:off x="5726113" y="2697163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03" name="Google Shape;1903;p38"/>
          <p:cNvGrpSpPr/>
          <p:nvPr/>
        </p:nvGrpSpPr>
        <p:grpSpPr>
          <a:xfrm>
            <a:off x="8129588" y="1674813"/>
            <a:ext cx="444500" cy="728662"/>
            <a:chOff x="4140" y="429"/>
            <a:chExt cx="1425" cy="2396"/>
          </a:xfrm>
        </p:grpSpPr>
        <p:sp>
          <p:nvSpPr>
            <p:cNvPr id="1904" name="Google Shape;1904;p3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4206" y="429"/>
              <a:ext cx="1048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4211" y="695"/>
              <a:ext cx="595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9" name="Google Shape;1909;p38"/>
            <p:cNvGrpSpPr/>
            <p:nvPr/>
          </p:nvGrpSpPr>
          <p:grpSpPr>
            <a:xfrm>
              <a:off x="4751" y="669"/>
              <a:ext cx="580" cy="146"/>
              <a:chOff x="616" y="2569"/>
              <a:chExt cx="724" cy="140"/>
            </a:xfrm>
          </p:grpSpPr>
          <p:sp>
            <p:nvSpPr>
              <p:cNvPr id="1910" name="Google Shape;1910;p38"/>
              <p:cNvSpPr/>
              <p:nvPr/>
            </p:nvSpPr>
            <p:spPr>
              <a:xfrm>
                <a:off x="616" y="2569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8"/>
              <p:cNvSpPr/>
              <p:nvPr/>
            </p:nvSpPr>
            <p:spPr>
              <a:xfrm>
                <a:off x="635" y="2584"/>
                <a:ext cx="686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2" name="Google Shape;1912;p38"/>
            <p:cNvSpPr/>
            <p:nvPr/>
          </p:nvSpPr>
          <p:spPr>
            <a:xfrm>
              <a:off x="4227" y="1019"/>
              <a:ext cx="595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3" name="Google Shape;1913;p38"/>
            <p:cNvGrpSpPr/>
            <p:nvPr/>
          </p:nvGrpSpPr>
          <p:grpSpPr>
            <a:xfrm>
              <a:off x="4745" y="993"/>
              <a:ext cx="580" cy="136"/>
              <a:chOff x="612" y="2567"/>
              <a:chExt cx="724" cy="141"/>
            </a:xfrm>
          </p:grpSpPr>
          <p:sp>
            <p:nvSpPr>
              <p:cNvPr id="1914" name="Google Shape;1914;p38"/>
              <p:cNvSpPr/>
              <p:nvPr/>
            </p:nvSpPr>
            <p:spPr>
              <a:xfrm>
                <a:off x="612" y="2567"/>
                <a:ext cx="724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8"/>
              <p:cNvSpPr/>
              <p:nvPr/>
            </p:nvSpPr>
            <p:spPr>
              <a:xfrm>
                <a:off x="631" y="2583"/>
                <a:ext cx="686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6" name="Google Shape;1916;p38"/>
            <p:cNvSpPr/>
            <p:nvPr/>
          </p:nvSpPr>
          <p:spPr>
            <a:xfrm>
              <a:off x="4216" y="1358"/>
              <a:ext cx="595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4227" y="1656"/>
              <a:ext cx="595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8" name="Google Shape;1918;p38"/>
            <p:cNvGrpSpPr/>
            <p:nvPr/>
          </p:nvGrpSpPr>
          <p:grpSpPr>
            <a:xfrm>
              <a:off x="4736" y="1629"/>
              <a:ext cx="580" cy="147"/>
              <a:chOff x="615" y="2570"/>
              <a:chExt cx="723" cy="135"/>
            </a:xfrm>
          </p:grpSpPr>
          <p:sp>
            <p:nvSpPr>
              <p:cNvPr id="1919" name="Google Shape;1919;p38"/>
              <p:cNvSpPr/>
              <p:nvPr/>
            </p:nvSpPr>
            <p:spPr>
              <a:xfrm>
                <a:off x="615" y="2570"/>
                <a:ext cx="723" cy="135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8"/>
              <p:cNvSpPr/>
              <p:nvPr/>
            </p:nvSpPr>
            <p:spPr>
              <a:xfrm>
                <a:off x="634" y="2585"/>
                <a:ext cx="68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1" name="Google Shape;1921;p3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2" name="Google Shape;1922;p38"/>
            <p:cNvGrpSpPr/>
            <p:nvPr/>
          </p:nvGrpSpPr>
          <p:grpSpPr>
            <a:xfrm>
              <a:off x="4741" y="1327"/>
              <a:ext cx="580" cy="141"/>
              <a:chOff x="616" y="2568"/>
              <a:chExt cx="723" cy="141"/>
            </a:xfrm>
          </p:grpSpPr>
          <p:sp>
            <p:nvSpPr>
              <p:cNvPr id="1923" name="Google Shape;1923;p38"/>
              <p:cNvSpPr/>
              <p:nvPr/>
            </p:nvSpPr>
            <p:spPr>
              <a:xfrm>
                <a:off x="616" y="2568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8"/>
              <p:cNvSpPr/>
              <p:nvPr/>
            </p:nvSpPr>
            <p:spPr>
              <a:xfrm>
                <a:off x="635" y="2584"/>
                <a:ext cx="68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5" name="Google Shape;1925;p38"/>
            <p:cNvSpPr/>
            <p:nvPr/>
          </p:nvSpPr>
          <p:spPr>
            <a:xfrm>
              <a:off x="5249" y="429"/>
              <a:ext cx="66" cy="229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5519" y="2611"/>
              <a:ext cx="46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4140" y="2679"/>
              <a:ext cx="1201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4206" y="2710"/>
              <a:ext cx="1069" cy="8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4308" y="2381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4486" y="2387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4664" y="2381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5061" y="1833"/>
              <a:ext cx="87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6" name="Google Shape;1936;p38"/>
          <p:cNvGrpSpPr/>
          <p:nvPr/>
        </p:nvGrpSpPr>
        <p:grpSpPr>
          <a:xfrm>
            <a:off x="4656138" y="1665288"/>
            <a:ext cx="873125" cy="893762"/>
            <a:chOff x="-44" y="1473"/>
            <a:chExt cx="981" cy="1105"/>
          </a:xfrm>
        </p:grpSpPr>
        <p:pic>
          <p:nvPicPr>
            <p:cNvPr descr="desktop_computer_stylized_medium" id="1937" name="Google Shape;1937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8" name="Google Shape;1938;p3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39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945" name="Google Shape;1945;p39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946" name="Google Shape;19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88" y="892175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p39"/>
          <p:cNvSpPr txBox="1"/>
          <p:nvPr>
            <p:ph type="title"/>
          </p:nvPr>
        </p:nvSpPr>
        <p:spPr>
          <a:xfrm>
            <a:off x="336550" y="271463"/>
            <a:ext cx="7772400" cy="817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FTP commands, responses</a:t>
            </a:r>
            <a:endParaRPr/>
          </a:p>
        </p:txBody>
      </p:sp>
      <p:sp>
        <p:nvSpPr>
          <p:cNvPr id="1948" name="Google Shape;1948;p39"/>
          <p:cNvSpPr txBox="1"/>
          <p:nvPr>
            <p:ph idx="1" type="body"/>
          </p:nvPr>
        </p:nvSpPr>
        <p:spPr>
          <a:xfrm>
            <a:off x="595312" y="16240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</a:rPr>
              <a:t>sample commands:</a:t>
            </a:r>
            <a:endParaRPr i="1" sz="2000">
              <a:solidFill>
                <a:srgbClr val="CC0000"/>
              </a:solidFill>
            </a:endParaRPr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sent as ASCII text over control channel</a:t>
            </a:r>
            <a:endParaRPr sz="2400"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b="1" i="1" lang="en-US" sz="2000"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endParaRPr i="1" sz="2400"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PASS </a:t>
            </a:r>
            <a:r>
              <a:rPr b="1" i="1" lang="en-US" sz="2000"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i="1" sz="2400"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400"/>
              <a:t> </a:t>
            </a:r>
            <a:r>
              <a:rPr lang="en-US" sz="2000"/>
              <a:t>return list of file in current directory</a:t>
            </a:r>
            <a:endParaRPr sz="2400"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RETR filename</a:t>
            </a:r>
            <a:r>
              <a:rPr lang="en-US" sz="2400"/>
              <a:t> </a:t>
            </a:r>
            <a:r>
              <a:rPr lang="en-US" sz="2000"/>
              <a:t>retrieves (gets) file</a:t>
            </a:r>
            <a:endParaRPr sz="2400"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STOR filename</a:t>
            </a:r>
            <a:r>
              <a:rPr lang="en-US" sz="2400"/>
              <a:t> </a:t>
            </a:r>
            <a:r>
              <a:rPr lang="en-US" sz="2000"/>
              <a:t>stores (puts) file onto remote host</a:t>
            </a:r>
            <a:endParaRPr/>
          </a:p>
        </p:txBody>
      </p:sp>
      <p:sp>
        <p:nvSpPr>
          <p:cNvPr id="1949" name="Google Shape;1949;p39"/>
          <p:cNvSpPr txBox="1"/>
          <p:nvPr>
            <p:ph idx="2" type="body"/>
          </p:nvPr>
        </p:nvSpPr>
        <p:spPr>
          <a:xfrm>
            <a:off x="4876800" y="1711324"/>
            <a:ext cx="4114800" cy="464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</a:rPr>
              <a:t>sample return codes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status code and phrase (as in HTTP)</a:t>
            </a:r>
            <a:endParaRPr sz="2400"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331 Username OK, password required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125 data connection already open; transfer starting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425 Can’t open data connection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452 Error writing file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idx="11" type="ftr"/>
          </p:nvPr>
        </p:nvSpPr>
        <p:spPr>
          <a:xfrm>
            <a:off x="609600" y="6248400"/>
            <a:ext cx="838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90" name="Google Shape;190;p4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1" name="Google Shape;191;p4"/>
          <p:cNvGrpSpPr/>
          <p:nvPr/>
        </p:nvGrpSpPr>
        <p:grpSpPr>
          <a:xfrm>
            <a:off x="5124450" y="1257300"/>
            <a:ext cx="3540125" cy="4545013"/>
            <a:chOff x="3277" y="974"/>
            <a:chExt cx="2230" cy="2863"/>
          </a:xfrm>
        </p:grpSpPr>
        <p:sp>
          <p:nvSpPr>
            <p:cNvPr id="192" name="Google Shape;192;p4"/>
            <p:cNvSpPr/>
            <p:nvPr/>
          </p:nvSpPr>
          <p:spPr>
            <a:xfrm>
              <a:off x="3277" y="1079"/>
              <a:ext cx="1094" cy="675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rgbClr val="00C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6" name="Google Shape;196;p4"/>
            <p:cNvSpPr/>
            <p:nvPr/>
          </p:nvSpPr>
          <p:spPr>
            <a:xfrm>
              <a:off x="3379" y="2788"/>
              <a:ext cx="2032" cy="1049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4"/>
            <p:cNvCxnSpPr/>
            <p:nvPr/>
          </p:nvCxnSpPr>
          <p:spPr>
            <a:xfrm rot="-5400000">
              <a:off x="4942" y="3252"/>
              <a:ext cx="330" cy="88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4"/>
            <p:cNvCxnSpPr/>
            <p:nvPr/>
          </p:nvCxnSpPr>
          <p:spPr>
            <a:xfrm flipH="1" rot="-5400000">
              <a:off x="5034" y="3429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4"/>
            <p:cNvCxnSpPr/>
            <p:nvPr/>
          </p:nvCxnSpPr>
          <p:spPr>
            <a:xfrm rot="10800000">
              <a:off x="5151" y="3225"/>
              <a:ext cx="0" cy="7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4"/>
            <p:cNvCxnSpPr/>
            <p:nvPr/>
          </p:nvCxnSpPr>
          <p:spPr>
            <a:xfrm>
              <a:off x="3843" y="3009"/>
              <a:ext cx="124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4"/>
            <p:cNvCxnSpPr/>
            <p:nvPr/>
          </p:nvCxnSpPr>
          <p:spPr>
            <a:xfrm flipH="1" rot="10800000">
              <a:off x="3680" y="3155"/>
              <a:ext cx="248" cy="6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4"/>
            <p:cNvCxnSpPr/>
            <p:nvPr/>
          </p:nvCxnSpPr>
          <p:spPr>
            <a:xfrm flipH="1">
              <a:off x="3948" y="3208"/>
              <a:ext cx="96" cy="113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4"/>
            <p:cNvCxnSpPr/>
            <p:nvPr/>
          </p:nvCxnSpPr>
          <p:spPr>
            <a:xfrm rot="10800000">
              <a:off x="4144" y="3212"/>
              <a:ext cx="53" cy="11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4"/>
            <p:cNvCxnSpPr/>
            <p:nvPr/>
          </p:nvCxnSpPr>
          <p:spPr>
            <a:xfrm>
              <a:off x="4248" y="3185"/>
              <a:ext cx="317" cy="17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4"/>
            <p:cNvCxnSpPr/>
            <p:nvPr/>
          </p:nvCxnSpPr>
          <p:spPr>
            <a:xfrm>
              <a:off x="3898" y="3025"/>
              <a:ext cx="56" cy="6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4"/>
            <p:cNvCxnSpPr/>
            <p:nvPr/>
          </p:nvCxnSpPr>
          <p:spPr>
            <a:xfrm>
              <a:off x="3809" y="2257"/>
              <a:ext cx="148" cy="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4"/>
            <p:cNvCxnSpPr/>
            <p:nvPr/>
          </p:nvCxnSpPr>
          <p:spPr>
            <a:xfrm flipH="1" rot="10800000">
              <a:off x="3711" y="2354"/>
              <a:ext cx="106" cy="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8" name="Google Shape;208;p4"/>
            <p:cNvGrpSpPr/>
            <p:nvPr/>
          </p:nvGrpSpPr>
          <p:grpSpPr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descr="access_point_stylized_small" id="209" name="Google Shape;209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210" name="Google Shape;210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1" name="Google Shape;211;p4"/>
            <p:cNvSpPr/>
            <p:nvPr/>
          </p:nvSpPr>
          <p:spPr>
            <a:xfrm>
              <a:off x="4419" y="2224"/>
              <a:ext cx="828" cy="425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4417" y="1263"/>
              <a:ext cx="1090" cy="709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p4"/>
            <p:cNvCxnSpPr/>
            <p:nvPr/>
          </p:nvCxnSpPr>
          <p:spPr>
            <a:xfrm>
              <a:off x="4659" y="2404"/>
              <a:ext cx="103" cy="7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4"/>
            <p:cNvCxnSpPr/>
            <p:nvPr/>
          </p:nvCxnSpPr>
          <p:spPr>
            <a:xfrm>
              <a:off x="4720" y="2354"/>
              <a:ext cx="176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4"/>
            <p:cNvCxnSpPr/>
            <p:nvPr/>
          </p:nvCxnSpPr>
          <p:spPr>
            <a:xfrm flipH="1" rot="10800000">
              <a:off x="4869" y="2408"/>
              <a:ext cx="85" cy="6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4"/>
            <p:cNvCxnSpPr/>
            <p:nvPr/>
          </p:nvCxnSpPr>
          <p:spPr>
            <a:xfrm>
              <a:off x="4235" y="1632"/>
              <a:ext cx="321" cy="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4"/>
            <p:cNvCxnSpPr/>
            <p:nvPr/>
          </p:nvCxnSpPr>
          <p:spPr>
            <a:xfrm>
              <a:off x="4635" y="2961"/>
              <a:ext cx="246" cy="11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4"/>
            <p:cNvCxnSpPr/>
            <p:nvPr/>
          </p:nvCxnSpPr>
          <p:spPr>
            <a:xfrm flipH="1" rot="10800000">
              <a:off x="4244" y="2953"/>
              <a:ext cx="203" cy="1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4"/>
            <p:cNvCxnSpPr/>
            <p:nvPr/>
          </p:nvCxnSpPr>
          <p:spPr>
            <a:xfrm>
              <a:off x="4271" y="3137"/>
              <a:ext cx="6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4"/>
            <p:cNvCxnSpPr/>
            <p:nvPr/>
          </p:nvCxnSpPr>
          <p:spPr>
            <a:xfrm flipH="1" rot="10800000">
              <a:off x="4773" y="1572"/>
              <a:ext cx="78" cy="5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4"/>
            <p:cNvCxnSpPr/>
            <p:nvPr/>
          </p:nvCxnSpPr>
          <p:spPr>
            <a:xfrm>
              <a:off x="4665" y="1681"/>
              <a:ext cx="0" cy="52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4"/>
            <p:cNvCxnSpPr/>
            <p:nvPr/>
          </p:nvCxnSpPr>
          <p:spPr>
            <a:xfrm flipH="1" rot="10800000">
              <a:off x="4773" y="1616"/>
              <a:ext cx="166" cy="18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4"/>
            <p:cNvCxnSpPr/>
            <p:nvPr/>
          </p:nvCxnSpPr>
          <p:spPr>
            <a:xfrm>
              <a:off x="5003" y="1615"/>
              <a:ext cx="0" cy="12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4"/>
            <p:cNvCxnSpPr/>
            <p:nvPr/>
          </p:nvCxnSpPr>
          <p:spPr>
            <a:xfrm>
              <a:off x="4785" y="1808"/>
              <a:ext cx="119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4"/>
            <p:cNvCxnSpPr/>
            <p:nvPr/>
          </p:nvCxnSpPr>
          <p:spPr>
            <a:xfrm>
              <a:off x="5134" y="1802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4"/>
            <p:cNvCxnSpPr/>
            <p:nvPr/>
          </p:nvCxnSpPr>
          <p:spPr>
            <a:xfrm flipH="1">
              <a:off x="4596" y="1850"/>
              <a:ext cx="62" cy="444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4"/>
            <p:cNvCxnSpPr/>
            <p:nvPr/>
          </p:nvCxnSpPr>
          <p:spPr>
            <a:xfrm flipH="1">
              <a:off x="4969" y="1850"/>
              <a:ext cx="70" cy="45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4"/>
            <p:cNvCxnSpPr/>
            <p:nvPr/>
          </p:nvCxnSpPr>
          <p:spPr>
            <a:xfrm flipH="1" rot="10800000">
              <a:off x="4581" y="2569"/>
              <a:ext cx="143" cy="2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4"/>
            <p:cNvCxnSpPr/>
            <p:nvPr/>
          </p:nvCxnSpPr>
          <p:spPr>
            <a:xfrm>
              <a:off x="5257" y="1801"/>
              <a:ext cx="1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230" name="Google Shape;230;p4"/>
            <p:cNvGrpSpPr/>
            <p:nvPr/>
          </p:nvGrpSpPr>
          <p:grpSpPr>
            <a:xfrm>
              <a:off x="3813" y="1163"/>
              <a:ext cx="295" cy="391"/>
              <a:chOff x="1653" y="3023"/>
              <a:chExt cx="622" cy="911"/>
            </a:xfrm>
          </p:grpSpPr>
          <p:cxnSp>
            <p:nvCxnSpPr>
              <p:cNvPr id="231" name="Google Shape;231;p4"/>
              <p:cNvCxnSpPr/>
              <p:nvPr/>
            </p:nvCxnSpPr>
            <p:spPr>
              <a:xfrm flipH="1">
                <a:off x="1766" y="3287"/>
                <a:ext cx="188" cy="58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>
                <a:off x="1954" y="3287"/>
                <a:ext cx="188" cy="58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>
                <a:off x="1766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flipH="1">
                <a:off x="1954" y="3870"/>
                <a:ext cx="188" cy="6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>
                <a:off x="1954" y="3300"/>
                <a:ext cx="0" cy="63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flipH="1" rot="10800000">
                <a:off x="1766" y="3810"/>
                <a:ext cx="188" cy="6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>
                <a:off x="1954" y="3810"/>
                <a:ext cx="188" cy="6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>
                <a:off x="1846" y="3618"/>
                <a:ext cx="108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flipH="1" rot="10800000">
                <a:off x="1954" y="3618"/>
                <a:ext cx="114" cy="4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>
                <a:off x="1810" y="3704"/>
                <a:ext cx="139" cy="6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flipH="1" rot="10800000">
                <a:off x="1954" y="3717"/>
                <a:ext cx="140" cy="5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flipH="1" rot="10800000">
                <a:off x="1954" y="3530"/>
                <a:ext cx="72" cy="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flipH="1" rot="10800000">
                <a:off x="1954" y="3409"/>
                <a:ext cx="45" cy="1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>
                <a:off x="1873" y="3522"/>
                <a:ext cx="87" cy="3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>
                <a:off x="1912" y="3404"/>
                <a:ext cx="50" cy="3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6" name="Google Shape;246;p4"/>
              <p:cNvSpPr/>
              <p:nvPr/>
            </p:nvSpPr>
            <p:spPr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ell_tower_radiation_gray" id="247" name="Google Shape;247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" name="Google Shape;248;p4"/>
            <p:cNvGrpSpPr/>
            <p:nvPr/>
          </p:nvGrpSpPr>
          <p:grpSpPr>
            <a:xfrm>
              <a:off x="3962" y="1516"/>
              <a:ext cx="286" cy="160"/>
              <a:chOff x="3843" y="1516"/>
              <a:chExt cx="286" cy="160"/>
            </a:xfrm>
          </p:grpSpPr>
          <p:cxnSp>
            <p:nvCxnSpPr>
              <p:cNvPr id="249" name="Google Shape;249;p4"/>
              <p:cNvCxnSpPr/>
              <p:nvPr/>
            </p:nvCxnSpPr>
            <p:spPr>
              <a:xfrm>
                <a:off x="3843" y="1516"/>
                <a:ext cx="96" cy="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4"/>
              <p:cNvSpPr/>
              <p:nvPr/>
            </p:nvSpPr>
            <p:spPr>
              <a:xfrm>
                <a:off x="3884" y="1616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3884" y="1610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3883" y="1569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53" name="Google Shape;253;p4"/>
              <p:cNvGrpSpPr/>
              <p:nvPr/>
            </p:nvGrpSpPr>
            <p:grpSpPr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54" name="Google Shape;254;p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6" name="Google Shape;256;p4"/>
              <p:cNvCxnSpPr/>
              <p:nvPr/>
            </p:nvCxnSpPr>
            <p:spPr>
              <a:xfrm>
                <a:off x="3884" y="1602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4"/>
              <p:cNvCxnSpPr/>
              <p:nvPr/>
            </p:nvCxnSpPr>
            <p:spPr>
              <a:xfrm>
                <a:off x="4127" y="1604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8" name="Google Shape;258;p4"/>
            <p:cNvGrpSpPr/>
            <p:nvPr/>
          </p:nvGrpSpPr>
          <p:grpSpPr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59" name="Google Shape;259;p4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62" name="Google Shape;262;p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3" name="Google Shape;263;p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65" name="Google Shape;265;p4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4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7" name="Google Shape;267;p4"/>
            <p:cNvGrpSpPr/>
            <p:nvPr/>
          </p:nvGrpSpPr>
          <p:grpSpPr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2" name="Google Shape;272;p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74" name="Google Shape;274;p4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4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6" name="Google Shape;276;p4"/>
            <p:cNvGrpSpPr/>
            <p:nvPr/>
          </p:nvGrpSpPr>
          <p:grpSpPr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77" name="Google Shape;277;p4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80" name="Google Shape;280;p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1" name="Google Shape;281;p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83" name="Google Shape;283;p4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4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5" name="Google Shape;285;p4"/>
            <p:cNvGrpSpPr/>
            <p:nvPr/>
          </p:nvGrpSpPr>
          <p:grpSpPr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86" name="Google Shape;286;p4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89" name="Google Shape;289;p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0" name="Google Shape;290;p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2" name="Google Shape;292;p4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4"/>
              <p:cNvCxnSpPr/>
              <p:nvPr/>
            </p:nvCxnSpPr>
            <p:spPr>
              <a:xfrm>
                <a:off x="4578" y="1505"/>
                <a:ext cx="0" cy="4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4"/>
            <p:cNvGrpSpPr/>
            <p:nvPr/>
          </p:nvGrpSpPr>
          <p:grpSpPr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95" name="Google Shape;295;p4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98" name="Google Shape;298;p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9" name="Google Shape;299;p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1" name="Google Shape;301;p4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4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03" name="Google Shape;303;p4"/>
            <p:cNvCxnSpPr/>
            <p:nvPr/>
          </p:nvCxnSpPr>
          <p:spPr>
            <a:xfrm>
              <a:off x="4049" y="2358"/>
              <a:ext cx="428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04" name="Google Shape;304;p4"/>
            <p:cNvGrpSpPr/>
            <p:nvPr/>
          </p:nvGrpSpPr>
          <p:grpSpPr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05" name="Google Shape;305;p4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08" name="Google Shape;308;p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9" name="Google Shape;309;p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1" name="Google Shape;311;p4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4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3" name="Google Shape;313;p4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17" name="Google Shape;317;p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8" name="Google Shape;318;p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0" name="Google Shape;320;p4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4"/>
              <p:cNvCxnSpPr/>
              <p:nvPr/>
            </p:nvCxnSpPr>
            <p:spPr>
              <a:xfrm>
                <a:off x="4578" y="1505"/>
                <a:ext cx="0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2" name="Google Shape;322;p4"/>
            <p:cNvGrpSpPr/>
            <p:nvPr/>
          </p:nvGrpSpPr>
          <p:grpSpPr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26" name="Google Shape;326;p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7" name="Google Shape;327;p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9" name="Google Shape;329;p4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4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31" name="Google Shape;331;p4"/>
            <p:cNvGrpSpPr/>
            <p:nvPr/>
          </p:nvGrpSpPr>
          <p:grpSpPr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332" name="Google Shape;332;p4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35" name="Google Shape;335;p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6" name="Google Shape;336;p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38" name="Google Shape;338;p4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4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40" name="Google Shape;340;p4"/>
            <p:cNvGrpSpPr/>
            <p:nvPr/>
          </p:nvGrpSpPr>
          <p:grpSpPr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341" name="Google Shape;341;p4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44" name="Google Shape;344;p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45" name="Google Shape;345;p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47" name="Google Shape;347;p4"/>
              <p:cNvCxnSpPr/>
              <p:nvPr/>
            </p:nvCxnSpPr>
            <p:spPr>
              <a:xfrm>
                <a:off x="4335" y="1503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4"/>
              <p:cNvCxnSpPr/>
              <p:nvPr/>
            </p:nvCxnSpPr>
            <p:spPr>
              <a:xfrm>
                <a:off x="4578" y="1505"/>
                <a:ext cx="0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49" name="Google Shape;349;p4"/>
            <p:cNvGrpSpPr/>
            <p:nvPr/>
          </p:nvGrpSpPr>
          <p:grpSpPr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350" name="Google Shape;350;p4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53" name="Google Shape;353;p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54" name="Google Shape;354;p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56" name="Google Shape;356;p4"/>
              <p:cNvCxnSpPr/>
              <p:nvPr/>
            </p:nvCxnSpPr>
            <p:spPr>
              <a:xfrm>
                <a:off x="4335" y="1503"/>
                <a:ext cx="0" cy="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4"/>
              <p:cNvCxnSpPr/>
              <p:nvPr/>
            </p:nvCxnSpPr>
            <p:spPr>
              <a:xfrm>
                <a:off x="4578" y="1505"/>
                <a:ext cx="0" cy="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8" name="Google Shape;358;p4"/>
            <p:cNvGrpSpPr/>
            <p:nvPr/>
          </p:nvGrpSpPr>
          <p:grpSpPr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59" name="Google Shape;359;p4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360" name="Google Shape;360;p4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4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4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4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4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4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4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4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4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372" name="Google Shape;372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3" name="Google Shape;373;p4"/>
            <p:cNvGrpSpPr/>
            <p:nvPr/>
          </p:nvGrpSpPr>
          <p:grpSpPr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374" name="Google Shape;374;p4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375" name="Google Shape;375;p4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4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4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4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4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4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4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4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4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4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4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387" name="Google Shape;387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88" name="Google Shape;388;p4"/>
            <p:cNvCxnSpPr/>
            <p:nvPr/>
          </p:nvCxnSpPr>
          <p:spPr>
            <a:xfrm flipH="1" rot="-5400000">
              <a:off x="5034" y="3427"/>
              <a:ext cx="2" cy="54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9" name="Google Shape;389;p4"/>
            <p:cNvGrpSpPr/>
            <p:nvPr/>
          </p:nvGrpSpPr>
          <p:grpSpPr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390" name="Google Shape;390;p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1" name="Google Shape;391;p4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4"/>
            <p:cNvGrpSpPr/>
            <p:nvPr/>
          </p:nvGrpSpPr>
          <p:grpSpPr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descr="desktop_computer_stylized_medium" id="393" name="Google Shape;393;p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4" name="Google Shape;394;p4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4"/>
            <p:cNvGrpSpPr/>
            <p:nvPr/>
          </p:nvGrpSpPr>
          <p:grpSpPr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descr="desktop_computer_stylized_medium" id="396" name="Google Shape;396;p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7" name="Google Shape;397;p4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8" name="Google Shape;398;p4"/>
            <p:cNvGrpSpPr/>
            <p:nvPr/>
          </p:nvGrpSpPr>
          <p:grpSpPr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descr="desktop_computer_stylized_medium" id="399" name="Google Shape;399;p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0" name="Google Shape;400;p4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401" name="Google Shape;401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2" name="Google Shape;402;p4"/>
            <p:cNvGrpSpPr/>
            <p:nvPr/>
          </p:nvGrpSpPr>
          <p:grpSpPr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descr="iphone_stylized_small" id="403" name="Google Shape;403;p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404" name="Google Shape;404;p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5" name="Google Shape;405;p4"/>
            <p:cNvGrpSpPr/>
            <p:nvPr/>
          </p:nvGrpSpPr>
          <p:grpSpPr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406" name="Google Shape;406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1" name="Google Shape;411;p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412" name="Google Shape;412;p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4" name="Google Shape;414;p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5" name="Google Shape;415;p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416" name="Google Shape;416;p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8" name="Google Shape;418;p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0" name="Google Shape;420;p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421" name="Google Shape;421;p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3" name="Google Shape;423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4" name="Google Shape;424;p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425" name="Google Shape;425;p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7" name="Google Shape;427;p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1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8" name="Google Shape;438;p4"/>
            <p:cNvGrpSpPr/>
            <p:nvPr/>
          </p:nvGrpSpPr>
          <p:grpSpPr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439" name="Google Shape;439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4" name="Google Shape;444;p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445" name="Google Shape;445;p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7" name="Google Shape;447;p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8" name="Google Shape;448;p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449" name="Google Shape;449;p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1" name="Google Shape;451;p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3" name="Google Shape;453;p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454" name="Google Shape;454;p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6" name="Google Shape;456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7" name="Google Shape;457;p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458" name="Google Shape;458;p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1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0" name="Google Shape;460;p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1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4"/>
            <p:cNvGrpSpPr/>
            <p:nvPr/>
          </p:nvGrpSpPr>
          <p:grpSpPr>
            <a:xfrm>
              <a:off x="3340" y="1287"/>
              <a:ext cx="337" cy="261"/>
              <a:chOff x="877" y="1008"/>
              <a:chExt cx="2747" cy="2626"/>
            </a:xfrm>
          </p:grpSpPr>
          <p:pic>
            <p:nvPicPr>
              <p:cNvPr descr="antenna_stylized" id="472" name="Google Shape;472;p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73" name="Google Shape;473;p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4" name="Google Shape;474;p4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475" name="Google Shape;475;p4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6" name="Google Shape;476;p4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2" name="Google Shape;482;p4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83" name="Google Shape;483;p4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4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4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4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4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4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9" name="Google Shape;489;p4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5" name="Google Shape;495;p4"/>
            <p:cNvGrpSpPr/>
            <p:nvPr/>
          </p:nvGrpSpPr>
          <p:grpSpPr>
            <a:xfrm>
              <a:off x="4329" y="3456"/>
              <a:ext cx="299" cy="261"/>
              <a:chOff x="877" y="1008"/>
              <a:chExt cx="2747" cy="2626"/>
            </a:xfrm>
          </p:grpSpPr>
          <p:pic>
            <p:nvPicPr>
              <p:cNvPr descr="antenna_stylized" id="496" name="Google Shape;496;p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97" name="Google Shape;497;p4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8" name="Google Shape;498;p4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499" name="Google Shape;499;p4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0" name="Google Shape;500;p4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6" name="Google Shape;506;p4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07" name="Google Shape;507;p4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4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4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4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4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4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3" name="Google Shape;513;p4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" name="Google Shape;519;p4"/>
            <p:cNvGrpSpPr/>
            <p:nvPr/>
          </p:nvGrpSpPr>
          <p:grpSpPr>
            <a:xfrm>
              <a:off x="3503" y="1916"/>
              <a:ext cx="280" cy="261"/>
              <a:chOff x="877" y="1008"/>
              <a:chExt cx="2747" cy="2626"/>
            </a:xfrm>
          </p:grpSpPr>
          <p:pic>
            <p:nvPicPr>
              <p:cNvPr descr="antenna_stylized" id="520" name="Google Shape;520;p4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521" name="Google Shape;521;p4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2" name="Google Shape;522;p4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523" name="Google Shape;523;p4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4" name="Google Shape;524;p4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0" name="Google Shape;530;p4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1" name="Google Shape;531;p4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4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4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4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4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4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7" name="Google Shape;537;p4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3" name="Google Shape;543;p4"/>
            <p:cNvGrpSpPr/>
            <p:nvPr/>
          </p:nvGrpSpPr>
          <p:grpSpPr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descr="desktop_computer_stylized_medium" id="544" name="Google Shape;544;p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5" name="Google Shape;545;p4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6" name="Google Shape;546;p4"/>
            <p:cNvGrpSpPr/>
            <p:nvPr/>
          </p:nvGrpSpPr>
          <p:grpSpPr>
            <a:xfrm>
              <a:off x="4603" y="3416"/>
              <a:ext cx="299" cy="261"/>
              <a:chOff x="877" y="1008"/>
              <a:chExt cx="2747" cy="2626"/>
            </a:xfrm>
          </p:grpSpPr>
          <p:pic>
            <p:nvPicPr>
              <p:cNvPr descr="antenna_stylized" id="547" name="Google Shape;547;p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548" name="Google Shape;548;p4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 flipH="1" rot="109064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9" name="Google Shape;549;p4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550" name="Google Shape;550;p4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1" name="Google Shape;551;p4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7" name="Google Shape;557;p4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58" name="Google Shape;558;p4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4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4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4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4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4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4" name="Google Shape;564;p4"/>
              <p:cNvSpPr/>
              <p:nvPr/>
            </p:nvSpPr>
            <p:spPr>
              <a:xfrm>
                <a:off x="2577" y="3043"/>
                <a:ext cx="614" cy="514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1011" y="2998"/>
                <a:ext cx="17" cy="95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1012" y="2611"/>
                <a:ext cx="730" cy="39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 flipH="1" rot="10800000">
                <a:off x="2549" y="2986"/>
                <a:ext cx="608" cy="46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70" name="Google Shape;570;p4"/>
          <p:cNvCxnSpPr/>
          <p:nvPr/>
        </p:nvCxnSpPr>
        <p:spPr>
          <a:xfrm>
            <a:off x="6850063" y="3786188"/>
            <a:ext cx="1290637" cy="541337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underline_base" id="571" name="Google Shape;571;p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17513" y="850900"/>
            <a:ext cx="5027612" cy="173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2" name="Google Shape;572;p4"/>
          <p:cNvCxnSpPr/>
          <p:nvPr/>
        </p:nvCxnSpPr>
        <p:spPr>
          <a:xfrm>
            <a:off x="6945313" y="660400"/>
            <a:ext cx="1700212" cy="3386138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3" name="Google Shape;573;p4"/>
          <p:cNvSpPr txBox="1"/>
          <p:nvPr>
            <p:ph idx="4294967295" type="title"/>
          </p:nvPr>
        </p:nvSpPr>
        <p:spPr>
          <a:xfrm>
            <a:off x="295275" y="0"/>
            <a:ext cx="83820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Creating a network app</a:t>
            </a:r>
            <a:endParaRPr/>
          </a:p>
        </p:txBody>
      </p:sp>
      <p:sp>
        <p:nvSpPr>
          <p:cNvPr id="574" name="Google Shape;574;p4"/>
          <p:cNvSpPr txBox="1"/>
          <p:nvPr>
            <p:ph idx="4294967295" type="body"/>
          </p:nvPr>
        </p:nvSpPr>
        <p:spPr>
          <a:xfrm>
            <a:off x="196188" y="1116013"/>
            <a:ext cx="4419600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>
                <a:solidFill>
                  <a:srgbClr val="C00000"/>
                </a:solidFill>
              </a:rPr>
              <a:t>write programs that: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>
                <a:solidFill>
                  <a:schemeClr val="dk1"/>
                </a:solidFill>
              </a:rPr>
              <a:t>run on (different) end systems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>
                <a:solidFill>
                  <a:schemeClr val="dk1"/>
                </a:solidFill>
              </a:rPr>
              <a:t>communicate over network</a:t>
            </a:r>
            <a:endParaRPr/>
          </a:p>
          <a:p>
            <a:pPr indent="-228600" lvl="2" marL="914400" rtl="0" algn="l">
              <a:spcBef>
                <a:spcPts val="5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rgbClr val="0000FF"/>
                </a:solidFill>
              </a:rPr>
              <a:t>e.g., web server software communicates with browser software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>
                <a:solidFill>
                  <a:srgbClr val="C00000"/>
                </a:solidFill>
              </a:rPr>
              <a:t>no need to write software for network-core devices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>
                <a:solidFill>
                  <a:schemeClr val="dk1"/>
                </a:solidFill>
              </a:rPr>
              <a:t>network-core devices do not run user applications </a:t>
            </a:r>
            <a:endParaRPr/>
          </a:p>
          <a:p>
            <a:pPr indent="-212408" lvl="0" marL="319088" rtl="0" algn="l"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grpSp>
        <p:nvGrpSpPr>
          <p:cNvPr id="575" name="Google Shape;575;p4"/>
          <p:cNvGrpSpPr/>
          <p:nvPr/>
        </p:nvGrpSpPr>
        <p:grpSpPr>
          <a:xfrm>
            <a:off x="5857875" y="503238"/>
            <a:ext cx="1044575" cy="965200"/>
            <a:chOff x="4047" y="420"/>
            <a:chExt cx="658" cy="608"/>
          </a:xfrm>
        </p:grpSpPr>
        <p:sp>
          <p:nvSpPr>
            <p:cNvPr id="576" name="Google Shape;576;p4"/>
            <p:cNvSpPr/>
            <p:nvPr/>
          </p:nvSpPr>
          <p:spPr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4245" y="435"/>
              <a:ext cx="435" cy="50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"/>
            <p:cNvSpPr txBox="1"/>
            <p:nvPr/>
          </p:nvSpPr>
          <p:spPr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1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1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0" name="Google Shape;580;p4"/>
            <p:cNvCxnSpPr/>
            <p:nvPr/>
          </p:nvCxnSpPr>
          <p:spPr>
            <a:xfrm>
              <a:off x="4245" y="65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"/>
            <p:cNvCxnSpPr/>
            <p:nvPr/>
          </p:nvCxnSpPr>
          <p:spPr>
            <a:xfrm>
              <a:off x="4251" y="738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"/>
            <p:cNvCxnSpPr/>
            <p:nvPr/>
          </p:nvCxnSpPr>
          <p:spPr>
            <a:xfrm>
              <a:off x="4251" y="825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3" name="Google Shape;583;p4"/>
            <p:cNvSpPr/>
            <p:nvPr/>
          </p:nvSpPr>
          <p:spPr>
            <a:xfrm>
              <a:off x="4047" y="434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4" name="Google Shape;584;p4"/>
          <p:cNvGrpSpPr/>
          <p:nvPr/>
        </p:nvGrpSpPr>
        <p:grpSpPr>
          <a:xfrm>
            <a:off x="7956550" y="4087813"/>
            <a:ext cx="1044575" cy="965200"/>
            <a:chOff x="4047" y="420"/>
            <a:chExt cx="658" cy="608"/>
          </a:xfrm>
        </p:grpSpPr>
        <p:sp>
          <p:nvSpPr>
            <p:cNvPr id="585" name="Google Shape;585;p4"/>
            <p:cNvSpPr/>
            <p:nvPr/>
          </p:nvSpPr>
          <p:spPr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4245" y="435"/>
              <a:ext cx="435" cy="50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"/>
            <p:cNvSpPr txBox="1"/>
            <p:nvPr/>
          </p:nvSpPr>
          <p:spPr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1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1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9" name="Google Shape;589;p4"/>
            <p:cNvCxnSpPr/>
            <p:nvPr/>
          </p:nvCxnSpPr>
          <p:spPr>
            <a:xfrm>
              <a:off x="4245" y="65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"/>
            <p:cNvCxnSpPr/>
            <p:nvPr/>
          </p:nvCxnSpPr>
          <p:spPr>
            <a:xfrm>
              <a:off x="4251" y="738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"/>
            <p:cNvCxnSpPr/>
            <p:nvPr/>
          </p:nvCxnSpPr>
          <p:spPr>
            <a:xfrm>
              <a:off x="4251" y="825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2" name="Google Shape;592;p4"/>
            <p:cNvSpPr/>
            <p:nvPr/>
          </p:nvSpPr>
          <p:spPr>
            <a:xfrm>
              <a:off x="4047" y="434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4"/>
          <p:cNvGrpSpPr/>
          <p:nvPr/>
        </p:nvGrpSpPr>
        <p:grpSpPr>
          <a:xfrm>
            <a:off x="5815013" y="3651250"/>
            <a:ext cx="1044575" cy="965200"/>
            <a:chOff x="4047" y="420"/>
            <a:chExt cx="658" cy="608"/>
          </a:xfrm>
        </p:grpSpPr>
        <p:sp>
          <p:nvSpPr>
            <p:cNvPr id="594" name="Google Shape;594;p4"/>
            <p:cNvSpPr/>
            <p:nvPr/>
          </p:nvSpPr>
          <p:spPr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4245" y="435"/>
              <a:ext cx="435" cy="50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 txBox="1"/>
            <p:nvPr/>
          </p:nvSpPr>
          <p:spPr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1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1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1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8" name="Google Shape;598;p4"/>
            <p:cNvCxnSpPr/>
            <p:nvPr/>
          </p:nvCxnSpPr>
          <p:spPr>
            <a:xfrm>
              <a:off x="4245" y="651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"/>
            <p:cNvCxnSpPr/>
            <p:nvPr/>
          </p:nvCxnSpPr>
          <p:spPr>
            <a:xfrm>
              <a:off x="4251" y="738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"/>
            <p:cNvCxnSpPr/>
            <p:nvPr/>
          </p:nvCxnSpPr>
          <p:spPr>
            <a:xfrm>
              <a:off x="4251" y="825"/>
              <a:ext cx="435" cy="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1" name="Google Shape;601;p4"/>
            <p:cNvSpPr/>
            <p:nvPr/>
          </p:nvSpPr>
          <p:spPr>
            <a:xfrm>
              <a:off x="4047" y="434"/>
              <a:ext cx="192" cy="594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0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956" name="Google Shape;1956;p40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7" name="Google Shape;1957;p4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2: outline</a:t>
            </a:r>
            <a:endParaRPr/>
          </a:p>
        </p:txBody>
      </p:sp>
      <p:sp>
        <p:nvSpPr>
          <p:cNvPr id="1958" name="Google Shape;1958;p40"/>
          <p:cNvSpPr txBox="1"/>
          <p:nvPr>
            <p:ph idx="1" type="body"/>
          </p:nvPr>
        </p:nvSpPr>
        <p:spPr>
          <a:xfrm>
            <a:off x="533400" y="1611313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2.1 principles of network applications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2.2 Web and HTTP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2.3 FTP 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2.4 </a:t>
            </a:r>
            <a:r>
              <a:rPr lang="en-US">
                <a:solidFill>
                  <a:srgbClr val="CC0000"/>
                </a:solidFill>
              </a:rPr>
              <a:t>Electronic mail</a:t>
            </a:r>
            <a:endParaRPr/>
          </a:p>
          <a:p>
            <a:pPr indent="-273050" lvl="1" marL="91281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SMTP, POP3, IMAP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2.5 DNS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pic>
        <p:nvPicPr>
          <p:cNvPr descr="underline_base" id="1959" name="Google Shape;19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41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966" name="Google Shape;1966;p41"/>
          <p:cNvSpPr txBox="1"/>
          <p:nvPr>
            <p:ph type="title"/>
          </p:nvPr>
        </p:nvSpPr>
        <p:spPr>
          <a:xfrm>
            <a:off x="466725" y="301625"/>
            <a:ext cx="7772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Electronic mail</a:t>
            </a:r>
            <a:endParaRPr/>
          </a:p>
        </p:txBody>
      </p:sp>
      <p:sp>
        <p:nvSpPr>
          <p:cNvPr id="1967" name="Google Shape;1967;p41"/>
          <p:cNvSpPr txBox="1"/>
          <p:nvPr>
            <p:ph idx="1" type="body"/>
          </p:nvPr>
        </p:nvSpPr>
        <p:spPr>
          <a:xfrm>
            <a:off x="129299" y="1869282"/>
            <a:ext cx="5901614" cy="4912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>
                <a:solidFill>
                  <a:srgbClr val="CC0000"/>
                </a:solidFill>
              </a:rPr>
              <a:t>Three major components: 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user agents 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mail servers 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simple mail transfer protocol: SMTP</a:t>
            </a:r>
            <a:endParaRPr/>
          </a:p>
          <a:p>
            <a:pPr indent="-319088" lvl="0" marL="319088" rtl="0" algn="l">
              <a:spcBef>
                <a:spcPts val="25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3200">
                <a:solidFill>
                  <a:srgbClr val="CC0000"/>
                </a:solidFill>
              </a:rPr>
              <a:t>User Agent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a.k.a. “mail reader”</a:t>
            </a:r>
            <a:endParaRPr sz="2400"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composing, editing, reading mail messages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e.g., Outlook, Thunderbird, iPhone mail client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Outgoing and incoming messages stored on server</a:t>
            </a:r>
            <a:endParaRPr/>
          </a:p>
        </p:txBody>
      </p:sp>
      <p:pic>
        <p:nvPicPr>
          <p:cNvPr descr="underline_base" id="1968" name="Google Shape;19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13" y="947738"/>
            <a:ext cx="31940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9" name="Google Shape;196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6051" y="1520825"/>
            <a:ext cx="4080787" cy="35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42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976" name="Google Shape;1976;p42"/>
          <p:cNvSpPr txBox="1"/>
          <p:nvPr>
            <p:ph type="title"/>
          </p:nvPr>
        </p:nvSpPr>
        <p:spPr>
          <a:xfrm>
            <a:off x="376238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Electronic mail: mail servers</a:t>
            </a:r>
            <a:endParaRPr/>
          </a:p>
        </p:txBody>
      </p:sp>
      <p:sp>
        <p:nvSpPr>
          <p:cNvPr id="1977" name="Google Shape;1977;p42"/>
          <p:cNvSpPr txBox="1"/>
          <p:nvPr>
            <p:ph idx="1" type="body"/>
          </p:nvPr>
        </p:nvSpPr>
        <p:spPr>
          <a:xfrm>
            <a:off x="0" y="1765300"/>
            <a:ext cx="4876800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>
                <a:solidFill>
                  <a:srgbClr val="CC0000"/>
                </a:solidFill>
              </a:rPr>
              <a:t>mail servers: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>
                <a:solidFill>
                  <a:srgbClr val="CC0000"/>
                </a:solidFill>
              </a:rPr>
              <a:t>mailbox</a:t>
            </a:r>
            <a:r>
              <a:rPr lang="en-US" sz="2400"/>
              <a:t> contains incoming messages for user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>
                <a:solidFill>
                  <a:srgbClr val="CC0000"/>
                </a:solidFill>
              </a:rPr>
              <a:t>message queue</a:t>
            </a:r>
            <a:r>
              <a:rPr lang="en-US" sz="2400"/>
              <a:t> of outgoing (to be sent) mail messages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>
                <a:solidFill>
                  <a:srgbClr val="CC0000"/>
                </a:solidFill>
              </a:rPr>
              <a:t>SMTP protocol</a:t>
            </a:r>
            <a:r>
              <a:rPr lang="en-US" sz="2400"/>
              <a:t> between mail servers to send email messages</a:t>
            </a:r>
            <a:endParaRPr/>
          </a:p>
        </p:txBody>
      </p:sp>
      <p:pic>
        <p:nvPicPr>
          <p:cNvPr descr="underline_base" id="1978" name="Google Shape;197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188" y="882650"/>
            <a:ext cx="5942012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9" name="Google Shape;197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4050" y="2014537"/>
            <a:ext cx="4519950" cy="397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43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pic>
        <p:nvPicPr>
          <p:cNvPr descr="underline_base" id="1986" name="Google Shape;19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75" y="942975"/>
            <a:ext cx="73136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987" name="Google Shape;1987;p43"/>
          <p:cNvSpPr txBox="1"/>
          <p:nvPr>
            <p:ph type="title"/>
          </p:nvPr>
        </p:nvSpPr>
        <p:spPr>
          <a:xfrm>
            <a:off x="466725" y="234950"/>
            <a:ext cx="77724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Electronic Mail: SMTP </a:t>
            </a:r>
            <a:r>
              <a:rPr lang="en-US" sz="3600"/>
              <a:t>[RFC 2821]</a:t>
            </a:r>
            <a:endParaRPr/>
          </a:p>
        </p:txBody>
      </p:sp>
      <p:sp>
        <p:nvSpPr>
          <p:cNvPr id="1988" name="Google Shape;1988;p43"/>
          <p:cNvSpPr txBox="1"/>
          <p:nvPr>
            <p:ph idx="1" type="body"/>
          </p:nvPr>
        </p:nvSpPr>
        <p:spPr>
          <a:xfrm>
            <a:off x="566737" y="1516063"/>
            <a:ext cx="8402637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uses TCP and port 25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Direct transfer: sending server to receiving server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Three phases of transfer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handshaking (greeting)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transfer of messages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closure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command/response interaction (like </a:t>
            </a:r>
            <a:r>
              <a:rPr lang="en-US" sz="2400"/>
              <a:t>HTTP, FTP</a:t>
            </a:r>
            <a:r>
              <a:rPr lang="en-US"/>
              <a:t>)</a:t>
            </a:r>
            <a:endParaRPr>
              <a:solidFill>
                <a:schemeClr val="accent2"/>
              </a:solidFill>
            </a:endParaRPr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>
                <a:solidFill>
                  <a:srgbClr val="000099"/>
                </a:solidFill>
              </a:rPr>
              <a:t>commands:</a:t>
            </a:r>
            <a:r>
              <a:rPr lang="en-US"/>
              <a:t> ASCII text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>
                <a:solidFill>
                  <a:srgbClr val="000099"/>
                </a:solidFill>
              </a:rPr>
              <a:t>response:</a:t>
            </a:r>
            <a:r>
              <a:rPr lang="en-US"/>
              <a:t> status code and phrase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messages must be in 7-bit ASCII</a:t>
            </a:r>
            <a:endParaRPr sz="3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44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grpSp>
        <p:nvGrpSpPr>
          <p:cNvPr id="1995" name="Google Shape;1995;p44"/>
          <p:cNvGrpSpPr/>
          <p:nvPr/>
        </p:nvGrpSpPr>
        <p:grpSpPr>
          <a:xfrm>
            <a:off x="1284287" y="5126038"/>
            <a:ext cx="912813" cy="1054100"/>
            <a:chOff x="3574" y="550"/>
            <a:chExt cx="575" cy="664"/>
          </a:xfrm>
        </p:grpSpPr>
        <p:grpSp>
          <p:nvGrpSpPr>
            <p:cNvPr id="1996" name="Google Shape;1996;p44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1997" name="Google Shape;1997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8" name="Google Shape;1998;p4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9" name="Google Shape;1999;p44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44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1" name="Google Shape;2001;p44"/>
          <p:cNvGrpSpPr/>
          <p:nvPr/>
        </p:nvGrpSpPr>
        <p:grpSpPr>
          <a:xfrm>
            <a:off x="4994275" y="4857750"/>
            <a:ext cx="511175" cy="693738"/>
            <a:chOff x="4140" y="429"/>
            <a:chExt cx="1425" cy="2396"/>
          </a:xfrm>
        </p:grpSpPr>
        <p:sp>
          <p:nvSpPr>
            <p:cNvPr id="2002" name="Google Shape;2002;p4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44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4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44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7" name="Google Shape;2007;p44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2008" name="Google Shape;2008;p44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44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10" name="Google Shape;2010;p44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1" name="Google Shape;2011;p44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2012" name="Google Shape;2012;p44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44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14" name="Google Shape;2014;p44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6" name="Google Shape;2016;p44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44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19" name="Google Shape;2019;p4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0" name="Google Shape;2020;p44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2021" name="Google Shape;2021;p44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44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3" name="Google Shape;2023;p44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4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44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4" name="Google Shape;2034;p44"/>
          <p:cNvGrpSpPr/>
          <p:nvPr/>
        </p:nvGrpSpPr>
        <p:grpSpPr>
          <a:xfrm>
            <a:off x="2816225" y="4913313"/>
            <a:ext cx="511175" cy="693737"/>
            <a:chOff x="4140" y="429"/>
            <a:chExt cx="1425" cy="2396"/>
          </a:xfrm>
        </p:grpSpPr>
        <p:sp>
          <p:nvSpPr>
            <p:cNvPr id="2035" name="Google Shape;2035;p4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44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0" name="Google Shape;2040;p44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2041" name="Google Shape;2041;p44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Google Shape;2042;p44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3" name="Google Shape;2043;p44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4" name="Google Shape;2044;p44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2045" name="Google Shape;2045;p44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6" name="Google Shape;2046;p44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7" name="Google Shape;2047;p44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44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9" name="Google Shape;2049;p44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2050" name="Google Shape;2050;p44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1" name="Google Shape;2051;p44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2" name="Google Shape;2052;p4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3" name="Google Shape;2053;p44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2054" name="Google Shape;2054;p44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44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6" name="Google Shape;2056;p44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4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4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44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4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44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44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44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44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44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44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2067" name="Google Shape;206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200" y="801688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p44"/>
          <p:cNvSpPr txBox="1"/>
          <p:nvPr>
            <p:ph type="title"/>
          </p:nvPr>
        </p:nvSpPr>
        <p:spPr>
          <a:xfrm>
            <a:off x="444500" y="22225"/>
            <a:ext cx="82359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Scenario: Alice sends message to Bob</a:t>
            </a:r>
            <a:endParaRPr/>
          </a:p>
        </p:txBody>
      </p:sp>
      <p:sp>
        <p:nvSpPr>
          <p:cNvPr id="2069" name="Google Shape;2069;p44"/>
          <p:cNvSpPr txBox="1"/>
          <p:nvPr>
            <p:ph idx="1" type="body"/>
          </p:nvPr>
        </p:nvSpPr>
        <p:spPr>
          <a:xfrm>
            <a:off x="674687" y="1616075"/>
            <a:ext cx="3810000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rPr lang="en-US" sz="2200"/>
              <a:t>1) Alice uses UA to compose message “to”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bob@someschool.edu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rPr lang="en-US" sz="2200"/>
              <a:t>2) Alice’s UA sends message to her mail server; message placed in message queue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rPr lang="en-US" sz="2200"/>
              <a:t>3) client side of SMTP opens TCP connection with Bob’s mail server</a:t>
            </a:r>
            <a:endParaRPr sz="2200"/>
          </a:p>
        </p:txBody>
      </p:sp>
      <p:sp>
        <p:nvSpPr>
          <p:cNvPr id="2070" name="Google Shape;2070;p44"/>
          <p:cNvSpPr txBox="1"/>
          <p:nvPr>
            <p:ph idx="2" type="body"/>
          </p:nvPr>
        </p:nvSpPr>
        <p:spPr>
          <a:xfrm>
            <a:off x="4649787" y="1579563"/>
            <a:ext cx="3810000" cy="326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rPr lang="en-US" sz="2200"/>
              <a:t>4) SMTP client sends Alice’s message over the TCP connection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rPr lang="en-US" sz="2200"/>
              <a:t>5) Bob’s mail server places the message in Bob’s mailbox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rPr lang="en-US" sz="2200"/>
              <a:t>6) Bob invokes his user agent to read message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t/>
            </a:r>
            <a:endParaRPr sz="2200"/>
          </a:p>
        </p:txBody>
      </p:sp>
      <p:grpSp>
        <p:nvGrpSpPr>
          <p:cNvPr id="2071" name="Google Shape;2071;p44"/>
          <p:cNvGrpSpPr/>
          <p:nvPr/>
        </p:nvGrpSpPr>
        <p:grpSpPr>
          <a:xfrm>
            <a:off x="2949575" y="5200650"/>
            <a:ext cx="809625" cy="1049338"/>
            <a:chOff x="4296" y="2627"/>
            <a:chExt cx="510" cy="661"/>
          </a:xfrm>
        </p:grpSpPr>
        <p:sp>
          <p:nvSpPr>
            <p:cNvPr id="2072" name="Google Shape;2072;p44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44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5" name="Google Shape;2075;p44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Google Shape;2076;p44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7" name="Google Shape;2077;p44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8" name="Google Shape;2078;p44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9" name="Google Shape;2079;p44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Google Shape;2080;p44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1" name="Google Shape;2081;p44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2" name="Google Shape;2082;p44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44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2087" name="Google Shape;208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512" y="5365750"/>
            <a:ext cx="561975" cy="693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2088" name="Google Shape;2088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4325" y="5270500"/>
            <a:ext cx="676275" cy="690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9" name="Google Shape;2089;p44"/>
          <p:cNvGrpSpPr/>
          <p:nvPr/>
        </p:nvGrpSpPr>
        <p:grpSpPr>
          <a:xfrm>
            <a:off x="5140325" y="5146675"/>
            <a:ext cx="809625" cy="1049338"/>
            <a:chOff x="4296" y="2627"/>
            <a:chExt cx="510" cy="661"/>
          </a:xfrm>
        </p:grpSpPr>
        <p:sp>
          <p:nvSpPr>
            <p:cNvPr id="2090" name="Google Shape;2090;p44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44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44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3" name="Google Shape;2093;p44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4" name="Google Shape;2094;p44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5" name="Google Shape;2095;p44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6" name="Google Shape;2096;p44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7" name="Google Shape;2097;p44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8" name="Google Shape;2098;p44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9" name="Google Shape;2099;p44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0" name="Google Shape;2100;p44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44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44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44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05" name="Google Shape;2105;p44"/>
          <p:cNvCxnSpPr/>
          <p:nvPr/>
        </p:nvCxnSpPr>
        <p:spPr>
          <a:xfrm>
            <a:off x="2070100" y="5738813"/>
            <a:ext cx="892175" cy="14605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6" name="Google Shape;2106;p44"/>
          <p:cNvCxnSpPr/>
          <p:nvPr/>
        </p:nvCxnSpPr>
        <p:spPr>
          <a:xfrm>
            <a:off x="3756025" y="5873750"/>
            <a:ext cx="1379537" cy="219075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7" name="Google Shape;2107;p44"/>
          <p:cNvCxnSpPr/>
          <p:nvPr/>
        </p:nvCxnSpPr>
        <p:spPr>
          <a:xfrm flipH="1" rot="10800000">
            <a:off x="5986462" y="5653088"/>
            <a:ext cx="1027113" cy="427037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8" name="Google Shape;2108;p44"/>
          <p:cNvSpPr/>
          <p:nvPr/>
        </p:nvSpPr>
        <p:spPr>
          <a:xfrm>
            <a:off x="1200150" y="5187950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44"/>
          <p:cNvSpPr/>
          <p:nvPr/>
        </p:nvSpPr>
        <p:spPr>
          <a:xfrm>
            <a:off x="2309812" y="5683250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44"/>
          <p:cNvSpPr/>
          <p:nvPr/>
        </p:nvSpPr>
        <p:spPr>
          <a:xfrm>
            <a:off x="3181350" y="5762625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Google Shape;2111;p44"/>
          <p:cNvSpPr/>
          <p:nvPr/>
        </p:nvSpPr>
        <p:spPr>
          <a:xfrm>
            <a:off x="4292600" y="5848350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2" name="Google Shape;2112;p44"/>
          <p:cNvSpPr/>
          <p:nvPr/>
        </p:nvSpPr>
        <p:spPr>
          <a:xfrm>
            <a:off x="5397500" y="6180138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Google Shape;2113;p44"/>
          <p:cNvSpPr/>
          <p:nvPr/>
        </p:nvSpPr>
        <p:spPr>
          <a:xfrm>
            <a:off x="6319837" y="5749925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Google Shape;2114;p44"/>
          <p:cNvSpPr txBox="1"/>
          <p:nvPr/>
        </p:nvSpPr>
        <p:spPr>
          <a:xfrm>
            <a:off x="2465387" y="6313488"/>
            <a:ext cx="1819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Alice’s mail server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44"/>
          <p:cNvSpPr txBox="1"/>
          <p:nvPr/>
        </p:nvSpPr>
        <p:spPr>
          <a:xfrm>
            <a:off x="4740275" y="6376988"/>
            <a:ext cx="17414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Bob’s mail server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6" name="Google Shape;2116;p44"/>
          <p:cNvGrpSpPr/>
          <p:nvPr/>
        </p:nvGrpSpPr>
        <p:grpSpPr>
          <a:xfrm>
            <a:off x="6813550" y="5053013"/>
            <a:ext cx="912812" cy="1054100"/>
            <a:chOff x="3574" y="550"/>
            <a:chExt cx="575" cy="664"/>
          </a:xfrm>
        </p:grpSpPr>
        <p:grpSp>
          <p:nvGrpSpPr>
            <p:cNvPr id="2117" name="Google Shape;2117;p44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2118" name="Google Shape;2118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9" name="Google Shape;2119;p4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0" name="Google Shape;2120;p44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44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45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128" name="Google Shape;2128;p45"/>
          <p:cNvSpPr txBox="1"/>
          <p:nvPr>
            <p:ph type="title"/>
          </p:nvPr>
        </p:nvSpPr>
        <p:spPr>
          <a:xfrm>
            <a:off x="533400" y="1619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SMTP: final words</a:t>
            </a:r>
            <a:endParaRPr/>
          </a:p>
        </p:txBody>
      </p:sp>
      <p:sp>
        <p:nvSpPr>
          <p:cNvPr id="2129" name="Google Shape;2129;p45"/>
          <p:cNvSpPr txBox="1"/>
          <p:nvPr>
            <p:ph idx="1" type="body"/>
          </p:nvPr>
        </p:nvSpPr>
        <p:spPr>
          <a:xfrm>
            <a:off x="501650" y="155575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SMTP uses persistent connections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SMTP requires message (header &amp; body) to be in 7-bit ASCII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SMTP server uses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CRLF.CRLF</a:t>
            </a:r>
            <a:r>
              <a:rPr lang="en-US" sz="2400"/>
              <a:t> to determine end of message</a:t>
            </a:r>
            <a:endParaRPr/>
          </a:p>
        </p:txBody>
      </p:sp>
      <p:sp>
        <p:nvSpPr>
          <p:cNvPr id="2130" name="Google Shape;2130;p45"/>
          <p:cNvSpPr txBox="1"/>
          <p:nvPr>
            <p:ph idx="2" type="body"/>
          </p:nvPr>
        </p:nvSpPr>
        <p:spPr>
          <a:xfrm>
            <a:off x="4648200" y="1516063"/>
            <a:ext cx="4495800" cy="17605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comparison with HTTP:</a:t>
            </a:r>
            <a:endParaRPr/>
          </a:p>
          <a:p>
            <a:pPr indent="-319088" lvl="0" marL="319088" rtl="0" algn="l">
              <a:spcBef>
                <a:spcPts val="12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HTTP: pull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SMTP: push</a:t>
            </a:r>
            <a:endParaRPr/>
          </a:p>
        </p:txBody>
      </p:sp>
      <p:pic>
        <p:nvPicPr>
          <p:cNvPr descr="underline_base" id="2131" name="Google Shape;21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968375"/>
            <a:ext cx="45704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46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grpSp>
        <p:nvGrpSpPr>
          <p:cNvPr id="2138" name="Google Shape;2138;p46"/>
          <p:cNvGrpSpPr/>
          <p:nvPr/>
        </p:nvGrpSpPr>
        <p:grpSpPr>
          <a:xfrm>
            <a:off x="3187700" y="1974850"/>
            <a:ext cx="511175" cy="693738"/>
            <a:chOff x="4140" y="429"/>
            <a:chExt cx="1425" cy="2396"/>
          </a:xfrm>
        </p:grpSpPr>
        <p:sp>
          <p:nvSpPr>
            <p:cNvPr id="2139" name="Google Shape;2139;p4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144" name="Google Shape;2144;p4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2145" name="Google Shape;2145;p4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146" name="Google Shape;2146;p4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2147" name="Google Shape;2147;p4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148" name="Google Shape;2148;p4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2149" name="Google Shape;2149;p4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150" name="Google Shape;2150;p4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2151" name="Google Shape;2151;p4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52" name="Google Shape;2152;p4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153" name="Google Shape;2153;p4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2154" name="Google Shape;2154;p4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155" name="Google Shape;2155;p4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2156" name="Google Shape;2156;p4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157" name="Google Shape;2157;p4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2158" name="Google Shape;2158;p4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159" name="Google Shape;2159;p4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2160" name="Google Shape;2160;p4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61" name="Google Shape;2161;p4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62" name="Google Shape;2162;p4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63" name="Google Shape;2163;p4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64" name="Google Shape;2164;p4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65" name="Google Shape;2165;p4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66" name="Google Shape;2166;p4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67" name="Google Shape;2167;p4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68" name="Google Shape;2168;p4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69" name="Google Shape;2169;p4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70" name="Google Shape;2170;p4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171" name="Google Shape;2171;p46"/>
          <p:cNvGrpSpPr/>
          <p:nvPr/>
        </p:nvGrpSpPr>
        <p:grpSpPr>
          <a:xfrm>
            <a:off x="4873625" y="1984375"/>
            <a:ext cx="511175" cy="693738"/>
            <a:chOff x="4140" y="429"/>
            <a:chExt cx="1425" cy="2396"/>
          </a:xfrm>
        </p:grpSpPr>
        <p:sp>
          <p:nvSpPr>
            <p:cNvPr id="2172" name="Google Shape;2172;p4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73" name="Google Shape;2173;p4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74" name="Google Shape;2174;p4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177" name="Google Shape;2177;p4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2178" name="Google Shape;2178;p4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179" name="Google Shape;2179;p4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2180" name="Google Shape;2180;p4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181" name="Google Shape;2181;p4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2182" name="Google Shape;2182;p4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183" name="Google Shape;2183;p4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2184" name="Google Shape;2184;p4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85" name="Google Shape;2185;p4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186" name="Google Shape;2186;p4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2187" name="Google Shape;2187;p4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188" name="Google Shape;2188;p4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2189" name="Google Shape;2189;p4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190" name="Google Shape;2190;p4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2191" name="Google Shape;2191;p4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192" name="Google Shape;2192;p4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2193" name="Google Shape;2193;p4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94" name="Google Shape;2194;p4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95" name="Google Shape;2195;p4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descr="underline_base" id="2204" name="Google Shape;22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525" y="963613"/>
            <a:ext cx="50276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05" name="Google Shape;2205;p46"/>
          <p:cNvSpPr txBox="1"/>
          <p:nvPr>
            <p:ph type="title"/>
          </p:nvPr>
        </p:nvSpPr>
        <p:spPr>
          <a:xfrm>
            <a:off x="500063" y="255588"/>
            <a:ext cx="77724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Mail access protocols</a:t>
            </a:r>
            <a:endParaRPr/>
          </a:p>
        </p:txBody>
      </p:sp>
      <p:sp>
        <p:nvSpPr>
          <p:cNvPr id="2206" name="Google Shape;2206;p46"/>
          <p:cNvSpPr txBox="1"/>
          <p:nvPr>
            <p:ph idx="1" type="body"/>
          </p:nvPr>
        </p:nvSpPr>
        <p:spPr>
          <a:xfrm>
            <a:off x="806450" y="3627438"/>
            <a:ext cx="8337550" cy="2620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solidFill>
                  <a:srgbClr val="CC0000"/>
                </a:solidFill>
              </a:rPr>
              <a:t>SMTP:</a:t>
            </a:r>
            <a:r>
              <a:rPr lang="en-US" sz="2400"/>
              <a:t> delivery/storage to receiver’s server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mail access protocol: retrieval from server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540"/>
              <a:buChar char="🞑"/>
            </a:pPr>
            <a:r>
              <a:rPr lang="en-US" sz="2200">
                <a:solidFill>
                  <a:srgbClr val="CC0000"/>
                </a:solidFill>
              </a:rPr>
              <a:t>POP:</a:t>
            </a:r>
            <a:r>
              <a:rPr lang="en-US" sz="2200"/>
              <a:t> Post Office Protocol [RFC 1939]: authorization, download 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540"/>
              <a:buChar char="🞑"/>
            </a:pPr>
            <a:r>
              <a:rPr lang="en-US" sz="2200">
                <a:solidFill>
                  <a:srgbClr val="CC0000"/>
                </a:solidFill>
              </a:rPr>
              <a:t>IMAP:</a:t>
            </a:r>
            <a:r>
              <a:rPr lang="en-US" sz="2200"/>
              <a:t> Internet Mail Access Protocol [RFC 1730]: more features, including manipulation of stored msgs on server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540"/>
              <a:buChar char="🞑"/>
            </a:pPr>
            <a:r>
              <a:rPr lang="en-US" sz="2200">
                <a:solidFill>
                  <a:srgbClr val="CC0000"/>
                </a:solidFill>
              </a:rPr>
              <a:t>HTTP:</a:t>
            </a:r>
            <a:r>
              <a:rPr lang="en-US" sz="2200"/>
              <a:t> gmail, Hotmail, Yahoo! Mail, etc.</a:t>
            </a:r>
            <a:endParaRPr/>
          </a:p>
        </p:txBody>
      </p:sp>
      <p:grpSp>
        <p:nvGrpSpPr>
          <p:cNvPr id="2207" name="Google Shape;2207;p46"/>
          <p:cNvGrpSpPr/>
          <p:nvPr/>
        </p:nvGrpSpPr>
        <p:grpSpPr>
          <a:xfrm>
            <a:off x="3087688" y="2384426"/>
            <a:ext cx="1306513" cy="1133476"/>
            <a:chOff x="1837" y="1206"/>
            <a:chExt cx="823" cy="714"/>
          </a:xfrm>
        </p:grpSpPr>
        <p:sp>
          <p:nvSpPr>
            <p:cNvPr id="2208" name="Google Shape;2208;p46"/>
            <p:cNvSpPr txBox="1"/>
            <p:nvPr/>
          </p:nvSpPr>
          <p:spPr>
            <a:xfrm>
              <a:off x="1837" y="1583"/>
              <a:ext cx="823" cy="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wentieth Century"/>
                <a:buNone/>
              </a:pPr>
              <a:r>
                <a:rPr i="1" lang="en-US" sz="16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sender’s mail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wentieth Century"/>
                <a:buNone/>
              </a:pPr>
              <a:r>
                <a:rPr i="1" lang="en-US" sz="16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server</a:t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209" name="Google Shape;2209;p46"/>
            <p:cNvGrpSpPr/>
            <p:nvPr/>
          </p:nvGrpSpPr>
          <p:grpSpPr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2210" name="Google Shape;2210;p46"/>
              <p:cNvSpPr/>
              <p:nvPr/>
            </p:nvSpPr>
            <p:spPr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211" name="Google Shape;2211;p46"/>
              <p:cNvSpPr/>
              <p:nvPr/>
            </p:nvSpPr>
            <p:spPr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2212" name="Google Shape;2212;p46"/>
              <p:cNvCxnSpPr/>
              <p:nvPr/>
            </p:nvCxnSpPr>
            <p:spPr>
              <a:xfrm>
                <a:off x="2143" y="210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3" name="Google Shape;2213;p46"/>
              <p:cNvCxnSpPr/>
              <p:nvPr/>
            </p:nvCxnSpPr>
            <p:spPr>
              <a:xfrm>
                <a:off x="2252" y="210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4" name="Google Shape;2214;p46"/>
              <p:cNvCxnSpPr/>
              <p:nvPr/>
            </p:nvCxnSpPr>
            <p:spPr>
              <a:xfrm>
                <a:off x="2307" y="210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5" name="Google Shape;2215;p46"/>
              <p:cNvCxnSpPr/>
              <p:nvPr/>
            </p:nvCxnSpPr>
            <p:spPr>
              <a:xfrm>
                <a:off x="2364" y="210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6" name="Google Shape;2216;p46"/>
              <p:cNvCxnSpPr/>
              <p:nvPr/>
            </p:nvCxnSpPr>
            <p:spPr>
              <a:xfrm>
                <a:off x="2425" y="210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7" name="Google Shape;2217;p46"/>
              <p:cNvCxnSpPr/>
              <p:nvPr/>
            </p:nvCxnSpPr>
            <p:spPr>
              <a:xfrm>
                <a:off x="2481" y="210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8" name="Google Shape;2218;p46"/>
              <p:cNvCxnSpPr/>
              <p:nvPr/>
            </p:nvCxnSpPr>
            <p:spPr>
              <a:xfrm>
                <a:off x="2196" y="210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19" name="Google Shape;2219;p46"/>
              <p:cNvSpPr/>
              <p:nvPr/>
            </p:nvSpPr>
            <p:spPr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220" name="Google Shape;2220;p46"/>
              <p:cNvSpPr/>
              <p:nvPr/>
            </p:nvSpPr>
            <p:spPr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221" name="Google Shape;2221;p46"/>
              <p:cNvSpPr/>
              <p:nvPr/>
            </p:nvSpPr>
            <p:spPr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222" name="Google Shape;2222;p46"/>
              <p:cNvSpPr/>
              <p:nvPr/>
            </p:nvSpPr>
            <p:spPr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223" name="Google Shape;2223;p46"/>
              <p:cNvSpPr/>
              <p:nvPr/>
            </p:nvSpPr>
            <p:spPr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2224" name="Google Shape;2224;p46"/>
          <p:cNvSpPr txBox="1"/>
          <p:nvPr/>
        </p:nvSpPr>
        <p:spPr>
          <a:xfrm>
            <a:off x="2316343" y="1863725"/>
            <a:ext cx="7505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1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SMTP</a:t>
            </a:r>
            <a:endParaRPr/>
          </a:p>
        </p:txBody>
      </p:sp>
      <p:sp>
        <p:nvSpPr>
          <p:cNvPr id="2225" name="Google Shape;2225;p46"/>
          <p:cNvSpPr/>
          <p:nvPr/>
        </p:nvSpPr>
        <p:spPr>
          <a:xfrm>
            <a:off x="4006850" y="1854200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6" name="Google Shape;2226;p46"/>
          <p:cNvSpPr txBox="1"/>
          <p:nvPr/>
        </p:nvSpPr>
        <p:spPr>
          <a:xfrm>
            <a:off x="3918131" y="1874838"/>
            <a:ext cx="7505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1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SMTP</a:t>
            </a:r>
            <a:endParaRPr/>
          </a:p>
        </p:txBody>
      </p:sp>
      <p:sp>
        <p:nvSpPr>
          <p:cNvPr id="2227" name="Google Shape;2227;p46"/>
          <p:cNvSpPr txBox="1"/>
          <p:nvPr/>
        </p:nvSpPr>
        <p:spPr>
          <a:xfrm>
            <a:off x="5710238" y="1704975"/>
            <a:ext cx="1511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1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mail access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wentieth Century"/>
              <a:buNone/>
            </a:pPr>
            <a:r>
              <a:rPr i="1" lang="en-US" sz="20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protocol</a:t>
            </a:r>
            <a:endParaRPr i="1" sz="1800">
              <a:solidFill>
                <a:srgbClr val="CC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8" name="Google Shape;2228;p46"/>
          <p:cNvSpPr txBox="1"/>
          <p:nvPr/>
        </p:nvSpPr>
        <p:spPr>
          <a:xfrm>
            <a:off x="4658850" y="2995613"/>
            <a:ext cx="141538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i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receiver’s mail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i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server</a:t>
            </a:r>
            <a:endParaRPr i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229" name="Google Shape;2229;p46"/>
          <p:cNvGrpSpPr/>
          <p:nvPr/>
        </p:nvGrpSpPr>
        <p:grpSpPr>
          <a:xfrm>
            <a:off x="5026025" y="2397125"/>
            <a:ext cx="809625" cy="561975"/>
            <a:chOff x="2070" y="2004"/>
            <a:chExt cx="510" cy="354"/>
          </a:xfrm>
        </p:grpSpPr>
        <p:sp>
          <p:nvSpPr>
            <p:cNvPr id="2230" name="Google Shape;2230;p46"/>
            <p:cNvSpPr/>
            <p:nvPr/>
          </p:nvSpPr>
          <p:spPr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31" name="Google Shape;2231;p46"/>
            <p:cNvSpPr/>
            <p:nvPr/>
          </p:nvSpPr>
          <p:spPr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232" name="Google Shape;2232;p46"/>
            <p:cNvCxnSpPr/>
            <p:nvPr/>
          </p:nvCxnSpPr>
          <p:spPr>
            <a:xfrm>
              <a:off x="2143" y="210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3" name="Google Shape;2233;p46"/>
            <p:cNvCxnSpPr/>
            <p:nvPr/>
          </p:nvCxnSpPr>
          <p:spPr>
            <a:xfrm>
              <a:off x="2252" y="210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4" name="Google Shape;2234;p46"/>
            <p:cNvCxnSpPr/>
            <p:nvPr/>
          </p:nvCxnSpPr>
          <p:spPr>
            <a:xfrm>
              <a:off x="2307" y="210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5" name="Google Shape;2235;p46"/>
            <p:cNvCxnSpPr/>
            <p:nvPr/>
          </p:nvCxnSpPr>
          <p:spPr>
            <a:xfrm>
              <a:off x="2364" y="210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6" name="Google Shape;2236;p46"/>
            <p:cNvCxnSpPr/>
            <p:nvPr/>
          </p:nvCxnSpPr>
          <p:spPr>
            <a:xfrm>
              <a:off x="2425" y="210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7" name="Google Shape;2237;p46"/>
            <p:cNvCxnSpPr/>
            <p:nvPr/>
          </p:nvCxnSpPr>
          <p:spPr>
            <a:xfrm>
              <a:off x="2481" y="210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8" name="Google Shape;2238;p46"/>
            <p:cNvCxnSpPr/>
            <p:nvPr/>
          </p:nvCxnSpPr>
          <p:spPr>
            <a:xfrm>
              <a:off x="2196" y="210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39" name="Google Shape;2239;p46"/>
            <p:cNvSpPr/>
            <p:nvPr/>
          </p:nvSpPr>
          <p:spPr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40" name="Google Shape;2240;p46"/>
            <p:cNvSpPr/>
            <p:nvPr/>
          </p:nvSpPr>
          <p:spPr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41" name="Google Shape;2241;p46"/>
            <p:cNvSpPr/>
            <p:nvPr/>
          </p:nvSpPr>
          <p:spPr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descr="Alice" id="2244" name="Google Shape;224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925" y="1954213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2245" name="Google Shape;224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9125" y="1968500"/>
            <a:ext cx="676275" cy="690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6" name="Google Shape;2246;p46"/>
          <p:cNvCxnSpPr/>
          <p:nvPr/>
        </p:nvCxnSpPr>
        <p:spPr>
          <a:xfrm>
            <a:off x="2228850" y="2301875"/>
            <a:ext cx="903288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7" name="Google Shape;2247;p46"/>
          <p:cNvCxnSpPr/>
          <p:nvPr/>
        </p:nvCxnSpPr>
        <p:spPr>
          <a:xfrm>
            <a:off x="3859213" y="2298700"/>
            <a:ext cx="903287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8" name="Google Shape;2248;p46"/>
          <p:cNvCxnSpPr/>
          <p:nvPr/>
        </p:nvCxnSpPr>
        <p:spPr>
          <a:xfrm>
            <a:off x="5478463" y="2295525"/>
            <a:ext cx="1697037" cy="1588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9" name="Google Shape;2249;p46"/>
          <p:cNvSpPr txBox="1"/>
          <p:nvPr/>
        </p:nvSpPr>
        <p:spPr>
          <a:xfrm>
            <a:off x="5987609" y="2324100"/>
            <a:ext cx="1207382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wentieth Century"/>
              <a:buNone/>
            </a:pPr>
            <a:r>
              <a:rPr i="1" lang="en-US" sz="18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(e.g., </a:t>
            </a:r>
            <a:r>
              <a:rPr i="1" lang="en-US" sz="16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POP,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wentieth Century"/>
              <a:buNone/>
            </a:pPr>
            <a:r>
              <a:rPr i="1" lang="en-US" sz="16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IMAP</a:t>
            </a:r>
            <a:r>
              <a:rPr i="1" lang="en-US" sz="18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/>
          </a:p>
        </p:txBody>
      </p:sp>
      <p:grpSp>
        <p:nvGrpSpPr>
          <p:cNvPr id="2250" name="Google Shape;2250;p46"/>
          <p:cNvGrpSpPr/>
          <p:nvPr/>
        </p:nvGrpSpPr>
        <p:grpSpPr>
          <a:xfrm>
            <a:off x="1314450" y="1816100"/>
            <a:ext cx="890588" cy="1054100"/>
            <a:chOff x="3588" y="550"/>
            <a:chExt cx="561" cy="664"/>
          </a:xfrm>
        </p:grpSpPr>
        <p:grpSp>
          <p:nvGrpSpPr>
            <p:cNvPr id="2251" name="Google Shape;2251;p4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2252" name="Google Shape;2252;p4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3" name="Google Shape;2253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2254" name="Google Shape;2254;p4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55" name="Google Shape;2255;p46"/>
            <p:cNvSpPr txBox="1"/>
            <p:nvPr/>
          </p:nvSpPr>
          <p:spPr>
            <a:xfrm>
              <a:off x="3591" y="550"/>
              <a:ext cx="401" cy="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wentieth Century"/>
                <a:buNone/>
              </a:pPr>
              <a:r>
                <a:rPr i="1" lang="en-US" sz="16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wentieth Century"/>
                <a:buNone/>
              </a:pPr>
              <a:r>
                <a:rPr i="1" lang="en-US" sz="16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agent</a:t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256" name="Google Shape;2256;p46"/>
          <p:cNvGrpSpPr/>
          <p:nvPr/>
        </p:nvGrpSpPr>
        <p:grpSpPr>
          <a:xfrm>
            <a:off x="7215188" y="1819275"/>
            <a:ext cx="890587" cy="1054100"/>
            <a:chOff x="3588" y="550"/>
            <a:chExt cx="561" cy="664"/>
          </a:xfrm>
        </p:grpSpPr>
        <p:grpSp>
          <p:nvGrpSpPr>
            <p:cNvPr id="2257" name="Google Shape;2257;p4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2258" name="Google Shape;2258;p4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9" name="Google Shape;2259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2260" name="Google Shape;2260;p4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61" name="Google Shape;2261;p46"/>
            <p:cNvSpPr txBox="1"/>
            <p:nvPr/>
          </p:nvSpPr>
          <p:spPr>
            <a:xfrm>
              <a:off x="3591" y="550"/>
              <a:ext cx="401" cy="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wentieth Century"/>
                <a:buNone/>
              </a:pPr>
              <a:r>
                <a:rPr i="1" lang="en-US" sz="16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wentieth Century"/>
                <a:buNone/>
              </a:pPr>
              <a:r>
                <a:rPr i="1" lang="en-US" sz="16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agent</a:t>
              </a:r>
              <a:endParaRPr i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47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pic>
        <p:nvPicPr>
          <p:cNvPr descr="underline_base" id="2268" name="Google Shape;226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3" y="858838"/>
            <a:ext cx="3317875" cy="163512"/>
          </a:xfrm>
          <a:prstGeom prst="rect">
            <a:avLst/>
          </a:prstGeom>
          <a:noFill/>
          <a:ln>
            <a:noFill/>
          </a:ln>
        </p:spPr>
      </p:pic>
      <p:sp>
        <p:nvSpPr>
          <p:cNvPr id="2269" name="Google Shape;2269;p47"/>
          <p:cNvSpPr txBox="1"/>
          <p:nvPr>
            <p:ph type="title"/>
          </p:nvPr>
        </p:nvSpPr>
        <p:spPr>
          <a:xfrm>
            <a:off x="403225" y="131763"/>
            <a:ext cx="7772400" cy="96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POP3 protocol</a:t>
            </a:r>
            <a:endParaRPr/>
          </a:p>
        </p:txBody>
      </p:sp>
      <p:sp>
        <p:nvSpPr>
          <p:cNvPr id="2270" name="Google Shape;2270;p47"/>
          <p:cNvSpPr txBox="1"/>
          <p:nvPr>
            <p:ph idx="1" type="body"/>
          </p:nvPr>
        </p:nvSpPr>
        <p:spPr>
          <a:xfrm>
            <a:off x="220662" y="1438275"/>
            <a:ext cx="424656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authorization phase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client commands: 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lang="en-US" sz="2000"/>
              <a:t> declare username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pass:</a:t>
            </a:r>
            <a:r>
              <a:rPr lang="en-US" sz="2000"/>
              <a:t> password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server responses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+OK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-ERR</a:t>
            </a:r>
            <a:endParaRPr sz="1800"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transaction phase,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</a:rPr>
              <a:t>client</a:t>
            </a:r>
            <a:r>
              <a:rPr lang="en-US" sz="2400">
                <a:solidFill>
                  <a:schemeClr val="dk2"/>
                </a:solidFill>
              </a:rPr>
              <a:t>:</a:t>
            </a:r>
            <a:endParaRPr sz="2400"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list:</a:t>
            </a:r>
            <a:r>
              <a:rPr lang="en-US" sz="2000"/>
              <a:t> list message numbers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retr:</a:t>
            </a:r>
            <a:r>
              <a:rPr lang="en-US" sz="2000"/>
              <a:t> retrieve message by number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dele:</a:t>
            </a:r>
            <a:r>
              <a:rPr lang="en-US" sz="2000"/>
              <a:t> delete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endParaRPr sz="2000"/>
          </a:p>
        </p:txBody>
      </p:sp>
      <p:sp>
        <p:nvSpPr>
          <p:cNvPr id="2271" name="Google Shape;2271;p47"/>
          <p:cNvSpPr txBox="1"/>
          <p:nvPr/>
        </p:nvSpPr>
        <p:spPr>
          <a:xfrm>
            <a:off x="4340225" y="2309813"/>
            <a:ext cx="4268788" cy="40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list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1 498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2 912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retr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&lt;message 1 contents&gt;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dele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retr 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&lt;message 1 contents&gt;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dele 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+OK </a:t>
            </a:r>
            <a:r>
              <a:rPr b="1" i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POP3 server signing off</a:t>
            </a:r>
            <a:endParaRPr b="1"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2" name="Google Shape;2272;p47"/>
          <p:cNvSpPr txBox="1"/>
          <p:nvPr/>
        </p:nvSpPr>
        <p:spPr>
          <a:xfrm>
            <a:off x="4989513" y="590550"/>
            <a:ext cx="398145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+OK POP3 server ready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user bob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+OK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pass hungry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+OK</a:t>
            </a:r>
            <a:r>
              <a:rPr b="1" i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user successfully logged on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3" name="Google Shape;2273;p47"/>
          <p:cNvSpPr/>
          <p:nvPr/>
        </p:nvSpPr>
        <p:spPr>
          <a:xfrm>
            <a:off x="4972050" y="847725"/>
            <a:ext cx="371475" cy="1457325"/>
          </a:xfrm>
          <a:custGeom>
            <a:rect b="b" l="l" r="r" t="t"/>
            <a:pathLst>
              <a:path extrusionOk="0" h="918" w="234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4" name="Google Shape;2274;p47"/>
          <p:cNvCxnSpPr/>
          <p:nvPr/>
        </p:nvCxnSpPr>
        <p:spPr>
          <a:xfrm flipH="1" rot="10800000">
            <a:off x="3486150" y="1449388"/>
            <a:ext cx="1400175" cy="23812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5" name="Google Shape;2275;p47"/>
          <p:cNvSpPr/>
          <p:nvPr/>
        </p:nvSpPr>
        <p:spPr>
          <a:xfrm>
            <a:off x="4973638" y="2428875"/>
            <a:ext cx="371475" cy="3895725"/>
          </a:xfrm>
          <a:custGeom>
            <a:rect b="b" l="l" r="r" t="t"/>
            <a:pathLst>
              <a:path extrusionOk="0" h="918" w="234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6" name="Google Shape;2276;p47"/>
          <p:cNvCxnSpPr/>
          <p:nvPr/>
        </p:nvCxnSpPr>
        <p:spPr>
          <a:xfrm flipH="1" rot="10800000">
            <a:off x="3152775" y="3941763"/>
            <a:ext cx="1733550" cy="32385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48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pic>
        <p:nvPicPr>
          <p:cNvPr descr="underline_base" id="2283" name="Google Shape;228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957263"/>
            <a:ext cx="59420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84" name="Google Shape;2284;p48"/>
          <p:cNvSpPr txBox="1"/>
          <p:nvPr>
            <p:ph type="title"/>
          </p:nvPr>
        </p:nvSpPr>
        <p:spPr>
          <a:xfrm>
            <a:off x="381000" y="293688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POP3 (more) and IMAP</a:t>
            </a:r>
            <a:endParaRPr/>
          </a:p>
        </p:txBody>
      </p:sp>
      <p:sp>
        <p:nvSpPr>
          <p:cNvPr id="2285" name="Google Shape;2285;p48"/>
          <p:cNvSpPr txBox="1"/>
          <p:nvPr>
            <p:ph idx="1" type="body"/>
          </p:nvPr>
        </p:nvSpPr>
        <p:spPr>
          <a:xfrm>
            <a:off x="533400" y="1751011"/>
            <a:ext cx="3924300" cy="464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more about POP3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previous example uses POP3 “download and delete” mode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cannot re-read e-mail if you change client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POP3 “download-and-keep”: copies of messages on different clients</a:t>
            </a:r>
            <a:endParaRPr/>
          </a:p>
        </p:txBody>
      </p:sp>
      <p:sp>
        <p:nvSpPr>
          <p:cNvPr id="2286" name="Google Shape;2286;p48"/>
          <p:cNvSpPr txBox="1"/>
          <p:nvPr>
            <p:ph idx="2" type="body"/>
          </p:nvPr>
        </p:nvSpPr>
        <p:spPr>
          <a:xfrm>
            <a:off x="4533900" y="1782762"/>
            <a:ext cx="4610100" cy="4648200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</a:rPr>
              <a:t>IMAP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keeps all messages in one place: at server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allows user to organize messages in folders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keeps user state across sessions: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names of folders and mappings between message IDs and folder name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Good for low-bandwidth connection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permit a user agent to obtain components of messages.</a:t>
            </a: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49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293" name="Google Shape;2293;p49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4" name="Google Shape;2294;p4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2: outline</a:t>
            </a:r>
            <a:endParaRPr/>
          </a:p>
        </p:txBody>
      </p:sp>
      <p:sp>
        <p:nvSpPr>
          <p:cNvPr id="2295" name="Google Shape;2295;p49"/>
          <p:cNvSpPr txBox="1"/>
          <p:nvPr>
            <p:ph idx="1" type="body"/>
          </p:nvPr>
        </p:nvSpPr>
        <p:spPr>
          <a:xfrm>
            <a:off x="533400" y="1611313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2.1 principles of network applications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2.2 Web and HTTP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2.3 FTP 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2.4 Electronic mail</a:t>
            </a:r>
            <a:endParaRPr/>
          </a:p>
          <a:p>
            <a:pPr indent="-273050" lvl="1" marL="91281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SMTP, POP3, IMAP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2.5 </a:t>
            </a:r>
            <a:r>
              <a:rPr lang="en-US">
                <a:solidFill>
                  <a:srgbClr val="CC0000"/>
                </a:solidFill>
              </a:rPr>
              <a:t>DNS</a:t>
            </a:r>
            <a:endParaRPr/>
          </a:p>
          <a:p>
            <a:pPr indent="-457200" lvl="0" marL="457200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pic>
        <p:nvPicPr>
          <p:cNvPr descr="underline_base" id="2296" name="Google Shape;229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608" name="Google Shape;608;p5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609" name="Google Shape;6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75" y="960438"/>
            <a:ext cx="59420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"/>
          <p:cNvSpPr txBox="1"/>
          <p:nvPr>
            <p:ph type="title"/>
          </p:nvPr>
        </p:nvSpPr>
        <p:spPr>
          <a:xfrm>
            <a:off x="444500" y="207963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architectures</a:t>
            </a:r>
            <a:endParaRPr/>
          </a:p>
        </p:txBody>
      </p:sp>
      <p:sp>
        <p:nvSpPr>
          <p:cNvPr id="611" name="Google Shape;611;p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Possible structure of applications: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client-server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peer-to-peer (P2P)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50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303" name="Google Shape;2303;p50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2304" name="Google Shape;230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990600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05" name="Google Shape;2305;p50"/>
          <p:cNvSpPr txBox="1"/>
          <p:nvPr>
            <p:ph type="title"/>
          </p:nvPr>
        </p:nvSpPr>
        <p:spPr>
          <a:xfrm>
            <a:off x="533400" y="3016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DNS: domain name system</a:t>
            </a:r>
            <a:endParaRPr/>
          </a:p>
        </p:txBody>
      </p:sp>
      <p:sp>
        <p:nvSpPr>
          <p:cNvPr id="2306" name="Google Shape;2306;p50"/>
          <p:cNvSpPr txBox="1"/>
          <p:nvPr>
            <p:ph idx="1" type="body"/>
          </p:nvPr>
        </p:nvSpPr>
        <p:spPr>
          <a:xfrm>
            <a:off x="233362" y="1668462"/>
            <a:ext cx="412591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i="1" lang="en-US" sz="2400">
                <a:solidFill>
                  <a:srgbClr val="000099"/>
                </a:solidFill>
              </a:rPr>
              <a:t>Internet hosts and routers: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IP address (32 bit) - used for addressing datagrams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“name”, e.g., www.yahoo.com - used by humans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i="1" lang="en-US" sz="2400" u="sng">
                <a:solidFill>
                  <a:srgbClr val="CC0000"/>
                </a:solidFill>
              </a:rPr>
              <a:t>Q:</a:t>
            </a:r>
            <a:r>
              <a:rPr lang="en-US" sz="2400"/>
              <a:t> how to map between IP address and name, and vice versa ?</a:t>
            </a:r>
            <a:endParaRPr/>
          </a:p>
        </p:txBody>
      </p:sp>
      <p:sp>
        <p:nvSpPr>
          <p:cNvPr id="2307" name="Google Shape;2307;p50"/>
          <p:cNvSpPr txBox="1"/>
          <p:nvPr>
            <p:ph idx="2" type="body"/>
          </p:nvPr>
        </p:nvSpPr>
        <p:spPr>
          <a:xfrm>
            <a:off x="4495800" y="1489075"/>
            <a:ext cx="4495800" cy="500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Domain Name System: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>
                <a:solidFill>
                  <a:srgbClr val="000099"/>
                </a:solidFill>
              </a:rPr>
              <a:t>distributed database</a:t>
            </a:r>
            <a:r>
              <a:rPr lang="en-US" sz="2400"/>
              <a:t> implemented in hierarchy of many </a:t>
            </a:r>
            <a:r>
              <a:rPr i="1" lang="en-US" sz="2400">
                <a:solidFill>
                  <a:srgbClr val="000099"/>
                </a:solidFill>
              </a:rPr>
              <a:t>name servers</a:t>
            </a:r>
            <a:endParaRPr sz="2400">
              <a:solidFill>
                <a:srgbClr val="000099"/>
              </a:solidFill>
            </a:endParaRPr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>
                <a:solidFill>
                  <a:srgbClr val="000099"/>
                </a:solidFill>
              </a:rPr>
              <a:t>application-layer protocol:</a:t>
            </a:r>
            <a:r>
              <a:rPr lang="en-US" sz="2400"/>
              <a:t> hosts and name servers communicate to </a:t>
            </a:r>
            <a:r>
              <a:rPr i="1" lang="en-US" sz="2400">
                <a:solidFill>
                  <a:srgbClr val="000099"/>
                </a:solidFill>
              </a:rPr>
              <a:t>resolve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names (address/name translation)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51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314" name="Google Shape;2314;p51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5" name="Google Shape;2315;p51"/>
          <p:cNvSpPr txBox="1"/>
          <p:nvPr>
            <p:ph type="title"/>
          </p:nvPr>
        </p:nvSpPr>
        <p:spPr>
          <a:xfrm>
            <a:off x="533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DNS: services, structure </a:t>
            </a:r>
            <a:endParaRPr/>
          </a:p>
        </p:txBody>
      </p:sp>
      <p:sp>
        <p:nvSpPr>
          <p:cNvPr id="2316" name="Google Shape;2316;p51"/>
          <p:cNvSpPr txBox="1"/>
          <p:nvPr>
            <p:ph idx="1" type="body"/>
          </p:nvPr>
        </p:nvSpPr>
        <p:spPr>
          <a:xfrm>
            <a:off x="381000" y="1768474"/>
            <a:ext cx="8382000" cy="464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i="1" lang="en-US" sz="2400">
                <a:solidFill>
                  <a:srgbClr val="CC0000"/>
                </a:solidFill>
              </a:rPr>
              <a:t>    </a:t>
            </a:r>
            <a:r>
              <a:rPr i="1" lang="en-US" sz="2400">
                <a:solidFill>
                  <a:srgbClr val="0000FF"/>
                </a:solidFill>
              </a:rPr>
              <a:t>All DNS query and reply messages are sent within UDP datagrams to port 53.</a:t>
            </a:r>
            <a:endParaRPr i="1" sz="2400">
              <a:solidFill>
                <a:srgbClr val="0000FF"/>
              </a:solidFill>
            </a:endParaRPr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DNS services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hostname to IP address translation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host aliasing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canonical, alias names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mail server aliasing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load distribution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replicated Web servers: many IP addresses correspond to one name</a:t>
            </a:r>
            <a:endParaRPr/>
          </a:p>
          <a:p>
            <a:pPr indent="-166369" lvl="1" marL="639763" rtl="0" algn="l">
              <a:spcBef>
                <a:spcPts val="55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27648" lvl="0" marL="319088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pic>
        <p:nvPicPr>
          <p:cNvPr descr="underline_base" id="2317" name="Google Shape;231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915988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52"/>
          <p:cNvSpPr txBox="1"/>
          <p:nvPr>
            <p:ph type="title"/>
          </p:nvPr>
        </p:nvSpPr>
        <p:spPr>
          <a:xfrm>
            <a:off x="585787" y="378154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Name Space (1)</a:t>
            </a:r>
            <a:endParaRPr/>
          </a:p>
        </p:txBody>
      </p:sp>
      <p:sp>
        <p:nvSpPr>
          <p:cNvPr id="2323" name="Google Shape;2323;p52"/>
          <p:cNvSpPr txBox="1"/>
          <p:nvPr>
            <p:ph idx="1" type="body"/>
          </p:nvPr>
        </p:nvSpPr>
        <p:spPr>
          <a:xfrm>
            <a:off x="948973" y="1465347"/>
            <a:ext cx="7790214" cy="46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DNS namespace is hierarchical from the root down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Different parts delegated to different organizations</a:t>
            </a:r>
            <a:endParaRPr/>
          </a:p>
        </p:txBody>
      </p:sp>
      <p:pic>
        <p:nvPicPr>
          <p:cNvPr id="2324" name="Google Shape;232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2416975"/>
            <a:ext cx="8713788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5" name="Google Shape;2325;p52"/>
          <p:cNvSpPr txBox="1"/>
          <p:nvPr/>
        </p:nvSpPr>
        <p:spPr>
          <a:xfrm>
            <a:off x="2485531" y="6017337"/>
            <a:ext cx="4172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2BD8"/>
                </a:solidFill>
                <a:latin typeface="Arial"/>
                <a:ea typeface="Arial"/>
                <a:cs typeface="Arial"/>
                <a:sym typeface="Arial"/>
              </a:rPr>
              <a:t>The computer robot.cs.washington.edu</a:t>
            </a:r>
            <a:endParaRPr/>
          </a:p>
        </p:txBody>
      </p:sp>
      <p:cxnSp>
        <p:nvCxnSpPr>
          <p:cNvPr id="2326" name="Google Shape;2326;p52"/>
          <p:cNvCxnSpPr>
            <a:stCxn id="2325" idx="1"/>
          </p:cNvCxnSpPr>
          <p:nvPr/>
        </p:nvCxnSpPr>
        <p:spPr>
          <a:xfrm rot="10800000">
            <a:off x="2153131" y="5928703"/>
            <a:ext cx="332400" cy="27330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27" name="Google Shape;2327;p52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CN5E by Tanenbaum &amp; Wetherall, © Pearson Education-Prentice Hall and D. Wetherall, 2011</a:t>
            </a:r>
            <a:endParaRPr i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5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Name Space (2)</a:t>
            </a:r>
            <a:endParaRPr/>
          </a:p>
        </p:txBody>
      </p:sp>
      <p:sp>
        <p:nvSpPr>
          <p:cNvPr id="2333" name="Google Shape;2333;p53"/>
          <p:cNvSpPr txBox="1"/>
          <p:nvPr>
            <p:ph idx="1" type="body"/>
          </p:nvPr>
        </p:nvSpPr>
        <p:spPr>
          <a:xfrm>
            <a:off x="152400" y="1506537"/>
            <a:ext cx="4343400" cy="28368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40"/>
              <a:buFont typeface="Arial"/>
              <a:buNone/>
            </a:pPr>
            <a:r>
              <a:rPr lang="en-US" sz="2400"/>
              <a:t>Generic top-level domains are controlled by ICANN (</a:t>
            </a:r>
            <a:r>
              <a:rPr lang="en-US" sz="2400">
                <a:solidFill>
                  <a:srgbClr val="0000FF"/>
                </a:solidFill>
              </a:rPr>
              <a:t>Internet Corporation for Assigned Names and Numbers</a:t>
            </a:r>
            <a:r>
              <a:rPr lang="en-US" sz="2400"/>
              <a:t>) who appoints registrars to run them</a:t>
            </a:r>
            <a:endParaRPr/>
          </a:p>
        </p:txBody>
      </p:sp>
      <p:pic>
        <p:nvPicPr>
          <p:cNvPr id="2334" name="Google Shape;233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300" y="1506537"/>
            <a:ext cx="4400550" cy="47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5" name="Google Shape;2335;p53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CN5E by Tanenbaum &amp; Wetherall, © Pearson Education-Prentice Hall and D. Wetherall, 2011</a:t>
            </a:r>
            <a:endParaRPr i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54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342" name="Google Shape;2342;p54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43" name="Google Shape;2343;p54"/>
          <p:cNvGrpSpPr/>
          <p:nvPr/>
        </p:nvGrpSpPr>
        <p:grpSpPr>
          <a:xfrm>
            <a:off x="438150" y="1512084"/>
            <a:ext cx="7989611" cy="2450316"/>
            <a:chOff x="230" y="576"/>
            <a:chExt cx="5359" cy="1761"/>
          </a:xfrm>
        </p:grpSpPr>
        <p:sp>
          <p:nvSpPr>
            <p:cNvPr id="2344" name="Google Shape;2344;p54"/>
            <p:cNvSpPr txBox="1"/>
            <p:nvPr/>
          </p:nvSpPr>
          <p:spPr>
            <a:xfrm>
              <a:off x="2256" y="576"/>
              <a:ext cx="1185" cy="2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Root DNS Servers</a:t>
              </a:r>
              <a:endParaRPr/>
            </a:p>
          </p:txBody>
        </p:sp>
        <p:sp>
          <p:nvSpPr>
            <p:cNvPr id="2345" name="Google Shape;2345;p54"/>
            <p:cNvSpPr txBox="1"/>
            <p:nvPr/>
          </p:nvSpPr>
          <p:spPr>
            <a:xfrm>
              <a:off x="528" y="1344"/>
              <a:ext cx="1129" cy="2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 DNS servers</a:t>
              </a:r>
              <a:endParaRPr/>
            </a:p>
          </p:txBody>
        </p:sp>
        <p:sp>
          <p:nvSpPr>
            <p:cNvPr id="2346" name="Google Shape;2346;p54"/>
            <p:cNvSpPr txBox="1"/>
            <p:nvPr/>
          </p:nvSpPr>
          <p:spPr>
            <a:xfrm>
              <a:off x="2304" y="1296"/>
              <a:ext cx="1098" cy="2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org DNS servers</a:t>
              </a:r>
              <a:endParaRPr/>
            </a:p>
          </p:txBody>
        </p:sp>
        <p:sp>
          <p:nvSpPr>
            <p:cNvPr id="2347" name="Google Shape;2347;p54"/>
            <p:cNvSpPr txBox="1"/>
            <p:nvPr/>
          </p:nvSpPr>
          <p:spPr>
            <a:xfrm>
              <a:off x="4032" y="1296"/>
              <a:ext cx="1102" cy="2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edu DNS servers</a:t>
              </a:r>
              <a:endParaRPr/>
            </a:p>
          </p:txBody>
        </p:sp>
        <p:cxnSp>
          <p:nvCxnSpPr>
            <p:cNvPr id="2348" name="Google Shape;2348;p54"/>
            <p:cNvCxnSpPr/>
            <p:nvPr/>
          </p:nvCxnSpPr>
          <p:spPr>
            <a:xfrm flipH="1">
              <a:off x="1344" y="864"/>
              <a:ext cx="1392" cy="432"/>
            </a:xfrm>
            <a:prstGeom prst="straightConnector1">
              <a:avLst/>
            </a:prstGeom>
            <a:noFill/>
            <a:ln cap="flat" cmpd="sng" w="317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9" name="Google Shape;2349;p54"/>
            <p:cNvCxnSpPr/>
            <p:nvPr/>
          </p:nvCxnSpPr>
          <p:spPr>
            <a:xfrm>
              <a:off x="2928" y="816"/>
              <a:ext cx="0" cy="48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0" name="Google Shape;2350;p54"/>
            <p:cNvCxnSpPr/>
            <p:nvPr/>
          </p:nvCxnSpPr>
          <p:spPr>
            <a:xfrm>
              <a:off x="3168" y="864"/>
              <a:ext cx="1440" cy="432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51" name="Google Shape;2351;p54"/>
            <p:cNvSpPr txBox="1"/>
            <p:nvPr/>
          </p:nvSpPr>
          <p:spPr>
            <a:xfrm>
              <a:off x="3878" y="1752"/>
              <a:ext cx="847" cy="4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poly.edu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DNS servers</a:t>
              </a:r>
              <a:endParaRPr/>
            </a:p>
          </p:txBody>
        </p:sp>
        <p:sp>
          <p:nvSpPr>
            <p:cNvPr id="2352" name="Google Shape;2352;p54"/>
            <p:cNvSpPr txBox="1"/>
            <p:nvPr/>
          </p:nvSpPr>
          <p:spPr>
            <a:xfrm>
              <a:off x="4742" y="1752"/>
              <a:ext cx="847" cy="4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umass.edu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DNS servers</a:t>
              </a:r>
              <a:endParaRPr/>
            </a:p>
          </p:txBody>
        </p:sp>
        <p:cxnSp>
          <p:nvCxnSpPr>
            <p:cNvPr id="2353" name="Google Shape;2353;p54"/>
            <p:cNvCxnSpPr/>
            <p:nvPr/>
          </p:nvCxnSpPr>
          <p:spPr>
            <a:xfrm flipH="1">
              <a:off x="4224" y="1536"/>
              <a:ext cx="336" cy="24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4" name="Google Shape;2354;p54"/>
            <p:cNvCxnSpPr/>
            <p:nvPr/>
          </p:nvCxnSpPr>
          <p:spPr>
            <a:xfrm>
              <a:off x="4848" y="1536"/>
              <a:ext cx="288" cy="24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55" name="Google Shape;2355;p54"/>
            <p:cNvSpPr txBox="1"/>
            <p:nvPr/>
          </p:nvSpPr>
          <p:spPr>
            <a:xfrm>
              <a:off x="230" y="1848"/>
              <a:ext cx="847" cy="4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yahoo.com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DNS servers</a:t>
              </a:r>
              <a:endParaRPr/>
            </a:p>
          </p:txBody>
        </p:sp>
        <p:sp>
          <p:nvSpPr>
            <p:cNvPr id="2356" name="Google Shape;2356;p54"/>
            <p:cNvSpPr txBox="1"/>
            <p:nvPr/>
          </p:nvSpPr>
          <p:spPr>
            <a:xfrm>
              <a:off x="1248" y="1872"/>
              <a:ext cx="867" cy="4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amazon.com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DNS servers</a:t>
              </a:r>
              <a:endParaRPr/>
            </a:p>
          </p:txBody>
        </p:sp>
        <p:cxnSp>
          <p:nvCxnSpPr>
            <p:cNvPr id="2357" name="Google Shape;2357;p54"/>
            <p:cNvCxnSpPr/>
            <p:nvPr/>
          </p:nvCxnSpPr>
          <p:spPr>
            <a:xfrm flipH="1">
              <a:off x="768" y="1584"/>
              <a:ext cx="192" cy="288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8" name="Google Shape;2358;p54"/>
            <p:cNvCxnSpPr/>
            <p:nvPr/>
          </p:nvCxnSpPr>
          <p:spPr>
            <a:xfrm>
              <a:off x="1392" y="1584"/>
              <a:ext cx="240" cy="288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59" name="Google Shape;2359;p54"/>
            <p:cNvSpPr txBox="1"/>
            <p:nvPr/>
          </p:nvSpPr>
          <p:spPr>
            <a:xfrm>
              <a:off x="2534" y="1799"/>
              <a:ext cx="847" cy="46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pbs.org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i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DNS servers</a:t>
              </a:r>
              <a:endParaRPr/>
            </a:p>
          </p:txBody>
        </p:sp>
        <p:cxnSp>
          <p:nvCxnSpPr>
            <p:cNvPr id="2360" name="Google Shape;2360;p54"/>
            <p:cNvCxnSpPr/>
            <p:nvPr/>
          </p:nvCxnSpPr>
          <p:spPr>
            <a:xfrm>
              <a:off x="2928" y="1536"/>
              <a:ext cx="0" cy="288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61" name="Google Shape;2361;p54"/>
          <p:cNvSpPr txBox="1"/>
          <p:nvPr>
            <p:ph type="title"/>
          </p:nvPr>
        </p:nvSpPr>
        <p:spPr>
          <a:xfrm>
            <a:off x="468313" y="161925"/>
            <a:ext cx="8023225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DNS: a distributed, hierarchical database</a:t>
            </a:r>
            <a:endParaRPr/>
          </a:p>
        </p:txBody>
      </p:sp>
      <p:sp>
        <p:nvSpPr>
          <p:cNvPr id="2362" name="Google Shape;2362;p54"/>
          <p:cNvSpPr txBox="1"/>
          <p:nvPr>
            <p:ph idx="2" type="body"/>
          </p:nvPr>
        </p:nvSpPr>
        <p:spPr>
          <a:xfrm>
            <a:off x="520700" y="3971925"/>
            <a:ext cx="8394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i="1" lang="en-US" sz="2400">
                <a:solidFill>
                  <a:srgbClr val="000099"/>
                </a:solidFill>
              </a:rPr>
              <a:t>client wants IP for www.amazon.com; 1</a:t>
            </a:r>
            <a:r>
              <a:rPr baseline="30000" i="1" lang="en-US" sz="2400">
                <a:solidFill>
                  <a:srgbClr val="000099"/>
                </a:solidFill>
              </a:rPr>
              <a:t>st</a:t>
            </a:r>
            <a:r>
              <a:rPr i="1" lang="en-US" sz="2400">
                <a:solidFill>
                  <a:srgbClr val="000099"/>
                </a:solidFill>
              </a:rPr>
              <a:t> approx: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client queries root server to find com DNS server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client queries .com DNS server to get amazon.com DNS server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client queries amazon.com DNS server to get  IP address for www.amazon.com</a:t>
            </a:r>
            <a:endParaRPr/>
          </a:p>
        </p:txBody>
      </p:sp>
      <p:pic>
        <p:nvPicPr>
          <p:cNvPr descr="underline_base" id="2363" name="Google Shape;236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849313"/>
            <a:ext cx="8043863" cy="160337"/>
          </a:xfrm>
          <a:prstGeom prst="rect">
            <a:avLst/>
          </a:prstGeom>
          <a:noFill/>
          <a:ln>
            <a:noFill/>
          </a:ln>
        </p:spPr>
      </p:pic>
      <p:sp>
        <p:nvSpPr>
          <p:cNvPr id="2364" name="Google Shape;2364;p54"/>
          <p:cNvSpPr txBox="1"/>
          <p:nvPr/>
        </p:nvSpPr>
        <p:spPr>
          <a:xfrm>
            <a:off x="3957638" y="2005797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…</a:t>
            </a:r>
            <a:endParaRPr/>
          </a:p>
        </p:txBody>
      </p:sp>
      <p:sp>
        <p:nvSpPr>
          <p:cNvPr id="2365" name="Google Shape;2365;p54"/>
          <p:cNvSpPr txBox="1"/>
          <p:nvPr/>
        </p:nvSpPr>
        <p:spPr>
          <a:xfrm>
            <a:off x="4521200" y="2004209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55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372" name="Google Shape;2372;p55"/>
          <p:cNvSpPr txBox="1"/>
          <p:nvPr>
            <p:ph idx="12" type="sldNum"/>
          </p:nvPr>
        </p:nvSpPr>
        <p:spPr>
          <a:xfrm>
            <a:off x="912786" y="5070475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3" name="Google Shape;2373;p55"/>
          <p:cNvSpPr txBox="1"/>
          <p:nvPr>
            <p:ph type="title"/>
          </p:nvPr>
        </p:nvSpPr>
        <p:spPr>
          <a:xfrm>
            <a:off x="533400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DNS: root name servers</a:t>
            </a:r>
            <a:endParaRPr/>
          </a:p>
        </p:txBody>
      </p:sp>
      <p:sp>
        <p:nvSpPr>
          <p:cNvPr id="2374" name="Google Shape;2374;p55"/>
          <p:cNvSpPr txBox="1"/>
          <p:nvPr>
            <p:ph idx="1" type="body"/>
          </p:nvPr>
        </p:nvSpPr>
        <p:spPr>
          <a:xfrm>
            <a:off x="609600" y="1543050"/>
            <a:ext cx="84788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contacted by local name server that can not resolve name</a:t>
            </a:r>
            <a:endParaRPr/>
          </a:p>
        </p:txBody>
      </p:sp>
      <p:sp>
        <p:nvSpPr>
          <p:cNvPr id="2375" name="Google Shape;2375;p55"/>
          <p:cNvSpPr/>
          <p:nvPr/>
        </p:nvSpPr>
        <p:spPr>
          <a:xfrm>
            <a:off x="6489674" y="3844925"/>
            <a:ext cx="2681287" cy="811213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13 root name “servers” worldwide</a:t>
            </a:r>
            <a:endParaRPr i="0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6" name="Google Shape;2376;p55"/>
          <p:cNvSpPr/>
          <p:nvPr/>
        </p:nvSpPr>
        <p:spPr>
          <a:xfrm>
            <a:off x="784199" y="2403475"/>
            <a:ext cx="57848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worldf" id="2377" name="Google Shape;237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4999" y="3200400"/>
            <a:ext cx="4319587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8" name="Google Shape;2378;p55"/>
          <p:cNvSpPr txBox="1"/>
          <p:nvPr/>
        </p:nvSpPr>
        <p:spPr>
          <a:xfrm>
            <a:off x="511149" y="3983038"/>
            <a:ext cx="2090737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Verisign, Los Angeles 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(5 other sites)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USC-ISI Marina del Rey, 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ICANN Los Angeles, 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(41 other sites)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9" name="Google Shape;2379;p55"/>
          <p:cNvSpPr/>
          <p:nvPr/>
        </p:nvSpPr>
        <p:spPr>
          <a:xfrm>
            <a:off x="2060549" y="3935413"/>
            <a:ext cx="531812" cy="341312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55"/>
          <p:cNvSpPr txBox="1"/>
          <p:nvPr/>
        </p:nvSpPr>
        <p:spPr>
          <a:xfrm>
            <a:off x="507974" y="3155950"/>
            <a:ext cx="19494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NASA Mt View, 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Internet Software 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Palo Alto, CA (and 48 other   sites)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1" name="Google Shape;2381;p55"/>
          <p:cNvSpPr/>
          <p:nvPr/>
        </p:nvSpPr>
        <p:spPr>
          <a:xfrm flipH="1" rot="10800000">
            <a:off x="1727174" y="3690938"/>
            <a:ext cx="817562" cy="184150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55"/>
          <p:cNvSpPr txBox="1"/>
          <p:nvPr/>
        </p:nvSpPr>
        <p:spPr>
          <a:xfrm>
            <a:off x="4600549" y="2795588"/>
            <a:ext cx="2278062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Netnod, Stockholm (37 other sites)</a:t>
            </a:r>
            <a:endParaRPr/>
          </a:p>
        </p:txBody>
      </p:sp>
      <p:sp>
        <p:nvSpPr>
          <p:cNvPr id="2383" name="Google Shape;2383;p55"/>
          <p:cNvSpPr/>
          <p:nvPr/>
        </p:nvSpPr>
        <p:spPr>
          <a:xfrm>
            <a:off x="4235424" y="2890838"/>
            <a:ext cx="446087" cy="654050"/>
          </a:xfrm>
          <a:custGeom>
            <a:rect b="b" l="l" r="r" t="t"/>
            <a:pathLst>
              <a:path extrusionOk="0" h="1005" w="666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55"/>
          <p:cNvSpPr txBox="1"/>
          <p:nvPr/>
        </p:nvSpPr>
        <p:spPr>
          <a:xfrm>
            <a:off x="4637061" y="2506663"/>
            <a:ext cx="25193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k. RIPE London (17 other sites)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5" name="Google Shape;2385;p55"/>
          <p:cNvSpPr/>
          <p:nvPr/>
        </p:nvSpPr>
        <p:spPr>
          <a:xfrm>
            <a:off x="4054449" y="2684463"/>
            <a:ext cx="615950" cy="946150"/>
          </a:xfrm>
          <a:custGeom>
            <a:rect b="b" l="l" r="r" t="t"/>
            <a:pathLst>
              <a:path extrusionOk="0" h="1448" w="922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55"/>
          <p:cNvSpPr txBox="1"/>
          <p:nvPr/>
        </p:nvSpPr>
        <p:spPr>
          <a:xfrm>
            <a:off x="6215036" y="3125788"/>
            <a:ext cx="1766888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WIDE Tokyo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other sites)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7" name="Google Shape;2387;p55"/>
          <p:cNvSpPr/>
          <p:nvPr/>
        </p:nvSpPr>
        <p:spPr>
          <a:xfrm>
            <a:off x="5878486" y="3421063"/>
            <a:ext cx="400050" cy="431800"/>
          </a:xfrm>
          <a:custGeom>
            <a:rect b="b" l="l" r="r" t="t"/>
            <a:pathLst>
              <a:path extrusionOk="0" h="462" w="25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55"/>
          <p:cNvSpPr txBox="1"/>
          <p:nvPr/>
        </p:nvSpPr>
        <p:spPr>
          <a:xfrm>
            <a:off x="1900211" y="2363788"/>
            <a:ext cx="2598738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Cogent, Herndon, VA (5 other sites)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U Maryland College Park, MD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ARL Aberdeen, MD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Verisign, Dulles VA (69 other sites )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nderline_base" id="2389" name="Google Shape;238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38" y="884238"/>
            <a:ext cx="54848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0" name="Google Shape;2390;p55"/>
          <p:cNvCxnSpPr/>
          <p:nvPr/>
        </p:nvCxnSpPr>
        <p:spPr>
          <a:xfrm flipH="1">
            <a:off x="3181324" y="3100388"/>
            <a:ext cx="7937" cy="6905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1" name="Google Shape;2391;p55"/>
          <p:cNvSpPr txBox="1"/>
          <p:nvPr/>
        </p:nvSpPr>
        <p:spPr>
          <a:xfrm>
            <a:off x="1854174" y="4711700"/>
            <a:ext cx="14700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US DoD Columbus, OH (5 other sites)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92" name="Google Shape;2392;p55"/>
          <p:cNvCxnSpPr>
            <a:stCxn id="2391" idx="0"/>
          </p:cNvCxnSpPr>
          <p:nvPr/>
        </p:nvCxnSpPr>
        <p:spPr>
          <a:xfrm flipH="1" rot="10800000">
            <a:off x="2589187" y="3767000"/>
            <a:ext cx="480900" cy="944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56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399" name="Google Shape;2399;p56"/>
          <p:cNvSpPr txBox="1"/>
          <p:nvPr>
            <p:ph type="title"/>
          </p:nvPr>
        </p:nvSpPr>
        <p:spPr>
          <a:xfrm>
            <a:off x="533400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DNS: root name servers</a:t>
            </a:r>
            <a:endParaRPr/>
          </a:p>
        </p:txBody>
      </p:sp>
      <p:sp>
        <p:nvSpPr>
          <p:cNvPr id="2400" name="Google Shape;2400;p56"/>
          <p:cNvSpPr txBox="1"/>
          <p:nvPr>
            <p:ph idx="1" type="body"/>
          </p:nvPr>
        </p:nvSpPr>
        <p:spPr>
          <a:xfrm>
            <a:off x="665163" y="1516063"/>
            <a:ext cx="8478837" cy="206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Each “ root server” is actually a network of replicated servers, for both security and reliability purposes. 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All together, there are 247 root servers as of fall 2011. </a:t>
            </a:r>
            <a:r>
              <a:rPr b="1" lang="en-US" sz="2000">
                <a:solidFill>
                  <a:srgbClr val="0000FF"/>
                </a:solidFill>
              </a:rPr>
              <a:t>[504 as of 17 January 2016]</a:t>
            </a:r>
            <a:endParaRPr b="1" sz="2400">
              <a:solidFill>
                <a:srgbClr val="0000FF"/>
              </a:solidFill>
            </a:endParaRPr>
          </a:p>
        </p:txBody>
      </p:sp>
      <p:pic>
        <p:nvPicPr>
          <p:cNvPr descr="underline_base" id="2401" name="Google Shape;240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8" y="884238"/>
            <a:ext cx="5484812" cy="173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2" name="Google Shape;240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0306" y="3047144"/>
            <a:ext cx="6363494" cy="362988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57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409" name="Google Shape;2409;p57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0" name="Google Shape;2410;p57"/>
          <p:cNvSpPr txBox="1"/>
          <p:nvPr>
            <p:ph type="title"/>
          </p:nvPr>
        </p:nvSpPr>
        <p:spPr>
          <a:xfrm>
            <a:off x="533400" y="234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TLD and authoritative servers</a:t>
            </a:r>
            <a:endParaRPr/>
          </a:p>
        </p:txBody>
      </p:sp>
      <p:sp>
        <p:nvSpPr>
          <p:cNvPr id="2411" name="Google Shape;2411;p57"/>
          <p:cNvSpPr txBox="1"/>
          <p:nvPr>
            <p:ph idx="1" type="body"/>
          </p:nvPr>
        </p:nvSpPr>
        <p:spPr>
          <a:xfrm>
            <a:off x="533400" y="1600200"/>
            <a:ext cx="81597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000099"/>
                </a:solidFill>
              </a:rPr>
              <a:t>top-level domain (TLD) servers: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responsible for com, org, net, edu, aero, jobs, museums, and all top-level country domains, e.g.: uk, fr, ca, jp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>
                <a:solidFill>
                  <a:srgbClr val="FF0000"/>
                </a:solidFill>
              </a:rPr>
              <a:t>Network Solutions </a:t>
            </a:r>
            <a:r>
              <a:rPr lang="en-US"/>
              <a:t>maintains servers for .com TLD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>
                <a:solidFill>
                  <a:srgbClr val="FF0000"/>
                </a:solidFill>
              </a:rPr>
              <a:t>Educause </a:t>
            </a:r>
            <a:r>
              <a:rPr lang="en-US"/>
              <a:t>for .edu TLD</a:t>
            </a:r>
            <a:endParaRPr/>
          </a:p>
          <a:p>
            <a:pPr indent="-319088" lvl="0" marL="319088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000099"/>
                </a:solidFill>
              </a:rPr>
              <a:t>authoritative DNS servers:</a:t>
            </a:r>
            <a:r>
              <a:rPr lang="en-US"/>
              <a:t> 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organization’s own DNS server(s), providing authoritative hostname to IP mappings for organization’s named hosts 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can be maintained by organization or service provider</a:t>
            </a:r>
            <a:endParaRPr/>
          </a:p>
          <a:p>
            <a:pPr indent="-166369" lvl="1" marL="639763" rtl="0" algn="l">
              <a:spcBef>
                <a:spcPts val="55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underline_base" id="2412" name="Google Shape;241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63" y="944563"/>
            <a:ext cx="6399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58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419" name="Google Shape;2419;p58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0" name="Google Shape;2420;p58"/>
          <p:cNvSpPr txBox="1"/>
          <p:nvPr>
            <p:ph type="title"/>
          </p:nvPr>
        </p:nvSpPr>
        <p:spPr>
          <a:xfrm>
            <a:off x="533400" y="236538"/>
            <a:ext cx="7772400" cy="95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</a:t>
            </a:r>
            <a:r>
              <a:rPr lang="en-US" sz="4000"/>
              <a:t>DNS</a:t>
            </a:r>
            <a:r>
              <a:rPr lang="en-US"/>
              <a:t> name server</a:t>
            </a:r>
            <a:endParaRPr/>
          </a:p>
        </p:txBody>
      </p:sp>
      <p:sp>
        <p:nvSpPr>
          <p:cNvPr id="2421" name="Google Shape;2421;p58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does not strictly belong to hierarchy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each ISP (residential ISP, company, university) has one </a:t>
            </a:r>
            <a:r>
              <a:rPr i="1" lang="en-US"/>
              <a:t>default name server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when host makes DNS query, query is sent to its local DNS server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has local cache of recent name-to-address translation pairs (but may be out of date!)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acts as proxy, forwards query into hierarchy</a:t>
            </a:r>
            <a:endParaRPr/>
          </a:p>
          <a:p>
            <a:pPr indent="-166369" lvl="1" marL="639763" rtl="0" algn="l">
              <a:spcBef>
                <a:spcPts val="55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underline_base" id="2422" name="Google Shape;242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3" y="969963"/>
            <a:ext cx="5548312" cy="20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59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pic>
        <p:nvPicPr>
          <p:cNvPr descr="underline_base" id="2429" name="Google Shape;242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30" name="Google Shape;2430;p59"/>
          <p:cNvSpPr txBox="1"/>
          <p:nvPr/>
        </p:nvSpPr>
        <p:spPr>
          <a:xfrm>
            <a:off x="4595812" y="5654675"/>
            <a:ext cx="1746250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requesting host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cis.poly.edu</a:t>
            </a:r>
            <a:endParaRPr/>
          </a:p>
        </p:txBody>
      </p:sp>
      <p:sp>
        <p:nvSpPr>
          <p:cNvPr id="2431" name="Google Shape;2431;p59"/>
          <p:cNvSpPr txBox="1"/>
          <p:nvPr/>
        </p:nvSpPr>
        <p:spPr>
          <a:xfrm>
            <a:off x="7072312" y="6548437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/>
          </a:p>
        </p:txBody>
      </p:sp>
      <p:sp>
        <p:nvSpPr>
          <p:cNvPr id="2432" name="Google Shape;2432;p59"/>
          <p:cNvSpPr txBox="1"/>
          <p:nvPr/>
        </p:nvSpPr>
        <p:spPr>
          <a:xfrm>
            <a:off x="7078575" y="1597852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3" name="Google Shape;2433;p59"/>
          <p:cNvCxnSpPr/>
          <p:nvPr/>
        </p:nvCxnSpPr>
        <p:spPr>
          <a:xfrm rot="10800000">
            <a:off x="5675312" y="3689350"/>
            <a:ext cx="0" cy="13144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4" name="Google Shape;2434;p59"/>
          <p:cNvCxnSpPr/>
          <p:nvPr/>
        </p:nvCxnSpPr>
        <p:spPr>
          <a:xfrm flipH="1" rot="10800000">
            <a:off x="5789612" y="1993900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5" name="Google Shape;2435;p59"/>
          <p:cNvCxnSpPr/>
          <p:nvPr/>
        </p:nvCxnSpPr>
        <p:spPr>
          <a:xfrm flipH="1" rot="10800000">
            <a:off x="6075362" y="3155950"/>
            <a:ext cx="1485900" cy="95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6" name="Google Shape;2436;p59"/>
          <p:cNvCxnSpPr/>
          <p:nvPr/>
        </p:nvCxnSpPr>
        <p:spPr>
          <a:xfrm rot="10800000">
            <a:off x="6075362" y="3327400"/>
            <a:ext cx="141922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7" name="Google Shape;2437;p59"/>
          <p:cNvCxnSpPr/>
          <p:nvPr/>
        </p:nvCxnSpPr>
        <p:spPr>
          <a:xfrm flipH="1">
            <a:off x="5999162" y="2222500"/>
            <a:ext cx="733425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8" name="Google Shape;2438;p59"/>
          <p:cNvCxnSpPr/>
          <p:nvPr/>
        </p:nvCxnSpPr>
        <p:spPr>
          <a:xfrm>
            <a:off x="5865812" y="3706812"/>
            <a:ext cx="9525" cy="132397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39" name="Google Shape;2439;p59"/>
          <p:cNvGrpSpPr/>
          <p:nvPr/>
        </p:nvGrpSpPr>
        <p:grpSpPr>
          <a:xfrm>
            <a:off x="4568825" y="3835400"/>
            <a:ext cx="1898650" cy="611187"/>
            <a:chOff x="2831" y="2132"/>
            <a:chExt cx="1196" cy="385"/>
          </a:xfrm>
        </p:grpSpPr>
        <p:sp>
          <p:nvSpPr>
            <p:cNvPr id="2440" name="Google Shape;2440;p59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59"/>
            <p:cNvSpPr txBox="1"/>
            <p:nvPr/>
          </p:nvSpPr>
          <p:spPr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dns.poly.edu</a:t>
              </a:r>
              <a:endParaRPr/>
            </a:p>
          </p:txBody>
        </p:sp>
      </p:grpSp>
      <p:sp>
        <p:nvSpPr>
          <p:cNvPr id="2442" name="Google Shape;2442;p59"/>
          <p:cNvSpPr txBox="1"/>
          <p:nvPr/>
        </p:nvSpPr>
        <p:spPr>
          <a:xfrm>
            <a:off x="5386387" y="454501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i="1"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3" name="Google Shape;2443;p59"/>
          <p:cNvSpPr txBox="1"/>
          <p:nvPr/>
        </p:nvSpPr>
        <p:spPr>
          <a:xfrm>
            <a:off x="5929312" y="2211387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i="1"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59"/>
          <p:cNvSpPr txBox="1"/>
          <p:nvPr/>
        </p:nvSpPr>
        <p:spPr>
          <a:xfrm>
            <a:off x="6367462" y="244951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i="1"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5" name="Google Shape;2445;p59"/>
          <p:cNvSpPr txBox="1"/>
          <p:nvPr/>
        </p:nvSpPr>
        <p:spPr>
          <a:xfrm>
            <a:off x="6681787" y="2859087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i="1"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59"/>
          <p:cNvSpPr txBox="1"/>
          <p:nvPr/>
        </p:nvSpPr>
        <p:spPr>
          <a:xfrm>
            <a:off x="6711950" y="33464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i="1"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7" name="Google Shape;2447;p59"/>
          <p:cNvSpPr txBox="1"/>
          <p:nvPr/>
        </p:nvSpPr>
        <p:spPr>
          <a:xfrm>
            <a:off x="7308850" y="438626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i="1"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Google Shape;2448;p59"/>
          <p:cNvSpPr txBox="1"/>
          <p:nvPr/>
        </p:nvSpPr>
        <p:spPr>
          <a:xfrm>
            <a:off x="6742112" y="5202237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9" name="Google Shape;2449;p59"/>
          <p:cNvSpPr txBox="1"/>
          <p:nvPr/>
        </p:nvSpPr>
        <p:spPr>
          <a:xfrm>
            <a:off x="6681787" y="44164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i="1"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0" name="Google Shape;2450;p59"/>
          <p:cNvSpPr txBox="1"/>
          <p:nvPr/>
        </p:nvSpPr>
        <p:spPr>
          <a:xfrm>
            <a:off x="5938837" y="456406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i="1"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1" name="Google Shape;2451;p59"/>
          <p:cNvCxnSpPr/>
          <p:nvPr/>
        </p:nvCxnSpPr>
        <p:spPr>
          <a:xfrm>
            <a:off x="6008687" y="3487737"/>
            <a:ext cx="1493838" cy="1314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2" name="Google Shape;2452;p59"/>
          <p:cNvCxnSpPr/>
          <p:nvPr/>
        </p:nvCxnSpPr>
        <p:spPr>
          <a:xfrm rot="10800000">
            <a:off x="5969000" y="3613150"/>
            <a:ext cx="1493837" cy="13017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3" name="Google Shape;2453;p59"/>
          <p:cNvSpPr txBox="1"/>
          <p:nvPr/>
        </p:nvSpPr>
        <p:spPr>
          <a:xfrm>
            <a:off x="6940550" y="2625725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59"/>
          <p:cNvSpPr txBox="1"/>
          <p:nvPr>
            <p:ph type="title"/>
          </p:nvPr>
        </p:nvSpPr>
        <p:spPr>
          <a:xfrm>
            <a:off x="533399" y="217488"/>
            <a:ext cx="70818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DNS name resolution example</a:t>
            </a:r>
            <a:endParaRPr/>
          </a:p>
        </p:txBody>
      </p:sp>
      <p:sp>
        <p:nvSpPr>
          <p:cNvPr id="2455" name="Google Shape;2455;p59"/>
          <p:cNvSpPr txBox="1"/>
          <p:nvPr>
            <p:ph idx="1" type="body"/>
          </p:nvPr>
        </p:nvSpPr>
        <p:spPr>
          <a:xfrm>
            <a:off x="0" y="1882776"/>
            <a:ext cx="4603484" cy="900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host at </a:t>
            </a:r>
            <a:r>
              <a:rPr lang="en-US" sz="2400">
                <a:solidFill>
                  <a:srgbClr val="0000FF"/>
                </a:solidFill>
              </a:rPr>
              <a:t>cis.poly.edu</a:t>
            </a:r>
            <a:r>
              <a:rPr lang="en-US" sz="2400"/>
              <a:t> wants IP address for </a:t>
            </a:r>
            <a:r>
              <a:rPr lang="en-US" sz="2400">
                <a:solidFill>
                  <a:srgbClr val="FF0000"/>
                </a:solidFill>
              </a:rPr>
              <a:t>gaia.cs.umass.edu</a:t>
            </a:r>
            <a:endParaRPr/>
          </a:p>
        </p:txBody>
      </p:sp>
      <p:sp>
        <p:nvSpPr>
          <p:cNvPr id="2456" name="Google Shape;2456;p59"/>
          <p:cNvSpPr/>
          <p:nvPr/>
        </p:nvSpPr>
        <p:spPr>
          <a:xfrm>
            <a:off x="1" y="3094038"/>
            <a:ext cx="4595264" cy="2617787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i="0" lang="en-US" sz="280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Iterated query:</a:t>
            </a:r>
            <a:endParaRPr/>
          </a:p>
          <a:p>
            <a:pPr indent="-319088" lvl="1" marL="7762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contacted server replies with name of server to contact</a:t>
            </a:r>
            <a:endParaRPr/>
          </a:p>
          <a:p>
            <a:pPr indent="-319088" lvl="1" marL="7762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“I don’t know this name, but ask this server”</a:t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457" name="Google Shape;2457;p59"/>
          <p:cNvGrpSpPr/>
          <p:nvPr/>
        </p:nvGrpSpPr>
        <p:grpSpPr>
          <a:xfrm flipH="1">
            <a:off x="7615237" y="5864225"/>
            <a:ext cx="925513" cy="795337"/>
            <a:chOff x="-44" y="1473"/>
            <a:chExt cx="981" cy="1105"/>
          </a:xfrm>
        </p:grpSpPr>
        <p:pic>
          <p:nvPicPr>
            <p:cNvPr descr="desktop_computer_stylized_medium" id="2458" name="Google Shape;2458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9" name="Google Shape;2459;p5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0" name="Google Shape;2460;p59"/>
          <p:cNvGrpSpPr/>
          <p:nvPr/>
        </p:nvGrpSpPr>
        <p:grpSpPr>
          <a:xfrm>
            <a:off x="5154612" y="5018087"/>
            <a:ext cx="925513" cy="795338"/>
            <a:chOff x="-44" y="1473"/>
            <a:chExt cx="981" cy="1105"/>
          </a:xfrm>
        </p:grpSpPr>
        <p:pic>
          <p:nvPicPr>
            <p:cNvPr descr="desktop_computer_stylized_medium" id="2461" name="Google Shape;2461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2" name="Google Shape;2462;p5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3" name="Google Shape;2463;p59"/>
          <p:cNvGrpSpPr/>
          <p:nvPr/>
        </p:nvGrpSpPr>
        <p:grpSpPr>
          <a:xfrm>
            <a:off x="7615237" y="4516437"/>
            <a:ext cx="390525" cy="641350"/>
            <a:chOff x="4140" y="429"/>
            <a:chExt cx="1425" cy="2396"/>
          </a:xfrm>
        </p:grpSpPr>
        <p:sp>
          <p:nvSpPr>
            <p:cNvPr id="2464" name="Google Shape;2464;p5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59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5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5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59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9" name="Google Shape;2469;p59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2470" name="Google Shape;2470;p59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59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2" name="Google Shape;2472;p59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3" name="Google Shape;2473;p59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2474" name="Google Shape;2474;p59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59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6" name="Google Shape;2476;p59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59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8" name="Google Shape;2478;p59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2479" name="Google Shape;2479;p59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59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1" name="Google Shape;2481;p5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2" name="Google Shape;2482;p59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2483" name="Google Shape;2483;p59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59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5" name="Google Shape;2485;p59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5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5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59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5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59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59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59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59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59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59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6" name="Google Shape;2496;p59"/>
          <p:cNvGrpSpPr/>
          <p:nvPr/>
        </p:nvGrpSpPr>
        <p:grpSpPr>
          <a:xfrm>
            <a:off x="5611812" y="3003550"/>
            <a:ext cx="390525" cy="641350"/>
            <a:chOff x="4140" y="429"/>
            <a:chExt cx="1425" cy="2396"/>
          </a:xfrm>
        </p:grpSpPr>
        <p:sp>
          <p:nvSpPr>
            <p:cNvPr id="2497" name="Google Shape;2497;p5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59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5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5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59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2" name="Google Shape;2502;p59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2503" name="Google Shape;2503;p59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59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5" name="Google Shape;2505;p59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6" name="Google Shape;2506;p59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2507" name="Google Shape;2507;p59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59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9" name="Google Shape;2509;p59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59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1" name="Google Shape;2511;p59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2512" name="Google Shape;2512;p59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p59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14" name="Google Shape;2514;p5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5" name="Google Shape;2515;p59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2516" name="Google Shape;2516;p59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59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18" name="Google Shape;2518;p59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5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5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59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5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59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59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59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59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59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59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9" name="Google Shape;2529;p59"/>
          <p:cNvGrpSpPr/>
          <p:nvPr/>
        </p:nvGrpSpPr>
        <p:grpSpPr>
          <a:xfrm>
            <a:off x="6765925" y="1741487"/>
            <a:ext cx="390525" cy="641350"/>
            <a:chOff x="4140" y="429"/>
            <a:chExt cx="1425" cy="2396"/>
          </a:xfrm>
        </p:grpSpPr>
        <p:sp>
          <p:nvSpPr>
            <p:cNvPr id="2530" name="Google Shape;2530;p5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59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5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5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59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5" name="Google Shape;2535;p59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2536" name="Google Shape;2536;p59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59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8" name="Google Shape;2538;p59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9" name="Google Shape;2539;p59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2540" name="Google Shape;2540;p59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59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42" name="Google Shape;2542;p59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59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4" name="Google Shape;2544;p59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2545" name="Google Shape;2545;p59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59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47" name="Google Shape;2547;p5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8" name="Google Shape;2548;p59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2549" name="Google Shape;2549;p59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59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1" name="Google Shape;2551;p59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5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5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59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5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59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59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59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59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59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59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2" name="Google Shape;2562;p59"/>
          <p:cNvGrpSpPr/>
          <p:nvPr/>
        </p:nvGrpSpPr>
        <p:grpSpPr>
          <a:xfrm>
            <a:off x="7581900" y="2994025"/>
            <a:ext cx="390525" cy="641350"/>
            <a:chOff x="4140" y="429"/>
            <a:chExt cx="1425" cy="2396"/>
          </a:xfrm>
        </p:grpSpPr>
        <p:sp>
          <p:nvSpPr>
            <p:cNvPr id="2563" name="Google Shape;2563;p5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59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5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5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59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8" name="Google Shape;2568;p59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2569" name="Google Shape;2569;p59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59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71" name="Google Shape;2571;p59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2" name="Google Shape;2572;p59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2573" name="Google Shape;2573;p59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59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75" name="Google Shape;2575;p59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59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7" name="Google Shape;2577;p59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2578" name="Google Shape;2578;p59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59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0" name="Google Shape;2580;p5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1" name="Google Shape;2581;p59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2582" name="Google Shape;2582;p59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59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4" name="Google Shape;2584;p59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5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5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59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5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59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59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59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59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i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59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59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6"/>
          <p:cNvGrpSpPr/>
          <p:nvPr/>
        </p:nvGrpSpPr>
        <p:grpSpPr>
          <a:xfrm>
            <a:off x="333376" y="1646238"/>
            <a:ext cx="3540125" cy="5008029"/>
            <a:chOff x="333376" y="1646238"/>
            <a:chExt cx="3540125" cy="5008029"/>
          </a:xfrm>
        </p:grpSpPr>
        <p:grpSp>
          <p:nvGrpSpPr>
            <p:cNvPr id="618" name="Google Shape;618;p6"/>
            <p:cNvGrpSpPr/>
            <p:nvPr/>
          </p:nvGrpSpPr>
          <p:grpSpPr>
            <a:xfrm>
              <a:off x="333376" y="1646238"/>
              <a:ext cx="3540125" cy="4545013"/>
              <a:chOff x="3277" y="974"/>
              <a:chExt cx="2230" cy="2863"/>
            </a:xfrm>
          </p:grpSpPr>
          <p:sp>
            <p:nvSpPr>
              <p:cNvPr id="619" name="Google Shape;619;p6"/>
              <p:cNvSpPr/>
              <p:nvPr/>
            </p:nvSpPr>
            <p:spPr>
              <a:xfrm>
                <a:off x="3277" y="1079"/>
                <a:ext cx="1094" cy="675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0" name="Google Shape;620;p6"/>
              <p:cNvGrpSpPr/>
              <p:nvPr/>
            </p:nvGrpSpPr>
            <p:grpSpPr>
              <a:xfrm>
                <a:off x="3383" y="1920"/>
                <a:ext cx="919" cy="588"/>
                <a:chOff x="2889" y="1631"/>
                <a:chExt cx="980" cy="743"/>
              </a:xfrm>
            </p:grpSpPr>
            <p:sp>
              <p:nvSpPr>
                <p:cNvPr id="621" name="Google Shape;621;p6"/>
                <p:cNvSpPr/>
                <p:nvPr/>
              </p:nvSpPr>
              <p:spPr>
                <a:xfrm>
                  <a:off x="3046" y="1841"/>
                  <a:ext cx="663" cy="53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6"/>
                <p:cNvSpPr/>
                <p:nvPr/>
              </p:nvSpPr>
              <p:spPr>
                <a:xfrm>
                  <a:off x="2889" y="1631"/>
                  <a:ext cx="980" cy="253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rgbClr val="00CC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23" name="Google Shape;623;p6"/>
              <p:cNvSpPr/>
              <p:nvPr/>
            </p:nvSpPr>
            <p:spPr>
              <a:xfrm>
                <a:off x="3379" y="2788"/>
                <a:ext cx="2032" cy="1049"/>
              </a:xfrm>
              <a:custGeom>
                <a:rect b="b" l="l" r="r" t="t"/>
                <a:pathLst>
                  <a:path extrusionOk="0" h="1049" w="2032">
                    <a:moveTo>
                      <a:pt x="1044" y="26"/>
                    </a:moveTo>
                    <a:cubicBezTo>
                      <a:pt x="959" y="45"/>
                      <a:pt x="924" y="118"/>
                      <a:pt x="847" y="125"/>
                    </a:cubicBezTo>
                    <a:cubicBezTo>
                      <a:pt x="770" y="132"/>
                      <a:pt x="697" y="61"/>
                      <a:pt x="580" y="68"/>
                    </a:cubicBezTo>
                    <a:cubicBezTo>
                      <a:pt x="463" y="75"/>
                      <a:pt x="232" y="119"/>
                      <a:pt x="143" y="170"/>
                    </a:cubicBezTo>
                    <a:cubicBezTo>
                      <a:pt x="54" y="221"/>
                      <a:pt x="65" y="289"/>
                      <a:pt x="48" y="374"/>
                    </a:cubicBezTo>
                    <a:cubicBezTo>
                      <a:pt x="31" y="459"/>
                      <a:pt x="0" y="618"/>
                      <a:pt x="41" y="680"/>
                    </a:cubicBezTo>
                    <a:cubicBezTo>
                      <a:pt x="82" y="742"/>
                      <a:pt x="191" y="709"/>
                      <a:pt x="294" y="744"/>
                    </a:cubicBezTo>
                    <a:cubicBezTo>
                      <a:pt x="397" y="779"/>
                      <a:pt x="527" y="849"/>
                      <a:pt x="660" y="893"/>
                    </a:cubicBezTo>
                    <a:cubicBezTo>
                      <a:pt x="793" y="938"/>
                      <a:pt x="944" y="991"/>
                      <a:pt x="1088" y="1014"/>
                    </a:cubicBezTo>
                    <a:cubicBezTo>
                      <a:pt x="1232" y="1036"/>
                      <a:pt x="1401" y="1049"/>
                      <a:pt x="1525" y="1031"/>
                    </a:cubicBezTo>
                    <a:cubicBezTo>
                      <a:pt x="1649" y="1012"/>
                      <a:pt x="1749" y="960"/>
                      <a:pt x="1831" y="907"/>
                    </a:cubicBezTo>
                    <a:cubicBezTo>
                      <a:pt x="1913" y="855"/>
                      <a:pt x="1998" y="824"/>
                      <a:pt x="2015" y="714"/>
                    </a:cubicBezTo>
                    <a:cubicBezTo>
                      <a:pt x="2032" y="604"/>
                      <a:pt x="1990" y="350"/>
                      <a:pt x="1931" y="251"/>
                    </a:cubicBezTo>
                    <a:cubicBezTo>
                      <a:pt x="1872" y="151"/>
                      <a:pt x="1754" y="153"/>
                      <a:pt x="1658" y="114"/>
                    </a:cubicBezTo>
                    <a:cubicBezTo>
                      <a:pt x="1562" y="76"/>
                      <a:pt x="1457" y="30"/>
                      <a:pt x="1355" y="15"/>
                    </a:cubicBezTo>
                    <a:cubicBezTo>
                      <a:pt x="1253" y="0"/>
                      <a:pt x="1129" y="8"/>
                      <a:pt x="1044" y="26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4" name="Google Shape;624;p6"/>
              <p:cNvCxnSpPr/>
              <p:nvPr/>
            </p:nvCxnSpPr>
            <p:spPr>
              <a:xfrm flipH="1" rot="5400000">
                <a:off x="4915" y="3313"/>
                <a:ext cx="285" cy="1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5" name="Google Shape;625;p6"/>
              <p:cNvCxnSpPr/>
              <p:nvPr/>
            </p:nvCxnSpPr>
            <p:spPr>
              <a:xfrm flipH="1" rot="-5400000">
                <a:off x="5034" y="3429"/>
                <a:ext cx="2" cy="5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6"/>
              <p:cNvCxnSpPr/>
              <p:nvPr/>
            </p:nvCxnSpPr>
            <p:spPr>
              <a:xfrm flipH="1" rot="-5400000">
                <a:off x="5116" y="3190"/>
                <a:ext cx="96" cy="4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p6"/>
              <p:cNvCxnSpPr/>
              <p:nvPr/>
            </p:nvCxnSpPr>
            <p:spPr>
              <a:xfrm>
                <a:off x="3843" y="3009"/>
                <a:ext cx="94" cy="1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8" name="Google Shape;628;p6"/>
              <p:cNvCxnSpPr/>
              <p:nvPr/>
            </p:nvCxnSpPr>
            <p:spPr>
              <a:xfrm flipH="1" rot="10800000">
                <a:off x="3680" y="3150"/>
                <a:ext cx="261" cy="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9" name="Google Shape;629;p6"/>
              <p:cNvCxnSpPr/>
              <p:nvPr/>
            </p:nvCxnSpPr>
            <p:spPr>
              <a:xfrm flipH="1">
                <a:off x="3948" y="3209"/>
                <a:ext cx="98" cy="1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0" name="Google Shape;630;p6"/>
              <p:cNvCxnSpPr/>
              <p:nvPr/>
            </p:nvCxnSpPr>
            <p:spPr>
              <a:xfrm rot="10800000">
                <a:off x="4132" y="3213"/>
                <a:ext cx="65" cy="10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1" name="Google Shape;631;p6"/>
              <p:cNvCxnSpPr/>
              <p:nvPr/>
            </p:nvCxnSpPr>
            <p:spPr>
              <a:xfrm>
                <a:off x="4248" y="3185"/>
                <a:ext cx="317" cy="17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2" name="Google Shape;632;p6"/>
              <p:cNvCxnSpPr/>
              <p:nvPr/>
            </p:nvCxnSpPr>
            <p:spPr>
              <a:xfrm>
                <a:off x="3809" y="2257"/>
                <a:ext cx="148" cy="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3" name="Google Shape;633;p6"/>
              <p:cNvCxnSpPr/>
              <p:nvPr/>
            </p:nvCxnSpPr>
            <p:spPr>
              <a:xfrm flipH="1" rot="10800000">
                <a:off x="3711" y="2354"/>
                <a:ext cx="106" cy="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34" name="Google Shape;634;p6"/>
              <p:cNvGrpSpPr/>
              <p:nvPr/>
            </p:nvGrpSpPr>
            <p:grpSpPr>
              <a:xfrm>
                <a:off x="3535" y="2207"/>
                <a:ext cx="319" cy="222"/>
                <a:chOff x="2967" y="478"/>
                <a:chExt cx="788" cy="625"/>
              </a:xfrm>
            </p:grpSpPr>
            <p:pic>
              <p:nvPicPr>
                <p:cNvPr descr="access_point_stylized_small" id="635" name="Google Shape;635;p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012" y="559"/>
                  <a:ext cx="576" cy="54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ntenna_radiation_stylized" id="636" name="Google Shape;636;p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967" y="478"/>
                  <a:ext cx="788" cy="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37" name="Google Shape;637;p6"/>
              <p:cNvSpPr/>
              <p:nvPr/>
            </p:nvSpPr>
            <p:spPr>
              <a:xfrm>
                <a:off x="4419" y="2224"/>
                <a:ext cx="828" cy="425"/>
              </a:xfrm>
              <a:custGeom>
                <a:rect b="b" l="l" r="r" t="t"/>
                <a:pathLst>
                  <a:path extrusionOk="0" h="425" w="828">
                    <a:moveTo>
                      <a:pt x="382" y="30"/>
                    </a:moveTo>
                    <a:cubicBezTo>
                      <a:pt x="350" y="29"/>
                      <a:pt x="413" y="30"/>
                      <a:pt x="370" y="30"/>
                    </a:cubicBezTo>
                    <a:cubicBezTo>
                      <a:pt x="327" y="30"/>
                      <a:pt x="187" y="16"/>
                      <a:pt x="126" y="32"/>
                    </a:cubicBezTo>
                    <a:cubicBezTo>
                      <a:pt x="65" y="48"/>
                      <a:pt x="12" y="86"/>
                      <a:pt x="6" y="126"/>
                    </a:cubicBezTo>
                    <a:cubicBezTo>
                      <a:pt x="0" y="166"/>
                      <a:pt x="44" y="231"/>
                      <a:pt x="92" y="274"/>
                    </a:cubicBezTo>
                    <a:cubicBezTo>
                      <a:pt x="140" y="317"/>
                      <a:pt x="217" y="360"/>
                      <a:pt x="292" y="384"/>
                    </a:cubicBezTo>
                    <a:cubicBezTo>
                      <a:pt x="367" y="408"/>
                      <a:pt x="472" y="425"/>
                      <a:pt x="540" y="416"/>
                    </a:cubicBezTo>
                    <a:cubicBezTo>
                      <a:pt x="608" y="407"/>
                      <a:pt x="659" y="371"/>
                      <a:pt x="698" y="330"/>
                    </a:cubicBezTo>
                    <a:cubicBezTo>
                      <a:pt x="737" y="289"/>
                      <a:pt x="760" y="221"/>
                      <a:pt x="776" y="170"/>
                    </a:cubicBezTo>
                    <a:cubicBezTo>
                      <a:pt x="792" y="119"/>
                      <a:pt x="828" y="44"/>
                      <a:pt x="792" y="22"/>
                    </a:cubicBezTo>
                    <a:cubicBezTo>
                      <a:pt x="756" y="0"/>
                      <a:pt x="630" y="37"/>
                      <a:pt x="560" y="38"/>
                    </a:cubicBezTo>
                    <a:cubicBezTo>
                      <a:pt x="490" y="39"/>
                      <a:pt x="414" y="31"/>
                      <a:pt x="382" y="30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6"/>
              <p:cNvSpPr/>
              <p:nvPr/>
            </p:nvSpPr>
            <p:spPr>
              <a:xfrm>
                <a:off x="4417" y="1263"/>
                <a:ext cx="1090" cy="709"/>
              </a:xfrm>
              <a:custGeom>
                <a:rect b="b" l="l" r="r" t="t"/>
                <a:pathLst>
                  <a:path extrusionOk="0" h="459" w="765">
                    <a:moveTo>
                      <a:pt x="424" y="10"/>
                    </a:moveTo>
                    <a:cubicBezTo>
                      <a:pt x="362" y="16"/>
                      <a:pt x="343" y="55"/>
                      <a:pt x="288" y="70"/>
                    </a:cubicBezTo>
                    <a:cubicBezTo>
                      <a:pt x="233" y="85"/>
                      <a:pt x="142" y="56"/>
                      <a:pt x="96" y="100"/>
                    </a:cubicBezTo>
                    <a:cubicBezTo>
                      <a:pt x="50" y="144"/>
                      <a:pt x="0" y="279"/>
                      <a:pt x="14" y="336"/>
                    </a:cubicBezTo>
                    <a:cubicBezTo>
                      <a:pt x="28" y="393"/>
                      <a:pt x="125" y="429"/>
                      <a:pt x="180" y="444"/>
                    </a:cubicBezTo>
                    <a:cubicBezTo>
                      <a:pt x="235" y="459"/>
                      <a:pt x="279" y="426"/>
                      <a:pt x="346" y="426"/>
                    </a:cubicBezTo>
                    <a:cubicBezTo>
                      <a:pt x="413" y="426"/>
                      <a:pt x="525" y="443"/>
                      <a:pt x="584" y="444"/>
                    </a:cubicBezTo>
                    <a:cubicBezTo>
                      <a:pt x="643" y="445"/>
                      <a:pt x="670" y="446"/>
                      <a:pt x="698" y="434"/>
                    </a:cubicBezTo>
                    <a:cubicBezTo>
                      <a:pt x="726" y="422"/>
                      <a:pt x="743" y="418"/>
                      <a:pt x="752" y="372"/>
                    </a:cubicBezTo>
                    <a:cubicBezTo>
                      <a:pt x="761" y="326"/>
                      <a:pt x="765" y="214"/>
                      <a:pt x="750" y="158"/>
                    </a:cubicBezTo>
                    <a:cubicBezTo>
                      <a:pt x="735" y="102"/>
                      <a:pt x="716" y="58"/>
                      <a:pt x="662" y="34"/>
                    </a:cubicBezTo>
                    <a:cubicBezTo>
                      <a:pt x="608" y="10"/>
                      <a:pt x="505" y="0"/>
                      <a:pt x="424" y="1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39" name="Google Shape;639;p6"/>
              <p:cNvCxnSpPr/>
              <p:nvPr/>
            </p:nvCxnSpPr>
            <p:spPr>
              <a:xfrm>
                <a:off x="4659" y="2404"/>
                <a:ext cx="103" cy="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6"/>
              <p:cNvCxnSpPr/>
              <p:nvPr/>
            </p:nvCxnSpPr>
            <p:spPr>
              <a:xfrm>
                <a:off x="4720" y="2354"/>
                <a:ext cx="17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6"/>
              <p:cNvCxnSpPr/>
              <p:nvPr/>
            </p:nvCxnSpPr>
            <p:spPr>
              <a:xfrm flipH="1" rot="10800000">
                <a:off x="4869" y="2408"/>
                <a:ext cx="85" cy="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6"/>
              <p:cNvCxnSpPr/>
              <p:nvPr/>
            </p:nvCxnSpPr>
            <p:spPr>
              <a:xfrm>
                <a:off x="4235" y="1632"/>
                <a:ext cx="321" cy="2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6"/>
              <p:cNvCxnSpPr/>
              <p:nvPr/>
            </p:nvCxnSpPr>
            <p:spPr>
              <a:xfrm>
                <a:off x="4635" y="2961"/>
                <a:ext cx="246" cy="11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6"/>
              <p:cNvCxnSpPr/>
              <p:nvPr/>
            </p:nvCxnSpPr>
            <p:spPr>
              <a:xfrm flipH="1" rot="10800000">
                <a:off x="4244" y="2953"/>
                <a:ext cx="203" cy="1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6"/>
              <p:cNvCxnSpPr/>
              <p:nvPr/>
            </p:nvCxnSpPr>
            <p:spPr>
              <a:xfrm>
                <a:off x="4271" y="3137"/>
                <a:ext cx="6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6"/>
              <p:cNvCxnSpPr/>
              <p:nvPr/>
            </p:nvCxnSpPr>
            <p:spPr>
              <a:xfrm flipH="1" rot="10800000">
                <a:off x="4773" y="1572"/>
                <a:ext cx="78" cy="5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6"/>
              <p:cNvCxnSpPr/>
              <p:nvPr/>
            </p:nvCxnSpPr>
            <p:spPr>
              <a:xfrm>
                <a:off x="4665" y="1681"/>
                <a:ext cx="0" cy="52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6"/>
              <p:cNvCxnSpPr/>
              <p:nvPr/>
            </p:nvCxnSpPr>
            <p:spPr>
              <a:xfrm flipH="1" rot="10800000">
                <a:off x="4773" y="1616"/>
                <a:ext cx="166" cy="1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6"/>
              <p:cNvCxnSpPr/>
              <p:nvPr/>
            </p:nvCxnSpPr>
            <p:spPr>
              <a:xfrm>
                <a:off x="5003" y="1615"/>
                <a:ext cx="0" cy="1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6"/>
              <p:cNvCxnSpPr/>
              <p:nvPr/>
            </p:nvCxnSpPr>
            <p:spPr>
              <a:xfrm>
                <a:off x="4785" y="1808"/>
                <a:ext cx="11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6"/>
              <p:cNvCxnSpPr/>
              <p:nvPr/>
            </p:nvCxnSpPr>
            <p:spPr>
              <a:xfrm>
                <a:off x="5134" y="1802"/>
                <a:ext cx="1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6"/>
              <p:cNvCxnSpPr/>
              <p:nvPr/>
            </p:nvCxnSpPr>
            <p:spPr>
              <a:xfrm flipH="1">
                <a:off x="4596" y="1850"/>
                <a:ext cx="62" cy="444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6"/>
              <p:cNvCxnSpPr/>
              <p:nvPr/>
            </p:nvCxnSpPr>
            <p:spPr>
              <a:xfrm flipH="1">
                <a:off x="4969" y="1850"/>
                <a:ext cx="70" cy="45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6"/>
              <p:cNvCxnSpPr/>
              <p:nvPr/>
            </p:nvCxnSpPr>
            <p:spPr>
              <a:xfrm flipH="1" rot="10800000">
                <a:off x="4581" y="2569"/>
                <a:ext cx="143" cy="2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6"/>
              <p:cNvCxnSpPr/>
              <p:nvPr/>
            </p:nvCxnSpPr>
            <p:spPr>
              <a:xfrm>
                <a:off x="5257" y="1801"/>
                <a:ext cx="1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56" name="Google Shape;656;p6"/>
              <p:cNvGrpSpPr/>
              <p:nvPr/>
            </p:nvGrpSpPr>
            <p:grpSpPr>
              <a:xfrm>
                <a:off x="3813" y="1163"/>
                <a:ext cx="295" cy="391"/>
                <a:chOff x="1653" y="3023"/>
                <a:chExt cx="622" cy="911"/>
              </a:xfrm>
            </p:grpSpPr>
            <p:cxnSp>
              <p:nvCxnSpPr>
                <p:cNvPr id="657" name="Google Shape;657;p6"/>
                <p:cNvCxnSpPr/>
                <p:nvPr/>
              </p:nvCxnSpPr>
              <p:spPr>
                <a:xfrm flipH="1">
                  <a:off x="1766" y="3287"/>
                  <a:ext cx="188" cy="58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8" name="Google Shape;658;p6"/>
                <p:cNvCxnSpPr/>
                <p:nvPr/>
              </p:nvCxnSpPr>
              <p:spPr>
                <a:xfrm>
                  <a:off x="1954" y="3287"/>
                  <a:ext cx="188" cy="58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9" name="Google Shape;659;p6"/>
                <p:cNvCxnSpPr/>
                <p:nvPr/>
              </p:nvCxnSpPr>
              <p:spPr>
                <a:xfrm>
                  <a:off x="1766" y="3870"/>
                  <a:ext cx="188" cy="6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0" name="Google Shape;660;p6"/>
                <p:cNvCxnSpPr/>
                <p:nvPr/>
              </p:nvCxnSpPr>
              <p:spPr>
                <a:xfrm flipH="1">
                  <a:off x="1954" y="3870"/>
                  <a:ext cx="188" cy="6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1" name="Google Shape;661;p6"/>
                <p:cNvCxnSpPr/>
                <p:nvPr/>
              </p:nvCxnSpPr>
              <p:spPr>
                <a:xfrm>
                  <a:off x="1954" y="3300"/>
                  <a:ext cx="0" cy="63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2" name="Google Shape;662;p6"/>
                <p:cNvCxnSpPr/>
                <p:nvPr/>
              </p:nvCxnSpPr>
              <p:spPr>
                <a:xfrm flipH="1" rot="10800000">
                  <a:off x="1766" y="3810"/>
                  <a:ext cx="188" cy="63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3" name="Google Shape;663;p6"/>
                <p:cNvCxnSpPr/>
                <p:nvPr/>
              </p:nvCxnSpPr>
              <p:spPr>
                <a:xfrm rot="10800000">
                  <a:off x="1954" y="3810"/>
                  <a:ext cx="188" cy="6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4" name="Google Shape;664;p6"/>
                <p:cNvCxnSpPr/>
                <p:nvPr/>
              </p:nvCxnSpPr>
              <p:spPr>
                <a:xfrm>
                  <a:off x="1846" y="3618"/>
                  <a:ext cx="108" cy="48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5" name="Google Shape;665;p6"/>
                <p:cNvCxnSpPr/>
                <p:nvPr/>
              </p:nvCxnSpPr>
              <p:spPr>
                <a:xfrm flipH="1" rot="10800000">
                  <a:off x="1954" y="3618"/>
                  <a:ext cx="114" cy="48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6" name="Google Shape;666;p6"/>
                <p:cNvCxnSpPr/>
                <p:nvPr/>
              </p:nvCxnSpPr>
              <p:spPr>
                <a:xfrm>
                  <a:off x="1810" y="3704"/>
                  <a:ext cx="139" cy="6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7" name="Google Shape;667;p6"/>
                <p:cNvCxnSpPr/>
                <p:nvPr/>
              </p:nvCxnSpPr>
              <p:spPr>
                <a:xfrm flipH="1" rot="10800000">
                  <a:off x="1954" y="3717"/>
                  <a:ext cx="140" cy="5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8" name="Google Shape;668;p6"/>
                <p:cNvCxnSpPr/>
                <p:nvPr/>
              </p:nvCxnSpPr>
              <p:spPr>
                <a:xfrm flipH="1" rot="10800000">
                  <a:off x="1954" y="3530"/>
                  <a:ext cx="72" cy="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9" name="Google Shape;669;p6"/>
                <p:cNvCxnSpPr/>
                <p:nvPr/>
              </p:nvCxnSpPr>
              <p:spPr>
                <a:xfrm flipH="1" rot="10800000">
                  <a:off x="1954" y="3409"/>
                  <a:ext cx="45" cy="18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0" name="Google Shape;670;p6"/>
                <p:cNvCxnSpPr/>
                <p:nvPr/>
              </p:nvCxnSpPr>
              <p:spPr>
                <a:xfrm>
                  <a:off x="1873" y="3522"/>
                  <a:ext cx="87" cy="3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1" name="Google Shape;671;p6"/>
                <p:cNvCxnSpPr/>
                <p:nvPr/>
              </p:nvCxnSpPr>
              <p:spPr>
                <a:xfrm>
                  <a:off x="1912" y="3404"/>
                  <a:ext cx="50" cy="31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8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72" name="Google Shape;672;p6"/>
                <p:cNvSpPr/>
                <p:nvPr/>
              </p:nvSpPr>
              <p:spPr>
                <a:xfrm>
                  <a:off x="1921" y="3233"/>
                  <a:ext cx="63" cy="68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9525">
                  <a:solidFill>
                    <a:srgbClr val="8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cell_tower_radiation_gray" id="673" name="Google Shape;673;p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1653" y="3023"/>
                  <a:ext cx="622" cy="5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4" name="Google Shape;674;p6"/>
              <p:cNvGrpSpPr/>
              <p:nvPr/>
            </p:nvGrpSpPr>
            <p:grpSpPr>
              <a:xfrm>
                <a:off x="3962" y="1516"/>
                <a:ext cx="286" cy="160"/>
                <a:chOff x="3843" y="1516"/>
                <a:chExt cx="286" cy="160"/>
              </a:xfrm>
            </p:grpSpPr>
            <p:cxnSp>
              <p:nvCxnSpPr>
                <p:cNvPr id="675" name="Google Shape;675;p6"/>
                <p:cNvCxnSpPr/>
                <p:nvPr/>
              </p:nvCxnSpPr>
              <p:spPr>
                <a:xfrm>
                  <a:off x="3843" y="1516"/>
                  <a:ext cx="96" cy="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6969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76" name="Google Shape;676;p6"/>
                <p:cNvSpPr/>
                <p:nvPr/>
              </p:nvSpPr>
              <p:spPr>
                <a:xfrm>
                  <a:off x="3884" y="1616"/>
                  <a:ext cx="244" cy="6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77" name="Google Shape;677;p6"/>
                <p:cNvSpPr/>
                <p:nvPr/>
              </p:nvSpPr>
              <p:spPr>
                <a:xfrm>
                  <a:off x="3884" y="1610"/>
                  <a:ext cx="245" cy="37"/>
                </a:xfrm>
                <a:prstGeom prst="rect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78" name="Google Shape;678;p6"/>
                <p:cNvSpPr/>
                <p:nvPr/>
              </p:nvSpPr>
              <p:spPr>
                <a:xfrm>
                  <a:off x="3883" y="1569"/>
                  <a:ext cx="244" cy="7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679" name="Google Shape;679;p6"/>
                <p:cNvGrpSpPr/>
                <p:nvPr/>
              </p:nvGrpSpPr>
              <p:grpSpPr>
                <a:xfrm>
                  <a:off x="3932" y="1587"/>
                  <a:ext cx="138" cy="33"/>
                  <a:chOff x="2468" y="1332"/>
                  <a:chExt cx="310" cy="60"/>
                </a:xfrm>
              </p:grpSpPr>
              <p:sp>
                <p:nvSpPr>
                  <p:cNvPr id="680" name="Google Shape;680;p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1" name="Google Shape;681;p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682" name="Google Shape;682;p6"/>
                <p:cNvCxnSpPr/>
                <p:nvPr/>
              </p:nvCxnSpPr>
              <p:spPr>
                <a:xfrm>
                  <a:off x="3884" y="1602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3" name="Google Shape;683;p6"/>
                <p:cNvCxnSpPr/>
                <p:nvPr/>
              </p:nvCxnSpPr>
              <p:spPr>
                <a:xfrm>
                  <a:off x="4127" y="1604"/>
                  <a:ext cx="0" cy="4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84" name="Google Shape;684;p6"/>
              <p:cNvGrpSpPr/>
              <p:nvPr/>
            </p:nvGrpSpPr>
            <p:grpSpPr>
              <a:xfrm>
                <a:off x="4537" y="1571"/>
                <a:ext cx="246" cy="110"/>
                <a:chOff x="4334" y="1470"/>
                <a:chExt cx="246" cy="107"/>
              </a:xfrm>
            </p:grpSpPr>
            <p:sp>
              <p:nvSpPr>
                <p:cNvPr id="685" name="Google Shape;685;p6"/>
                <p:cNvSpPr/>
                <p:nvPr/>
              </p:nvSpPr>
              <p:spPr>
                <a:xfrm>
                  <a:off x="4335" y="1517"/>
                  <a:ext cx="244" cy="6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4335" y="1511"/>
                  <a:ext cx="245" cy="37"/>
                </a:xfrm>
                <a:prstGeom prst="rect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4334" y="1470"/>
                  <a:ext cx="244" cy="7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688" name="Google Shape;688;p6"/>
                <p:cNvGrpSpPr/>
                <p:nvPr/>
              </p:nvGrpSpPr>
              <p:grpSpPr>
                <a:xfrm>
                  <a:off x="4383" y="1488"/>
                  <a:ext cx="138" cy="33"/>
                  <a:chOff x="2468" y="1332"/>
                  <a:chExt cx="310" cy="60"/>
                </a:xfrm>
              </p:grpSpPr>
              <p:sp>
                <p:nvSpPr>
                  <p:cNvPr id="689" name="Google Shape;689;p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0" name="Google Shape;690;p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691" name="Google Shape;691;p6"/>
                <p:cNvCxnSpPr/>
                <p:nvPr/>
              </p:nvCxnSpPr>
              <p:spPr>
                <a:xfrm>
                  <a:off x="4335" y="1503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2" name="Google Shape;692;p6"/>
                <p:cNvCxnSpPr/>
                <p:nvPr/>
              </p:nvCxnSpPr>
              <p:spPr>
                <a:xfrm>
                  <a:off x="4578" y="1505"/>
                  <a:ext cx="0" cy="4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93" name="Google Shape;693;p6"/>
              <p:cNvGrpSpPr/>
              <p:nvPr/>
            </p:nvGrpSpPr>
            <p:grpSpPr>
              <a:xfrm>
                <a:off x="4544" y="1737"/>
                <a:ext cx="246" cy="110"/>
                <a:chOff x="4334" y="1470"/>
                <a:chExt cx="246" cy="107"/>
              </a:xfrm>
            </p:grpSpPr>
            <p:sp>
              <p:nvSpPr>
                <p:cNvPr id="694" name="Google Shape;694;p6"/>
                <p:cNvSpPr/>
                <p:nvPr/>
              </p:nvSpPr>
              <p:spPr>
                <a:xfrm>
                  <a:off x="4335" y="1517"/>
                  <a:ext cx="244" cy="6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95" name="Google Shape;695;p6"/>
                <p:cNvSpPr/>
                <p:nvPr/>
              </p:nvSpPr>
              <p:spPr>
                <a:xfrm>
                  <a:off x="4335" y="1511"/>
                  <a:ext cx="245" cy="37"/>
                </a:xfrm>
                <a:prstGeom prst="rect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96" name="Google Shape;696;p6"/>
                <p:cNvSpPr/>
                <p:nvPr/>
              </p:nvSpPr>
              <p:spPr>
                <a:xfrm>
                  <a:off x="4334" y="1470"/>
                  <a:ext cx="244" cy="7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697" name="Google Shape;697;p6"/>
                <p:cNvGrpSpPr/>
                <p:nvPr/>
              </p:nvGrpSpPr>
              <p:grpSpPr>
                <a:xfrm>
                  <a:off x="4383" y="1488"/>
                  <a:ext cx="138" cy="33"/>
                  <a:chOff x="2468" y="1332"/>
                  <a:chExt cx="310" cy="60"/>
                </a:xfrm>
              </p:grpSpPr>
              <p:sp>
                <p:nvSpPr>
                  <p:cNvPr id="698" name="Google Shape;698;p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9" name="Google Shape;699;p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00" name="Google Shape;700;p6"/>
                <p:cNvCxnSpPr/>
                <p:nvPr/>
              </p:nvCxnSpPr>
              <p:spPr>
                <a:xfrm>
                  <a:off x="4335" y="1503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1" name="Google Shape;701;p6"/>
                <p:cNvCxnSpPr/>
                <p:nvPr/>
              </p:nvCxnSpPr>
              <p:spPr>
                <a:xfrm>
                  <a:off x="4578" y="1505"/>
                  <a:ext cx="0" cy="4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02" name="Google Shape;702;p6"/>
              <p:cNvGrpSpPr/>
              <p:nvPr/>
            </p:nvGrpSpPr>
            <p:grpSpPr>
              <a:xfrm>
                <a:off x="4890" y="1738"/>
                <a:ext cx="246" cy="110"/>
                <a:chOff x="4334" y="1470"/>
                <a:chExt cx="246" cy="107"/>
              </a:xfrm>
            </p:grpSpPr>
            <p:sp>
              <p:nvSpPr>
                <p:cNvPr id="703" name="Google Shape;703;p6"/>
                <p:cNvSpPr/>
                <p:nvPr/>
              </p:nvSpPr>
              <p:spPr>
                <a:xfrm>
                  <a:off x="4335" y="1517"/>
                  <a:ext cx="244" cy="6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04" name="Google Shape;704;p6"/>
                <p:cNvSpPr/>
                <p:nvPr/>
              </p:nvSpPr>
              <p:spPr>
                <a:xfrm>
                  <a:off x="4335" y="1511"/>
                  <a:ext cx="245" cy="37"/>
                </a:xfrm>
                <a:prstGeom prst="rect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05" name="Google Shape;705;p6"/>
                <p:cNvSpPr/>
                <p:nvPr/>
              </p:nvSpPr>
              <p:spPr>
                <a:xfrm>
                  <a:off x="4334" y="1470"/>
                  <a:ext cx="244" cy="7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06" name="Google Shape;706;p6"/>
                <p:cNvGrpSpPr/>
                <p:nvPr/>
              </p:nvGrpSpPr>
              <p:grpSpPr>
                <a:xfrm>
                  <a:off x="4383" y="1488"/>
                  <a:ext cx="138" cy="33"/>
                  <a:chOff x="2468" y="1332"/>
                  <a:chExt cx="310" cy="60"/>
                </a:xfrm>
              </p:grpSpPr>
              <p:sp>
                <p:nvSpPr>
                  <p:cNvPr id="707" name="Google Shape;707;p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8" name="Google Shape;708;p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09" name="Google Shape;709;p6"/>
                <p:cNvCxnSpPr/>
                <p:nvPr/>
              </p:nvCxnSpPr>
              <p:spPr>
                <a:xfrm>
                  <a:off x="4335" y="1503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0" name="Google Shape;710;p6"/>
                <p:cNvCxnSpPr/>
                <p:nvPr/>
              </p:nvCxnSpPr>
              <p:spPr>
                <a:xfrm>
                  <a:off x="4578" y="1505"/>
                  <a:ext cx="0" cy="4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1" name="Google Shape;711;p6"/>
              <p:cNvGrpSpPr/>
              <p:nvPr/>
            </p:nvGrpSpPr>
            <p:grpSpPr>
              <a:xfrm>
                <a:off x="4844" y="1508"/>
                <a:ext cx="246" cy="110"/>
                <a:chOff x="4334" y="1470"/>
                <a:chExt cx="246" cy="107"/>
              </a:xfrm>
            </p:grpSpPr>
            <p:sp>
              <p:nvSpPr>
                <p:cNvPr id="712" name="Google Shape;712;p6"/>
                <p:cNvSpPr/>
                <p:nvPr/>
              </p:nvSpPr>
              <p:spPr>
                <a:xfrm>
                  <a:off x="4335" y="1517"/>
                  <a:ext cx="244" cy="6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3" name="Google Shape;713;p6"/>
                <p:cNvSpPr/>
                <p:nvPr/>
              </p:nvSpPr>
              <p:spPr>
                <a:xfrm>
                  <a:off x="4335" y="1511"/>
                  <a:ext cx="245" cy="37"/>
                </a:xfrm>
                <a:prstGeom prst="rect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4" name="Google Shape;714;p6"/>
                <p:cNvSpPr/>
                <p:nvPr/>
              </p:nvSpPr>
              <p:spPr>
                <a:xfrm>
                  <a:off x="4334" y="1470"/>
                  <a:ext cx="244" cy="7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15" name="Google Shape;715;p6"/>
                <p:cNvGrpSpPr/>
                <p:nvPr/>
              </p:nvGrpSpPr>
              <p:grpSpPr>
                <a:xfrm>
                  <a:off x="4383" y="1488"/>
                  <a:ext cx="138" cy="33"/>
                  <a:chOff x="2468" y="1332"/>
                  <a:chExt cx="310" cy="60"/>
                </a:xfrm>
              </p:grpSpPr>
              <p:sp>
                <p:nvSpPr>
                  <p:cNvPr id="716" name="Google Shape;716;p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7" name="Google Shape;717;p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18" name="Google Shape;718;p6"/>
                <p:cNvCxnSpPr/>
                <p:nvPr/>
              </p:nvCxnSpPr>
              <p:spPr>
                <a:xfrm>
                  <a:off x="4335" y="1503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9" name="Google Shape;719;p6"/>
                <p:cNvCxnSpPr/>
                <p:nvPr/>
              </p:nvCxnSpPr>
              <p:spPr>
                <a:xfrm>
                  <a:off x="4578" y="1505"/>
                  <a:ext cx="0" cy="4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20" name="Google Shape;720;p6"/>
              <p:cNvGrpSpPr/>
              <p:nvPr/>
            </p:nvGrpSpPr>
            <p:grpSpPr>
              <a:xfrm>
                <a:off x="4874" y="2296"/>
                <a:ext cx="310" cy="130"/>
                <a:chOff x="4334" y="1470"/>
                <a:chExt cx="246" cy="107"/>
              </a:xfrm>
            </p:grpSpPr>
            <p:sp>
              <p:nvSpPr>
                <p:cNvPr id="721" name="Google Shape;721;p6"/>
                <p:cNvSpPr/>
                <p:nvPr/>
              </p:nvSpPr>
              <p:spPr>
                <a:xfrm>
                  <a:off x="4335" y="1517"/>
                  <a:ext cx="244" cy="6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2" name="Google Shape;722;p6"/>
                <p:cNvSpPr/>
                <p:nvPr/>
              </p:nvSpPr>
              <p:spPr>
                <a:xfrm>
                  <a:off x="4335" y="1511"/>
                  <a:ext cx="245" cy="37"/>
                </a:xfrm>
                <a:prstGeom prst="rect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3" name="Google Shape;723;p6"/>
                <p:cNvSpPr/>
                <p:nvPr/>
              </p:nvSpPr>
              <p:spPr>
                <a:xfrm>
                  <a:off x="4334" y="1470"/>
                  <a:ext cx="244" cy="7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24" name="Google Shape;724;p6"/>
                <p:cNvGrpSpPr/>
                <p:nvPr/>
              </p:nvGrpSpPr>
              <p:grpSpPr>
                <a:xfrm>
                  <a:off x="4383" y="1488"/>
                  <a:ext cx="138" cy="33"/>
                  <a:chOff x="2468" y="1332"/>
                  <a:chExt cx="310" cy="60"/>
                </a:xfrm>
              </p:grpSpPr>
              <p:sp>
                <p:nvSpPr>
                  <p:cNvPr id="725" name="Google Shape;725;p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6" name="Google Shape;726;p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27" name="Google Shape;727;p6"/>
                <p:cNvCxnSpPr/>
                <p:nvPr/>
              </p:nvCxnSpPr>
              <p:spPr>
                <a:xfrm>
                  <a:off x="4335" y="1503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8" name="Google Shape;728;p6"/>
                <p:cNvCxnSpPr/>
                <p:nvPr/>
              </p:nvCxnSpPr>
              <p:spPr>
                <a:xfrm>
                  <a:off x="4578" y="1505"/>
                  <a:ext cx="0" cy="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29" name="Google Shape;729;p6"/>
              <p:cNvCxnSpPr/>
              <p:nvPr/>
            </p:nvCxnSpPr>
            <p:spPr>
              <a:xfrm>
                <a:off x="4049" y="2358"/>
                <a:ext cx="42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730" name="Google Shape;730;p6"/>
              <p:cNvGrpSpPr/>
              <p:nvPr/>
            </p:nvGrpSpPr>
            <p:grpSpPr>
              <a:xfrm>
                <a:off x="4464" y="2288"/>
                <a:ext cx="310" cy="130"/>
                <a:chOff x="4334" y="1470"/>
                <a:chExt cx="246" cy="107"/>
              </a:xfrm>
            </p:grpSpPr>
            <p:sp>
              <p:nvSpPr>
                <p:cNvPr id="731" name="Google Shape;731;p6"/>
                <p:cNvSpPr/>
                <p:nvPr/>
              </p:nvSpPr>
              <p:spPr>
                <a:xfrm>
                  <a:off x="4335" y="1517"/>
                  <a:ext cx="244" cy="6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32" name="Google Shape;732;p6"/>
                <p:cNvSpPr/>
                <p:nvPr/>
              </p:nvSpPr>
              <p:spPr>
                <a:xfrm>
                  <a:off x="4335" y="1511"/>
                  <a:ext cx="245" cy="37"/>
                </a:xfrm>
                <a:prstGeom prst="rect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33" name="Google Shape;733;p6"/>
                <p:cNvSpPr/>
                <p:nvPr/>
              </p:nvSpPr>
              <p:spPr>
                <a:xfrm>
                  <a:off x="4334" y="1470"/>
                  <a:ext cx="244" cy="7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34" name="Google Shape;734;p6"/>
                <p:cNvGrpSpPr/>
                <p:nvPr/>
              </p:nvGrpSpPr>
              <p:grpSpPr>
                <a:xfrm>
                  <a:off x="4383" y="1488"/>
                  <a:ext cx="138" cy="33"/>
                  <a:chOff x="2468" y="1332"/>
                  <a:chExt cx="310" cy="60"/>
                </a:xfrm>
              </p:grpSpPr>
              <p:sp>
                <p:nvSpPr>
                  <p:cNvPr id="735" name="Google Shape;735;p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6" name="Google Shape;736;p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37" name="Google Shape;737;p6"/>
                <p:cNvCxnSpPr/>
                <p:nvPr/>
              </p:nvCxnSpPr>
              <p:spPr>
                <a:xfrm>
                  <a:off x="4335" y="1503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8" name="Google Shape;738;p6"/>
                <p:cNvCxnSpPr/>
                <p:nvPr/>
              </p:nvCxnSpPr>
              <p:spPr>
                <a:xfrm>
                  <a:off x="4578" y="1505"/>
                  <a:ext cx="0" cy="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39" name="Google Shape;739;p6"/>
              <p:cNvGrpSpPr/>
              <p:nvPr/>
            </p:nvGrpSpPr>
            <p:grpSpPr>
              <a:xfrm>
                <a:off x="4660" y="2464"/>
                <a:ext cx="310" cy="130"/>
                <a:chOff x="4334" y="1470"/>
                <a:chExt cx="246" cy="107"/>
              </a:xfrm>
            </p:grpSpPr>
            <p:sp>
              <p:nvSpPr>
                <p:cNvPr id="740" name="Google Shape;740;p6"/>
                <p:cNvSpPr/>
                <p:nvPr/>
              </p:nvSpPr>
              <p:spPr>
                <a:xfrm>
                  <a:off x="4335" y="1517"/>
                  <a:ext cx="244" cy="6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1" name="Google Shape;741;p6"/>
                <p:cNvSpPr/>
                <p:nvPr/>
              </p:nvSpPr>
              <p:spPr>
                <a:xfrm>
                  <a:off x="4335" y="1511"/>
                  <a:ext cx="245" cy="37"/>
                </a:xfrm>
                <a:prstGeom prst="rect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2" name="Google Shape;742;p6"/>
                <p:cNvSpPr/>
                <p:nvPr/>
              </p:nvSpPr>
              <p:spPr>
                <a:xfrm>
                  <a:off x="4334" y="1470"/>
                  <a:ext cx="244" cy="7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43" name="Google Shape;743;p6"/>
                <p:cNvGrpSpPr/>
                <p:nvPr/>
              </p:nvGrpSpPr>
              <p:grpSpPr>
                <a:xfrm>
                  <a:off x="4383" y="1488"/>
                  <a:ext cx="138" cy="33"/>
                  <a:chOff x="2468" y="1332"/>
                  <a:chExt cx="310" cy="60"/>
                </a:xfrm>
              </p:grpSpPr>
              <p:sp>
                <p:nvSpPr>
                  <p:cNvPr id="744" name="Google Shape;744;p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5" name="Google Shape;745;p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46" name="Google Shape;746;p6"/>
                <p:cNvCxnSpPr/>
                <p:nvPr/>
              </p:nvCxnSpPr>
              <p:spPr>
                <a:xfrm>
                  <a:off x="4335" y="1503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7" name="Google Shape;747;p6"/>
                <p:cNvCxnSpPr/>
                <p:nvPr/>
              </p:nvCxnSpPr>
              <p:spPr>
                <a:xfrm>
                  <a:off x="4578" y="1505"/>
                  <a:ext cx="0" cy="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48" name="Google Shape;748;p6"/>
              <p:cNvGrpSpPr/>
              <p:nvPr/>
            </p:nvGrpSpPr>
            <p:grpSpPr>
              <a:xfrm>
                <a:off x="4782" y="3028"/>
                <a:ext cx="392" cy="154"/>
                <a:chOff x="4334" y="1470"/>
                <a:chExt cx="246" cy="107"/>
              </a:xfrm>
            </p:grpSpPr>
            <p:sp>
              <p:nvSpPr>
                <p:cNvPr id="749" name="Google Shape;749;p6"/>
                <p:cNvSpPr/>
                <p:nvPr/>
              </p:nvSpPr>
              <p:spPr>
                <a:xfrm>
                  <a:off x="4335" y="1517"/>
                  <a:ext cx="244" cy="6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50" name="Google Shape;750;p6"/>
                <p:cNvSpPr/>
                <p:nvPr/>
              </p:nvSpPr>
              <p:spPr>
                <a:xfrm>
                  <a:off x="4335" y="1511"/>
                  <a:ext cx="245" cy="37"/>
                </a:xfrm>
                <a:prstGeom prst="rect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51" name="Google Shape;751;p6"/>
                <p:cNvSpPr/>
                <p:nvPr/>
              </p:nvSpPr>
              <p:spPr>
                <a:xfrm>
                  <a:off x="4334" y="1470"/>
                  <a:ext cx="244" cy="7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52" name="Google Shape;752;p6"/>
                <p:cNvGrpSpPr/>
                <p:nvPr/>
              </p:nvGrpSpPr>
              <p:grpSpPr>
                <a:xfrm>
                  <a:off x="4383" y="1488"/>
                  <a:ext cx="138" cy="33"/>
                  <a:chOff x="2468" y="1332"/>
                  <a:chExt cx="310" cy="60"/>
                </a:xfrm>
              </p:grpSpPr>
              <p:sp>
                <p:nvSpPr>
                  <p:cNvPr id="753" name="Google Shape;753;p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4" name="Google Shape;754;p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55" name="Google Shape;755;p6"/>
                <p:cNvCxnSpPr/>
                <p:nvPr/>
              </p:nvCxnSpPr>
              <p:spPr>
                <a:xfrm>
                  <a:off x="4335" y="1503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6" name="Google Shape;756;p6"/>
                <p:cNvCxnSpPr/>
                <p:nvPr/>
              </p:nvCxnSpPr>
              <p:spPr>
                <a:xfrm>
                  <a:off x="4578" y="1505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57" name="Google Shape;757;p6"/>
              <p:cNvGrpSpPr/>
              <p:nvPr/>
            </p:nvGrpSpPr>
            <p:grpSpPr>
              <a:xfrm>
                <a:off x="4388" y="2840"/>
                <a:ext cx="392" cy="154"/>
                <a:chOff x="4334" y="1470"/>
                <a:chExt cx="246" cy="107"/>
              </a:xfrm>
            </p:grpSpPr>
            <p:sp>
              <p:nvSpPr>
                <p:cNvPr id="758" name="Google Shape;758;p6"/>
                <p:cNvSpPr/>
                <p:nvPr/>
              </p:nvSpPr>
              <p:spPr>
                <a:xfrm>
                  <a:off x="4335" y="1517"/>
                  <a:ext cx="244" cy="6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59" name="Google Shape;759;p6"/>
                <p:cNvSpPr/>
                <p:nvPr/>
              </p:nvSpPr>
              <p:spPr>
                <a:xfrm>
                  <a:off x="4335" y="1511"/>
                  <a:ext cx="245" cy="37"/>
                </a:xfrm>
                <a:prstGeom prst="rect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0" name="Google Shape;760;p6"/>
                <p:cNvSpPr/>
                <p:nvPr/>
              </p:nvSpPr>
              <p:spPr>
                <a:xfrm>
                  <a:off x="4334" y="1470"/>
                  <a:ext cx="244" cy="7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61" name="Google Shape;761;p6"/>
                <p:cNvGrpSpPr/>
                <p:nvPr/>
              </p:nvGrpSpPr>
              <p:grpSpPr>
                <a:xfrm>
                  <a:off x="4383" y="1488"/>
                  <a:ext cx="138" cy="33"/>
                  <a:chOff x="2468" y="1332"/>
                  <a:chExt cx="310" cy="60"/>
                </a:xfrm>
              </p:grpSpPr>
              <p:sp>
                <p:nvSpPr>
                  <p:cNvPr id="762" name="Google Shape;762;p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3" name="Google Shape;763;p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64" name="Google Shape;764;p6"/>
                <p:cNvCxnSpPr/>
                <p:nvPr/>
              </p:nvCxnSpPr>
              <p:spPr>
                <a:xfrm>
                  <a:off x="4335" y="1503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5" name="Google Shape;765;p6"/>
                <p:cNvCxnSpPr/>
                <p:nvPr/>
              </p:nvCxnSpPr>
              <p:spPr>
                <a:xfrm>
                  <a:off x="4578" y="1505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6" name="Google Shape;766;p6"/>
              <p:cNvGrpSpPr/>
              <p:nvPr/>
            </p:nvGrpSpPr>
            <p:grpSpPr>
              <a:xfrm>
                <a:off x="3932" y="3056"/>
                <a:ext cx="392" cy="154"/>
                <a:chOff x="4334" y="1470"/>
                <a:chExt cx="246" cy="107"/>
              </a:xfrm>
            </p:grpSpPr>
            <p:sp>
              <p:nvSpPr>
                <p:cNvPr id="767" name="Google Shape;767;p6"/>
                <p:cNvSpPr/>
                <p:nvPr/>
              </p:nvSpPr>
              <p:spPr>
                <a:xfrm>
                  <a:off x="4335" y="1517"/>
                  <a:ext cx="244" cy="6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8" name="Google Shape;768;p6"/>
                <p:cNvSpPr/>
                <p:nvPr/>
              </p:nvSpPr>
              <p:spPr>
                <a:xfrm>
                  <a:off x="4335" y="1511"/>
                  <a:ext cx="245" cy="37"/>
                </a:xfrm>
                <a:prstGeom prst="rect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9" name="Google Shape;769;p6"/>
                <p:cNvSpPr/>
                <p:nvPr/>
              </p:nvSpPr>
              <p:spPr>
                <a:xfrm>
                  <a:off x="4334" y="1470"/>
                  <a:ext cx="244" cy="7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70" name="Google Shape;770;p6"/>
                <p:cNvGrpSpPr/>
                <p:nvPr/>
              </p:nvGrpSpPr>
              <p:grpSpPr>
                <a:xfrm>
                  <a:off x="4383" y="1488"/>
                  <a:ext cx="138" cy="33"/>
                  <a:chOff x="2468" y="1332"/>
                  <a:chExt cx="310" cy="60"/>
                </a:xfrm>
              </p:grpSpPr>
              <p:sp>
                <p:nvSpPr>
                  <p:cNvPr id="771" name="Google Shape;771;p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2" name="Google Shape;772;p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73" name="Google Shape;773;p6"/>
                <p:cNvCxnSpPr/>
                <p:nvPr/>
              </p:nvCxnSpPr>
              <p:spPr>
                <a:xfrm>
                  <a:off x="4335" y="1503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4" name="Google Shape;774;p6"/>
                <p:cNvCxnSpPr/>
                <p:nvPr/>
              </p:nvCxnSpPr>
              <p:spPr>
                <a:xfrm>
                  <a:off x="4578" y="1505"/>
                  <a:ext cx="0" cy="4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75" name="Google Shape;775;p6"/>
              <p:cNvGrpSpPr/>
              <p:nvPr/>
            </p:nvGrpSpPr>
            <p:grpSpPr>
              <a:xfrm>
                <a:off x="3812" y="2296"/>
                <a:ext cx="246" cy="108"/>
                <a:chOff x="4334" y="1470"/>
                <a:chExt cx="246" cy="107"/>
              </a:xfrm>
            </p:grpSpPr>
            <p:sp>
              <p:nvSpPr>
                <p:cNvPr id="776" name="Google Shape;776;p6"/>
                <p:cNvSpPr/>
                <p:nvPr/>
              </p:nvSpPr>
              <p:spPr>
                <a:xfrm>
                  <a:off x="4335" y="1517"/>
                  <a:ext cx="244" cy="6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77" name="Google Shape;777;p6"/>
                <p:cNvSpPr/>
                <p:nvPr/>
              </p:nvSpPr>
              <p:spPr>
                <a:xfrm>
                  <a:off x="4335" y="1511"/>
                  <a:ext cx="245" cy="37"/>
                </a:xfrm>
                <a:prstGeom prst="rect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78" name="Google Shape;778;p6"/>
                <p:cNvSpPr/>
                <p:nvPr/>
              </p:nvSpPr>
              <p:spPr>
                <a:xfrm>
                  <a:off x="4334" y="1470"/>
                  <a:ext cx="244" cy="70"/>
                </a:xfrm>
                <a:prstGeom prst="ellipse">
                  <a:avLst/>
                </a:pr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79" name="Google Shape;779;p6"/>
                <p:cNvGrpSpPr/>
                <p:nvPr/>
              </p:nvGrpSpPr>
              <p:grpSpPr>
                <a:xfrm>
                  <a:off x="4383" y="1488"/>
                  <a:ext cx="138" cy="33"/>
                  <a:chOff x="2468" y="1332"/>
                  <a:chExt cx="310" cy="60"/>
                </a:xfrm>
              </p:grpSpPr>
              <p:sp>
                <p:nvSpPr>
                  <p:cNvPr id="780" name="Google Shape;780;p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1" name="Google Shape;781;p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>
                    <a:gsLst>
                      <a:gs pos="0">
                        <a:schemeClr val="folHlink"/>
                      </a:gs>
                      <a:gs pos="100000">
                        <a:srgbClr val="EAEAEA"/>
                      </a:gs>
                    </a:gsLst>
                    <a:lin ang="0" scaled="0"/>
                  </a:gradFill>
                  <a:ln cap="flat" cmpd="sng" w="1270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82" name="Google Shape;782;p6"/>
                <p:cNvCxnSpPr/>
                <p:nvPr/>
              </p:nvCxnSpPr>
              <p:spPr>
                <a:xfrm>
                  <a:off x="4335" y="1503"/>
                  <a:ext cx="0" cy="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3" name="Google Shape;783;p6"/>
                <p:cNvCxnSpPr/>
                <p:nvPr/>
              </p:nvCxnSpPr>
              <p:spPr>
                <a:xfrm>
                  <a:off x="4578" y="1505"/>
                  <a:ext cx="0" cy="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84" name="Google Shape;784;p6"/>
              <p:cNvGrpSpPr/>
              <p:nvPr/>
            </p:nvGrpSpPr>
            <p:grpSpPr>
              <a:xfrm>
                <a:off x="4511" y="3153"/>
                <a:ext cx="281" cy="266"/>
                <a:chOff x="5072" y="3611"/>
                <a:chExt cx="459" cy="380"/>
              </a:xfrm>
            </p:grpSpPr>
            <p:grpSp>
              <p:nvGrpSpPr>
                <p:cNvPr id="785" name="Google Shape;785;p6"/>
                <p:cNvGrpSpPr/>
                <p:nvPr/>
              </p:nvGrpSpPr>
              <p:grpSpPr>
                <a:xfrm>
                  <a:off x="5144" y="3611"/>
                  <a:ext cx="387" cy="99"/>
                  <a:chOff x="5030" y="2639"/>
                  <a:chExt cx="387" cy="99"/>
                </a:xfrm>
              </p:grpSpPr>
              <p:sp>
                <p:nvSpPr>
                  <p:cNvPr id="786" name="Google Shape;786;p6"/>
                  <p:cNvSpPr/>
                  <p:nvPr/>
                </p:nvSpPr>
                <p:spPr>
                  <a:xfrm>
                    <a:off x="5134" y="2657"/>
                    <a:ext cx="69" cy="55"/>
                  </a:xfrm>
                  <a:custGeom>
                    <a:rect b="b" l="l" r="r" t="t"/>
                    <a:pathLst>
                      <a:path extrusionOk="0" h="232" w="199">
                        <a:moveTo>
                          <a:pt x="70" y="29"/>
                        </a:moveTo>
                        <a:lnTo>
                          <a:pt x="55" y="39"/>
                        </a:lnTo>
                        <a:lnTo>
                          <a:pt x="42" y="50"/>
                        </a:lnTo>
                        <a:lnTo>
                          <a:pt x="30" y="63"/>
                        </a:lnTo>
                        <a:lnTo>
                          <a:pt x="20" y="77"/>
                        </a:lnTo>
                        <a:lnTo>
                          <a:pt x="12" y="91"/>
                        </a:lnTo>
                        <a:lnTo>
                          <a:pt x="6" y="108"/>
                        </a:lnTo>
                        <a:lnTo>
                          <a:pt x="2" y="125"/>
                        </a:lnTo>
                        <a:lnTo>
                          <a:pt x="0" y="142"/>
                        </a:lnTo>
                        <a:lnTo>
                          <a:pt x="2" y="166"/>
                        </a:lnTo>
                        <a:lnTo>
                          <a:pt x="12" y="186"/>
                        </a:lnTo>
                        <a:lnTo>
                          <a:pt x="26" y="203"/>
                        </a:lnTo>
                        <a:lnTo>
                          <a:pt x="45" y="216"/>
                        </a:lnTo>
                        <a:lnTo>
                          <a:pt x="66" y="226"/>
                        </a:lnTo>
                        <a:lnTo>
                          <a:pt x="88" y="230"/>
                        </a:lnTo>
                        <a:lnTo>
                          <a:pt x="111" y="232"/>
                        </a:lnTo>
                        <a:lnTo>
                          <a:pt x="134" y="228"/>
                        </a:lnTo>
                        <a:lnTo>
                          <a:pt x="138" y="228"/>
                        </a:lnTo>
                        <a:lnTo>
                          <a:pt x="143" y="226"/>
                        </a:lnTo>
                        <a:lnTo>
                          <a:pt x="147" y="222"/>
                        </a:lnTo>
                        <a:lnTo>
                          <a:pt x="148" y="218"/>
                        </a:lnTo>
                        <a:lnTo>
                          <a:pt x="145" y="212"/>
                        </a:lnTo>
                        <a:lnTo>
                          <a:pt x="141" y="207"/>
                        </a:lnTo>
                        <a:lnTo>
                          <a:pt x="135" y="203"/>
                        </a:lnTo>
                        <a:lnTo>
                          <a:pt x="129" y="201"/>
                        </a:lnTo>
                        <a:lnTo>
                          <a:pt x="117" y="197"/>
                        </a:lnTo>
                        <a:lnTo>
                          <a:pt x="105" y="195"/>
                        </a:lnTo>
                        <a:lnTo>
                          <a:pt x="94" y="193"/>
                        </a:lnTo>
                        <a:lnTo>
                          <a:pt x="83" y="190"/>
                        </a:lnTo>
                        <a:lnTo>
                          <a:pt x="73" y="187"/>
                        </a:lnTo>
                        <a:lnTo>
                          <a:pt x="62" y="182"/>
                        </a:lnTo>
                        <a:lnTo>
                          <a:pt x="53" y="176"/>
                        </a:lnTo>
                        <a:lnTo>
                          <a:pt x="43" y="167"/>
                        </a:lnTo>
                        <a:lnTo>
                          <a:pt x="40" y="128"/>
                        </a:lnTo>
                        <a:lnTo>
                          <a:pt x="49" y="96"/>
                        </a:lnTo>
                        <a:lnTo>
                          <a:pt x="68" y="71"/>
                        </a:lnTo>
                        <a:lnTo>
                          <a:pt x="94" y="50"/>
                        </a:lnTo>
                        <a:lnTo>
                          <a:pt x="122" y="34"/>
                        </a:lnTo>
                        <a:lnTo>
                          <a:pt x="151" y="21"/>
                        </a:lnTo>
                        <a:lnTo>
                          <a:pt x="178" y="12"/>
                        </a:lnTo>
                        <a:lnTo>
                          <a:pt x="199" y="4"/>
                        </a:lnTo>
                        <a:lnTo>
                          <a:pt x="186" y="1"/>
                        </a:lnTo>
                        <a:lnTo>
                          <a:pt x="172" y="0"/>
                        </a:lnTo>
                        <a:lnTo>
                          <a:pt x="156" y="2"/>
                        </a:lnTo>
                        <a:lnTo>
                          <a:pt x="138" y="4"/>
                        </a:lnTo>
                        <a:lnTo>
                          <a:pt x="121" y="10"/>
                        </a:lnTo>
                        <a:lnTo>
                          <a:pt x="103" y="16"/>
                        </a:lnTo>
                        <a:lnTo>
                          <a:pt x="86" y="23"/>
                        </a:lnTo>
                        <a:lnTo>
                          <a:pt x="70" y="29"/>
                        </a:lnTo>
                        <a:close/>
                      </a:path>
                    </a:pathLst>
                  </a:custGeom>
                  <a:solidFill>
                    <a:srgbClr val="C9E8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7" name="Google Shape;787;p6"/>
                  <p:cNvSpPr/>
                  <p:nvPr/>
                </p:nvSpPr>
                <p:spPr>
                  <a:xfrm>
                    <a:off x="5252" y="2656"/>
                    <a:ext cx="47" cy="42"/>
                  </a:xfrm>
                  <a:custGeom>
                    <a:rect b="b" l="l" r="r" t="t"/>
                    <a:pathLst>
                      <a:path extrusionOk="0" h="180" w="128">
                        <a:moveTo>
                          <a:pt x="108" y="59"/>
                        </a:moveTo>
                        <a:lnTo>
                          <a:pt x="113" y="77"/>
                        </a:lnTo>
                        <a:lnTo>
                          <a:pt x="111" y="94"/>
                        </a:lnTo>
                        <a:lnTo>
                          <a:pt x="103" y="108"/>
                        </a:lnTo>
                        <a:lnTo>
                          <a:pt x="91" y="121"/>
                        </a:lnTo>
                        <a:lnTo>
                          <a:pt x="77" y="132"/>
                        </a:lnTo>
                        <a:lnTo>
                          <a:pt x="61" y="144"/>
                        </a:lnTo>
                        <a:lnTo>
                          <a:pt x="45" y="154"/>
                        </a:lnTo>
                        <a:lnTo>
                          <a:pt x="30" y="164"/>
                        </a:lnTo>
                        <a:lnTo>
                          <a:pt x="28" y="168"/>
                        </a:lnTo>
                        <a:lnTo>
                          <a:pt x="27" y="170"/>
                        </a:lnTo>
                        <a:lnTo>
                          <a:pt x="27" y="174"/>
                        </a:lnTo>
                        <a:lnTo>
                          <a:pt x="28" y="177"/>
                        </a:lnTo>
                        <a:lnTo>
                          <a:pt x="32" y="179"/>
                        </a:lnTo>
                        <a:lnTo>
                          <a:pt x="35" y="180"/>
                        </a:lnTo>
                        <a:lnTo>
                          <a:pt x="37" y="180"/>
                        </a:lnTo>
                        <a:lnTo>
                          <a:pt x="41" y="179"/>
                        </a:lnTo>
                        <a:lnTo>
                          <a:pt x="60" y="169"/>
                        </a:lnTo>
                        <a:lnTo>
                          <a:pt x="77" y="158"/>
                        </a:lnTo>
                        <a:lnTo>
                          <a:pt x="94" y="145"/>
                        </a:lnTo>
                        <a:lnTo>
                          <a:pt x="109" y="130"/>
                        </a:lnTo>
                        <a:lnTo>
                          <a:pt x="120" y="114"/>
                        </a:lnTo>
                        <a:lnTo>
                          <a:pt x="127" y="95"/>
                        </a:lnTo>
                        <a:lnTo>
                          <a:pt x="128" y="76"/>
                        </a:lnTo>
                        <a:lnTo>
                          <a:pt x="123" y="55"/>
                        </a:lnTo>
                        <a:lnTo>
                          <a:pt x="113" y="39"/>
                        </a:lnTo>
                        <a:lnTo>
                          <a:pt x="97" y="25"/>
                        </a:lnTo>
                        <a:lnTo>
                          <a:pt x="79" y="15"/>
                        </a:lnTo>
                        <a:lnTo>
                          <a:pt x="57" y="7"/>
                        </a:lnTo>
                        <a:lnTo>
                          <a:pt x="36" y="2"/>
                        </a:lnTo>
                        <a:lnTo>
                          <a:pt x="19" y="0"/>
                        </a:lnTo>
                        <a:lnTo>
                          <a:pt x="6" y="0"/>
                        </a:lnTo>
                        <a:lnTo>
                          <a:pt x="0" y="4"/>
                        </a:lnTo>
                        <a:lnTo>
                          <a:pt x="14" y="9"/>
                        </a:lnTo>
                        <a:lnTo>
                          <a:pt x="29" y="14"/>
                        </a:lnTo>
                        <a:lnTo>
                          <a:pt x="46" y="19"/>
                        </a:lnTo>
                        <a:lnTo>
                          <a:pt x="61" y="23"/>
                        </a:lnTo>
                        <a:lnTo>
                          <a:pt x="76" y="29"/>
                        </a:lnTo>
                        <a:lnTo>
                          <a:pt x="89" y="37"/>
                        </a:lnTo>
                        <a:lnTo>
                          <a:pt x="100" y="46"/>
                        </a:lnTo>
                        <a:lnTo>
                          <a:pt x="108" y="59"/>
                        </a:lnTo>
                        <a:close/>
                      </a:path>
                    </a:pathLst>
                  </a:custGeom>
                  <a:solidFill>
                    <a:srgbClr val="C9E8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8" name="Google Shape;788;p6"/>
                  <p:cNvSpPr/>
                  <p:nvPr/>
                </p:nvSpPr>
                <p:spPr>
                  <a:xfrm>
                    <a:off x="5089" y="2646"/>
                    <a:ext cx="114" cy="88"/>
                  </a:xfrm>
                  <a:custGeom>
                    <a:rect b="b" l="l" r="r" t="t"/>
                    <a:pathLst>
                      <a:path extrusionOk="0" h="378" w="322">
                        <a:moveTo>
                          <a:pt x="125" y="49"/>
                        </a:moveTo>
                        <a:lnTo>
                          <a:pt x="100" y="70"/>
                        </a:lnTo>
                        <a:lnTo>
                          <a:pt x="76" y="90"/>
                        </a:lnTo>
                        <a:lnTo>
                          <a:pt x="53" y="115"/>
                        </a:lnTo>
                        <a:lnTo>
                          <a:pt x="34" y="140"/>
                        </a:lnTo>
                        <a:lnTo>
                          <a:pt x="17" y="166"/>
                        </a:lnTo>
                        <a:lnTo>
                          <a:pt x="5" y="195"/>
                        </a:lnTo>
                        <a:lnTo>
                          <a:pt x="0" y="226"/>
                        </a:lnTo>
                        <a:lnTo>
                          <a:pt x="1" y="258"/>
                        </a:lnTo>
                        <a:lnTo>
                          <a:pt x="3" y="266"/>
                        </a:lnTo>
                        <a:lnTo>
                          <a:pt x="5" y="275"/>
                        </a:lnTo>
                        <a:lnTo>
                          <a:pt x="9" y="282"/>
                        </a:lnTo>
                        <a:lnTo>
                          <a:pt x="14" y="290"/>
                        </a:lnTo>
                        <a:lnTo>
                          <a:pt x="19" y="297"/>
                        </a:lnTo>
                        <a:lnTo>
                          <a:pt x="26" y="304"/>
                        </a:lnTo>
                        <a:lnTo>
                          <a:pt x="32" y="310"/>
                        </a:lnTo>
                        <a:lnTo>
                          <a:pt x="41" y="314"/>
                        </a:lnTo>
                        <a:lnTo>
                          <a:pt x="56" y="324"/>
                        </a:lnTo>
                        <a:lnTo>
                          <a:pt x="71" y="332"/>
                        </a:lnTo>
                        <a:lnTo>
                          <a:pt x="86" y="338"/>
                        </a:lnTo>
                        <a:lnTo>
                          <a:pt x="103" y="344"/>
                        </a:lnTo>
                        <a:lnTo>
                          <a:pt x="119" y="350"/>
                        </a:lnTo>
                        <a:lnTo>
                          <a:pt x="136" y="355"/>
                        </a:lnTo>
                        <a:lnTo>
                          <a:pt x="152" y="359"/>
                        </a:lnTo>
                        <a:lnTo>
                          <a:pt x="168" y="363"/>
                        </a:lnTo>
                        <a:lnTo>
                          <a:pt x="186" y="366"/>
                        </a:lnTo>
                        <a:lnTo>
                          <a:pt x="202" y="368"/>
                        </a:lnTo>
                        <a:lnTo>
                          <a:pt x="220" y="371"/>
                        </a:lnTo>
                        <a:lnTo>
                          <a:pt x="238" y="373"/>
                        </a:lnTo>
                        <a:lnTo>
                          <a:pt x="254" y="374"/>
                        </a:lnTo>
                        <a:lnTo>
                          <a:pt x="272" y="375"/>
                        </a:lnTo>
                        <a:lnTo>
                          <a:pt x="289" y="376"/>
                        </a:lnTo>
                        <a:lnTo>
                          <a:pt x="306" y="378"/>
                        </a:lnTo>
                        <a:lnTo>
                          <a:pt x="311" y="378"/>
                        </a:lnTo>
                        <a:lnTo>
                          <a:pt x="316" y="375"/>
                        </a:lnTo>
                        <a:lnTo>
                          <a:pt x="320" y="371"/>
                        </a:lnTo>
                        <a:lnTo>
                          <a:pt x="322" y="366"/>
                        </a:lnTo>
                        <a:lnTo>
                          <a:pt x="322" y="360"/>
                        </a:lnTo>
                        <a:lnTo>
                          <a:pt x="320" y="356"/>
                        </a:lnTo>
                        <a:lnTo>
                          <a:pt x="315" y="352"/>
                        </a:lnTo>
                        <a:lnTo>
                          <a:pt x="309" y="350"/>
                        </a:lnTo>
                        <a:lnTo>
                          <a:pt x="294" y="347"/>
                        </a:lnTo>
                        <a:lnTo>
                          <a:pt x="279" y="344"/>
                        </a:lnTo>
                        <a:lnTo>
                          <a:pt x="263" y="341"/>
                        </a:lnTo>
                        <a:lnTo>
                          <a:pt x="247" y="338"/>
                        </a:lnTo>
                        <a:lnTo>
                          <a:pt x="232" y="336"/>
                        </a:lnTo>
                        <a:lnTo>
                          <a:pt x="216" y="334"/>
                        </a:lnTo>
                        <a:lnTo>
                          <a:pt x="200" y="332"/>
                        </a:lnTo>
                        <a:lnTo>
                          <a:pt x="185" y="328"/>
                        </a:lnTo>
                        <a:lnTo>
                          <a:pt x="170" y="326"/>
                        </a:lnTo>
                        <a:lnTo>
                          <a:pt x="154" y="322"/>
                        </a:lnTo>
                        <a:lnTo>
                          <a:pt x="139" y="318"/>
                        </a:lnTo>
                        <a:lnTo>
                          <a:pt x="124" y="314"/>
                        </a:lnTo>
                        <a:lnTo>
                          <a:pt x="110" y="309"/>
                        </a:lnTo>
                        <a:lnTo>
                          <a:pt x="94" y="303"/>
                        </a:lnTo>
                        <a:lnTo>
                          <a:pt x="80" y="297"/>
                        </a:lnTo>
                        <a:lnTo>
                          <a:pt x="66" y="289"/>
                        </a:lnTo>
                        <a:lnTo>
                          <a:pt x="55" y="281"/>
                        </a:lnTo>
                        <a:lnTo>
                          <a:pt x="45" y="271"/>
                        </a:lnTo>
                        <a:lnTo>
                          <a:pt x="38" y="259"/>
                        </a:lnTo>
                        <a:lnTo>
                          <a:pt x="35" y="245"/>
                        </a:lnTo>
                        <a:lnTo>
                          <a:pt x="34" y="232"/>
                        </a:lnTo>
                        <a:lnTo>
                          <a:pt x="35" y="216"/>
                        </a:lnTo>
                        <a:lnTo>
                          <a:pt x="38" y="200"/>
                        </a:lnTo>
                        <a:lnTo>
                          <a:pt x="43" y="187"/>
                        </a:lnTo>
                        <a:lnTo>
                          <a:pt x="51" y="170"/>
                        </a:lnTo>
                        <a:lnTo>
                          <a:pt x="60" y="152"/>
                        </a:lnTo>
                        <a:lnTo>
                          <a:pt x="71" y="137"/>
                        </a:lnTo>
                        <a:lnTo>
                          <a:pt x="83" y="124"/>
                        </a:lnTo>
                        <a:lnTo>
                          <a:pt x="94" y="110"/>
                        </a:lnTo>
                        <a:lnTo>
                          <a:pt x="107" y="96"/>
                        </a:lnTo>
                        <a:lnTo>
                          <a:pt x="123" y="82"/>
                        </a:lnTo>
                        <a:lnTo>
                          <a:pt x="138" y="69"/>
                        </a:lnTo>
                        <a:lnTo>
                          <a:pt x="153" y="57"/>
                        </a:lnTo>
                        <a:lnTo>
                          <a:pt x="173" y="47"/>
                        </a:lnTo>
                        <a:lnTo>
                          <a:pt x="195" y="38"/>
                        </a:lnTo>
                        <a:lnTo>
                          <a:pt x="218" y="28"/>
                        </a:lnTo>
                        <a:lnTo>
                          <a:pt x="238" y="20"/>
                        </a:lnTo>
                        <a:lnTo>
                          <a:pt x="254" y="13"/>
                        </a:lnTo>
                        <a:lnTo>
                          <a:pt x="264" y="7"/>
                        </a:lnTo>
                        <a:lnTo>
                          <a:pt x="268" y="2"/>
                        </a:lnTo>
                        <a:lnTo>
                          <a:pt x="256" y="0"/>
                        </a:lnTo>
                        <a:lnTo>
                          <a:pt x="240" y="1"/>
                        </a:lnTo>
                        <a:lnTo>
                          <a:pt x="221" y="4"/>
                        </a:lnTo>
                        <a:lnTo>
                          <a:pt x="201" y="10"/>
                        </a:lnTo>
                        <a:lnTo>
                          <a:pt x="180" y="18"/>
                        </a:lnTo>
                        <a:lnTo>
                          <a:pt x="160" y="27"/>
                        </a:lnTo>
                        <a:lnTo>
                          <a:pt x="141" y="38"/>
                        </a:lnTo>
                        <a:lnTo>
                          <a:pt x="125" y="49"/>
                        </a:lnTo>
                        <a:close/>
                      </a:path>
                    </a:pathLst>
                  </a:custGeom>
                  <a:solidFill>
                    <a:srgbClr val="C9E8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9" name="Google Shape;789;p6"/>
                  <p:cNvSpPr/>
                  <p:nvPr/>
                </p:nvSpPr>
                <p:spPr>
                  <a:xfrm>
                    <a:off x="5250" y="2643"/>
                    <a:ext cx="99" cy="59"/>
                  </a:xfrm>
                  <a:custGeom>
                    <a:rect b="b" l="l" r="r" t="t"/>
                    <a:pathLst>
                      <a:path extrusionOk="0" h="252" w="283">
                        <a:moveTo>
                          <a:pt x="235" y="77"/>
                        </a:moveTo>
                        <a:lnTo>
                          <a:pt x="248" y="91"/>
                        </a:lnTo>
                        <a:lnTo>
                          <a:pt x="256" y="107"/>
                        </a:lnTo>
                        <a:lnTo>
                          <a:pt x="259" y="124"/>
                        </a:lnTo>
                        <a:lnTo>
                          <a:pt x="259" y="142"/>
                        </a:lnTo>
                        <a:lnTo>
                          <a:pt x="257" y="157"/>
                        </a:lnTo>
                        <a:lnTo>
                          <a:pt x="252" y="170"/>
                        </a:lnTo>
                        <a:lnTo>
                          <a:pt x="244" y="183"/>
                        </a:lnTo>
                        <a:lnTo>
                          <a:pt x="236" y="193"/>
                        </a:lnTo>
                        <a:lnTo>
                          <a:pt x="225" y="204"/>
                        </a:lnTo>
                        <a:lnTo>
                          <a:pt x="215" y="214"/>
                        </a:lnTo>
                        <a:lnTo>
                          <a:pt x="204" y="224"/>
                        </a:lnTo>
                        <a:lnTo>
                          <a:pt x="194" y="234"/>
                        </a:lnTo>
                        <a:lnTo>
                          <a:pt x="191" y="238"/>
                        </a:lnTo>
                        <a:lnTo>
                          <a:pt x="191" y="241"/>
                        </a:lnTo>
                        <a:lnTo>
                          <a:pt x="191" y="245"/>
                        </a:lnTo>
                        <a:lnTo>
                          <a:pt x="194" y="248"/>
                        </a:lnTo>
                        <a:lnTo>
                          <a:pt x="197" y="250"/>
                        </a:lnTo>
                        <a:lnTo>
                          <a:pt x="202" y="252"/>
                        </a:lnTo>
                        <a:lnTo>
                          <a:pt x="205" y="250"/>
                        </a:lnTo>
                        <a:lnTo>
                          <a:pt x="209" y="248"/>
                        </a:lnTo>
                        <a:lnTo>
                          <a:pt x="232" y="233"/>
                        </a:lnTo>
                        <a:lnTo>
                          <a:pt x="252" y="214"/>
                        </a:lnTo>
                        <a:lnTo>
                          <a:pt x="268" y="192"/>
                        </a:lnTo>
                        <a:lnTo>
                          <a:pt x="278" y="167"/>
                        </a:lnTo>
                        <a:lnTo>
                          <a:pt x="283" y="141"/>
                        </a:lnTo>
                        <a:lnTo>
                          <a:pt x="280" y="115"/>
                        </a:lnTo>
                        <a:lnTo>
                          <a:pt x="271" y="91"/>
                        </a:lnTo>
                        <a:lnTo>
                          <a:pt x="252" y="69"/>
                        </a:lnTo>
                        <a:lnTo>
                          <a:pt x="238" y="57"/>
                        </a:lnTo>
                        <a:lnTo>
                          <a:pt x="222" y="48"/>
                        </a:lnTo>
                        <a:lnTo>
                          <a:pt x="204" y="39"/>
                        </a:lnTo>
                        <a:lnTo>
                          <a:pt x="184" y="31"/>
                        </a:lnTo>
                        <a:lnTo>
                          <a:pt x="164" y="23"/>
                        </a:lnTo>
                        <a:lnTo>
                          <a:pt x="144" y="17"/>
                        </a:lnTo>
                        <a:lnTo>
                          <a:pt x="123" y="13"/>
                        </a:lnTo>
                        <a:lnTo>
                          <a:pt x="103" y="8"/>
                        </a:lnTo>
                        <a:lnTo>
                          <a:pt x="83" y="5"/>
                        </a:lnTo>
                        <a:lnTo>
                          <a:pt x="66" y="2"/>
                        </a:lnTo>
                        <a:lnTo>
                          <a:pt x="48" y="0"/>
                        </a:lnTo>
                        <a:lnTo>
                          <a:pt x="34" y="0"/>
                        </a:lnTo>
                        <a:lnTo>
                          <a:pt x="21" y="0"/>
                        </a:lnTo>
                        <a:lnTo>
                          <a:pt x="11" y="0"/>
                        </a:lnTo>
                        <a:lnTo>
                          <a:pt x="4" y="2"/>
                        </a:lnTo>
                        <a:lnTo>
                          <a:pt x="0" y="5"/>
                        </a:lnTo>
                        <a:lnTo>
                          <a:pt x="12" y="7"/>
                        </a:lnTo>
                        <a:lnTo>
                          <a:pt x="24" y="8"/>
                        </a:lnTo>
                        <a:lnTo>
                          <a:pt x="38" y="10"/>
                        </a:lnTo>
                        <a:lnTo>
                          <a:pt x="52" y="13"/>
                        </a:lnTo>
                        <a:lnTo>
                          <a:pt x="66" y="16"/>
                        </a:lnTo>
                        <a:lnTo>
                          <a:pt x="82" y="18"/>
                        </a:lnTo>
                        <a:lnTo>
                          <a:pt x="98" y="22"/>
                        </a:lnTo>
                        <a:lnTo>
                          <a:pt x="114" y="25"/>
                        </a:lnTo>
                        <a:lnTo>
                          <a:pt x="129" y="30"/>
                        </a:lnTo>
                        <a:lnTo>
                          <a:pt x="146" y="34"/>
                        </a:lnTo>
                        <a:lnTo>
                          <a:pt x="162" y="39"/>
                        </a:lnTo>
                        <a:lnTo>
                          <a:pt x="177" y="45"/>
                        </a:lnTo>
                        <a:lnTo>
                          <a:pt x="193" y="52"/>
                        </a:lnTo>
                        <a:lnTo>
                          <a:pt x="208" y="60"/>
                        </a:lnTo>
                        <a:lnTo>
                          <a:pt x="222" y="68"/>
                        </a:lnTo>
                        <a:lnTo>
                          <a:pt x="235" y="77"/>
                        </a:lnTo>
                        <a:close/>
                      </a:path>
                    </a:pathLst>
                  </a:custGeom>
                  <a:solidFill>
                    <a:srgbClr val="C9E8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0" name="Google Shape;790;p6"/>
                  <p:cNvSpPr/>
                  <p:nvPr/>
                </p:nvSpPr>
                <p:spPr>
                  <a:xfrm>
                    <a:off x="5047" y="2671"/>
                    <a:ext cx="40" cy="55"/>
                  </a:xfrm>
                  <a:custGeom>
                    <a:rect b="b" l="l" r="r" t="t"/>
                    <a:pathLst>
                      <a:path extrusionOk="0" h="238" w="114">
                        <a:moveTo>
                          <a:pt x="0" y="130"/>
                        </a:moveTo>
                        <a:lnTo>
                          <a:pt x="0" y="149"/>
                        </a:lnTo>
                        <a:lnTo>
                          <a:pt x="4" y="168"/>
                        </a:lnTo>
                        <a:lnTo>
                          <a:pt x="12" y="185"/>
                        </a:lnTo>
                        <a:lnTo>
                          <a:pt x="24" y="200"/>
                        </a:lnTo>
                        <a:lnTo>
                          <a:pt x="38" y="213"/>
                        </a:lnTo>
                        <a:lnTo>
                          <a:pt x="55" y="224"/>
                        </a:lnTo>
                        <a:lnTo>
                          <a:pt x="73" y="232"/>
                        </a:lnTo>
                        <a:lnTo>
                          <a:pt x="92" y="237"/>
                        </a:lnTo>
                        <a:lnTo>
                          <a:pt x="98" y="238"/>
                        </a:lnTo>
                        <a:lnTo>
                          <a:pt x="104" y="235"/>
                        </a:lnTo>
                        <a:lnTo>
                          <a:pt x="109" y="232"/>
                        </a:lnTo>
                        <a:lnTo>
                          <a:pt x="111" y="227"/>
                        </a:lnTo>
                        <a:lnTo>
                          <a:pt x="111" y="222"/>
                        </a:lnTo>
                        <a:lnTo>
                          <a:pt x="110" y="216"/>
                        </a:lnTo>
                        <a:lnTo>
                          <a:pt x="106" y="211"/>
                        </a:lnTo>
                        <a:lnTo>
                          <a:pt x="100" y="209"/>
                        </a:lnTo>
                        <a:lnTo>
                          <a:pt x="82" y="202"/>
                        </a:lnTo>
                        <a:lnTo>
                          <a:pt x="64" y="193"/>
                        </a:lnTo>
                        <a:lnTo>
                          <a:pt x="50" y="180"/>
                        </a:lnTo>
                        <a:lnTo>
                          <a:pt x="39" y="167"/>
                        </a:lnTo>
                        <a:lnTo>
                          <a:pt x="32" y="149"/>
                        </a:lnTo>
                        <a:lnTo>
                          <a:pt x="29" y="131"/>
                        </a:lnTo>
                        <a:lnTo>
                          <a:pt x="29" y="111"/>
                        </a:lnTo>
                        <a:lnTo>
                          <a:pt x="35" y="91"/>
                        </a:lnTo>
                        <a:lnTo>
                          <a:pt x="42" y="76"/>
                        </a:lnTo>
                        <a:lnTo>
                          <a:pt x="51" y="62"/>
                        </a:lnTo>
                        <a:lnTo>
                          <a:pt x="62" y="49"/>
                        </a:lnTo>
                        <a:lnTo>
                          <a:pt x="73" y="38"/>
                        </a:lnTo>
                        <a:lnTo>
                          <a:pt x="84" y="28"/>
                        </a:lnTo>
                        <a:lnTo>
                          <a:pt x="96" y="18"/>
                        </a:lnTo>
                        <a:lnTo>
                          <a:pt x="106" y="9"/>
                        </a:lnTo>
                        <a:lnTo>
                          <a:pt x="114" y="1"/>
                        </a:lnTo>
                        <a:lnTo>
                          <a:pt x="106" y="0"/>
                        </a:lnTo>
                        <a:lnTo>
                          <a:pt x="93" y="6"/>
                        </a:lnTo>
                        <a:lnTo>
                          <a:pt x="76" y="18"/>
                        </a:lnTo>
                        <a:lnTo>
                          <a:pt x="56" y="36"/>
                        </a:lnTo>
                        <a:lnTo>
                          <a:pt x="37" y="57"/>
                        </a:lnTo>
                        <a:lnTo>
                          <a:pt x="20" y="80"/>
                        </a:lnTo>
                        <a:lnTo>
                          <a:pt x="7" y="106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rgbClr val="C9E8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1" name="Google Shape;791;p6"/>
                  <p:cNvSpPr/>
                  <p:nvPr/>
                </p:nvSpPr>
                <p:spPr>
                  <a:xfrm>
                    <a:off x="5330" y="2639"/>
                    <a:ext cx="87" cy="73"/>
                  </a:xfrm>
                  <a:custGeom>
                    <a:rect b="b" l="l" r="r" t="t"/>
                    <a:pathLst>
                      <a:path extrusionOk="0" h="310" w="246">
                        <a:moveTo>
                          <a:pt x="199" y="116"/>
                        </a:moveTo>
                        <a:lnTo>
                          <a:pt x="207" y="124"/>
                        </a:lnTo>
                        <a:lnTo>
                          <a:pt x="214" y="133"/>
                        </a:lnTo>
                        <a:lnTo>
                          <a:pt x="219" y="143"/>
                        </a:lnTo>
                        <a:lnTo>
                          <a:pt x="223" y="154"/>
                        </a:lnTo>
                        <a:lnTo>
                          <a:pt x="225" y="164"/>
                        </a:lnTo>
                        <a:lnTo>
                          <a:pt x="225" y="176"/>
                        </a:lnTo>
                        <a:lnTo>
                          <a:pt x="221" y="187"/>
                        </a:lnTo>
                        <a:lnTo>
                          <a:pt x="216" y="197"/>
                        </a:lnTo>
                        <a:lnTo>
                          <a:pt x="208" y="209"/>
                        </a:lnTo>
                        <a:lnTo>
                          <a:pt x="199" y="219"/>
                        </a:lnTo>
                        <a:lnTo>
                          <a:pt x="188" y="228"/>
                        </a:lnTo>
                        <a:lnTo>
                          <a:pt x="177" y="238"/>
                        </a:lnTo>
                        <a:lnTo>
                          <a:pt x="166" y="246"/>
                        </a:lnTo>
                        <a:lnTo>
                          <a:pt x="154" y="255"/>
                        </a:lnTo>
                        <a:lnTo>
                          <a:pt x="143" y="264"/>
                        </a:lnTo>
                        <a:lnTo>
                          <a:pt x="132" y="274"/>
                        </a:lnTo>
                        <a:lnTo>
                          <a:pt x="129" y="278"/>
                        </a:lnTo>
                        <a:lnTo>
                          <a:pt x="126" y="282"/>
                        </a:lnTo>
                        <a:lnTo>
                          <a:pt x="124" y="287"/>
                        </a:lnTo>
                        <a:lnTo>
                          <a:pt x="121" y="292"/>
                        </a:lnTo>
                        <a:lnTo>
                          <a:pt x="120" y="296"/>
                        </a:lnTo>
                        <a:lnTo>
                          <a:pt x="120" y="301"/>
                        </a:lnTo>
                        <a:lnTo>
                          <a:pt x="121" y="305"/>
                        </a:lnTo>
                        <a:lnTo>
                          <a:pt x="125" y="309"/>
                        </a:lnTo>
                        <a:lnTo>
                          <a:pt x="130" y="310"/>
                        </a:lnTo>
                        <a:lnTo>
                          <a:pt x="134" y="310"/>
                        </a:lnTo>
                        <a:lnTo>
                          <a:pt x="139" y="309"/>
                        </a:lnTo>
                        <a:lnTo>
                          <a:pt x="143" y="305"/>
                        </a:lnTo>
                        <a:lnTo>
                          <a:pt x="154" y="293"/>
                        </a:lnTo>
                        <a:lnTo>
                          <a:pt x="167" y="280"/>
                        </a:lnTo>
                        <a:lnTo>
                          <a:pt x="180" y="269"/>
                        </a:lnTo>
                        <a:lnTo>
                          <a:pt x="194" y="257"/>
                        </a:lnTo>
                        <a:lnTo>
                          <a:pt x="207" y="246"/>
                        </a:lnTo>
                        <a:lnTo>
                          <a:pt x="219" y="233"/>
                        </a:lnTo>
                        <a:lnTo>
                          <a:pt x="231" y="219"/>
                        </a:lnTo>
                        <a:lnTo>
                          <a:pt x="239" y="204"/>
                        </a:lnTo>
                        <a:lnTo>
                          <a:pt x="245" y="187"/>
                        </a:lnTo>
                        <a:lnTo>
                          <a:pt x="246" y="170"/>
                        </a:lnTo>
                        <a:lnTo>
                          <a:pt x="242" y="153"/>
                        </a:lnTo>
                        <a:lnTo>
                          <a:pt x="236" y="136"/>
                        </a:lnTo>
                        <a:lnTo>
                          <a:pt x="227" y="120"/>
                        </a:lnTo>
                        <a:lnTo>
                          <a:pt x="215" y="107"/>
                        </a:lnTo>
                        <a:lnTo>
                          <a:pt x="201" y="94"/>
                        </a:lnTo>
                        <a:lnTo>
                          <a:pt x="187" y="82"/>
                        </a:lnTo>
                        <a:lnTo>
                          <a:pt x="177" y="74"/>
                        </a:lnTo>
                        <a:lnTo>
                          <a:pt x="165" y="68"/>
                        </a:lnTo>
                        <a:lnTo>
                          <a:pt x="152" y="60"/>
                        </a:lnTo>
                        <a:lnTo>
                          <a:pt x="139" y="51"/>
                        </a:lnTo>
                        <a:lnTo>
                          <a:pt x="126" y="43"/>
                        </a:lnTo>
                        <a:lnTo>
                          <a:pt x="112" y="35"/>
                        </a:lnTo>
                        <a:lnTo>
                          <a:pt x="98" y="28"/>
                        </a:lnTo>
                        <a:lnTo>
                          <a:pt x="85" y="22"/>
                        </a:lnTo>
                        <a:lnTo>
                          <a:pt x="72" y="16"/>
                        </a:lnTo>
                        <a:lnTo>
                          <a:pt x="59" y="10"/>
                        </a:lnTo>
                        <a:lnTo>
                          <a:pt x="46" y="7"/>
                        </a:lnTo>
                        <a:lnTo>
                          <a:pt x="35" y="3"/>
                        </a:lnTo>
                        <a:lnTo>
                          <a:pt x="24" y="1"/>
                        </a:lnTo>
                        <a:lnTo>
                          <a:pt x="15" y="0"/>
                        </a:lnTo>
                        <a:lnTo>
                          <a:pt x="7" y="1"/>
                        </a:lnTo>
                        <a:lnTo>
                          <a:pt x="0" y="3"/>
                        </a:lnTo>
                        <a:lnTo>
                          <a:pt x="8" y="6"/>
                        </a:lnTo>
                        <a:lnTo>
                          <a:pt x="17" y="9"/>
                        </a:lnTo>
                        <a:lnTo>
                          <a:pt x="28" y="14"/>
                        </a:lnTo>
                        <a:lnTo>
                          <a:pt x="38" y="18"/>
                        </a:lnTo>
                        <a:lnTo>
                          <a:pt x="51" y="24"/>
                        </a:lnTo>
                        <a:lnTo>
                          <a:pt x="64" y="30"/>
                        </a:lnTo>
                        <a:lnTo>
                          <a:pt x="78" y="37"/>
                        </a:lnTo>
                        <a:lnTo>
                          <a:pt x="92" y="43"/>
                        </a:lnTo>
                        <a:lnTo>
                          <a:pt x="106" y="51"/>
                        </a:lnTo>
                        <a:lnTo>
                          <a:pt x="120" y="60"/>
                        </a:lnTo>
                        <a:lnTo>
                          <a:pt x="134" y="69"/>
                        </a:lnTo>
                        <a:lnTo>
                          <a:pt x="148" y="78"/>
                        </a:lnTo>
                        <a:lnTo>
                          <a:pt x="163" y="87"/>
                        </a:lnTo>
                        <a:lnTo>
                          <a:pt x="175" y="96"/>
                        </a:lnTo>
                        <a:lnTo>
                          <a:pt x="187" y="105"/>
                        </a:lnTo>
                        <a:lnTo>
                          <a:pt x="199" y="116"/>
                        </a:lnTo>
                        <a:close/>
                      </a:path>
                    </a:pathLst>
                  </a:custGeom>
                  <a:solidFill>
                    <a:srgbClr val="C9E8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2" name="Google Shape;792;p6"/>
                  <p:cNvSpPr/>
                  <p:nvPr/>
                </p:nvSpPr>
                <p:spPr>
                  <a:xfrm>
                    <a:off x="5115" y="2660"/>
                    <a:ext cx="69" cy="55"/>
                  </a:xfrm>
                  <a:custGeom>
                    <a:rect b="b" l="l" r="r" t="t"/>
                    <a:pathLst>
                      <a:path extrusionOk="0" h="236" w="198">
                        <a:moveTo>
                          <a:pt x="73" y="36"/>
                        </a:moveTo>
                        <a:lnTo>
                          <a:pt x="58" y="46"/>
                        </a:lnTo>
                        <a:lnTo>
                          <a:pt x="46" y="58"/>
                        </a:lnTo>
                        <a:lnTo>
                          <a:pt x="33" y="72"/>
                        </a:lnTo>
                        <a:lnTo>
                          <a:pt x="22" y="85"/>
                        </a:lnTo>
                        <a:lnTo>
                          <a:pt x="14" y="100"/>
                        </a:lnTo>
                        <a:lnTo>
                          <a:pt x="7" y="115"/>
                        </a:lnTo>
                        <a:lnTo>
                          <a:pt x="2" y="130"/>
                        </a:lnTo>
                        <a:lnTo>
                          <a:pt x="0" y="146"/>
                        </a:lnTo>
                        <a:lnTo>
                          <a:pt x="2" y="170"/>
                        </a:lnTo>
                        <a:lnTo>
                          <a:pt x="12" y="190"/>
                        </a:lnTo>
                        <a:lnTo>
                          <a:pt x="26" y="207"/>
                        </a:lnTo>
                        <a:lnTo>
                          <a:pt x="43" y="220"/>
                        </a:lnTo>
                        <a:lnTo>
                          <a:pt x="64" y="229"/>
                        </a:lnTo>
                        <a:lnTo>
                          <a:pt x="88" y="235"/>
                        </a:lnTo>
                        <a:lnTo>
                          <a:pt x="110" y="236"/>
                        </a:lnTo>
                        <a:lnTo>
                          <a:pt x="132" y="232"/>
                        </a:lnTo>
                        <a:lnTo>
                          <a:pt x="137" y="232"/>
                        </a:lnTo>
                        <a:lnTo>
                          <a:pt x="142" y="230"/>
                        </a:lnTo>
                        <a:lnTo>
                          <a:pt x="145" y="226"/>
                        </a:lnTo>
                        <a:lnTo>
                          <a:pt x="146" y="221"/>
                        </a:lnTo>
                        <a:lnTo>
                          <a:pt x="145" y="219"/>
                        </a:lnTo>
                        <a:lnTo>
                          <a:pt x="142" y="219"/>
                        </a:lnTo>
                        <a:lnTo>
                          <a:pt x="137" y="217"/>
                        </a:lnTo>
                        <a:lnTo>
                          <a:pt x="131" y="217"/>
                        </a:lnTo>
                        <a:lnTo>
                          <a:pt x="124" y="217"/>
                        </a:lnTo>
                        <a:lnTo>
                          <a:pt x="118" y="217"/>
                        </a:lnTo>
                        <a:lnTo>
                          <a:pt x="112" y="217"/>
                        </a:lnTo>
                        <a:lnTo>
                          <a:pt x="109" y="217"/>
                        </a:lnTo>
                        <a:lnTo>
                          <a:pt x="97" y="216"/>
                        </a:lnTo>
                        <a:lnTo>
                          <a:pt x="87" y="215"/>
                        </a:lnTo>
                        <a:lnTo>
                          <a:pt x="75" y="214"/>
                        </a:lnTo>
                        <a:lnTo>
                          <a:pt x="63" y="211"/>
                        </a:lnTo>
                        <a:lnTo>
                          <a:pt x="51" y="207"/>
                        </a:lnTo>
                        <a:lnTo>
                          <a:pt x="40" y="199"/>
                        </a:lnTo>
                        <a:lnTo>
                          <a:pt x="29" y="189"/>
                        </a:lnTo>
                        <a:lnTo>
                          <a:pt x="17" y="174"/>
                        </a:lnTo>
                        <a:lnTo>
                          <a:pt x="15" y="157"/>
                        </a:lnTo>
                        <a:lnTo>
                          <a:pt x="16" y="141"/>
                        </a:lnTo>
                        <a:lnTo>
                          <a:pt x="21" y="124"/>
                        </a:lnTo>
                        <a:lnTo>
                          <a:pt x="28" y="109"/>
                        </a:lnTo>
                        <a:lnTo>
                          <a:pt x="39" y="96"/>
                        </a:lnTo>
                        <a:lnTo>
                          <a:pt x="50" y="82"/>
                        </a:lnTo>
                        <a:lnTo>
                          <a:pt x="63" y="70"/>
                        </a:lnTo>
                        <a:lnTo>
                          <a:pt x="78" y="59"/>
                        </a:lnTo>
                        <a:lnTo>
                          <a:pt x="94" y="49"/>
                        </a:lnTo>
                        <a:lnTo>
                          <a:pt x="110" y="39"/>
                        </a:lnTo>
                        <a:lnTo>
                          <a:pt x="126" y="31"/>
                        </a:lnTo>
                        <a:lnTo>
                          <a:pt x="142" y="24"/>
                        </a:lnTo>
                        <a:lnTo>
                          <a:pt x="158" y="19"/>
                        </a:lnTo>
                        <a:lnTo>
                          <a:pt x="172" y="13"/>
                        </a:lnTo>
                        <a:lnTo>
                          <a:pt x="186" y="10"/>
                        </a:lnTo>
                        <a:lnTo>
                          <a:pt x="198" y="7"/>
                        </a:lnTo>
                        <a:lnTo>
                          <a:pt x="190" y="3"/>
                        </a:lnTo>
                        <a:lnTo>
                          <a:pt x="177" y="0"/>
                        </a:lnTo>
                        <a:lnTo>
                          <a:pt x="162" y="3"/>
                        </a:lnTo>
                        <a:lnTo>
                          <a:pt x="144" y="6"/>
                        </a:lnTo>
                        <a:lnTo>
                          <a:pt x="124" y="12"/>
                        </a:lnTo>
                        <a:lnTo>
                          <a:pt x="105" y="19"/>
                        </a:lnTo>
                        <a:lnTo>
                          <a:pt x="88" y="28"/>
                        </a:lnTo>
                        <a:lnTo>
                          <a:pt x="73" y="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3" name="Google Shape;793;p6"/>
                  <p:cNvSpPr/>
                  <p:nvPr/>
                </p:nvSpPr>
                <p:spPr>
                  <a:xfrm>
                    <a:off x="5233" y="2660"/>
                    <a:ext cx="47" cy="42"/>
                  </a:xfrm>
                  <a:custGeom>
                    <a:rect b="b" l="l" r="r" t="t"/>
                    <a:pathLst>
                      <a:path extrusionOk="0" h="183" w="128">
                        <a:moveTo>
                          <a:pt x="108" y="61"/>
                        </a:moveTo>
                        <a:lnTo>
                          <a:pt x="111" y="80"/>
                        </a:lnTo>
                        <a:lnTo>
                          <a:pt x="109" y="97"/>
                        </a:lnTo>
                        <a:lnTo>
                          <a:pt x="101" y="110"/>
                        </a:lnTo>
                        <a:lnTo>
                          <a:pt x="89" y="123"/>
                        </a:lnTo>
                        <a:lnTo>
                          <a:pt x="75" y="134"/>
                        </a:lnTo>
                        <a:lnTo>
                          <a:pt x="60" y="145"/>
                        </a:lnTo>
                        <a:lnTo>
                          <a:pt x="43" y="156"/>
                        </a:lnTo>
                        <a:lnTo>
                          <a:pt x="29" y="167"/>
                        </a:lnTo>
                        <a:lnTo>
                          <a:pt x="27" y="170"/>
                        </a:lnTo>
                        <a:lnTo>
                          <a:pt x="26" y="172"/>
                        </a:lnTo>
                        <a:lnTo>
                          <a:pt x="26" y="176"/>
                        </a:lnTo>
                        <a:lnTo>
                          <a:pt x="28" y="179"/>
                        </a:lnTo>
                        <a:lnTo>
                          <a:pt x="30" y="182"/>
                        </a:lnTo>
                        <a:lnTo>
                          <a:pt x="34" y="183"/>
                        </a:lnTo>
                        <a:lnTo>
                          <a:pt x="37" y="183"/>
                        </a:lnTo>
                        <a:lnTo>
                          <a:pt x="41" y="182"/>
                        </a:lnTo>
                        <a:lnTo>
                          <a:pt x="58" y="171"/>
                        </a:lnTo>
                        <a:lnTo>
                          <a:pt x="76" y="160"/>
                        </a:lnTo>
                        <a:lnTo>
                          <a:pt x="92" y="147"/>
                        </a:lnTo>
                        <a:lnTo>
                          <a:pt x="108" y="132"/>
                        </a:lnTo>
                        <a:lnTo>
                          <a:pt x="118" y="116"/>
                        </a:lnTo>
                        <a:lnTo>
                          <a:pt x="125" y="98"/>
                        </a:lnTo>
                        <a:lnTo>
                          <a:pt x="128" y="78"/>
                        </a:lnTo>
                        <a:lnTo>
                          <a:pt x="123" y="58"/>
                        </a:lnTo>
                        <a:lnTo>
                          <a:pt x="112" y="41"/>
                        </a:lnTo>
                        <a:lnTo>
                          <a:pt x="98" y="28"/>
                        </a:lnTo>
                        <a:lnTo>
                          <a:pt x="80" y="16"/>
                        </a:lnTo>
                        <a:lnTo>
                          <a:pt x="61" y="8"/>
                        </a:lnTo>
                        <a:lnTo>
                          <a:pt x="41" y="2"/>
                        </a:lnTo>
                        <a:lnTo>
                          <a:pt x="23" y="0"/>
                        </a:lnTo>
                        <a:lnTo>
                          <a:pt x="9" y="1"/>
                        </a:lnTo>
                        <a:lnTo>
                          <a:pt x="0" y="6"/>
                        </a:lnTo>
                        <a:lnTo>
                          <a:pt x="16" y="10"/>
                        </a:lnTo>
                        <a:lnTo>
                          <a:pt x="33" y="14"/>
                        </a:lnTo>
                        <a:lnTo>
                          <a:pt x="48" y="17"/>
                        </a:lnTo>
                        <a:lnTo>
                          <a:pt x="63" y="22"/>
                        </a:lnTo>
                        <a:lnTo>
                          <a:pt x="77" y="28"/>
                        </a:lnTo>
                        <a:lnTo>
                          <a:pt x="90" y="36"/>
                        </a:lnTo>
                        <a:lnTo>
                          <a:pt x="101" y="46"/>
                        </a:lnTo>
                        <a:lnTo>
                          <a:pt x="108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4" name="Google Shape;794;p6"/>
                  <p:cNvSpPr/>
                  <p:nvPr/>
                </p:nvSpPr>
                <p:spPr>
                  <a:xfrm>
                    <a:off x="5070" y="2650"/>
                    <a:ext cx="112" cy="88"/>
                  </a:xfrm>
                  <a:custGeom>
                    <a:rect b="b" l="l" r="r" t="t"/>
                    <a:pathLst>
                      <a:path extrusionOk="0" h="379" w="323">
                        <a:moveTo>
                          <a:pt x="126" y="50"/>
                        </a:moveTo>
                        <a:lnTo>
                          <a:pt x="101" y="70"/>
                        </a:lnTo>
                        <a:lnTo>
                          <a:pt x="76" y="92"/>
                        </a:lnTo>
                        <a:lnTo>
                          <a:pt x="54" y="115"/>
                        </a:lnTo>
                        <a:lnTo>
                          <a:pt x="34" y="140"/>
                        </a:lnTo>
                        <a:lnTo>
                          <a:pt x="18" y="167"/>
                        </a:lnTo>
                        <a:lnTo>
                          <a:pt x="6" y="196"/>
                        </a:lnTo>
                        <a:lnTo>
                          <a:pt x="0" y="227"/>
                        </a:lnTo>
                        <a:lnTo>
                          <a:pt x="1" y="259"/>
                        </a:lnTo>
                        <a:lnTo>
                          <a:pt x="4" y="267"/>
                        </a:lnTo>
                        <a:lnTo>
                          <a:pt x="7" y="277"/>
                        </a:lnTo>
                        <a:lnTo>
                          <a:pt x="11" y="283"/>
                        </a:lnTo>
                        <a:lnTo>
                          <a:pt x="15" y="291"/>
                        </a:lnTo>
                        <a:lnTo>
                          <a:pt x="21" y="298"/>
                        </a:lnTo>
                        <a:lnTo>
                          <a:pt x="27" y="305"/>
                        </a:lnTo>
                        <a:lnTo>
                          <a:pt x="34" y="311"/>
                        </a:lnTo>
                        <a:lnTo>
                          <a:pt x="41" y="316"/>
                        </a:lnTo>
                        <a:lnTo>
                          <a:pt x="57" y="325"/>
                        </a:lnTo>
                        <a:lnTo>
                          <a:pt x="72" y="333"/>
                        </a:lnTo>
                        <a:lnTo>
                          <a:pt x="87" y="340"/>
                        </a:lnTo>
                        <a:lnTo>
                          <a:pt x="103" y="345"/>
                        </a:lnTo>
                        <a:lnTo>
                          <a:pt x="120" y="351"/>
                        </a:lnTo>
                        <a:lnTo>
                          <a:pt x="136" y="356"/>
                        </a:lnTo>
                        <a:lnTo>
                          <a:pt x="153" y="360"/>
                        </a:lnTo>
                        <a:lnTo>
                          <a:pt x="169" y="364"/>
                        </a:lnTo>
                        <a:lnTo>
                          <a:pt x="187" y="367"/>
                        </a:lnTo>
                        <a:lnTo>
                          <a:pt x="204" y="370"/>
                        </a:lnTo>
                        <a:lnTo>
                          <a:pt x="221" y="372"/>
                        </a:lnTo>
                        <a:lnTo>
                          <a:pt x="238" y="374"/>
                        </a:lnTo>
                        <a:lnTo>
                          <a:pt x="256" y="375"/>
                        </a:lnTo>
                        <a:lnTo>
                          <a:pt x="273" y="376"/>
                        </a:lnTo>
                        <a:lnTo>
                          <a:pt x="290" y="378"/>
                        </a:lnTo>
                        <a:lnTo>
                          <a:pt x="307" y="379"/>
                        </a:lnTo>
                        <a:lnTo>
                          <a:pt x="312" y="379"/>
                        </a:lnTo>
                        <a:lnTo>
                          <a:pt x="317" y="375"/>
                        </a:lnTo>
                        <a:lnTo>
                          <a:pt x="320" y="372"/>
                        </a:lnTo>
                        <a:lnTo>
                          <a:pt x="323" y="366"/>
                        </a:lnTo>
                        <a:lnTo>
                          <a:pt x="323" y="360"/>
                        </a:lnTo>
                        <a:lnTo>
                          <a:pt x="320" y="356"/>
                        </a:lnTo>
                        <a:lnTo>
                          <a:pt x="316" y="352"/>
                        </a:lnTo>
                        <a:lnTo>
                          <a:pt x="311" y="351"/>
                        </a:lnTo>
                        <a:lnTo>
                          <a:pt x="295" y="351"/>
                        </a:lnTo>
                        <a:lnTo>
                          <a:pt x="279" y="351"/>
                        </a:lnTo>
                        <a:lnTo>
                          <a:pt x="263" y="350"/>
                        </a:lnTo>
                        <a:lnTo>
                          <a:pt x="248" y="349"/>
                        </a:lnTo>
                        <a:lnTo>
                          <a:pt x="231" y="348"/>
                        </a:lnTo>
                        <a:lnTo>
                          <a:pt x="215" y="345"/>
                        </a:lnTo>
                        <a:lnTo>
                          <a:pt x="200" y="343"/>
                        </a:lnTo>
                        <a:lnTo>
                          <a:pt x="183" y="341"/>
                        </a:lnTo>
                        <a:lnTo>
                          <a:pt x="168" y="337"/>
                        </a:lnTo>
                        <a:lnTo>
                          <a:pt x="151" y="334"/>
                        </a:lnTo>
                        <a:lnTo>
                          <a:pt x="136" y="329"/>
                        </a:lnTo>
                        <a:lnTo>
                          <a:pt x="121" y="325"/>
                        </a:lnTo>
                        <a:lnTo>
                          <a:pt x="106" y="320"/>
                        </a:lnTo>
                        <a:lnTo>
                          <a:pt x="92" y="313"/>
                        </a:lnTo>
                        <a:lnTo>
                          <a:pt x="76" y="306"/>
                        </a:lnTo>
                        <a:lnTo>
                          <a:pt x="62" y="300"/>
                        </a:lnTo>
                        <a:lnTo>
                          <a:pt x="51" y="291"/>
                        </a:lnTo>
                        <a:lnTo>
                          <a:pt x="41" y="280"/>
                        </a:lnTo>
                        <a:lnTo>
                          <a:pt x="35" y="269"/>
                        </a:lnTo>
                        <a:lnTo>
                          <a:pt x="31" y="255"/>
                        </a:lnTo>
                        <a:lnTo>
                          <a:pt x="31" y="239"/>
                        </a:lnTo>
                        <a:lnTo>
                          <a:pt x="33" y="218"/>
                        </a:lnTo>
                        <a:lnTo>
                          <a:pt x="38" y="197"/>
                        </a:lnTo>
                        <a:lnTo>
                          <a:pt x="42" y="182"/>
                        </a:lnTo>
                        <a:lnTo>
                          <a:pt x="51" y="165"/>
                        </a:lnTo>
                        <a:lnTo>
                          <a:pt x="60" y="150"/>
                        </a:lnTo>
                        <a:lnTo>
                          <a:pt x="68" y="136"/>
                        </a:lnTo>
                        <a:lnTo>
                          <a:pt x="79" y="124"/>
                        </a:lnTo>
                        <a:lnTo>
                          <a:pt x="89" y="111"/>
                        </a:lnTo>
                        <a:lnTo>
                          <a:pt x="101" y="100"/>
                        </a:lnTo>
                        <a:lnTo>
                          <a:pt x="114" y="88"/>
                        </a:lnTo>
                        <a:lnTo>
                          <a:pt x="129" y="76"/>
                        </a:lnTo>
                        <a:lnTo>
                          <a:pt x="144" y="64"/>
                        </a:lnTo>
                        <a:lnTo>
                          <a:pt x="162" y="53"/>
                        </a:lnTo>
                        <a:lnTo>
                          <a:pt x="181" y="41"/>
                        </a:lnTo>
                        <a:lnTo>
                          <a:pt x="201" y="31"/>
                        </a:lnTo>
                        <a:lnTo>
                          <a:pt x="219" y="22"/>
                        </a:lnTo>
                        <a:lnTo>
                          <a:pt x="237" y="14"/>
                        </a:lnTo>
                        <a:lnTo>
                          <a:pt x="253" y="7"/>
                        </a:lnTo>
                        <a:lnTo>
                          <a:pt x="268" y="1"/>
                        </a:lnTo>
                        <a:lnTo>
                          <a:pt x="255" y="0"/>
                        </a:lnTo>
                        <a:lnTo>
                          <a:pt x="238" y="1"/>
                        </a:lnTo>
                        <a:lnTo>
                          <a:pt x="221" y="5"/>
                        </a:lnTo>
                        <a:lnTo>
                          <a:pt x="201" y="11"/>
                        </a:lnTo>
                        <a:lnTo>
                          <a:pt x="181" y="19"/>
                        </a:lnTo>
                        <a:lnTo>
                          <a:pt x="161" y="28"/>
                        </a:lnTo>
                        <a:lnTo>
                          <a:pt x="142" y="39"/>
                        </a:lnTo>
                        <a:lnTo>
                          <a:pt x="126" y="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5" name="Google Shape;795;p6"/>
                  <p:cNvSpPr/>
                  <p:nvPr/>
                </p:nvSpPr>
                <p:spPr>
                  <a:xfrm>
                    <a:off x="5229" y="2647"/>
                    <a:ext cx="99" cy="59"/>
                  </a:xfrm>
                  <a:custGeom>
                    <a:rect b="b" l="l" r="r" t="t"/>
                    <a:pathLst>
                      <a:path extrusionOk="0" h="253" w="282">
                        <a:moveTo>
                          <a:pt x="235" y="78"/>
                        </a:moveTo>
                        <a:lnTo>
                          <a:pt x="248" y="92"/>
                        </a:lnTo>
                        <a:lnTo>
                          <a:pt x="255" y="108"/>
                        </a:lnTo>
                        <a:lnTo>
                          <a:pt x="259" y="125"/>
                        </a:lnTo>
                        <a:lnTo>
                          <a:pt x="259" y="144"/>
                        </a:lnTo>
                        <a:lnTo>
                          <a:pt x="257" y="159"/>
                        </a:lnTo>
                        <a:lnTo>
                          <a:pt x="252" y="171"/>
                        </a:lnTo>
                        <a:lnTo>
                          <a:pt x="244" y="184"/>
                        </a:lnTo>
                        <a:lnTo>
                          <a:pt x="236" y="194"/>
                        </a:lnTo>
                        <a:lnTo>
                          <a:pt x="225" y="206"/>
                        </a:lnTo>
                        <a:lnTo>
                          <a:pt x="215" y="215"/>
                        </a:lnTo>
                        <a:lnTo>
                          <a:pt x="204" y="225"/>
                        </a:lnTo>
                        <a:lnTo>
                          <a:pt x="194" y="236"/>
                        </a:lnTo>
                        <a:lnTo>
                          <a:pt x="191" y="239"/>
                        </a:lnTo>
                        <a:lnTo>
                          <a:pt x="190" y="242"/>
                        </a:lnTo>
                        <a:lnTo>
                          <a:pt x="191" y="246"/>
                        </a:lnTo>
                        <a:lnTo>
                          <a:pt x="194" y="249"/>
                        </a:lnTo>
                        <a:lnTo>
                          <a:pt x="197" y="252"/>
                        </a:lnTo>
                        <a:lnTo>
                          <a:pt x="201" y="253"/>
                        </a:lnTo>
                        <a:lnTo>
                          <a:pt x="205" y="252"/>
                        </a:lnTo>
                        <a:lnTo>
                          <a:pt x="209" y="249"/>
                        </a:lnTo>
                        <a:lnTo>
                          <a:pt x="232" y="234"/>
                        </a:lnTo>
                        <a:lnTo>
                          <a:pt x="251" y="215"/>
                        </a:lnTo>
                        <a:lnTo>
                          <a:pt x="267" y="192"/>
                        </a:lnTo>
                        <a:lnTo>
                          <a:pt x="278" y="168"/>
                        </a:lnTo>
                        <a:lnTo>
                          <a:pt x="282" y="141"/>
                        </a:lnTo>
                        <a:lnTo>
                          <a:pt x="279" y="116"/>
                        </a:lnTo>
                        <a:lnTo>
                          <a:pt x="270" y="92"/>
                        </a:lnTo>
                        <a:lnTo>
                          <a:pt x="251" y="70"/>
                        </a:lnTo>
                        <a:lnTo>
                          <a:pt x="237" y="59"/>
                        </a:lnTo>
                        <a:lnTo>
                          <a:pt x="221" y="48"/>
                        </a:lnTo>
                        <a:lnTo>
                          <a:pt x="202" y="39"/>
                        </a:lnTo>
                        <a:lnTo>
                          <a:pt x="183" y="31"/>
                        </a:lnTo>
                        <a:lnTo>
                          <a:pt x="163" y="24"/>
                        </a:lnTo>
                        <a:lnTo>
                          <a:pt x="142" y="18"/>
                        </a:lnTo>
                        <a:lnTo>
                          <a:pt x="122" y="13"/>
                        </a:lnTo>
                        <a:lnTo>
                          <a:pt x="101" y="8"/>
                        </a:lnTo>
                        <a:lnTo>
                          <a:pt x="82" y="5"/>
                        </a:lnTo>
                        <a:lnTo>
                          <a:pt x="63" y="2"/>
                        </a:lnTo>
                        <a:lnTo>
                          <a:pt x="47" y="0"/>
                        </a:lnTo>
                        <a:lnTo>
                          <a:pt x="32" y="0"/>
                        </a:lnTo>
                        <a:lnTo>
                          <a:pt x="19" y="0"/>
                        </a:lnTo>
                        <a:lnTo>
                          <a:pt x="10" y="1"/>
                        </a:lnTo>
                        <a:lnTo>
                          <a:pt x="4" y="4"/>
                        </a:lnTo>
                        <a:lnTo>
                          <a:pt x="0" y="6"/>
                        </a:lnTo>
                        <a:lnTo>
                          <a:pt x="12" y="8"/>
                        </a:lnTo>
                        <a:lnTo>
                          <a:pt x="25" y="9"/>
                        </a:lnTo>
                        <a:lnTo>
                          <a:pt x="38" y="12"/>
                        </a:lnTo>
                        <a:lnTo>
                          <a:pt x="52" y="14"/>
                        </a:lnTo>
                        <a:lnTo>
                          <a:pt x="67" y="16"/>
                        </a:lnTo>
                        <a:lnTo>
                          <a:pt x="82" y="18"/>
                        </a:lnTo>
                        <a:lnTo>
                          <a:pt x="97" y="22"/>
                        </a:lnTo>
                        <a:lnTo>
                          <a:pt x="114" y="25"/>
                        </a:lnTo>
                        <a:lnTo>
                          <a:pt x="129" y="30"/>
                        </a:lnTo>
                        <a:lnTo>
                          <a:pt x="146" y="35"/>
                        </a:lnTo>
                        <a:lnTo>
                          <a:pt x="162" y="40"/>
                        </a:lnTo>
                        <a:lnTo>
                          <a:pt x="177" y="46"/>
                        </a:lnTo>
                        <a:lnTo>
                          <a:pt x="192" y="53"/>
                        </a:lnTo>
                        <a:lnTo>
                          <a:pt x="208" y="60"/>
                        </a:lnTo>
                        <a:lnTo>
                          <a:pt x="222" y="69"/>
                        </a:lnTo>
                        <a:lnTo>
                          <a:pt x="235" y="7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6" name="Google Shape;796;p6"/>
                  <p:cNvSpPr/>
                  <p:nvPr/>
                </p:nvSpPr>
                <p:spPr>
                  <a:xfrm>
                    <a:off x="5030" y="2680"/>
                    <a:ext cx="40" cy="54"/>
                  </a:xfrm>
                  <a:custGeom>
                    <a:rect b="b" l="l" r="r" t="t"/>
                    <a:pathLst>
                      <a:path extrusionOk="0" h="236" w="115">
                        <a:moveTo>
                          <a:pt x="0" y="128"/>
                        </a:moveTo>
                        <a:lnTo>
                          <a:pt x="0" y="148"/>
                        </a:lnTo>
                        <a:lnTo>
                          <a:pt x="5" y="166"/>
                        </a:lnTo>
                        <a:lnTo>
                          <a:pt x="13" y="184"/>
                        </a:lnTo>
                        <a:lnTo>
                          <a:pt x="24" y="198"/>
                        </a:lnTo>
                        <a:lnTo>
                          <a:pt x="39" y="211"/>
                        </a:lnTo>
                        <a:lnTo>
                          <a:pt x="55" y="223"/>
                        </a:lnTo>
                        <a:lnTo>
                          <a:pt x="74" y="231"/>
                        </a:lnTo>
                        <a:lnTo>
                          <a:pt x="92" y="235"/>
                        </a:lnTo>
                        <a:lnTo>
                          <a:pt x="98" y="236"/>
                        </a:lnTo>
                        <a:lnTo>
                          <a:pt x="104" y="234"/>
                        </a:lnTo>
                        <a:lnTo>
                          <a:pt x="109" y="231"/>
                        </a:lnTo>
                        <a:lnTo>
                          <a:pt x="111" y="226"/>
                        </a:lnTo>
                        <a:lnTo>
                          <a:pt x="111" y="220"/>
                        </a:lnTo>
                        <a:lnTo>
                          <a:pt x="110" y="215"/>
                        </a:lnTo>
                        <a:lnTo>
                          <a:pt x="107" y="210"/>
                        </a:lnTo>
                        <a:lnTo>
                          <a:pt x="101" y="208"/>
                        </a:lnTo>
                        <a:lnTo>
                          <a:pt x="82" y="201"/>
                        </a:lnTo>
                        <a:lnTo>
                          <a:pt x="64" y="192"/>
                        </a:lnTo>
                        <a:lnTo>
                          <a:pt x="50" y="179"/>
                        </a:lnTo>
                        <a:lnTo>
                          <a:pt x="40" y="165"/>
                        </a:lnTo>
                        <a:lnTo>
                          <a:pt x="33" y="148"/>
                        </a:lnTo>
                        <a:lnTo>
                          <a:pt x="29" y="130"/>
                        </a:lnTo>
                        <a:lnTo>
                          <a:pt x="29" y="110"/>
                        </a:lnTo>
                        <a:lnTo>
                          <a:pt x="35" y="89"/>
                        </a:lnTo>
                        <a:lnTo>
                          <a:pt x="43" y="74"/>
                        </a:lnTo>
                        <a:lnTo>
                          <a:pt x="56" y="60"/>
                        </a:lnTo>
                        <a:lnTo>
                          <a:pt x="70" y="46"/>
                        </a:lnTo>
                        <a:lnTo>
                          <a:pt x="85" y="33"/>
                        </a:lnTo>
                        <a:lnTo>
                          <a:pt x="98" y="23"/>
                        </a:lnTo>
                        <a:lnTo>
                          <a:pt x="109" y="12"/>
                        </a:lnTo>
                        <a:lnTo>
                          <a:pt x="115" y="6"/>
                        </a:lnTo>
                        <a:lnTo>
                          <a:pt x="115" y="0"/>
                        </a:lnTo>
                        <a:lnTo>
                          <a:pt x="102" y="4"/>
                        </a:lnTo>
                        <a:lnTo>
                          <a:pt x="85" y="12"/>
                        </a:lnTo>
                        <a:lnTo>
                          <a:pt x="68" y="26"/>
                        </a:lnTo>
                        <a:lnTo>
                          <a:pt x="49" y="42"/>
                        </a:lnTo>
                        <a:lnTo>
                          <a:pt x="32" y="61"/>
                        </a:lnTo>
                        <a:lnTo>
                          <a:pt x="17" y="82"/>
                        </a:lnTo>
                        <a:lnTo>
                          <a:pt x="6" y="105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7" name="Google Shape;797;p6"/>
                  <p:cNvSpPr/>
                  <p:nvPr/>
                </p:nvSpPr>
                <p:spPr>
                  <a:xfrm>
                    <a:off x="5311" y="2643"/>
                    <a:ext cx="87" cy="73"/>
                  </a:xfrm>
                  <a:custGeom>
                    <a:rect b="b" l="l" r="r" t="t"/>
                    <a:pathLst>
                      <a:path extrusionOk="0" h="310" w="245">
                        <a:moveTo>
                          <a:pt x="200" y="116"/>
                        </a:moveTo>
                        <a:lnTo>
                          <a:pt x="208" y="124"/>
                        </a:lnTo>
                        <a:lnTo>
                          <a:pt x="214" y="133"/>
                        </a:lnTo>
                        <a:lnTo>
                          <a:pt x="220" y="144"/>
                        </a:lnTo>
                        <a:lnTo>
                          <a:pt x="223" y="154"/>
                        </a:lnTo>
                        <a:lnTo>
                          <a:pt x="226" y="164"/>
                        </a:lnTo>
                        <a:lnTo>
                          <a:pt x="224" y="176"/>
                        </a:lnTo>
                        <a:lnTo>
                          <a:pt x="222" y="187"/>
                        </a:lnTo>
                        <a:lnTo>
                          <a:pt x="216" y="198"/>
                        </a:lnTo>
                        <a:lnTo>
                          <a:pt x="208" y="209"/>
                        </a:lnTo>
                        <a:lnTo>
                          <a:pt x="199" y="219"/>
                        </a:lnTo>
                        <a:lnTo>
                          <a:pt x="188" y="229"/>
                        </a:lnTo>
                        <a:lnTo>
                          <a:pt x="177" y="238"/>
                        </a:lnTo>
                        <a:lnTo>
                          <a:pt x="166" y="246"/>
                        </a:lnTo>
                        <a:lnTo>
                          <a:pt x="154" y="255"/>
                        </a:lnTo>
                        <a:lnTo>
                          <a:pt x="142" y="264"/>
                        </a:lnTo>
                        <a:lnTo>
                          <a:pt x="132" y="275"/>
                        </a:lnTo>
                        <a:lnTo>
                          <a:pt x="128" y="278"/>
                        </a:lnTo>
                        <a:lnTo>
                          <a:pt x="126" y="283"/>
                        </a:lnTo>
                        <a:lnTo>
                          <a:pt x="124" y="287"/>
                        </a:lnTo>
                        <a:lnTo>
                          <a:pt x="121" y="292"/>
                        </a:lnTo>
                        <a:lnTo>
                          <a:pt x="120" y="296"/>
                        </a:lnTo>
                        <a:lnTo>
                          <a:pt x="120" y="301"/>
                        </a:lnTo>
                        <a:lnTo>
                          <a:pt x="122" y="306"/>
                        </a:lnTo>
                        <a:lnTo>
                          <a:pt x="126" y="309"/>
                        </a:lnTo>
                        <a:lnTo>
                          <a:pt x="131" y="310"/>
                        </a:lnTo>
                        <a:lnTo>
                          <a:pt x="135" y="310"/>
                        </a:lnTo>
                        <a:lnTo>
                          <a:pt x="139" y="309"/>
                        </a:lnTo>
                        <a:lnTo>
                          <a:pt x="142" y="306"/>
                        </a:lnTo>
                        <a:lnTo>
                          <a:pt x="154" y="292"/>
                        </a:lnTo>
                        <a:lnTo>
                          <a:pt x="167" y="280"/>
                        </a:lnTo>
                        <a:lnTo>
                          <a:pt x="180" y="269"/>
                        </a:lnTo>
                        <a:lnTo>
                          <a:pt x="194" y="257"/>
                        </a:lnTo>
                        <a:lnTo>
                          <a:pt x="207" y="246"/>
                        </a:lnTo>
                        <a:lnTo>
                          <a:pt x="220" y="233"/>
                        </a:lnTo>
                        <a:lnTo>
                          <a:pt x="230" y="219"/>
                        </a:lnTo>
                        <a:lnTo>
                          <a:pt x="238" y="204"/>
                        </a:lnTo>
                        <a:lnTo>
                          <a:pt x="244" y="186"/>
                        </a:lnTo>
                        <a:lnTo>
                          <a:pt x="245" y="169"/>
                        </a:lnTo>
                        <a:lnTo>
                          <a:pt x="243" y="152"/>
                        </a:lnTo>
                        <a:lnTo>
                          <a:pt x="237" y="134"/>
                        </a:lnTo>
                        <a:lnTo>
                          <a:pt x="228" y="119"/>
                        </a:lnTo>
                        <a:lnTo>
                          <a:pt x="217" y="105"/>
                        </a:lnTo>
                        <a:lnTo>
                          <a:pt x="203" y="93"/>
                        </a:lnTo>
                        <a:lnTo>
                          <a:pt x="188" y="83"/>
                        </a:lnTo>
                        <a:lnTo>
                          <a:pt x="176" y="76"/>
                        </a:lnTo>
                        <a:lnTo>
                          <a:pt x="163" y="69"/>
                        </a:lnTo>
                        <a:lnTo>
                          <a:pt x="151" y="61"/>
                        </a:lnTo>
                        <a:lnTo>
                          <a:pt x="136" y="54"/>
                        </a:lnTo>
                        <a:lnTo>
                          <a:pt x="122" y="46"/>
                        </a:lnTo>
                        <a:lnTo>
                          <a:pt x="107" y="39"/>
                        </a:lnTo>
                        <a:lnTo>
                          <a:pt x="93" y="31"/>
                        </a:lnTo>
                        <a:lnTo>
                          <a:pt x="79" y="24"/>
                        </a:lnTo>
                        <a:lnTo>
                          <a:pt x="66" y="18"/>
                        </a:lnTo>
                        <a:lnTo>
                          <a:pt x="53" y="13"/>
                        </a:lnTo>
                        <a:lnTo>
                          <a:pt x="40" y="8"/>
                        </a:lnTo>
                        <a:lnTo>
                          <a:pt x="30" y="5"/>
                        </a:lnTo>
                        <a:lnTo>
                          <a:pt x="20" y="1"/>
                        </a:lnTo>
                        <a:lnTo>
                          <a:pt x="12" y="0"/>
                        </a:lnTo>
                        <a:lnTo>
                          <a:pt x="5" y="0"/>
                        </a:lnTo>
                        <a:lnTo>
                          <a:pt x="0" y="2"/>
                        </a:lnTo>
                        <a:lnTo>
                          <a:pt x="11" y="8"/>
                        </a:lnTo>
                        <a:lnTo>
                          <a:pt x="23" y="14"/>
                        </a:lnTo>
                        <a:lnTo>
                          <a:pt x="36" y="20"/>
                        </a:lnTo>
                        <a:lnTo>
                          <a:pt x="47" y="25"/>
                        </a:lnTo>
                        <a:lnTo>
                          <a:pt x="60" y="31"/>
                        </a:lnTo>
                        <a:lnTo>
                          <a:pt x="73" y="37"/>
                        </a:lnTo>
                        <a:lnTo>
                          <a:pt x="86" y="44"/>
                        </a:lnTo>
                        <a:lnTo>
                          <a:pt x="99" y="51"/>
                        </a:lnTo>
                        <a:lnTo>
                          <a:pt x="113" y="57"/>
                        </a:lnTo>
                        <a:lnTo>
                          <a:pt x="126" y="64"/>
                        </a:lnTo>
                        <a:lnTo>
                          <a:pt x="139" y="71"/>
                        </a:lnTo>
                        <a:lnTo>
                          <a:pt x="152" y="79"/>
                        </a:lnTo>
                        <a:lnTo>
                          <a:pt x="165" y="88"/>
                        </a:lnTo>
                        <a:lnTo>
                          <a:pt x="176" y="96"/>
                        </a:lnTo>
                        <a:lnTo>
                          <a:pt x="188" y="106"/>
                        </a:lnTo>
                        <a:lnTo>
                          <a:pt x="200" y="1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descr="access_point_stylized_gray_small" id="798" name="Google Shape;798;p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5072" y="3642"/>
                  <a:ext cx="430" cy="3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99" name="Google Shape;799;p6"/>
              <p:cNvGrpSpPr/>
              <p:nvPr/>
            </p:nvGrpSpPr>
            <p:grpSpPr>
              <a:xfrm>
                <a:off x="3552" y="2211"/>
                <a:ext cx="251" cy="226"/>
                <a:chOff x="5072" y="3611"/>
                <a:chExt cx="459" cy="380"/>
              </a:xfrm>
            </p:grpSpPr>
            <p:grpSp>
              <p:nvGrpSpPr>
                <p:cNvPr id="800" name="Google Shape;800;p6"/>
                <p:cNvGrpSpPr/>
                <p:nvPr/>
              </p:nvGrpSpPr>
              <p:grpSpPr>
                <a:xfrm>
                  <a:off x="5144" y="3611"/>
                  <a:ext cx="387" cy="99"/>
                  <a:chOff x="5030" y="2639"/>
                  <a:chExt cx="387" cy="99"/>
                </a:xfrm>
              </p:grpSpPr>
              <p:sp>
                <p:nvSpPr>
                  <p:cNvPr id="801" name="Google Shape;801;p6"/>
                  <p:cNvSpPr/>
                  <p:nvPr/>
                </p:nvSpPr>
                <p:spPr>
                  <a:xfrm>
                    <a:off x="5134" y="2657"/>
                    <a:ext cx="69" cy="55"/>
                  </a:xfrm>
                  <a:custGeom>
                    <a:rect b="b" l="l" r="r" t="t"/>
                    <a:pathLst>
                      <a:path extrusionOk="0" h="232" w="199">
                        <a:moveTo>
                          <a:pt x="70" y="29"/>
                        </a:moveTo>
                        <a:lnTo>
                          <a:pt x="55" y="39"/>
                        </a:lnTo>
                        <a:lnTo>
                          <a:pt x="42" y="50"/>
                        </a:lnTo>
                        <a:lnTo>
                          <a:pt x="30" y="63"/>
                        </a:lnTo>
                        <a:lnTo>
                          <a:pt x="20" y="77"/>
                        </a:lnTo>
                        <a:lnTo>
                          <a:pt x="12" y="91"/>
                        </a:lnTo>
                        <a:lnTo>
                          <a:pt x="6" y="108"/>
                        </a:lnTo>
                        <a:lnTo>
                          <a:pt x="2" y="125"/>
                        </a:lnTo>
                        <a:lnTo>
                          <a:pt x="0" y="142"/>
                        </a:lnTo>
                        <a:lnTo>
                          <a:pt x="2" y="166"/>
                        </a:lnTo>
                        <a:lnTo>
                          <a:pt x="12" y="186"/>
                        </a:lnTo>
                        <a:lnTo>
                          <a:pt x="26" y="203"/>
                        </a:lnTo>
                        <a:lnTo>
                          <a:pt x="45" y="216"/>
                        </a:lnTo>
                        <a:lnTo>
                          <a:pt x="66" y="226"/>
                        </a:lnTo>
                        <a:lnTo>
                          <a:pt x="88" y="230"/>
                        </a:lnTo>
                        <a:lnTo>
                          <a:pt x="111" y="232"/>
                        </a:lnTo>
                        <a:lnTo>
                          <a:pt x="134" y="228"/>
                        </a:lnTo>
                        <a:lnTo>
                          <a:pt x="138" y="228"/>
                        </a:lnTo>
                        <a:lnTo>
                          <a:pt x="143" y="226"/>
                        </a:lnTo>
                        <a:lnTo>
                          <a:pt x="147" y="222"/>
                        </a:lnTo>
                        <a:lnTo>
                          <a:pt x="148" y="218"/>
                        </a:lnTo>
                        <a:lnTo>
                          <a:pt x="145" y="212"/>
                        </a:lnTo>
                        <a:lnTo>
                          <a:pt x="141" y="207"/>
                        </a:lnTo>
                        <a:lnTo>
                          <a:pt x="135" y="203"/>
                        </a:lnTo>
                        <a:lnTo>
                          <a:pt x="129" y="201"/>
                        </a:lnTo>
                        <a:lnTo>
                          <a:pt x="117" y="197"/>
                        </a:lnTo>
                        <a:lnTo>
                          <a:pt x="105" y="195"/>
                        </a:lnTo>
                        <a:lnTo>
                          <a:pt x="94" y="193"/>
                        </a:lnTo>
                        <a:lnTo>
                          <a:pt x="83" y="190"/>
                        </a:lnTo>
                        <a:lnTo>
                          <a:pt x="73" y="187"/>
                        </a:lnTo>
                        <a:lnTo>
                          <a:pt x="62" y="182"/>
                        </a:lnTo>
                        <a:lnTo>
                          <a:pt x="53" y="176"/>
                        </a:lnTo>
                        <a:lnTo>
                          <a:pt x="43" y="167"/>
                        </a:lnTo>
                        <a:lnTo>
                          <a:pt x="40" y="128"/>
                        </a:lnTo>
                        <a:lnTo>
                          <a:pt x="49" y="96"/>
                        </a:lnTo>
                        <a:lnTo>
                          <a:pt x="68" y="71"/>
                        </a:lnTo>
                        <a:lnTo>
                          <a:pt x="94" y="50"/>
                        </a:lnTo>
                        <a:lnTo>
                          <a:pt x="122" y="34"/>
                        </a:lnTo>
                        <a:lnTo>
                          <a:pt x="151" y="21"/>
                        </a:lnTo>
                        <a:lnTo>
                          <a:pt x="178" y="12"/>
                        </a:lnTo>
                        <a:lnTo>
                          <a:pt x="199" y="4"/>
                        </a:lnTo>
                        <a:lnTo>
                          <a:pt x="186" y="1"/>
                        </a:lnTo>
                        <a:lnTo>
                          <a:pt x="172" y="0"/>
                        </a:lnTo>
                        <a:lnTo>
                          <a:pt x="156" y="2"/>
                        </a:lnTo>
                        <a:lnTo>
                          <a:pt x="138" y="4"/>
                        </a:lnTo>
                        <a:lnTo>
                          <a:pt x="121" y="10"/>
                        </a:lnTo>
                        <a:lnTo>
                          <a:pt x="103" y="16"/>
                        </a:lnTo>
                        <a:lnTo>
                          <a:pt x="86" y="23"/>
                        </a:lnTo>
                        <a:lnTo>
                          <a:pt x="70" y="29"/>
                        </a:lnTo>
                        <a:close/>
                      </a:path>
                    </a:pathLst>
                  </a:custGeom>
                  <a:solidFill>
                    <a:srgbClr val="C9E8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2" name="Google Shape;802;p6"/>
                  <p:cNvSpPr/>
                  <p:nvPr/>
                </p:nvSpPr>
                <p:spPr>
                  <a:xfrm>
                    <a:off x="5252" y="2656"/>
                    <a:ext cx="47" cy="42"/>
                  </a:xfrm>
                  <a:custGeom>
                    <a:rect b="b" l="l" r="r" t="t"/>
                    <a:pathLst>
                      <a:path extrusionOk="0" h="180" w="128">
                        <a:moveTo>
                          <a:pt x="108" y="59"/>
                        </a:moveTo>
                        <a:lnTo>
                          <a:pt x="113" y="77"/>
                        </a:lnTo>
                        <a:lnTo>
                          <a:pt x="111" y="94"/>
                        </a:lnTo>
                        <a:lnTo>
                          <a:pt x="103" y="108"/>
                        </a:lnTo>
                        <a:lnTo>
                          <a:pt x="91" y="121"/>
                        </a:lnTo>
                        <a:lnTo>
                          <a:pt x="77" y="132"/>
                        </a:lnTo>
                        <a:lnTo>
                          <a:pt x="61" y="144"/>
                        </a:lnTo>
                        <a:lnTo>
                          <a:pt x="45" y="154"/>
                        </a:lnTo>
                        <a:lnTo>
                          <a:pt x="30" y="164"/>
                        </a:lnTo>
                        <a:lnTo>
                          <a:pt x="28" y="168"/>
                        </a:lnTo>
                        <a:lnTo>
                          <a:pt x="27" y="170"/>
                        </a:lnTo>
                        <a:lnTo>
                          <a:pt x="27" y="174"/>
                        </a:lnTo>
                        <a:lnTo>
                          <a:pt x="28" y="177"/>
                        </a:lnTo>
                        <a:lnTo>
                          <a:pt x="32" y="179"/>
                        </a:lnTo>
                        <a:lnTo>
                          <a:pt x="35" y="180"/>
                        </a:lnTo>
                        <a:lnTo>
                          <a:pt x="37" y="180"/>
                        </a:lnTo>
                        <a:lnTo>
                          <a:pt x="41" y="179"/>
                        </a:lnTo>
                        <a:lnTo>
                          <a:pt x="60" y="169"/>
                        </a:lnTo>
                        <a:lnTo>
                          <a:pt x="77" y="158"/>
                        </a:lnTo>
                        <a:lnTo>
                          <a:pt x="94" y="145"/>
                        </a:lnTo>
                        <a:lnTo>
                          <a:pt x="109" y="130"/>
                        </a:lnTo>
                        <a:lnTo>
                          <a:pt x="120" y="114"/>
                        </a:lnTo>
                        <a:lnTo>
                          <a:pt x="127" y="95"/>
                        </a:lnTo>
                        <a:lnTo>
                          <a:pt x="128" y="76"/>
                        </a:lnTo>
                        <a:lnTo>
                          <a:pt x="123" y="55"/>
                        </a:lnTo>
                        <a:lnTo>
                          <a:pt x="113" y="39"/>
                        </a:lnTo>
                        <a:lnTo>
                          <a:pt x="97" y="25"/>
                        </a:lnTo>
                        <a:lnTo>
                          <a:pt x="79" y="15"/>
                        </a:lnTo>
                        <a:lnTo>
                          <a:pt x="57" y="7"/>
                        </a:lnTo>
                        <a:lnTo>
                          <a:pt x="36" y="2"/>
                        </a:lnTo>
                        <a:lnTo>
                          <a:pt x="19" y="0"/>
                        </a:lnTo>
                        <a:lnTo>
                          <a:pt x="6" y="0"/>
                        </a:lnTo>
                        <a:lnTo>
                          <a:pt x="0" y="4"/>
                        </a:lnTo>
                        <a:lnTo>
                          <a:pt x="14" y="9"/>
                        </a:lnTo>
                        <a:lnTo>
                          <a:pt x="29" y="14"/>
                        </a:lnTo>
                        <a:lnTo>
                          <a:pt x="46" y="19"/>
                        </a:lnTo>
                        <a:lnTo>
                          <a:pt x="61" y="23"/>
                        </a:lnTo>
                        <a:lnTo>
                          <a:pt x="76" y="29"/>
                        </a:lnTo>
                        <a:lnTo>
                          <a:pt x="89" y="37"/>
                        </a:lnTo>
                        <a:lnTo>
                          <a:pt x="100" y="46"/>
                        </a:lnTo>
                        <a:lnTo>
                          <a:pt x="108" y="59"/>
                        </a:lnTo>
                        <a:close/>
                      </a:path>
                    </a:pathLst>
                  </a:custGeom>
                  <a:solidFill>
                    <a:srgbClr val="C9E8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3" name="Google Shape;803;p6"/>
                  <p:cNvSpPr/>
                  <p:nvPr/>
                </p:nvSpPr>
                <p:spPr>
                  <a:xfrm>
                    <a:off x="5089" y="2646"/>
                    <a:ext cx="114" cy="88"/>
                  </a:xfrm>
                  <a:custGeom>
                    <a:rect b="b" l="l" r="r" t="t"/>
                    <a:pathLst>
                      <a:path extrusionOk="0" h="378" w="322">
                        <a:moveTo>
                          <a:pt x="125" y="49"/>
                        </a:moveTo>
                        <a:lnTo>
                          <a:pt x="100" y="70"/>
                        </a:lnTo>
                        <a:lnTo>
                          <a:pt x="76" y="90"/>
                        </a:lnTo>
                        <a:lnTo>
                          <a:pt x="53" y="115"/>
                        </a:lnTo>
                        <a:lnTo>
                          <a:pt x="34" y="140"/>
                        </a:lnTo>
                        <a:lnTo>
                          <a:pt x="17" y="166"/>
                        </a:lnTo>
                        <a:lnTo>
                          <a:pt x="5" y="195"/>
                        </a:lnTo>
                        <a:lnTo>
                          <a:pt x="0" y="226"/>
                        </a:lnTo>
                        <a:lnTo>
                          <a:pt x="1" y="258"/>
                        </a:lnTo>
                        <a:lnTo>
                          <a:pt x="3" y="266"/>
                        </a:lnTo>
                        <a:lnTo>
                          <a:pt x="5" y="275"/>
                        </a:lnTo>
                        <a:lnTo>
                          <a:pt x="9" y="282"/>
                        </a:lnTo>
                        <a:lnTo>
                          <a:pt x="14" y="290"/>
                        </a:lnTo>
                        <a:lnTo>
                          <a:pt x="19" y="297"/>
                        </a:lnTo>
                        <a:lnTo>
                          <a:pt x="26" y="304"/>
                        </a:lnTo>
                        <a:lnTo>
                          <a:pt x="32" y="310"/>
                        </a:lnTo>
                        <a:lnTo>
                          <a:pt x="41" y="314"/>
                        </a:lnTo>
                        <a:lnTo>
                          <a:pt x="56" y="324"/>
                        </a:lnTo>
                        <a:lnTo>
                          <a:pt x="71" y="332"/>
                        </a:lnTo>
                        <a:lnTo>
                          <a:pt x="86" y="338"/>
                        </a:lnTo>
                        <a:lnTo>
                          <a:pt x="103" y="344"/>
                        </a:lnTo>
                        <a:lnTo>
                          <a:pt x="119" y="350"/>
                        </a:lnTo>
                        <a:lnTo>
                          <a:pt x="136" y="355"/>
                        </a:lnTo>
                        <a:lnTo>
                          <a:pt x="152" y="359"/>
                        </a:lnTo>
                        <a:lnTo>
                          <a:pt x="168" y="363"/>
                        </a:lnTo>
                        <a:lnTo>
                          <a:pt x="186" y="366"/>
                        </a:lnTo>
                        <a:lnTo>
                          <a:pt x="202" y="368"/>
                        </a:lnTo>
                        <a:lnTo>
                          <a:pt x="220" y="371"/>
                        </a:lnTo>
                        <a:lnTo>
                          <a:pt x="238" y="373"/>
                        </a:lnTo>
                        <a:lnTo>
                          <a:pt x="254" y="374"/>
                        </a:lnTo>
                        <a:lnTo>
                          <a:pt x="272" y="375"/>
                        </a:lnTo>
                        <a:lnTo>
                          <a:pt x="289" y="376"/>
                        </a:lnTo>
                        <a:lnTo>
                          <a:pt x="306" y="378"/>
                        </a:lnTo>
                        <a:lnTo>
                          <a:pt x="311" y="378"/>
                        </a:lnTo>
                        <a:lnTo>
                          <a:pt x="316" y="375"/>
                        </a:lnTo>
                        <a:lnTo>
                          <a:pt x="320" y="371"/>
                        </a:lnTo>
                        <a:lnTo>
                          <a:pt x="322" y="366"/>
                        </a:lnTo>
                        <a:lnTo>
                          <a:pt x="322" y="360"/>
                        </a:lnTo>
                        <a:lnTo>
                          <a:pt x="320" y="356"/>
                        </a:lnTo>
                        <a:lnTo>
                          <a:pt x="315" y="352"/>
                        </a:lnTo>
                        <a:lnTo>
                          <a:pt x="309" y="350"/>
                        </a:lnTo>
                        <a:lnTo>
                          <a:pt x="294" y="347"/>
                        </a:lnTo>
                        <a:lnTo>
                          <a:pt x="279" y="344"/>
                        </a:lnTo>
                        <a:lnTo>
                          <a:pt x="263" y="341"/>
                        </a:lnTo>
                        <a:lnTo>
                          <a:pt x="247" y="338"/>
                        </a:lnTo>
                        <a:lnTo>
                          <a:pt x="232" y="336"/>
                        </a:lnTo>
                        <a:lnTo>
                          <a:pt x="216" y="334"/>
                        </a:lnTo>
                        <a:lnTo>
                          <a:pt x="200" y="332"/>
                        </a:lnTo>
                        <a:lnTo>
                          <a:pt x="185" y="328"/>
                        </a:lnTo>
                        <a:lnTo>
                          <a:pt x="170" y="326"/>
                        </a:lnTo>
                        <a:lnTo>
                          <a:pt x="154" y="322"/>
                        </a:lnTo>
                        <a:lnTo>
                          <a:pt x="139" y="318"/>
                        </a:lnTo>
                        <a:lnTo>
                          <a:pt x="124" y="314"/>
                        </a:lnTo>
                        <a:lnTo>
                          <a:pt x="110" y="309"/>
                        </a:lnTo>
                        <a:lnTo>
                          <a:pt x="94" y="303"/>
                        </a:lnTo>
                        <a:lnTo>
                          <a:pt x="80" y="297"/>
                        </a:lnTo>
                        <a:lnTo>
                          <a:pt x="66" y="289"/>
                        </a:lnTo>
                        <a:lnTo>
                          <a:pt x="55" y="281"/>
                        </a:lnTo>
                        <a:lnTo>
                          <a:pt x="45" y="271"/>
                        </a:lnTo>
                        <a:lnTo>
                          <a:pt x="38" y="259"/>
                        </a:lnTo>
                        <a:lnTo>
                          <a:pt x="35" y="245"/>
                        </a:lnTo>
                        <a:lnTo>
                          <a:pt x="34" y="232"/>
                        </a:lnTo>
                        <a:lnTo>
                          <a:pt x="35" y="216"/>
                        </a:lnTo>
                        <a:lnTo>
                          <a:pt x="38" y="200"/>
                        </a:lnTo>
                        <a:lnTo>
                          <a:pt x="43" y="187"/>
                        </a:lnTo>
                        <a:lnTo>
                          <a:pt x="51" y="170"/>
                        </a:lnTo>
                        <a:lnTo>
                          <a:pt x="60" y="152"/>
                        </a:lnTo>
                        <a:lnTo>
                          <a:pt x="71" y="137"/>
                        </a:lnTo>
                        <a:lnTo>
                          <a:pt x="83" y="124"/>
                        </a:lnTo>
                        <a:lnTo>
                          <a:pt x="94" y="110"/>
                        </a:lnTo>
                        <a:lnTo>
                          <a:pt x="107" y="96"/>
                        </a:lnTo>
                        <a:lnTo>
                          <a:pt x="123" y="82"/>
                        </a:lnTo>
                        <a:lnTo>
                          <a:pt x="138" y="69"/>
                        </a:lnTo>
                        <a:lnTo>
                          <a:pt x="153" y="57"/>
                        </a:lnTo>
                        <a:lnTo>
                          <a:pt x="173" y="47"/>
                        </a:lnTo>
                        <a:lnTo>
                          <a:pt x="195" y="38"/>
                        </a:lnTo>
                        <a:lnTo>
                          <a:pt x="218" y="28"/>
                        </a:lnTo>
                        <a:lnTo>
                          <a:pt x="238" y="20"/>
                        </a:lnTo>
                        <a:lnTo>
                          <a:pt x="254" y="13"/>
                        </a:lnTo>
                        <a:lnTo>
                          <a:pt x="264" y="7"/>
                        </a:lnTo>
                        <a:lnTo>
                          <a:pt x="268" y="2"/>
                        </a:lnTo>
                        <a:lnTo>
                          <a:pt x="256" y="0"/>
                        </a:lnTo>
                        <a:lnTo>
                          <a:pt x="240" y="1"/>
                        </a:lnTo>
                        <a:lnTo>
                          <a:pt x="221" y="4"/>
                        </a:lnTo>
                        <a:lnTo>
                          <a:pt x="201" y="10"/>
                        </a:lnTo>
                        <a:lnTo>
                          <a:pt x="180" y="18"/>
                        </a:lnTo>
                        <a:lnTo>
                          <a:pt x="160" y="27"/>
                        </a:lnTo>
                        <a:lnTo>
                          <a:pt x="141" y="38"/>
                        </a:lnTo>
                        <a:lnTo>
                          <a:pt x="125" y="49"/>
                        </a:lnTo>
                        <a:close/>
                      </a:path>
                    </a:pathLst>
                  </a:custGeom>
                  <a:solidFill>
                    <a:srgbClr val="C9E8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4" name="Google Shape;804;p6"/>
                  <p:cNvSpPr/>
                  <p:nvPr/>
                </p:nvSpPr>
                <p:spPr>
                  <a:xfrm>
                    <a:off x="5250" y="2643"/>
                    <a:ext cx="99" cy="59"/>
                  </a:xfrm>
                  <a:custGeom>
                    <a:rect b="b" l="l" r="r" t="t"/>
                    <a:pathLst>
                      <a:path extrusionOk="0" h="252" w="283">
                        <a:moveTo>
                          <a:pt x="235" y="77"/>
                        </a:moveTo>
                        <a:lnTo>
                          <a:pt x="248" y="91"/>
                        </a:lnTo>
                        <a:lnTo>
                          <a:pt x="256" y="107"/>
                        </a:lnTo>
                        <a:lnTo>
                          <a:pt x="259" y="124"/>
                        </a:lnTo>
                        <a:lnTo>
                          <a:pt x="259" y="142"/>
                        </a:lnTo>
                        <a:lnTo>
                          <a:pt x="257" y="157"/>
                        </a:lnTo>
                        <a:lnTo>
                          <a:pt x="252" y="170"/>
                        </a:lnTo>
                        <a:lnTo>
                          <a:pt x="244" y="183"/>
                        </a:lnTo>
                        <a:lnTo>
                          <a:pt x="236" y="193"/>
                        </a:lnTo>
                        <a:lnTo>
                          <a:pt x="225" y="204"/>
                        </a:lnTo>
                        <a:lnTo>
                          <a:pt x="215" y="214"/>
                        </a:lnTo>
                        <a:lnTo>
                          <a:pt x="204" y="224"/>
                        </a:lnTo>
                        <a:lnTo>
                          <a:pt x="194" y="234"/>
                        </a:lnTo>
                        <a:lnTo>
                          <a:pt x="191" y="238"/>
                        </a:lnTo>
                        <a:lnTo>
                          <a:pt x="191" y="241"/>
                        </a:lnTo>
                        <a:lnTo>
                          <a:pt x="191" y="245"/>
                        </a:lnTo>
                        <a:lnTo>
                          <a:pt x="194" y="248"/>
                        </a:lnTo>
                        <a:lnTo>
                          <a:pt x="197" y="250"/>
                        </a:lnTo>
                        <a:lnTo>
                          <a:pt x="202" y="252"/>
                        </a:lnTo>
                        <a:lnTo>
                          <a:pt x="205" y="250"/>
                        </a:lnTo>
                        <a:lnTo>
                          <a:pt x="209" y="248"/>
                        </a:lnTo>
                        <a:lnTo>
                          <a:pt x="232" y="233"/>
                        </a:lnTo>
                        <a:lnTo>
                          <a:pt x="252" y="214"/>
                        </a:lnTo>
                        <a:lnTo>
                          <a:pt x="268" y="192"/>
                        </a:lnTo>
                        <a:lnTo>
                          <a:pt x="278" y="167"/>
                        </a:lnTo>
                        <a:lnTo>
                          <a:pt x="283" y="141"/>
                        </a:lnTo>
                        <a:lnTo>
                          <a:pt x="280" y="115"/>
                        </a:lnTo>
                        <a:lnTo>
                          <a:pt x="271" y="91"/>
                        </a:lnTo>
                        <a:lnTo>
                          <a:pt x="252" y="69"/>
                        </a:lnTo>
                        <a:lnTo>
                          <a:pt x="238" y="57"/>
                        </a:lnTo>
                        <a:lnTo>
                          <a:pt x="222" y="48"/>
                        </a:lnTo>
                        <a:lnTo>
                          <a:pt x="204" y="39"/>
                        </a:lnTo>
                        <a:lnTo>
                          <a:pt x="184" y="31"/>
                        </a:lnTo>
                        <a:lnTo>
                          <a:pt x="164" y="23"/>
                        </a:lnTo>
                        <a:lnTo>
                          <a:pt x="144" y="17"/>
                        </a:lnTo>
                        <a:lnTo>
                          <a:pt x="123" y="13"/>
                        </a:lnTo>
                        <a:lnTo>
                          <a:pt x="103" y="8"/>
                        </a:lnTo>
                        <a:lnTo>
                          <a:pt x="83" y="5"/>
                        </a:lnTo>
                        <a:lnTo>
                          <a:pt x="66" y="2"/>
                        </a:lnTo>
                        <a:lnTo>
                          <a:pt x="48" y="0"/>
                        </a:lnTo>
                        <a:lnTo>
                          <a:pt x="34" y="0"/>
                        </a:lnTo>
                        <a:lnTo>
                          <a:pt x="21" y="0"/>
                        </a:lnTo>
                        <a:lnTo>
                          <a:pt x="11" y="0"/>
                        </a:lnTo>
                        <a:lnTo>
                          <a:pt x="4" y="2"/>
                        </a:lnTo>
                        <a:lnTo>
                          <a:pt x="0" y="5"/>
                        </a:lnTo>
                        <a:lnTo>
                          <a:pt x="12" y="7"/>
                        </a:lnTo>
                        <a:lnTo>
                          <a:pt x="24" y="8"/>
                        </a:lnTo>
                        <a:lnTo>
                          <a:pt x="38" y="10"/>
                        </a:lnTo>
                        <a:lnTo>
                          <a:pt x="52" y="13"/>
                        </a:lnTo>
                        <a:lnTo>
                          <a:pt x="66" y="16"/>
                        </a:lnTo>
                        <a:lnTo>
                          <a:pt x="82" y="18"/>
                        </a:lnTo>
                        <a:lnTo>
                          <a:pt x="98" y="22"/>
                        </a:lnTo>
                        <a:lnTo>
                          <a:pt x="114" y="25"/>
                        </a:lnTo>
                        <a:lnTo>
                          <a:pt x="129" y="30"/>
                        </a:lnTo>
                        <a:lnTo>
                          <a:pt x="146" y="34"/>
                        </a:lnTo>
                        <a:lnTo>
                          <a:pt x="162" y="39"/>
                        </a:lnTo>
                        <a:lnTo>
                          <a:pt x="177" y="45"/>
                        </a:lnTo>
                        <a:lnTo>
                          <a:pt x="193" y="52"/>
                        </a:lnTo>
                        <a:lnTo>
                          <a:pt x="208" y="60"/>
                        </a:lnTo>
                        <a:lnTo>
                          <a:pt x="222" y="68"/>
                        </a:lnTo>
                        <a:lnTo>
                          <a:pt x="235" y="77"/>
                        </a:lnTo>
                        <a:close/>
                      </a:path>
                    </a:pathLst>
                  </a:custGeom>
                  <a:solidFill>
                    <a:srgbClr val="C9E8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5" name="Google Shape;805;p6"/>
                  <p:cNvSpPr/>
                  <p:nvPr/>
                </p:nvSpPr>
                <p:spPr>
                  <a:xfrm>
                    <a:off x="5047" y="2671"/>
                    <a:ext cx="40" cy="55"/>
                  </a:xfrm>
                  <a:custGeom>
                    <a:rect b="b" l="l" r="r" t="t"/>
                    <a:pathLst>
                      <a:path extrusionOk="0" h="238" w="114">
                        <a:moveTo>
                          <a:pt x="0" y="130"/>
                        </a:moveTo>
                        <a:lnTo>
                          <a:pt x="0" y="149"/>
                        </a:lnTo>
                        <a:lnTo>
                          <a:pt x="4" y="168"/>
                        </a:lnTo>
                        <a:lnTo>
                          <a:pt x="12" y="185"/>
                        </a:lnTo>
                        <a:lnTo>
                          <a:pt x="24" y="200"/>
                        </a:lnTo>
                        <a:lnTo>
                          <a:pt x="38" y="213"/>
                        </a:lnTo>
                        <a:lnTo>
                          <a:pt x="55" y="224"/>
                        </a:lnTo>
                        <a:lnTo>
                          <a:pt x="73" y="232"/>
                        </a:lnTo>
                        <a:lnTo>
                          <a:pt x="92" y="237"/>
                        </a:lnTo>
                        <a:lnTo>
                          <a:pt x="98" y="238"/>
                        </a:lnTo>
                        <a:lnTo>
                          <a:pt x="104" y="235"/>
                        </a:lnTo>
                        <a:lnTo>
                          <a:pt x="109" y="232"/>
                        </a:lnTo>
                        <a:lnTo>
                          <a:pt x="111" y="227"/>
                        </a:lnTo>
                        <a:lnTo>
                          <a:pt x="111" y="222"/>
                        </a:lnTo>
                        <a:lnTo>
                          <a:pt x="110" y="216"/>
                        </a:lnTo>
                        <a:lnTo>
                          <a:pt x="106" y="211"/>
                        </a:lnTo>
                        <a:lnTo>
                          <a:pt x="100" y="209"/>
                        </a:lnTo>
                        <a:lnTo>
                          <a:pt x="82" y="202"/>
                        </a:lnTo>
                        <a:lnTo>
                          <a:pt x="64" y="193"/>
                        </a:lnTo>
                        <a:lnTo>
                          <a:pt x="50" y="180"/>
                        </a:lnTo>
                        <a:lnTo>
                          <a:pt x="39" y="167"/>
                        </a:lnTo>
                        <a:lnTo>
                          <a:pt x="32" y="149"/>
                        </a:lnTo>
                        <a:lnTo>
                          <a:pt x="29" y="131"/>
                        </a:lnTo>
                        <a:lnTo>
                          <a:pt x="29" y="111"/>
                        </a:lnTo>
                        <a:lnTo>
                          <a:pt x="35" y="91"/>
                        </a:lnTo>
                        <a:lnTo>
                          <a:pt x="42" y="76"/>
                        </a:lnTo>
                        <a:lnTo>
                          <a:pt x="51" y="62"/>
                        </a:lnTo>
                        <a:lnTo>
                          <a:pt x="62" y="49"/>
                        </a:lnTo>
                        <a:lnTo>
                          <a:pt x="73" y="38"/>
                        </a:lnTo>
                        <a:lnTo>
                          <a:pt x="84" y="28"/>
                        </a:lnTo>
                        <a:lnTo>
                          <a:pt x="96" y="18"/>
                        </a:lnTo>
                        <a:lnTo>
                          <a:pt x="106" y="9"/>
                        </a:lnTo>
                        <a:lnTo>
                          <a:pt x="114" y="1"/>
                        </a:lnTo>
                        <a:lnTo>
                          <a:pt x="106" y="0"/>
                        </a:lnTo>
                        <a:lnTo>
                          <a:pt x="93" y="6"/>
                        </a:lnTo>
                        <a:lnTo>
                          <a:pt x="76" y="18"/>
                        </a:lnTo>
                        <a:lnTo>
                          <a:pt x="56" y="36"/>
                        </a:lnTo>
                        <a:lnTo>
                          <a:pt x="37" y="57"/>
                        </a:lnTo>
                        <a:lnTo>
                          <a:pt x="20" y="80"/>
                        </a:lnTo>
                        <a:lnTo>
                          <a:pt x="7" y="106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rgbClr val="C9E8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6" name="Google Shape;806;p6"/>
                  <p:cNvSpPr/>
                  <p:nvPr/>
                </p:nvSpPr>
                <p:spPr>
                  <a:xfrm>
                    <a:off x="5330" y="2639"/>
                    <a:ext cx="87" cy="73"/>
                  </a:xfrm>
                  <a:custGeom>
                    <a:rect b="b" l="l" r="r" t="t"/>
                    <a:pathLst>
                      <a:path extrusionOk="0" h="310" w="246">
                        <a:moveTo>
                          <a:pt x="199" y="116"/>
                        </a:moveTo>
                        <a:lnTo>
                          <a:pt x="207" y="124"/>
                        </a:lnTo>
                        <a:lnTo>
                          <a:pt x="214" y="133"/>
                        </a:lnTo>
                        <a:lnTo>
                          <a:pt x="219" y="143"/>
                        </a:lnTo>
                        <a:lnTo>
                          <a:pt x="223" y="154"/>
                        </a:lnTo>
                        <a:lnTo>
                          <a:pt x="225" y="164"/>
                        </a:lnTo>
                        <a:lnTo>
                          <a:pt x="225" y="176"/>
                        </a:lnTo>
                        <a:lnTo>
                          <a:pt x="221" y="187"/>
                        </a:lnTo>
                        <a:lnTo>
                          <a:pt x="216" y="197"/>
                        </a:lnTo>
                        <a:lnTo>
                          <a:pt x="208" y="209"/>
                        </a:lnTo>
                        <a:lnTo>
                          <a:pt x="199" y="219"/>
                        </a:lnTo>
                        <a:lnTo>
                          <a:pt x="188" y="228"/>
                        </a:lnTo>
                        <a:lnTo>
                          <a:pt x="177" y="238"/>
                        </a:lnTo>
                        <a:lnTo>
                          <a:pt x="166" y="246"/>
                        </a:lnTo>
                        <a:lnTo>
                          <a:pt x="154" y="255"/>
                        </a:lnTo>
                        <a:lnTo>
                          <a:pt x="143" y="264"/>
                        </a:lnTo>
                        <a:lnTo>
                          <a:pt x="132" y="274"/>
                        </a:lnTo>
                        <a:lnTo>
                          <a:pt x="129" y="278"/>
                        </a:lnTo>
                        <a:lnTo>
                          <a:pt x="126" y="282"/>
                        </a:lnTo>
                        <a:lnTo>
                          <a:pt x="124" y="287"/>
                        </a:lnTo>
                        <a:lnTo>
                          <a:pt x="121" y="292"/>
                        </a:lnTo>
                        <a:lnTo>
                          <a:pt x="120" y="296"/>
                        </a:lnTo>
                        <a:lnTo>
                          <a:pt x="120" y="301"/>
                        </a:lnTo>
                        <a:lnTo>
                          <a:pt x="121" y="305"/>
                        </a:lnTo>
                        <a:lnTo>
                          <a:pt x="125" y="309"/>
                        </a:lnTo>
                        <a:lnTo>
                          <a:pt x="130" y="310"/>
                        </a:lnTo>
                        <a:lnTo>
                          <a:pt x="134" y="310"/>
                        </a:lnTo>
                        <a:lnTo>
                          <a:pt x="139" y="309"/>
                        </a:lnTo>
                        <a:lnTo>
                          <a:pt x="143" y="305"/>
                        </a:lnTo>
                        <a:lnTo>
                          <a:pt x="154" y="293"/>
                        </a:lnTo>
                        <a:lnTo>
                          <a:pt x="167" y="280"/>
                        </a:lnTo>
                        <a:lnTo>
                          <a:pt x="180" y="269"/>
                        </a:lnTo>
                        <a:lnTo>
                          <a:pt x="194" y="257"/>
                        </a:lnTo>
                        <a:lnTo>
                          <a:pt x="207" y="246"/>
                        </a:lnTo>
                        <a:lnTo>
                          <a:pt x="219" y="233"/>
                        </a:lnTo>
                        <a:lnTo>
                          <a:pt x="231" y="219"/>
                        </a:lnTo>
                        <a:lnTo>
                          <a:pt x="239" y="204"/>
                        </a:lnTo>
                        <a:lnTo>
                          <a:pt x="245" y="187"/>
                        </a:lnTo>
                        <a:lnTo>
                          <a:pt x="246" y="170"/>
                        </a:lnTo>
                        <a:lnTo>
                          <a:pt x="242" y="153"/>
                        </a:lnTo>
                        <a:lnTo>
                          <a:pt x="236" y="136"/>
                        </a:lnTo>
                        <a:lnTo>
                          <a:pt x="227" y="120"/>
                        </a:lnTo>
                        <a:lnTo>
                          <a:pt x="215" y="107"/>
                        </a:lnTo>
                        <a:lnTo>
                          <a:pt x="201" y="94"/>
                        </a:lnTo>
                        <a:lnTo>
                          <a:pt x="187" y="82"/>
                        </a:lnTo>
                        <a:lnTo>
                          <a:pt x="177" y="74"/>
                        </a:lnTo>
                        <a:lnTo>
                          <a:pt x="165" y="68"/>
                        </a:lnTo>
                        <a:lnTo>
                          <a:pt x="152" y="60"/>
                        </a:lnTo>
                        <a:lnTo>
                          <a:pt x="139" y="51"/>
                        </a:lnTo>
                        <a:lnTo>
                          <a:pt x="126" y="43"/>
                        </a:lnTo>
                        <a:lnTo>
                          <a:pt x="112" y="35"/>
                        </a:lnTo>
                        <a:lnTo>
                          <a:pt x="98" y="28"/>
                        </a:lnTo>
                        <a:lnTo>
                          <a:pt x="85" y="22"/>
                        </a:lnTo>
                        <a:lnTo>
                          <a:pt x="72" y="16"/>
                        </a:lnTo>
                        <a:lnTo>
                          <a:pt x="59" y="10"/>
                        </a:lnTo>
                        <a:lnTo>
                          <a:pt x="46" y="7"/>
                        </a:lnTo>
                        <a:lnTo>
                          <a:pt x="35" y="3"/>
                        </a:lnTo>
                        <a:lnTo>
                          <a:pt x="24" y="1"/>
                        </a:lnTo>
                        <a:lnTo>
                          <a:pt x="15" y="0"/>
                        </a:lnTo>
                        <a:lnTo>
                          <a:pt x="7" y="1"/>
                        </a:lnTo>
                        <a:lnTo>
                          <a:pt x="0" y="3"/>
                        </a:lnTo>
                        <a:lnTo>
                          <a:pt x="8" y="6"/>
                        </a:lnTo>
                        <a:lnTo>
                          <a:pt x="17" y="9"/>
                        </a:lnTo>
                        <a:lnTo>
                          <a:pt x="28" y="14"/>
                        </a:lnTo>
                        <a:lnTo>
                          <a:pt x="38" y="18"/>
                        </a:lnTo>
                        <a:lnTo>
                          <a:pt x="51" y="24"/>
                        </a:lnTo>
                        <a:lnTo>
                          <a:pt x="64" y="30"/>
                        </a:lnTo>
                        <a:lnTo>
                          <a:pt x="78" y="37"/>
                        </a:lnTo>
                        <a:lnTo>
                          <a:pt x="92" y="43"/>
                        </a:lnTo>
                        <a:lnTo>
                          <a:pt x="106" y="51"/>
                        </a:lnTo>
                        <a:lnTo>
                          <a:pt x="120" y="60"/>
                        </a:lnTo>
                        <a:lnTo>
                          <a:pt x="134" y="69"/>
                        </a:lnTo>
                        <a:lnTo>
                          <a:pt x="148" y="78"/>
                        </a:lnTo>
                        <a:lnTo>
                          <a:pt x="163" y="87"/>
                        </a:lnTo>
                        <a:lnTo>
                          <a:pt x="175" y="96"/>
                        </a:lnTo>
                        <a:lnTo>
                          <a:pt x="187" y="105"/>
                        </a:lnTo>
                        <a:lnTo>
                          <a:pt x="199" y="116"/>
                        </a:lnTo>
                        <a:close/>
                      </a:path>
                    </a:pathLst>
                  </a:custGeom>
                  <a:solidFill>
                    <a:srgbClr val="C9E8FF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7" name="Google Shape;807;p6"/>
                  <p:cNvSpPr/>
                  <p:nvPr/>
                </p:nvSpPr>
                <p:spPr>
                  <a:xfrm>
                    <a:off x="5115" y="2660"/>
                    <a:ext cx="69" cy="55"/>
                  </a:xfrm>
                  <a:custGeom>
                    <a:rect b="b" l="l" r="r" t="t"/>
                    <a:pathLst>
                      <a:path extrusionOk="0" h="236" w="198">
                        <a:moveTo>
                          <a:pt x="73" y="36"/>
                        </a:moveTo>
                        <a:lnTo>
                          <a:pt x="58" y="46"/>
                        </a:lnTo>
                        <a:lnTo>
                          <a:pt x="46" y="58"/>
                        </a:lnTo>
                        <a:lnTo>
                          <a:pt x="33" y="72"/>
                        </a:lnTo>
                        <a:lnTo>
                          <a:pt x="22" y="85"/>
                        </a:lnTo>
                        <a:lnTo>
                          <a:pt x="14" y="100"/>
                        </a:lnTo>
                        <a:lnTo>
                          <a:pt x="7" y="115"/>
                        </a:lnTo>
                        <a:lnTo>
                          <a:pt x="2" y="130"/>
                        </a:lnTo>
                        <a:lnTo>
                          <a:pt x="0" y="146"/>
                        </a:lnTo>
                        <a:lnTo>
                          <a:pt x="2" y="170"/>
                        </a:lnTo>
                        <a:lnTo>
                          <a:pt x="12" y="190"/>
                        </a:lnTo>
                        <a:lnTo>
                          <a:pt x="26" y="207"/>
                        </a:lnTo>
                        <a:lnTo>
                          <a:pt x="43" y="220"/>
                        </a:lnTo>
                        <a:lnTo>
                          <a:pt x="64" y="229"/>
                        </a:lnTo>
                        <a:lnTo>
                          <a:pt x="88" y="235"/>
                        </a:lnTo>
                        <a:lnTo>
                          <a:pt x="110" y="236"/>
                        </a:lnTo>
                        <a:lnTo>
                          <a:pt x="132" y="232"/>
                        </a:lnTo>
                        <a:lnTo>
                          <a:pt x="137" y="232"/>
                        </a:lnTo>
                        <a:lnTo>
                          <a:pt x="142" y="230"/>
                        </a:lnTo>
                        <a:lnTo>
                          <a:pt x="145" y="226"/>
                        </a:lnTo>
                        <a:lnTo>
                          <a:pt x="146" y="221"/>
                        </a:lnTo>
                        <a:lnTo>
                          <a:pt x="145" y="219"/>
                        </a:lnTo>
                        <a:lnTo>
                          <a:pt x="142" y="219"/>
                        </a:lnTo>
                        <a:lnTo>
                          <a:pt x="137" y="217"/>
                        </a:lnTo>
                        <a:lnTo>
                          <a:pt x="131" y="217"/>
                        </a:lnTo>
                        <a:lnTo>
                          <a:pt x="124" y="217"/>
                        </a:lnTo>
                        <a:lnTo>
                          <a:pt x="118" y="217"/>
                        </a:lnTo>
                        <a:lnTo>
                          <a:pt x="112" y="217"/>
                        </a:lnTo>
                        <a:lnTo>
                          <a:pt x="109" y="217"/>
                        </a:lnTo>
                        <a:lnTo>
                          <a:pt x="97" y="216"/>
                        </a:lnTo>
                        <a:lnTo>
                          <a:pt x="87" y="215"/>
                        </a:lnTo>
                        <a:lnTo>
                          <a:pt x="75" y="214"/>
                        </a:lnTo>
                        <a:lnTo>
                          <a:pt x="63" y="211"/>
                        </a:lnTo>
                        <a:lnTo>
                          <a:pt x="51" y="207"/>
                        </a:lnTo>
                        <a:lnTo>
                          <a:pt x="40" y="199"/>
                        </a:lnTo>
                        <a:lnTo>
                          <a:pt x="29" y="189"/>
                        </a:lnTo>
                        <a:lnTo>
                          <a:pt x="17" y="174"/>
                        </a:lnTo>
                        <a:lnTo>
                          <a:pt x="15" y="157"/>
                        </a:lnTo>
                        <a:lnTo>
                          <a:pt x="16" y="141"/>
                        </a:lnTo>
                        <a:lnTo>
                          <a:pt x="21" y="124"/>
                        </a:lnTo>
                        <a:lnTo>
                          <a:pt x="28" y="109"/>
                        </a:lnTo>
                        <a:lnTo>
                          <a:pt x="39" y="96"/>
                        </a:lnTo>
                        <a:lnTo>
                          <a:pt x="50" y="82"/>
                        </a:lnTo>
                        <a:lnTo>
                          <a:pt x="63" y="70"/>
                        </a:lnTo>
                        <a:lnTo>
                          <a:pt x="78" y="59"/>
                        </a:lnTo>
                        <a:lnTo>
                          <a:pt x="94" y="49"/>
                        </a:lnTo>
                        <a:lnTo>
                          <a:pt x="110" y="39"/>
                        </a:lnTo>
                        <a:lnTo>
                          <a:pt x="126" y="31"/>
                        </a:lnTo>
                        <a:lnTo>
                          <a:pt x="142" y="24"/>
                        </a:lnTo>
                        <a:lnTo>
                          <a:pt x="158" y="19"/>
                        </a:lnTo>
                        <a:lnTo>
                          <a:pt x="172" y="13"/>
                        </a:lnTo>
                        <a:lnTo>
                          <a:pt x="186" y="10"/>
                        </a:lnTo>
                        <a:lnTo>
                          <a:pt x="198" y="7"/>
                        </a:lnTo>
                        <a:lnTo>
                          <a:pt x="190" y="3"/>
                        </a:lnTo>
                        <a:lnTo>
                          <a:pt x="177" y="0"/>
                        </a:lnTo>
                        <a:lnTo>
                          <a:pt x="162" y="3"/>
                        </a:lnTo>
                        <a:lnTo>
                          <a:pt x="144" y="6"/>
                        </a:lnTo>
                        <a:lnTo>
                          <a:pt x="124" y="12"/>
                        </a:lnTo>
                        <a:lnTo>
                          <a:pt x="105" y="19"/>
                        </a:lnTo>
                        <a:lnTo>
                          <a:pt x="88" y="28"/>
                        </a:lnTo>
                        <a:lnTo>
                          <a:pt x="73" y="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8" name="Google Shape;808;p6"/>
                  <p:cNvSpPr/>
                  <p:nvPr/>
                </p:nvSpPr>
                <p:spPr>
                  <a:xfrm>
                    <a:off x="5233" y="2660"/>
                    <a:ext cx="47" cy="42"/>
                  </a:xfrm>
                  <a:custGeom>
                    <a:rect b="b" l="l" r="r" t="t"/>
                    <a:pathLst>
                      <a:path extrusionOk="0" h="183" w="128">
                        <a:moveTo>
                          <a:pt x="108" y="61"/>
                        </a:moveTo>
                        <a:lnTo>
                          <a:pt x="111" y="80"/>
                        </a:lnTo>
                        <a:lnTo>
                          <a:pt x="109" y="97"/>
                        </a:lnTo>
                        <a:lnTo>
                          <a:pt x="101" y="110"/>
                        </a:lnTo>
                        <a:lnTo>
                          <a:pt x="89" y="123"/>
                        </a:lnTo>
                        <a:lnTo>
                          <a:pt x="75" y="134"/>
                        </a:lnTo>
                        <a:lnTo>
                          <a:pt x="60" y="145"/>
                        </a:lnTo>
                        <a:lnTo>
                          <a:pt x="43" y="156"/>
                        </a:lnTo>
                        <a:lnTo>
                          <a:pt x="29" y="167"/>
                        </a:lnTo>
                        <a:lnTo>
                          <a:pt x="27" y="170"/>
                        </a:lnTo>
                        <a:lnTo>
                          <a:pt x="26" y="172"/>
                        </a:lnTo>
                        <a:lnTo>
                          <a:pt x="26" y="176"/>
                        </a:lnTo>
                        <a:lnTo>
                          <a:pt x="28" y="179"/>
                        </a:lnTo>
                        <a:lnTo>
                          <a:pt x="30" y="182"/>
                        </a:lnTo>
                        <a:lnTo>
                          <a:pt x="34" y="183"/>
                        </a:lnTo>
                        <a:lnTo>
                          <a:pt x="37" y="183"/>
                        </a:lnTo>
                        <a:lnTo>
                          <a:pt x="41" y="182"/>
                        </a:lnTo>
                        <a:lnTo>
                          <a:pt x="58" y="171"/>
                        </a:lnTo>
                        <a:lnTo>
                          <a:pt x="76" y="160"/>
                        </a:lnTo>
                        <a:lnTo>
                          <a:pt x="92" y="147"/>
                        </a:lnTo>
                        <a:lnTo>
                          <a:pt x="108" y="132"/>
                        </a:lnTo>
                        <a:lnTo>
                          <a:pt x="118" y="116"/>
                        </a:lnTo>
                        <a:lnTo>
                          <a:pt x="125" y="98"/>
                        </a:lnTo>
                        <a:lnTo>
                          <a:pt x="128" y="78"/>
                        </a:lnTo>
                        <a:lnTo>
                          <a:pt x="123" y="58"/>
                        </a:lnTo>
                        <a:lnTo>
                          <a:pt x="112" y="41"/>
                        </a:lnTo>
                        <a:lnTo>
                          <a:pt x="98" y="28"/>
                        </a:lnTo>
                        <a:lnTo>
                          <a:pt x="80" y="16"/>
                        </a:lnTo>
                        <a:lnTo>
                          <a:pt x="61" y="8"/>
                        </a:lnTo>
                        <a:lnTo>
                          <a:pt x="41" y="2"/>
                        </a:lnTo>
                        <a:lnTo>
                          <a:pt x="23" y="0"/>
                        </a:lnTo>
                        <a:lnTo>
                          <a:pt x="9" y="1"/>
                        </a:lnTo>
                        <a:lnTo>
                          <a:pt x="0" y="6"/>
                        </a:lnTo>
                        <a:lnTo>
                          <a:pt x="16" y="10"/>
                        </a:lnTo>
                        <a:lnTo>
                          <a:pt x="33" y="14"/>
                        </a:lnTo>
                        <a:lnTo>
                          <a:pt x="48" y="17"/>
                        </a:lnTo>
                        <a:lnTo>
                          <a:pt x="63" y="22"/>
                        </a:lnTo>
                        <a:lnTo>
                          <a:pt x="77" y="28"/>
                        </a:lnTo>
                        <a:lnTo>
                          <a:pt x="90" y="36"/>
                        </a:lnTo>
                        <a:lnTo>
                          <a:pt x="101" y="46"/>
                        </a:lnTo>
                        <a:lnTo>
                          <a:pt x="108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9" name="Google Shape;809;p6"/>
                  <p:cNvSpPr/>
                  <p:nvPr/>
                </p:nvSpPr>
                <p:spPr>
                  <a:xfrm>
                    <a:off x="5070" y="2650"/>
                    <a:ext cx="112" cy="88"/>
                  </a:xfrm>
                  <a:custGeom>
                    <a:rect b="b" l="l" r="r" t="t"/>
                    <a:pathLst>
                      <a:path extrusionOk="0" h="379" w="323">
                        <a:moveTo>
                          <a:pt x="126" y="50"/>
                        </a:moveTo>
                        <a:lnTo>
                          <a:pt x="101" y="70"/>
                        </a:lnTo>
                        <a:lnTo>
                          <a:pt x="76" y="92"/>
                        </a:lnTo>
                        <a:lnTo>
                          <a:pt x="54" y="115"/>
                        </a:lnTo>
                        <a:lnTo>
                          <a:pt x="34" y="140"/>
                        </a:lnTo>
                        <a:lnTo>
                          <a:pt x="18" y="167"/>
                        </a:lnTo>
                        <a:lnTo>
                          <a:pt x="6" y="196"/>
                        </a:lnTo>
                        <a:lnTo>
                          <a:pt x="0" y="227"/>
                        </a:lnTo>
                        <a:lnTo>
                          <a:pt x="1" y="259"/>
                        </a:lnTo>
                        <a:lnTo>
                          <a:pt x="4" y="267"/>
                        </a:lnTo>
                        <a:lnTo>
                          <a:pt x="7" y="277"/>
                        </a:lnTo>
                        <a:lnTo>
                          <a:pt x="11" y="283"/>
                        </a:lnTo>
                        <a:lnTo>
                          <a:pt x="15" y="291"/>
                        </a:lnTo>
                        <a:lnTo>
                          <a:pt x="21" y="298"/>
                        </a:lnTo>
                        <a:lnTo>
                          <a:pt x="27" y="305"/>
                        </a:lnTo>
                        <a:lnTo>
                          <a:pt x="34" y="311"/>
                        </a:lnTo>
                        <a:lnTo>
                          <a:pt x="41" y="316"/>
                        </a:lnTo>
                        <a:lnTo>
                          <a:pt x="57" y="325"/>
                        </a:lnTo>
                        <a:lnTo>
                          <a:pt x="72" y="333"/>
                        </a:lnTo>
                        <a:lnTo>
                          <a:pt x="87" y="340"/>
                        </a:lnTo>
                        <a:lnTo>
                          <a:pt x="103" y="345"/>
                        </a:lnTo>
                        <a:lnTo>
                          <a:pt x="120" y="351"/>
                        </a:lnTo>
                        <a:lnTo>
                          <a:pt x="136" y="356"/>
                        </a:lnTo>
                        <a:lnTo>
                          <a:pt x="153" y="360"/>
                        </a:lnTo>
                        <a:lnTo>
                          <a:pt x="169" y="364"/>
                        </a:lnTo>
                        <a:lnTo>
                          <a:pt x="187" y="367"/>
                        </a:lnTo>
                        <a:lnTo>
                          <a:pt x="204" y="370"/>
                        </a:lnTo>
                        <a:lnTo>
                          <a:pt x="221" y="372"/>
                        </a:lnTo>
                        <a:lnTo>
                          <a:pt x="238" y="374"/>
                        </a:lnTo>
                        <a:lnTo>
                          <a:pt x="256" y="375"/>
                        </a:lnTo>
                        <a:lnTo>
                          <a:pt x="273" y="376"/>
                        </a:lnTo>
                        <a:lnTo>
                          <a:pt x="290" y="378"/>
                        </a:lnTo>
                        <a:lnTo>
                          <a:pt x="307" y="379"/>
                        </a:lnTo>
                        <a:lnTo>
                          <a:pt x="312" y="379"/>
                        </a:lnTo>
                        <a:lnTo>
                          <a:pt x="317" y="375"/>
                        </a:lnTo>
                        <a:lnTo>
                          <a:pt x="320" y="372"/>
                        </a:lnTo>
                        <a:lnTo>
                          <a:pt x="323" y="366"/>
                        </a:lnTo>
                        <a:lnTo>
                          <a:pt x="323" y="360"/>
                        </a:lnTo>
                        <a:lnTo>
                          <a:pt x="320" y="356"/>
                        </a:lnTo>
                        <a:lnTo>
                          <a:pt x="316" y="352"/>
                        </a:lnTo>
                        <a:lnTo>
                          <a:pt x="311" y="351"/>
                        </a:lnTo>
                        <a:lnTo>
                          <a:pt x="295" y="351"/>
                        </a:lnTo>
                        <a:lnTo>
                          <a:pt x="279" y="351"/>
                        </a:lnTo>
                        <a:lnTo>
                          <a:pt x="263" y="350"/>
                        </a:lnTo>
                        <a:lnTo>
                          <a:pt x="248" y="349"/>
                        </a:lnTo>
                        <a:lnTo>
                          <a:pt x="231" y="348"/>
                        </a:lnTo>
                        <a:lnTo>
                          <a:pt x="215" y="345"/>
                        </a:lnTo>
                        <a:lnTo>
                          <a:pt x="200" y="343"/>
                        </a:lnTo>
                        <a:lnTo>
                          <a:pt x="183" y="341"/>
                        </a:lnTo>
                        <a:lnTo>
                          <a:pt x="168" y="337"/>
                        </a:lnTo>
                        <a:lnTo>
                          <a:pt x="151" y="334"/>
                        </a:lnTo>
                        <a:lnTo>
                          <a:pt x="136" y="329"/>
                        </a:lnTo>
                        <a:lnTo>
                          <a:pt x="121" y="325"/>
                        </a:lnTo>
                        <a:lnTo>
                          <a:pt x="106" y="320"/>
                        </a:lnTo>
                        <a:lnTo>
                          <a:pt x="92" y="313"/>
                        </a:lnTo>
                        <a:lnTo>
                          <a:pt x="76" y="306"/>
                        </a:lnTo>
                        <a:lnTo>
                          <a:pt x="62" y="300"/>
                        </a:lnTo>
                        <a:lnTo>
                          <a:pt x="51" y="291"/>
                        </a:lnTo>
                        <a:lnTo>
                          <a:pt x="41" y="280"/>
                        </a:lnTo>
                        <a:lnTo>
                          <a:pt x="35" y="269"/>
                        </a:lnTo>
                        <a:lnTo>
                          <a:pt x="31" y="255"/>
                        </a:lnTo>
                        <a:lnTo>
                          <a:pt x="31" y="239"/>
                        </a:lnTo>
                        <a:lnTo>
                          <a:pt x="33" y="218"/>
                        </a:lnTo>
                        <a:lnTo>
                          <a:pt x="38" y="197"/>
                        </a:lnTo>
                        <a:lnTo>
                          <a:pt x="42" y="182"/>
                        </a:lnTo>
                        <a:lnTo>
                          <a:pt x="51" y="165"/>
                        </a:lnTo>
                        <a:lnTo>
                          <a:pt x="60" y="150"/>
                        </a:lnTo>
                        <a:lnTo>
                          <a:pt x="68" y="136"/>
                        </a:lnTo>
                        <a:lnTo>
                          <a:pt x="79" y="124"/>
                        </a:lnTo>
                        <a:lnTo>
                          <a:pt x="89" y="111"/>
                        </a:lnTo>
                        <a:lnTo>
                          <a:pt x="101" y="100"/>
                        </a:lnTo>
                        <a:lnTo>
                          <a:pt x="114" y="88"/>
                        </a:lnTo>
                        <a:lnTo>
                          <a:pt x="129" y="76"/>
                        </a:lnTo>
                        <a:lnTo>
                          <a:pt x="144" y="64"/>
                        </a:lnTo>
                        <a:lnTo>
                          <a:pt x="162" y="53"/>
                        </a:lnTo>
                        <a:lnTo>
                          <a:pt x="181" y="41"/>
                        </a:lnTo>
                        <a:lnTo>
                          <a:pt x="201" y="31"/>
                        </a:lnTo>
                        <a:lnTo>
                          <a:pt x="219" y="22"/>
                        </a:lnTo>
                        <a:lnTo>
                          <a:pt x="237" y="14"/>
                        </a:lnTo>
                        <a:lnTo>
                          <a:pt x="253" y="7"/>
                        </a:lnTo>
                        <a:lnTo>
                          <a:pt x="268" y="1"/>
                        </a:lnTo>
                        <a:lnTo>
                          <a:pt x="255" y="0"/>
                        </a:lnTo>
                        <a:lnTo>
                          <a:pt x="238" y="1"/>
                        </a:lnTo>
                        <a:lnTo>
                          <a:pt x="221" y="5"/>
                        </a:lnTo>
                        <a:lnTo>
                          <a:pt x="201" y="11"/>
                        </a:lnTo>
                        <a:lnTo>
                          <a:pt x="181" y="19"/>
                        </a:lnTo>
                        <a:lnTo>
                          <a:pt x="161" y="28"/>
                        </a:lnTo>
                        <a:lnTo>
                          <a:pt x="142" y="39"/>
                        </a:lnTo>
                        <a:lnTo>
                          <a:pt x="126" y="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0" name="Google Shape;810;p6"/>
                  <p:cNvSpPr/>
                  <p:nvPr/>
                </p:nvSpPr>
                <p:spPr>
                  <a:xfrm>
                    <a:off x="5229" y="2647"/>
                    <a:ext cx="99" cy="59"/>
                  </a:xfrm>
                  <a:custGeom>
                    <a:rect b="b" l="l" r="r" t="t"/>
                    <a:pathLst>
                      <a:path extrusionOk="0" h="253" w="282">
                        <a:moveTo>
                          <a:pt x="235" y="78"/>
                        </a:moveTo>
                        <a:lnTo>
                          <a:pt x="248" y="92"/>
                        </a:lnTo>
                        <a:lnTo>
                          <a:pt x="255" y="108"/>
                        </a:lnTo>
                        <a:lnTo>
                          <a:pt x="259" y="125"/>
                        </a:lnTo>
                        <a:lnTo>
                          <a:pt x="259" y="144"/>
                        </a:lnTo>
                        <a:lnTo>
                          <a:pt x="257" y="159"/>
                        </a:lnTo>
                        <a:lnTo>
                          <a:pt x="252" y="171"/>
                        </a:lnTo>
                        <a:lnTo>
                          <a:pt x="244" y="184"/>
                        </a:lnTo>
                        <a:lnTo>
                          <a:pt x="236" y="194"/>
                        </a:lnTo>
                        <a:lnTo>
                          <a:pt x="225" y="206"/>
                        </a:lnTo>
                        <a:lnTo>
                          <a:pt x="215" y="215"/>
                        </a:lnTo>
                        <a:lnTo>
                          <a:pt x="204" y="225"/>
                        </a:lnTo>
                        <a:lnTo>
                          <a:pt x="194" y="236"/>
                        </a:lnTo>
                        <a:lnTo>
                          <a:pt x="191" y="239"/>
                        </a:lnTo>
                        <a:lnTo>
                          <a:pt x="190" y="242"/>
                        </a:lnTo>
                        <a:lnTo>
                          <a:pt x="191" y="246"/>
                        </a:lnTo>
                        <a:lnTo>
                          <a:pt x="194" y="249"/>
                        </a:lnTo>
                        <a:lnTo>
                          <a:pt x="197" y="252"/>
                        </a:lnTo>
                        <a:lnTo>
                          <a:pt x="201" y="253"/>
                        </a:lnTo>
                        <a:lnTo>
                          <a:pt x="205" y="252"/>
                        </a:lnTo>
                        <a:lnTo>
                          <a:pt x="209" y="249"/>
                        </a:lnTo>
                        <a:lnTo>
                          <a:pt x="232" y="234"/>
                        </a:lnTo>
                        <a:lnTo>
                          <a:pt x="251" y="215"/>
                        </a:lnTo>
                        <a:lnTo>
                          <a:pt x="267" y="192"/>
                        </a:lnTo>
                        <a:lnTo>
                          <a:pt x="278" y="168"/>
                        </a:lnTo>
                        <a:lnTo>
                          <a:pt x="282" y="141"/>
                        </a:lnTo>
                        <a:lnTo>
                          <a:pt x="279" y="116"/>
                        </a:lnTo>
                        <a:lnTo>
                          <a:pt x="270" y="92"/>
                        </a:lnTo>
                        <a:lnTo>
                          <a:pt x="251" y="70"/>
                        </a:lnTo>
                        <a:lnTo>
                          <a:pt x="237" y="59"/>
                        </a:lnTo>
                        <a:lnTo>
                          <a:pt x="221" y="48"/>
                        </a:lnTo>
                        <a:lnTo>
                          <a:pt x="202" y="39"/>
                        </a:lnTo>
                        <a:lnTo>
                          <a:pt x="183" y="31"/>
                        </a:lnTo>
                        <a:lnTo>
                          <a:pt x="163" y="24"/>
                        </a:lnTo>
                        <a:lnTo>
                          <a:pt x="142" y="18"/>
                        </a:lnTo>
                        <a:lnTo>
                          <a:pt x="122" y="13"/>
                        </a:lnTo>
                        <a:lnTo>
                          <a:pt x="101" y="8"/>
                        </a:lnTo>
                        <a:lnTo>
                          <a:pt x="82" y="5"/>
                        </a:lnTo>
                        <a:lnTo>
                          <a:pt x="63" y="2"/>
                        </a:lnTo>
                        <a:lnTo>
                          <a:pt x="47" y="0"/>
                        </a:lnTo>
                        <a:lnTo>
                          <a:pt x="32" y="0"/>
                        </a:lnTo>
                        <a:lnTo>
                          <a:pt x="19" y="0"/>
                        </a:lnTo>
                        <a:lnTo>
                          <a:pt x="10" y="1"/>
                        </a:lnTo>
                        <a:lnTo>
                          <a:pt x="4" y="4"/>
                        </a:lnTo>
                        <a:lnTo>
                          <a:pt x="0" y="6"/>
                        </a:lnTo>
                        <a:lnTo>
                          <a:pt x="12" y="8"/>
                        </a:lnTo>
                        <a:lnTo>
                          <a:pt x="25" y="9"/>
                        </a:lnTo>
                        <a:lnTo>
                          <a:pt x="38" y="12"/>
                        </a:lnTo>
                        <a:lnTo>
                          <a:pt x="52" y="14"/>
                        </a:lnTo>
                        <a:lnTo>
                          <a:pt x="67" y="16"/>
                        </a:lnTo>
                        <a:lnTo>
                          <a:pt x="82" y="18"/>
                        </a:lnTo>
                        <a:lnTo>
                          <a:pt x="97" y="22"/>
                        </a:lnTo>
                        <a:lnTo>
                          <a:pt x="114" y="25"/>
                        </a:lnTo>
                        <a:lnTo>
                          <a:pt x="129" y="30"/>
                        </a:lnTo>
                        <a:lnTo>
                          <a:pt x="146" y="35"/>
                        </a:lnTo>
                        <a:lnTo>
                          <a:pt x="162" y="40"/>
                        </a:lnTo>
                        <a:lnTo>
                          <a:pt x="177" y="46"/>
                        </a:lnTo>
                        <a:lnTo>
                          <a:pt x="192" y="53"/>
                        </a:lnTo>
                        <a:lnTo>
                          <a:pt x="208" y="60"/>
                        </a:lnTo>
                        <a:lnTo>
                          <a:pt x="222" y="69"/>
                        </a:lnTo>
                        <a:lnTo>
                          <a:pt x="235" y="7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1" name="Google Shape;811;p6"/>
                  <p:cNvSpPr/>
                  <p:nvPr/>
                </p:nvSpPr>
                <p:spPr>
                  <a:xfrm>
                    <a:off x="5030" y="2680"/>
                    <a:ext cx="40" cy="54"/>
                  </a:xfrm>
                  <a:custGeom>
                    <a:rect b="b" l="l" r="r" t="t"/>
                    <a:pathLst>
                      <a:path extrusionOk="0" h="236" w="115">
                        <a:moveTo>
                          <a:pt x="0" y="128"/>
                        </a:moveTo>
                        <a:lnTo>
                          <a:pt x="0" y="148"/>
                        </a:lnTo>
                        <a:lnTo>
                          <a:pt x="5" y="166"/>
                        </a:lnTo>
                        <a:lnTo>
                          <a:pt x="13" y="184"/>
                        </a:lnTo>
                        <a:lnTo>
                          <a:pt x="24" y="198"/>
                        </a:lnTo>
                        <a:lnTo>
                          <a:pt x="39" y="211"/>
                        </a:lnTo>
                        <a:lnTo>
                          <a:pt x="55" y="223"/>
                        </a:lnTo>
                        <a:lnTo>
                          <a:pt x="74" y="231"/>
                        </a:lnTo>
                        <a:lnTo>
                          <a:pt x="92" y="235"/>
                        </a:lnTo>
                        <a:lnTo>
                          <a:pt x="98" y="236"/>
                        </a:lnTo>
                        <a:lnTo>
                          <a:pt x="104" y="234"/>
                        </a:lnTo>
                        <a:lnTo>
                          <a:pt x="109" y="231"/>
                        </a:lnTo>
                        <a:lnTo>
                          <a:pt x="111" y="226"/>
                        </a:lnTo>
                        <a:lnTo>
                          <a:pt x="111" y="220"/>
                        </a:lnTo>
                        <a:lnTo>
                          <a:pt x="110" y="215"/>
                        </a:lnTo>
                        <a:lnTo>
                          <a:pt x="107" y="210"/>
                        </a:lnTo>
                        <a:lnTo>
                          <a:pt x="101" y="208"/>
                        </a:lnTo>
                        <a:lnTo>
                          <a:pt x="82" y="201"/>
                        </a:lnTo>
                        <a:lnTo>
                          <a:pt x="64" y="192"/>
                        </a:lnTo>
                        <a:lnTo>
                          <a:pt x="50" y="179"/>
                        </a:lnTo>
                        <a:lnTo>
                          <a:pt x="40" y="165"/>
                        </a:lnTo>
                        <a:lnTo>
                          <a:pt x="33" y="148"/>
                        </a:lnTo>
                        <a:lnTo>
                          <a:pt x="29" y="130"/>
                        </a:lnTo>
                        <a:lnTo>
                          <a:pt x="29" y="110"/>
                        </a:lnTo>
                        <a:lnTo>
                          <a:pt x="35" y="89"/>
                        </a:lnTo>
                        <a:lnTo>
                          <a:pt x="43" y="74"/>
                        </a:lnTo>
                        <a:lnTo>
                          <a:pt x="56" y="60"/>
                        </a:lnTo>
                        <a:lnTo>
                          <a:pt x="70" y="46"/>
                        </a:lnTo>
                        <a:lnTo>
                          <a:pt x="85" y="33"/>
                        </a:lnTo>
                        <a:lnTo>
                          <a:pt x="98" y="23"/>
                        </a:lnTo>
                        <a:lnTo>
                          <a:pt x="109" y="12"/>
                        </a:lnTo>
                        <a:lnTo>
                          <a:pt x="115" y="6"/>
                        </a:lnTo>
                        <a:lnTo>
                          <a:pt x="115" y="0"/>
                        </a:lnTo>
                        <a:lnTo>
                          <a:pt x="102" y="4"/>
                        </a:lnTo>
                        <a:lnTo>
                          <a:pt x="85" y="12"/>
                        </a:lnTo>
                        <a:lnTo>
                          <a:pt x="68" y="26"/>
                        </a:lnTo>
                        <a:lnTo>
                          <a:pt x="49" y="42"/>
                        </a:lnTo>
                        <a:lnTo>
                          <a:pt x="32" y="61"/>
                        </a:lnTo>
                        <a:lnTo>
                          <a:pt x="17" y="82"/>
                        </a:lnTo>
                        <a:lnTo>
                          <a:pt x="6" y="105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2" name="Google Shape;812;p6"/>
                  <p:cNvSpPr/>
                  <p:nvPr/>
                </p:nvSpPr>
                <p:spPr>
                  <a:xfrm>
                    <a:off x="5311" y="2643"/>
                    <a:ext cx="87" cy="73"/>
                  </a:xfrm>
                  <a:custGeom>
                    <a:rect b="b" l="l" r="r" t="t"/>
                    <a:pathLst>
                      <a:path extrusionOk="0" h="310" w="245">
                        <a:moveTo>
                          <a:pt x="200" y="116"/>
                        </a:moveTo>
                        <a:lnTo>
                          <a:pt x="208" y="124"/>
                        </a:lnTo>
                        <a:lnTo>
                          <a:pt x="214" y="133"/>
                        </a:lnTo>
                        <a:lnTo>
                          <a:pt x="220" y="144"/>
                        </a:lnTo>
                        <a:lnTo>
                          <a:pt x="223" y="154"/>
                        </a:lnTo>
                        <a:lnTo>
                          <a:pt x="226" y="164"/>
                        </a:lnTo>
                        <a:lnTo>
                          <a:pt x="224" y="176"/>
                        </a:lnTo>
                        <a:lnTo>
                          <a:pt x="222" y="187"/>
                        </a:lnTo>
                        <a:lnTo>
                          <a:pt x="216" y="198"/>
                        </a:lnTo>
                        <a:lnTo>
                          <a:pt x="208" y="209"/>
                        </a:lnTo>
                        <a:lnTo>
                          <a:pt x="199" y="219"/>
                        </a:lnTo>
                        <a:lnTo>
                          <a:pt x="188" y="229"/>
                        </a:lnTo>
                        <a:lnTo>
                          <a:pt x="177" y="238"/>
                        </a:lnTo>
                        <a:lnTo>
                          <a:pt x="166" y="246"/>
                        </a:lnTo>
                        <a:lnTo>
                          <a:pt x="154" y="255"/>
                        </a:lnTo>
                        <a:lnTo>
                          <a:pt x="142" y="264"/>
                        </a:lnTo>
                        <a:lnTo>
                          <a:pt x="132" y="275"/>
                        </a:lnTo>
                        <a:lnTo>
                          <a:pt x="128" y="278"/>
                        </a:lnTo>
                        <a:lnTo>
                          <a:pt x="126" y="283"/>
                        </a:lnTo>
                        <a:lnTo>
                          <a:pt x="124" y="287"/>
                        </a:lnTo>
                        <a:lnTo>
                          <a:pt x="121" y="292"/>
                        </a:lnTo>
                        <a:lnTo>
                          <a:pt x="120" y="296"/>
                        </a:lnTo>
                        <a:lnTo>
                          <a:pt x="120" y="301"/>
                        </a:lnTo>
                        <a:lnTo>
                          <a:pt x="122" y="306"/>
                        </a:lnTo>
                        <a:lnTo>
                          <a:pt x="126" y="309"/>
                        </a:lnTo>
                        <a:lnTo>
                          <a:pt x="131" y="310"/>
                        </a:lnTo>
                        <a:lnTo>
                          <a:pt x="135" y="310"/>
                        </a:lnTo>
                        <a:lnTo>
                          <a:pt x="139" y="309"/>
                        </a:lnTo>
                        <a:lnTo>
                          <a:pt x="142" y="306"/>
                        </a:lnTo>
                        <a:lnTo>
                          <a:pt x="154" y="292"/>
                        </a:lnTo>
                        <a:lnTo>
                          <a:pt x="167" y="280"/>
                        </a:lnTo>
                        <a:lnTo>
                          <a:pt x="180" y="269"/>
                        </a:lnTo>
                        <a:lnTo>
                          <a:pt x="194" y="257"/>
                        </a:lnTo>
                        <a:lnTo>
                          <a:pt x="207" y="246"/>
                        </a:lnTo>
                        <a:lnTo>
                          <a:pt x="220" y="233"/>
                        </a:lnTo>
                        <a:lnTo>
                          <a:pt x="230" y="219"/>
                        </a:lnTo>
                        <a:lnTo>
                          <a:pt x="238" y="204"/>
                        </a:lnTo>
                        <a:lnTo>
                          <a:pt x="244" y="186"/>
                        </a:lnTo>
                        <a:lnTo>
                          <a:pt x="245" y="169"/>
                        </a:lnTo>
                        <a:lnTo>
                          <a:pt x="243" y="152"/>
                        </a:lnTo>
                        <a:lnTo>
                          <a:pt x="237" y="134"/>
                        </a:lnTo>
                        <a:lnTo>
                          <a:pt x="228" y="119"/>
                        </a:lnTo>
                        <a:lnTo>
                          <a:pt x="217" y="105"/>
                        </a:lnTo>
                        <a:lnTo>
                          <a:pt x="203" y="93"/>
                        </a:lnTo>
                        <a:lnTo>
                          <a:pt x="188" y="83"/>
                        </a:lnTo>
                        <a:lnTo>
                          <a:pt x="176" y="76"/>
                        </a:lnTo>
                        <a:lnTo>
                          <a:pt x="163" y="69"/>
                        </a:lnTo>
                        <a:lnTo>
                          <a:pt x="151" y="61"/>
                        </a:lnTo>
                        <a:lnTo>
                          <a:pt x="136" y="54"/>
                        </a:lnTo>
                        <a:lnTo>
                          <a:pt x="122" y="46"/>
                        </a:lnTo>
                        <a:lnTo>
                          <a:pt x="107" y="39"/>
                        </a:lnTo>
                        <a:lnTo>
                          <a:pt x="93" y="31"/>
                        </a:lnTo>
                        <a:lnTo>
                          <a:pt x="79" y="24"/>
                        </a:lnTo>
                        <a:lnTo>
                          <a:pt x="66" y="18"/>
                        </a:lnTo>
                        <a:lnTo>
                          <a:pt x="53" y="13"/>
                        </a:lnTo>
                        <a:lnTo>
                          <a:pt x="40" y="8"/>
                        </a:lnTo>
                        <a:lnTo>
                          <a:pt x="30" y="5"/>
                        </a:lnTo>
                        <a:lnTo>
                          <a:pt x="20" y="1"/>
                        </a:lnTo>
                        <a:lnTo>
                          <a:pt x="12" y="0"/>
                        </a:lnTo>
                        <a:lnTo>
                          <a:pt x="5" y="0"/>
                        </a:lnTo>
                        <a:lnTo>
                          <a:pt x="0" y="2"/>
                        </a:lnTo>
                        <a:lnTo>
                          <a:pt x="11" y="8"/>
                        </a:lnTo>
                        <a:lnTo>
                          <a:pt x="23" y="14"/>
                        </a:lnTo>
                        <a:lnTo>
                          <a:pt x="36" y="20"/>
                        </a:lnTo>
                        <a:lnTo>
                          <a:pt x="47" y="25"/>
                        </a:lnTo>
                        <a:lnTo>
                          <a:pt x="60" y="31"/>
                        </a:lnTo>
                        <a:lnTo>
                          <a:pt x="73" y="37"/>
                        </a:lnTo>
                        <a:lnTo>
                          <a:pt x="86" y="44"/>
                        </a:lnTo>
                        <a:lnTo>
                          <a:pt x="99" y="51"/>
                        </a:lnTo>
                        <a:lnTo>
                          <a:pt x="113" y="57"/>
                        </a:lnTo>
                        <a:lnTo>
                          <a:pt x="126" y="64"/>
                        </a:lnTo>
                        <a:lnTo>
                          <a:pt x="139" y="71"/>
                        </a:lnTo>
                        <a:lnTo>
                          <a:pt x="152" y="79"/>
                        </a:lnTo>
                        <a:lnTo>
                          <a:pt x="165" y="88"/>
                        </a:lnTo>
                        <a:lnTo>
                          <a:pt x="176" y="96"/>
                        </a:lnTo>
                        <a:lnTo>
                          <a:pt x="188" y="106"/>
                        </a:lnTo>
                        <a:lnTo>
                          <a:pt x="200" y="1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descr="access_point_stylized_gray_small" id="813" name="Google Shape;813;p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5072" y="3642"/>
                  <a:ext cx="430" cy="3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814" name="Google Shape;814;p6"/>
              <p:cNvCxnSpPr/>
              <p:nvPr/>
            </p:nvCxnSpPr>
            <p:spPr>
              <a:xfrm flipH="1" rot="-5400000">
                <a:off x="5034" y="3427"/>
                <a:ext cx="2" cy="5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815" name="Google Shape;815;p6"/>
              <p:cNvGrpSpPr/>
              <p:nvPr/>
            </p:nvGrpSpPr>
            <p:grpSpPr>
              <a:xfrm flipH="1">
                <a:off x="3638" y="2856"/>
                <a:ext cx="261" cy="235"/>
                <a:chOff x="2839" y="3501"/>
                <a:chExt cx="755" cy="803"/>
              </a:xfrm>
            </p:grpSpPr>
            <p:pic>
              <p:nvPicPr>
                <p:cNvPr descr="desktop_computer_stylized_medium" id="816" name="Google Shape;816;p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17" name="Google Shape;817;p6"/>
                <p:cNvSpPr/>
                <p:nvPr/>
              </p:nvSpPr>
              <p:spPr>
                <a:xfrm>
                  <a:off x="2916" y="3578"/>
                  <a:ext cx="356" cy="368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8" name="Google Shape;818;p6"/>
              <p:cNvGrpSpPr/>
              <p:nvPr/>
            </p:nvGrpSpPr>
            <p:grpSpPr>
              <a:xfrm flipH="1">
                <a:off x="3438" y="3121"/>
                <a:ext cx="304" cy="256"/>
                <a:chOff x="2839" y="3501"/>
                <a:chExt cx="755" cy="803"/>
              </a:xfrm>
            </p:grpSpPr>
            <p:pic>
              <p:nvPicPr>
                <p:cNvPr descr="desktop_computer_stylized_medium" id="819" name="Google Shape;819;p6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0" name="Google Shape;820;p6"/>
                <p:cNvSpPr/>
                <p:nvPr/>
              </p:nvSpPr>
              <p:spPr>
                <a:xfrm>
                  <a:off x="2916" y="3578"/>
                  <a:ext cx="356" cy="368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1" name="Google Shape;821;p6"/>
              <p:cNvGrpSpPr/>
              <p:nvPr/>
            </p:nvGrpSpPr>
            <p:grpSpPr>
              <a:xfrm flipH="1">
                <a:off x="3739" y="3311"/>
                <a:ext cx="269" cy="220"/>
                <a:chOff x="2839" y="3501"/>
                <a:chExt cx="755" cy="803"/>
              </a:xfrm>
            </p:grpSpPr>
            <p:pic>
              <p:nvPicPr>
                <p:cNvPr descr="desktop_computer_stylized_medium" id="822" name="Google Shape;822;p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3" name="Google Shape;823;p6"/>
                <p:cNvSpPr/>
                <p:nvPr/>
              </p:nvSpPr>
              <p:spPr>
                <a:xfrm>
                  <a:off x="2916" y="3578"/>
                  <a:ext cx="356" cy="368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4" name="Google Shape;824;p6"/>
              <p:cNvGrpSpPr/>
              <p:nvPr/>
            </p:nvGrpSpPr>
            <p:grpSpPr>
              <a:xfrm>
                <a:off x="4126" y="3300"/>
                <a:ext cx="269" cy="221"/>
                <a:chOff x="2839" y="3501"/>
                <a:chExt cx="755" cy="803"/>
              </a:xfrm>
            </p:grpSpPr>
            <p:pic>
              <p:nvPicPr>
                <p:cNvPr descr="desktop_computer_stylized_medium" id="825" name="Google Shape;825;p6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6" name="Google Shape;826;p6"/>
                <p:cNvSpPr/>
                <p:nvPr/>
              </p:nvSpPr>
              <p:spPr>
                <a:xfrm>
                  <a:off x="2916" y="3578"/>
                  <a:ext cx="356" cy="368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car_icon_small" id="827" name="Google Shape;827;p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995" y="1084"/>
                <a:ext cx="535" cy="10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28" name="Google Shape;828;p6"/>
              <p:cNvGrpSpPr/>
              <p:nvPr/>
            </p:nvGrpSpPr>
            <p:grpSpPr>
              <a:xfrm>
                <a:off x="3536" y="974"/>
                <a:ext cx="262" cy="243"/>
                <a:chOff x="2751" y="1851"/>
                <a:chExt cx="462" cy="478"/>
              </a:xfrm>
            </p:grpSpPr>
            <p:pic>
              <p:nvPicPr>
                <p:cNvPr descr="iphone_stylized_small" id="829" name="Google Shape;829;p6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ntenna_radiation_stylized" id="830" name="Google Shape;830;p6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31" name="Google Shape;831;p6"/>
              <p:cNvGrpSpPr/>
              <p:nvPr/>
            </p:nvGrpSpPr>
            <p:grpSpPr>
              <a:xfrm>
                <a:off x="5191" y="3151"/>
                <a:ext cx="143" cy="303"/>
                <a:chOff x="4140" y="429"/>
                <a:chExt cx="1425" cy="2396"/>
              </a:xfrm>
            </p:grpSpPr>
            <p:sp>
              <p:nvSpPr>
                <p:cNvPr id="832" name="Google Shape;832;p6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3" name="Google Shape;833;p6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4" name="Google Shape;834;p6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5" name="Google Shape;835;p6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6" name="Google Shape;836;p6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37" name="Google Shape;837;p6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838" name="Google Shape;838;p6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9" name="Google Shape;839;p6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40" name="Google Shape;840;p6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41" name="Google Shape;841;p6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842" name="Google Shape;842;p6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3" name="Google Shape;843;p6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44" name="Google Shape;844;p6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p6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46" name="Google Shape;846;p6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847" name="Google Shape;847;p6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8" name="Google Shape;848;p6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49" name="Google Shape;849;p6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50" name="Google Shape;850;p6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851" name="Google Shape;851;p6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2" name="Google Shape;852;p6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53" name="Google Shape;853;p6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Google Shape;854;p6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5" name="Google Shape;855;p6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Google Shape;856;p6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Google Shape;857;p6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8" name="Google Shape;858;p6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6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0" name="Google Shape;860;p6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861;p6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i="1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Google Shape;862;p6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Google Shape;863;p6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64" name="Google Shape;864;p6"/>
              <p:cNvGrpSpPr/>
              <p:nvPr/>
            </p:nvGrpSpPr>
            <p:grpSpPr>
              <a:xfrm>
                <a:off x="4992" y="3341"/>
                <a:ext cx="143" cy="303"/>
                <a:chOff x="4140" y="429"/>
                <a:chExt cx="1425" cy="2396"/>
              </a:xfrm>
            </p:grpSpPr>
            <p:sp>
              <p:nvSpPr>
                <p:cNvPr id="865" name="Google Shape;865;p6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6" name="Google Shape;866;p6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Google Shape;867;p6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Google Shape;868;p6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9" name="Google Shape;869;p6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70" name="Google Shape;870;p6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871" name="Google Shape;871;p6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2" name="Google Shape;872;p6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73" name="Google Shape;873;p6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74" name="Google Shape;874;p6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875" name="Google Shape;875;p6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6" name="Google Shape;876;p6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77" name="Google Shape;877;p6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8" name="Google Shape;878;p6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79" name="Google Shape;879;p6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880" name="Google Shape;880;p6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1" name="Google Shape;881;p6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82" name="Google Shape;882;p6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83" name="Google Shape;883;p6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884" name="Google Shape;884;p6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5" name="Google Shape;885;p6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86" name="Google Shape;886;p6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6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6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6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6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p6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2" name="Google Shape;892;p6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3" name="Google Shape;893;p6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Google Shape;894;p6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i="1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6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896;p6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7" name="Google Shape;897;p6"/>
              <p:cNvGrpSpPr/>
              <p:nvPr/>
            </p:nvGrpSpPr>
            <p:grpSpPr>
              <a:xfrm>
                <a:off x="3340" y="1287"/>
                <a:ext cx="337" cy="261"/>
                <a:chOff x="877" y="1008"/>
                <a:chExt cx="2747" cy="2626"/>
              </a:xfrm>
            </p:grpSpPr>
            <p:pic>
              <p:nvPicPr>
                <p:cNvPr descr="antenna_stylized" id="898" name="Google Shape;898;p6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877" y="1008"/>
                  <a:ext cx="2725" cy="14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aptop_keyboard" id="899" name="Google Shape;899;p6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 flipH="1" rot="109064">
                  <a:off x="1009" y="2586"/>
                  <a:ext cx="2245" cy="10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00" name="Google Shape;900;p6"/>
                <p:cNvSpPr/>
                <p:nvPr/>
              </p:nvSpPr>
              <p:spPr>
                <a:xfrm>
                  <a:off x="1753" y="1603"/>
                  <a:ext cx="1807" cy="1322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screen" id="901" name="Google Shape;901;p6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>
                  <a:off x="1842" y="1637"/>
                  <a:ext cx="1642" cy="12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02" name="Google Shape;902;p6"/>
                <p:cNvSpPr/>
                <p:nvPr/>
              </p:nvSpPr>
              <p:spPr>
                <a:xfrm>
                  <a:off x="2082" y="1564"/>
                  <a:ext cx="1531" cy="24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Google Shape;903;p6"/>
                <p:cNvSpPr/>
                <p:nvPr/>
              </p:nvSpPr>
              <p:spPr>
                <a:xfrm>
                  <a:off x="1737" y="1562"/>
                  <a:ext cx="425" cy="1024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6"/>
                <p:cNvSpPr/>
                <p:nvPr/>
              </p:nvSpPr>
              <p:spPr>
                <a:xfrm>
                  <a:off x="3144" y="1745"/>
                  <a:ext cx="458" cy="1182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Google Shape;905;p6"/>
                <p:cNvSpPr/>
                <p:nvPr/>
              </p:nvSpPr>
              <p:spPr>
                <a:xfrm>
                  <a:off x="1732" y="2534"/>
                  <a:ext cx="1680" cy="399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p6"/>
                <p:cNvSpPr/>
                <p:nvPr/>
              </p:nvSpPr>
              <p:spPr>
                <a:xfrm>
                  <a:off x="3195" y="1755"/>
                  <a:ext cx="429" cy="1187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Google Shape;907;p6"/>
                <p:cNvSpPr/>
                <p:nvPr/>
              </p:nvSpPr>
              <p:spPr>
                <a:xfrm>
                  <a:off x="1734" y="2587"/>
                  <a:ext cx="1494" cy="394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08" name="Google Shape;908;p6"/>
                <p:cNvGrpSpPr/>
                <p:nvPr/>
              </p:nvGrpSpPr>
              <p:grpSpPr>
                <a:xfrm>
                  <a:off x="1709" y="3008"/>
                  <a:ext cx="507" cy="234"/>
                  <a:chOff x="1740" y="2642"/>
                  <a:chExt cx="752" cy="327"/>
                </a:xfrm>
              </p:grpSpPr>
              <p:sp>
                <p:nvSpPr>
                  <p:cNvPr id="909" name="Google Shape;909;p6"/>
                  <p:cNvSpPr/>
                  <p:nvPr/>
                </p:nvSpPr>
                <p:spPr>
                  <a:xfrm>
                    <a:off x="1740" y="2642"/>
                    <a:ext cx="752" cy="327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0" name="Google Shape;910;p6"/>
                  <p:cNvSpPr/>
                  <p:nvPr/>
                </p:nvSpPr>
                <p:spPr>
                  <a:xfrm>
                    <a:off x="1754" y="2649"/>
                    <a:ext cx="726" cy="311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1" name="Google Shape;911;p6"/>
                  <p:cNvSpPr/>
                  <p:nvPr/>
                </p:nvSpPr>
                <p:spPr>
                  <a:xfrm>
                    <a:off x="1808" y="2770"/>
                    <a:ext cx="258" cy="100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2" name="Google Shape;912;p6"/>
                  <p:cNvSpPr/>
                  <p:nvPr/>
                </p:nvSpPr>
                <p:spPr>
                  <a:xfrm>
                    <a:off x="1799" y="2816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3" name="Google Shape;913;p6"/>
                  <p:cNvSpPr/>
                  <p:nvPr/>
                </p:nvSpPr>
                <p:spPr>
                  <a:xfrm>
                    <a:off x="2020" y="2834"/>
                    <a:ext cx="258" cy="102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4" name="Google Shape;914;p6"/>
                  <p:cNvSpPr/>
                  <p:nvPr/>
                </p:nvSpPr>
                <p:spPr>
                  <a:xfrm>
                    <a:off x="2011" y="2882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15" name="Google Shape;915;p6"/>
                <p:cNvSpPr/>
                <p:nvPr/>
              </p:nvSpPr>
              <p:spPr>
                <a:xfrm>
                  <a:off x="2577" y="3043"/>
                  <a:ext cx="614" cy="514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6"/>
                <p:cNvSpPr/>
                <p:nvPr/>
              </p:nvSpPr>
              <p:spPr>
                <a:xfrm>
                  <a:off x="1010" y="3084"/>
                  <a:ext cx="1571" cy="469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6"/>
                <p:cNvSpPr/>
                <p:nvPr/>
              </p:nvSpPr>
              <p:spPr>
                <a:xfrm>
                  <a:off x="1011" y="2998"/>
                  <a:ext cx="17" cy="95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6"/>
                <p:cNvSpPr/>
                <p:nvPr/>
              </p:nvSpPr>
              <p:spPr>
                <a:xfrm>
                  <a:off x="1012" y="2611"/>
                  <a:ext cx="730" cy="393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6"/>
                <p:cNvSpPr/>
                <p:nvPr/>
              </p:nvSpPr>
              <p:spPr>
                <a:xfrm>
                  <a:off x="1061" y="3018"/>
                  <a:ext cx="1490" cy="451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Google Shape;920;p6"/>
                <p:cNvSpPr/>
                <p:nvPr/>
              </p:nvSpPr>
              <p:spPr>
                <a:xfrm flipH="1" rot="10800000">
                  <a:off x="2549" y="2986"/>
                  <a:ext cx="608" cy="467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1" name="Google Shape;921;p6"/>
              <p:cNvGrpSpPr/>
              <p:nvPr/>
            </p:nvGrpSpPr>
            <p:grpSpPr>
              <a:xfrm>
                <a:off x="4329" y="3456"/>
                <a:ext cx="299" cy="261"/>
                <a:chOff x="877" y="1008"/>
                <a:chExt cx="2747" cy="2626"/>
              </a:xfrm>
            </p:grpSpPr>
            <p:pic>
              <p:nvPicPr>
                <p:cNvPr descr="antenna_stylized" id="922" name="Google Shape;922;p6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877" y="1008"/>
                  <a:ext cx="2725" cy="14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aptop_keyboard" id="923" name="Google Shape;923;p6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 flipH="1" rot="109064">
                  <a:off x="1009" y="2586"/>
                  <a:ext cx="2245" cy="10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24" name="Google Shape;924;p6"/>
                <p:cNvSpPr/>
                <p:nvPr/>
              </p:nvSpPr>
              <p:spPr>
                <a:xfrm>
                  <a:off x="1753" y="1603"/>
                  <a:ext cx="1807" cy="1322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screen" id="925" name="Google Shape;925;p6"/>
                <p:cNvPicPr preferRelativeResize="0"/>
                <p:nvPr/>
              </p:nvPicPr>
              <p:blipFill rotWithShape="1">
                <a:blip r:embed="rId19">
                  <a:alphaModFix/>
                </a:blip>
                <a:srcRect b="0" l="0" r="0" t="0"/>
                <a:stretch/>
              </p:blipFill>
              <p:spPr>
                <a:xfrm>
                  <a:off x="1842" y="1637"/>
                  <a:ext cx="1642" cy="12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26" name="Google Shape;926;p6"/>
                <p:cNvSpPr/>
                <p:nvPr/>
              </p:nvSpPr>
              <p:spPr>
                <a:xfrm>
                  <a:off x="2082" y="1564"/>
                  <a:ext cx="1531" cy="24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p6"/>
                <p:cNvSpPr/>
                <p:nvPr/>
              </p:nvSpPr>
              <p:spPr>
                <a:xfrm>
                  <a:off x="1737" y="1562"/>
                  <a:ext cx="425" cy="1024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Google Shape;928;p6"/>
                <p:cNvSpPr/>
                <p:nvPr/>
              </p:nvSpPr>
              <p:spPr>
                <a:xfrm>
                  <a:off x="3144" y="1745"/>
                  <a:ext cx="458" cy="1182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Google Shape;929;p6"/>
                <p:cNvSpPr/>
                <p:nvPr/>
              </p:nvSpPr>
              <p:spPr>
                <a:xfrm>
                  <a:off x="1732" y="2534"/>
                  <a:ext cx="1680" cy="399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6"/>
                <p:cNvSpPr/>
                <p:nvPr/>
              </p:nvSpPr>
              <p:spPr>
                <a:xfrm>
                  <a:off x="3195" y="1755"/>
                  <a:ext cx="429" cy="1187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6"/>
                <p:cNvSpPr/>
                <p:nvPr/>
              </p:nvSpPr>
              <p:spPr>
                <a:xfrm>
                  <a:off x="1734" y="2587"/>
                  <a:ext cx="1494" cy="394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32" name="Google Shape;932;p6"/>
                <p:cNvGrpSpPr/>
                <p:nvPr/>
              </p:nvGrpSpPr>
              <p:grpSpPr>
                <a:xfrm>
                  <a:off x="1709" y="3008"/>
                  <a:ext cx="507" cy="234"/>
                  <a:chOff x="1740" y="2642"/>
                  <a:chExt cx="752" cy="327"/>
                </a:xfrm>
              </p:grpSpPr>
              <p:sp>
                <p:nvSpPr>
                  <p:cNvPr id="933" name="Google Shape;933;p6"/>
                  <p:cNvSpPr/>
                  <p:nvPr/>
                </p:nvSpPr>
                <p:spPr>
                  <a:xfrm>
                    <a:off x="1740" y="2642"/>
                    <a:ext cx="752" cy="327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4" name="Google Shape;934;p6"/>
                  <p:cNvSpPr/>
                  <p:nvPr/>
                </p:nvSpPr>
                <p:spPr>
                  <a:xfrm>
                    <a:off x="1754" y="2649"/>
                    <a:ext cx="726" cy="311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5" name="Google Shape;935;p6"/>
                  <p:cNvSpPr/>
                  <p:nvPr/>
                </p:nvSpPr>
                <p:spPr>
                  <a:xfrm>
                    <a:off x="1808" y="2770"/>
                    <a:ext cx="258" cy="100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6" name="Google Shape;936;p6"/>
                  <p:cNvSpPr/>
                  <p:nvPr/>
                </p:nvSpPr>
                <p:spPr>
                  <a:xfrm>
                    <a:off x="1799" y="2816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7" name="Google Shape;937;p6"/>
                  <p:cNvSpPr/>
                  <p:nvPr/>
                </p:nvSpPr>
                <p:spPr>
                  <a:xfrm>
                    <a:off x="2020" y="2834"/>
                    <a:ext cx="258" cy="102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8" name="Google Shape;938;p6"/>
                  <p:cNvSpPr/>
                  <p:nvPr/>
                </p:nvSpPr>
                <p:spPr>
                  <a:xfrm>
                    <a:off x="2011" y="2882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39" name="Google Shape;939;p6"/>
                <p:cNvSpPr/>
                <p:nvPr/>
              </p:nvSpPr>
              <p:spPr>
                <a:xfrm>
                  <a:off x="2577" y="3043"/>
                  <a:ext cx="614" cy="514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6"/>
                <p:cNvSpPr/>
                <p:nvPr/>
              </p:nvSpPr>
              <p:spPr>
                <a:xfrm>
                  <a:off x="1010" y="3084"/>
                  <a:ext cx="1571" cy="469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6"/>
                <p:cNvSpPr/>
                <p:nvPr/>
              </p:nvSpPr>
              <p:spPr>
                <a:xfrm>
                  <a:off x="1011" y="2998"/>
                  <a:ext cx="17" cy="95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6"/>
                <p:cNvSpPr/>
                <p:nvPr/>
              </p:nvSpPr>
              <p:spPr>
                <a:xfrm>
                  <a:off x="1012" y="2611"/>
                  <a:ext cx="730" cy="393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6"/>
                <p:cNvSpPr/>
                <p:nvPr/>
              </p:nvSpPr>
              <p:spPr>
                <a:xfrm>
                  <a:off x="1061" y="3018"/>
                  <a:ext cx="1490" cy="451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6"/>
                <p:cNvSpPr/>
                <p:nvPr/>
              </p:nvSpPr>
              <p:spPr>
                <a:xfrm flipH="1" rot="10800000">
                  <a:off x="2549" y="2986"/>
                  <a:ext cx="608" cy="467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5" name="Google Shape;945;p6"/>
              <p:cNvGrpSpPr/>
              <p:nvPr/>
            </p:nvGrpSpPr>
            <p:grpSpPr>
              <a:xfrm>
                <a:off x="3503" y="1916"/>
                <a:ext cx="280" cy="261"/>
                <a:chOff x="877" y="1008"/>
                <a:chExt cx="2747" cy="2626"/>
              </a:xfrm>
            </p:grpSpPr>
            <p:pic>
              <p:nvPicPr>
                <p:cNvPr descr="antenna_stylized" id="946" name="Google Shape;946;p6"/>
                <p:cNvPicPr preferRelativeResize="0"/>
                <p:nvPr/>
              </p:nvPicPr>
              <p:blipFill rotWithShape="1">
                <a:blip r:embed="rId20">
                  <a:alphaModFix/>
                </a:blip>
                <a:srcRect b="0" l="0" r="0" t="0"/>
                <a:stretch/>
              </p:blipFill>
              <p:spPr>
                <a:xfrm>
                  <a:off x="877" y="1008"/>
                  <a:ext cx="2725" cy="14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aptop_keyboard" id="947" name="Google Shape;947;p6"/>
                <p:cNvPicPr preferRelativeResize="0"/>
                <p:nvPr/>
              </p:nvPicPr>
              <p:blipFill rotWithShape="1">
                <a:blip r:embed="rId21">
                  <a:alphaModFix/>
                </a:blip>
                <a:srcRect b="0" l="0" r="0" t="0"/>
                <a:stretch/>
              </p:blipFill>
              <p:spPr>
                <a:xfrm flipH="1" rot="109064">
                  <a:off x="1009" y="2586"/>
                  <a:ext cx="2245" cy="10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48" name="Google Shape;948;p6"/>
                <p:cNvSpPr/>
                <p:nvPr/>
              </p:nvSpPr>
              <p:spPr>
                <a:xfrm>
                  <a:off x="1753" y="1603"/>
                  <a:ext cx="1807" cy="1322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screen" id="949" name="Google Shape;949;p6"/>
                <p:cNvPicPr preferRelativeResize="0"/>
                <p:nvPr/>
              </p:nvPicPr>
              <p:blipFill rotWithShape="1">
                <a:blip r:embed="rId22">
                  <a:alphaModFix/>
                </a:blip>
                <a:srcRect b="0" l="0" r="0" t="0"/>
                <a:stretch/>
              </p:blipFill>
              <p:spPr>
                <a:xfrm>
                  <a:off x="1842" y="1637"/>
                  <a:ext cx="1642" cy="12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50" name="Google Shape;950;p6"/>
                <p:cNvSpPr/>
                <p:nvPr/>
              </p:nvSpPr>
              <p:spPr>
                <a:xfrm>
                  <a:off x="2082" y="1564"/>
                  <a:ext cx="1531" cy="24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6"/>
                <p:cNvSpPr/>
                <p:nvPr/>
              </p:nvSpPr>
              <p:spPr>
                <a:xfrm>
                  <a:off x="1737" y="1562"/>
                  <a:ext cx="425" cy="1024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6"/>
                <p:cNvSpPr/>
                <p:nvPr/>
              </p:nvSpPr>
              <p:spPr>
                <a:xfrm>
                  <a:off x="3144" y="1745"/>
                  <a:ext cx="458" cy="1182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6"/>
                <p:cNvSpPr/>
                <p:nvPr/>
              </p:nvSpPr>
              <p:spPr>
                <a:xfrm>
                  <a:off x="1732" y="2534"/>
                  <a:ext cx="1680" cy="399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6"/>
                <p:cNvSpPr/>
                <p:nvPr/>
              </p:nvSpPr>
              <p:spPr>
                <a:xfrm>
                  <a:off x="3195" y="1755"/>
                  <a:ext cx="429" cy="1187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6"/>
                <p:cNvSpPr/>
                <p:nvPr/>
              </p:nvSpPr>
              <p:spPr>
                <a:xfrm>
                  <a:off x="1734" y="2587"/>
                  <a:ext cx="1494" cy="394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56" name="Google Shape;956;p6"/>
                <p:cNvGrpSpPr/>
                <p:nvPr/>
              </p:nvGrpSpPr>
              <p:grpSpPr>
                <a:xfrm>
                  <a:off x="1709" y="3008"/>
                  <a:ext cx="507" cy="234"/>
                  <a:chOff x="1740" y="2642"/>
                  <a:chExt cx="752" cy="327"/>
                </a:xfrm>
              </p:grpSpPr>
              <p:sp>
                <p:nvSpPr>
                  <p:cNvPr id="957" name="Google Shape;957;p6"/>
                  <p:cNvSpPr/>
                  <p:nvPr/>
                </p:nvSpPr>
                <p:spPr>
                  <a:xfrm>
                    <a:off x="1740" y="2642"/>
                    <a:ext cx="752" cy="327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8" name="Google Shape;958;p6"/>
                  <p:cNvSpPr/>
                  <p:nvPr/>
                </p:nvSpPr>
                <p:spPr>
                  <a:xfrm>
                    <a:off x="1754" y="2649"/>
                    <a:ext cx="726" cy="311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9" name="Google Shape;959;p6"/>
                  <p:cNvSpPr/>
                  <p:nvPr/>
                </p:nvSpPr>
                <p:spPr>
                  <a:xfrm>
                    <a:off x="1808" y="2770"/>
                    <a:ext cx="258" cy="100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0" name="Google Shape;960;p6"/>
                  <p:cNvSpPr/>
                  <p:nvPr/>
                </p:nvSpPr>
                <p:spPr>
                  <a:xfrm>
                    <a:off x="1799" y="2816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1" name="Google Shape;961;p6"/>
                  <p:cNvSpPr/>
                  <p:nvPr/>
                </p:nvSpPr>
                <p:spPr>
                  <a:xfrm>
                    <a:off x="2020" y="2834"/>
                    <a:ext cx="258" cy="102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2" name="Google Shape;962;p6"/>
                  <p:cNvSpPr/>
                  <p:nvPr/>
                </p:nvSpPr>
                <p:spPr>
                  <a:xfrm>
                    <a:off x="2011" y="2882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63" name="Google Shape;963;p6"/>
                <p:cNvSpPr/>
                <p:nvPr/>
              </p:nvSpPr>
              <p:spPr>
                <a:xfrm>
                  <a:off x="2577" y="3043"/>
                  <a:ext cx="614" cy="514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6"/>
                <p:cNvSpPr/>
                <p:nvPr/>
              </p:nvSpPr>
              <p:spPr>
                <a:xfrm>
                  <a:off x="1010" y="3084"/>
                  <a:ext cx="1571" cy="469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6"/>
                <p:cNvSpPr/>
                <p:nvPr/>
              </p:nvSpPr>
              <p:spPr>
                <a:xfrm>
                  <a:off x="1011" y="2998"/>
                  <a:ext cx="17" cy="95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6"/>
                <p:cNvSpPr/>
                <p:nvPr/>
              </p:nvSpPr>
              <p:spPr>
                <a:xfrm>
                  <a:off x="1012" y="2611"/>
                  <a:ext cx="730" cy="393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6"/>
                <p:cNvSpPr/>
                <p:nvPr/>
              </p:nvSpPr>
              <p:spPr>
                <a:xfrm>
                  <a:off x="1061" y="3018"/>
                  <a:ext cx="1490" cy="451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6"/>
                <p:cNvSpPr/>
                <p:nvPr/>
              </p:nvSpPr>
              <p:spPr>
                <a:xfrm flipH="1" rot="10800000">
                  <a:off x="2549" y="2986"/>
                  <a:ext cx="608" cy="467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9" name="Google Shape;969;p6"/>
              <p:cNvGrpSpPr/>
              <p:nvPr/>
            </p:nvGrpSpPr>
            <p:grpSpPr>
              <a:xfrm flipH="1">
                <a:off x="3742" y="2030"/>
                <a:ext cx="261" cy="235"/>
                <a:chOff x="2839" y="3501"/>
                <a:chExt cx="755" cy="803"/>
              </a:xfrm>
            </p:grpSpPr>
            <p:pic>
              <p:nvPicPr>
                <p:cNvPr descr="desktop_computer_stylized_medium" id="970" name="Google Shape;970;p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71" name="Google Shape;971;p6"/>
                <p:cNvSpPr/>
                <p:nvPr/>
              </p:nvSpPr>
              <p:spPr>
                <a:xfrm>
                  <a:off x="2916" y="3578"/>
                  <a:ext cx="356" cy="368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2" name="Google Shape;972;p6"/>
              <p:cNvGrpSpPr/>
              <p:nvPr/>
            </p:nvGrpSpPr>
            <p:grpSpPr>
              <a:xfrm>
                <a:off x="4603" y="3416"/>
                <a:ext cx="299" cy="261"/>
                <a:chOff x="877" y="1008"/>
                <a:chExt cx="2747" cy="2626"/>
              </a:xfrm>
            </p:grpSpPr>
            <p:pic>
              <p:nvPicPr>
                <p:cNvPr descr="antenna_stylized" id="973" name="Google Shape;973;p6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877" y="1008"/>
                  <a:ext cx="2725" cy="14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aptop_keyboard" id="974" name="Google Shape;974;p6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 flipH="1" rot="109064">
                  <a:off x="1009" y="2586"/>
                  <a:ext cx="2245" cy="10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75" name="Google Shape;975;p6"/>
                <p:cNvSpPr/>
                <p:nvPr/>
              </p:nvSpPr>
              <p:spPr>
                <a:xfrm>
                  <a:off x="1753" y="1603"/>
                  <a:ext cx="1807" cy="1322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screen" id="976" name="Google Shape;976;p6"/>
                <p:cNvPicPr preferRelativeResize="0"/>
                <p:nvPr/>
              </p:nvPicPr>
              <p:blipFill rotWithShape="1">
                <a:blip r:embed="rId19">
                  <a:alphaModFix/>
                </a:blip>
                <a:srcRect b="0" l="0" r="0" t="0"/>
                <a:stretch/>
              </p:blipFill>
              <p:spPr>
                <a:xfrm>
                  <a:off x="1842" y="1637"/>
                  <a:ext cx="1642" cy="12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77" name="Google Shape;977;p6"/>
                <p:cNvSpPr/>
                <p:nvPr/>
              </p:nvSpPr>
              <p:spPr>
                <a:xfrm>
                  <a:off x="2082" y="1564"/>
                  <a:ext cx="1531" cy="24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6"/>
                <p:cNvSpPr/>
                <p:nvPr/>
              </p:nvSpPr>
              <p:spPr>
                <a:xfrm>
                  <a:off x="1737" y="1562"/>
                  <a:ext cx="425" cy="1024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6"/>
                <p:cNvSpPr/>
                <p:nvPr/>
              </p:nvSpPr>
              <p:spPr>
                <a:xfrm>
                  <a:off x="3144" y="1745"/>
                  <a:ext cx="458" cy="1182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6"/>
                <p:cNvSpPr/>
                <p:nvPr/>
              </p:nvSpPr>
              <p:spPr>
                <a:xfrm>
                  <a:off x="1732" y="2534"/>
                  <a:ext cx="1680" cy="399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6"/>
                <p:cNvSpPr/>
                <p:nvPr/>
              </p:nvSpPr>
              <p:spPr>
                <a:xfrm>
                  <a:off x="3195" y="1755"/>
                  <a:ext cx="429" cy="1187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6"/>
                <p:cNvSpPr/>
                <p:nvPr/>
              </p:nvSpPr>
              <p:spPr>
                <a:xfrm>
                  <a:off x="1734" y="2587"/>
                  <a:ext cx="1494" cy="394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83" name="Google Shape;983;p6"/>
                <p:cNvGrpSpPr/>
                <p:nvPr/>
              </p:nvGrpSpPr>
              <p:grpSpPr>
                <a:xfrm>
                  <a:off x="1709" y="3008"/>
                  <a:ext cx="507" cy="234"/>
                  <a:chOff x="1740" y="2642"/>
                  <a:chExt cx="752" cy="327"/>
                </a:xfrm>
              </p:grpSpPr>
              <p:sp>
                <p:nvSpPr>
                  <p:cNvPr id="984" name="Google Shape;984;p6"/>
                  <p:cNvSpPr/>
                  <p:nvPr/>
                </p:nvSpPr>
                <p:spPr>
                  <a:xfrm>
                    <a:off x="1740" y="2642"/>
                    <a:ext cx="752" cy="327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5" name="Google Shape;985;p6"/>
                  <p:cNvSpPr/>
                  <p:nvPr/>
                </p:nvSpPr>
                <p:spPr>
                  <a:xfrm>
                    <a:off x="1754" y="2649"/>
                    <a:ext cx="726" cy="311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6" name="Google Shape;986;p6"/>
                  <p:cNvSpPr/>
                  <p:nvPr/>
                </p:nvSpPr>
                <p:spPr>
                  <a:xfrm>
                    <a:off x="1808" y="2770"/>
                    <a:ext cx="258" cy="100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7" name="Google Shape;987;p6"/>
                  <p:cNvSpPr/>
                  <p:nvPr/>
                </p:nvSpPr>
                <p:spPr>
                  <a:xfrm>
                    <a:off x="1799" y="2816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8" name="Google Shape;988;p6"/>
                  <p:cNvSpPr/>
                  <p:nvPr/>
                </p:nvSpPr>
                <p:spPr>
                  <a:xfrm>
                    <a:off x="2020" y="2834"/>
                    <a:ext cx="258" cy="102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9" name="Google Shape;989;p6"/>
                  <p:cNvSpPr/>
                  <p:nvPr/>
                </p:nvSpPr>
                <p:spPr>
                  <a:xfrm>
                    <a:off x="2011" y="2882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i="1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90" name="Google Shape;990;p6"/>
                <p:cNvSpPr/>
                <p:nvPr/>
              </p:nvSpPr>
              <p:spPr>
                <a:xfrm>
                  <a:off x="2577" y="3043"/>
                  <a:ext cx="614" cy="514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6"/>
                <p:cNvSpPr/>
                <p:nvPr/>
              </p:nvSpPr>
              <p:spPr>
                <a:xfrm>
                  <a:off x="1010" y="3084"/>
                  <a:ext cx="1571" cy="469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6"/>
                <p:cNvSpPr/>
                <p:nvPr/>
              </p:nvSpPr>
              <p:spPr>
                <a:xfrm>
                  <a:off x="1011" y="2998"/>
                  <a:ext cx="17" cy="95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6"/>
                <p:cNvSpPr/>
                <p:nvPr/>
              </p:nvSpPr>
              <p:spPr>
                <a:xfrm>
                  <a:off x="1012" y="2611"/>
                  <a:ext cx="730" cy="393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6"/>
                <p:cNvSpPr/>
                <p:nvPr/>
              </p:nvSpPr>
              <p:spPr>
                <a:xfrm>
                  <a:off x="1061" y="3018"/>
                  <a:ext cx="1490" cy="451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6"/>
                <p:cNvSpPr/>
                <p:nvPr/>
              </p:nvSpPr>
              <p:spPr>
                <a:xfrm flipH="1" rot="10800000">
                  <a:off x="2549" y="2986"/>
                  <a:ext cx="608" cy="467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996" name="Google Shape;996;p6"/>
            <p:cNvSpPr txBox="1"/>
            <p:nvPr/>
          </p:nvSpPr>
          <p:spPr>
            <a:xfrm>
              <a:off x="1366838" y="6254157"/>
              <a:ext cx="14625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rPr i="0" lang="en-US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client/server</a:t>
              </a:r>
              <a:endParaRPr/>
            </a:p>
          </p:txBody>
        </p:sp>
      </p:grpSp>
      <p:sp>
        <p:nvSpPr>
          <p:cNvPr id="997" name="Google Shape;997;p6"/>
          <p:cNvSpPr txBox="1"/>
          <p:nvPr>
            <p:ph idx="11" type="ftr"/>
          </p:nvPr>
        </p:nvSpPr>
        <p:spPr>
          <a:xfrm>
            <a:off x="1437503" y="4469027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998" name="Google Shape;998;p6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9" name="Google Shape;999;p6"/>
          <p:cNvSpPr txBox="1"/>
          <p:nvPr>
            <p:ph type="title"/>
          </p:nvPr>
        </p:nvSpPr>
        <p:spPr>
          <a:xfrm>
            <a:off x="366713" y="184150"/>
            <a:ext cx="7772400" cy="852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Client-server architecture</a:t>
            </a:r>
            <a:endParaRPr/>
          </a:p>
        </p:txBody>
      </p:sp>
      <p:sp>
        <p:nvSpPr>
          <p:cNvPr id="1000" name="Google Shape;1000;p6"/>
          <p:cNvSpPr txBox="1"/>
          <p:nvPr>
            <p:ph idx="2" type="body"/>
          </p:nvPr>
        </p:nvSpPr>
        <p:spPr>
          <a:xfrm>
            <a:off x="4155627" y="1584325"/>
            <a:ext cx="4988373" cy="51974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Server: 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always-on host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permanent IP address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data centers for scaling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Clients: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communicate with server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may be intermittently connected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may have dynamic IP addresses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do not communicate directly with each other</a:t>
            </a:r>
            <a:endParaRPr/>
          </a:p>
        </p:txBody>
      </p:sp>
      <p:pic>
        <p:nvPicPr>
          <p:cNvPr descr="underline_base" id="1001" name="Google Shape;1001;p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68300" y="842963"/>
            <a:ext cx="6399213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2" name="Google Shape;1002;p6"/>
          <p:cNvCxnSpPr/>
          <p:nvPr/>
        </p:nvCxnSpPr>
        <p:spPr>
          <a:xfrm>
            <a:off x="1249363" y="3235325"/>
            <a:ext cx="2006600" cy="1978025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03" name="Google Shape;1003;p6"/>
          <p:cNvCxnSpPr/>
          <p:nvPr/>
        </p:nvCxnSpPr>
        <p:spPr>
          <a:xfrm>
            <a:off x="2211388" y="1844675"/>
            <a:ext cx="1481137" cy="3109913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60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1" name="Google Shape;2601;p60"/>
          <p:cNvSpPr/>
          <p:nvPr/>
        </p:nvSpPr>
        <p:spPr>
          <a:xfrm>
            <a:off x="152400" y="1687513"/>
            <a:ext cx="4848319" cy="231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i="0" lang="en-US" sz="280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Recursive query:</a:t>
            </a:r>
            <a:endParaRPr/>
          </a:p>
          <a:p>
            <a:pPr indent="-319088" lvl="1" marL="7762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puts burden of name resolution on contacted name server</a:t>
            </a:r>
            <a:endParaRPr/>
          </a:p>
          <a:p>
            <a:pPr indent="-319088" lvl="1" marL="7762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heavy load at upper levels of hierarchy?</a:t>
            </a:r>
            <a:endParaRPr/>
          </a:p>
        </p:txBody>
      </p:sp>
      <p:pic>
        <p:nvPicPr>
          <p:cNvPr descr="underline_base" id="2602" name="Google Shape;260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03" name="Google Shape;2603;p60"/>
          <p:cNvSpPr/>
          <p:nvPr/>
        </p:nvSpPr>
        <p:spPr>
          <a:xfrm>
            <a:off x="533399" y="217488"/>
            <a:ext cx="736450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Gill Sans"/>
              <a:buNone/>
            </a:pPr>
            <a:r>
              <a:rPr i="1" lang="en-US" sz="40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DNS name resolution example</a:t>
            </a:r>
            <a:endParaRPr/>
          </a:p>
        </p:txBody>
      </p:sp>
      <p:grpSp>
        <p:nvGrpSpPr>
          <p:cNvPr id="2604" name="Google Shape;2604;p60"/>
          <p:cNvGrpSpPr/>
          <p:nvPr/>
        </p:nvGrpSpPr>
        <p:grpSpPr>
          <a:xfrm>
            <a:off x="4506913" y="1494632"/>
            <a:ext cx="4746625" cy="5287168"/>
            <a:chOff x="4506913" y="1494632"/>
            <a:chExt cx="4746625" cy="5287168"/>
          </a:xfrm>
        </p:grpSpPr>
        <p:sp>
          <p:nvSpPr>
            <p:cNvPr id="2605" name="Google Shape;2605;p60"/>
            <p:cNvSpPr txBox="1"/>
            <p:nvPr/>
          </p:nvSpPr>
          <p:spPr>
            <a:xfrm>
              <a:off x="7789863" y="3927475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i="1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60"/>
            <p:cNvSpPr txBox="1"/>
            <p:nvPr/>
          </p:nvSpPr>
          <p:spPr>
            <a:xfrm>
              <a:off x="7332663" y="4003675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i="1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60"/>
            <p:cNvSpPr txBox="1"/>
            <p:nvPr/>
          </p:nvSpPr>
          <p:spPr>
            <a:xfrm>
              <a:off x="7051675" y="2487613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i="1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8" name="Google Shape;2608;p60"/>
            <p:cNvCxnSpPr/>
            <p:nvPr/>
          </p:nvCxnSpPr>
          <p:spPr>
            <a:xfrm>
              <a:off x="7767638" y="3611563"/>
              <a:ext cx="0" cy="674687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09" name="Google Shape;2609;p60"/>
            <p:cNvCxnSpPr/>
            <p:nvPr/>
          </p:nvCxnSpPr>
          <p:spPr>
            <a:xfrm rot="10800000">
              <a:off x="7646988" y="3622675"/>
              <a:ext cx="0" cy="719138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10" name="Google Shape;2610;p60"/>
            <p:cNvCxnSpPr/>
            <p:nvPr/>
          </p:nvCxnSpPr>
          <p:spPr>
            <a:xfrm rot="10800000">
              <a:off x="7126288" y="2211388"/>
              <a:ext cx="458787" cy="566737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11" name="Google Shape;2611;p60"/>
            <p:cNvSpPr txBox="1"/>
            <p:nvPr/>
          </p:nvSpPr>
          <p:spPr>
            <a:xfrm>
              <a:off x="7470775" y="2060575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i="1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60"/>
            <p:cNvSpPr txBox="1"/>
            <p:nvPr/>
          </p:nvSpPr>
          <p:spPr>
            <a:xfrm>
              <a:off x="4533900" y="5551488"/>
              <a:ext cx="1746250" cy="611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requesting host</a:t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cis.poly.edu</a:t>
              </a:r>
              <a:endParaRPr/>
            </a:p>
          </p:txBody>
        </p:sp>
        <p:sp>
          <p:nvSpPr>
            <p:cNvPr id="2613" name="Google Shape;2613;p60"/>
            <p:cNvSpPr txBox="1"/>
            <p:nvPr/>
          </p:nvSpPr>
          <p:spPr>
            <a:xfrm>
              <a:off x="7010400" y="6445250"/>
              <a:ext cx="1878013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gaia.cs.umass.edu</a:t>
              </a:r>
              <a:endParaRPr/>
            </a:p>
          </p:txBody>
        </p:sp>
        <p:sp>
          <p:nvSpPr>
            <p:cNvPr id="2614" name="Google Shape;2614;p60"/>
            <p:cNvSpPr txBox="1"/>
            <p:nvPr/>
          </p:nvSpPr>
          <p:spPr>
            <a:xfrm>
              <a:off x="7218348" y="1494632"/>
              <a:ext cx="2011363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root DNS server</a:t>
              </a:r>
              <a:endParaRPr i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15" name="Google Shape;2615;p60"/>
            <p:cNvCxnSpPr/>
            <p:nvPr/>
          </p:nvCxnSpPr>
          <p:spPr>
            <a:xfrm rot="10800000">
              <a:off x="5613400" y="3586163"/>
              <a:ext cx="0" cy="131445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16" name="Google Shape;2616;p60"/>
            <p:cNvCxnSpPr/>
            <p:nvPr/>
          </p:nvCxnSpPr>
          <p:spPr>
            <a:xfrm flipH="1" rot="10800000">
              <a:off x="5718175" y="1890713"/>
              <a:ext cx="914400" cy="97155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17" name="Google Shape;2617;p60"/>
            <p:cNvCxnSpPr/>
            <p:nvPr/>
          </p:nvCxnSpPr>
          <p:spPr>
            <a:xfrm flipH="1">
              <a:off x="5946775" y="2119313"/>
              <a:ext cx="733425" cy="7620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18" name="Google Shape;2618;p60"/>
            <p:cNvCxnSpPr/>
            <p:nvPr/>
          </p:nvCxnSpPr>
          <p:spPr>
            <a:xfrm>
              <a:off x="5803900" y="3614738"/>
              <a:ext cx="9525" cy="1323975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619" name="Google Shape;2619;p60"/>
            <p:cNvGrpSpPr/>
            <p:nvPr/>
          </p:nvGrpSpPr>
          <p:grpSpPr>
            <a:xfrm>
              <a:off x="4506913" y="3732213"/>
              <a:ext cx="1898650" cy="611187"/>
              <a:chOff x="2831" y="2132"/>
              <a:chExt cx="1196" cy="385"/>
            </a:xfrm>
          </p:grpSpPr>
          <p:sp>
            <p:nvSpPr>
              <p:cNvPr id="2620" name="Google Shape;2620;p60"/>
              <p:cNvSpPr/>
              <p:nvPr/>
            </p:nvSpPr>
            <p:spPr>
              <a:xfrm>
                <a:off x="2838" y="2178"/>
                <a:ext cx="1182" cy="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60"/>
              <p:cNvSpPr txBox="1"/>
              <p:nvPr/>
            </p:nvSpPr>
            <p:spPr>
              <a:xfrm>
                <a:off x="2831" y="2132"/>
                <a:ext cx="1196" cy="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local DNS server</a:t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600"/>
                  <a:buFont typeface="Arial"/>
                  <a:buNone/>
                </a:pPr>
                <a:r>
                  <a:rPr i="1" lang="en-US" sz="160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dns.poly.edu</a:t>
                </a:r>
                <a:endParaRPr/>
              </a:p>
            </p:txBody>
          </p:sp>
        </p:grpSp>
        <p:sp>
          <p:nvSpPr>
            <p:cNvPr id="2622" name="Google Shape;2622;p60"/>
            <p:cNvSpPr txBox="1"/>
            <p:nvPr/>
          </p:nvSpPr>
          <p:spPr>
            <a:xfrm>
              <a:off x="5324475" y="4441825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i="1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60"/>
            <p:cNvSpPr txBox="1"/>
            <p:nvPr/>
          </p:nvSpPr>
          <p:spPr>
            <a:xfrm>
              <a:off x="5867400" y="2108200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i="1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60"/>
            <p:cNvSpPr txBox="1"/>
            <p:nvPr/>
          </p:nvSpPr>
          <p:spPr>
            <a:xfrm>
              <a:off x="6305550" y="2346325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i="1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60"/>
            <p:cNvSpPr txBox="1"/>
            <p:nvPr/>
          </p:nvSpPr>
          <p:spPr>
            <a:xfrm>
              <a:off x="6680200" y="5099050"/>
              <a:ext cx="2397125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authoritative DNS server</a:t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dns.cs.umass.edu</a:t>
              </a:r>
              <a:endParaRPr i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60"/>
            <p:cNvSpPr txBox="1"/>
            <p:nvPr/>
          </p:nvSpPr>
          <p:spPr>
            <a:xfrm>
              <a:off x="5876925" y="4451350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i="1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27" name="Google Shape;2627;p60"/>
            <p:cNvCxnSpPr/>
            <p:nvPr/>
          </p:nvCxnSpPr>
          <p:spPr>
            <a:xfrm rot="10800000">
              <a:off x="7180263" y="2003425"/>
              <a:ext cx="600075" cy="741363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628" name="Google Shape;2628;p60"/>
            <p:cNvSpPr txBox="1"/>
            <p:nvPr/>
          </p:nvSpPr>
          <p:spPr>
            <a:xfrm>
              <a:off x="7927975" y="2957513"/>
              <a:ext cx="1325563" cy="5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TLD DNS 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i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9" name="Google Shape;2629;p60"/>
            <p:cNvGrpSpPr/>
            <p:nvPr/>
          </p:nvGrpSpPr>
          <p:grpSpPr>
            <a:xfrm flipH="1">
              <a:off x="7553325" y="5761038"/>
              <a:ext cx="925513" cy="795337"/>
              <a:chOff x="-44" y="1473"/>
              <a:chExt cx="981" cy="1105"/>
            </a:xfrm>
          </p:grpSpPr>
          <p:pic>
            <p:nvPicPr>
              <p:cNvPr descr="desktop_computer_stylized_medium" id="2630" name="Google Shape;2630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31" name="Google Shape;2631;p6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2" name="Google Shape;2632;p60"/>
            <p:cNvGrpSpPr/>
            <p:nvPr/>
          </p:nvGrpSpPr>
          <p:grpSpPr>
            <a:xfrm>
              <a:off x="5092700" y="4914900"/>
              <a:ext cx="925513" cy="795338"/>
              <a:chOff x="-44" y="1473"/>
              <a:chExt cx="981" cy="1105"/>
            </a:xfrm>
          </p:grpSpPr>
          <p:pic>
            <p:nvPicPr>
              <p:cNvPr descr="desktop_computer_stylized_medium" id="2633" name="Google Shape;2633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34" name="Google Shape;2634;p6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5" name="Google Shape;2635;p60"/>
            <p:cNvGrpSpPr/>
            <p:nvPr/>
          </p:nvGrpSpPr>
          <p:grpSpPr>
            <a:xfrm>
              <a:off x="7553325" y="4413250"/>
              <a:ext cx="390525" cy="641350"/>
              <a:chOff x="4140" y="429"/>
              <a:chExt cx="1425" cy="2396"/>
            </a:xfrm>
          </p:grpSpPr>
          <p:sp>
            <p:nvSpPr>
              <p:cNvPr id="2636" name="Google Shape;2636;p6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60"/>
              <p:cNvSpPr/>
              <p:nvPr/>
            </p:nvSpPr>
            <p:spPr>
              <a:xfrm>
                <a:off x="4204" y="429"/>
                <a:ext cx="1048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6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6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60"/>
              <p:cNvSpPr/>
              <p:nvPr/>
            </p:nvSpPr>
            <p:spPr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41" name="Google Shape;2641;p60"/>
              <p:cNvGrpSpPr/>
              <p:nvPr/>
            </p:nvGrpSpPr>
            <p:grpSpPr>
              <a:xfrm>
                <a:off x="4748" y="666"/>
                <a:ext cx="579" cy="148"/>
                <a:chOff x="613" y="2566"/>
                <a:chExt cx="723" cy="142"/>
              </a:xfrm>
            </p:grpSpPr>
            <p:sp>
              <p:nvSpPr>
                <p:cNvPr id="2642" name="Google Shape;2642;p60"/>
                <p:cNvSpPr/>
                <p:nvPr/>
              </p:nvSpPr>
              <p:spPr>
                <a:xfrm>
                  <a:off x="613" y="2566"/>
                  <a:ext cx="723" cy="14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3" name="Google Shape;2643;p60"/>
                <p:cNvSpPr/>
                <p:nvPr/>
              </p:nvSpPr>
              <p:spPr>
                <a:xfrm>
                  <a:off x="628" y="2583"/>
                  <a:ext cx="694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44" name="Google Shape;2644;p60"/>
              <p:cNvSpPr/>
              <p:nvPr/>
            </p:nvSpPr>
            <p:spPr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45" name="Google Shape;2645;p60"/>
              <p:cNvGrpSpPr/>
              <p:nvPr/>
            </p:nvGrpSpPr>
            <p:grpSpPr>
              <a:xfrm>
                <a:off x="4749" y="992"/>
                <a:ext cx="579" cy="136"/>
                <a:chOff x="616" y="2566"/>
                <a:chExt cx="723" cy="141"/>
              </a:xfrm>
            </p:grpSpPr>
            <p:sp>
              <p:nvSpPr>
                <p:cNvPr id="2646" name="Google Shape;2646;p60"/>
                <p:cNvSpPr/>
                <p:nvPr/>
              </p:nvSpPr>
              <p:spPr>
                <a:xfrm>
                  <a:off x="616" y="2566"/>
                  <a:ext cx="723" cy="141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7" name="Google Shape;2647;p60"/>
                <p:cNvSpPr/>
                <p:nvPr/>
              </p:nvSpPr>
              <p:spPr>
                <a:xfrm>
                  <a:off x="630" y="2585"/>
                  <a:ext cx="694" cy="105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48" name="Google Shape;2648;p60"/>
              <p:cNvSpPr/>
              <p:nvPr/>
            </p:nvSpPr>
            <p:spPr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60"/>
              <p:cNvSpPr/>
              <p:nvPr/>
            </p:nvSpPr>
            <p:spPr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50" name="Google Shape;2650;p60"/>
              <p:cNvGrpSpPr/>
              <p:nvPr/>
            </p:nvGrpSpPr>
            <p:grpSpPr>
              <a:xfrm>
                <a:off x="4737" y="1627"/>
                <a:ext cx="580" cy="142"/>
                <a:chOff x="616" y="2568"/>
                <a:chExt cx="722" cy="131"/>
              </a:xfrm>
            </p:grpSpPr>
            <p:sp>
              <p:nvSpPr>
                <p:cNvPr id="2651" name="Google Shape;2651;p60"/>
                <p:cNvSpPr/>
                <p:nvPr/>
              </p:nvSpPr>
              <p:spPr>
                <a:xfrm>
                  <a:off x="616" y="2568"/>
                  <a:ext cx="722" cy="131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2" name="Google Shape;2652;p60"/>
                <p:cNvSpPr/>
                <p:nvPr/>
              </p:nvSpPr>
              <p:spPr>
                <a:xfrm>
                  <a:off x="630" y="2584"/>
                  <a:ext cx="693" cy="10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53" name="Google Shape;2653;p6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54" name="Google Shape;2654;p60"/>
              <p:cNvGrpSpPr/>
              <p:nvPr/>
            </p:nvGrpSpPr>
            <p:grpSpPr>
              <a:xfrm>
                <a:off x="4737" y="1325"/>
                <a:ext cx="585" cy="142"/>
                <a:chOff x="611" y="2566"/>
                <a:chExt cx="729" cy="142"/>
              </a:xfrm>
            </p:grpSpPr>
            <p:sp>
              <p:nvSpPr>
                <p:cNvPr id="2655" name="Google Shape;2655;p60"/>
                <p:cNvSpPr/>
                <p:nvPr/>
              </p:nvSpPr>
              <p:spPr>
                <a:xfrm>
                  <a:off x="611" y="2566"/>
                  <a:ext cx="729" cy="14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6" name="Google Shape;2656;p60"/>
                <p:cNvSpPr/>
                <p:nvPr/>
              </p:nvSpPr>
              <p:spPr>
                <a:xfrm>
                  <a:off x="626" y="2583"/>
                  <a:ext cx="693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57" name="Google Shape;2657;p60"/>
              <p:cNvSpPr/>
              <p:nvPr/>
            </p:nvSpPr>
            <p:spPr>
              <a:xfrm>
                <a:off x="5252" y="429"/>
                <a:ext cx="64" cy="2289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6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6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60"/>
              <p:cNvSpPr/>
              <p:nvPr/>
            </p:nvSpPr>
            <p:spPr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6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60"/>
              <p:cNvSpPr/>
              <p:nvPr/>
            </p:nvSpPr>
            <p:spPr>
              <a:xfrm>
                <a:off x="4140" y="2677"/>
                <a:ext cx="1199" cy="148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60"/>
              <p:cNvSpPr/>
              <p:nvPr/>
            </p:nvSpPr>
            <p:spPr>
              <a:xfrm>
                <a:off x="4204" y="2712"/>
                <a:ext cx="1072" cy="8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60"/>
              <p:cNvSpPr/>
              <p:nvPr/>
            </p:nvSpPr>
            <p:spPr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60"/>
              <p:cNvSpPr/>
              <p:nvPr/>
            </p:nvSpPr>
            <p:spPr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i="1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60"/>
              <p:cNvSpPr/>
              <p:nvPr/>
            </p:nvSpPr>
            <p:spPr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60"/>
              <p:cNvSpPr/>
              <p:nvPr/>
            </p:nvSpPr>
            <p:spPr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8" name="Google Shape;2668;p60"/>
            <p:cNvGrpSpPr/>
            <p:nvPr/>
          </p:nvGrpSpPr>
          <p:grpSpPr>
            <a:xfrm>
              <a:off x="5549900" y="2900363"/>
              <a:ext cx="390525" cy="641350"/>
              <a:chOff x="4140" y="429"/>
              <a:chExt cx="1425" cy="2396"/>
            </a:xfrm>
          </p:grpSpPr>
          <p:sp>
            <p:nvSpPr>
              <p:cNvPr id="2669" name="Google Shape;2669;p6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60"/>
              <p:cNvSpPr/>
              <p:nvPr/>
            </p:nvSpPr>
            <p:spPr>
              <a:xfrm>
                <a:off x="4204" y="429"/>
                <a:ext cx="1048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6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6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60"/>
              <p:cNvSpPr/>
              <p:nvPr/>
            </p:nvSpPr>
            <p:spPr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74" name="Google Shape;2674;p60"/>
              <p:cNvGrpSpPr/>
              <p:nvPr/>
            </p:nvGrpSpPr>
            <p:grpSpPr>
              <a:xfrm>
                <a:off x="4748" y="666"/>
                <a:ext cx="579" cy="148"/>
                <a:chOff x="613" y="2566"/>
                <a:chExt cx="723" cy="142"/>
              </a:xfrm>
            </p:grpSpPr>
            <p:sp>
              <p:nvSpPr>
                <p:cNvPr id="2675" name="Google Shape;2675;p60"/>
                <p:cNvSpPr/>
                <p:nvPr/>
              </p:nvSpPr>
              <p:spPr>
                <a:xfrm>
                  <a:off x="613" y="2566"/>
                  <a:ext cx="723" cy="14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6" name="Google Shape;2676;p60"/>
                <p:cNvSpPr/>
                <p:nvPr/>
              </p:nvSpPr>
              <p:spPr>
                <a:xfrm>
                  <a:off x="628" y="2583"/>
                  <a:ext cx="694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77" name="Google Shape;2677;p60"/>
              <p:cNvSpPr/>
              <p:nvPr/>
            </p:nvSpPr>
            <p:spPr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78" name="Google Shape;2678;p60"/>
              <p:cNvGrpSpPr/>
              <p:nvPr/>
            </p:nvGrpSpPr>
            <p:grpSpPr>
              <a:xfrm>
                <a:off x="4749" y="992"/>
                <a:ext cx="579" cy="136"/>
                <a:chOff x="616" y="2566"/>
                <a:chExt cx="723" cy="141"/>
              </a:xfrm>
            </p:grpSpPr>
            <p:sp>
              <p:nvSpPr>
                <p:cNvPr id="2679" name="Google Shape;2679;p60"/>
                <p:cNvSpPr/>
                <p:nvPr/>
              </p:nvSpPr>
              <p:spPr>
                <a:xfrm>
                  <a:off x="616" y="2566"/>
                  <a:ext cx="723" cy="141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0" name="Google Shape;2680;p60"/>
                <p:cNvSpPr/>
                <p:nvPr/>
              </p:nvSpPr>
              <p:spPr>
                <a:xfrm>
                  <a:off x="630" y="2585"/>
                  <a:ext cx="694" cy="105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81" name="Google Shape;2681;p60"/>
              <p:cNvSpPr/>
              <p:nvPr/>
            </p:nvSpPr>
            <p:spPr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60"/>
              <p:cNvSpPr/>
              <p:nvPr/>
            </p:nvSpPr>
            <p:spPr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83" name="Google Shape;2683;p60"/>
              <p:cNvGrpSpPr/>
              <p:nvPr/>
            </p:nvGrpSpPr>
            <p:grpSpPr>
              <a:xfrm>
                <a:off x="4737" y="1627"/>
                <a:ext cx="580" cy="142"/>
                <a:chOff x="616" y="2568"/>
                <a:chExt cx="722" cy="131"/>
              </a:xfrm>
            </p:grpSpPr>
            <p:sp>
              <p:nvSpPr>
                <p:cNvPr id="2684" name="Google Shape;2684;p60"/>
                <p:cNvSpPr/>
                <p:nvPr/>
              </p:nvSpPr>
              <p:spPr>
                <a:xfrm>
                  <a:off x="616" y="2568"/>
                  <a:ext cx="722" cy="131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5" name="Google Shape;2685;p60"/>
                <p:cNvSpPr/>
                <p:nvPr/>
              </p:nvSpPr>
              <p:spPr>
                <a:xfrm>
                  <a:off x="630" y="2584"/>
                  <a:ext cx="693" cy="10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86" name="Google Shape;2686;p6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87" name="Google Shape;2687;p60"/>
              <p:cNvGrpSpPr/>
              <p:nvPr/>
            </p:nvGrpSpPr>
            <p:grpSpPr>
              <a:xfrm>
                <a:off x="4737" y="1325"/>
                <a:ext cx="585" cy="142"/>
                <a:chOff x="611" y="2566"/>
                <a:chExt cx="729" cy="142"/>
              </a:xfrm>
            </p:grpSpPr>
            <p:sp>
              <p:nvSpPr>
                <p:cNvPr id="2688" name="Google Shape;2688;p60"/>
                <p:cNvSpPr/>
                <p:nvPr/>
              </p:nvSpPr>
              <p:spPr>
                <a:xfrm>
                  <a:off x="611" y="2566"/>
                  <a:ext cx="729" cy="14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9" name="Google Shape;2689;p60"/>
                <p:cNvSpPr/>
                <p:nvPr/>
              </p:nvSpPr>
              <p:spPr>
                <a:xfrm>
                  <a:off x="626" y="2583"/>
                  <a:ext cx="693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90" name="Google Shape;2690;p60"/>
              <p:cNvSpPr/>
              <p:nvPr/>
            </p:nvSpPr>
            <p:spPr>
              <a:xfrm>
                <a:off x="5252" y="429"/>
                <a:ext cx="64" cy="2289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6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6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60"/>
              <p:cNvSpPr/>
              <p:nvPr/>
            </p:nvSpPr>
            <p:spPr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6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60"/>
              <p:cNvSpPr/>
              <p:nvPr/>
            </p:nvSpPr>
            <p:spPr>
              <a:xfrm>
                <a:off x="4140" y="2677"/>
                <a:ext cx="1199" cy="148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60"/>
              <p:cNvSpPr/>
              <p:nvPr/>
            </p:nvSpPr>
            <p:spPr>
              <a:xfrm>
                <a:off x="4204" y="2712"/>
                <a:ext cx="1072" cy="8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60"/>
              <p:cNvSpPr/>
              <p:nvPr/>
            </p:nvSpPr>
            <p:spPr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60"/>
              <p:cNvSpPr/>
              <p:nvPr/>
            </p:nvSpPr>
            <p:spPr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i="1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60"/>
              <p:cNvSpPr/>
              <p:nvPr/>
            </p:nvSpPr>
            <p:spPr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60"/>
              <p:cNvSpPr/>
              <p:nvPr/>
            </p:nvSpPr>
            <p:spPr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1" name="Google Shape;2701;p60"/>
            <p:cNvGrpSpPr/>
            <p:nvPr/>
          </p:nvGrpSpPr>
          <p:grpSpPr>
            <a:xfrm>
              <a:off x="6704013" y="1638300"/>
              <a:ext cx="390525" cy="641350"/>
              <a:chOff x="4140" y="429"/>
              <a:chExt cx="1425" cy="2396"/>
            </a:xfrm>
          </p:grpSpPr>
          <p:sp>
            <p:nvSpPr>
              <p:cNvPr id="2702" name="Google Shape;2702;p6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60"/>
              <p:cNvSpPr/>
              <p:nvPr/>
            </p:nvSpPr>
            <p:spPr>
              <a:xfrm>
                <a:off x="4204" y="429"/>
                <a:ext cx="1048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6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6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60"/>
              <p:cNvSpPr/>
              <p:nvPr/>
            </p:nvSpPr>
            <p:spPr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07" name="Google Shape;2707;p60"/>
              <p:cNvGrpSpPr/>
              <p:nvPr/>
            </p:nvGrpSpPr>
            <p:grpSpPr>
              <a:xfrm>
                <a:off x="4748" y="666"/>
                <a:ext cx="579" cy="148"/>
                <a:chOff x="613" y="2566"/>
                <a:chExt cx="723" cy="142"/>
              </a:xfrm>
            </p:grpSpPr>
            <p:sp>
              <p:nvSpPr>
                <p:cNvPr id="2708" name="Google Shape;2708;p60"/>
                <p:cNvSpPr/>
                <p:nvPr/>
              </p:nvSpPr>
              <p:spPr>
                <a:xfrm>
                  <a:off x="613" y="2566"/>
                  <a:ext cx="723" cy="14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9" name="Google Shape;2709;p60"/>
                <p:cNvSpPr/>
                <p:nvPr/>
              </p:nvSpPr>
              <p:spPr>
                <a:xfrm>
                  <a:off x="627" y="2583"/>
                  <a:ext cx="694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10" name="Google Shape;2710;p60"/>
              <p:cNvSpPr/>
              <p:nvPr/>
            </p:nvSpPr>
            <p:spPr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11" name="Google Shape;2711;p60"/>
              <p:cNvGrpSpPr/>
              <p:nvPr/>
            </p:nvGrpSpPr>
            <p:grpSpPr>
              <a:xfrm>
                <a:off x="4749" y="992"/>
                <a:ext cx="579" cy="136"/>
                <a:chOff x="616" y="2566"/>
                <a:chExt cx="723" cy="141"/>
              </a:xfrm>
            </p:grpSpPr>
            <p:sp>
              <p:nvSpPr>
                <p:cNvPr id="2712" name="Google Shape;2712;p60"/>
                <p:cNvSpPr/>
                <p:nvPr/>
              </p:nvSpPr>
              <p:spPr>
                <a:xfrm>
                  <a:off x="616" y="2566"/>
                  <a:ext cx="723" cy="141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3" name="Google Shape;2713;p60"/>
                <p:cNvSpPr/>
                <p:nvPr/>
              </p:nvSpPr>
              <p:spPr>
                <a:xfrm>
                  <a:off x="630" y="2585"/>
                  <a:ext cx="694" cy="105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14" name="Google Shape;2714;p60"/>
              <p:cNvSpPr/>
              <p:nvPr/>
            </p:nvSpPr>
            <p:spPr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60"/>
              <p:cNvSpPr/>
              <p:nvPr/>
            </p:nvSpPr>
            <p:spPr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16" name="Google Shape;2716;p60"/>
              <p:cNvGrpSpPr/>
              <p:nvPr/>
            </p:nvGrpSpPr>
            <p:grpSpPr>
              <a:xfrm>
                <a:off x="4737" y="1627"/>
                <a:ext cx="580" cy="142"/>
                <a:chOff x="616" y="2568"/>
                <a:chExt cx="722" cy="131"/>
              </a:xfrm>
            </p:grpSpPr>
            <p:sp>
              <p:nvSpPr>
                <p:cNvPr id="2717" name="Google Shape;2717;p60"/>
                <p:cNvSpPr/>
                <p:nvPr/>
              </p:nvSpPr>
              <p:spPr>
                <a:xfrm>
                  <a:off x="616" y="2568"/>
                  <a:ext cx="722" cy="131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8" name="Google Shape;2718;p60"/>
                <p:cNvSpPr/>
                <p:nvPr/>
              </p:nvSpPr>
              <p:spPr>
                <a:xfrm>
                  <a:off x="630" y="2584"/>
                  <a:ext cx="693" cy="10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19" name="Google Shape;2719;p6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20" name="Google Shape;2720;p60"/>
              <p:cNvGrpSpPr/>
              <p:nvPr/>
            </p:nvGrpSpPr>
            <p:grpSpPr>
              <a:xfrm>
                <a:off x="4737" y="1325"/>
                <a:ext cx="585" cy="142"/>
                <a:chOff x="611" y="2566"/>
                <a:chExt cx="729" cy="142"/>
              </a:xfrm>
            </p:grpSpPr>
            <p:sp>
              <p:nvSpPr>
                <p:cNvPr id="2721" name="Google Shape;2721;p60"/>
                <p:cNvSpPr/>
                <p:nvPr/>
              </p:nvSpPr>
              <p:spPr>
                <a:xfrm>
                  <a:off x="611" y="2566"/>
                  <a:ext cx="729" cy="14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2" name="Google Shape;2722;p60"/>
                <p:cNvSpPr/>
                <p:nvPr/>
              </p:nvSpPr>
              <p:spPr>
                <a:xfrm>
                  <a:off x="625" y="2583"/>
                  <a:ext cx="693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3" name="Google Shape;2723;p60"/>
              <p:cNvSpPr/>
              <p:nvPr/>
            </p:nvSpPr>
            <p:spPr>
              <a:xfrm>
                <a:off x="5252" y="429"/>
                <a:ext cx="64" cy="2289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6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6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60"/>
              <p:cNvSpPr/>
              <p:nvPr/>
            </p:nvSpPr>
            <p:spPr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6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60"/>
              <p:cNvSpPr/>
              <p:nvPr/>
            </p:nvSpPr>
            <p:spPr>
              <a:xfrm>
                <a:off x="4140" y="2677"/>
                <a:ext cx="1199" cy="148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60"/>
              <p:cNvSpPr/>
              <p:nvPr/>
            </p:nvSpPr>
            <p:spPr>
              <a:xfrm>
                <a:off x="4204" y="2712"/>
                <a:ext cx="1072" cy="8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60"/>
              <p:cNvSpPr/>
              <p:nvPr/>
            </p:nvSpPr>
            <p:spPr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60"/>
              <p:cNvSpPr/>
              <p:nvPr/>
            </p:nvSpPr>
            <p:spPr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i="1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60"/>
              <p:cNvSpPr/>
              <p:nvPr/>
            </p:nvSpPr>
            <p:spPr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60"/>
              <p:cNvSpPr/>
              <p:nvPr/>
            </p:nvSpPr>
            <p:spPr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4" name="Google Shape;2734;p60"/>
            <p:cNvGrpSpPr/>
            <p:nvPr/>
          </p:nvGrpSpPr>
          <p:grpSpPr>
            <a:xfrm>
              <a:off x="7519988" y="2890838"/>
              <a:ext cx="390525" cy="641350"/>
              <a:chOff x="4140" y="429"/>
              <a:chExt cx="1425" cy="2396"/>
            </a:xfrm>
          </p:grpSpPr>
          <p:sp>
            <p:nvSpPr>
              <p:cNvPr id="2735" name="Google Shape;2735;p6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60"/>
              <p:cNvSpPr/>
              <p:nvPr/>
            </p:nvSpPr>
            <p:spPr>
              <a:xfrm>
                <a:off x="4204" y="429"/>
                <a:ext cx="1048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6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6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60"/>
              <p:cNvSpPr/>
              <p:nvPr/>
            </p:nvSpPr>
            <p:spPr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40" name="Google Shape;2740;p60"/>
              <p:cNvGrpSpPr/>
              <p:nvPr/>
            </p:nvGrpSpPr>
            <p:grpSpPr>
              <a:xfrm>
                <a:off x="4748" y="666"/>
                <a:ext cx="579" cy="148"/>
                <a:chOff x="613" y="2566"/>
                <a:chExt cx="723" cy="142"/>
              </a:xfrm>
            </p:grpSpPr>
            <p:sp>
              <p:nvSpPr>
                <p:cNvPr id="2741" name="Google Shape;2741;p60"/>
                <p:cNvSpPr/>
                <p:nvPr/>
              </p:nvSpPr>
              <p:spPr>
                <a:xfrm>
                  <a:off x="613" y="2566"/>
                  <a:ext cx="723" cy="14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2" name="Google Shape;2742;p60"/>
                <p:cNvSpPr/>
                <p:nvPr/>
              </p:nvSpPr>
              <p:spPr>
                <a:xfrm>
                  <a:off x="627" y="2583"/>
                  <a:ext cx="694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43" name="Google Shape;2743;p60"/>
              <p:cNvSpPr/>
              <p:nvPr/>
            </p:nvSpPr>
            <p:spPr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44" name="Google Shape;2744;p60"/>
              <p:cNvGrpSpPr/>
              <p:nvPr/>
            </p:nvGrpSpPr>
            <p:grpSpPr>
              <a:xfrm>
                <a:off x="4749" y="992"/>
                <a:ext cx="579" cy="136"/>
                <a:chOff x="616" y="2566"/>
                <a:chExt cx="723" cy="141"/>
              </a:xfrm>
            </p:grpSpPr>
            <p:sp>
              <p:nvSpPr>
                <p:cNvPr id="2745" name="Google Shape;2745;p60"/>
                <p:cNvSpPr/>
                <p:nvPr/>
              </p:nvSpPr>
              <p:spPr>
                <a:xfrm>
                  <a:off x="616" y="2566"/>
                  <a:ext cx="723" cy="141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6" name="Google Shape;2746;p60"/>
                <p:cNvSpPr/>
                <p:nvPr/>
              </p:nvSpPr>
              <p:spPr>
                <a:xfrm>
                  <a:off x="630" y="2585"/>
                  <a:ext cx="694" cy="105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47" name="Google Shape;2747;p60"/>
              <p:cNvSpPr/>
              <p:nvPr/>
            </p:nvSpPr>
            <p:spPr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p60"/>
              <p:cNvSpPr/>
              <p:nvPr/>
            </p:nvSpPr>
            <p:spPr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49" name="Google Shape;2749;p60"/>
              <p:cNvGrpSpPr/>
              <p:nvPr/>
            </p:nvGrpSpPr>
            <p:grpSpPr>
              <a:xfrm>
                <a:off x="4737" y="1627"/>
                <a:ext cx="580" cy="142"/>
                <a:chOff x="616" y="2568"/>
                <a:chExt cx="722" cy="131"/>
              </a:xfrm>
            </p:grpSpPr>
            <p:sp>
              <p:nvSpPr>
                <p:cNvPr id="2750" name="Google Shape;2750;p60"/>
                <p:cNvSpPr/>
                <p:nvPr/>
              </p:nvSpPr>
              <p:spPr>
                <a:xfrm>
                  <a:off x="616" y="2568"/>
                  <a:ext cx="722" cy="131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1" name="Google Shape;2751;p60"/>
                <p:cNvSpPr/>
                <p:nvPr/>
              </p:nvSpPr>
              <p:spPr>
                <a:xfrm>
                  <a:off x="630" y="2584"/>
                  <a:ext cx="693" cy="10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52" name="Google Shape;2752;p6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53" name="Google Shape;2753;p60"/>
              <p:cNvGrpSpPr/>
              <p:nvPr/>
            </p:nvGrpSpPr>
            <p:grpSpPr>
              <a:xfrm>
                <a:off x="4737" y="1325"/>
                <a:ext cx="585" cy="142"/>
                <a:chOff x="611" y="2566"/>
                <a:chExt cx="729" cy="142"/>
              </a:xfrm>
            </p:grpSpPr>
            <p:sp>
              <p:nvSpPr>
                <p:cNvPr id="2754" name="Google Shape;2754;p60"/>
                <p:cNvSpPr/>
                <p:nvPr/>
              </p:nvSpPr>
              <p:spPr>
                <a:xfrm>
                  <a:off x="611" y="2566"/>
                  <a:ext cx="729" cy="14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5" name="Google Shape;2755;p60"/>
                <p:cNvSpPr/>
                <p:nvPr/>
              </p:nvSpPr>
              <p:spPr>
                <a:xfrm>
                  <a:off x="625" y="2583"/>
                  <a:ext cx="693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56" name="Google Shape;2756;p60"/>
              <p:cNvSpPr/>
              <p:nvPr/>
            </p:nvSpPr>
            <p:spPr>
              <a:xfrm>
                <a:off x="5252" y="429"/>
                <a:ext cx="64" cy="2289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7" name="Google Shape;2757;p6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8" name="Google Shape;2758;p6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9" name="Google Shape;2759;p60"/>
              <p:cNvSpPr/>
              <p:nvPr/>
            </p:nvSpPr>
            <p:spPr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0" name="Google Shape;2760;p6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p60"/>
              <p:cNvSpPr/>
              <p:nvPr/>
            </p:nvSpPr>
            <p:spPr>
              <a:xfrm>
                <a:off x="4140" y="2677"/>
                <a:ext cx="1199" cy="148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p60"/>
              <p:cNvSpPr/>
              <p:nvPr/>
            </p:nvSpPr>
            <p:spPr>
              <a:xfrm>
                <a:off x="4204" y="2712"/>
                <a:ext cx="1072" cy="8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p60"/>
              <p:cNvSpPr/>
              <p:nvPr/>
            </p:nvSpPr>
            <p:spPr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60"/>
              <p:cNvSpPr/>
              <p:nvPr/>
            </p:nvSpPr>
            <p:spPr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i="1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60"/>
              <p:cNvSpPr/>
              <p:nvPr/>
            </p:nvSpPr>
            <p:spPr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60"/>
              <p:cNvSpPr/>
              <p:nvPr/>
            </p:nvSpPr>
            <p:spPr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61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773" name="Google Shape;2773;p61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2774" name="Google Shape;277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862013"/>
            <a:ext cx="68564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75" name="Google Shape;2775;p61"/>
          <p:cNvSpPr txBox="1"/>
          <p:nvPr>
            <p:ph type="title"/>
          </p:nvPr>
        </p:nvSpPr>
        <p:spPr>
          <a:xfrm>
            <a:off x="533400" y="146050"/>
            <a:ext cx="77724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DNS: caching, updating records</a:t>
            </a:r>
            <a:endParaRPr/>
          </a:p>
        </p:txBody>
      </p:sp>
      <p:sp>
        <p:nvSpPr>
          <p:cNvPr id="2776" name="Google Shape;2776;p61"/>
          <p:cNvSpPr txBox="1"/>
          <p:nvPr>
            <p:ph idx="1" type="body"/>
          </p:nvPr>
        </p:nvSpPr>
        <p:spPr>
          <a:xfrm>
            <a:off x="619125" y="1438275"/>
            <a:ext cx="7926388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once (any) name server learns mapping, it </a:t>
            </a:r>
            <a:r>
              <a:rPr i="1" lang="en-US">
                <a:solidFill>
                  <a:srgbClr val="000099"/>
                </a:solidFill>
              </a:rPr>
              <a:t>caches</a:t>
            </a:r>
            <a:r>
              <a:rPr lang="en-US"/>
              <a:t> mapping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cache entries timeout (disappear) after some time (TTL)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TLD servers typically cached in local name servers</a:t>
            </a:r>
            <a:endParaRPr/>
          </a:p>
          <a:p>
            <a:pPr indent="-228600" lvl="2" marL="914400" rtl="0" algn="l">
              <a:spcBef>
                <a:spcPts val="5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thus root name servers not often visited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cached entries may be </a:t>
            </a:r>
            <a:r>
              <a:rPr i="1" lang="en-US">
                <a:solidFill>
                  <a:srgbClr val="CC0000"/>
                </a:solidFill>
              </a:rPr>
              <a:t>out-of-date</a:t>
            </a:r>
            <a:r>
              <a:rPr lang="en-US"/>
              <a:t> (best effort name-to-address translation!)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if name host changes IP address, may not be known Internet-wide until all TTLs expire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update/notify mechanisms proposed IETF standard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RFC 2136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p62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783" name="Google Shape;2783;p62"/>
          <p:cNvSpPr txBox="1"/>
          <p:nvPr>
            <p:ph type="title"/>
          </p:nvPr>
        </p:nvSpPr>
        <p:spPr>
          <a:xfrm>
            <a:off x="455613" y="201613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DNS records</a:t>
            </a:r>
            <a:endParaRPr/>
          </a:p>
        </p:txBody>
      </p:sp>
      <p:sp>
        <p:nvSpPr>
          <p:cNvPr id="2784" name="Google Shape;2784;p62"/>
          <p:cNvSpPr txBox="1"/>
          <p:nvPr>
            <p:ph idx="1" type="body"/>
          </p:nvPr>
        </p:nvSpPr>
        <p:spPr>
          <a:xfrm>
            <a:off x="542925" y="1524000"/>
            <a:ext cx="78200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DNS:</a:t>
            </a:r>
            <a:r>
              <a:rPr lang="en-US" sz="2400"/>
              <a:t> distributed db storing resource records </a:t>
            </a:r>
            <a:r>
              <a:rPr lang="en-US">
                <a:solidFill>
                  <a:srgbClr val="CC0000"/>
                </a:solidFill>
              </a:rPr>
              <a:t>(RR)</a:t>
            </a:r>
            <a:endParaRPr/>
          </a:p>
        </p:txBody>
      </p:sp>
      <p:sp>
        <p:nvSpPr>
          <p:cNvPr id="2785" name="Google Shape;2785;p62"/>
          <p:cNvSpPr txBox="1"/>
          <p:nvPr>
            <p:ph idx="2" type="body"/>
          </p:nvPr>
        </p:nvSpPr>
        <p:spPr>
          <a:xfrm>
            <a:off x="533400" y="4555550"/>
            <a:ext cx="7631112" cy="1403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u="sng">
                <a:solidFill>
                  <a:srgbClr val="CC0000"/>
                </a:solidFill>
              </a:rPr>
              <a:t>type=NS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/>
              <a:t> is domain (e.g., foo.com)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000"/>
              <a:t> is hostname of authoritative name server for this domain</a:t>
            </a:r>
            <a:endParaRPr/>
          </a:p>
          <a:p>
            <a:pPr indent="-227648" lvl="0" marL="319088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sp>
        <p:nvSpPr>
          <p:cNvPr id="2786" name="Google Shape;2786;p62"/>
          <p:cNvSpPr txBox="1"/>
          <p:nvPr/>
        </p:nvSpPr>
        <p:spPr>
          <a:xfrm>
            <a:off x="1795463" y="2089150"/>
            <a:ext cx="5364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 format:</a:t>
            </a:r>
            <a:r>
              <a:rPr i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value, type, ttl)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7" name="Google Shape;2787;p62"/>
          <p:cNvSpPr/>
          <p:nvPr/>
        </p:nvSpPr>
        <p:spPr>
          <a:xfrm>
            <a:off x="1876425" y="2076450"/>
            <a:ext cx="5267325" cy="571500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8" name="Google Shape;2788;p62"/>
          <p:cNvSpPr/>
          <p:nvPr/>
        </p:nvSpPr>
        <p:spPr>
          <a:xfrm>
            <a:off x="486092" y="2773363"/>
            <a:ext cx="7591108" cy="11822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Noto Sans Symbols"/>
              <a:buNone/>
            </a:pPr>
            <a:r>
              <a:rPr i="1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type=A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hostname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IP address</a:t>
            </a:r>
            <a:endParaRPr/>
          </a:p>
        </p:txBody>
      </p:sp>
      <p:pic>
        <p:nvPicPr>
          <p:cNvPr descr="underline_base" id="2789" name="Google Shape;278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8" y="881063"/>
            <a:ext cx="3198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90" name="Google Shape;2790;p62"/>
          <p:cNvSpPr/>
          <p:nvPr/>
        </p:nvSpPr>
        <p:spPr>
          <a:xfrm>
            <a:off x="1764983" y="5943600"/>
            <a:ext cx="4653757" cy="400110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 foo.com, dns.foo.com, NS)</a:t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91" name="Google Shape;2791;p62"/>
          <p:cNvSpPr/>
          <p:nvPr/>
        </p:nvSpPr>
        <p:spPr>
          <a:xfrm>
            <a:off x="1764983" y="3982618"/>
            <a:ext cx="4653757" cy="400110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 relay1.bar.foo.com, 145.37.93.126, A)</a:t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6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63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798" name="Google Shape;2798;p63"/>
          <p:cNvSpPr txBox="1"/>
          <p:nvPr>
            <p:ph type="title"/>
          </p:nvPr>
        </p:nvSpPr>
        <p:spPr>
          <a:xfrm>
            <a:off x="455613" y="201613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DNS records</a:t>
            </a:r>
            <a:endParaRPr/>
          </a:p>
        </p:txBody>
      </p:sp>
      <p:sp>
        <p:nvSpPr>
          <p:cNvPr id="2799" name="Google Shape;2799;p63"/>
          <p:cNvSpPr txBox="1"/>
          <p:nvPr>
            <p:ph idx="1" type="body"/>
          </p:nvPr>
        </p:nvSpPr>
        <p:spPr>
          <a:xfrm>
            <a:off x="542925" y="1524000"/>
            <a:ext cx="78200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DNS:</a:t>
            </a:r>
            <a:r>
              <a:rPr lang="en-US" sz="2400"/>
              <a:t> distributed db storing resource records </a:t>
            </a:r>
            <a:r>
              <a:rPr lang="en-US">
                <a:solidFill>
                  <a:srgbClr val="CC0000"/>
                </a:solidFill>
              </a:rPr>
              <a:t>(RR)</a:t>
            </a:r>
            <a:endParaRPr/>
          </a:p>
        </p:txBody>
      </p:sp>
      <p:sp>
        <p:nvSpPr>
          <p:cNvPr id="2800" name="Google Shape;2800;p63"/>
          <p:cNvSpPr txBox="1"/>
          <p:nvPr/>
        </p:nvSpPr>
        <p:spPr>
          <a:xfrm>
            <a:off x="1795463" y="2089150"/>
            <a:ext cx="5364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 format:</a:t>
            </a:r>
            <a:r>
              <a:rPr i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value, type, ttl)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1" name="Google Shape;2801;p63"/>
          <p:cNvSpPr/>
          <p:nvPr/>
        </p:nvSpPr>
        <p:spPr>
          <a:xfrm>
            <a:off x="1876425" y="2076450"/>
            <a:ext cx="5267325" cy="571500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2" name="Google Shape;2802;p63"/>
          <p:cNvSpPr/>
          <p:nvPr/>
        </p:nvSpPr>
        <p:spPr>
          <a:xfrm>
            <a:off x="635318" y="2798604"/>
            <a:ext cx="8203882" cy="19716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type=CNAME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alias name for some “canonical” (the real) name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www.ibm.com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really</a:t>
            </a:r>
            <a:endParaRPr b="0" i="1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servereast.backup2.ibm.com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canonical name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3" name="Google Shape;2803;p63"/>
          <p:cNvSpPr/>
          <p:nvPr/>
        </p:nvSpPr>
        <p:spPr>
          <a:xfrm>
            <a:off x="650558" y="5174358"/>
            <a:ext cx="8188642" cy="8300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type=MX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name of mailserver associated with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0" i="1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underline_base" id="2804" name="Google Shape;280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8" y="881063"/>
            <a:ext cx="3198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5" name="Google Shape;2805;p63"/>
          <p:cNvSpPr/>
          <p:nvPr/>
        </p:nvSpPr>
        <p:spPr>
          <a:xfrm>
            <a:off x="1716088" y="6008380"/>
            <a:ext cx="4639311" cy="400110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 foo.com, mail.bar.foo.com, MX)</a:t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06" name="Google Shape;2806;p63"/>
          <p:cNvSpPr/>
          <p:nvPr/>
        </p:nvSpPr>
        <p:spPr>
          <a:xfrm>
            <a:off x="1716088" y="4770249"/>
            <a:ext cx="4653757" cy="400110"/>
          </a:xfrm>
          <a:prstGeom prst="rect">
            <a:avLst/>
          </a:prstGeom>
          <a:solidFill>
            <a:srgbClr val="FEEFC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 foo.com, relay1.bar.foo.com, CNAME)</a:t>
            </a:r>
            <a:endParaRPr i="0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6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Domain Resource Records (1)</a:t>
            </a:r>
            <a:endParaRPr/>
          </a:p>
        </p:txBody>
      </p:sp>
      <p:sp>
        <p:nvSpPr>
          <p:cNvPr id="2812" name="Google Shape;2812;p64"/>
          <p:cNvSpPr txBox="1"/>
          <p:nvPr>
            <p:ph idx="1" type="body"/>
          </p:nvPr>
        </p:nvSpPr>
        <p:spPr>
          <a:xfrm>
            <a:off x="595312" y="1624506"/>
            <a:ext cx="8167688" cy="46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◻"/>
            </a:pPr>
            <a:r>
              <a:rPr lang="en-US" sz="2400"/>
              <a:t>The key resource records in the namespace are IP addresses (A/AAAA) and name servers (NS), but there are others too (e.g., MX)</a:t>
            </a:r>
            <a:endParaRPr/>
          </a:p>
        </p:txBody>
      </p:sp>
      <p:pic>
        <p:nvPicPr>
          <p:cNvPr id="2813" name="Google Shape;28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495" y="2877696"/>
            <a:ext cx="7121322" cy="3553266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p64"/>
          <p:cNvSpPr txBox="1"/>
          <p:nvPr>
            <p:ph idx="11" type="ftr"/>
          </p:nvPr>
        </p:nvSpPr>
        <p:spPr>
          <a:xfrm>
            <a:off x="609600" y="6350986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CN5E by Tanenbaum &amp; Wetherall, © Pearson Education-Prentice Hall and D. Wetherall, 2011</a:t>
            </a:r>
            <a:endParaRPr i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9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p65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821" name="Google Shape;2821;p65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2822" name="Google Shape;282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8" y="889000"/>
            <a:ext cx="63992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823" name="Google Shape;2823;p65"/>
          <p:cNvSpPr txBox="1"/>
          <p:nvPr>
            <p:ph type="title"/>
          </p:nvPr>
        </p:nvSpPr>
        <p:spPr>
          <a:xfrm>
            <a:off x="533400" y="179388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Inserting records into </a:t>
            </a:r>
            <a:r>
              <a:rPr lang="en-US" sz="4000"/>
              <a:t>DNS</a:t>
            </a:r>
            <a:endParaRPr/>
          </a:p>
        </p:txBody>
      </p:sp>
      <p:sp>
        <p:nvSpPr>
          <p:cNvPr id="2824" name="Google Shape;2824;p65"/>
          <p:cNvSpPr txBox="1"/>
          <p:nvPr>
            <p:ph idx="1" type="body"/>
          </p:nvPr>
        </p:nvSpPr>
        <p:spPr>
          <a:xfrm>
            <a:off x="533400" y="1535113"/>
            <a:ext cx="845661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>
                <a:solidFill>
                  <a:srgbClr val="0000FF"/>
                </a:solidFill>
              </a:rPr>
              <a:t>Example</a:t>
            </a:r>
            <a:r>
              <a:rPr lang="en-US"/>
              <a:t>: new startup “Network Utopia”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/>
              <a:t>register name </a:t>
            </a:r>
            <a:r>
              <a:rPr i="1" lang="en-US">
                <a:solidFill>
                  <a:srgbClr val="0000FF"/>
                </a:solidFill>
              </a:rPr>
              <a:t>networkutopia.com</a:t>
            </a:r>
            <a:r>
              <a:rPr lang="en-US"/>
              <a:t> at </a:t>
            </a:r>
            <a:r>
              <a:rPr i="1" lang="en-US">
                <a:solidFill>
                  <a:srgbClr val="CC0000"/>
                </a:solidFill>
              </a:rPr>
              <a:t>DNS registrar</a:t>
            </a:r>
            <a:r>
              <a:rPr lang="en-US"/>
              <a:t> (e.g., Network Solutions)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provide names, IP addresses of authoritative name server (primary and secondary)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/>
              <a:t>registrar inserts two RRs into .com TLD server:</a:t>
            </a:r>
            <a:br>
              <a:rPr lang="en-US" sz="2800"/>
            </a:b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(networkutopia.com, dns1.networkutopia.com, NS)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(dns1.networkutopia.com, 212.212.212.1, A)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088" lvl="0" marL="319088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p66"/>
          <p:cNvSpPr txBox="1"/>
          <p:nvPr>
            <p:ph idx="11" type="ftr"/>
          </p:nvPr>
        </p:nvSpPr>
        <p:spPr>
          <a:xfrm>
            <a:off x="609600" y="6248400"/>
            <a:ext cx="838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0" name="Google Shape;2830;p66"/>
          <p:cNvSpPr txBox="1"/>
          <p:nvPr/>
        </p:nvSpPr>
        <p:spPr>
          <a:xfrm>
            <a:off x="2971800" y="2590800"/>
            <a:ext cx="2722563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7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010" name="Google Shape;1010;p7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1" name="Google Shape;1011;p7"/>
          <p:cNvSpPr txBox="1"/>
          <p:nvPr>
            <p:ph type="title"/>
          </p:nvPr>
        </p:nvSpPr>
        <p:spPr>
          <a:xfrm>
            <a:off x="400050" y="185738"/>
            <a:ext cx="77724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Processes communicating</a:t>
            </a:r>
            <a:endParaRPr/>
          </a:p>
        </p:txBody>
      </p:sp>
      <p:sp>
        <p:nvSpPr>
          <p:cNvPr id="1012" name="Google Shape;1012;p7"/>
          <p:cNvSpPr txBox="1"/>
          <p:nvPr>
            <p:ph idx="1" type="body"/>
          </p:nvPr>
        </p:nvSpPr>
        <p:spPr>
          <a:xfrm>
            <a:off x="152400" y="1544638"/>
            <a:ext cx="4645026" cy="464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process:</a:t>
            </a:r>
            <a:r>
              <a:rPr lang="en-US"/>
              <a:t> program running within a host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within same host, two processes communicate using  </a:t>
            </a:r>
            <a:r>
              <a:rPr lang="en-US" sz="2400">
                <a:solidFill>
                  <a:srgbClr val="CC0000"/>
                </a:solidFill>
              </a:rPr>
              <a:t>inter-process communication</a:t>
            </a:r>
            <a:r>
              <a:rPr lang="en-US" sz="2400"/>
              <a:t> (defined by OS)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processes in different hosts communicate by exchanging </a:t>
            </a:r>
            <a:r>
              <a:rPr lang="en-US" sz="2400">
                <a:solidFill>
                  <a:srgbClr val="CC0000"/>
                </a:solidFill>
              </a:rPr>
              <a:t>messages</a:t>
            </a:r>
            <a:endParaRPr/>
          </a:p>
        </p:txBody>
      </p:sp>
      <p:sp>
        <p:nvSpPr>
          <p:cNvPr id="1013" name="Google Shape;1013;p7"/>
          <p:cNvSpPr txBox="1"/>
          <p:nvPr>
            <p:ph idx="2" type="body"/>
          </p:nvPr>
        </p:nvSpPr>
        <p:spPr>
          <a:xfrm>
            <a:off x="5106988" y="2122488"/>
            <a:ext cx="381000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client process:</a:t>
            </a:r>
            <a:r>
              <a:rPr lang="en-US"/>
              <a:t> </a:t>
            </a:r>
            <a:r>
              <a:rPr lang="en-US" sz="2400"/>
              <a:t>process that initiates communication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server process:</a:t>
            </a:r>
            <a:r>
              <a:rPr lang="en-US"/>
              <a:t> </a:t>
            </a:r>
            <a:r>
              <a:rPr lang="en-US" sz="2400"/>
              <a:t>process that waits to be contacted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underline_base" id="1014" name="Google Shape;10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75" y="866775"/>
            <a:ext cx="63992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7"/>
          <p:cNvSpPr/>
          <p:nvPr/>
        </p:nvSpPr>
        <p:spPr>
          <a:xfrm>
            <a:off x="4953000" y="1905000"/>
            <a:ext cx="4092575" cy="2062163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7"/>
          <p:cNvSpPr txBox="1"/>
          <p:nvPr/>
        </p:nvSpPr>
        <p:spPr>
          <a:xfrm>
            <a:off x="5073650" y="1606550"/>
            <a:ext cx="2325688" cy="5191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clients, servers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8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8"/>
          <p:cNvSpPr txBox="1"/>
          <p:nvPr>
            <p:ph type="title"/>
          </p:nvPr>
        </p:nvSpPr>
        <p:spPr>
          <a:xfrm>
            <a:off x="400050" y="123825"/>
            <a:ext cx="8077200" cy="896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</a:t>
            </a:r>
            <a:endParaRPr/>
          </a:p>
        </p:txBody>
      </p:sp>
      <p:sp>
        <p:nvSpPr>
          <p:cNvPr id="1024" name="Google Shape;1024;p8"/>
          <p:cNvSpPr txBox="1"/>
          <p:nvPr>
            <p:ph idx="1" type="body"/>
          </p:nvPr>
        </p:nvSpPr>
        <p:spPr>
          <a:xfrm>
            <a:off x="628650" y="1522414"/>
            <a:ext cx="8232775" cy="611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process sends/receives messages to/from its </a:t>
            </a:r>
            <a:r>
              <a:rPr lang="en-US" sz="2400">
                <a:solidFill>
                  <a:srgbClr val="CC0000"/>
                </a:solidFill>
              </a:rPr>
              <a:t>socket</a:t>
            </a:r>
            <a:endParaRPr/>
          </a:p>
        </p:txBody>
      </p:sp>
      <p:pic>
        <p:nvPicPr>
          <p:cNvPr descr="underline_base" id="1025" name="Google Shape;10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13" y="800100"/>
            <a:ext cx="19161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8"/>
          <p:cNvSpPr/>
          <p:nvPr/>
        </p:nvSpPr>
        <p:spPr>
          <a:xfrm>
            <a:off x="6283325" y="2486026"/>
            <a:ext cx="736600" cy="1998662"/>
          </a:xfrm>
          <a:custGeom>
            <a:rect b="b" l="l" r="r" t="t"/>
            <a:pathLst>
              <a:path extrusionOk="0" h="1259" w="464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8"/>
          <p:cNvSpPr/>
          <p:nvPr/>
        </p:nvSpPr>
        <p:spPr>
          <a:xfrm>
            <a:off x="2968625" y="3783013"/>
            <a:ext cx="1808162" cy="1031875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8"/>
          <p:cNvSpPr txBox="1"/>
          <p:nvPr/>
        </p:nvSpPr>
        <p:spPr>
          <a:xfrm>
            <a:off x="3406775" y="3914776"/>
            <a:ext cx="874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</p:txBody>
      </p:sp>
      <p:cxnSp>
        <p:nvCxnSpPr>
          <p:cNvPr id="1029" name="Google Shape;1029;p8"/>
          <p:cNvCxnSpPr/>
          <p:nvPr/>
        </p:nvCxnSpPr>
        <p:spPr>
          <a:xfrm>
            <a:off x="2727325" y="4325938"/>
            <a:ext cx="22113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30" name="Google Shape;1030;p8"/>
          <p:cNvSpPr txBox="1"/>
          <p:nvPr/>
        </p:nvSpPr>
        <p:spPr>
          <a:xfrm>
            <a:off x="6748462" y="3551238"/>
            <a:ext cx="106362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controlled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by 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1" name="Google Shape;1031;p8"/>
          <p:cNvSpPr txBox="1"/>
          <p:nvPr/>
        </p:nvSpPr>
        <p:spPr>
          <a:xfrm>
            <a:off x="6726237" y="2651126"/>
            <a:ext cx="147002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controlled by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app developer</a:t>
            </a:r>
            <a:endParaRPr/>
          </a:p>
        </p:txBody>
      </p:sp>
      <p:sp>
        <p:nvSpPr>
          <p:cNvPr id="1032" name="Google Shape;1032;p8"/>
          <p:cNvSpPr/>
          <p:nvPr/>
        </p:nvSpPr>
        <p:spPr>
          <a:xfrm>
            <a:off x="542925" y="2549526"/>
            <a:ext cx="758825" cy="1997075"/>
          </a:xfrm>
          <a:custGeom>
            <a:rect b="b" l="l" r="r" t="t"/>
            <a:pathLst>
              <a:path extrusionOk="0" h="1258" w="47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8"/>
          <p:cNvSpPr/>
          <p:nvPr/>
        </p:nvSpPr>
        <p:spPr>
          <a:xfrm>
            <a:off x="1346200" y="2505076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4" name="Google Shape;1034;p8"/>
          <p:cNvSpPr/>
          <p:nvPr/>
        </p:nvSpPr>
        <p:spPr>
          <a:xfrm>
            <a:off x="1308100" y="2559051"/>
            <a:ext cx="1273175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5" name="Google Shape;1035;p8"/>
          <p:cNvCxnSpPr/>
          <p:nvPr/>
        </p:nvCxnSpPr>
        <p:spPr>
          <a:xfrm>
            <a:off x="1317625" y="3319463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8"/>
          <p:cNvSpPr txBox="1"/>
          <p:nvPr/>
        </p:nvSpPr>
        <p:spPr>
          <a:xfrm>
            <a:off x="1274762" y="330200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i="1" lang="en-US" sz="1400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037" name="Google Shape;1037;p8"/>
          <p:cNvCxnSpPr/>
          <p:nvPr/>
        </p:nvCxnSpPr>
        <p:spPr>
          <a:xfrm>
            <a:off x="1325562" y="3640138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8"/>
          <p:cNvCxnSpPr/>
          <p:nvPr/>
        </p:nvCxnSpPr>
        <p:spPr>
          <a:xfrm>
            <a:off x="1311275" y="39497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8"/>
          <p:cNvCxnSpPr/>
          <p:nvPr/>
        </p:nvCxnSpPr>
        <p:spPr>
          <a:xfrm>
            <a:off x="1311275" y="42354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8"/>
          <p:cNvSpPr txBox="1"/>
          <p:nvPr/>
        </p:nvSpPr>
        <p:spPr>
          <a:xfrm>
            <a:off x="1309687" y="254952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i="1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041" name="Google Shape;1041;p8"/>
          <p:cNvSpPr txBox="1"/>
          <p:nvPr/>
        </p:nvSpPr>
        <p:spPr>
          <a:xfrm>
            <a:off x="1265237" y="420687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i="1" lang="en-US" sz="1400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042" name="Google Shape;1042;p8"/>
          <p:cNvSpPr txBox="1"/>
          <p:nvPr/>
        </p:nvSpPr>
        <p:spPr>
          <a:xfrm>
            <a:off x="1284287" y="392112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i="1" lang="en-US" sz="1400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043" name="Google Shape;1043;p8"/>
          <p:cNvSpPr txBox="1"/>
          <p:nvPr/>
        </p:nvSpPr>
        <p:spPr>
          <a:xfrm>
            <a:off x="1274762" y="362585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i="1" lang="en-US" sz="1400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044" name="Google Shape;1044;p8"/>
          <p:cNvSpPr/>
          <p:nvPr/>
        </p:nvSpPr>
        <p:spPr>
          <a:xfrm>
            <a:off x="1443037" y="2824163"/>
            <a:ext cx="9906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grpSp>
        <p:nvGrpSpPr>
          <p:cNvPr id="1045" name="Google Shape;1045;p8"/>
          <p:cNvGrpSpPr/>
          <p:nvPr/>
        </p:nvGrpSpPr>
        <p:grpSpPr>
          <a:xfrm>
            <a:off x="1690687" y="3184526"/>
            <a:ext cx="546100" cy="225425"/>
            <a:chOff x="1287" y="2524"/>
            <a:chExt cx="260" cy="100"/>
          </a:xfrm>
        </p:grpSpPr>
        <p:sp>
          <p:nvSpPr>
            <p:cNvPr id="1046" name="Google Shape;1046;p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1338" y="2537"/>
              <a:ext cx="156" cy="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" name="Google Shape;1050;p8"/>
          <p:cNvSpPr/>
          <p:nvPr/>
        </p:nvSpPr>
        <p:spPr>
          <a:xfrm>
            <a:off x="5008562" y="2476501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8"/>
          <p:cNvSpPr/>
          <p:nvPr/>
        </p:nvSpPr>
        <p:spPr>
          <a:xfrm>
            <a:off x="4970462" y="2530476"/>
            <a:ext cx="1273175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8"/>
          <p:cNvCxnSpPr/>
          <p:nvPr/>
        </p:nvCxnSpPr>
        <p:spPr>
          <a:xfrm>
            <a:off x="4979987" y="3290888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3" name="Google Shape;1053;p8"/>
          <p:cNvSpPr txBox="1"/>
          <p:nvPr/>
        </p:nvSpPr>
        <p:spPr>
          <a:xfrm>
            <a:off x="4937125" y="327342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i="1" lang="en-US" sz="1400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054" name="Google Shape;1054;p8"/>
          <p:cNvCxnSpPr/>
          <p:nvPr/>
        </p:nvCxnSpPr>
        <p:spPr>
          <a:xfrm>
            <a:off x="4987925" y="3611563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8"/>
          <p:cNvCxnSpPr/>
          <p:nvPr/>
        </p:nvCxnSpPr>
        <p:spPr>
          <a:xfrm>
            <a:off x="4973637" y="39211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8"/>
          <p:cNvCxnSpPr/>
          <p:nvPr/>
        </p:nvCxnSpPr>
        <p:spPr>
          <a:xfrm>
            <a:off x="4973637" y="420687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7" name="Google Shape;1057;p8"/>
          <p:cNvSpPr txBox="1"/>
          <p:nvPr/>
        </p:nvSpPr>
        <p:spPr>
          <a:xfrm>
            <a:off x="4972050" y="252095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i="1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058" name="Google Shape;1058;p8"/>
          <p:cNvSpPr txBox="1"/>
          <p:nvPr/>
        </p:nvSpPr>
        <p:spPr>
          <a:xfrm>
            <a:off x="4927600" y="417830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i="1" lang="en-US" sz="1400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059" name="Google Shape;1059;p8"/>
          <p:cNvSpPr txBox="1"/>
          <p:nvPr/>
        </p:nvSpPr>
        <p:spPr>
          <a:xfrm>
            <a:off x="4946650" y="389255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i="1" lang="en-US" sz="1400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060" name="Google Shape;1060;p8"/>
          <p:cNvSpPr txBox="1"/>
          <p:nvPr/>
        </p:nvSpPr>
        <p:spPr>
          <a:xfrm>
            <a:off x="4937125" y="359727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i="1" lang="en-US" sz="1400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061" name="Google Shape;1061;p8"/>
          <p:cNvSpPr/>
          <p:nvPr/>
        </p:nvSpPr>
        <p:spPr>
          <a:xfrm>
            <a:off x="5105400" y="2795588"/>
            <a:ext cx="9906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grpSp>
        <p:nvGrpSpPr>
          <p:cNvPr id="1062" name="Google Shape;1062;p8"/>
          <p:cNvGrpSpPr/>
          <p:nvPr/>
        </p:nvGrpSpPr>
        <p:grpSpPr>
          <a:xfrm>
            <a:off x="5353050" y="3155951"/>
            <a:ext cx="546100" cy="225425"/>
            <a:chOff x="1287" y="2524"/>
            <a:chExt cx="260" cy="100"/>
          </a:xfrm>
        </p:grpSpPr>
        <p:sp>
          <p:nvSpPr>
            <p:cNvPr id="1063" name="Google Shape;1063;p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1338" y="2537"/>
              <a:ext cx="156" cy="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67" name="Google Shape;1067;p8"/>
          <p:cNvCxnSpPr/>
          <p:nvPr/>
        </p:nvCxnSpPr>
        <p:spPr>
          <a:xfrm rot="10800000">
            <a:off x="6162675" y="2927351"/>
            <a:ext cx="609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8"/>
          <p:cNvCxnSpPr/>
          <p:nvPr/>
        </p:nvCxnSpPr>
        <p:spPr>
          <a:xfrm>
            <a:off x="6388100" y="3352801"/>
            <a:ext cx="0" cy="102235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8"/>
          <p:cNvCxnSpPr/>
          <p:nvPr/>
        </p:nvCxnSpPr>
        <p:spPr>
          <a:xfrm rot="10800000">
            <a:off x="6411912" y="3852863"/>
            <a:ext cx="609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8"/>
          <p:cNvSpPr txBox="1"/>
          <p:nvPr/>
        </p:nvSpPr>
        <p:spPr>
          <a:xfrm>
            <a:off x="3325812" y="2608263"/>
            <a:ext cx="9175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endParaRPr/>
          </a:p>
        </p:txBody>
      </p:sp>
      <p:cxnSp>
        <p:nvCxnSpPr>
          <p:cNvPr id="1071" name="Google Shape;1071;p8"/>
          <p:cNvCxnSpPr/>
          <p:nvPr/>
        </p:nvCxnSpPr>
        <p:spPr>
          <a:xfrm flipH="1" rot="10800000">
            <a:off x="2328862" y="2808288"/>
            <a:ext cx="968375" cy="4349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8"/>
          <p:cNvCxnSpPr/>
          <p:nvPr/>
        </p:nvCxnSpPr>
        <p:spPr>
          <a:xfrm rot="10800000">
            <a:off x="4264025" y="2797176"/>
            <a:ext cx="968375" cy="4349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3" name="Google Shape;1073;p8"/>
          <p:cNvGrpSpPr/>
          <p:nvPr/>
        </p:nvGrpSpPr>
        <p:grpSpPr>
          <a:xfrm>
            <a:off x="119062" y="3862388"/>
            <a:ext cx="719138" cy="773113"/>
            <a:chOff x="-44" y="1473"/>
            <a:chExt cx="981" cy="1105"/>
          </a:xfrm>
        </p:grpSpPr>
        <p:pic>
          <p:nvPicPr>
            <p:cNvPr descr="desktop_computer_stylized_medium" id="1074" name="Google Shape;107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5" name="Google Shape;1075;p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6" name="Google Shape;1076;p8"/>
          <p:cNvGrpSpPr/>
          <p:nvPr/>
        </p:nvGrpSpPr>
        <p:grpSpPr>
          <a:xfrm flipH="1">
            <a:off x="6907212" y="4521226"/>
            <a:ext cx="719138" cy="773112"/>
            <a:chOff x="-44" y="1473"/>
            <a:chExt cx="981" cy="1105"/>
          </a:xfrm>
        </p:grpSpPr>
        <p:pic>
          <p:nvPicPr>
            <p:cNvPr descr="desktop_computer_stylized_medium" id="1077" name="Google Shape;107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8" name="Google Shape;1078;p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9"/>
          <p:cNvSpPr txBox="1"/>
          <p:nvPr>
            <p:ph idx="11" type="ftr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1085" name="Google Shape;1085;p9"/>
          <p:cNvSpPr txBox="1"/>
          <p:nvPr>
            <p:ph idx="12" type="sldNum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i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086" name="Google Shape;10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8" y="871538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9"/>
          <p:cNvSpPr txBox="1"/>
          <p:nvPr>
            <p:ph type="title"/>
          </p:nvPr>
        </p:nvSpPr>
        <p:spPr>
          <a:xfrm>
            <a:off x="273050" y="238125"/>
            <a:ext cx="7772400" cy="871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Addressing processes</a:t>
            </a:r>
            <a:endParaRPr/>
          </a:p>
        </p:txBody>
      </p:sp>
      <p:sp>
        <p:nvSpPr>
          <p:cNvPr id="1088" name="Google Shape;1088;p9"/>
          <p:cNvSpPr txBox="1"/>
          <p:nvPr>
            <p:ph idx="2" type="body"/>
          </p:nvPr>
        </p:nvSpPr>
        <p:spPr>
          <a:xfrm>
            <a:off x="185737" y="1590675"/>
            <a:ext cx="4021138" cy="464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to receive messages, process  must have </a:t>
            </a:r>
            <a:r>
              <a:rPr i="1" lang="en-US" sz="2400">
                <a:solidFill>
                  <a:srgbClr val="CC0000"/>
                </a:solidFill>
              </a:rPr>
              <a:t>identifier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host device has unique 32-bit IP address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 u="sng">
                <a:solidFill>
                  <a:srgbClr val="CC0000"/>
                </a:solidFill>
              </a:rPr>
              <a:t>Q:</a:t>
            </a:r>
            <a:r>
              <a:rPr lang="en-US" sz="2400"/>
              <a:t> does  IP address of host on which process runs suffice for identifying the process?</a:t>
            </a:r>
            <a:endParaRPr/>
          </a:p>
        </p:txBody>
      </p:sp>
      <p:sp>
        <p:nvSpPr>
          <p:cNvPr id="1089" name="Google Shape;1089;p9"/>
          <p:cNvSpPr txBox="1"/>
          <p:nvPr>
            <p:ph idx="1" type="body"/>
          </p:nvPr>
        </p:nvSpPr>
        <p:spPr>
          <a:xfrm>
            <a:off x="4343400" y="1516063"/>
            <a:ext cx="4800600" cy="47228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i="1" lang="en-US" sz="2400">
                <a:solidFill>
                  <a:srgbClr val="CC0000"/>
                </a:solidFill>
              </a:rPr>
              <a:t>identifier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includes both </a:t>
            </a:r>
            <a:r>
              <a:rPr lang="en-US" sz="2400">
                <a:solidFill>
                  <a:srgbClr val="CC0000"/>
                </a:solidFill>
              </a:rPr>
              <a:t>IP address</a:t>
            </a:r>
            <a:r>
              <a:rPr lang="en-US" sz="2400"/>
              <a:t> and </a:t>
            </a:r>
            <a:r>
              <a:rPr lang="en-US" sz="2400">
                <a:solidFill>
                  <a:srgbClr val="CC0000"/>
                </a:solidFill>
              </a:rPr>
              <a:t>port numbers</a:t>
            </a:r>
            <a:r>
              <a:rPr lang="en-US" sz="2400"/>
              <a:t> associated with process on host.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example port numbers: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HTTP server: 80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mail server: 25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to send HTTP message to gaia.cs.umass.edu web server: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>
                <a:solidFill>
                  <a:srgbClr val="CC0000"/>
                </a:solidFill>
              </a:rPr>
              <a:t>IP address: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128.119.245.12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>
                <a:solidFill>
                  <a:srgbClr val="CC0000"/>
                </a:solidFill>
              </a:rPr>
              <a:t>port number: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80</a:t>
            </a:r>
            <a:endParaRPr/>
          </a:p>
        </p:txBody>
      </p:sp>
      <p:sp>
        <p:nvSpPr>
          <p:cNvPr id="1090" name="Google Shape;1090;p9"/>
          <p:cNvSpPr/>
          <p:nvPr/>
        </p:nvSpPr>
        <p:spPr>
          <a:xfrm>
            <a:off x="185736" y="4495800"/>
            <a:ext cx="4021139" cy="1066800"/>
          </a:xfrm>
          <a:prstGeom prst="rect">
            <a:avLst/>
          </a:prstGeom>
          <a:solidFill>
            <a:srgbClr val="C2E2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no, many processes can be running on same host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dian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Module">
    <a:dk1>
      <a:srgbClr val="000000"/>
    </a:dk1>
    <a:lt1>
      <a:srgbClr val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2010-08-24T16:58:28Z</dcterms:created>
  <dc:creator>Dewan Tanvir Ahmed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0x0101002EC7502DAE523A419971F18CAA36D56D</vt:lpwstr>
  </property>
</Properties>
</file>