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52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34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54"/>
  </p:notesMasterIdLst>
  <p:sldIdLst>
    <p:sldId id="256" r:id="rId2"/>
    <p:sldId id="543" r:id="rId3"/>
    <p:sldId id="615" r:id="rId4"/>
    <p:sldId id="617" r:id="rId5"/>
    <p:sldId id="618" r:id="rId6"/>
    <p:sldId id="619" r:id="rId7"/>
    <p:sldId id="620" r:id="rId8"/>
    <p:sldId id="621" r:id="rId9"/>
    <p:sldId id="622" r:id="rId10"/>
    <p:sldId id="623" r:id="rId11"/>
    <p:sldId id="624" r:id="rId12"/>
    <p:sldId id="693" r:id="rId13"/>
    <p:sldId id="625" r:id="rId14"/>
    <p:sldId id="689" r:id="rId15"/>
    <p:sldId id="626" r:id="rId16"/>
    <p:sldId id="627" r:id="rId17"/>
    <p:sldId id="628" r:id="rId18"/>
    <p:sldId id="629" r:id="rId19"/>
    <p:sldId id="630" r:id="rId20"/>
    <p:sldId id="631" r:id="rId21"/>
    <p:sldId id="632" r:id="rId22"/>
    <p:sldId id="633" r:id="rId23"/>
    <p:sldId id="634" r:id="rId24"/>
    <p:sldId id="635" r:id="rId25"/>
    <p:sldId id="636" r:id="rId26"/>
    <p:sldId id="690" r:id="rId27"/>
    <p:sldId id="692" r:id="rId28"/>
    <p:sldId id="638" r:id="rId29"/>
    <p:sldId id="639" r:id="rId30"/>
    <p:sldId id="641" r:id="rId31"/>
    <p:sldId id="643" r:id="rId32"/>
    <p:sldId id="644" r:id="rId33"/>
    <p:sldId id="645" r:id="rId34"/>
    <p:sldId id="646" r:id="rId35"/>
    <p:sldId id="647" r:id="rId36"/>
    <p:sldId id="648" r:id="rId37"/>
    <p:sldId id="649" r:id="rId38"/>
    <p:sldId id="650" r:id="rId39"/>
    <p:sldId id="651" r:id="rId40"/>
    <p:sldId id="653" r:id="rId41"/>
    <p:sldId id="654" r:id="rId42"/>
    <p:sldId id="655" r:id="rId43"/>
    <p:sldId id="656" r:id="rId44"/>
    <p:sldId id="657" r:id="rId45"/>
    <p:sldId id="658" r:id="rId46"/>
    <p:sldId id="659" r:id="rId47"/>
    <p:sldId id="660" r:id="rId48"/>
    <p:sldId id="661" r:id="rId49"/>
    <p:sldId id="663" r:id="rId50"/>
    <p:sldId id="664" r:id="rId51"/>
    <p:sldId id="665" r:id="rId52"/>
    <p:sldId id="401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6600"/>
    <a:srgbClr val="0066FF"/>
    <a:srgbClr val="FF9900"/>
    <a:srgbClr val="BEDAE4"/>
    <a:srgbClr val="99CCFF"/>
    <a:srgbClr val="DDDDD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9" autoAdjust="0"/>
    <p:restoredTop sz="89143" autoAdjust="0"/>
  </p:normalViewPr>
  <p:slideViewPr>
    <p:cSldViewPr>
      <p:cViewPr varScale="1">
        <p:scale>
          <a:sx n="67" d="100"/>
          <a:sy n="67" d="100"/>
        </p:scale>
        <p:origin x="14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E5EA810E-2CEE-44D5-B07F-579DAE9C8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87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8AC8A78-3BE9-4647-A414-13BD537B3061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145111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EA810E-2CEE-44D5-B07F-579DAE9C88F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0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EA810E-2CEE-44D5-B07F-579DAE9C88F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8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E097F072-1EDA-4F03-B915-C7DFDA6113BA}" type="datetime1">
              <a:rPr lang="en-US" smtClean="0"/>
              <a:t>10/15/2017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361B03-6E7E-4E89-B3E3-FD95AC786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845A5-89CC-4301-A4F6-893E0C50FF2B}" type="datetime1">
              <a:rPr lang="en-US" smtClean="0"/>
              <a:t>10/15/2017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B0F7D-1FE0-4AF6-BDD2-4D6D69368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6687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A7D99-E126-410A-9EBC-BFBE61862EAE}" type="datetime1">
              <a:rPr lang="en-US" smtClean="0"/>
              <a:t>10/15/2017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ECE5A-4DB7-4380-AB51-627F9587C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4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1045D9-29B7-4BC3-B258-72DB09815883}" type="datetime1">
              <a:rPr lang="en-US" smtClean="0"/>
              <a:t>10/15/2017</a:t>
            </a:fld>
            <a:endParaRPr lang="en-US" sz="11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F7F79-9CA9-4BB1-8E3E-630CEC10E5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483131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17F37-D446-4FBE-9E98-61FE77F472AD}" type="datetime1">
              <a:rPr lang="en-US" smtClean="0"/>
              <a:t>10/15/2017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81514B84-8CA6-4953-9449-15D447C28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FB308-9B99-4D13-B1AC-5B36057DCE7B}" type="datetime1">
              <a:rPr lang="en-US" smtClean="0"/>
              <a:t>10/15/2017</a:t>
            </a:fld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17DC5-E1DA-4CEF-B77F-B858595F8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5199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2F3B5-1865-481D-84BB-DE908A5110FD}" type="datetime1">
              <a:rPr lang="en-US" smtClean="0"/>
              <a:t>10/15/2017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4A222-9D39-4933-A64B-44A58972F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154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E9142-DA67-4035-B1DF-E7A0970F771F}" type="datetime1">
              <a:rPr lang="en-US" smtClean="0"/>
              <a:t>10/15/2017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9EC28-DA41-4C13-8C90-A08422EA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5590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8382000" cy="365125"/>
          </a:xfrm>
        </p:spPr>
        <p:txBody>
          <a:bodyPr/>
          <a:lstStyle>
            <a:lvl1pPr>
              <a:defRPr i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i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2C7CC0E-8459-4D1F-96CE-2918B9C0A1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75018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9297F-C46F-45D4-898D-7D68B3985E6B}" type="datetime1">
              <a:rPr lang="en-US" smtClean="0"/>
              <a:t>10/15/2017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E8E09-6C8E-4FFB-BA21-B1AC369FC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8619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478CC-F249-455C-82FC-364EAB5D8AA3}" type="datetime1">
              <a:rPr lang="en-US" smtClean="0"/>
              <a:t>10/15/2017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B6F976B5-C4CE-4955-AAAC-926E5DA6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03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2C97C063-412A-4EB0-B4F7-F70231196A3B}" type="datetime1">
              <a:rPr lang="en-US" smtClean="0"/>
              <a:t>10/15/2017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Network Layer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3F7F79-9CA9-4BB1-8E3E-630CEC10E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3" r:id="rId2"/>
    <p:sldLayoutId id="2147484198" r:id="rId3"/>
    <p:sldLayoutId id="2147484199" r:id="rId4"/>
    <p:sldLayoutId id="2147484200" r:id="rId5"/>
    <p:sldLayoutId id="2147484194" r:id="rId6"/>
    <p:sldLayoutId id="2147484201" r:id="rId7"/>
    <p:sldLayoutId id="2147484195" r:id="rId8"/>
    <p:sldLayoutId id="2147484202" r:id="rId9"/>
    <p:sldLayoutId id="2147484196" r:id="rId10"/>
    <p:sldLayoutId id="2147484203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2133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Computer Communications and </a:t>
            </a: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Networks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6166/8166</a:t>
            </a:r>
          </a:p>
          <a:p>
            <a:pPr eaLnBrk="1" hangingPunct="1">
              <a:lnSpc>
                <a:spcPct val="80000"/>
              </a:lnSpc>
            </a:pPr>
            <a:endParaRPr lang="en-US" sz="19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2379663" y="1358900"/>
            <a:ext cx="6019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 smtClean="0"/>
              <a:t>Network Layer – Part II</a:t>
            </a:r>
            <a:endParaRPr lang="en-US" sz="3200" i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13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787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1380" name="Group 2"/>
          <p:cNvGrpSpPr>
            <a:grpSpLocks/>
          </p:cNvGrpSpPr>
          <p:nvPr/>
        </p:nvGrpSpPr>
        <p:grpSpPr bwMode="auto">
          <a:xfrm>
            <a:off x="4640263" y="3098800"/>
            <a:ext cx="4217987" cy="3759200"/>
            <a:chOff x="415" y="856"/>
            <a:chExt cx="2910" cy="2523"/>
          </a:xfrm>
        </p:grpSpPr>
        <p:grpSp>
          <p:nvGrpSpPr>
            <p:cNvPr id="101441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48"/>
              <a:chOff x="1613" y="2011"/>
              <a:chExt cx="316" cy="248"/>
            </a:xfrm>
          </p:grpSpPr>
          <p:sp>
            <p:nvSpPr>
              <p:cNvPr id="82048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49" name="Line 5"/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50" name="Line 6"/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51" name="Rectangle 7"/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52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53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54" name="Text Box 10"/>
              <p:cNvSpPr txBox="1">
                <a:spLocks noChangeArrowheads="1"/>
              </p:cNvSpPr>
              <p:nvPr/>
            </p:nvSpPr>
            <p:spPr bwMode="auto">
              <a:xfrm>
                <a:off x="1639" y="2011"/>
                <a:ext cx="242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i="0" smtClean="0"/>
                  <a:t>w</a:t>
                </a:r>
                <a:endParaRPr lang="en-US" sz="2000" i="0" smtClean="0"/>
              </a:p>
            </p:txBody>
          </p:sp>
        </p:grpSp>
        <p:sp>
          <p:nvSpPr>
            <p:cNvPr id="81987" name="Text Box 11"/>
            <p:cNvSpPr txBox="1">
              <a:spLocks noChangeArrowheads="1"/>
            </p:cNvSpPr>
            <p:nvPr/>
          </p:nvSpPr>
          <p:spPr bwMode="auto">
            <a:xfrm>
              <a:off x="920" y="1959"/>
              <a:ext cx="22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i="0" smtClean="0"/>
                <a:t>3</a:t>
              </a:r>
            </a:p>
          </p:txBody>
        </p:sp>
        <p:sp>
          <p:nvSpPr>
            <p:cNvPr id="81988" name="Text Box 12"/>
            <p:cNvSpPr txBox="1">
              <a:spLocks noChangeArrowheads="1"/>
            </p:cNvSpPr>
            <p:nvPr/>
          </p:nvSpPr>
          <p:spPr bwMode="auto">
            <a:xfrm>
              <a:off x="1425" y="1478"/>
              <a:ext cx="22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i="0" smtClean="0"/>
                <a:t>4</a:t>
              </a:r>
            </a:p>
          </p:txBody>
        </p:sp>
        <p:grpSp>
          <p:nvGrpSpPr>
            <p:cNvPr id="101444" name="Group 13"/>
            <p:cNvGrpSpPr>
              <a:grpSpLocks/>
            </p:cNvGrpSpPr>
            <p:nvPr/>
          </p:nvGrpSpPr>
          <p:grpSpPr bwMode="auto">
            <a:xfrm>
              <a:off x="1299" y="2848"/>
              <a:ext cx="316" cy="248"/>
              <a:chOff x="1613" y="2011"/>
              <a:chExt cx="316" cy="248"/>
            </a:xfrm>
          </p:grpSpPr>
          <p:sp>
            <p:nvSpPr>
              <p:cNvPr id="82041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42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43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44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45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46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47" name="Text Box 20"/>
              <p:cNvSpPr txBox="1">
                <a:spLocks noChangeArrowheads="1"/>
              </p:cNvSpPr>
              <p:nvPr/>
            </p:nvSpPr>
            <p:spPr bwMode="auto">
              <a:xfrm>
                <a:off x="1656" y="2011"/>
                <a:ext cx="207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i="0" smtClean="0"/>
                  <a:t>v</a:t>
                </a:r>
                <a:endParaRPr lang="en-US" sz="2000" i="0" smtClean="0"/>
              </a:p>
            </p:txBody>
          </p:sp>
        </p:grpSp>
        <p:grpSp>
          <p:nvGrpSpPr>
            <p:cNvPr id="101445" name="Group 21"/>
            <p:cNvGrpSpPr>
              <a:grpSpLocks/>
            </p:cNvGrpSpPr>
            <p:nvPr/>
          </p:nvGrpSpPr>
          <p:grpSpPr bwMode="auto">
            <a:xfrm>
              <a:off x="1293" y="856"/>
              <a:ext cx="318" cy="248"/>
              <a:chOff x="1611" y="2011"/>
              <a:chExt cx="318" cy="248"/>
            </a:xfrm>
          </p:grpSpPr>
          <p:sp>
            <p:nvSpPr>
              <p:cNvPr id="82034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35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36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37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38" name="Oval 26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39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40" name="Text Box 28"/>
              <p:cNvSpPr txBox="1">
                <a:spLocks noChangeArrowheads="1"/>
              </p:cNvSpPr>
              <p:nvPr/>
            </p:nvSpPr>
            <p:spPr bwMode="auto">
              <a:xfrm>
                <a:off x="1656" y="2011"/>
                <a:ext cx="207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i="0" smtClean="0"/>
                  <a:t>x</a:t>
                </a:r>
                <a:endParaRPr lang="en-US" sz="2000" i="0" smtClean="0"/>
              </a:p>
            </p:txBody>
          </p:sp>
        </p:grpSp>
        <p:grpSp>
          <p:nvGrpSpPr>
            <p:cNvPr id="101446" name="Group 29"/>
            <p:cNvGrpSpPr>
              <a:grpSpLocks/>
            </p:cNvGrpSpPr>
            <p:nvPr/>
          </p:nvGrpSpPr>
          <p:grpSpPr bwMode="auto">
            <a:xfrm>
              <a:off x="415" y="2028"/>
              <a:ext cx="318" cy="248"/>
              <a:chOff x="1613" y="2011"/>
              <a:chExt cx="318" cy="248"/>
            </a:xfrm>
          </p:grpSpPr>
          <p:sp>
            <p:nvSpPr>
              <p:cNvPr id="82027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28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29" name="Line 32"/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30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31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32" name="Rectangle 35"/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33" name="Text Box 36"/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i="0" smtClean="0"/>
                  <a:t>u</a:t>
                </a:r>
                <a:endParaRPr lang="en-US" sz="2000" i="0" smtClean="0"/>
              </a:p>
            </p:txBody>
          </p:sp>
        </p:grpSp>
        <p:sp>
          <p:nvSpPr>
            <p:cNvPr id="81992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93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94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95" name="Text Box 40"/>
            <p:cNvSpPr txBox="1">
              <a:spLocks noChangeArrowheads="1"/>
            </p:cNvSpPr>
            <p:nvPr/>
          </p:nvSpPr>
          <p:spPr bwMode="auto">
            <a:xfrm>
              <a:off x="767" y="1368"/>
              <a:ext cx="22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i="0" smtClean="0"/>
                <a:t>5</a:t>
              </a:r>
            </a:p>
          </p:txBody>
        </p:sp>
        <p:sp>
          <p:nvSpPr>
            <p:cNvPr id="81996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1997" name="Text Box 42"/>
            <p:cNvSpPr txBox="1">
              <a:spLocks noChangeArrowheads="1"/>
            </p:cNvSpPr>
            <p:nvPr/>
          </p:nvSpPr>
          <p:spPr bwMode="auto">
            <a:xfrm>
              <a:off x="1449" y="2407"/>
              <a:ext cx="22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i="0" smtClean="0"/>
                <a:t>3</a:t>
              </a:r>
            </a:p>
          </p:txBody>
        </p:sp>
        <p:sp>
          <p:nvSpPr>
            <p:cNvPr id="101453" name="Freeform 43"/>
            <p:cNvSpPr>
              <a:spLocks/>
            </p:cNvSpPr>
            <p:nvPr/>
          </p:nvSpPr>
          <p:spPr bwMode="auto">
            <a:xfrm>
              <a:off x="604" y="2227"/>
              <a:ext cx="857" cy="1152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57" h="1152">
                  <a:moveTo>
                    <a:pt x="0" y="0"/>
                  </a:moveTo>
                  <a:cubicBezTo>
                    <a:pt x="95" y="191"/>
                    <a:pt x="365" y="1152"/>
                    <a:pt x="562" y="1152"/>
                  </a:cubicBezTo>
                  <a:cubicBezTo>
                    <a:pt x="759" y="1152"/>
                    <a:pt x="796" y="851"/>
                    <a:pt x="857" y="7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000" i="0"/>
            </a:p>
          </p:txBody>
        </p:sp>
        <p:sp>
          <p:nvSpPr>
            <p:cNvPr id="81999" name="Text Box 44"/>
            <p:cNvSpPr txBox="1">
              <a:spLocks noChangeArrowheads="1"/>
            </p:cNvSpPr>
            <p:nvPr/>
          </p:nvSpPr>
          <p:spPr bwMode="auto">
            <a:xfrm>
              <a:off x="763" y="2582"/>
              <a:ext cx="22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i="0" smtClean="0"/>
                <a:t>7</a:t>
              </a:r>
            </a:p>
          </p:txBody>
        </p:sp>
        <p:sp>
          <p:nvSpPr>
            <p:cNvPr id="82000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01" name="Text Box 46"/>
            <p:cNvSpPr txBox="1">
              <a:spLocks noChangeArrowheads="1"/>
            </p:cNvSpPr>
            <p:nvPr/>
          </p:nvSpPr>
          <p:spPr bwMode="auto">
            <a:xfrm>
              <a:off x="1891" y="2569"/>
              <a:ext cx="22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i="0" smtClean="0"/>
                <a:t>4</a:t>
              </a:r>
            </a:p>
          </p:txBody>
        </p:sp>
        <p:sp>
          <p:nvSpPr>
            <p:cNvPr id="101457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000" i="0"/>
            </a:p>
          </p:txBody>
        </p:sp>
        <p:grpSp>
          <p:nvGrpSpPr>
            <p:cNvPr id="101458" name="Group 48"/>
            <p:cNvGrpSpPr>
              <a:grpSpLocks/>
            </p:cNvGrpSpPr>
            <p:nvPr/>
          </p:nvGrpSpPr>
          <p:grpSpPr bwMode="auto">
            <a:xfrm>
              <a:off x="2332" y="2021"/>
              <a:ext cx="316" cy="248"/>
              <a:chOff x="1613" y="2011"/>
              <a:chExt cx="316" cy="248"/>
            </a:xfrm>
          </p:grpSpPr>
          <p:sp>
            <p:nvSpPr>
              <p:cNvPr id="82020" name="Oval 49"/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21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22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23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24" name="Oval 53"/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25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26" name="Text Box 55"/>
              <p:cNvSpPr txBox="1">
                <a:spLocks noChangeArrowheads="1"/>
              </p:cNvSpPr>
              <p:nvPr/>
            </p:nvSpPr>
            <p:spPr bwMode="auto">
              <a:xfrm>
                <a:off x="1656" y="2011"/>
                <a:ext cx="207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i="0" smtClean="0"/>
                  <a:t>y</a:t>
                </a:r>
                <a:endParaRPr lang="en-US" sz="2000" i="0" smtClean="0"/>
              </a:p>
            </p:txBody>
          </p:sp>
        </p:grpSp>
        <p:sp>
          <p:nvSpPr>
            <p:cNvPr id="82004" name="Text Box 56"/>
            <p:cNvSpPr txBox="1">
              <a:spLocks noChangeArrowheads="1"/>
            </p:cNvSpPr>
            <p:nvPr/>
          </p:nvSpPr>
          <p:spPr bwMode="auto">
            <a:xfrm>
              <a:off x="1809" y="1721"/>
              <a:ext cx="22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i="0" smtClean="0"/>
                <a:t>8</a:t>
              </a:r>
            </a:p>
          </p:txBody>
        </p:sp>
        <p:grpSp>
          <p:nvGrpSpPr>
            <p:cNvPr id="101460" name="Group 57"/>
            <p:cNvGrpSpPr>
              <a:grpSpLocks/>
            </p:cNvGrpSpPr>
            <p:nvPr/>
          </p:nvGrpSpPr>
          <p:grpSpPr bwMode="auto">
            <a:xfrm>
              <a:off x="3007" y="2002"/>
              <a:ext cx="318" cy="248"/>
              <a:chOff x="1611" y="2011"/>
              <a:chExt cx="318" cy="248"/>
            </a:xfrm>
          </p:grpSpPr>
          <p:sp>
            <p:nvSpPr>
              <p:cNvPr id="82013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14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15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16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17" name="Oval 62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18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019" name="Text Box 64"/>
              <p:cNvSpPr txBox="1">
                <a:spLocks noChangeArrowheads="1"/>
              </p:cNvSpPr>
              <p:nvPr/>
            </p:nvSpPr>
            <p:spPr bwMode="auto">
              <a:xfrm>
                <a:off x="1657" y="2011"/>
                <a:ext cx="207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i="0" smtClean="0"/>
                  <a:t>z</a:t>
                </a:r>
                <a:endParaRPr lang="en-US" sz="2000" i="0" smtClean="0"/>
              </a:p>
            </p:txBody>
          </p:sp>
        </p:grpSp>
        <p:sp>
          <p:nvSpPr>
            <p:cNvPr id="82006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07" name="Text Box 66"/>
            <p:cNvSpPr txBox="1">
              <a:spLocks noChangeArrowheads="1"/>
            </p:cNvSpPr>
            <p:nvPr/>
          </p:nvSpPr>
          <p:spPr bwMode="auto">
            <a:xfrm>
              <a:off x="2701" y="2149"/>
              <a:ext cx="22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i="0" smtClean="0"/>
                <a:t>2</a:t>
              </a:r>
            </a:p>
          </p:txBody>
        </p:sp>
        <p:sp>
          <p:nvSpPr>
            <p:cNvPr id="82008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2009" name="Text Box 68"/>
            <p:cNvSpPr txBox="1">
              <a:spLocks noChangeArrowheads="1"/>
            </p:cNvSpPr>
            <p:nvPr/>
          </p:nvSpPr>
          <p:spPr bwMode="auto">
            <a:xfrm>
              <a:off x="1914" y="1343"/>
              <a:ext cx="22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i="0" smtClean="0"/>
                <a:t>7</a:t>
              </a:r>
            </a:p>
          </p:txBody>
        </p:sp>
        <p:sp>
          <p:nvSpPr>
            <p:cNvPr id="101465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000" i="0"/>
            </a:p>
          </p:txBody>
        </p:sp>
        <p:sp>
          <p:nvSpPr>
            <p:cNvPr id="101466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000" i="0"/>
            </a:p>
          </p:txBody>
        </p:sp>
        <p:sp>
          <p:nvSpPr>
            <p:cNvPr id="82012" name="Text Box 71"/>
            <p:cNvSpPr txBox="1">
              <a:spLocks noChangeArrowheads="1"/>
            </p:cNvSpPr>
            <p:nvPr/>
          </p:nvSpPr>
          <p:spPr bwMode="auto">
            <a:xfrm>
              <a:off x="2675" y="1008"/>
              <a:ext cx="22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i="0" smtClean="0"/>
                <a:t>9</a:t>
              </a:r>
            </a:p>
          </p:txBody>
        </p:sp>
      </p:grpSp>
      <p:sp>
        <p:nvSpPr>
          <p:cNvPr id="81926" name="Rectangle 72"/>
          <p:cNvSpPr>
            <a:spLocks noChangeArrowheads="1"/>
          </p:cNvSpPr>
          <p:nvPr/>
        </p:nvSpPr>
        <p:spPr bwMode="auto">
          <a:xfrm>
            <a:off x="48736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4000">
                <a:solidFill>
                  <a:srgbClr val="000099"/>
                </a:solidFill>
                <a:latin typeface="Gill Sans MT" panose="020B0502020104020203" pitchFamily="34" charset="0"/>
              </a:rPr>
              <a:t>Dijkstra</a:t>
            </a:r>
            <a:r>
              <a:rPr lang="ja-JP" altLang="en-US" sz="4000">
                <a:solidFill>
                  <a:srgbClr val="000099"/>
                </a:solidFill>
                <a:latin typeface="Gill Sans MT" panose="020B0502020104020203" pitchFamily="34" charset="0"/>
              </a:rPr>
              <a:t>’</a:t>
            </a:r>
            <a:r>
              <a:rPr lang="en-US" altLang="ja-JP" sz="4000">
                <a:solidFill>
                  <a:srgbClr val="000099"/>
                </a:solidFill>
                <a:latin typeface="Gill Sans MT" panose="020B0502020104020203" pitchFamily="34" charset="0"/>
              </a:rPr>
              <a:t>s algorithm: example</a:t>
            </a:r>
            <a:endParaRPr lang="en-US" sz="4400">
              <a:solidFill>
                <a:srgbClr val="000099"/>
              </a:solidFill>
              <a:latin typeface="Gill Sans MT" panose="020B0502020104020203" pitchFamily="34" charset="0"/>
            </a:endParaRPr>
          </a:p>
        </p:txBody>
      </p:sp>
      <p:sp>
        <p:nvSpPr>
          <p:cNvPr id="81927" name="Text Box 73"/>
          <p:cNvSpPr txBox="1">
            <a:spLocks noChangeArrowheads="1"/>
          </p:cNvSpPr>
          <p:nvPr/>
        </p:nvSpPr>
        <p:spPr bwMode="auto">
          <a:xfrm>
            <a:off x="315210" y="1376969"/>
            <a:ext cx="6047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i="0" smtClean="0">
                <a:latin typeface="+mn-lt"/>
              </a:rPr>
              <a:t>Step</a:t>
            </a:r>
          </a:p>
          <a:p>
            <a:pPr algn="r">
              <a:defRPr/>
            </a:pPr>
            <a:endParaRPr lang="en-US" sz="1800" i="0" smtClean="0">
              <a:latin typeface="+mn-lt"/>
            </a:endParaRPr>
          </a:p>
        </p:txBody>
      </p:sp>
      <p:sp>
        <p:nvSpPr>
          <p:cNvPr id="81928" name="Text Box 74"/>
          <p:cNvSpPr txBox="1">
            <a:spLocks noChangeArrowheads="1"/>
          </p:cNvSpPr>
          <p:nvPr/>
        </p:nvSpPr>
        <p:spPr bwMode="auto">
          <a:xfrm>
            <a:off x="1220592" y="1383319"/>
            <a:ext cx="394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i="0" smtClean="0">
                <a:latin typeface="+mn-lt"/>
              </a:rPr>
              <a:t>N</a:t>
            </a:r>
            <a:r>
              <a:rPr lang="en-US" sz="1800" i="0" smtClean="0">
                <a:latin typeface="+mn-lt"/>
                <a:cs typeface="Arial" charset="0"/>
              </a:rPr>
              <a:t>'</a:t>
            </a:r>
          </a:p>
        </p:txBody>
      </p:sp>
      <p:sp>
        <p:nvSpPr>
          <p:cNvPr id="81929" name="Text Box 75"/>
          <p:cNvSpPr txBox="1">
            <a:spLocks noChangeArrowheads="1"/>
          </p:cNvSpPr>
          <p:nvPr/>
        </p:nvSpPr>
        <p:spPr bwMode="auto">
          <a:xfrm>
            <a:off x="1888812" y="1108681"/>
            <a:ext cx="5709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i="0" smtClean="0">
                <a:latin typeface="+mn-lt"/>
              </a:rPr>
              <a:t>D(</a:t>
            </a:r>
            <a:r>
              <a:rPr lang="en-US" sz="1800" b="1" i="0" smtClean="0">
                <a:solidFill>
                  <a:srgbClr val="FF0000"/>
                </a:solidFill>
                <a:latin typeface="+mn-lt"/>
              </a:rPr>
              <a:t>v</a:t>
            </a:r>
            <a:r>
              <a:rPr lang="en-US" sz="1800" i="0" smtClean="0">
                <a:latin typeface="+mn-lt"/>
              </a:rPr>
              <a:t>)</a:t>
            </a:r>
          </a:p>
          <a:p>
            <a:pPr algn="r">
              <a:defRPr/>
            </a:pPr>
            <a:r>
              <a:rPr lang="en-US" sz="1400" i="0" smtClean="0">
                <a:latin typeface="+mn-lt"/>
              </a:rPr>
              <a:t>p(v)</a:t>
            </a:r>
          </a:p>
        </p:txBody>
      </p:sp>
      <p:sp>
        <p:nvSpPr>
          <p:cNvPr id="81930" name="Text Box 76"/>
          <p:cNvSpPr txBox="1">
            <a:spLocks noChangeArrowheads="1"/>
          </p:cNvSpPr>
          <p:nvPr/>
        </p:nvSpPr>
        <p:spPr bwMode="auto">
          <a:xfrm>
            <a:off x="233818" y="1716694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smtClean="0">
                <a:latin typeface="+mn-lt"/>
              </a:rPr>
              <a:t>0</a:t>
            </a:r>
          </a:p>
        </p:txBody>
      </p:sp>
      <p:sp>
        <p:nvSpPr>
          <p:cNvPr id="81931" name="Text Box 77"/>
          <p:cNvSpPr txBox="1">
            <a:spLocks noChangeArrowheads="1"/>
          </p:cNvSpPr>
          <p:nvPr/>
        </p:nvSpPr>
        <p:spPr bwMode="auto">
          <a:xfrm>
            <a:off x="238581" y="2013556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smtClean="0">
                <a:latin typeface="+mn-lt"/>
              </a:rPr>
              <a:t>1</a:t>
            </a:r>
          </a:p>
        </p:txBody>
      </p:sp>
      <p:sp>
        <p:nvSpPr>
          <p:cNvPr id="81932" name="Text Box 78"/>
          <p:cNvSpPr txBox="1">
            <a:spLocks noChangeArrowheads="1"/>
          </p:cNvSpPr>
          <p:nvPr/>
        </p:nvSpPr>
        <p:spPr bwMode="auto">
          <a:xfrm>
            <a:off x="240168" y="2321531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smtClean="0">
                <a:latin typeface="+mn-lt"/>
              </a:rPr>
              <a:t>2</a:t>
            </a:r>
          </a:p>
        </p:txBody>
      </p:sp>
      <p:sp>
        <p:nvSpPr>
          <p:cNvPr id="81933" name="Text Box 79"/>
          <p:cNvSpPr txBox="1">
            <a:spLocks noChangeArrowheads="1"/>
          </p:cNvSpPr>
          <p:nvPr/>
        </p:nvSpPr>
        <p:spPr bwMode="auto">
          <a:xfrm>
            <a:off x="233818" y="2623156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smtClean="0">
                <a:latin typeface="+mn-lt"/>
              </a:rPr>
              <a:t>3</a:t>
            </a:r>
          </a:p>
        </p:txBody>
      </p:sp>
      <p:sp>
        <p:nvSpPr>
          <p:cNvPr id="81934" name="Text Box 80"/>
          <p:cNvSpPr txBox="1">
            <a:spLocks noChangeArrowheads="1"/>
          </p:cNvSpPr>
          <p:nvPr/>
        </p:nvSpPr>
        <p:spPr bwMode="auto">
          <a:xfrm>
            <a:off x="232231" y="29263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smtClean="0">
                <a:latin typeface="+mn-lt"/>
              </a:rPr>
              <a:t>4</a:t>
            </a:r>
          </a:p>
        </p:txBody>
      </p:sp>
      <p:sp>
        <p:nvSpPr>
          <p:cNvPr id="81935" name="Text Box 81"/>
          <p:cNvSpPr txBox="1">
            <a:spLocks noChangeArrowheads="1"/>
          </p:cNvSpPr>
          <p:nvPr/>
        </p:nvSpPr>
        <p:spPr bwMode="auto">
          <a:xfrm>
            <a:off x="236993" y="3231169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smtClean="0">
                <a:latin typeface="+mn-lt"/>
              </a:rPr>
              <a:t>5</a:t>
            </a:r>
          </a:p>
        </p:txBody>
      </p:sp>
      <p:sp>
        <p:nvSpPr>
          <p:cNvPr id="81936" name="Text Box 82"/>
          <p:cNvSpPr txBox="1">
            <a:spLocks noChangeArrowheads="1"/>
          </p:cNvSpPr>
          <p:nvPr/>
        </p:nvSpPr>
        <p:spPr bwMode="auto">
          <a:xfrm>
            <a:off x="2470837" y="1116619"/>
            <a:ext cx="6319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i="0" smtClean="0">
                <a:latin typeface="+mn-lt"/>
              </a:rPr>
              <a:t>D(</a:t>
            </a:r>
            <a:r>
              <a:rPr lang="en-US" sz="1800" b="1" i="0" smtClean="0">
                <a:solidFill>
                  <a:srgbClr val="FF0000"/>
                </a:solidFill>
                <a:latin typeface="+mn-lt"/>
              </a:rPr>
              <a:t>w</a:t>
            </a:r>
            <a:r>
              <a:rPr lang="en-US" sz="1800" i="0" smtClean="0">
                <a:latin typeface="+mn-lt"/>
              </a:rPr>
              <a:t>)</a:t>
            </a:r>
          </a:p>
          <a:p>
            <a:pPr algn="r">
              <a:defRPr/>
            </a:pPr>
            <a:r>
              <a:rPr lang="en-US" sz="1400" i="0" smtClean="0">
                <a:latin typeface="+mn-lt"/>
              </a:rPr>
              <a:t>p(w)</a:t>
            </a:r>
          </a:p>
        </p:txBody>
      </p:sp>
      <p:sp>
        <p:nvSpPr>
          <p:cNvPr id="81937" name="Text Box 83"/>
          <p:cNvSpPr txBox="1">
            <a:spLocks noChangeArrowheads="1"/>
          </p:cNvSpPr>
          <p:nvPr/>
        </p:nvSpPr>
        <p:spPr bwMode="auto">
          <a:xfrm>
            <a:off x="3152462" y="1116619"/>
            <a:ext cx="5709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i="0" smtClean="0">
                <a:latin typeface="+mn-lt"/>
              </a:rPr>
              <a:t>D(</a:t>
            </a:r>
            <a:r>
              <a:rPr lang="en-US" sz="1800" b="1" i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1800" i="0" smtClean="0">
                <a:latin typeface="+mn-lt"/>
              </a:rPr>
              <a:t>)</a:t>
            </a:r>
          </a:p>
          <a:p>
            <a:pPr algn="r">
              <a:defRPr/>
            </a:pPr>
            <a:r>
              <a:rPr lang="en-US" sz="1400" i="0" smtClean="0">
                <a:latin typeface="+mn-lt"/>
              </a:rPr>
              <a:t>p(x)</a:t>
            </a:r>
          </a:p>
        </p:txBody>
      </p:sp>
      <p:sp>
        <p:nvSpPr>
          <p:cNvPr id="81938" name="Text Box 84"/>
          <p:cNvSpPr txBox="1">
            <a:spLocks noChangeArrowheads="1"/>
          </p:cNvSpPr>
          <p:nvPr/>
        </p:nvSpPr>
        <p:spPr bwMode="auto">
          <a:xfrm>
            <a:off x="3792225" y="1116619"/>
            <a:ext cx="5709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i="0" smtClean="0">
                <a:latin typeface="+mn-lt"/>
              </a:rPr>
              <a:t>D(</a:t>
            </a:r>
            <a:r>
              <a:rPr lang="en-US" sz="1800" b="1" i="0" smtClean="0">
                <a:solidFill>
                  <a:srgbClr val="FF0000"/>
                </a:solidFill>
                <a:latin typeface="+mn-lt"/>
              </a:rPr>
              <a:t>y</a:t>
            </a:r>
            <a:r>
              <a:rPr lang="en-US" sz="1800" i="0" smtClean="0">
                <a:latin typeface="+mn-lt"/>
              </a:rPr>
              <a:t>)</a:t>
            </a:r>
          </a:p>
          <a:p>
            <a:pPr algn="r">
              <a:defRPr/>
            </a:pPr>
            <a:r>
              <a:rPr lang="en-US" sz="1400" i="0" smtClean="0">
                <a:latin typeface="+mn-lt"/>
              </a:rPr>
              <a:t>p(y)</a:t>
            </a:r>
          </a:p>
        </p:txBody>
      </p:sp>
      <p:sp>
        <p:nvSpPr>
          <p:cNvPr id="81939" name="Text Box 85"/>
          <p:cNvSpPr txBox="1">
            <a:spLocks noChangeArrowheads="1"/>
          </p:cNvSpPr>
          <p:nvPr/>
        </p:nvSpPr>
        <p:spPr bwMode="auto">
          <a:xfrm>
            <a:off x="4420983" y="1121381"/>
            <a:ext cx="5597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i="0" smtClean="0">
                <a:latin typeface="+mn-lt"/>
              </a:rPr>
              <a:t>D(</a:t>
            </a:r>
            <a:r>
              <a:rPr lang="en-US" sz="1800" b="1" i="0" smtClean="0">
                <a:solidFill>
                  <a:srgbClr val="FF0000"/>
                </a:solidFill>
                <a:latin typeface="+mn-lt"/>
              </a:rPr>
              <a:t>z</a:t>
            </a:r>
            <a:r>
              <a:rPr lang="en-US" sz="1800" i="0" smtClean="0">
                <a:latin typeface="+mn-lt"/>
              </a:rPr>
              <a:t>)</a:t>
            </a:r>
          </a:p>
          <a:p>
            <a:pPr algn="r">
              <a:defRPr/>
            </a:pPr>
            <a:r>
              <a:rPr lang="en-US" sz="1400" i="0" smtClean="0">
                <a:latin typeface="+mn-lt"/>
              </a:rPr>
              <a:t>p(z)</a:t>
            </a:r>
          </a:p>
        </p:txBody>
      </p:sp>
      <p:sp>
        <p:nvSpPr>
          <p:cNvPr id="81940" name="Line 86"/>
          <p:cNvSpPr>
            <a:spLocks noChangeShapeType="1"/>
          </p:cNvSpPr>
          <p:nvPr/>
        </p:nvSpPr>
        <p:spPr bwMode="auto">
          <a:xfrm>
            <a:off x="338902" y="1737331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+mn-lt"/>
              <a:ea typeface="ＭＳ Ｐゴシック" charset="0"/>
            </a:endParaRPr>
          </a:p>
        </p:txBody>
      </p:sp>
      <p:sp>
        <p:nvSpPr>
          <p:cNvPr id="81941" name="Line 87"/>
          <p:cNvSpPr>
            <a:spLocks noChangeShapeType="1"/>
          </p:cNvSpPr>
          <p:nvPr/>
        </p:nvSpPr>
        <p:spPr bwMode="auto">
          <a:xfrm>
            <a:off x="319852" y="2051656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+mn-lt"/>
              <a:ea typeface="ＭＳ Ｐゴシック" charset="0"/>
            </a:endParaRPr>
          </a:p>
        </p:txBody>
      </p:sp>
      <p:sp>
        <p:nvSpPr>
          <p:cNvPr id="81942" name="Text Box 88"/>
          <p:cNvSpPr txBox="1">
            <a:spLocks noChangeArrowheads="1"/>
          </p:cNvSpPr>
          <p:nvPr/>
        </p:nvSpPr>
        <p:spPr bwMode="auto">
          <a:xfrm>
            <a:off x="1245351" y="1707169"/>
            <a:ext cx="2968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smtClean="0">
                <a:latin typeface="+mn-lt"/>
              </a:rPr>
              <a:t>u</a:t>
            </a:r>
          </a:p>
        </p:txBody>
      </p:sp>
      <p:sp>
        <p:nvSpPr>
          <p:cNvPr id="81943" name="Line 89"/>
          <p:cNvSpPr>
            <a:spLocks noChangeShapeType="1"/>
          </p:cNvSpPr>
          <p:nvPr/>
        </p:nvSpPr>
        <p:spPr bwMode="auto">
          <a:xfrm>
            <a:off x="319852" y="2346931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+mn-lt"/>
              <a:ea typeface="ＭＳ Ｐゴシック" charset="0"/>
            </a:endParaRPr>
          </a:p>
        </p:txBody>
      </p:sp>
      <p:sp>
        <p:nvSpPr>
          <p:cNvPr id="81944" name="Line 90"/>
          <p:cNvSpPr>
            <a:spLocks noChangeShapeType="1"/>
          </p:cNvSpPr>
          <p:nvPr/>
        </p:nvSpPr>
        <p:spPr bwMode="auto">
          <a:xfrm>
            <a:off x="319852" y="2661256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+mn-lt"/>
              <a:ea typeface="ＭＳ Ｐゴシック" charset="0"/>
            </a:endParaRPr>
          </a:p>
        </p:txBody>
      </p:sp>
      <p:sp>
        <p:nvSpPr>
          <p:cNvPr id="81945" name="Line 91"/>
          <p:cNvSpPr>
            <a:spLocks noChangeShapeType="1"/>
          </p:cNvSpPr>
          <p:nvPr/>
        </p:nvSpPr>
        <p:spPr bwMode="auto">
          <a:xfrm>
            <a:off x="303977" y="2964469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+mn-lt"/>
              <a:ea typeface="ＭＳ Ｐゴシック" charset="0"/>
            </a:endParaRPr>
          </a:p>
        </p:txBody>
      </p:sp>
      <p:sp>
        <p:nvSpPr>
          <p:cNvPr id="81946" name="Line 92"/>
          <p:cNvSpPr>
            <a:spLocks noChangeShapeType="1"/>
          </p:cNvSpPr>
          <p:nvPr/>
        </p:nvSpPr>
        <p:spPr bwMode="auto">
          <a:xfrm>
            <a:off x="315090" y="3270856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+mn-lt"/>
              <a:ea typeface="ＭＳ Ｐゴシック" charset="0"/>
            </a:endParaRPr>
          </a:p>
        </p:txBody>
      </p:sp>
      <p:sp>
        <p:nvSpPr>
          <p:cNvPr id="81947" name="Line 93"/>
          <p:cNvSpPr>
            <a:spLocks noChangeShapeType="1"/>
          </p:cNvSpPr>
          <p:nvPr/>
        </p:nvSpPr>
        <p:spPr bwMode="auto">
          <a:xfrm>
            <a:off x="319852" y="3566131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+mn-lt"/>
              <a:ea typeface="ＭＳ Ｐゴシック" charset="0"/>
            </a:endParaRPr>
          </a:p>
        </p:txBody>
      </p:sp>
      <p:grpSp>
        <p:nvGrpSpPr>
          <p:cNvPr id="717918" name="Group 94"/>
          <p:cNvGrpSpPr>
            <a:grpSpLocks/>
          </p:cNvGrpSpPr>
          <p:nvPr/>
        </p:nvGrpSpPr>
        <p:grpSpPr bwMode="auto">
          <a:xfrm>
            <a:off x="1937514" y="1708758"/>
            <a:ext cx="3076575" cy="404813"/>
            <a:chOff x="1385" y="1014"/>
            <a:chExt cx="1938" cy="255"/>
          </a:xfrm>
        </p:grpSpPr>
        <p:sp>
          <p:nvSpPr>
            <p:cNvPr id="81981" name="Text Box 95"/>
            <p:cNvSpPr txBox="1">
              <a:spLocks noChangeArrowheads="1"/>
            </p:cNvSpPr>
            <p:nvPr/>
          </p:nvSpPr>
          <p:spPr bwMode="auto">
            <a:xfrm>
              <a:off x="3079" y="1014"/>
              <a:ext cx="2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US" sz="1600" i="0">
                  <a:latin typeface="+mn-lt"/>
                </a:rPr>
                <a:t>∞ </a:t>
              </a:r>
              <a:endParaRPr lang="en-US" sz="1800" i="0">
                <a:latin typeface="+mn-lt"/>
              </a:endParaRPr>
            </a:p>
          </p:txBody>
        </p:sp>
        <p:sp>
          <p:nvSpPr>
            <p:cNvPr id="81982" name="Text Box 96"/>
            <p:cNvSpPr txBox="1">
              <a:spLocks noChangeArrowheads="1"/>
            </p:cNvSpPr>
            <p:nvPr/>
          </p:nvSpPr>
          <p:spPr bwMode="auto">
            <a:xfrm>
              <a:off x="2683" y="1014"/>
              <a:ext cx="2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US" sz="1600" i="0">
                  <a:latin typeface="+mn-lt"/>
                </a:rPr>
                <a:t>∞ </a:t>
              </a:r>
              <a:endParaRPr lang="en-US" sz="1800" i="0">
                <a:latin typeface="+mn-lt"/>
              </a:endParaRPr>
            </a:p>
          </p:txBody>
        </p:sp>
        <p:sp>
          <p:nvSpPr>
            <p:cNvPr id="81983" name="Text Box 97"/>
            <p:cNvSpPr txBox="1">
              <a:spLocks noChangeArrowheads="1"/>
            </p:cNvSpPr>
            <p:nvPr/>
          </p:nvSpPr>
          <p:spPr bwMode="auto">
            <a:xfrm>
              <a:off x="1385" y="1017"/>
              <a:ext cx="3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2000" i="0" smtClean="0">
                  <a:latin typeface="+mn-lt"/>
                </a:rPr>
                <a:t>7,u</a:t>
              </a:r>
            </a:p>
          </p:txBody>
        </p:sp>
        <p:sp>
          <p:nvSpPr>
            <p:cNvPr id="81984" name="Text Box 98"/>
            <p:cNvSpPr txBox="1">
              <a:spLocks noChangeArrowheads="1"/>
            </p:cNvSpPr>
            <p:nvPr/>
          </p:nvSpPr>
          <p:spPr bwMode="auto">
            <a:xfrm>
              <a:off x="1792" y="1015"/>
              <a:ext cx="3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2000" i="0" smtClean="0">
                  <a:latin typeface="+mn-lt"/>
                </a:rPr>
                <a:t>3,u</a:t>
              </a:r>
            </a:p>
          </p:txBody>
        </p:sp>
        <p:sp>
          <p:nvSpPr>
            <p:cNvPr id="81985" name="Text Box 99"/>
            <p:cNvSpPr txBox="1">
              <a:spLocks noChangeArrowheads="1"/>
            </p:cNvSpPr>
            <p:nvPr/>
          </p:nvSpPr>
          <p:spPr bwMode="auto">
            <a:xfrm>
              <a:off x="2195" y="1016"/>
              <a:ext cx="3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2000" i="0" smtClean="0">
                  <a:latin typeface="+mn-lt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092880" y="2004031"/>
            <a:ext cx="4683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smtClean="0">
                <a:latin typeface="+mn-lt"/>
              </a:rPr>
              <a:t>uw</a:t>
            </a:r>
          </a:p>
        </p:txBody>
      </p:sp>
      <p:grpSp>
        <p:nvGrpSpPr>
          <p:cNvPr id="717925" name="Group 101"/>
          <p:cNvGrpSpPr>
            <a:grpSpLocks/>
          </p:cNvGrpSpPr>
          <p:nvPr/>
        </p:nvGrpSpPr>
        <p:grpSpPr bwMode="auto">
          <a:xfrm>
            <a:off x="1888303" y="2015146"/>
            <a:ext cx="3136900" cy="404813"/>
            <a:chOff x="1347" y="1014"/>
            <a:chExt cx="1976" cy="255"/>
          </a:xfrm>
        </p:grpSpPr>
        <p:sp>
          <p:nvSpPr>
            <p:cNvPr id="81976" name="Text Box 102"/>
            <p:cNvSpPr txBox="1">
              <a:spLocks noChangeArrowheads="1"/>
            </p:cNvSpPr>
            <p:nvPr/>
          </p:nvSpPr>
          <p:spPr bwMode="auto">
            <a:xfrm>
              <a:off x="3079" y="1014"/>
              <a:ext cx="2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/>
              <a:r>
                <a:rPr lang="en-US" sz="1600" i="0">
                  <a:latin typeface="+mn-lt"/>
                </a:rPr>
                <a:t>∞ </a:t>
              </a:r>
              <a:endParaRPr lang="en-US" sz="1800" i="0">
                <a:latin typeface="+mn-lt"/>
              </a:endParaRPr>
            </a:p>
          </p:txBody>
        </p:sp>
        <p:sp>
          <p:nvSpPr>
            <p:cNvPr id="81977" name="Text Box 103"/>
            <p:cNvSpPr txBox="1">
              <a:spLocks noChangeArrowheads="1"/>
            </p:cNvSpPr>
            <p:nvPr/>
          </p:nvSpPr>
          <p:spPr bwMode="auto">
            <a:xfrm>
              <a:off x="2484" y="1014"/>
              <a:ext cx="44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400" i="0" smtClean="0">
                  <a:latin typeface="+mn-lt"/>
                </a:rPr>
                <a:t>11</a:t>
              </a:r>
              <a:r>
                <a:rPr lang="en-US" sz="2000" i="0" smtClean="0">
                  <a:latin typeface="+mn-lt"/>
                </a:rPr>
                <a:t>,w </a:t>
              </a:r>
              <a:endParaRPr lang="en-US" sz="1800" i="0" smtClean="0">
                <a:latin typeface="+mn-lt"/>
              </a:endParaRPr>
            </a:p>
          </p:txBody>
        </p:sp>
        <p:sp>
          <p:nvSpPr>
            <p:cNvPr id="81978" name="Text Box 104"/>
            <p:cNvSpPr txBox="1">
              <a:spLocks noChangeArrowheads="1"/>
            </p:cNvSpPr>
            <p:nvPr/>
          </p:nvSpPr>
          <p:spPr bwMode="auto">
            <a:xfrm>
              <a:off x="1347" y="1017"/>
              <a:ext cx="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2000" i="0" smtClean="0">
                  <a:latin typeface="+mn-lt"/>
                </a:rPr>
                <a:t>6,w</a:t>
              </a:r>
            </a:p>
          </p:txBody>
        </p:sp>
        <p:sp>
          <p:nvSpPr>
            <p:cNvPr id="81979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endParaRPr lang="en-US" sz="2000" i="0" smtClean="0">
                <a:latin typeface="+mn-lt"/>
              </a:endParaRPr>
            </a:p>
          </p:txBody>
        </p:sp>
        <p:sp>
          <p:nvSpPr>
            <p:cNvPr id="81980" name="Text Box 106"/>
            <p:cNvSpPr txBox="1">
              <a:spLocks noChangeArrowheads="1"/>
            </p:cNvSpPr>
            <p:nvPr/>
          </p:nvSpPr>
          <p:spPr bwMode="auto">
            <a:xfrm>
              <a:off x="2195" y="1016"/>
              <a:ext cx="3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2000" i="0" smtClean="0">
                  <a:latin typeface="+mn-lt"/>
                </a:rPr>
                <a:t>5,u</a:t>
              </a:r>
            </a:p>
          </p:txBody>
        </p:sp>
      </p:grpSp>
      <p:grpSp>
        <p:nvGrpSpPr>
          <p:cNvPr id="717931" name="Group 107"/>
          <p:cNvGrpSpPr>
            <a:grpSpLocks/>
          </p:cNvGrpSpPr>
          <p:nvPr/>
        </p:nvGrpSpPr>
        <p:grpSpPr bwMode="auto">
          <a:xfrm>
            <a:off x="1886714" y="2313596"/>
            <a:ext cx="3136900" cy="409575"/>
            <a:chOff x="1347" y="1011"/>
            <a:chExt cx="1976" cy="258"/>
          </a:xfrm>
        </p:grpSpPr>
        <p:sp>
          <p:nvSpPr>
            <p:cNvPr id="81971" name="Text Box 108"/>
            <p:cNvSpPr txBox="1">
              <a:spLocks noChangeArrowheads="1"/>
            </p:cNvSpPr>
            <p:nvPr/>
          </p:nvSpPr>
          <p:spPr bwMode="auto">
            <a:xfrm>
              <a:off x="2912" y="1011"/>
              <a:ext cx="4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400" i="0" smtClean="0">
                  <a:latin typeface="+mn-lt"/>
                </a:rPr>
                <a:t>14</a:t>
              </a:r>
              <a:r>
                <a:rPr lang="en-US" sz="2000" i="0" smtClean="0">
                  <a:latin typeface="+mn-lt"/>
                </a:rPr>
                <a:t>,x </a:t>
              </a:r>
            </a:p>
          </p:txBody>
        </p:sp>
        <p:sp>
          <p:nvSpPr>
            <p:cNvPr id="81972" name="Text Box 109"/>
            <p:cNvSpPr txBox="1">
              <a:spLocks noChangeArrowheads="1"/>
            </p:cNvSpPr>
            <p:nvPr/>
          </p:nvSpPr>
          <p:spPr bwMode="auto">
            <a:xfrm>
              <a:off x="2501" y="1011"/>
              <a:ext cx="4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400" i="0" smtClean="0">
                  <a:latin typeface="+mn-lt"/>
                </a:rPr>
                <a:t>11,</a:t>
              </a:r>
              <a:r>
                <a:rPr lang="en-US" sz="2000" i="0" smtClean="0">
                  <a:latin typeface="+mn-lt"/>
                </a:rPr>
                <a:t>w </a:t>
              </a:r>
              <a:endParaRPr lang="en-US" sz="1800" i="0" smtClean="0">
                <a:latin typeface="+mn-lt"/>
              </a:endParaRPr>
            </a:p>
          </p:txBody>
        </p:sp>
        <p:sp>
          <p:nvSpPr>
            <p:cNvPr id="81973" name="Text Box 110"/>
            <p:cNvSpPr txBox="1">
              <a:spLocks noChangeArrowheads="1"/>
            </p:cNvSpPr>
            <p:nvPr/>
          </p:nvSpPr>
          <p:spPr bwMode="auto">
            <a:xfrm>
              <a:off x="1347" y="1017"/>
              <a:ext cx="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2000" i="0" smtClean="0">
                  <a:latin typeface="+mn-lt"/>
                </a:rPr>
                <a:t>6,w</a:t>
              </a:r>
            </a:p>
          </p:txBody>
        </p:sp>
        <p:sp>
          <p:nvSpPr>
            <p:cNvPr id="81974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endParaRPr lang="en-US" sz="2000" i="0" smtClean="0">
                <a:latin typeface="+mn-lt"/>
              </a:endParaRPr>
            </a:p>
          </p:txBody>
        </p:sp>
        <p:sp>
          <p:nvSpPr>
            <p:cNvPr id="81975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endParaRPr lang="en-US" sz="2000" i="0" smtClean="0">
                <a:latin typeface="+mn-lt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567752" y="1765906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000" i="0">
              <a:latin typeface="+mn-lt"/>
              <a:ea typeface="ＭＳ Ｐゴシック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221802" y="2051656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000" i="0">
              <a:latin typeface="+mn-lt"/>
              <a:ea typeface="ＭＳ Ｐゴシック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972578" y="2313594"/>
            <a:ext cx="5966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smtClean="0">
                <a:latin typeface="+mn-lt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1913702" y="2370744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000" i="0">
              <a:latin typeface="+mn-lt"/>
              <a:ea typeface="ＭＳ Ｐゴシック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879417" y="2599344"/>
            <a:ext cx="7088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smtClean="0">
                <a:latin typeface="+mn-lt"/>
              </a:rPr>
              <a:t>uwxv</a:t>
            </a:r>
          </a:p>
        </p:txBody>
      </p:sp>
      <p:grpSp>
        <p:nvGrpSpPr>
          <p:cNvPr id="717942" name="Group 118"/>
          <p:cNvGrpSpPr>
            <a:grpSpLocks/>
          </p:cNvGrpSpPr>
          <p:nvPr/>
        </p:nvGrpSpPr>
        <p:grpSpPr bwMode="auto">
          <a:xfrm>
            <a:off x="3785365" y="2610450"/>
            <a:ext cx="1235075" cy="400050"/>
            <a:chOff x="1516" y="2777"/>
            <a:chExt cx="778" cy="252"/>
          </a:xfrm>
        </p:grpSpPr>
        <p:sp>
          <p:nvSpPr>
            <p:cNvPr id="81969" name="Text Box 119"/>
            <p:cNvSpPr txBox="1">
              <a:spLocks noChangeArrowheads="1"/>
            </p:cNvSpPr>
            <p:nvPr/>
          </p:nvSpPr>
          <p:spPr bwMode="auto">
            <a:xfrm>
              <a:off x="1883" y="2777"/>
              <a:ext cx="4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400" i="0" smtClean="0">
                  <a:latin typeface="+mn-lt"/>
                </a:rPr>
                <a:t>14</a:t>
              </a:r>
              <a:r>
                <a:rPr lang="en-US" sz="2000" i="0" smtClean="0">
                  <a:latin typeface="+mn-lt"/>
                </a:rPr>
                <a:t>,x </a:t>
              </a:r>
            </a:p>
          </p:txBody>
        </p:sp>
        <p:sp>
          <p:nvSpPr>
            <p:cNvPr id="81970" name="Text Box 120"/>
            <p:cNvSpPr txBox="1">
              <a:spLocks noChangeArrowheads="1"/>
            </p:cNvSpPr>
            <p:nvPr/>
          </p:nvSpPr>
          <p:spPr bwMode="auto">
            <a:xfrm>
              <a:off x="1516" y="2777"/>
              <a:ext cx="38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400" i="0" smtClean="0">
                  <a:latin typeface="+mn-lt"/>
                </a:rPr>
                <a:t>10,</a:t>
              </a:r>
              <a:r>
                <a:rPr lang="en-US" sz="2000" i="0" smtClean="0">
                  <a:latin typeface="+mn-lt"/>
                </a:rPr>
                <a:t>v </a:t>
              </a:r>
              <a:endParaRPr lang="en-US" sz="1800" i="0" smtClean="0">
                <a:latin typeface="+mn-lt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750440" y="2669194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000" i="0">
              <a:latin typeface="+mn-lt"/>
              <a:ea typeface="ＭＳ Ｐゴシック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781339" y="2918431"/>
            <a:ext cx="8370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smtClean="0">
                <a:latin typeface="+mn-lt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375634" y="2929544"/>
            <a:ext cx="6527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400" i="0" smtClean="0">
                <a:latin typeface="+mn-lt"/>
              </a:rPr>
              <a:t>12</a:t>
            </a:r>
            <a:r>
              <a:rPr lang="en-US" sz="2000" i="0" smtClean="0">
                <a:latin typeface="+mn-lt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415602" y="2986694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000" i="0">
              <a:latin typeface="+mn-lt"/>
              <a:ea typeface="ＭＳ Ｐゴシック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303977" y="3775075"/>
            <a:ext cx="4044186" cy="2397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0" dirty="0">
                <a:solidFill>
                  <a:srgbClr val="CC0000"/>
                </a:solidFill>
                <a:latin typeface="+mj-lt"/>
                <a:ea typeface="ＭＳ Ｐゴシック" charset="0"/>
              </a:rPr>
              <a:t>notes: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i="0" dirty="0">
                <a:latin typeface="+mj-lt"/>
                <a:ea typeface="ＭＳ Ｐゴシック" charset="0"/>
              </a:rPr>
              <a:t>construct shortest path tree by tracing predecessor nodes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i="0" dirty="0">
                <a:latin typeface="+mj-lt"/>
                <a:ea typeface="ＭＳ Ｐゴシック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7874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124575" y="4995863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15050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4906963" y="3252788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008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654841" y="3216881"/>
            <a:ext cx="9492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smtClean="0">
                <a:latin typeface="+mn-lt"/>
              </a:rPr>
              <a:t>uwxvyz</a:t>
            </a:r>
          </a:p>
        </p:txBody>
      </p:sp>
    </p:spTree>
    <p:extLst>
      <p:ext uri="{BB962C8B-B14F-4D97-AF65-F5344CB8AC3E}">
        <p14:creationId xmlns:p14="http://schemas.microsoft.com/office/powerpoint/2010/main" val="1205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1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1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1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 animBg="1"/>
      <p:bldP spid="7179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57375"/>
            <a:ext cx="9144000" cy="1895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403" name="Picture 9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8334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30175"/>
            <a:ext cx="8364537" cy="963613"/>
          </a:xfrm>
        </p:spPr>
        <p:txBody>
          <a:bodyPr/>
          <a:lstStyle/>
          <a:p>
            <a:r>
              <a:rPr lang="en-US" sz="4000" dirty="0" smtClean="0"/>
              <a:t>Dijkstra’s</a:t>
            </a:r>
            <a:r>
              <a:rPr lang="en-US" altLang="ja-JP" sz="4000" dirty="0" smtClean="0"/>
              <a:t> algorithm: another example</a:t>
            </a:r>
            <a:endParaRPr lang="en-US" dirty="0" smtClean="0"/>
          </a:p>
        </p:txBody>
      </p:sp>
      <p:sp>
        <p:nvSpPr>
          <p:cNvPr id="82951" name="Text Box 4"/>
          <p:cNvSpPr txBox="1">
            <a:spLocks noChangeArrowheads="1"/>
          </p:cNvSpPr>
          <p:nvPr/>
        </p:nvSpPr>
        <p:spPr bwMode="auto">
          <a:xfrm>
            <a:off x="1864245" y="1516063"/>
            <a:ext cx="4058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dirty="0" smtClean="0">
                <a:latin typeface="+mn-lt"/>
              </a:rPr>
              <a:t>N</a:t>
            </a:r>
            <a:r>
              <a:rPr lang="en-US" sz="2000" i="0" dirty="0" smtClean="0">
                <a:latin typeface="+mn-lt"/>
                <a:cs typeface="Arial" charset="0"/>
              </a:rPr>
              <a:t>'</a:t>
            </a:r>
          </a:p>
          <a:p>
            <a:pPr algn="r">
              <a:defRPr/>
            </a:pPr>
            <a:r>
              <a:rPr lang="en-US" sz="2000" i="0" dirty="0" smtClean="0">
                <a:latin typeface="+mn-lt"/>
              </a:rPr>
              <a:t>u</a:t>
            </a:r>
          </a:p>
        </p:txBody>
      </p:sp>
      <p:sp>
        <p:nvSpPr>
          <p:cNvPr id="82952" name="Text Box 5"/>
          <p:cNvSpPr txBox="1">
            <a:spLocks noChangeArrowheads="1"/>
          </p:cNvSpPr>
          <p:nvPr/>
        </p:nvSpPr>
        <p:spPr bwMode="auto">
          <a:xfrm>
            <a:off x="2632837" y="1497013"/>
            <a:ext cx="10374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dirty="0" smtClean="0">
                <a:latin typeface="+mn-lt"/>
              </a:rPr>
              <a:t>D(v),p(v)</a:t>
            </a:r>
          </a:p>
        </p:txBody>
      </p:sp>
      <p:sp>
        <p:nvSpPr>
          <p:cNvPr id="82953" name="Text Box 6"/>
          <p:cNvSpPr txBox="1">
            <a:spLocks noChangeArrowheads="1"/>
          </p:cNvSpPr>
          <p:nvPr/>
        </p:nvSpPr>
        <p:spPr bwMode="auto">
          <a:xfrm>
            <a:off x="3795327" y="1501775"/>
            <a:ext cx="11560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dirty="0" smtClean="0">
                <a:latin typeface="+mn-lt"/>
              </a:rPr>
              <a:t>D(w),p(w)</a:t>
            </a:r>
          </a:p>
        </p:txBody>
      </p:sp>
      <p:sp>
        <p:nvSpPr>
          <p:cNvPr id="82954" name="Text Box 7"/>
          <p:cNvSpPr txBox="1">
            <a:spLocks noChangeArrowheads="1"/>
          </p:cNvSpPr>
          <p:nvPr/>
        </p:nvSpPr>
        <p:spPr bwMode="auto">
          <a:xfrm>
            <a:off x="5158239" y="1497013"/>
            <a:ext cx="10695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dirty="0" smtClean="0">
                <a:latin typeface="+mn-lt"/>
              </a:rPr>
              <a:t>D(x),p(x)</a:t>
            </a:r>
          </a:p>
          <a:p>
            <a:pPr algn="r">
              <a:defRPr/>
            </a:pPr>
            <a:endParaRPr lang="en-US" sz="2000" i="0" dirty="0" smtClean="0">
              <a:latin typeface="+mn-lt"/>
            </a:endParaRPr>
          </a:p>
        </p:txBody>
      </p:sp>
      <p:sp>
        <p:nvSpPr>
          <p:cNvPr id="82955" name="Text Box 8"/>
          <p:cNvSpPr txBox="1">
            <a:spLocks noChangeArrowheads="1"/>
          </p:cNvSpPr>
          <p:nvPr/>
        </p:nvSpPr>
        <p:spPr bwMode="auto">
          <a:xfrm>
            <a:off x="6453639" y="1501775"/>
            <a:ext cx="10695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sz="2000" i="0" dirty="0">
                <a:latin typeface="+mn-lt"/>
              </a:rPr>
              <a:t>D(y),p(y</a:t>
            </a:r>
            <a:r>
              <a:rPr lang="en-US" sz="2000" i="0" dirty="0" smtClean="0">
                <a:latin typeface="+mn-lt"/>
              </a:rPr>
              <a:t>)</a:t>
            </a:r>
            <a:endParaRPr lang="en-US" sz="2000" i="0" dirty="0">
              <a:latin typeface="+mn-lt"/>
            </a:endParaRPr>
          </a:p>
        </p:txBody>
      </p:sp>
      <p:sp>
        <p:nvSpPr>
          <p:cNvPr id="82956" name="Text Box 9"/>
          <p:cNvSpPr txBox="1">
            <a:spLocks noChangeArrowheads="1"/>
          </p:cNvSpPr>
          <p:nvPr/>
        </p:nvSpPr>
        <p:spPr bwMode="auto">
          <a:xfrm>
            <a:off x="7738237" y="1516063"/>
            <a:ext cx="10374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sz="2000" i="0" dirty="0">
                <a:latin typeface="+mn-lt"/>
              </a:rPr>
              <a:t>D(z),p(z</a:t>
            </a:r>
            <a:r>
              <a:rPr lang="en-US" sz="2000" i="0" dirty="0" smtClean="0">
                <a:latin typeface="+mn-lt"/>
              </a:rPr>
              <a:t>)</a:t>
            </a:r>
            <a:endParaRPr lang="en-US" sz="2000" i="0" dirty="0">
              <a:latin typeface="+mn-lt"/>
            </a:endParaRPr>
          </a:p>
        </p:txBody>
      </p:sp>
      <p:sp>
        <p:nvSpPr>
          <p:cNvPr id="82957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>
              <a:latin typeface="+mn-lt"/>
              <a:ea typeface="ＭＳ Ｐゴシック" charset="0"/>
            </a:endParaRPr>
          </a:p>
        </p:txBody>
      </p:sp>
      <p:sp>
        <p:nvSpPr>
          <p:cNvPr id="82958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>
              <a:latin typeface="+mn-lt"/>
              <a:ea typeface="ＭＳ Ｐゴシック" charset="0"/>
            </a:endParaRPr>
          </a:p>
        </p:txBody>
      </p:sp>
      <p:sp>
        <p:nvSpPr>
          <p:cNvPr id="82959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>
              <a:latin typeface="+mn-lt"/>
              <a:ea typeface="ＭＳ Ｐゴシック" charset="0"/>
            </a:endParaRPr>
          </a:p>
        </p:txBody>
      </p:sp>
      <p:sp>
        <p:nvSpPr>
          <p:cNvPr id="82960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>
              <a:latin typeface="+mn-lt"/>
              <a:ea typeface="ＭＳ Ｐゴシック" charset="0"/>
            </a:endParaRPr>
          </a:p>
        </p:txBody>
      </p:sp>
      <p:sp>
        <p:nvSpPr>
          <p:cNvPr id="82961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>
              <a:latin typeface="+mn-lt"/>
              <a:ea typeface="ＭＳ Ｐゴシック" charset="0"/>
            </a:endParaRPr>
          </a:p>
        </p:txBody>
      </p:sp>
      <p:sp>
        <p:nvSpPr>
          <p:cNvPr id="82962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>
              <a:latin typeface="+mn-lt"/>
              <a:ea typeface="ＭＳ Ｐゴシック" charset="0"/>
            </a:endParaRPr>
          </a:p>
        </p:txBody>
      </p:sp>
      <p:grpSp>
        <p:nvGrpSpPr>
          <p:cNvPr id="102418" name="Group 16"/>
          <p:cNvGrpSpPr>
            <a:grpSpLocks/>
          </p:cNvGrpSpPr>
          <p:nvPr/>
        </p:nvGrpSpPr>
        <p:grpSpPr bwMode="auto">
          <a:xfrm>
            <a:off x="2224088" y="4043363"/>
            <a:ext cx="3571875" cy="2236787"/>
            <a:chOff x="3162" y="1071"/>
            <a:chExt cx="2250" cy="1409"/>
          </a:xfrm>
        </p:grpSpPr>
        <p:sp>
          <p:nvSpPr>
            <p:cNvPr id="10242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242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971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2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3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4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5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6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7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8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9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0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1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2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3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4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5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6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7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8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9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0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1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2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3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4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5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6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7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8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9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3000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5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245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245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84828 h 174"/>
                <a:gd name="T2" fmla="*/ 1593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245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246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246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246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246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246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102465" name="Group 58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83036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37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u</a:t>
                </a:r>
                <a:endParaRPr lang="en-US" sz="2400" smtClean="0"/>
              </a:p>
            </p:txBody>
          </p:sp>
        </p:grpSp>
        <p:grpSp>
          <p:nvGrpSpPr>
            <p:cNvPr id="102466" name="Group 61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83034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35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y</a:t>
                </a:r>
                <a:endParaRPr lang="en-US" sz="2400" smtClean="0"/>
              </a:p>
            </p:txBody>
          </p:sp>
        </p:grpSp>
        <p:grpSp>
          <p:nvGrpSpPr>
            <p:cNvPr id="102467" name="Group 64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83032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33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/>
                  <a:t>x</a:t>
                </a:r>
              </a:p>
            </p:txBody>
          </p:sp>
        </p:grpSp>
        <p:grpSp>
          <p:nvGrpSpPr>
            <p:cNvPr id="102468" name="Group 67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83030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31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w</a:t>
                </a:r>
                <a:endParaRPr lang="en-US" sz="2400" smtClean="0"/>
              </a:p>
            </p:txBody>
          </p:sp>
        </p:grpSp>
        <p:grpSp>
          <p:nvGrpSpPr>
            <p:cNvPr id="102469" name="Group 70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83028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29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v</a:t>
                </a:r>
                <a:endParaRPr lang="en-US" sz="2400" smtClean="0"/>
              </a:p>
            </p:txBody>
          </p:sp>
        </p:grpSp>
        <p:grpSp>
          <p:nvGrpSpPr>
            <p:cNvPr id="102470" name="Group 73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83026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27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/>
                  <a:t>z</a:t>
                </a:r>
              </a:p>
            </p:txBody>
          </p:sp>
        </p:grpSp>
        <p:sp>
          <p:nvSpPr>
            <p:cNvPr id="83016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83017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83018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83019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</a:t>
              </a:r>
              <a:endParaRPr lang="en-US" sz="2400" smtClean="0"/>
            </a:p>
          </p:txBody>
        </p:sp>
        <p:sp>
          <p:nvSpPr>
            <p:cNvPr id="83020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83021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83022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83023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5</a:t>
              </a:r>
              <a:endParaRPr lang="en-US" sz="2400" smtClean="0"/>
            </a:p>
          </p:txBody>
        </p:sp>
        <p:sp>
          <p:nvSpPr>
            <p:cNvPr id="83024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</a:t>
              </a:r>
              <a:endParaRPr lang="en-US" sz="2400" smtClean="0"/>
            </a:p>
          </p:txBody>
        </p:sp>
        <p:sp>
          <p:nvSpPr>
            <p:cNvPr id="83025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5</a:t>
              </a:r>
              <a:endParaRPr lang="en-US" sz="2400" smtClean="0"/>
            </a:p>
          </p:txBody>
        </p:sp>
      </p:grpSp>
      <p:sp>
        <p:nvSpPr>
          <p:cNvPr id="82950" name="Text Box 3"/>
          <p:cNvSpPr txBox="1">
            <a:spLocks noChangeArrowheads="1"/>
          </p:cNvSpPr>
          <p:nvPr/>
        </p:nvSpPr>
        <p:spPr bwMode="auto">
          <a:xfrm>
            <a:off x="295010" y="1506538"/>
            <a:ext cx="65114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smtClean="0">
                <a:latin typeface="+mn-lt"/>
              </a:rPr>
              <a:t>Step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0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1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2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3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4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9772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57375"/>
            <a:ext cx="9144000" cy="1895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403" name="Picture 9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8334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30175"/>
            <a:ext cx="8364537" cy="963613"/>
          </a:xfrm>
        </p:spPr>
        <p:txBody>
          <a:bodyPr/>
          <a:lstStyle/>
          <a:p>
            <a:r>
              <a:rPr lang="en-US" sz="4000" dirty="0" smtClean="0"/>
              <a:t>Dijkstra’s</a:t>
            </a:r>
            <a:r>
              <a:rPr lang="en-US" altLang="ja-JP" sz="4000" dirty="0" smtClean="0"/>
              <a:t> algorithm: another example</a:t>
            </a:r>
            <a:endParaRPr lang="en-US" dirty="0" smtClean="0"/>
          </a:p>
        </p:txBody>
      </p:sp>
      <p:sp>
        <p:nvSpPr>
          <p:cNvPr id="82951" name="Text Box 4"/>
          <p:cNvSpPr txBox="1">
            <a:spLocks noChangeArrowheads="1"/>
          </p:cNvSpPr>
          <p:nvPr/>
        </p:nvSpPr>
        <p:spPr bwMode="auto">
          <a:xfrm>
            <a:off x="1320826" y="1516063"/>
            <a:ext cx="94929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smtClean="0">
                <a:latin typeface="+mn-lt"/>
              </a:rPr>
              <a:t>N</a:t>
            </a:r>
            <a:r>
              <a:rPr lang="en-US" sz="2000" i="0" smtClean="0">
                <a:latin typeface="+mn-lt"/>
                <a:cs typeface="Arial" charset="0"/>
              </a:rPr>
              <a:t>'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u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ux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uxy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uxyv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uxyvw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uxyvwz</a:t>
            </a:r>
          </a:p>
        </p:txBody>
      </p:sp>
      <p:sp>
        <p:nvSpPr>
          <p:cNvPr id="82952" name="Text Box 5"/>
          <p:cNvSpPr txBox="1">
            <a:spLocks noChangeArrowheads="1"/>
          </p:cNvSpPr>
          <p:nvPr/>
        </p:nvSpPr>
        <p:spPr bwMode="auto">
          <a:xfrm>
            <a:off x="2632837" y="1497013"/>
            <a:ext cx="103746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smtClean="0">
                <a:latin typeface="+mn-lt"/>
              </a:rPr>
              <a:t>D(v),p(v)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2,u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2,u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2,u</a:t>
            </a:r>
          </a:p>
        </p:txBody>
      </p:sp>
      <p:sp>
        <p:nvSpPr>
          <p:cNvPr id="82953" name="Text Box 6"/>
          <p:cNvSpPr txBox="1">
            <a:spLocks noChangeArrowheads="1"/>
          </p:cNvSpPr>
          <p:nvPr/>
        </p:nvSpPr>
        <p:spPr bwMode="auto">
          <a:xfrm>
            <a:off x="3795327" y="1501775"/>
            <a:ext cx="115608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smtClean="0">
                <a:latin typeface="+mn-lt"/>
              </a:rPr>
              <a:t>D(w),p(w)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5,u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4,x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3,y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3,y</a:t>
            </a:r>
          </a:p>
        </p:txBody>
      </p:sp>
      <p:sp>
        <p:nvSpPr>
          <p:cNvPr id="82954" name="Text Box 7"/>
          <p:cNvSpPr txBox="1">
            <a:spLocks noChangeArrowheads="1"/>
          </p:cNvSpPr>
          <p:nvPr/>
        </p:nvSpPr>
        <p:spPr bwMode="auto">
          <a:xfrm>
            <a:off x="5158239" y="1497013"/>
            <a:ext cx="10695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smtClean="0">
                <a:latin typeface="+mn-lt"/>
              </a:rPr>
              <a:t>D(x),p(x)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1,u</a:t>
            </a:r>
          </a:p>
        </p:txBody>
      </p:sp>
      <p:sp>
        <p:nvSpPr>
          <p:cNvPr id="82955" name="Text Box 8"/>
          <p:cNvSpPr txBox="1">
            <a:spLocks noChangeArrowheads="1"/>
          </p:cNvSpPr>
          <p:nvPr/>
        </p:nvSpPr>
        <p:spPr bwMode="auto">
          <a:xfrm>
            <a:off x="6453639" y="1501775"/>
            <a:ext cx="10695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sz="2000" i="0">
                <a:latin typeface="+mn-lt"/>
              </a:rPr>
              <a:t>D(y),p(y)</a:t>
            </a:r>
          </a:p>
          <a:p>
            <a:pPr algn="r"/>
            <a:r>
              <a:rPr lang="en-US" sz="2000" i="0">
                <a:latin typeface="+mn-lt"/>
                <a:cs typeface="Arial" panose="020B0604020202020204" pitchFamily="34" charset="0"/>
              </a:rPr>
              <a:t>∞</a:t>
            </a:r>
          </a:p>
          <a:p>
            <a:pPr algn="r"/>
            <a:r>
              <a:rPr lang="en-US" sz="2000" i="0">
                <a:latin typeface="+mn-lt"/>
              </a:rPr>
              <a:t>2,x</a:t>
            </a:r>
          </a:p>
        </p:txBody>
      </p:sp>
      <p:sp>
        <p:nvSpPr>
          <p:cNvPr id="82956" name="Text Box 9"/>
          <p:cNvSpPr txBox="1">
            <a:spLocks noChangeArrowheads="1"/>
          </p:cNvSpPr>
          <p:nvPr/>
        </p:nvSpPr>
        <p:spPr bwMode="auto">
          <a:xfrm>
            <a:off x="7738237" y="1516063"/>
            <a:ext cx="1037463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sz="2000" i="0">
                <a:latin typeface="+mn-lt"/>
              </a:rPr>
              <a:t>D(z),p(z)</a:t>
            </a:r>
          </a:p>
          <a:p>
            <a:pPr algn="r"/>
            <a:r>
              <a:rPr lang="en-US" sz="1800" i="0">
                <a:latin typeface="+mn-lt"/>
              </a:rPr>
              <a:t>∞ </a:t>
            </a:r>
            <a:endParaRPr lang="en-US" sz="2000" i="0">
              <a:latin typeface="+mn-lt"/>
            </a:endParaRPr>
          </a:p>
          <a:p>
            <a:pPr algn="r"/>
            <a:r>
              <a:rPr lang="en-US" sz="1800" i="0">
                <a:latin typeface="+mn-lt"/>
              </a:rPr>
              <a:t>∞ </a:t>
            </a:r>
            <a:endParaRPr lang="en-US" sz="2000" i="0">
              <a:latin typeface="+mn-lt"/>
            </a:endParaRPr>
          </a:p>
          <a:p>
            <a:pPr algn="r"/>
            <a:r>
              <a:rPr lang="en-US" sz="2000" i="0">
                <a:latin typeface="+mn-lt"/>
              </a:rPr>
              <a:t>4,y</a:t>
            </a:r>
          </a:p>
          <a:p>
            <a:pPr algn="r"/>
            <a:r>
              <a:rPr lang="en-US" sz="2000" i="0">
                <a:latin typeface="+mn-lt"/>
              </a:rPr>
              <a:t>4,y</a:t>
            </a:r>
          </a:p>
          <a:p>
            <a:pPr algn="r"/>
            <a:r>
              <a:rPr lang="en-US" sz="2000" i="0">
                <a:latin typeface="+mn-lt"/>
              </a:rPr>
              <a:t>4,y</a:t>
            </a:r>
          </a:p>
        </p:txBody>
      </p:sp>
      <p:sp>
        <p:nvSpPr>
          <p:cNvPr id="82957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>
              <a:latin typeface="+mn-lt"/>
              <a:ea typeface="ＭＳ Ｐゴシック" charset="0"/>
            </a:endParaRPr>
          </a:p>
        </p:txBody>
      </p:sp>
      <p:sp>
        <p:nvSpPr>
          <p:cNvPr id="82958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>
              <a:latin typeface="+mn-lt"/>
              <a:ea typeface="ＭＳ Ｐゴシック" charset="0"/>
            </a:endParaRPr>
          </a:p>
        </p:txBody>
      </p:sp>
      <p:sp>
        <p:nvSpPr>
          <p:cNvPr id="82959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>
              <a:latin typeface="+mn-lt"/>
              <a:ea typeface="ＭＳ Ｐゴシック" charset="0"/>
            </a:endParaRPr>
          </a:p>
        </p:txBody>
      </p:sp>
      <p:sp>
        <p:nvSpPr>
          <p:cNvPr id="82960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>
              <a:latin typeface="+mn-lt"/>
              <a:ea typeface="ＭＳ Ｐゴシック" charset="0"/>
            </a:endParaRPr>
          </a:p>
        </p:txBody>
      </p:sp>
      <p:sp>
        <p:nvSpPr>
          <p:cNvPr id="82961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>
              <a:latin typeface="+mn-lt"/>
              <a:ea typeface="ＭＳ Ｐゴシック" charset="0"/>
            </a:endParaRPr>
          </a:p>
        </p:txBody>
      </p:sp>
      <p:sp>
        <p:nvSpPr>
          <p:cNvPr id="82962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>
              <a:latin typeface="+mn-lt"/>
              <a:ea typeface="ＭＳ Ｐゴシック" charset="0"/>
            </a:endParaRPr>
          </a:p>
        </p:txBody>
      </p:sp>
      <p:grpSp>
        <p:nvGrpSpPr>
          <p:cNvPr id="102418" name="Group 16"/>
          <p:cNvGrpSpPr>
            <a:grpSpLocks/>
          </p:cNvGrpSpPr>
          <p:nvPr/>
        </p:nvGrpSpPr>
        <p:grpSpPr bwMode="auto">
          <a:xfrm>
            <a:off x="2224088" y="4043363"/>
            <a:ext cx="3571875" cy="2236787"/>
            <a:chOff x="3162" y="1071"/>
            <a:chExt cx="2250" cy="1409"/>
          </a:xfrm>
        </p:grpSpPr>
        <p:sp>
          <p:nvSpPr>
            <p:cNvPr id="10242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242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971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2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3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4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5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6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7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8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79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0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1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2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3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4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5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6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7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8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89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0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1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2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3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4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5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6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7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8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2999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3000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5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245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245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84828 h 174"/>
                <a:gd name="T2" fmla="*/ 1593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245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246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246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246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246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246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102465" name="Group 58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83036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37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u</a:t>
                </a:r>
                <a:endParaRPr lang="en-US" sz="2400" smtClean="0"/>
              </a:p>
            </p:txBody>
          </p:sp>
        </p:grpSp>
        <p:grpSp>
          <p:nvGrpSpPr>
            <p:cNvPr id="102466" name="Group 61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83034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35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y</a:t>
                </a:r>
                <a:endParaRPr lang="en-US" sz="2400" smtClean="0"/>
              </a:p>
            </p:txBody>
          </p:sp>
        </p:grpSp>
        <p:grpSp>
          <p:nvGrpSpPr>
            <p:cNvPr id="102467" name="Group 64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83032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33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/>
                  <a:t>x</a:t>
                </a:r>
              </a:p>
            </p:txBody>
          </p:sp>
        </p:grpSp>
        <p:grpSp>
          <p:nvGrpSpPr>
            <p:cNvPr id="102468" name="Group 67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83030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31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w</a:t>
                </a:r>
                <a:endParaRPr lang="en-US" sz="2400" smtClean="0"/>
              </a:p>
            </p:txBody>
          </p:sp>
        </p:grpSp>
        <p:grpSp>
          <p:nvGrpSpPr>
            <p:cNvPr id="102469" name="Group 70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83028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29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v</a:t>
                </a:r>
                <a:endParaRPr lang="en-US" sz="2400" smtClean="0"/>
              </a:p>
            </p:txBody>
          </p:sp>
        </p:grpSp>
        <p:grpSp>
          <p:nvGrpSpPr>
            <p:cNvPr id="102470" name="Group 73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83026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27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/>
                  <a:t>z</a:t>
                </a:r>
              </a:p>
            </p:txBody>
          </p:sp>
        </p:grpSp>
        <p:sp>
          <p:nvSpPr>
            <p:cNvPr id="83016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83017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83018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83019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</a:t>
              </a:r>
              <a:endParaRPr lang="en-US" sz="2400" smtClean="0"/>
            </a:p>
          </p:txBody>
        </p:sp>
        <p:sp>
          <p:nvSpPr>
            <p:cNvPr id="83020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83021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83022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83023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5</a:t>
              </a:r>
              <a:endParaRPr lang="en-US" sz="2400" smtClean="0"/>
            </a:p>
          </p:txBody>
        </p:sp>
        <p:sp>
          <p:nvSpPr>
            <p:cNvPr id="83024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</a:t>
              </a:r>
              <a:endParaRPr lang="en-US" sz="2400" smtClean="0"/>
            </a:p>
          </p:txBody>
        </p:sp>
        <p:sp>
          <p:nvSpPr>
            <p:cNvPr id="83025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5</a:t>
              </a:r>
              <a:endParaRPr lang="en-US" sz="2400" smtClean="0"/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>
              <a:latin typeface="+mn-lt"/>
              <a:ea typeface="ＭＳ Ｐゴシック" charset="0"/>
            </a:endParaRPr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>
              <a:latin typeface="+mn-lt"/>
              <a:ea typeface="ＭＳ Ｐゴシック" charset="0"/>
            </a:endParaRPr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>
              <a:latin typeface="+mn-lt"/>
              <a:ea typeface="ＭＳ Ｐゴシック" charset="0"/>
            </a:endParaRPr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>
              <a:latin typeface="+mn-lt"/>
              <a:ea typeface="ＭＳ Ｐゴシック" charset="0"/>
            </a:endParaRPr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>
              <a:latin typeface="+mn-lt"/>
              <a:ea typeface="ＭＳ Ｐゴシック" charset="0"/>
            </a:endParaRPr>
          </a:p>
        </p:txBody>
      </p:sp>
      <p:sp>
        <p:nvSpPr>
          <p:cNvPr id="82950" name="Text Box 3"/>
          <p:cNvSpPr txBox="1">
            <a:spLocks noChangeArrowheads="1"/>
          </p:cNvSpPr>
          <p:nvPr/>
        </p:nvSpPr>
        <p:spPr bwMode="auto">
          <a:xfrm>
            <a:off x="295010" y="1506538"/>
            <a:ext cx="65114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i="0" smtClean="0">
                <a:latin typeface="+mn-lt"/>
              </a:rPr>
              <a:t>Step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0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1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2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3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4</a:t>
            </a:r>
          </a:p>
          <a:p>
            <a:pPr algn="r">
              <a:defRPr/>
            </a:pPr>
            <a:r>
              <a:rPr lang="en-US" sz="2000" i="0" smtClean="0">
                <a:latin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6975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852488"/>
          </a:xfrm>
        </p:spPr>
        <p:txBody>
          <a:bodyPr/>
          <a:lstStyle/>
          <a:p>
            <a:r>
              <a:rPr lang="en-US" sz="4000" smtClean="0"/>
              <a:t>Dijkstra</a:t>
            </a:r>
            <a:r>
              <a:rPr lang="ja-JP" altLang="en-US" sz="4000" smtClean="0"/>
              <a:t>’</a:t>
            </a:r>
            <a:r>
              <a:rPr lang="en-US" altLang="ja-JP" sz="4000" smtClean="0"/>
              <a:t>s algorithm: example (2) </a:t>
            </a:r>
            <a:endParaRPr lang="en-US" sz="4000" smtClean="0"/>
          </a:p>
        </p:txBody>
      </p:sp>
      <p:grpSp>
        <p:nvGrpSpPr>
          <p:cNvPr id="103428" name="Group 3"/>
          <p:cNvGrpSpPr>
            <a:grpSpLocks/>
          </p:cNvGrpSpPr>
          <p:nvPr/>
        </p:nvGrpSpPr>
        <p:grpSpPr bwMode="auto">
          <a:xfrm>
            <a:off x="2198688" y="2036763"/>
            <a:ext cx="3244850" cy="1500187"/>
            <a:chOff x="1385" y="1283"/>
            <a:chExt cx="2044" cy="945"/>
          </a:xfrm>
        </p:grpSpPr>
        <p:sp>
          <p:nvSpPr>
            <p:cNvPr id="103447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/>
            </a:p>
          </p:txBody>
        </p:sp>
        <p:sp>
          <p:nvSpPr>
            <p:cNvPr id="83993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94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95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96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97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98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99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0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1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2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3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4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5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6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7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8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09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0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1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2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3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4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5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6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7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8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19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0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1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4022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78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/>
            </a:p>
          </p:txBody>
        </p:sp>
        <p:sp>
          <p:nvSpPr>
            <p:cNvPr id="103479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/>
            </a:p>
          </p:txBody>
        </p:sp>
        <p:sp>
          <p:nvSpPr>
            <p:cNvPr id="103480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/>
            </a:p>
          </p:txBody>
        </p:sp>
        <p:sp>
          <p:nvSpPr>
            <p:cNvPr id="103481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/>
            </a:p>
          </p:txBody>
        </p:sp>
        <p:grpSp>
          <p:nvGrpSpPr>
            <p:cNvPr id="103482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84043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044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i="0" smtClean="0"/>
                  <a:t>u</a:t>
                </a:r>
                <a:endParaRPr lang="en-US" sz="2400" i="0" smtClean="0"/>
              </a:p>
            </p:txBody>
          </p:sp>
        </p:grpSp>
        <p:grpSp>
          <p:nvGrpSpPr>
            <p:cNvPr id="103483" name="Group 42"/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84041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042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i="0" smtClean="0"/>
                  <a:t>y</a:t>
                </a:r>
                <a:endParaRPr lang="en-US" sz="2400" i="0" smtClean="0"/>
              </a:p>
            </p:txBody>
          </p:sp>
        </p:grpSp>
        <p:grpSp>
          <p:nvGrpSpPr>
            <p:cNvPr id="103484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84039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040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i="0" smtClean="0"/>
                  <a:t>x</a:t>
                </a:r>
              </a:p>
            </p:txBody>
          </p:sp>
        </p:grpSp>
        <p:grpSp>
          <p:nvGrpSpPr>
            <p:cNvPr id="103485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84037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038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i="0" smtClean="0"/>
                  <a:t>w</a:t>
                </a:r>
                <a:endParaRPr lang="en-US" sz="2400" i="0" smtClean="0"/>
              </a:p>
            </p:txBody>
          </p:sp>
        </p:grpSp>
        <p:grpSp>
          <p:nvGrpSpPr>
            <p:cNvPr id="103486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84035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036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i="0" smtClean="0"/>
                  <a:t>v</a:t>
                </a:r>
                <a:endParaRPr lang="en-US" sz="2400" i="0" smtClean="0"/>
              </a:p>
            </p:txBody>
          </p:sp>
        </p:grpSp>
        <p:grpSp>
          <p:nvGrpSpPr>
            <p:cNvPr id="103487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84033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034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i="0" smtClean="0"/>
                  <a:t>z</a:t>
                </a:r>
              </a:p>
            </p:txBody>
          </p:sp>
        </p:grpSp>
      </p:grpSp>
      <p:sp>
        <p:nvSpPr>
          <p:cNvPr id="83974" name="Text Box 57"/>
          <p:cNvSpPr txBox="1">
            <a:spLocks noChangeArrowheads="1"/>
          </p:cNvSpPr>
          <p:nvPr/>
        </p:nvSpPr>
        <p:spPr bwMode="auto">
          <a:xfrm>
            <a:off x="465138" y="1447801"/>
            <a:ext cx="456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 smtClean="0">
                <a:latin typeface="Gill Sans MT" charset="0"/>
              </a:rPr>
              <a:t>resulting shortest-path tree from u:</a:t>
            </a:r>
          </a:p>
        </p:txBody>
      </p:sp>
      <p:grpSp>
        <p:nvGrpSpPr>
          <p:cNvPr id="103430" name="Group 58"/>
          <p:cNvGrpSpPr>
            <a:grpSpLocks/>
          </p:cNvGrpSpPr>
          <p:nvPr/>
        </p:nvGrpSpPr>
        <p:grpSpPr bwMode="auto">
          <a:xfrm>
            <a:off x="2652714" y="4227511"/>
            <a:ext cx="2395536" cy="2336800"/>
            <a:chOff x="259" y="2768"/>
            <a:chExt cx="1509" cy="1472"/>
          </a:xfrm>
        </p:grpSpPr>
        <p:sp>
          <p:nvSpPr>
            <p:cNvPr id="83978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79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3980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/>
                <a:t>v</a:t>
              </a:r>
            </a:p>
          </p:txBody>
        </p:sp>
        <p:sp>
          <p:nvSpPr>
            <p:cNvPr id="83981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/>
                <a:t>x</a:t>
              </a:r>
            </a:p>
          </p:txBody>
        </p:sp>
        <p:sp>
          <p:nvSpPr>
            <p:cNvPr id="83982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/>
                <a:t>y</a:t>
              </a:r>
            </a:p>
          </p:txBody>
        </p:sp>
        <p:sp>
          <p:nvSpPr>
            <p:cNvPr id="83983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/>
                <a:t>w</a:t>
              </a:r>
            </a:p>
          </p:txBody>
        </p:sp>
        <p:sp>
          <p:nvSpPr>
            <p:cNvPr id="83984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/>
                <a:t>z</a:t>
              </a:r>
            </a:p>
          </p:txBody>
        </p:sp>
        <p:sp>
          <p:nvSpPr>
            <p:cNvPr id="83985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/>
                <a:t>(u,v)</a:t>
              </a:r>
            </a:p>
          </p:txBody>
        </p:sp>
        <p:sp>
          <p:nvSpPr>
            <p:cNvPr id="83986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/>
                <a:t>(u,x)</a:t>
              </a:r>
            </a:p>
          </p:txBody>
        </p:sp>
        <p:sp>
          <p:nvSpPr>
            <p:cNvPr id="83987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/>
                <a:t>(u,x)</a:t>
              </a:r>
            </a:p>
          </p:txBody>
        </p:sp>
        <p:sp>
          <p:nvSpPr>
            <p:cNvPr id="83988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/>
                <a:t>(u,x)</a:t>
              </a:r>
            </a:p>
          </p:txBody>
        </p:sp>
        <p:sp>
          <p:nvSpPr>
            <p:cNvPr id="83989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5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/>
                <a:t>(u,x)</a:t>
              </a:r>
            </a:p>
          </p:txBody>
        </p:sp>
        <p:sp>
          <p:nvSpPr>
            <p:cNvPr id="83990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10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/>
                <a:t>destination</a:t>
              </a:r>
            </a:p>
          </p:txBody>
        </p:sp>
        <p:sp>
          <p:nvSpPr>
            <p:cNvPr id="83991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/>
                <a:t>link</a:t>
              </a:r>
            </a:p>
          </p:txBody>
        </p:sp>
      </p:grpSp>
      <p:sp>
        <p:nvSpPr>
          <p:cNvPr id="83976" name="Text Box 73"/>
          <p:cNvSpPr txBox="1">
            <a:spLocks noChangeArrowheads="1"/>
          </p:cNvSpPr>
          <p:nvPr/>
        </p:nvSpPr>
        <p:spPr bwMode="auto">
          <a:xfrm>
            <a:off x="525463" y="3743325"/>
            <a:ext cx="39497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 smtClean="0">
                <a:latin typeface="Gill Sans MT" charset="0"/>
              </a:rPr>
              <a:t>resulting forwarding table in u:</a:t>
            </a:r>
          </a:p>
        </p:txBody>
      </p:sp>
      <p:pic>
        <p:nvPicPr>
          <p:cNvPr id="103432" name="Picture 7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8604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4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1" name="Picture 2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sz="4000" smtClean="0"/>
              <a:t>Dijkstra</a:t>
            </a:r>
            <a:r>
              <a:rPr lang="ja-JP" altLang="en-US" sz="4000" smtClean="0"/>
              <a:t>’</a:t>
            </a:r>
            <a:r>
              <a:rPr lang="en-US" altLang="ja-JP" sz="4000" smtClean="0"/>
              <a:t>s algorithm, discussion</a:t>
            </a:r>
            <a:endParaRPr 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8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49288" y="1404938"/>
                <a:ext cx="8494712" cy="2651125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 typeface="Wingdings" charset="0"/>
                  <a:buNone/>
                  <a:defRPr/>
                </a:pPr>
                <a:r>
                  <a:rPr lang="en-US" dirty="0" smtClean="0">
                    <a:solidFill>
                      <a:srgbClr val="CC0000"/>
                    </a:solidFill>
                    <a:ea typeface="ＭＳ Ｐゴシック" charset="0"/>
                    <a:cs typeface="+mn-cs"/>
                  </a:rPr>
                  <a:t>Algorithm </a:t>
                </a:r>
                <a:r>
                  <a:rPr lang="en-US" dirty="0">
                    <a:solidFill>
                      <a:srgbClr val="CC0000"/>
                    </a:solidFill>
                    <a:ea typeface="ＭＳ Ｐゴシック" charset="0"/>
                    <a:cs typeface="+mn-cs"/>
                  </a:rPr>
                  <a:t>complexity:</a:t>
                </a:r>
                <a:r>
                  <a:rPr lang="en-US" dirty="0">
                    <a:solidFill>
                      <a:srgbClr val="FF0000"/>
                    </a:solidFill>
                    <a:ea typeface="ＭＳ Ｐゴシック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 </m:t>
                    </m:r>
                  </m:oMath>
                </a14:m>
                <a:r>
                  <a:rPr lang="en-US" dirty="0">
                    <a:ea typeface="ＭＳ Ｐゴシック" charset="0"/>
                    <a:cs typeface="+mn-cs"/>
                  </a:rPr>
                  <a:t>nodes</a:t>
                </a:r>
              </a:p>
              <a:p>
                <a:pPr>
                  <a:lnSpc>
                    <a:spcPct val="90000"/>
                  </a:lnSpc>
                  <a:buFont typeface="Wingdings" charset="0"/>
                  <a:buChar char="v"/>
                  <a:defRPr/>
                </a:pPr>
                <a:r>
                  <a:rPr lang="en-US" sz="2400" dirty="0">
                    <a:ea typeface="ＭＳ Ｐゴシック" charset="0"/>
                    <a:cs typeface="+mn-cs"/>
                  </a:rPr>
                  <a:t>each iteration: need to check all nodes,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𝑤</m:t>
                    </m:r>
                  </m:oMath>
                </a14:m>
                <a:r>
                  <a:rPr lang="en-US" sz="2400" dirty="0">
                    <a:ea typeface="ＭＳ Ｐゴシック" charset="0"/>
                    <a:cs typeface="+mn-cs"/>
                  </a:rPr>
                  <a:t>, not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𝑁</m:t>
                    </m:r>
                    <m:r>
                      <a:rPr lang="en-US" sz="2400" b="0" i="1" dirty="0" smtClean="0">
                        <a:latin typeface="Cambria Math"/>
                        <a:ea typeface="ＭＳ Ｐゴシック" charset="0"/>
                        <a:cs typeface="+mn-cs"/>
                      </a:rPr>
                      <m:t>′</m:t>
                    </m:r>
                  </m:oMath>
                </a14:m>
                <a:endParaRPr lang="en-US" sz="2400" dirty="0">
                  <a:ea typeface="ＭＳ Ｐゴシック" charset="0"/>
                  <a:cs typeface="+mn-cs"/>
                </a:endParaRPr>
              </a:p>
              <a:p>
                <a:pPr>
                  <a:lnSpc>
                    <a:spcPct val="90000"/>
                  </a:lnSpc>
                  <a:buFont typeface="Wingdings" charset="0"/>
                  <a:buChar char="v"/>
                  <a:defRPr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+1)/2</m:t>
                    </m:r>
                  </m:oMath>
                </a14:m>
                <a:r>
                  <a:rPr lang="en-US" sz="2400" dirty="0">
                    <a:ea typeface="ＭＳ Ｐゴシック" charset="0"/>
                    <a:cs typeface="+mn-cs"/>
                  </a:rPr>
                  <a:t> comparisons: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𝑛</m:t>
                    </m:r>
                    <m:r>
                      <a:rPr lang="en-US" sz="2400" i="1" baseline="30000" dirty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)</m:t>
                    </m:r>
                  </m:oMath>
                </a14:m>
                <a:endParaRPr lang="en-US" sz="2400" dirty="0">
                  <a:ea typeface="ＭＳ Ｐゴシック" charset="0"/>
                  <a:cs typeface="+mn-cs"/>
                </a:endParaRPr>
              </a:p>
              <a:p>
                <a:pPr>
                  <a:lnSpc>
                    <a:spcPct val="90000"/>
                  </a:lnSpc>
                  <a:buFont typeface="Wingdings" charset="0"/>
                  <a:buChar char="v"/>
                  <a:defRPr/>
                </a:pPr>
                <a:r>
                  <a:rPr lang="en-US" sz="2400" dirty="0">
                    <a:ea typeface="ＭＳ Ｐゴシック" charset="0"/>
                    <a:cs typeface="+mn-cs"/>
                  </a:rPr>
                  <a:t>more efficient implementations possible: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𝑛𝑙𝑜𝑔𝑛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)</m:t>
                    </m:r>
                  </m:oMath>
                </a14:m>
                <a:r>
                  <a:rPr lang="en-US" sz="2400" dirty="0" smtClean="0">
                    <a:ea typeface="ＭＳ Ｐゴシック" charset="0"/>
                    <a:cs typeface="+mn-cs"/>
                  </a:rPr>
                  <a:t> [using heap]</a:t>
                </a:r>
                <a:endParaRPr lang="en-US" sz="2400" dirty="0">
                  <a:ea typeface="ＭＳ Ｐゴシック" charset="0"/>
                  <a:cs typeface="+mn-cs"/>
                </a:endParaRPr>
              </a:p>
              <a:p>
                <a:pPr>
                  <a:lnSpc>
                    <a:spcPct val="90000"/>
                  </a:lnSpc>
                  <a:spcBef>
                    <a:spcPct val="40000"/>
                  </a:spcBef>
                  <a:buFont typeface="Wingdings" charset="0"/>
                  <a:buNone/>
                  <a:defRPr/>
                </a:pPr>
                <a:r>
                  <a:rPr lang="en-US" dirty="0" smtClean="0">
                    <a:solidFill>
                      <a:srgbClr val="CC0000"/>
                    </a:solidFill>
                    <a:ea typeface="ＭＳ Ｐゴシック" charset="0"/>
                    <a:cs typeface="+mn-cs"/>
                  </a:rPr>
                  <a:t>Oscillations </a:t>
                </a:r>
                <a:r>
                  <a:rPr lang="en-US" dirty="0">
                    <a:solidFill>
                      <a:srgbClr val="CC0000"/>
                    </a:solidFill>
                    <a:ea typeface="ＭＳ Ｐゴシック" charset="0"/>
                    <a:cs typeface="+mn-cs"/>
                  </a:rPr>
                  <a:t>possible:</a:t>
                </a:r>
              </a:p>
              <a:p>
                <a:pPr>
                  <a:lnSpc>
                    <a:spcPct val="90000"/>
                  </a:lnSpc>
                  <a:buFont typeface="Wingdings" charset="0"/>
                  <a:buChar char="v"/>
                  <a:defRPr/>
                </a:pPr>
                <a:r>
                  <a:rPr lang="en-US" sz="2400" dirty="0">
                    <a:ea typeface="ＭＳ Ｐゴシック" charset="0"/>
                    <a:cs typeface="+mn-cs"/>
                  </a:rPr>
                  <a:t>e.g., support link cost </a:t>
                </a:r>
                <a:r>
                  <a:rPr lang="en-US" sz="2400" b="1" dirty="0">
                    <a:solidFill>
                      <a:srgbClr val="0000FF"/>
                    </a:solidFill>
                    <a:ea typeface="ＭＳ Ｐゴシック" charset="0"/>
                    <a:cs typeface="+mn-cs"/>
                  </a:rPr>
                  <a:t>equals</a:t>
                </a:r>
                <a:r>
                  <a:rPr lang="en-US" sz="2400" dirty="0">
                    <a:solidFill>
                      <a:srgbClr val="0000FF"/>
                    </a:solidFill>
                    <a:ea typeface="ＭＳ Ｐゴシック" charset="0"/>
                    <a:cs typeface="+mn-cs"/>
                  </a:rPr>
                  <a:t> </a:t>
                </a:r>
                <a:r>
                  <a:rPr lang="en-US" sz="2400" dirty="0">
                    <a:ea typeface="ＭＳ Ｐゴシック" charset="0"/>
                    <a:cs typeface="+mn-cs"/>
                  </a:rPr>
                  <a:t>amount of carried traffic:</a:t>
                </a:r>
              </a:p>
            </p:txBody>
          </p:sp>
        </mc:Choice>
        <mc:Fallback xmlns="">
          <p:sp>
            <p:nvSpPr>
              <p:cNvPr id="8499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49288" y="1404938"/>
                <a:ext cx="8494712" cy="2651125"/>
              </a:xfrm>
              <a:blipFill rotWithShape="1">
                <a:blip r:embed="rId3"/>
                <a:stretch>
                  <a:fillRect l="-1508" t="-3908" b="-7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454" name="Freeform 5"/>
          <p:cNvSpPr>
            <a:spLocks/>
          </p:cNvSpPr>
          <p:nvPr/>
        </p:nvSpPr>
        <p:spPr bwMode="auto">
          <a:xfrm>
            <a:off x="395288" y="4141788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000" i="0"/>
          </a:p>
        </p:txBody>
      </p:sp>
      <p:sp>
        <p:nvSpPr>
          <p:cNvPr id="104455" name="Freeform 6"/>
          <p:cNvSpPr>
            <a:spLocks/>
          </p:cNvSpPr>
          <p:nvPr/>
        </p:nvSpPr>
        <p:spPr bwMode="auto">
          <a:xfrm>
            <a:off x="796925" y="4479925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000" i="0"/>
          </a:p>
        </p:txBody>
      </p:sp>
      <p:grpSp>
        <p:nvGrpSpPr>
          <p:cNvPr id="104456" name="Group 7"/>
          <p:cNvGrpSpPr>
            <a:grpSpLocks/>
          </p:cNvGrpSpPr>
          <p:nvPr/>
        </p:nvGrpSpPr>
        <p:grpSpPr bwMode="auto">
          <a:xfrm>
            <a:off x="1103313" y="4162432"/>
            <a:ext cx="501650" cy="369888"/>
            <a:chOff x="1747" y="3190"/>
            <a:chExt cx="316" cy="233"/>
          </a:xfrm>
        </p:grpSpPr>
        <p:sp>
          <p:nvSpPr>
            <p:cNvPr id="85221" name="Oval 8"/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5222" name="Line 9"/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5223" name="Line 10"/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5224" name="Rectangle 11"/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5225" name="Oval 12"/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04681" name="Group 13"/>
            <p:cNvGrpSpPr>
              <a:grpSpLocks/>
            </p:cNvGrpSpPr>
            <p:nvPr/>
          </p:nvGrpSpPr>
          <p:grpSpPr bwMode="auto">
            <a:xfrm>
              <a:off x="1793" y="3190"/>
              <a:ext cx="213" cy="233"/>
              <a:chOff x="2950" y="2425"/>
              <a:chExt cx="216" cy="233"/>
            </a:xfrm>
          </p:grpSpPr>
          <p:sp>
            <p:nvSpPr>
              <p:cNvPr id="85227" name="Rectangle 1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228" name="Text Box 15"/>
              <p:cNvSpPr txBox="1">
                <a:spLocks noChangeArrowheads="1"/>
              </p:cNvSpPr>
              <p:nvPr/>
            </p:nvSpPr>
            <p:spPr bwMode="auto">
              <a:xfrm>
                <a:off x="2950" y="2425"/>
                <a:ext cx="2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i="0" smtClean="0"/>
                  <a:t>A</a:t>
                </a:r>
                <a:endParaRPr lang="en-US" sz="2000" i="0" smtClean="0"/>
              </a:p>
            </p:txBody>
          </p:sp>
        </p:grpSp>
      </p:grpSp>
      <p:grpSp>
        <p:nvGrpSpPr>
          <p:cNvPr id="104457" name="Group 16"/>
          <p:cNvGrpSpPr>
            <a:grpSpLocks/>
          </p:cNvGrpSpPr>
          <p:nvPr/>
        </p:nvGrpSpPr>
        <p:grpSpPr bwMode="auto">
          <a:xfrm>
            <a:off x="455613" y="4567246"/>
            <a:ext cx="501650" cy="369888"/>
            <a:chOff x="2221" y="3571"/>
            <a:chExt cx="316" cy="233"/>
          </a:xfrm>
        </p:grpSpPr>
        <p:sp>
          <p:nvSpPr>
            <p:cNvPr id="85213" name="Oval 17"/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5214" name="Line 18"/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5215" name="Line 19"/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5216" name="Rectangle 20"/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5217" name="Oval 21"/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04673" name="Group 22"/>
            <p:cNvGrpSpPr>
              <a:grpSpLocks/>
            </p:cNvGrpSpPr>
            <p:nvPr/>
          </p:nvGrpSpPr>
          <p:grpSpPr bwMode="auto">
            <a:xfrm>
              <a:off x="2278" y="3571"/>
              <a:ext cx="221" cy="233"/>
              <a:chOff x="2946" y="2425"/>
              <a:chExt cx="224" cy="233"/>
            </a:xfrm>
          </p:grpSpPr>
          <p:sp>
            <p:nvSpPr>
              <p:cNvPr id="85219" name="Rectangle 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220" name="Text Box 24"/>
              <p:cNvSpPr txBox="1">
                <a:spLocks noChangeArrowheads="1"/>
              </p:cNvSpPr>
              <p:nvPr/>
            </p:nvSpPr>
            <p:spPr bwMode="auto">
              <a:xfrm>
                <a:off x="2946" y="2425"/>
                <a:ext cx="22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i="0" smtClean="0"/>
                  <a:t>D</a:t>
                </a:r>
                <a:endParaRPr lang="en-US" sz="2000" i="0" smtClean="0"/>
              </a:p>
            </p:txBody>
          </p:sp>
        </p:grpSp>
      </p:grpSp>
      <p:grpSp>
        <p:nvGrpSpPr>
          <p:cNvPr id="104458" name="Group 25"/>
          <p:cNvGrpSpPr>
            <a:grpSpLocks/>
          </p:cNvGrpSpPr>
          <p:nvPr/>
        </p:nvGrpSpPr>
        <p:grpSpPr bwMode="auto">
          <a:xfrm>
            <a:off x="1090613" y="5029206"/>
            <a:ext cx="500062" cy="369888"/>
            <a:chOff x="2903" y="2884"/>
            <a:chExt cx="315" cy="233"/>
          </a:xfrm>
        </p:grpSpPr>
        <p:grpSp>
          <p:nvGrpSpPr>
            <p:cNvPr id="104659" name="Group 26"/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85208" name="Oval 27"/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209" name="Line 28"/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210" name="Line 29"/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211" name="Rectangle 30"/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212" name="Oval 31"/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4660" name="Group 32"/>
            <p:cNvGrpSpPr>
              <a:grpSpLocks/>
            </p:cNvGrpSpPr>
            <p:nvPr/>
          </p:nvGrpSpPr>
          <p:grpSpPr bwMode="auto">
            <a:xfrm>
              <a:off x="2952" y="2884"/>
              <a:ext cx="221" cy="233"/>
              <a:chOff x="2945" y="2425"/>
              <a:chExt cx="224" cy="233"/>
            </a:xfrm>
          </p:grpSpPr>
          <p:sp>
            <p:nvSpPr>
              <p:cNvPr id="85206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207" name="Text Box 34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i="0" smtClean="0"/>
                  <a:t>C</a:t>
                </a:r>
                <a:endParaRPr lang="en-US" sz="2000" i="0" smtClean="0"/>
              </a:p>
            </p:txBody>
          </p:sp>
        </p:grpSp>
      </p:grpSp>
      <p:grpSp>
        <p:nvGrpSpPr>
          <p:cNvPr id="104459" name="Group 35"/>
          <p:cNvGrpSpPr>
            <a:grpSpLocks/>
          </p:cNvGrpSpPr>
          <p:nvPr/>
        </p:nvGrpSpPr>
        <p:grpSpPr bwMode="auto">
          <a:xfrm>
            <a:off x="1744663" y="4581531"/>
            <a:ext cx="501650" cy="369888"/>
            <a:chOff x="2217" y="2884"/>
            <a:chExt cx="316" cy="233"/>
          </a:xfrm>
        </p:grpSpPr>
        <p:sp>
          <p:nvSpPr>
            <p:cNvPr id="85196" name="Oval 36"/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5197" name="Line 37"/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5198" name="Line 38"/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5199" name="Rectangle 39"/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5200" name="Oval 40"/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04656" name="Group 41"/>
            <p:cNvGrpSpPr>
              <a:grpSpLocks/>
            </p:cNvGrpSpPr>
            <p:nvPr/>
          </p:nvGrpSpPr>
          <p:grpSpPr bwMode="auto">
            <a:xfrm>
              <a:off x="2273" y="2884"/>
              <a:ext cx="213" cy="233"/>
              <a:chOff x="2950" y="2425"/>
              <a:chExt cx="216" cy="233"/>
            </a:xfrm>
          </p:grpSpPr>
          <p:sp>
            <p:nvSpPr>
              <p:cNvPr id="85202" name="Rectangle 4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203" name="Text Box 43"/>
              <p:cNvSpPr txBox="1">
                <a:spLocks noChangeArrowheads="1"/>
              </p:cNvSpPr>
              <p:nvPr/>
            </p:nvSpPr>
            <p:spPr bwMode="auto">
              <a:xfrm>
                <a:off x="2950" y="2425"/>
                <a:ext cx="21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i="0" smtClean="0"/>
                  <a:t>B</a:t>
                </a:r>
                <a:endParaRPr lang="en-US" sz="2000" i="0" smtClean="0"/>
              </a:p>
            </p:txBody>
          </p:sp>
        </p:grpSp>
      </p:grpSp>
      <p:sp>
        <p:nvSpPr>
          <p:cNvPr id="85005" name="Text Box 44"/>
          <p:cNvSpPr txBox="1">
            <a:spLocks noChangeArrowheads="1"/>
          </p:cNvSpPr>
          <p:nvPr/>
        </p:nvSpPr>
        <p:spPr bwMode="auto">
          <a:xfrm>
            <a:off x="804987" y="4333875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i="0" smtClean="0"/>
              <a:t>1</a:t>
            </a:r>
          </a:p>
        </p:txBody>
      </p:sp>
      <p:sp>
        <p:nvSpPr>
          <p:cNvPr id="104461" name="Freeform 45"/>
          <p:cNvSpPr>
            <a:spLocks/>
          </p:cNvSpPr>
          <p:nvPr/>
        </p:nvSpPr>
        <p:spPr bwMode="auto">
          <a:xfrm flipH="1">
            <a:off x="1482725" y="4479925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000" i="0"/>
          </a:p>
        </p:txBody>
      </p:sp>
      <p:sp>
        <p:nvSpPr>
          <p:cNvPr id="104462" name="Freeform 46"/>
          <p:cNvSpPr>
            <a:spLocks/>
          </p:cNvSpPr>
          <p:nvPr/>
        </p:nvSpPr>
        <p:spPr bwMode="auto">
          <a:xfrm flipH="1" flipV="1">
            <a:off x="1497013" y="4894263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000" i="0"/>
          </a:p>
        </p:txBody>
      </p:sp>
      <p:sp>
        <p:nvSpPr>
          <p:cNvPr id="104463" name="Freeform 47"/>
          <p:cNvSpPr>
            <a:spLocks/>
          </p:cNvSpPr>
          <p:nvPr/>
        </p:nvSpPr>
        <p:spPr bwMode="auto">
          <a:xfrm flipV="1">
            <a:off x="858838" y="4884738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000" i="0"/>
          </a:p>
        </p:txBody>
      </p:sp>
      <p:sp>
        <p:nvSpPr>
          <p:cNvPr id="85009" name="Text Box 48"/>
          <p:cNvSpPr txBox="1">
            <a:spLocks noChangeArrowheads="1"/>
          </p:cNvSpPr>
          <p:nvPr/>
        </p:nvSpPr>
        <p:spPr bwMode="auto">
          <a:xfrm>
            <a:off x="1647105" y="4343400"/>
            <a:ext cx="4443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i="0" smtClean="0"/>
              <a:t>1+e</a:t>
            </a:r>
          </a:p>
        </p:txBody>
      </p:sp>
      <p:sp>
        <p:nvSpPr>
          <p:cNvPr id="85010" name="Text Box 49"/>
          <p:cNvSpPr txBox="1">
            <a:spLocks noChangeArrowheads="1"/>
          </p:cNvSpPr>
          <p:nvPr/>
        </p:nvSpPr>
        <p:spPr bwMode="auto">
          <a:xfrm>
            <a:off x="1640012" y="4933950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i="0" smtClean="0"/>
              <a:t>e</a:t>
            </a:r>
          </a:p>
        </p:txBody>
      </p:sp>
      <p:sp>
        <p:nvSpPr>
          <p:cNvPr id="85011" name="Text Box 50"/>
          <p:cNvSpPr txBox="1">
            <a:spLocks noChangeArrowheads="1"/>
          </p:cNvSpPr>
          <p:nvPr/>
        </p:nvSpPr>
        <p:spPr bwMode="auto">
          <a:xfrm>
            <a:off x="768474" y="4957763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i="0" smtClean="0"/>
              <a:t>0</a:t>
            </a:r>
          </a:p>
        </p:txBody>
      </p:sp>
      <p:sp>
        <p:nvSpPr>
          <p:cNvPr id="85012" name="Line 51"/>
          <p:cNvSpPr>
            <a:spLocks noChangeShapeType="1"/>
          </p:cNvSpPr>
          <p:nvPr/>
        </p:nvSpPr>
        <p:spPr bwMode="auto">
          <a:xfrm flipV="1">
            <a:off x="1330325" y="5351463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85013" name="Text Box 52"/>
          <p:cNvSpPr txBox="1">
            <a:spLocks noChangeArrowheads="1"/>
          </p:cNvSpPr>
          <p:nvPr/>
        </p:nvSpPr>
        <p:spPr bwMode="auto">
          <a:xfrm>
            <a:off x="1077758" y="555942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i="0" smtClean="0">
                <a:solidFill>
                  <a:srgbClr val="FF0000"/>
                </a:solidFill>
              </a:rPr>
              <a:t>e</a:t>
            </a:r>
            <a:endParaRPr lang="en-US" sz="2000" i="0" smtClean="0"/>
          </a:p>
        </p:txBody>
      </p:sp>
      <p:sp>
        <p:nvSpPr>
          <p:cNvPr id="85014" name="Line 53"/>
          <p:cNvSpPr>
            <a:spLocks noChangeShapeType="1"/>
          </p:cNvSpPr>
          <p:nvPr/>
        </p:nvSpPr>
        <p:spPr bwMode="auto">
          <a:xfrm flipH="1" flipV="1">
            <a:off x="511175" y="4884738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85015" name="Text Box 54"/>
          <p:cNvSpPr txBox="1">
            <a:spLocks noChangeArrowheads="1"/>
          </p:cNvSpPr>
          <p:nvPr/>
        </p:nvSpPr>
        <p:spPr bwMode="auto">
          <a:xfrm>
            <a:off x="330046" y="517366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i="0" smtClean="0">
                <a:solidFill>
                  <a:srgbClr val="FF0000"/>
                </a:solidFill>
              </a:rPr>
              <a:t>1</a:t>
            </a:r>
            <a:endParaRPr lang="en-US" sz="2000" i="0" smtClean="0"/>
          </a:p>
        </p:txBody>
      </p:sp>
      <p:sp>
        <p:nvSpPr>
          <p:cNvPr id="85016" name="Line 55"/>
          <p:cNvSpPr>
            <a:spLocks noChangeShapeType="1"/>
          </p:cNvSpPr>
          <p:nvPr/>
        </p:nvSpPr>
        <p:spPr bwMode="auto">
          <a:xfrm flipV="1">
            <a:off x="2030413" y="4918075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85017" name="Text Box 56"/>
          <p:cNvSpPr txBox="1">
            <a:spLocks noChangeArrowheads="1"/>
          </p:cNvSpPr>
          <p:nvPr/>
        </p:nvSpPr>
        <p:spPr bwMode="auto">
          <a:xfrm>
            <a:off x="1863571" y="527843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i="0" smtClean="0">
                <a:solidFill>
                  <a:srgbClr val="FF0000"/>
                </a:solidFill>
              </a:rPr>
              <a:t>1</a:t>
            </a:r>
            <a:endParaRPr lang="en-US" sz="2000" i="0" smtClean="0"/>
          </a:p>
        </p:txBody>
      </p:sp>
      <p:sp>
        <p:nvSpPr>
          <p:cNvPr id="104473" name="Freeform 57"/>
          <p:cNvSpPr>
            <a:spLocks/>
          </p:cNvSpPr>
          <p:nvPr/>
        </p:nvSpPr>
        <p:spPr bwMode="auto">
          <a:xfrm flipH="1" flipV="1">
            <a:off x="1401763" y="48514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000" i="0"/>
          </a:p>
        </p:txBody>
      </p:sp>
      <p:sp>
        <p:nvSpPr>
          <p:cNvPr id="104474" name="Freeform 58"/>
          <p:cNvSpPr>
            <a:spLocks/>
          </p:cNvSpPr>
          <p:nvPr/>
        </p:nvSpPr>
        <p:spPr bwMode="auto">
          <a:xfrm flipH="1">
            <a:off x="949325" y="4860925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2000" i="0"/>
          </a:p>
        </p:txBody>
      </p:sp>
      <p:sp>
        <p:nvSpPr>
          <p:cNvPr id="85020" name="Text Box 59"/>
          <p:cNvSpPr txBox="1">
            <a:spLocks noChangeArrowheads="1"/>
          </p:cNvSpPr>
          <p:nvPr/>
        </p:nvSpPr>
        <p:spPr bwMode="auto">
          <a:xfrm>
            <a:off x="1054224" y="4738688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i="0" smtClean="0"/>
              <a:t>0</a:t>
            </a:r>
          </a:p>
        </p:txBody>
      </p:sp>
      <p:sp>
        <p:nvSpPr>
          <p:cNvPr id="85021" name="Text Box 60"/>
          <p:cNvSpPr txBox="1">
            <a:spLocks noChangeArrowheads="1"/>
          </p:cNvSpPr>
          <p:nvPr/>
        </p:nvSpPr>
        <p:spPr bwMode="auto">
          <a:xfrm>
            <a:off x="1397124" y="4730750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i="0" smtClean="0"/>
              <a:t>0</a:t>
            </a:r>
          </a:p>
        </p:txBody>
      </p:sp>
      <p:sp>
        <p:nvSpPr>
          <p:cNvPr id="85022" name="Text Box 211"/>
          <p:cNvSpPr txBox="1">
            <a:spLocks noChangeArrowheads="1"/>
          </p:cNvSpPr>
          <p:nvPr/>
        </p:nvSpPr>
        <p:spPr bwMode="auto">
          <a:xfrm>
            <a:off x="944131" y="5824538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i="0" smtClean="0">
                <a:solidFill>
                  <a:srgbClr val="000099"/>
                </a:solidFill>
              </a:rPr>
              <a:t>initially</a:t>
            </a:r>
            <a:endParaRPr lang="en-US" sz="2000" i="0" smtClean="0">
              <a:solidFill>
                <a:srgbClr val="000099"/>
              </a:solidFill>
            </a:endParaRPr>
          </a:p>
        </p:txBody>
      </p:sp>
      <p:grpSp>
        <p:nvGrpSpPr>
          <p:cNvPr id="721194" name="Group 298"/>
          <p:cNvGrpSpPr>
            <a:grpSpLocks/>
          </p:cNvGrpSpPr>
          <p:nvPr/>
        </p:nvGrpSpPr>
        <p:grpSpPr bwMode="auto">
          <a:xfrm>
            <a:off x="2581276" y="4189413"/>
            <a:ext cx="2054225" cy="2227262"/>
            <a:chOff x="1752" y="2639"/>
            <a:chExt cx="1294" cy="1403"/>
          </a:xfrm>
        </p:grpSpPr>
        <p:sp>
          <p:nvSpPr>
            <p:cNvPr id="104603" name="Freeform 61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04604" name="Freeform 62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34 h 186"/>
                <a:gd name="T2" fmla="*/ 65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grpSp>
          <p:nvGrpSpPr>
            <p:cNvPr id="104605" name="Group 63"/>
            <p:cNvGrpSpPr>
              <a:grpSpLocks/>
            </p:cNvGrpSpPr>
            <p:nvPr/>
          </p:nvGrpSpPr>
          <p:grpSpPr bwMode="auto">
            <a:xfrm>
              <a:off x="2203" y="2652"/>
              <a:ext cx="316" cy="233"/>
              <a:chOff x="1747" y="3190"/>
              <a:chExt cx="316" cy="233"/>
            </a:xfrm>
          </p:grpSpPr>
          <p:sp>
            <p:nvSpPr>
              <p:cNvPr id="85188" name="Oval 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89" name="Line 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90" name="Line 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91" name="Rectangle 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92" name="Oval 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4648" name="Group 69"/>
              <p:cNvGrpSpPr>
                <a:grpSpLocks/>
              </p:cNvGrpSpPr>
              <p:nvPr/>
            </p:nvGrpSpPr>
            <p:grpSpPr bwMode="auto">
              <a:xfrm>
                <a:off x="1793" y="3190"/>
                <a:ext cx="213" cy="233"/>
                <a:chOff x="2950" y="2425"/>
                <a:chExt cx="216" cy="233"/>
              </a:xfrm>
            </p:grpSpPr>
            <p:sp>
              <p:nvSpPr>
                <p:cNvPr id="85194" name="Rectangle 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9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50" y="2425"/>
                  <a:ext cx="21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i="0" smtClean="0"/>
                    <a:t>A</a:t>
                  </a:r>
                  <a:endParaRPr lang="en-US" sz="2000" i="0" smtClean="0"/>
                </a:p>
              </p:txBody>
            </p:sp>
          </p:grpSp>
        </p:grpSp>
        <p:grpSp>
          <p:nvGrpSpPr>
            <p:cNvPr id="104606" name="Group 72"/>
            <p:cNvGrpSpPr>
              <a:grpSpLocks/>
            </p:cNvGrpSpPr>
            <p:nvPr/>
          </p:nvGrpSpPr>
          <p:grpSpPr bwMode="auto">
            <a:xfrm>
              <a:off x="1795" y="2907"/>
              <a:ext cx="316" cy="233"/>
              <a:chOff x="2221" y="3571"/>
              <a:chExt cx="316" cy="233"/>
            </a:xfrm>
          </p:grpSpPr>
          <p:sp>
            <p:nvSpPr>
              <p:cNvPr id="85180" name="Oval 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81" name="Line 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82" name="Line 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83" name="Rectangle 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84" name="Oval 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4640" name="Group 78"/>
              <p:cNvGrpSpPr>
                <a:grpSpLocks/>
              </p:cNvGrpSpPr>
              <p:nvPr/>
            </p:nvGrpSpPr>
            <p:grpSpPr bwMode="auto">
              <a:xfrm>
                <a:off x="2278" y="3571"/>
                <a:ext cx="221" cy="233"/>
                <a:chOff x="2946" y="2425"/>
                <a:chExt cx="224" cy="233"/>
              </a:xfrm>
            </p:grpSpPr>
            <p:sp>
              <p:nvSpPr>
                <p:cNvPr id="85186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8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46" y="2425"/>
                  <a:ext cx="22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i="0" smtClean="0"/>
                    <a:t>D</a:t>
                  </a:r>
                  <a:endParaRPr lang="en-US" sz="2000" i="0" smtClean="0"/>
                </a:p>
              </p:txBody>
            </p:sp>
          </p:grpSp>
        </p:grpSp>
        <p:grpSp>
          <p:nvGrpSpPr>
            <p:cNvPr id="104607" name="Group 81"/>
            <p:cNvGrpSpPr>
              <a:grpSpLocks/>
            </p:cNvGrpSpPr>
            <p:nvPr/>
          </p:nvGrpSpPr>
          <p:grpSpPr bwMode="auto">
            <a:xfrm>
              <a:off x="2195" y="3198"/>
              <a:ext cx="315" cy="233"/>
              <a:chOff x="2903" y="2884"/>
              <a:chExt cx="315" cy="233"/>
            </a:xfrm>
          </p:grpSpPr>
          <p:grpSp>
            <p:nvGrpSpPr>
              <p:cNvPr id="104626" name="Group 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85175" name="Oval 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76" name="Line 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77" name="Line 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78" name="Rectangle 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79" name="Oval 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04627" name="Group 88"/>
              <p:cNvGrpSpPr>
                <a:grpSpLocks/>
              </p:cNvGrpSpPr>
              <p:nvPr/>
            </p:nvGrpSpPr>
            <p:grpSpPr bwMode="auto">
              <a:xfrm>
                <a:off x="2952" y="2884"/>
                <a:ext cx="221" cy="233"/>
                <a:chOff x="2945" y="2425"/>
                <a:chExt cx="224" cy="233"/>
              </a:xfrm>
            </p:grpSpPr>
            <p:sp>
              <p:nvSpPr>
                <p:cNvPr id="85173" name="Rectangle 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74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i="0" smtClean="0"/>
                    <a:t>C</a:t>
                  </a:r>
                  <a:endParaRPr lang="en-US" sz="2000" i="0" smtClean="0"/>
                </a:p>
              </p:txBody>
            </p:sp>
          </p:grpSp>
        </p:grpSp>
        <p:grpSp>
          <p:nvGrpSpPr>
            <p:cNvPr id="104608" name="Group 91"/>
            <p:cNvGrpSpPr>
              <a:grpSpLocks/>
            </p:cNvGrpSpPr>
            <p:nvPr/>
          </p:nvGrpSpPr>
          <p:grpSpPr bwMode="auto">
            <a:xfrm>
              <a:off x="2607" y="2916"/>
              <a:ext cx="316" cy="233"/>
              <a:chOff x="2217" y="2884"/>
              <a:chExt cx="316" cy="233"/>
            </a:xfrm>
          </p:grpSpPr>
          <p:sp>
            <p:nvSpPr>
              <p:cNvPr id="85163" name="Oval 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64" name="Line 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65" name="Line 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66" name="Rectangle 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67" name="Oval 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4623" name="Group 97"/>
              <p:cNvGrpSpPr>
                <a:grpSpLocks/>
              </p:cNvGrpSpPr>
              <p:nvPr/>
            </p:nvGrpSpPr>
            <p:grpSpPr bwMode="auto">
              <a:xfrm>
                <a:off x="2273" y="2884"/>
                <a:ext cx="213" cy="233"/>
                <a:chOff x="2950" y="2425"/>
                <a:chExt cx="216" cy="233"/>
              </a:xfrm>
            </p:grpSpPr>
            <p:sp>
              <p:nvSpPr>
                <p:cNvPr id="85169" name="Rectangle 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7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50" y="2425"/>
                  <a:ext cx="21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i="0" smtClean="0"/>
                    <a:t>B</a:t>
                  </a:r>
                  <a:endParaRPr lang="en-US" sz="2000" i="0" smtClean="0"/>
                </a:p>
              </p:txBody>
            </p:sp>
          </p:grpSp>
        </p:grpSp>
        <p:sp>
          <p:nvSpPr>
            <p:cNvPr id="104609" name="Freeform 101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77 h 186"/>
                <a:gd name="T2" fmla="*/ 23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04610" name="Freeform 102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46 h 186"/>
                <a:gd name="T2" fmla="*/ 14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04611" name="Freeform 103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77 h 186"/>
                <a:gd name="T2" fmla="*/ 26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04612" name="Freeform 107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71 h 186"/>
                <a:gd name="T2" fmla="*/ 18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04613" name="Freeform 108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58 h 186"/>
                <a:gd name="T2" fmla="*/ 1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85159" name="Text Box 212"/>
            <p:cNvSpPr txBox="1">
              <a:spLocks noChangeArrowheads="1"/>
            </p:cNvSpPr>
            <p:nvPr/>
          </p:nvSpPr>
          <p:spPr bwMode="auto">
            <a:xfrm>
              <a:off x="1795" y="3612"/>
              <a:ext cx="1251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i="0">
                  <a:solidFill>
                    <a:srgbClr val="000099"/>
                  </a:solidFill>
                  <a:latin typeface="Gill Sans MT" panose="020B0502020104020203" pitchFamily="34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i="0">
                  <a:solidFill>
                    <a:srgbClr val="000099"/>
                  </a:solidFill>
                  <a:latin typeface="Gill Sans MT" panose="020B0502020104020203" pitchFamily="34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i="0">
                  <a:solidFill>
                    <a:srgbClr val="000099"/>
                  </a:solidFill>
                  <a:latin typeface="Gill Sans MT" panose="020B0502020104020203" pitchFamily="34" charset="0"/>
                </a:rPr>
                <a:t>resulting in new costs</a:t>
              </a:r>
            </a:p>
          </p:txBody>
        </p:sp>
        <p:sp>
          <p:nvSpPr>
            <p:cNvPr id="85160" name="Line 21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5161" name="Line 21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5162" name="Line 21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4479" name="Freeform 288"/>
          <p:cNvSpPr>
            <a:spLocks/>
          </p:cNvSpPr>
          <p:nvPr/>
        </p:nvSpPr>
        <p:spPr bwMode="auto">
          <a:xfrm>
            <a:off x="1358900" y="4338638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sz="2000" i="0"/>
          </a:p>
        </p:txBody>
      </p:sp>
      <p:sp>
        <p:nvSpPr>
          <p:cNvPr id="85025" name="Line 289"/>
          <p:cNvSpPr>
            <a:spLocks noChangeShapeType="1"/>
          </p:cNvSpPr>
          <p:nvPr/>
        </p:nvSpPr>
        <p:spPr bwMode="auto">
          <a:xfrm flipV="1">
            <a:off x="720725" y="4419600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721186" name="Freeform 290"/>
          <p:cNvSpPr>
            <a:spLocks/>
          </p:cNvSpPr>
          <p:nvPr/>
        </p:nvSpPr>
        <p:spPr bwMode="auto">
          <a:xfrm>
            <a:off x="2943225" y="4391025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sz="2000" i="0"/>
          </a:p>
        </p:txBody>
      </p:sp>
      <p:grpSp>
        <p:nvGrpSpPr>
          <p:cNvPr id="721187" name="Group 291"/>
          <p:cNvGrpSpPr>
            <a:grpSpLocks/>
          </p:cNvGrpSpPr>
          <p:nvPr/>
        </p:nvGrpSpPr>
        <p:grpSpPr bwMode="auto">
          <a:xfrm>
            <a:off x="2789236" y="4376738"/>
            <a:ext cx="1403350" cy="938212"/>
            <a:chOff x="1883" y="2772"/>
            <a:chExt cx="884" cy="591"/>
          </a:xfrm>
        </p:grpSpPr>
        <p:sp>
          <p:nvSpPr>
            <p:cNvPr id="85142" name="Text Box 292"/>
            <p:cNvSpPr txBox="1">
              <a:spLocks noChangeArrowheads="1"/>
            </p:cNvSpPr>
            <p:nvPr/>
          </p:nvSpPr>
          <p:spPr bwMode="auto">
            <a:xfrm>
              <a:off x="1883" y="2772"/>
              <a:ext cx="28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i="0" smtClean="0"/>
                <a:t>2+e</a:t>
              </a:r>
            </a:p>
          </p:txBody>
        </p:sp>
        <p:sp>
          <p:nvSpPr>
            <p:cNvPr id="85143" name="Text Box 293"/>
            <p:cNvSpPr txBox="1">
              <a:spLocks noChangeArrowheads="1"/>
            </p:cNvSpPr>
            <p:nvPr/>
          </p:nvSpPr>
          <p:spPr bwMode="auto">
            <a:xfrm>
              <a:off x="2597" y="2793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i="0" smtClean="0"/>
                <a:t>0</a:t>
              </a:r>
            </a:p>
          </p:txBody>
        </p:sp>
        <p:sp>
          <p:nvSpPr>
            <p:cNvPr id="85144" name="Text Box 294"/>
            <p:cNvSpPr txBox="1">
              <a:spLocks noChangeArrowheads="1"/>
            </p:cNvSpPr>
            <p:nvPr/>
          </p:nvSpPr>
          <p:spPr bwMode="auto">
            <a:xfrm>
              <a:off x="2505" y="3189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i="0" smtClean="0"/>
                <a:t>0</a:t>
              </a:r>
            </a:p>
          </p:txBody>
        </p:sp>
        <p:sp>
          <p:nvSpPr>
            <p:cNvPr id="85145" name="Text Box 295"/>
            <p:cNvSpPr txBox="1">
              <a:spLocks noChangeArrowheads="1"/>
            </p:cNvSpPr>
            <p:nvPr/>
          </p:nvSpPr>
          <p:spPr bwMode="auto">
            <a:xfrm>
              <a:off x="1991" y="3153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i="0" smtClean="0"/>
                <a:t>0</a:t>
              </a:r>
            </a:p>
          </p:txBody>
        </p:sp>
        <p:sp>
          <p:nvSpPr>
            <p:cNvPr id="85146" name="Text Box 296"/>
            <p:cNvSpPr txBox="1">
              <a:spLocks noChangeArrowheads="1"/>
            </p:cNvSpPr>
            <p:nvPr/>
          </p:nvSpPr>
          <p:spPr bwMode="auto">
            <a:xfrm>
              <a:off x="2148" y="3009"/>
              <a:ext cx="28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i="0" smtClean="0"/>
                <a:t>1+e</a:t>
              </a:r>
            </a:p>
          </p:txBody>
        </p:sp>
        <p:sp>
          <p:nvSpPr>
            <p:cNvPr id="85147" name="Text Box 297"/>
            <p:cNvSpPr txBox="1">
              <a:spLocks noChangeArrowheads="1"/>
            </p:cNvSpPr>
            <p:nvPr/>
          </p:nvSpPr>
          <p:spPr bwMode="auto">
            <a:xfrm>
              <a:off x="2384" y="3003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i="0" smtClean="0"/>
                <a:t>1</a:t>
              </a:r>
            </a:p>
          </p:txBody>
        </p:sp>
      </p:grpSp>
      <p:grpSp>
        <p:nvGrpSpPr>
          <p:cNvPr id="721195" name="Group 299"/>
          <p:cNvGrpSpPr>
            <a:grpSpLocks/>
          </p:cNvGrpSpPr>
          <p:nvPr/>
        </p:nvGrpSpPr>
        <p:grpSpPr bwMode="auto">
          <a:xfrm>
            <a:off x="4851401" y="4197350"/>
            <a:ext cx="2054225" cy="2227263"/>
            <a:chOff x="1752" y="2639"/>
            <a:chExt cx="1294" cy="1403"/>
          </a:xfrm>
        </p:grpSpPr>
        <p:sp>
          <p:nvSpPr>
            <p:cNvPr id="104549" name="Freeform 30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04550" name="Freeform 30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34 h 186"/>
                <a:gd name="T2" fmla="*/ 65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grpSp>
          <p:nvGrpSpPr>
            <p:cNvPr id="104551" name="Group 302"/>
            <p:cNvGrpSpPr>
              <a:grpSpLocks/>
            </p:cNvGrpSpPr>
            <p:nvPr/>
          </p:nvGrpSpPr>
          <p:grpSpPr bwMode="auto">
            <a:xfrm>
              <a:off x="2203" y="2652"/>
              <a:ext cx="316" cy="233"/>
              <a:chOff x="1747" y="3190"/>
              <a:chExt cx="316" cy="233"/>
            </a:xfrm>
          </p:grpSpPr>
          <p:sp>
            <p:nvSpPr>
              <p:cNvPr id="85134" name="Oval 30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35" name="Line 30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36" name="Line 30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37" name="Rectangle 30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38" name="Oval 30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4594" name="Group 308"/>
              <p:cNvGrpSpPr>
                <a:grpSpLocks/>
              </p:cNvGrpSpPr>
              <p:nvPr/>
            </p:nvGrpSpPr>
            <p:grpSpPr bwMode="auto">
              <a:xfrm>
                <a:off x="1793" y="3190"/>
                <a:ext cx="213" cy="233"/>
                <a:chOff x="2950" y="2425"/>
                <a:chExt cx="216" cy="233"/>
              </a:xfrm>
            </p:grpSpPr>
            <p:sp>
              <p:nvSpPr>
                <p:cNvPr id="85140" name="Rectangle 30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41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950" y="2425"/>
                  <a:ext cx="21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i="0" smtClean="0"/>
                    <a:t>A</a:t>
                  </a:r>
                  <a:endParaRPr lang="en-US" sz="2000" i="0" smtClean="0"/>
                </a:p>
              </p:txBody>
            </p:sp>
          </p:grpSp>
        </p:grpSp>
        <p:grpSp>
          <p:nvGrpSpPr>
            <p:cNvPr id="104552" name="Group 311"/>
            <p:cNvGrpSpPr>
              <a:grpSpLocks/>
            </p:cNvGrpSpPr>
            <p:nvPr/>
          </p:nvGrpSpPr>
          <p:grpSpPr bwMode="auto">
            <a:xfrm>
              <a:off x="1795" y="2907"/>
              <a:ext cx="316" cy="233"/>
              <a:chOff x="2221" y="3571"/>
              <a:chExt cx="316" cy="233"/>
            </a:xfrm>
          </p:grpSpPr>
          <p:sp>
            <p:nvSpPr>
              <p:cNvPr id="85126" name="Oval 31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27" name="Line 31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28" name="Line 31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29" name="Rectangle 31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30" name="Oval 31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4586" name="Group 317"/>
              <p:cNvGrpSpPr>
                <a:grpSpLocks/>
              </p:cNvGrpSpPr>
              <p:nvPr/>
            </p:nvGrpSpPr>
            <p:grpSpPr bwMode="auto">
              <a:xfrm>
                <a:off x="2278" y="3571"/>
                <a:ext cx="221" cy="233"/>
                <a:chOff x="2946" y="2425"/>
                <a:chExt cx="224" cy="233"/>
              </a:xfrm>
            </p:grpSpPr>
            <p:sp>
              <p:nvSpPr>
                <p:cNvPr id="85132" name="Rectangle 31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33" name="Text Box 319"/>
                <p:cNvSpPr txBox="1">
                  <a:spLocks noChangeArrowheads="1"/>
                </p:cNvSpPr>
                <p:nvPr/>
              </p:nvSpPr>
              <p:spPr bwMode="auto">
                <a:xfrm>
                  <a:off x="2946" y="2425"/>
                  <a:ext cx="22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i="0" smtClean="0"/>
                    <a:t>D</a:t>
                  </a:r>
                  <a:endParaRPr lang="en-US" sz="2000" i="0" smtClean="0"/>
                </a:p>
              </p:txBody>
            </p:sp>
          </p:grpSp>
        </p:grpSp>
        <p:grpSp>
          <p:nvGrpSpPr>
            <p:cNvPr id="104553" name="Group 320"/>
            <p:cNvGrpSpPr>
              <a:grpSpLocks/>
            </p:cNvGrpSpPr>
            <p:nvPr/>
          </p:nvGrpSpPr>
          <p:grpSpPr bwMode="auto">
            <a:xfrm>
              <a:off x="2195" y="3198"/>
              <a:ext cx="315" cy="233"/>
              <a:chOff x="2903" y="2884"/>
              <a:chExt cx="315" cy="233"/>
            </a:xfrm>
          </p:grpSpPr>
          <p:grpSp>
            <p:nvGrpSpPr>
              <p:cNvPr id="104572" name="Group 32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85121" name="Oval 32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22" name="Line 32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23" name="Line 32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24" name="Rectangle 32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25" name="Oval 32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04573" name="Group 327"/>
              <p:cNvGrpSpPr>
                <a:grpSpLocks/>
              </p:cNvGrpSpPr>
              <p:nvPr/>
            </p:nvGrpSpPr>
            <p:grpSpPr bwMode="auto">
              <a:xfrm>
                <a:off x="2952" y="2884"/>
                <a:ext cx="221" cy="233"/>
                <a:chOff x="2945" y="2425"/>
                <a:chExt cx="224" cy="233"/>
              </a:xfrm>
            </p:grpSpPr>
            <p:sp>
              <p:nvSpPr>
                <p:cNvPr id="85119" name="Rectangle 32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20" name="Text Box 329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i="0" smtClean="0"/>
                    <a:t>C</a:t>
                  </a:r>
                  <a:endParaRPr lang="en-US" sz="2000" i="0" smtClean="0"/>
                </a:p>
              </p:txBody>
            </p:sp>
          </p:grpSp>
        </p:grpSp>
        <p:grpSp>
          <p:nvGrpSpPr>
            <p:cNvPr id="104554" name="Group 330"/>
            <p:cNvGrpSpPr>
              <a:grpSpLocks/>
            </p:cNvGrpSpPr>
            <p:nvPr/>
          </p:nvGrpSpPr>
          <p:grpSpPr bwMode="auto">
            <a:xfrm>
              <a:off x="2607" y="2916"/>
              <a:ext cx="316" cy="233"/>
              <a:chOff x="2217" y="2884"/>
              <a:chExt cx="316" cy="233"/>
            </a:xfrm>
          </p:grpSpPr>
          <p:sp>
            <p:nvSpPr>
              <p:cNvPr id="85109" name="Oval 33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10" name="Line 33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11" name="Line 33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12" name="Rectangle 33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13" name="Oval 33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4569" name="Group 336"/>
              <p:cNvGrpSpPr>
                <a:grpSpLocks/>
              </p:cNvGrpSpPr>
              <p:nvPr/>
            </p:nvGrpSpPr>
            <p:grpSpPr bwMode="auto">
              <a:xfrm>
                <a:off x="2273" y="2884"/>
                <a:ext cx="213" cy="233"/>
                <a:chOff x="2950" y="2425"/>
                <a:chExt cx="216" cy="233"/>
              </a:xfrm>
            </p:grpSpPr>
            <p:sp>
              <p:nvSpPr>
                <p:cNvPr id="85115" name="Rectangle 3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116" name="Text Box 338"/>
                <p:cNvSpPr txBox="1">
                  <a:spLocks noChangeArrowheads="1"/>
                </p:cNvSpPr>
                <p:nvPr/>
              </p:nvSpPr>
              <p:spPr bwMode="auto">
                <a:xfrm>
                  <a:off x="2950" y="2425"/>
                  <a:ext cx="21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i="0" smtClean="0"/>
                    <a:t>B</a:t>
                  </a:r>
                  <a:endParaRPr lang="en-US" sz="2000" i="0" smtClean="0"/>
                </a:p>
              </p:txBody>
            </p:sp>
          </p:grpSp>
        </p:grpSp>
        <p:sp>
          <p:nvSpPr>
            <p:cNvPr id="104555" name="Freeform 33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77 h 186"/>
                <a:gd name="T2" fmla="*/ 23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04556" name="Freeform 34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46 h 186"/>
                <a:gd name="T2" fmla="*/ 14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04557" name="Freeform 34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77 h 186"/>
                <a:gd name="T2" fmla="*/ 26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04558" name="Freeform 34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71 h 186"/>
                <a:gd name="T2" fmla="*/ 18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04559" name="Freeform 34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58 h 186"/>
                <a:gd name="T2" fmla="*/ 1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85105" name="Text Box 344"/>
            <p:cNvSpPr txBox="1">
              <a:spLocks noChangeArrowheads="1"/>
            </p:cNvSpPr>
            <p:nvPr/>
          </p:nvSpPr>
          <p:spPr bwMode="auto">
            <a:xfrm>
              <a:off x="1795" y="3612"/>
              <a:ext cx="1251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i="0">
                  <a:solidFill>
                    <a:srgbClr val="000099"/>
                  </a:solidFill>
                  <a:latin typeface="Gill Sans MT" panose="020B0502020104020203" pitchFamily="34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i="0">
                  <a:solidFill>
                    <a:srgbClr val="000099"/>
                  </a:solidFill>
                  <a:latin typeface="Gill Sans MT" panose="020B0502020104020203" pitchFamily="34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i="0">
                  <a:solidFill>
                    <a:srgbClr val="000099"/>
                  </a:solidFill>
                  <a:latin typeface="Gill Sans MT" panose="020B0502020104020203" pitchFamily="34" charset="0"/>
                </a:rPr>
                <a:t>resulting in new costs</a:t>
              </a:r>
            </a:p>
          </p:txBody>
        </p:sp>
        <p:sp>
          <p:nvSpPr>
            <p:cNvPr id="85106" name="Line 34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5107" name="Line 34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5108" name="Line 34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21124" name="Freeform 228"/>
          <p:cNvSpPr>
            <a:spLocks/>
          </p:cNvSpPr>
          <p:nvPr/>
        </p:nvSpPr>
        <p:spPr bwMode="auto">
          <a:xfrm>
            <a:off x="5219700" y="4332288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sz="2000" i="0"/>
          </a:p>
        </p:txBody>
      </p:sp>
      <p:grpSp>
        <p:nvGrpSpPr>
          <p:cNvPr id="721244" name="Group 348"/>
          <p:cNvGrpSpPr>
            <a:grpSpLocks/>
          </p:cNvGrpSpPr>
          <p:nvPr/>
        </p:nvGrpSpPr>
        <p:grpSpPr bwMode="auto">
          <a:xfrm>
            <a:off x="5143500" y="4410075"/>
            <a:ext cx="1468438" cy="962025"/>
            <a:chOff x="-182" y="1184"/>
            <a:chExt cx="925" cy="606"/>
          </a:xfrm>
        </p:grpSpPr>
        <p:sp>
          <p:nvSpPr>
            <p:cNvPr id="85088" name="Text Box 270"/>
            <p:cNvSpPr txBox="1">
              <a:spLocks noChangeArrowheads="1"/>
            </p:cNvSpPr>
            <p:nvPr/>
          </p:nvSpPr>
          <p:spPr bwMode="auto">
            <a:xfrm>
              <a:off x="-182" y="1199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i="0" smtClean="0"/>
                <a:t>0</a:t>
              </a:r>
            </a:p>
          </p:txBody>
        </p:sp>
        <p:sp>
          <p:nvSpPr>
            <p:cNvPr id="85089" name="Text Box 274"/>
            <p:cNvSpPr txBox="1">
              <a:spLocks noChangeArrowheads="1"/>
            </p:cNvSpPr>
            <p:nvPr/>
          </p:nvSpPr>
          <p:spPr bwMode="auto">
            <a:xfrm>
              <a:off x="463" y="1184"/>
              <a:ext cx="28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i="0" smtClean="0"/>
                <a:t>2+e</a:t>
              </a:r>
            </a:p>
          </p:txBody>
        </p:sp>
        <p:sp>
          <p:nvSpPr>
            <p:cNvPr id="85090" name="Text Box 275"/>
            <p:cNvSpPr txBox="1">
              <a:spLocks noChangeArrowheads="1"/>
            </p:cNvSpPr>
            <p:nvPr/>
          </p:nvSpPr>
          <p:spPr bwMode="auto">
            <a:xfrm>
              <a:off x="353" y="1616"/>
              <a:ext cx="28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i="0" smtClean="0"/>
                <a:t>1+e</a:t>
              </a:r>
            </a:p>
          </p:txBody>
        </p:sp>
        <p:sp>
          <p:nvSpPr>
            <p:cNvPr id="85091" name="Text Box 276"/>
            <p:cNvSpPr txBox="1">
              <a:spLocks noChangeArrowheads="1"/>
            </p:cNvSpPr>
            <p:nvPr/>
          </p:nvSpPr>
          <p:spPr bwMode="auto">
            <a:xfrm>
              <a:off x="-128" y="1580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i="0" smtClean="0"/>
                <a:t>1</a:t>
              </a:r>
            </a:p>
          </p:txBody>
        </p:sp>
        <p:sp>
          <p:nvSpPr>
            <p:cNvPr id="85092" name="Text Box 279"/>
            <p:cNvSpPr txBox="1">
              <a:spLocks noChangeArrowheads="1"/>
            </p:cNvSpPr>
            <p:nvPr/>
          </p:nvSpPr>
          <p:spPr bwMode="auto">
            <a:xfrm>
              <a:off x="83" y="1436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i="0" smtClean="0"/>
                <a:t>0</a:t>
              </a:r>
            </a:p>
          </p:txBody>
        </p:sp>
        <p:sp>
          <p:nvSpPr>
            <p:cNvPr id="85093" name="Text Box 280"/>
            <p:cNvSpPr txBox="1">
              <a:spLocks noChangeArrowheads="1"/>
            </p:cNvSpPr>
            <p:nvPr/>
          </p:nvSpPr>
          <p:spPr bwMode="auto">
            <a:xfrm>
              <a:off x="265" y="1430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i="0" smtClean="0"/>
                <a:t>0</a:t>
              </a:r>
            </a:p>
          </p:txBody>
        </p:sp>
      </p:grpSp>
      <p:grpSp>
        <p:nvGrpSpPr>
          <p:cNvPr id="721245" name="Group 349"/>
          <p:cNvGrpSpPr>
            <a:grpSpLocks/>
          </p:cNvGrpSpPr>
          <p:nvPr/>
        </p:nvGrpSpPr>
        <p:grpSpPr bwMode="auto">
          <a:xfrm>
            <a:off x="7004051" y="4195763"/>
            <a:ext cx="2054225" cy="2227262"/>
            <a:chOff x="1752" y="2639"/>
            <a:chExt cx="1294" cy="1403"/>
          </a:xfrm>
        </p:grpSpPr>
        <p:sp>
          <p:nvSpPr>
            <p:cNvPr id="104495" name="Freeform 35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04496" name="Freeform 35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34 h 186"/>
                <a:gd name="T2" fmla="*/ 65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grpSp>
          <p:nvGrpSpPr>
            <p:cNvPr id="104497" name="Group 352"/>
            <p:cNvGrpSpPr>
              <a:grpSpLocks/>
            </p:cNvGrpSpPr>
            <p:nvPr/>
          </p:nvGrpSpPr>
          <p:grpSpPr bwMode="auto">
            <a:xfrm>
              <a:off x="2203" y="2652"/>
              <a:ext cx="316" cy="233"/>
              <a:chOff x="1747" y="3190"/>
              <a:chExt cx="316" cy="233"/>
            </a:xfrm>
          </p:grpSpPr>
          <p:sp>
            <p:nvSpPr>
              <p:cNvPr id="85080" name="Oval 35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81" name="Line 35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82" name="Line 35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83" name="Rectangle 35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84" name="Oval 35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4540" name="Group 358"/>
              <p:cNvGrpSpPr>
                <a:grpSpLocks/>
              </p:cNvGrpSpPr>
              <p:nvPr/>
            </p:nvGrpSpPr>
            <p:grpSpPr bwMode="auto">
              <a:xfrm>
                <a:off x="1793" y="3190"/>
                <a:ext cx="213" cy="233"/>
                <a:chOff x="2950" y="2425"/>
                <a:chExt cx="216" cy="233"/>
              </a:xfrm>
            </p:grpSpPr>
            <p:sp>
              <p:nvSpPr>
                <p:cNvPr id="85086" name="Rectangle 35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087" name="Text Box 360"/>
                <p:cNvSpPr txBox="1">
                  <a:spLocks noChangeArrowheads="1"/>
                </p:cNvSpPr>
                <p:nvPr/>
              </p:nvSpPr>
              <p:spPr bwMode="auto">
                <a:xfrm>
                  <a:off x="2950" y="2425"/>
                  <a:ext cx="21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i="0" smtClean="0"/>
                    <a:t>A</a:t>
                  </a:r>
                  <a:endParaRPr lang="en-US" sz="2000" i="0" smtClean="0"/>
                </a:p>
              </p:txBody>
            </p:sp>
          </p:grpSp>
        </p:grpSp>
        <p:grpSp>
          <p:nvGrpSpPr>
            <p:cNvPr id="104498" name="Group 361"/>
            <p:cNvGrpSpPr>
              <a:grpSpLocks/>
            </p:cNvGrpSpPr>
            <p:nvPr/>
          </p:nvGrpSpPr>
          <p:grpSpPr bwMode="auto">
            <a:xfrm>
              <a:off x="1795" y="2907"/>
              <a:ext cx="316" cy="233"/>
              <a:chOff x="2221" y="3571"/>
              <a:chExt cx="316" cy="233"/>
            </a:xfrm>
          </p:grpSpPr>
          <p:sp>
            <p:nvSpPr>
              <p:cNvPr id="85072" name="Oval 36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73" name="Line 36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74" name="Line 36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75" name="Rectangle 36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76" name="Oval 36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4532" name="Group 367"/>
              <p:cNvGrpSpPr>
                <a:grpSpLocks/>
              </p:cNvGrpSpPr>
              <p:nvPr/>
            </p:nvGrpSpPr>
            <p:grpSpPr bwMode="auto">
              <a:xfrm>
                <a:off x="2278" y="3571"/>
                <a:ext cx="221" cy="233"/>
                <a:chOff x="2946" y="2425"/>
                <a:chExt cx="224" cy="233"/>
              </a:xfrm>
            </p:grpSpPr>
            <p:sp>
              <p:nvSpPr>
                <p:cNvPr id="85078" name="Rectangle 36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079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2946" y="2425"/>
                  <a:ext cx="22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i="0" smtClean="0"/>
                    <a:t>D</a:t>
                  </a:r>
                  <a:endParaRPr lang="en-US" sz="2000" i="0" smtClean="0"/>
                </a:p>
              </p:txBody>
            </p:sp>
          </p:grpSp>
        </p:grpSp>
        <p:grpSp>
          <p:nvGrpSpPr>
            <p:cNvPr id="104499" name="Group 370"/>
            <p:cNvGrpSpPr>
              <a:grpSpLocks/>
            </p:cNvGrpSpPr>
            <p:nvPr/>
          </p:nvGrpSpPr>
          <p:grpSpPr bwMode="auto">
            <a:xfrm>
              <a:off x="2195" y="3198"/>
              <a:ext cx="315" cy="233"/>
              <a:chOff x="2903" y="2884"/>
              <a:chExt cx="315" cy="233"/>
            </a:xfrm>
          </p:grpSpPr>
          <p:grpSp>
            <p:nvGrpSpPr>
              <p:cNvPr id="104518" name="Group 37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85067" name="Oval 37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068" name="Line 37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069" name="Line 37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070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071" name="Oval 37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04519" name="Group 377"/>
              <p:cNvGrpSpPr>
                <a:grpSpLocks/>
              </p:cNvGrpSpPr>
              <p:nvPr/>
            </p:nvGrpSpPr>
            <p:grpSpPr bwMode="auto">
              <a:xfrm>
                <a:off x="2952" y="2884"/>
                <a:ext cx="221" cy="233"/>
                <a:chOff x="2945" y="2425"/>
                <a:chExt cx="224" cy="233"/>
              </a:xfrm>
            </p:grpSpPr>
            <p:sp>
              <p:nvSpPr>
                <p:cNvPr id="85065" name="Rectangle 3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066" name="Text Box 379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i="0" smtClean="0"/>
                    <a:t>C</a:t>
                  </a:r>
                  <a:endParaRPr lang="en-US" sz="2000" i="0" smtClean="0"/>
                </a:p>
              </p:txBody>
            </p:sp>
          </p:grpSp>
        </p:grpSp>
        <p:grpSp>
          <p:nvGrpSpPr>
            <p:cNvPr id="104500" name="Group 380"/>
            <p:cNvGrpSpPr>
              <a:grpSpLocks/>
            </p:cNvGrpSpPr>
            <p:nvPr/>
          </p:nvGrpSpPr>
          <p:grpSpPr bwMode="auto">
            <a:xfrm>
              <a:off x="2607" y="2916"/>
              <a:ext cx="316" cy="233"/>
              <a:chOff x="2217" y="2884"/>
              <a:chExt cx="316" cy="233"/>
            </a:xfrm>
          </p:grpSpPr>
          <p:sp>
            <p:nvSpPr>
              <p:cNvPr id="85055" name="Oval 38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56" name="Line 38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57" name="Line 38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58" name="Rectangle 38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59" name="Oval 38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4515" name="Group 386"/>
              <p:cNvGrpSpPr>
                <a:grpSpLocks/>
              </p:cNvGrpSpPr>
              <p:nvPr/>
            </p:nvGrpSpPr>
            <p:grpSpPr bwMode="auto">
              <a:xfrm>
                <a:off x="2273" y="2884"/>
                <a:ext cx="213" cy="233"/>
                <a:chOff x="2950" y="2425"/>
                <a:chExt cx="216" cy="233"/>
              </a:xfrm>
            </p:grpSpPr>
            <p:sp>
              <p:nvSpPr>
                <p:cNvPr id="85061" name="Rectangle 38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5062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2950" y="2425"/>
                  <a:ext cx="21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i="0" smtClean="0"/>
                    <a:t>B</a:t>
                  </a:r>
                  <a:endParaRPr lang="en-US" sz="2000" i="0" smtClean="0"/>
                </a:p>
              </p:txBody>
            </p:sp>
          </p:grpSp>
        </p:grpSp>
        <p:sp>
          <p:nvSpPr>
            <p:cNvPr id="104501" name="Freeform 38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77 h 186"/>
                <a:gd name="T2" fmla="*/ 23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04502" name="Freeform 39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46 h 186"/>
                <a:gd name="T2" fmla="*/ 14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04503" name="Freeform 39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77 h 186"/>
                <a:gd name="T2" fmla="*/ 26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04504" name="Freeform 39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71 h 186"/>
                <a:gd name="T2" fmla="*/ 18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04505" name="Freeform 39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58 h 186"/>
                <a:gd name="T2" fmla="*/ 1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85051" name="Text Box 394"/>
            <p:cNvSpPr txBox="1">
              <a:spLocks noChangeArrowheads="1"/>
            </p:cNvSpPr>
            <p:nvPr/>
          </p:nvSpPr>
          <p:spPr bwMode="auto">
            <a:xfrm>
              <a:off x="1795" y="3612"/>
              <a:ext cx="1251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i="0">
                  <a:solidFill>
                    <a:srgbClr val="000099"/>
                  </a:solidFill>
                  <a:latin typeface="Gill Sans MT" panose="020B0502020104020203" pitchFamily="34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i="0">
                  <a:solidFill>
                    <a:srgbClr val="000099"/>
                  </a:solidFill>
                  <a:latin typeface="Gill Sans MT" panose="020B0502020104020203" pitchFamily="34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i="0">
                  <a:solidFill>
                    <a:srgbClr val="000099"/>
                  </a:solidFill>
                  <a:latin typeface="Gill Sans MT" panose="020B0502020104020203" pitchFamily="34" charset="0"/>
                </a:rPr>
                <a:t>resulting in new costs</a:t>
              </a:r>
            </a:p>
          </p:txBody>
        </p:sp>
        <p:sp>
          <p:nvSpPr>
            <p:cNvPr id="85052" name="Line 39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53" name="Line 39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85054" name="Line 39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21294" name="Freeform 398"/>
          <p:cNvSpPr>
            <a:spLocks/>
          </p:cNvSpPr>
          <p:nvPr/>
        </p:nvSpPr>
        <p:spPr bwMode="auto">
          <a:xfrm>
            <a:off x="7366000" y="4397375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 sz="2000" i="0"/>
          </a:p>
        </p:txBody>
      </p:sp>
      <p:grpSp>
        <p:nvGrpSpPr>
          <p:cNvPr id="721295" name="Group 399"/>
          <p:cNvGrpSpPr>
            <a:grpSpLocks/>
          </p:cNvGrpSpPr>
          <p:nvPr/>
        </p:nvGrpSpPr>
        <p:grpSpPr bwMode="auto">
          <a:xfrm>
            <a:off x="7212011" y="4383088"/>
            <a:ext cx="1403350" cy="938212"/>
            <a:chOff x="1883" y="2772"/>
            <a:chExt cx="884" cy="591"/>
          </a:xfrm>
        </p:grpSpPr>
        <p:sp>
          <p:nvSpPr>
            <p:cNvPr id="85034" name="Text Box 400"/>
            <p:cNvSpPr txBox="1">
              <a:spLocks noChangeArrowheads="1"/>
            </p:cNvSpPr>
            <p:nvPr/>
          </p:nvSpPr>
          <p:spPr bwMode="auto">
            <a:xfrm>
              <a:off x="1883" y="2772"/>
              <a:ext cx="28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i="0" smtClean="0"/>
                <a:t>2+e</a:t>
              </a:r>
            </a:p>
          </p:txBody>
        </p:sp>
        <p:sp>
          <p:nvSpPr>
            <p:cNvPr id="85035" name="Text Box 401"/>
            <p:cNvSpPr txBox="1">
              <a:spLocks noChangeArrowheads="1"/>
            </p:cNvSpPr>
            <p:nvPr/>
          </p:nvSpPr>
          <p:spPr bwMode="auto">
            <a:xfrm>
              <a:off x="2597" y="2793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i="0" smtClean="0"/>
                <a:t>0</a:t>
              </a:r>
            </a:p>
          </p:txBody>
        </p:sp>
        <p:sp>
          <p:nvSpPr>
            <p:cNvPr id="85036" name="Text Box 402"/>
            <p:cNvSpPr txBox="1">
              <a:spLocks noChangeArrowheads="1"/>
            </p:cNvSpPr>
            <p:nvPr/>
          </p:nvSpPr>
          <p:spPr bwMode="auto">
            <a:xfrm>
              <a:off x="2505" y="3189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i="0" smtClean="0"/>
                <a:t>0</a:t>
              </a:r>
            </a:p>
          </p:txBody>
        </p:sp>
        <p:sp>
          <p:nvSpPr>
            <p:cNvPr id="85037" name="Text Box 403"/>
            <p:cNvSpPr txBox="1">
              <a:spLocks noChangeArrowheads="1"/>
            </p:cNvSpPr>
            <p:nvPr/>
          </p:nvSpPr>
          <p:spPr bwMode="auto">
            <a:xfrm>
              <a:off x="1991" y="3153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i="0" smtClean="0"/>
                <a:t>0</a:t>
              </a:r>
            </a:p>
          </p:txBody>
        </p:sp>
        <p:sp>
          <p:nvSpPr>
            <p:cNvPr id="85038" name="Text Box 404"/>
            <p:cNvSpPr txBox="1">
              <a:spLocks noChangeArrowheads="1"/>
            </p:cNvSpPr>
            <p:nvPr/>
          </p:nvSpPr>
          <p:spPr bwMode="auto">
            <a:xfrm>
              <a:off x="2148" y="3009"/>
              <a:ext cx="28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i="0" smtClean="0"/>
                <a:t>1+e</a:t>
              </a:r>
            </a:p>
          </p:txBody>
        </p:sp>
        <p:sp>
          <p:nvSpPr>
            <p:cNvPr id="85039" name="Text Box 405"/>
            <p:cNvSpPr txBox="1">
              <a:spLocks noChangeArrowheads="1"/>
            </p:cNvSpPr>
            <p:nvPr/>
          </p:nvSpPr>
          <p:spPr bwMode="auto">
            <a:xfrm>
              <a:off x="2384" y="3003"/>
              <a:ext cx="1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i="0" smtClean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3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186" grpId="0" animBg="1"/>
      <p:bldP spid="721124" grpId="0" animBg="1"/>
      <p:bldP spid="72129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1" name="Picture 2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sz="4000" dirty="0" smtClean="0"/>
              <a:t>Dijkstra</a:t>
            </a:r>
            <a:r>
              <a:rPr lang="ja-JP" altLang="en-US" sz="4000" dirty="0" smtClean="0"/>
              <a:t>’</a:t>
            </a:r>
            <a:r>
              <a:rPr lang="en-US" altLang="ja-JP" sz="4000" dirty="0" smtClean="0"/>
              <a:t>s algorithm, discussion</a:t>
            </a:r>
            <a:endParaRPr lang="en-US" dirty="0" smtClean="0"/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93850"/>
            <a:ext cx="8494712" cy="33591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 typeface="Wingdings" charset="0"/>
              <a:buNone/>
              <a:defRPr/>
            </a:pPr>
            <a:r>
              <a:rPr lang="en-US" sz="3200" dirty="0" smtClean="0">
                <a:solidFill>
                  <a:srgbClr val="CC0000"/>
                </a:solidFill>
                <a:ea typeface="ＭＳ Ｐゴシック" charset="0"/>
                <a:cs typeface="+mn-cs"/>
              </a:rPr>
              <a:t>Solution to Oscillations:</a:t>
            </a:r>
            <a:endParaRPr lang="en-US" sz="3200" dirty="0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CA" sz="3200" dirty="0">
                <a:ea typeface="ＭＳ Ｐゴシック" charset="0"/>
              </a:rPr>
              <a:t>One solution </a:t>
            </a:r>
          </a:p>
          <a:p>
            <a:pPr lvl="1"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CA" dirty="0" smtClean="0">
                <a:ea typeface="ＭＳ Ｐゴシック" charset="0"/>
              </a:rPr>
              <a:t>mandate </a:t>
            </a:r>
            <a:r>
              <a:rPr lang="en-CA" dirty="0">
                <a:ea typeface="ＭＳ Ｐゴシック" charset="0"/>
              </a:rPr>
              <a:t>that link costs not depend on the amount of traffic carried— an </a:t>
            </a:r>
            <a:r>
              <a:rPr lang="en-CA" dirty="0">
                <a:solidFill>
                  <a:srgbClr val="FF0000"/>
                </a:solidFill>
                <a:ea typeface="ＭＳ Ｐゴシック" charset="0"/>
              </a:rPr>
              <a:t>unacceptable solution</a:t>
            </a:r>
            <a:r>
              <a:rPr lang="en-CA" dirty="0">
                <a:ea typeface="ＭＳ Ｐゴシック" charset="0"/>
              </a:rPr>
              <a:t> since one goal of routing is to avoid highly congested </a:t>
            </a:r>
            <a:r>
              <a:rPr lang="en-CA" dirty="0" smtClean="0">
                <a:ea typeface="ＭＳ Ｐゴシック" charset="0"/>
              </a:rPr>
              <a:t>(for </a:t>
            </a:r>
            <a:r>
              <a:rPr lang="en-CA" dirty="0">
                <a:ea typeface="ＭＳ Ｐゴシック" charset="0"/>
              </a:rPr>
              <a:t>example, </a:t>
            </a:r>
            <a:r>
              <a:rPr lang="en-CA" dirty="0" smtClean="0">
                <a:ea typeface="ＭＳ Ｐゴシック" charset="0"/>
              </a:rPr>
              <a:t>high-delay</a:t>
            </a:r>
            <a:r>
              <a:rPr lang="en-CA" dirty="0">
                <a:ea typeface="ＭＳ Ｐゴシック" charset="0"/>
              </a:rPr>
              <a:t>) links</a:t>
            </a:r>
            <a:r>
              <a:rPr lang="en-CA" dirty="0" smtClean="0">
                <a:ea typeface="ＭＳ Ｐゴシック" charset="0"/>
              </a:rPr>
              <a:t>.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CA" sz="3200" dirty="0" smtClean="0">
                <a:ea typeface="ＭＳ Ｐゴシック" charset="0"/>
              </a:rPr>
              <a:t>Second solution</a:t>
            </a:r>
          </a:p>
          <a:p>
            <a:pPr lvl="1"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CA" dirty="0">
                <a:ea typeface="ＭＳ Ｐゴシック" charset="0"/>
              </a:rPr>
              <a:t>not all routers run the LS algorithm at the same time.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3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4.1 introduction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4.2 virtual circuit and datagram networks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4.3 what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 inside a router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4.4 IP: Internet Protocol</a:t>
            </a:r>
          </a:p>
          <a:p>
            <a:pPr lvl="1"/>
            <a:r>
              <a:rPr lang="en-US" sz="2000" smtClean="0"/>
              <a:t>datagram format</a:t>
            </a:r>
          </a:p>
          <a:p>
            <a:pPr lvl="1"/>
            <a:r>
              <a:rPr lang="en-US" sz="2000" smtClean="0"/>
              <a:t>IPv4 addressing</a:t>
            </a:r>
          </a:p>
          <a:p>
            <a:pPr lvl="1"/>
            <a:r>
              <a:rPr lang="en-US" sz="2000" smtClean="0"/>
              <a:t>ICMP</a:t>
            </a:r>
          </a:p>
          <a:p>
            <a:pPr lvl="1"/>
            <a:r>
              <a:rPr lang="en-US" sz="2000" smtClean="0"/>
              <a:t>IPv6</a:t>
            </a:r>
          </a:p>
        </p:txBody>
      </p:sp>
      <p:sp>
        <p:nvSpPr>
          <p:cNvPr id="8602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4.5 routing algorithms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link state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solidFill>
                  <a:srgbClr val="CC0000"/>
                </a:solidFill>
                <a:ea typeface="ＭＳ Ｐゴシック" charset="0"/>
              </a:rPr>
              <a:t>distance vector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hierarchical routing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4.6 routing in the Internet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RIP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OSPF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BGP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4.7 broadcast and multicast routing</a:t>
            </a:r>
          </a:p>
          <a:p>
            <a:pPr>
              <a:buFont typeface="Wingdings" charset="0"/>
              <a:buChar char="v"/>
              <a:defRPr/>
            </a:pPr>
            <a:endParaRPr lang="en-US" sz="2400">
              <a:ea typeface="ＭＳ Ｐゴシック" charset="0"/>
              <a:cs typeface="+mn-cs"/>
            </a:endParaRPr>
          </a:p>
        </p:txBody>
      </p:sp>
      <p:sp>
        <p:nvSpPr>
          <p:cNvPr id="105478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4400">
                <a:solidFill>
                  <a:srgbClr val="000099"/>
                </a:solidFill>
                <a:latin typeface="Gill Sans MT" panose="020B0502020104020203" pitchFamily="34" charset="0"/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337443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Distance vector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00200"/>
                <a:ext cx="7953375" cy="4648200"/>
              </a:xfrm>
            </p:spPr>
            <p:txBody>
              <a:bodyPr/>
              <a:lstStyle/>
              <a:p>
                <a:pPr>
                  <a:buFont typeface="Wingdings" charset="0"/>
                  <a:buNone/>
                  <a:defRPr/>
                </a:pPr>
                <a:r>
                  <a:rPr lang="en-US" i="1" dirty="0" smtClean="0">
                    <a:solidFill>
                      <a:srgbClr val="CC0000"/>
                    </a:solidFill>
                    <a:ea typeface="ＭＳ Ｐゴシック" charset="0"/>
                    <a:cs typeface="+mn-cs"/>
                  </a:rPr>
                  <a:t>Bellman-Ford equation (dynamic programming)</a:t>
                </a:r>
                <a:endParaRPr lang="en-US" dirty="0">
                  <a:ea typeface="ＭＳ Ｐゴシック" charset="0"/>
                  <a:cs typeface="+mn-cs"/>
                </a:endParaRPr>
              </a:p>
              <a:p>
                <a:pPr>
                  <a:buFont typeface="Wingdings" charset="0"/>
                  <a:buNone/>
                  <a:defRPr/>
                </a:pPr>
                <a:r>
                  <a:rPr lang="en-US" dirty="0">
                    <a:ea typeface="ＭＳ Ｐゴシック" charset="0"/>
                    <a:cs typeface="+mn-cs"/>
                  </a:rPr>
                  <a:t>let</a:t>
                </a:r>
              </a:p>
              <a:p>
                <a:pPr>
                  <a:buFont typeface="Wingdings" charset="0"/>
                  <a:buNone/>
                  <a:defRPr/>
                </a:pPr>
                <a:r>
                  <a:rPr lang="en-US" dirty="0">
                    <a:ea typeface="ＭＳ Ｐゴシック" charset="0"/>
                    <a:cs typeface="+mn-cs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charset="0"/>
                    <a:cs typeface="+mn-cs"/>
                  </a:rPr>
                  <a:t> := cost of least-cost path from x to y</a:t>
                </a:r>
              </a:p>
              <a:p>
                <a:pPr>
                  <a:buFont typeface="Wingdings" charset="0"/>
                  <a:buNone/>
                  <a:defRPr/>
                </a:pPr>
                <a:r>
                  <a:rPr lang="en-US" dirty="0">
                    <a:ea typeface="ＭＳ Ｐゴシック" charset="0"/>
                    <a:cs typeface="+mn-cs"/>
                  </a:rPr>
                  <a:t>then</a:t>
                </a:r>
              </a:p>
              <a:p>
                <a:pPr>
                  <a:buFont typeface="Wingdings" charset="0"/>
                  <a:buNone/>
                  <a:defRPr/>
                </a:pPr>
                <a:r>
                  <a:rPr lang="en-US" dirty="0">
                    <a:solidFill>
                      <a:srgbClr val="CC0000"/>
                    </a:solidFill>
                    <a:ea typeface="ＭＳ Ｐゴシック" charset="0"/>
                    <a:cs typeface="+mn-cs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𝑑</m:t>
                    </m:r>
                    <m:r>
                      <a:rPr lang="en-US" sz="3200" i="1" baseline="-2500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𝑥</m:t>
                    </m:r>
                    <m:r>
                      <a:rPr lang="en-US" sz="320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(</m:t>
                    </m:r>
                    <m:r>
                      <a:rPr lang="en-US" sz="320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𝑦</m:t>
                    </m:r>
                    <m:r>
                      <a:rPr lang="en-US" sz="320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) =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+mn-cs"/>
                          </a:rPr>
                        </m:ctrlPr>
                      </m:sSubPr>
                      <m:e>
                        <m:r>
                          <a:rPr lang="en-CA" sz="3200" b="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+mn-cs"/>
                          </a:rPr>
                          <m:t>𝑚𝑖𝑛</m:t>
                        </m:r>
                      </m:e>
                      <m:sub>
                        <m:r>
                          <a:rPr lang="en-CA" sz="3200" b="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+mn-cs"/>
                          </a:rPr>
                          <m:t>𝑣</m:t>
                        </m:r>
                      </m:sub>
                    </m:sSub>
                    <m:r>
                      <a:rPr lang="en-US" sz="320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⁡{</m:t>
                    </m:r>
                    <m:r>
                      <a:rPr lang="en-US" sz="320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𝑐</m:t>
                    </m:r>
                    <m:r>
                      <a:rPr lang="en-US" sz="320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(</m:t>
                    </m:r>
                    <m:r>
                      <a:rPr lang="en-US" sz="3200" i="1" dirty="0" err="1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𝑥</m:t>
                    </m:r>
                    <m:r>
                      <a:rPr lang="en-US" sz="3200" i="1" dirty="0" err="1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,</m:t>
                    </m:r>
                    <m:r>
                      <a:rPr lang="en-US" sz="3200" i="1" dirty="0" err="1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𝑣</m:t>
                    </m:r>
                    <m:r>
                      <a:rPr lang="en-US" sz="320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) + </m:t>
                    </m:r>
                    <m:sSub>
                      <m:sSubPr>
                        <m:ctrlPr>
                          <a:rPr lang="en-US" sz="320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+mn-cs"/>
                          </a:rPr>
                        </m:ctrlPr>
                      </m:sSubPr>
                      <m:e>
                        <m:r>
                          <a:rPr lang="en-CA" sz="3200" b="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lang="en-CA" sz="3200" b="0" i="1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+mn-cs"/>
                          </a:rPr>
                          <m:t>𝑣</m:t>
                        </m:r>
                      </m:sub>
                    </m:sSub>
                    <m:r>
                      <a:rPr lang="en-US" sz="320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(</m:t>
                    </m:r>
                    <m:r>
                      <a:rPr lang="en-US" sz="320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𝑦</m:t>
                    </m:r>
                    <m:r>
                      <a:rPr lang="en-US" sz="3200" i="1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+mn-cs"/>
                      </a:rPr>
                      <m:t>) }</m:t>
                    </m:r>
                  </m:oMath>
                </a14:m>
                <a:endParaRPr lang="en-US" sz="3200" dirty="0">
                  <a:solidFill>
                    <a:srgbClr val="CC0000"/>
                  </a:solidFill>
                  <a:ea typeface="ＭＳ Ｐゴシック" charset="0"/>
                  <a:cs typeface="+mn-cs"/>
                </a:endParaRPr>
              </a:p>
              <a:p>
                <a:pPr>
                  <a:buFont typeface="Wingdings" charset="0"/>
                  <a:buNone/>
                  <a:defRPr/>
                </a:pPr>
                <a:r>
                  <a:rPr lang="en-US" sz="3200" dirty="0">
                    <a:ea typeface="ＭＳ Ｐゴシック" charset="0"/>
                    <a:cs typeface="+mn-cs"/>
                  </a:rPr>
                  <a:t>   </a:t>
                </a:r>
              </a:p>
              <a:p>
                <a:pPr>
                  <a:buFont typeface="Wingdings" charset="0"/>
                  <a:buNone/>
                  <a:defRPr/>
                </a:pPr>
                <a:endParaRPr lang="en-US" dirty="0">
                  <a:ea typeface="ＭＳ Ｐゴシック" charset="0"/>
                  <a:cs typeface="+mn-cs"/>
                </a:endParaRPr>
              </a:p>
            </p:txBody>
          </p:sp>
        </mc:Choice>
        <mc:Fallback xmlns="">
          <p:sp>
            <p:nvSpPr>
              <p:cNvPr id="8704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00200"/>
                <a:ext cx="7953375" cy="4648200"/>
              </a:xfrm>
              <a:blipFill rotWithShape="0">
                <a:blip r:embed="rId3"/>
                <a:stretch>
                  <a:fillRect l="-1610" t="-1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048" name="Text Box 7"/>
          <p:cNvSpPr txBox="1">
            <a:spLocks noChangeArrowheads="1"/>
          </p:cNvSpPr>
          <p:nvPr/>
        </p:nvSpPr>
        <p:spPr bwMode="auto">
          <a:xfrm>
            <a:off x="3729832" y="5141617"/>
            <a:ext cx="2449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latin typeface="Gill Sans MT" charset="0"/>
              </a:rPr>
              <a:t>cost to neighbor v</a:t>
            </a:r>
          </a:p>
        </p:txBody>
      </p:sp>
      <p:sp>
        <p:nvSpPr>
          <p:cNvPr id="87049" name="Text Box 8"/>
          <p:cNvSpPr txBox="1">
            <a:spLocks noChangeArrowheads="1"/>
          </p:cNvSpPr>
          <p:nvPr/>
        </p:nvSpPr>
        <p:spPr bwMode="auto">
          <a:xfrm>
            <a:off x="2584451" y="5791200"/>
            <a:ext cx="4443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dirty="0" smtClean="0">
                <a:latin typeface="Gill Sans MT" charset="0"/>
              </a:rPr>
              <a:t>min</a:t>
            </a:r>
            <a:r>
              <a:rPr lang="en-US" sz="2400" dirty="0" smtClean="0">
                <a:latin typeface="Gill Sans MT" charset="0"/>
              </a:rPr>
              <a:t> taken over all neighbors v of x</a:t>
            </a:r>
          </a:p>
        </p:txBody>
      </p:sp>
      <p:sp>
        <p:nvSpPr>
          <p:cNvPr id="87050" name="Text Box 9"/>
          <p:cNvSpPr txBox="1">
            <a:spLocks noChangeArrowheads="1"/>
          </p:cNvSpPr>
          <p:nvPr/>
        </p:nvSpPr>
        <p:spPr bwMode="auto">
          <a:xfrm>
            <a:off x="4635499" y="4579145"/>
            <a:ext cx="4505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Gill Sans MT" charset="0"/>
              </a:rPr>
              <a:t>cost from neighbor v to destination y</a:t>
            </a:r>
          </a:p>
        </p:txBody>
      </p:sp>
      <p:sp>
        <p:nvSpPr>
          <p:cNvPr id="3" name="Up Arrow 2"/>
          <p:cNvSpPr/>
          <p:nvPr/>
        </p:nvSpPr>
        <p:spPr>
          <a:xfrm>
            <a:off x="5514976" y="4241007"/>
            <a:ext cx="262732" cy="466430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Up Arrow 13"/>
          <p:cNvSpPr/>
          <p:nvPr/>
        </p:nvSpPr>
        <p:spPr>
          <a:xfrm>
            <a:off x="3797694" y="4161879"/>
            <a:ext cx="198045" cy="1089571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Up Arrow 14"/>
          <p:cNvSpPr/>
          <p:nvPr/>
        </p:nvSpPr>
        <p:spPr>
          <a:xfrm>
            <a:off x="2805909" y="4161879"/>
            <a:ext cx="269874" cy="1705521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2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3" name="Picture 7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8397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7772400" cy="874713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Bellman-Ford example </a:t>
            </a:r>
          </a:p>
        </p:txBody>
      </p:sp>
      <p:grpSp>
        <p:nvGrpSpPr>
          <p:cNvPr id="107525" name="Group 3"/>
          <p:cNvGrpSpPr>
            <a:grpSpLocks/>
          </p:cNvGrpSpPr>
          <p:nvPr/>
        </p:nvGrpSpPr>
        <p:grpSpPr bwMode="auto">
          <a:xfrm>
            <a:off x="276225" y="1470025"/>
            <a:ext cx="3571875" cy="2236788"/>
            <a:chOff x="3162" y="1071"/>
            <a:chExt cx="2250" cy="1409"/>
          </a:xfrm>
        </p:grpSpPr>
        <p:sp>
          <p:nvSpPr>
            <p:cNvPr id="107530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7531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8077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78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79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80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81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82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83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84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85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86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87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88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89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90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91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92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93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94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95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96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97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98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099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100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8101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102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103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104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8105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88106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62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7563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7564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84828 h 174"/>
                <a:gd name="T2" fmla="*/ 1593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7565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7566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7567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7568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7569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7570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107571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88142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143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u</a:t>
                </a:r>
                <a:endParaRPr lang="en-US" sz="2400" smtClean="0"/>
              </a:p>
            </p:txBody>
          </p:sp>
        </p:grpSp>
        <p:grpSp>
          <p:nvGrpSpPr>
            <p:cNvPr id="107572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88140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141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y</a:t>
                </a:r>
                <a:endParaRPr lang="en-US" sz="2400" smtClean="0"/>
              </a:p>
            </p:txBody>
          </p:sp>
        </p:grpSp>
        <p:grpSp>
          <p:nvGrpSpPr>
            <p:cNvPr id="107573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88138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139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/>
                  <a:t>x</a:t>
                </a:r>
              </a:p>
            </p:txBody>
          </p:sp>
        </p:grpSp>
        <p:grpSp>
          <p:nvGrpSpPr>
            <p:cNvPr id="107574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88136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137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w</a:t>
                </a:r>
                <a:endParaRPr lang="en-US" sz="2400" smtClean="0"/>
              </a:p>
            </p:txBody>
          </p:sp>
        </p:grpSp>
        <p:grpSp>
          <p:nvGrpSpPr>
            <p:cNvPr id="107575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88134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135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v</a:t>
                </a:r>
                <a:endParaRPr lang="en-US" sz="2400" smtClean="0"/>
              </a:p>
            </p:txBody>
          </p:sp>
        </p:grpSp>
        <p:grpSp>
          <p:nvGrpSpPr>
            <p:cNvPr id="107576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88132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133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/>
                  <a:t>z</a:t>
                </a:r>
              </a:p>
            </p:txBody>
          </p:sp>
        </p:grpSp>
        <p:sp>
          <p:nvSpPr>
            <p:cNvPr id="88122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88123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88124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88125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</a:t>
              </a:r>
              <a:endParaRPr lang="en-US" sz="2400" smtClean="0"/>
            </a:p>
          </p:txBody>
        </p:sp>
        <p:sp>
          <p:nvSpPr>
            <p:cNvPr id="88126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88127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88128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88129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5</a:t>
              </a:r>
              <a:endParaRPr lang="en-US" sz="2400" smtClean="0"/>
            </a:p>
          </p:txBody>
        </p:sp>
        <p:sp>
          <p:nvSpPr>
            <p:cNvPr id="88130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</a:t>
              </a:r>
              <a:endParaRPr lang="en-US" sz="2400" smtClean="0"/>
            </a:p>
          </p:txBody>
        </p:sp>
        <p:sp>
          <p:nvSpPr>
            <p:cNvPr id="88131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5</a:t>
              </a:r>
              <a:endParaRPr lang="en-US" sz="240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071" name="Text Box 73"/>
              <p:cNvSpPr txBox="1">
                <a:spLocks noChangeArrowheads="1"/>
              </p:cNvSpPr>
              <p:nvPr/>
            </p:nvSpPr>
            <p:spPr bwMode="auto">
              <a:xfrm>
                <a:off x="3411982" y="1656061"/>
                <a:ext cx="576555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0" dirty="0" smtClean="0"/>
                  <a:t>clearly,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= 5,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= 3,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= 3</m:t>
                    </m:r>
                  </m:oMath>
                </a14:m>
                <a:endParaRPr lang="en-US" sz="2400" i="0" dirty="0" smtClean="0"/>
              </a:p>
            </p:txBody>
          </p:sp>
        </mc:Choice>
        <mc:Fallback xmlns="">
          <p:sp>
            <p:nvSpPr>
              <p:cNvPr id="88071" name="Text 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1982" y="1656061"/>
                <a:ext cx="576555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691" t="-9333" b="-3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072" name="Text Box 74"/>
              <p:cNvSpPr txBox="1">
                <a:spLocks noChangeArrowheads="1"/>
              </p:cNvSpPr>
              <p:nvPr/>
            </p:nvSpPr>
            <p:spPr bwMode="auto">
              <a:xfrm>
                <a:off x="4005136" y="2909889"/>
                <a:ext cx="4870051" cy="267765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⁡{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 baseline="-25000" dirty="0" err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}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        =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⁡{2 + 5,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1 + 3,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5 + 3}  </m:t>
                      </m:r>
                    </m:oMath>
                  </m:oMathPara>
                </a14:m>
                <a:endParaRPr lang="en-CA" sz="2400" i="1" dirty="0" smtClean="0"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 4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88072" name="Text 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5136" y="2909889"/>
                <a:ext cx="4870051" cy="26776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073" name="Text Box 75"/>
          <p:cNvSpPr txBox="1">
            <a:spLocks noChangeArrowheads="1"/>
          </p:cNvSpPr>
          <p:nvPr/>
        </p:nvSpPr>
        <p:spPr bwMode="auto">
          <a:xfrm>
            <a:off x="392112" y="5585502"/>
            <a:ext cx="6770687" cy="929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3200" b="1" i="0" dirty="0" smtClean="0">
                <a:latin typeface="Gabriola" panose="04040605051002020D02" pitchFamily="82" charset="0"/>
              </a:rPr>
              <a:t>node achieving minimum is next hop in shortest path, used in</a:t>
            </a:r>
            <a:r>
              <a:rPr lang="en-US" sz="3200" b="1" i="0" dirty="0" smtClean="0">
                <a:latin typeface="Gabriola" panose="04040605051002020D02" pitchFamily="82" charset="0"/>
                <a:ea typeface="ＭＳ 明朝" charset="0"/>
                <a:cs typeface="ＭＳ 明朝" charset="0"/>
              </a:rPr>
              <a:t> </a:t>
            </a:r>
            <a:r>
              <a:rPr lang="en-US" sz="3200" b="1" i="0" dirty="0" smtClean="0">
                <a:latin typeface="Gabriola" panose="04040605051002020D02" pitchFamily="82" charset="0"/>
              </a:rPr>
              <a:t>forwarding table</a:t>
            </a:r>
          </a:p>
        </p:txBody>
      </p:sp>
      <p:sp>
        <p:nvSpPr>
          <p:cNvPr id="88074" name="Text Box 76"/>
          <p:cNvSpPr txBox="1">
            <a:spLocks noChangeArrowheads="1"/>
          </p:cNvSpPr>
          <p:nvPr/>
        </p:nvSpPr>
        <p:spPr bwMode="auto">
          <a:xfrm>
            <a:off x="3862388" y="2466975"/>
            <a:ext cx="2725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/>
              <a:t>B-F equation says:</a:t>
            </a:r>
          </a:p>
        </p:txBody>
      </p:sp>
    </p:spTree>
    <p:extLst>
      <p:ext uri="{BB962C8B-B14F-4D97-AF65-F5344CB8AC3E}">
        <p14:creationId xmlns:p14="http://schemas.microsoft.com/office/powerpoint/2010/main" val="40681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7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Distance vector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4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baseline="-25000" dirty="0" err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= estimate of least cost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maintains distance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i="1" baseline="-25000" dirty="0" err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 dirty="0" err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baseline="-25000" dirty="0" err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): </m:t>
                    </m:r>
                    <m:r>
                      <a:rPr lang="en-US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 є </m:t>
                    </m:r>
                    <m:r>
                      <a:rPr lang="en-US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dirty="0" smtClean="0">
                  <a:solidFill>
                    <a:srgbClr val="CC0000"/>
                  </a:solidFill>
                </a:endParaRPr>
              </a:p>
              <a:p>
                <a:r>
                  <a:rPr lang="en-US" dirty="0" smtClean="0"/>
                  <a:t>node x:</a:t>
                </a:r>
              </a:p>
              <a:p>
                <a:pPr lvl="1"/>
                <a:r>
                  <a:rPr lang="en-US" sz="2800" dirty="0" smtClean="0"/>
                  <a:t>knows cost to each neighbor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80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err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err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800" dirty="0" smtClean="0"/>
                  <a:t>maintains its neighbors</a:t>
                </a:r>
                <a:r>
                  <a:rPr lang="en-CA" sz="2800" dirty="0" smtClean="0"/>
                  <a:t>’ </a:t>
                </a:r>
                <a:r>
                  <a:rPr lang="en-US" altLang="ja-JP" sz="2800" dirty="0" smtClean="0"/>
                  <a:t>distance vectors. For each neighbor </a:t>
                </a:r>
                <a14:m>
                  <m:oMath xmlns:m="http://schemas.openxmlformats.org/officeDocument/2006/math">
                    <m:r>
                      <a:rPr lang="en-US" altLang="ja-JP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800" dirty="0" smtClean="0"/>
                  <a:t>maintains </a:t>
                </a:r>
                <a:br>
                  <a:rPr lang="en-US" altLang="ja-JP" sz="2800" dirty="0" smtClean="0"/>
                </a:br>
                <a14:m>
                  <m:oMath xmlns:m="http://schemas.openxmlformats.org/officeDocument/2006/math">
                    <m:r>
                      <a:rPr lang="en-US" altLang="ja-JP" sz="2800" b="1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ja-JP" sz="2800" i="1" baseline="-25000" dirty="0" err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ja-JP" sz="2800" i="1" dirty="0" err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sz="2800" i="1" baseline="-25000" dirty="0" err="1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): </m:t>
                    </m:r>
                    <m:r>
                      <a:rPr lang="en-US" altLang="ja-JP" sz="280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 є </m:t>
                    </m:r>
                    <m:r>
                      <a:rPr lang="en-US" altLang="ja-JP" sz="280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sz="2800" i="1" dirty="0" smtClean="0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ja-JP" sz="2800" dirty="0" smtClean="0">
                  <a:solidFill>
                    <a:srgbClr val="CC0000"/>
                  </a:solidFill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endParaRPr lang="en-US" dirty="0" smtClean="0">
                  <a:solidFill>
                    <a:srgbClr val="CC0000"/>
                  </a:solidFill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8909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374" t="-14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27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Chapter 4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Network Layer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sz="2800" i="1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Computer Networking: A Top Down Approach </a:t>
            </a:r>
            <a:r>
              <a:rPr lang="en-US" sz="28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6</a:t>
            </a:r>
            <a:r>
              <a:rPr lang="en-US" sz="2000" baseline="30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th</a:t>
            </a: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 edition </a:t>
            </a:r>
            <a:b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Jim Kurose, Keith Ross</a:t>
            </a:r>
            <a:b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Addison-Wesley</a:t>
            </a:r>
            <a:b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March 2012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>
                <a:cs typeface="Arial" panose="020B0604020202020204" pitchFamily="34" charset="0"/>
              </a:rPr>
              <a:t>A note on the use of these ppt slides:</a:t>
            </a:r>
          </a:p>
          <a:p>
            <a:r>
              <a:rPr lang="en-US" sz="1200">
                <a:cs typeface="Arial" panose="020B0604020202020204" pitchFamily="34" charset="0"/>
              </a:rPr>
              <a:t>We</a:t>
            </a:r>
            <a:r>
              <a:rPr lang="ja-JP" altLang="en-US" sz="1200">
                <a:cs typeface="Arial" panose="020B0604020202020204" pitchFamily="34" charset="0"/>
              </a:rPr>
              <a:t>’</a:t>
            </a:r>
            <a:r>
              <a:rPr lang="en-US" altLang="ja-JP" sz="1200">
                <a:cs typeface="Arial" panose="020B0604020202020204" pitchFamily="34" charset="0"/>
              </a:rPr>
              <a:t>re making these slides freely available to all (faculty, students, readers). They</a:t>
            </a:r>
            <a:r>
              <a:rPr lang="ja-JP" altLang="en-US" sz="1200">
                <a:cs typeface="Arial" panose="020B0604020202020204" pitchFamily="34" charset="0"/>
              </a:rPr>
              <a:t>’</a:t>
            </a:r>
            <a:r>
              <a:rPr lang="en-US" altLang="ja-JP" sz="1200">
                <a:cs typeface="Arial" panose="020B0604020202020204" pitchFamily="34" charset="0"/>
              </a:rPr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>
                <a:cs typeface="Arial" panose="020B0604020202020204" pitchFamily="34" charset="0"/>
              </a:rPr>
              <a:t>lot</a:t>
            </a:r>
            <a:r>
              <a:rPr lang="en-US" altLang="ja-JP" sz="1200">
                <a:cs typeface="Arial" panose="020B0604020202020204" pitchFamily="34" charset="0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sz="1400"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sz="1200">
                <a:cs typeface="Arial" panose="020B0604020202020204" pitchFamily="34" charset="0"/>
              </a:rPr>
              <a:t>If you use these slides (e.g., in a class) that you mention their source (after all, we</a:t>
            </a:r>
            <a:r>
              <a:rPr lang="ja-JP" altLang="en-US" sz="1200">
                <a:cs typeface="Arial" panose="020B0604020202020204" pitchFamily="34" charset="0"/>
              </a:rPr>
              <a:t>’</a:t>
            </a:r>
            <a:r>
              <a:rPr lang="en-US" altLang="ja-JP" sz="1200">
                <a:cs typeface="Arial" panose="020B0604020202020204" pitchFamily="34" charset="0"/>
              </a:rPr>
              <a:t>d like people to use our book!)</a:t>
            </a:r>
          </a:p>
          <a:p>
            <a:pPr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sz="1200">
                <a:cs typeface="Arial" panose="020B060402020202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US" sz="1200"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1200">
                <a:cs typeface="Arial" panose="020B0604020202020204" pitchFamily="34" charset="0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sz="1200"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1200">
                <a:cs typeface="Arial" panose="020B0604020202020204" pitchFamily="34" charset="0"/>
              </a:rPr>
              <a:t>     All material copyright 1996-2012</a:t>
            </a:r>
          </a:p>
          <a:p>
            <a:pPr>
              <a:lnSpc>
                <a:spcPct val="85000"/>
              </a:lnSpc>
            </a:pPr>
            <a:r>
              <a:rPr lang="en-US" sz="1200">
                <a:cs typeface="Arial" panose="020B0604020202020204" pitchFamily="34" charset="0"/>
              </a:rPr>
              <a:t>     J.F Kurose and K.W. Ross, All Rights Reserved</a:t>
            </a:r>
          </a:p>
        </p:txBody>
      </p:sp>
      <p:pic>
        <p:nvPicPr>
          <p:cNvPr id="820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6390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" descr="6e_cov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sz="16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241458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key idea:</a:t>
            </a:r>
            <a:r>
              <a:rPr lang="en-US" sz="3200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from time-to-time, each node sends its own distance vector estimate to neighbors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when x receives new DV estimate from neighbor, it updates its own DV using B-F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117" name="Rectangle 4"/>
              <p:cNvSpPr>
                <a:spLocks noChangeArrowheads="1"/>
              </p:cNvSpPr>
              <p:nvPr/>
            </p:nvSpPr>
            <p:spPr bwMode="auto">
              <a:xfrm>
                <a:off x="152400" y="3851930"/>
                <a:ext cx="8901604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2800" i="1" baseline="-30000" dirty="0" err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← </m:t>
                      </m:r>
                      <m:r>
                        <a:rPr lang="en-US" sz="2800" i="1" dirty="0" err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</m:t>
                      </m:r>
                      <m:r>
                        <a:rPr lang="en-US" sz="2800" i="1" baseline="-30000" dirty="0" err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i="1" dirty="0" err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i="1" dirty="0" err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800" i="1" dirty="0" err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+ </m:t>
                      </m:r>
                      <m:r>
                        <a:rPr lang="en-US" sz="2800" i="1" dirty="0" err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2800" i="1" baseline="-30000" dirty="0" err="1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)}  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𝑒𝑎𝑐h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𝑛𝑜𝑑𝑒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∊ </m:t>
                      </m:r>
                      <m:r>
                        <a:rPr lang="en-US" sz="2800" i="1" dirty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sz="2800" i="1" dirty="0">
                  <a:solidFill>
                    <a:srgbClr val="CC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11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851930"/>
                <a:ext cx="890160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118" name="Rectangle 5"/>
              <p:cNvSpPr>
                <a:spLocks noChangeArrowheads="1"/>
              </p:cNvSpPr>
              <p:nvPr/>
            </p:nvSpPr>
            <p:spPr bwMode="auto">
              <a:xfrm>
                <a:off x="385762" y="4640263"/>
                <a:ext cx="8377237" cy="769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>
                  <a:lnSpc>
                    <a:spcPct val="90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0"/>
                  <a:buChar char="v"/>
                  <a:defRPr/>
                </a:pPr>
                <a:r>
                  <a:rPr lang="en-US" dirty="0">
                    <a:latin typeface="+mn-lt"/>
                    <a:ea typeface="ＭＳ Ｐゴシック" charset="0"/>
                  </a:rPr>
                  <a:t>under minor, natural conditions, the estimate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baseline="-30000" dirty="0" err="1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ＭＳ Ｐゴシック" charset="0"/>
                  </a:rPr>
                  <a:t> converge to the actual least cost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baseline="-30000" dirty="0" err="1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ＭＳ Ｐゴシック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01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762" y="4640263"/>
                <a:ext cx="8377237" cy="769937"/>
              </a:xfrm>
              <a:prstGeom prst="rect">
                <a:avLst/>
              </a:prstGeom>
              <a:blipFill rotWithShape="0">
                <a:blip r:embed="rId3"/>
                <a:stretch>
                  <a:fillRect l="-291" t="-11024" b="-149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574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Distance vector algorithm </a:t>
            </a:r>
          </a:p>
        </p:txBody>
      </p:sp>
    </p:spTree>
    <p:extLst>
      <p:ext uri="{BB962C8B-B14F-4D97-AF65-F5344CB8AC3E}">
        <p14:creationId xmlns:p14="http://schemas.microsoft.com/office/powerpoint/2010/main" val="214495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27188"/>
            <a:ext cx="40100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  <a:ea typeface="ＭＳ Ｐゴシック" charset="0"/>
                <a:cs typeface="+mn-cs"/>
              </a:rPr>
              <a:t>Iterative and Asynchronous: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 smtClean="0">
                <a:ea typeface="ＭＳ Ｐゴシック" charset="0"/>
                <a:cs typeface="+mn-cs"/>
              </a:rPr>
              <a:t>each </a:t>
            </a:r>
            <a:r>
              <a:rPr lang="en-US" sz="2400" dirty="0">
                <a:ea typeface="ＭＳ Ｐゴシック" charset="0"/>
                <a:cs typeface="+mn-cs"/>
              </a:rPr>
              <a:t>local iteration caused by: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local link cost change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DV update message from neighbor</a:t>
            </a:r>
          </a:p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  <a:ea typeface="ＭＳ Ｐゴシック" charset="0"/>
                <a:cs typeface="+mn-cs"/>
              </a:rPr>
              <a:t>Distributed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each node notifies neighbors </a:t>
            </a:r>
            <a:r>
              <a:rPr lang="en-US" sz="2400" i="1" dirty="0">
                <a:ea typeface="ＭＳ Ｐゴシック" charset="0"/>
                <a:cs typeface="+mn-cs"/>
              </a:rPr>
              <a:t>only</a:t>
            </a:r>
            <a:r>
              <a:rPr lang="en-US" sz="2400" dirty="0">
                <a:ea typeface="ＭＳ Ｐゴシック" charset="0"/>
                <a:cs typeface="+mn-cs"/>
              </a:rPr>
              <a:t> when its DV changes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neighbors then notify their neighbors if necessary</a:t>
            </a:r>
            <a:endParaRPr lang="en-US" dirty="0">
              <a:ea typeface="ＭＳ Ｐゴシック" charset="0"/>
            </a:endParaRP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5029200" y="2209800"/>
            <a:ext cx="411480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sz="2400" i="0" dirty="0" smtClean="0">
              <a:latin typeface="Gabriola" panose="04040605051002020D02" pitchFamily="82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400" i="0" dirty="0" smtClean="0">
                <a:solidFill>
                  <a:srgbClr val="000099"/>
                </a:solidFill>
                <a:latin typeface="Gabriola" panose="04040605051002020D02" pitchFamily="82" charset="0"/>
              </a:rPr>
              <a:t>wait</a:t>
            </a:r>
            <a:r>
              <a:rPr lang="en-US" sz="2000" i="0" dirty="0" smtClean="0">
                <a:solidFill>
                  <a:srgbClr val="000099"/>
                </a:solidFill>
                <a:latin typeface="Gabriola" panose="04040605051002020D02" pitchFamily="82" charset="0"/>
              </a:rPr>
              <a:t> </a:t>
            </a:r>
            <a:r>
              <a:rPr lang="en-US" sz="2000" i="0" dirty="0" smtClean="0">
                <a:latin typeface="Gabriola" panose="04040605051002020D02" pitchFamily="82" charset="0"/>
              </a:rPr>
              <a:t>for (change in local link cost or </a:t>
            </a:r>
            <a:r>
              <a:rPr lang="en-US" sz="2000" i="0" dirty="0" err="1" smtClean="0">
                <a:latin typeface="Gabriola" panose="04040605051002020D02" pitchFamily="82" charset="0"/>
              </a:rPr>
              <a:t>msg</a:t>
            </a:r>
            <a:r>
              <a:rPr lang="en-US" sz="2000" i="0" dirty="0" smtClean="0">
                <a:latin typeface="Gabriola" panose="04040605051002020D02" pitchFamily="82" charset="0"/>
              </a:rPr>
              <a:t> from neighbor)</a:t>
            </a:r>
          </a:p>
          <a:p>
            <a:pPr>
              <a:spcBef>
                <a:spcPct val="50000"/>
              </a:spcBef>
              <a:defRPr/>
            </a:pPr>
            <a:endParaRPr lang="en-US" sz="2000" i="0" dirty="0" smtClean="0">
              <a:latin typeface="Gabriola" panose="04040605051002020D02" pitchFamily="82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400" i="0" dirty="0" err="1" smtClean="0">
                <a:solidFill>
                  <a:srgbClr val="000099"/>
                </a:solidFill>
                <a:latin typeface="Gabriola" panose="04040605051002020D02" pitchFamily="82" charset="0"/>
              </a:rPr>
              <a:t>recompute</a:t>
            </a:r>
            <a:r>
              <a:rPr lang="en-US" sz="2000" i="0" dirty="0" smtClean="0">
                <a:latin typeface="Gabriola" panose="04040605051002020D02" pitchFamily="82" charset="0"/>
              </a:rPr>
              <a:t> estimates</a:t>
            </a:r>
          </a:p>
          <a:p>
            <a:pPr>
              <a:spcBef>
                <a:spcPct val="50000"/>
              </a:spcBef>
              <a:defRPr/>
            </a:pPr>
            <a:endParaRPr lang="en-US" sz="2000" i="0" dirty="0" smtClean="0">
              <a:latin typeface="Gabriola" panose="04040605051002020D02" pitchFamily="82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 i="0" dirty="0" smtClean="0">
                <a:latin typeface="Gabriola" panose="04040605051002020D02" pitchFamily="82" charset="0"/>
              </a:rPr>
              <a:t>if DV to any </a:t>
            </a:r>
            <a:r>
              <a:rPr lang="en-US" sz="2000" i="0" dirty="0" err="1" smtClean="0">
                <a:latin typeface="Gabriola" panose="04040605051002020D02" pitchFamily="82" charset="0"/>
              </a:rPr>
              <a:t>dest</a:t>
            </a:r>
            <a:r>
              <a:rPr lang="en-US" sz="2000" i="0" dirty="0" smtClean="0">
                <a:latin typeface="Gabriola" panose="04040605051002020D02" pitchFamily="82" charset="0"/>
              </a:rPr>
              <a:t> has changed, </a:t>
            </a:r>
            <a:r>
              <a:rPr lang="en-US" sz="2400" i="0" dirty="0" smtClean="0">
                <a:solidFill>
                  <a:srgbClr val="000099"/>
                </a:solidFill>
                <a:latin typeface="Gabriola" panose="04040605051002020D02" pitchFamily="82" charset="0"/>
              </a:rPr>
              <a:t>notify</a:t>
            </a:r>
            <a:r>
              <a:rPr lang="en-US" sz="2000" i="0" dirty="0" smtClean="0">
                <a:latin typeface="Gabriola" panose="04040605051002020D02" pitchFamily="82" charset="0"/>
              </a:rPr>
              <a:t> neighbors </a:t>
            </a:r>
            <a:endParaRPr lang="en-US" sz="2400" i="0" dirty="0" smtClean="0">
              <a:latin typeface="Gabriola" panose="04040605051002020D02" pitchFamily="82" charset="0"/>
            </a:endParaRPr>
          </a:p>
          <a:p>
            <a:pPr algn="ctr">
              <a:spcBef>
                <a:spcPct val="50000"/>
              </a:spcBef>
              <a:defRPr/>
            </a:pPr>
            <a:endParaRPr lang="en-US" sz="2400" i="0" dirty="0" smtClean="0">
              <a:latin typeface="Gabriola" panose="04040605051002020D02" pitchFamily="82" charset="0"/>
            </a:endParaRPr>
          </a:p>
        </p:txBody>
      </p:sp>
      <p:sp>
        <p:nvSpPr>
          <p:cNvPr id="91142" name="Line 5"/>
          <p:cNvSpPr>
            <a:spLocks noChangeShapeType="1"/>
          </p:cNvSpPr>
          <p:nvPr/>
        </p:nvSpPr>
        <p:spPr bwMode="auto">
          <a:xfrm>
            <a:off x="6583363" y="3514725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>
              <a:latin typeface="Gabriola" panose="04040605051002020D02" pitchFamily="82" charset="0"/>
              <a:ea typeface="ＭＳ Ｐゴシック" charset="0"/>
            </a:endParaRPr>
          </a:p>
        </p:txBody>
      </p:sp>
      <p:sp>
        <p:nvSpPr>
          <p:cNvPr id="91143" name="Line 6"/>
          <p:cNvSpPr>
            <a:spLocks noChangeShapeType="1"/>
          </p:cNvSpPr>
          <p:nvPr/>
        </p:nvSpPr>
        <p:spPr bwMode="auto">
          <a:xfrm>
            <a:off x="6562725" y="4533900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>
              <a:latin typeface="Gabriola" panose="04040605051002020D02" pitchFamily="82" charset="0"/>
              <a:ea typeface="ＭＳ Ｐゴシック" charset="0"/>
            </a:endParaRPr>
          </a:p>
        </p:txBody>
      </p:sp>
      <p:sp>
        <p:nvSpPr>
          <p:cNvPr id="110599" name="Freeform 7"/>
          <p:cNvSpPr>
            <a:spLocks/>
          </p:cNvSpPr>
          <p:nvPr/>
        </p:nvSpPr>
        <p:spPr bwMode="auto">
          <a:xfrm>
            <a:off x="5000625" y="2619375"/>
            <a:ext cx="1552575" cy="3581400"/>
          </a:xfrm>
          <a:custGeom>
            <a:avLst/>
            <a:gdLst>
              <a:gd name="T0" fmla="*/ 2147483647 w 978"/>
              <a:gd name="T1" fmla="*/ 2147483647 h 2256"/>
              <a:gd name="T2" fmla="*/ 2147483647 w 978"/>
              <a:gd name="T3" fmla="*/ 2147483647 h 2256"/>
              <a:gd name="T4" fmla="*/ 0 w 978"/>
              <a:gd name="T5" fmla="*/ 2147483647 h 2256"/>
              <a:gd name="T6" fmla="*/ 0 w 978"/>
              <a:gd name="T7" fmla="*/ 0 h 2256"/>
              <a:gd name="T8" fmla="*/ 2147483647 w 978"/>
              <a:gd name="T9" fmla="*/ 0 h 2256"/>
              <a:gd name="T10" fmla="*/ 2147483647 w 978"/>
              <a:gd name="T11" fmla="*/ 2147483647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Gabriola" panose="04040605051002020D02" pitchFamily="82" charset="0"/>
            </a:endParaRPr>
          </a:p>
        </p:txBody>
      </p:sp>
      <p:sp>
        <p:nvSpPr>
          <p:cNvPr id="91145" name="Text Box 8"/>
          <p:cNvSpPr txBox="1">
            <a:spLocks noChangeArrowheads="1"/>
          </p:cNvSpPr>
          <p:nvPr/>
        </p:nvSpPr>
        <p:spPr bwMode="auto">
          <a:xfrm>
            <a:off x="4687888" y="1785937"/>
            <a:ext cx="162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smtClean="0">
                <a:solidFill>
                  <a:srgbClr val="CC0000"/>
                </a:solidFill>
                <a:latin typeface="Gill Sans MT" charset="0"/>
              </a:rPr>
              <a:t>each node:</a:t>
            </a:r>
          </a:p>
        </p:txBody>
      </p:sp>
      <p:pic>
        <p:nvPicPr>
          <p:cNvPr id="110601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2397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Distance vector algorithm </a:t>
            </a:r>
          </a:p>
        </p:txBody>
      </p:sp>
    </p:spTree>
    <p:extLst>
      <p:ext uri="{BB962C8B-B14F-4D97-AF65-F5344CB8AC3E}">
        <p14:creationId xmlns:p14="http://schemas.microsoft.com/office/powerpoint/2010/main" val="40369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Line 3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2165" name="Line 4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2166" name="Text Box 5"/>
          <p:cNvSpPr txBox="1">
            <a:spLocks noChangeArrowheads="1"/>
          </p:cNvSpPr>
          <p:nvPr/>
        </p:nvSpPr>
        <p:spPr bwMode="auto">
          <a:xfrm>
            <a:off x="1219200" y="1290638"/>
            <a:ext cx="9925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   y   z</a:t>
            </a:r>
          </a:p>
        </p:txBody>
      </p:sp>
      <p:sp>
        <p:nvSpPr>
          <p:cNvPr id="92167" name="Text Box 6"/>
          <p:cNvSpPr txBox="1">
            <a:spLocks noChangeArrowheads="1"/>
          </p:cNvSpPr>
          <p:nvPr/>
        </p:nvSpPr>
        <p:spPr bwMode="auto">
          <a:xfrm>
            <a:off x="914400" y="16716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</a:t>
            </a:r>
          </a:p>
        </p:txBody>
      </p:sp>
      <p:sp>
        <p:nvSpPr>
          <p:cNvPr id="92168" name="Text Box 7"/>
          <p:cNvSpPr txBox="1">
            <a:spLocks noChangeArrowheads="1"/>
          </p:cNvSpPr>
          <p:nvPr/>
        </p:nvSpPr>
        <p:spPr bwMode="auto">
          <a:xfrm>
            <a:off x="914400" y="19764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y</a:t>
            </a:r>
          </a:p>
        </p:txBody>
      </p:sp>
      <p:sp>
        <p:nvSpPr>
          <p:cNvPr id="92169" name="Text Box 8"/>
          <p:cNvSpPr txBox="1">
            <a:spLocks noChangeArrowheads="1"/>
          </p:cNvSpPr>
          <p:nvPr/>
        </p:nvSpPr>
        <p:spPr bwMode="auto">
          <a:xfrm>
            <a:off x="914400" y="22812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z</a:t>
            </a:r>
          </a:p>
        </p:txBody>
      </p:sp>
      <p:sp>
        <p:nvSpPr>
          <p:cNvPr id="92170" name="Text Box 9"/>
          <p:cNvSpPr txBox="1">
            <a:spLocks noChangeArrowheads="1"/>
          </p:cNvSpPr>
          <p:nvPr/>
        </p:nvSpPr>
        <p:spPr bwMode="auto">
          <a:xfrm>
            <a:off x="1219200" y="1671638"/>
            <a:ext cx="965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0  2   7</a:t>
            </a:r>
          </a:p>
        </p:txBody>
      </p:sp>
      <p:sp>
        <p:nvSpPr>
          <p:cNvPr id="92171" name="Text Box 10"/>
          <p:cNvSpPr txBox="1">
            <a:spLocks noChangeArrowheads="1"/>
          </p:cNvSpPr>
          <p:nvPr/>
        </p:nvSpPr>
        <p:spPr bwMode="auto">
          <a:xfrm>
            <a:off x="1219200" y="20526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2172" name="Text Box 11"/>
          <p:cNvSpPr txBox="1">
            <a:spLocks noChangeArrowheads="1"/>
          </p:cNvSpPr>
          <p:nvPr/>
        </p:nvSpPr>
        <p:spPr bwMode="auto">
          <a:xfrm>
            <a:off x="1447800" y="20526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2173" name="Text Box 12"/>
          <p:cNvSpPr txBox="1">
            <a:spLocks noChangeArrowheads="1"/>
          </p:cNvSpPr>
          <p:nvPr/>
        </p:nvSpPr>
        <p:spPr bwMode="auto">
          <a:xfrm>
            <a:off x="1828800" y="20526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2174" name="Text Box 13"/>
          <p:cNvSpPr txBox="1">
            <a:spLocks noChangeArrowheads="1"/>
          </p:cNvSpPr>
          <p:nvPr/>
        </p:nvSpPr>
        <p:spPr bwMode="auto">
          <a:xfrm>
            <a:off x="1219200" y="23574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2175" name="Text Box 14"/>
          <p:cNvSpPr txBox="1">
            <a:spLocks noChangeArrowheads="1"/>
          </p:cNvSpPr>
          <p:nvPr/>
        </p:nvSpPr>
        <p:spPr bwMode="auto">
          <a:xfrm>
            <a:off x="1447800" y="23574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2176" name="Text Box 15"/>
          <p:cNvSpPr txBox="1">
            <a:spLocks noChangeArrowheads="1"/>
          </p:cNvSpPr>
          <p:nvPr/>
        </p:nvSpPr>
        <p:spPr bwMode="auto">
          <a:xfrm>
            <a:off x="1828800" y="23574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2177" name="Text Box 16"/>
          <p:cNvSpPr txBox="1">
            <a:spLocks noChangeArrowheads="1"/>
          </p:cNvSpPr>
          <p:nvPr/>
        </p:nvSpPr>
        <p:spPr bwMode="auto">
          <a:xfrm rot="-5400000">
            <a:off x="2673192" y="2040344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from</a:t>
            </a:r>
          </a:p>
        </p:txBody>
      </p:sp>
      <p:sp>
        <p:nvSpPr>
          <p:cNvPr id="92178" name="Text Box 17"/>
          <p:cNvSpPr txBox="1">
            <a:spLocks noChangeArrowheads="1"/>
          </p:cNvSpPr>
          <p:nvPr/>
        </p:nvSpPr>
        <p:spPr bwMode="auto">
          <a:xfrm>
            <a:off x="1352550" y="1158875"/>
            <a:ext cx="6383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cost to</a:t>
            </a:r>
          </a:p>
        </p:txBody>
      </p:sp>
      <p:sp>
        <p:nvSpPr>
          <p:cNvPr id="92179" name="Text Box 18"/>
          <p:cNvSpPr txBox="1">
            <a:spLocks noChangeArrowheads="1"/>
          </p:cNvSpPr>
          <p:nvPr/>
        </p:nvSpPr>
        <p:spPr bwMode="auto">
          <a:xfrm rot="-5400000">
            <a:off x="541179" y="3824694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from</a:t>
            </a:r>
          </a:p>
        </p:txBody>
      </p:sp>
      <p:sp>
        <p:nvSpPr>
          <p:cNvPr id="92180" name="Text Box 19"/>
          <p:cNvSpPr txBox="1">
            <a:spLocks noChangeArrowheads="1"/>
          </p:cNvSpPr>
          <p:nvPr/>
        </p:nvSpPr>
        <p:spPr bwMode="auto">
          <a:xfrm rot="-5400000">
            <a:off x="541178" y="5632857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from</a:t>
            </a:r>
          </a:p>
        </p:txBody>
      </p:sp>
      <p:sp>
        <p:nvSpPr>
          <p:cNvPr id="92181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2182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2183" name="Text Box 22"/>
          <p:cNvSpPr txBox="1">
            <a:spLocks noChangeArrowheads="1"/>
          </p:cNvSpPr>
          <p:nvPr/>
        </p:nvSpPr>
        <p:spPr bwMode="auto">
          <a:xfrm>
            <a:off x="3276600" y="1290638"/>
            <a:ext cx="9925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   y   z</a:t>
            </a:r>
          </a:p>
        </p:txBody>
      </p:sp>
      <p:sp>
        <p:nvSpPr>
          <p:cNvPr id="92184" name="Text Box 23"/>
          <p:cNvSpPr txBox="1">
            <a:spLocks noChangeArrowheads="1"/>
          </p:cNvSpPr>
          <p:nvPr/>
        </p:nvSpPr>
        <p:spPr bwMode="auto">
          <a:xfrm>
            <a:off x="2971800" y="16716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</a:t>
            </a:r>
          </a:p>
        </p:txBody>
      </p:sp>
      <p:sp>
        <p:nvSpPr>
          <p:cNvPr id="92185" name="Text Box 24"/>
          <p:cNvSpPr txBox="1">
            <a:spLocks noChangeArrowheads="1"/>
          </p:cNvSpPr>
          <p:nvPr/>
        </p:nvSpPr>
        <p:spPr bwMode="auto">
          <a:xfrm>
            <a:off x="2971800" y="19764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y</a:t>
            </a:r>
          </a:p>
        </p:txBody>
      </p:sp>
      <p:sp>
        <p:nvSpPr>
          <p:cNvPr id="92186" name="Text Box 25"/>
          <p:cNvSpPr txBox="1">
            <a:spLocks noChangeArrowheads="1"/>
          </p:cNvSpPr>
          <p:nvPr/>
        </p:nvSpPr>
        <p:spPr bwMode="auto">
          <a:xfrm>
            <a:off x="2971800" y="22812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z</a:t>
            </a:r>
          </a:p>
        </p:txBody>
      </p:sp>
      <p:sp>
        <p:nvSpPr>
          <p:cNvPr id="92187" name="Text Box 26"/>
          <p:cNvSpPr txBox="1">
            <a:spLocks noChangeArrowheads="1"/>
          </p:cNvSpPr>
          <p:nvPr/>
        </p:nvSpPr>
        <p:spPr bwMode="auto">
          <a:xfrm>
            <a:off x="3297238" y="167163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0</a:t>
            </a:r>
          </a:p>
        </p:txBody>
      </p:sp>
      <p:sp>
        <p:nvSpPr>
          <p:cNvPr id="92188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2189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2190" name="Text Box 31"/>
          <p:cNvSpPr txBox="1">
            <a:spLocks noChangeArrowheads="1"/>
          </p:cNvSpPr>
          <p:nvPr/>
        </p:nvSpPr>
        <p:spPr bwMode="auto">
          <a:xfrm>
            <a:off x="1219200" y="3043238"/>
            <a:ext cx="9925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   y   z</a:t>
            </a:r>
          </a:p>
        </p:txBody>
      </p:sp>
      <p:sp>
        <p:nvSpPr>
          <p:cNvPr id="92191" name="Text Box 32"/>
          <p:cNvSpPr txBox="1">
            <a:spLocks noChangeArrowheads="1"/>
          </p:cNvSpPr>
          <p:nvPr/>
        </p:nvSpPr>
        <p:spPr bwMode="auto">
          <a:xfrm>
            <a:off x="914400" y="34242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</a:t>
            </a:r>
          </a:p>
        </p:txBody>
      </p:sp>
      <p:sp>
        <p:nvSpPr>
          <p:cNvPr id="92192" name="Text Box 33"/>
          <p:cNvSpPr txBox="1">
            <a:spLocks noChangeArrowheads="1"/>
          </p:cNvSpPr>
          <p:nvPr/>
        </p:nvSpPr>
        <p:spPr bwMode="auto">
          <a:xfrm>
            <a:off x="914400" y="37290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y</a:t>
            </a:r>
          </a:p>
        </p:txBody>
      </p:sp>
      <p:sp>
        <p:nvSpPr>
          <p:cNvPr id="92193" name="Text Box 34"/>
          <p:cNvSpPr txBox="1">
            <a:spLocks noChangeArrowheads="1"/>
          </p:cNvSpPr>
          <p:nvPr/>
        </p:nvSpPr>
        <p:spPr bwMode="auto">
          <a:xfrm>
            <a:off x="914400" y="40338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z</a:t>
            </a:r>
          </a:p>
        </p:txBody>
      </p:sp>
      <p:sp>
        <p:nvSpPr>
          <p:cNvPr id="92194" name="Text Box 35"/>
          <p:cNvSpPr txBox="1">
            <a:spLocks noChangeArrowheads="1"/>
          </p:cNvSpPr>
          <p:nvPr/>
        </p:nvSpPr>
        <p:spPr bwMode="auto">
          <a:xfrm>
            <a:off x="1524000" y="34242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2195" name="Text Box 36"/>
          <p:cNvSpPr txBox="1">
            <a:spLocks noChangeArrowheads="1"/>
          </p:cNvSpPr>
          <p:nvPr/>
        </p:nvSpPr>
        <p:spPr bwMode="auto">
          <a:xfrm>
            <a:off x="1828800" y="34242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2196" name="Text Box 37"/>
          <p:cNvSpPr txBox="1">
            <a:spLocks noChangeArrowheads="1"/>
          </p:cNvSpPr>
          <p:nvPr/>
        </p:nvSpPr>
        <p:spPr bwMode="auto">
          <a:xfrm>
            <a:off x="1219200" y="41100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2197" name="Text Box 38"/>
          <p:cNvSpPr txBox="1">
            <a:spLocks noChangeArrowheads="1"/>
          </p:cNvSpPr>
          <p:nvPr/>
        </p:nvSpPr>
        <p:spPr bwMode="auto">
          <a:xfrm>
            <a:off x="1447800" y="41100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2198" name="Text Box 39"/>
          <p:cNvSpPr txBox="1">
            <a:spLocks noChangeArrowheads="1"/>
          </p:cNvSpPr>
          <p:nvPr/>
        </p:nvSpPr>
        <p:spPr bwMode="auto">
          <a:xfrm>
            <a:off x="1828800" y="41100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2199" name="Text Box 40"/>
          <p:cNvSpPr txBox="1">
            <a:spLocks noChangeArrowheads="1"/>
          </p:cNvSpPr>
          <p:nvPr/>
        </p:nvSpPr>
        <p:spPr bwMode="auto">
          <a:xfrm>
            <a:off x="1341438" y="2933700"/>
            <a:ext cx="6383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cost to</a:t>
            </a:r>
          </a:p>
        </p:txBody>
      </p:sp>
      <p:sp>
        <p:nvSpPr>
          <p:cNvPr id="92200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2201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2202" name="Text Box 43"/>
          <p:cNvSpPr txBox="1">
            <a:spLocks noChangeArrowheads="1"/>
          </p:cNvSpPr>
          <p:nvPr/>
        </p:nvSpPr>
        <p:spPr bwMode="auto">
          <a:xfrm>
            <a:off x="1219200" y="4872038"/>
            <a:ext cx="9925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   y   z</a:t>
            </a:r>
          </a:p>
        </p:txBody>
      </p:sp>
      <p:sp>
        <p:nvSpPr>
          <p:cNvPr id="92203" name="Text Box 44"/>
          <p:cNvSpPr txBox="1">
            <a:spLocks noChangeArrowheads="1"/>
          </p:cNvSpPr>
          <p:nvPr/>
        </p:nvSpPr>
        <p:spPr bwMode="auto">
          <a:xfrm>
            <a:off x="914400" y="52530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</a:t>
            </a:r>
          </a:p>
        </p:txBody>
      </p:sp>
      <p:sp>
        <p:nvSpPr>
          <p:cNvPr id="92204" name="Text Box 45"/>
          <p:cNvSpPr txBox="1">
            <a:spLocks noChangeArrowheads="1"/>
          </p:cNvSpPr>
          <p:nvPr/>
        </p:nvSpPr>
        <p:spPr bwMode="auto">
          <a:xfrm>
            <a:off x="914400" y="55578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y</a:t>
            </a:r>
          </a:p>
        </p:txBody>
      </p:sp>
      <p:sp>
        <p:nvSpPr>
          <p:cNvPr id="92205" name="Text Box 46"/>
          <p:cNvSpPr txBox="1">
            <a:spLocks noChangeArrowheads="1"/>
          </p:cNvSpPr>
          <p:nvPr/>
        </p:nvSpPr>
        <p:spPr bwMode="auto">
          <a:xfrm>
            <a:off x="914400" y="58626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z</a:t>
            </a:r>
          </a:p>
        </p:txBody>
      </p:sp>
      <p:sp>
        <p:nvSpPr>
          <p:cNvPr id="92206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2207" name="Text Box 48"/>
          <p:cNvSpPr txBox="1">
            <a:spLocks noChangeArrowheads="1"/>
          </p:cNvSpPr>
          <p:nvPr/>
        </p:nvSpPr>
        <p:spPr bwMode="auto">
          <a:xfrm>
            <a:off x="1447800" y="56340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2208" name="Text Box 49"/>
          <p:cNvSpPr txBox="1">
            <a:spLocks noChangeArrowheads="1"/>
          </p:cNvSpPr>
          <p:nvPr/>
        </p:nvSpPr>
        <p:spPr bwMode="auto">
          <a:xfrm>
            <a:off x="1828800" y="56340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2209" name="Text Box 50"/>
          <p:cNvSpPr txBox="1">
            <a:spLocks noChangeArrowheads="1"/>
          </p:cNvSpPr>
          <p:nvPr/>
        </p:nvSpPr>
        <p:spPr bwMode="auto">
          <a:xfrm>
            <a:off x="1219200" y="593883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7</a:t>
            </a:r>
          </a:p>
        </p:txBody>
      </p:sp>
      <p:sp>
        <p:nvSpPr>
          <p:cNvPr id="92210" name="Text Box 51"/>
          <p:cNvSpPr txBox="1">
            <a:spLocks noChangeArrowheads="1"/>
          </p:cNvSpPr>
          <p:nvPr/>
        </p:nvSpPr>
        <p:spPr bwMode="auto">
          <a:xfrm>
            <a:off x="1447800" y="593883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1</a:t>
            </a:r>
          </a:p>
        </p:txBody>
      </p:sp>
      <p:sp>
        <p:nvSpPr>
          <p:cNvPr id="92211" name="Text Box 52"/>
          <p:cNvSpPr txBox="1">
            <a:spLocks noChangeArrowheads="1"/>
          </p:cNvSpPr>
          <p:nvPr/>
        </p:nvSpPr>
        <p:spPr bwMode="auto">
          <a:xfrm>
            <a:off x="1828800" y="593883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0</a:t>
            </a:r>
          </a:p>
        </p:txBody>
      </p:sp>
      <p:sp>
        <p:nvSpPr>
          <p:cNvPr id="92212" name="Text Box 53"/>
          <p:cNvSpPr txBox="1">
            <a:spLocks noChangeArrowheads="1"/>
          </p:cNvSpPr>
          <p:nvPr/>
        </p:nvSpPr>
        <p:spPr bwMode="auto">
          <a:xfrm>
            <a:off x="1363663" y="4740275"/>
            <a:ext cx="6383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cost to</a:t>
            </a:r>
          </a:p>
        </p:txBody>
      </p:sp>
      <p:sp>
        <p:nvSpPr>
          <p:cNvPr id="92213" name="Text Box 54"/>
          <p:cNvSpPr txBox="1">
            <a:spLocks noChangeArrowheads="1"/>
          </p:cNvSpPr>
          <p:nvPr/>
        </p:nvSpPr>
        <p:spPr bwMode="auto">
          <a:xfrm>
            <a:off x="1219200" y="3500438"/>
            <a:ext cx="87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  <a:p>
            <a:r>
              <a:rPr lang="en-US" sz="1600" i="0"/>
              <a:t>2   0   1</a:t>
            </a:r>
          </a:p>
        </p:txBody>
      </p:sp>
      <p:sp>
        <p:nvSpPr>
          <p:cNvPr id="92214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 ∞  ∞</a:t>
            </a:r>
          </a:p>
        </p:txBody>
      </p:sp>
      <p:sp>
        <p:nvSpPr>
          <p:cNvPr id="92215" name="Text Box 56"/>
          <p:cNvSpPr txBox="1">
            <a:spLocks noChangeArrowheads="1"/>
          </p:cNvSpPr>
          <p:nvPr/>
        </p:nvSpPr>
        <p:spPr bwMode="auto">
          <a:xfrm>
            <a:off x="3260725" y="2006600"/>
            <a:ext cx="1035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 smtClean="0"/>
              <a:t>2   0   1</a:t>
            </a:r>
          </a:p>
        </p:txBody>
      </p:sp>
      <p:sp>
        <p:nvSpPr>
          <p:cNvPr id="92216" name="Text Box 57"/>
          <p:cNvSpPr txBox="1">
            <a:spLocks noChangeArrowheads="1"/>
          </p:cNvSpPr>
          <p:nvPr/>
        </p:nvSpPr>
        <p:spPr bwMode="auto">
          <a:xfrm>
            <a:off x="3260725" y="2322513"/>
            <a:ext cx="1035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7   1   0</a:t>
            </a:r>
          </a:p>
        </p:txBody>
      </p:sp>
      <p:sp>
        <p:nvSpPr>
          <p:cNvPr id="92217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2218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2219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2220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2221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2222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2223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2224" name="Text Box 65"/>
          <p:cNvSpPr txBox="1">
            <a:spLocks noChangeArrowheads="1"/>
          </p:cNvSpPr>
          <p:nvPr/>
        </p:nvSpPr>
        <p:spPr bwMode="auto">
          <a:xfrm>
            <a:off x="6069013" y="6137275"/>
            <a:ext cx="6687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 smtClean="0"/>
              <a:t>time</a:t>
            </a:r>
          </a:p>
        </p:txBody>
      </p:sp>
      <p:grpSp>
        <p:nvGrpSpPr>
          <p:cNvPr id="111680" name="Group 66"/>
          <p:cNvGrpSpPr>
            <a:grpSpLocks/>
          </p:cNvGrpSpPr>
          <p:nvPr/>
        </p:nvGrpSpPr>
        <p:grpSpPr bwMode="auto">
          <a:xfrm>
            <a:off x="6632575" y="2911475"/>
            <a:ext cx="2184400" cy="1217613"/>
            <a:chOff x="2352" y="0"/>
            <a:chExt cx="1376" cy="767"/>
          </a:xfrm>
        </p:grpSpPr>
        <p:sp>
          <p:nvSpPr>
            <p:cNvPr id="111696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grpSp>
          <p:nvGrpSpPr>
            <p:cNvPr id="111697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97"/>
              <a:chOff x="-17" y="1282"/>
              <a:chExt cx="1161" cy="697"/>
            </a:xfrm>
          </p:grpSpPr>
          <p:sp>
            <p:nvSpPr>
              <p:cNvPr id="111698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2000" i="0"/>
              </a:p>
            </p:txBody>
          </p:sp>
          <p:sp>
            <p:nvSpPr>
              <p:cNvPr id="92244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45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46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47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48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1704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2000" i="0"/>
              </a:p>
            </p:txBody>
          </p:sp>
          <p:sp>
            <p:nvSpPr>
              <p:cNvPr id="111705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2000" i="0"/>
              </a:p>
            </p:txBody>
          </p:sp>
          <p:grpSp>
            <p:nvGrpSpPr>
              <p:cNvPr id="111706" name="Group 77"/>
              <p:cNvGrpSpPr>
                <a:grpSpLocks/>
              </p:cNvGrpSpPr>
              <p:nvPr/>
            </p:nvGrpSpPr>
            <p:grpSpPr bwMode="auto">
              <a:xfrm>
                <a:off x="42" y="1594"/>
                <a:ext cx="189" cy="233"/>
                <a:chOff x="2963" y="2425"/>
                <a:chExt cx="190" cy="233"/>
              </a:xfrm>
            </p:grpSpPr>
            <p:sp>
              <p:nvSpPr>
                <p:cNvPr id="92273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27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63" y="2425"/>
                  <a:ext cx="19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i="0" smtClean="0"/>
                    <a:t>x</a:t>
                  </a:r>
                  <a:endParaRPr lang="en-US" sz="2000" i="0" smtClean="0"/>
                </a:p>
              </p:txBody>
            </p:sp>
          </p:grpSp>
          <p:grpSp>
            <p:nvGrpSpPr>
              <p:cNvPr id="111707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52"/>
                <a:chOff x="1740" y="2272"/>
                <a:chExt cx="316" cy="252"/>
              </a:xfrm>
            </p:grpSpPr>
            <p:sp>
              <p:nvSpPr>
                <p:cNvPr id="92265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266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267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26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269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11725" name="Group 86"/>
                <p:cNvGrpSpPr>
                  <a:grpSpLocks/>
                </p:cNvGrpSpPr>
                <p:nvPr/>
              </p:nvGrpSpPr>
              <p:grpSpPr bwMode="auto">
                <a:xfrm>
                  <a:off x="1801" y="2272"/>
                  <a:ext cx="197" cy="252"/>
                  <a:chOff x="2958" y="2395"/>
                  <a:chExt cx="198" cy="252"/>
                </a:xfrm>
              </p:grpSpPr>
              <p:sp>
                <p:nvSpPr>
                  <p:cNvPr id="9227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000" i="0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2272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395"/>
                    <a:ext cx="198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2000" i="0" smtClean="0"/>
                      <a:t>z</a:t>
                    </a:r>
                  </a:p>
                </p:txBody>
              </p:sp>
            </p:grpSp>
          </p:grpSp>
          <p:sp>
            <p:nvSpPr>
              <p:cNvPr id="92253" name="Text Box 89"/>
              <p:cNvSpPr txBox="1">
                <a:spLocks noChangeArrowheads="1"/>
              </p:cNvSpPr>
              <p:nvPr/>
            </p:nvSpPr>
            <p:spPr bwMode="auto">
              <a:xfrm>
                <a:off x="719" y="1397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i="0" smtClean="0"/>
                  <a:t>1</a:t>
                </a:r>
              </a:p>
            </p:txBody>
          </p:sp>
          <p:sp>
            <p:nvSpPr>
              <p:cNvPr id="92254" name="Text Box 90"/>
              <p:cNvSpPr txBox="1">
                <a:spLocks noChangeArrowheads="1"/>
              </p:cNvSpPr>
              <p:nvPr/>
            </p:nvSpPr>
            <p:spPr bwMode="auto">
              <a:xfrm>
                <a:off x="191" y="1394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i="0" smtClean="0"/>
                  <a:t>2</a:t>
                </a:r>
              </a:p>
            </p:txBody>
          </p:sp>
          <p:sp>
            <p:nvSpPr>
              <p:cNvPr id="92255" name="Text Box 91"/>
              <p:cNvSpPr txBox="1">
                <a:spLocks noChangeArrowheads="1"/>
              </p:cNvSpPr>
              <p:nvPr/>
            </p:nvSpPr>
            <p:spPr bwMode="auto">
              <a:xfrm>
                <a:off x="476" y="1727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i="0" smtClean="0"/>
                  <a:t>7</a:t>
                </a:r>
              </a:p>
            </p:txBody>
          </p:sp>
          <p:grpSp>
            <p:nvGrpSpPr>
              <p:cNvPr id="111711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33"/>
                <a:chOff x="1740" y="2302"/>
                <a:chExt cx="316" cy="233"/>
              </a:xfrm>
            </p:grpSpPr>
            <p:sp>
              <p:nvSpPr>
                <p:cNvPr id="92257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258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259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260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261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11717" name="Group 98"/>
                <p:cNvGrpSpPr>
                  <a:grpSpLocks/>
                </p:cNvGrpSpPr>
                <p:nvPr/>
              </p:nvGrpSpPr>
              <p:grpSpPr bwMode="auto">
                <a:xfrm>
                  <a:off x="1806" y="2302"/>
                  <a:ext cx="189" cy="233"/>
                  <a:chOff x="2962" y="2425"/>
                  <a:chExt cx="191" cy="233"/>
                </a:xfrm>
              </p:grpSpPr>
              <p:sp>
                <p:nvSpPr>
                  <p:cNvPr id="9226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000" i="0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2264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2" y="2425"/>
                    <a:ext cx="191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800" i="0" smtClean="0"/>
                      <a:t>y</a:t>
                    </a:r>
                    <a:endParaRPr lang="en-US" sz="2000" i="0" smtClean="0"/>
                  </a:p>
                </p:txBody>
              </p:sp>
            </p:grpSp>
          </p:grpSp>
        </p:grpSp>
      </p:grpSp>
      <p:sp>
        <p:nvSpPr>
          <p:cNvPr id="92226" name="Text Box 101"/>
          <p:cNvSpPr txBox="1">
            <a:spLocks noChangeArrowheads="1"/>
          </p:cNvSpPr>
          <p:nvPr/>
        </p:nvSpPr>
        <p:spPr bwMode="auto">
          <a:xfrm>
            <a:off x="172460" y="1104900"/>
            <a:ext cx="101181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  <a:defRPr/>
            </a:pPr>
            <a:r>
              <a:rPr lang="en-US" sz="2000" b="1" i="0" smtClean="0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  <a:defRPr/>
            </a:pPr>
            <a:r>
              <a:rPr lang="en-US" sz="2000" b="1" i="0" smtClean="0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2227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2228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2229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2230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345812" y="154057"/>
            <a:ext cx="480772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lang="fr-FR" sz="2000" i="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D</a:t>
            </a:r>
            <a:r>
              <a:rPr lang="fr-FR" sz="2000" i="0" baseline="-250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</a:t>
            </a:r>
            <a:r>
              <a:rPr lang="fr-FR" sz="2000" i="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 = min{c(</a:t>
            </a:r>
            <a:r>
              <a:rPr lang="fr-FR" sz="2000" i="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x,y</a:t>
            </a:r>
            <a:r>
              <a:rPr lang="fr-FR" sz="2000" i="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) + D</a:t>
            </a:r>
            <a:r>
              <a:rPr lang="fr-FR" sz="2000" i="0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y</a:t>
            </a:r>
            <a:r>
              <a:rPr lang="fr-FR" sz="2000" i="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(y), c(</a:t>
            </a:r>
            <a:r>
              <a:rPr lang="fr-FR" sz="2000" i="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x,z</a:t>
            </a:r>
            <a:r>
              <a:rPr lang="fr-FR" sz="2000" i="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) + D</a:t>
            </a:r>
            <a:r>
              <a:rPr lang="fr-FR" sz="2000" i="0" baseline="-2500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z</a:t>
            </a:r>
            <a:r>
              <a:rPr lang="fr-FR" sz="2000" i="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(y)} </a:t>
            </a:r>
            <a:br>
              <a:rPr lang="fr-FR" sz="2000" i="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</a:br>
            <a:r>
              <a:rPr lang="fr-FR" sz="2000" i="0" dirty="0">
                <a:solidFill>
                  <a:srgbClr val="000000"/>
                </a:solidFill>
                <a:latin typeface="Arial" charset="0"/>
                <a:ea typeface="ＭＳ Ｐゴシック" charset="0"/>
                <a:cs typeface="Times New Roman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028173" y="714196"/>
            <a:ext cx="30180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fr-FR" sz="2000" i="0" dirty="0" err="1">
                <a:latin typeface="Arial" charset="0"/>
                <a:ea typeface="ＭＳ Ｐゴシック" charset="0"/>
              </a:rPr>
              <a:t>D</a:t>
            </a:r>
            <a:r>
              <a:rPr lang="fr-FR" sz="2000" i="0" baseline="-25000" dirty="0" err="1">
                <a:latin typeface="Arial" charset="0"/>
                <a:ea typeface="ＭＳ Ｐゴシック" charset="0"/>
              </a:rPr>
              <a:t>x</a:t>
            </a:r>
            <a:r>
              <a:rPr lang="fr-FR" sz="2000" i="0" dirty="0">
                <a:latin typeface="Arial" charset="0"/>
                <a:ea typeface="ＭＳ Ｐゴシック" charset="0"/>
              </a:rPr>
              <a:t>(z) = min{c(</a:t>
            </a:r>
            <a:r>
              <a:rPr lang="fr-FR" sz="2000" i="0" dirty="0" err="1">
                <a:latin typeface="Arial" charset="0"/>
                <a:ea typeface="ＭＳ Ｐゴシック" charset="0"/>
              </a:rPr>
              <a:t>x,y</a:t>
            </a:r>
            <a:r>
              <a:rPr lang="fr-FR" sz="2000" i="0" dirty="0">
                <a:latin typeface="Arial" charset="0"/>
                <a:ea typeface="ＭＳ Ｐゴシック" charset="0"/>
              </a:rPr>
              <a:t>) + </a:t>
            </a:r>
            <a:br>
              <a:rPr lang="fr-FR" sz="2000" i="0" dirty="0">
                <a:latin typeface="Arial" charset="0"/>
                <a:ea typeface="ＭＳ Ｐゴシック" charset="0"/>
              </a:rPr>
            </a:br>
            <a:r>
              <a:rPr lang="fr-FR" sz="2000" i="0" dirty="0">
                <a:latin typeface="Arial" charset="0"/>
                <a:ea typeface="ＭＳ Ｐゴシック" charset="0"/>
              </a:rPr>
              <a:t>      D</a:t>
            </a:r>
            <a:r>
              <a:rPr lang="fr-FR" sz="2000" i="0" baseline="-25000" dirty="0">
                <a:latin typeface="Arial" charset="0"/>
                <a:ea typeface="ＭＳ Ｐゴシック" charset="0"/>
              </a:rPr>
              <a:t>y</a:t>
            </a:r>
            <a:r>
              <a:rPr lang="fr-FR" sz="2000" i="0" dirty="0">
                <a:latin typeface="Arial" charset="0"/>
                <a:ea typeface="ＭＳ Ｐゴシック" charset="0"/>
              </a:rPr>
              <a:t>(z), c(</a:t>
            </a:r>
            <a:r>
              <a:rPr lang="fr-FR" sz="2000" i="0" dirty="0" err="1">
                <a:latin typeface="Arial" charset="0"/>
                <a:ea typeface="ＭＳ Ｐゴシック" charset="0"/>
              </a:rPr>
              <a:t>x,z</a:t>
            </a:r>
            <a:r>
              <a:rPr lang="fr-FR" sz="2000" i="0" dirty="0">
                <a:latin typeface="Arial" charset="0"/>
                <a:ea typeface="ＭＳ Ｐゴシック" charset="0"/>
              </a:rPr>
              <a:t>) + D</a:t>
            </a:r>
            <a:r>
              <a:rPr lang="fr-FR" sz="2000" i="0" baseline="-25000" dirty="0">
                <a:latin typeface="Arial" charset="0"/>
                <a:ea typeface="ＭＳ Ｐゴシック" charset="0"/>
              </a:rPr>
              <a:t>z</a:t>
            </a:r>
            <a:r>
              <a:rPr lang="fr-FR" sz="2000" i="0" dirty="0">
                <a:latin typeface="Arial" charset="0"/>
                <a:ea typeface="ＭＳ Ｐゴシック" charset="0"/>
              </a:rPr>
              <a:t>(z)} </a:t>
            </a:r>
          </a:p>
          <a:p>
            <a:pPr algn="just">
              <a:lnSpc>
                <a:spcPct val="120000"/>
              </a:lnSpc>
              <a:defRPr/>
            </a:pPr>
            <a:r>
              <a:rPr lang="fr-FR" sz="2000" i="0" dirty="0">
                <a:latin typeface="Arial" charset="0"/>
                <a:ea typeface="ＭＳ Ｐゴシック" charset="0"/>
              </a:rPr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481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2 </a:t>
            </a:r>
          </a:p>
        </p:txBody>
      </p:sp>
      <p:sp>
        <p:nvSpPr>
          <p:cNvPr id="92237" name="Text Box 114"/>
          <p:cNvSpPr txBox="1">
            <a:spLocks noChangeArrowheads="1"/>
          </p:cNvSpPr>
          <p:nvPr/>
        </p:nvSpPr>
        <p:spPr bwMode="auto">
          <a:xfrm>
            <a:off x="201035" y="2851150"/>
            <a:ext cx="101181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  <a:defRPr/>
            </a:pPr>
            <a:r>
              <a:rPr lang="en-US" sz="2000" b="1" i="0" smtClean="0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  <a:defRPr/>
            </a:pPr>
            <a:r>
              <a:rPr lang="en-US" sz="2000" b="1" i="0" smtClean="0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2238" name="Text Box 115"/>
          <p:cNvSpPr txBox="1">
            <a:spLocks noChangeArrowheads="1"/>
          </p:cNvSpPr>
          <p:nvPr/>
        </p:nvSpPr>
        <p:spPr bwMode="auto">
          <a:xfrm>
            <a:off x="221811" y="4699000"/>
            <a:ext cx="99738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  <a:defRPr/>
            </a:pPr>
            <a:r>
              <a:rPr lang="en-US" sz="2000" b="1" i="0" smtClean="0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  <a:defRPr/>
            </a:pPr>
            <a:r>
              <a:rPr lang="en-US" sz="2000" b="1" i="0" smtClean="0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2239" name="Text Box 117"/>
          <p:cNvSpPr txBox="1">
            <a:spLocks noChangeArrowheads="1"/>
          </p:cNvSpPr>
          <p:nvPr/>
        </p:nvSpPr>
        <p:spPr bwMode="auto">
          <a:xfrm>
            <a:off x="3413125" y="1143000"/>
            <a:ext cx="6383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cost to</a:t>
            </a:r>
          </a:p>
        </p:txBody>
      </p:sp>
      <p:sp>
        <p:nvSpPr>
          <p:cNvPr id="92240" name="Text Box 118"/>
          <p:cNvSpPr txBox="1">
            <a:spLocks noChangeArrowheads="1"/>
          </p:cNvSpPr>
          <p:nvPr/>
        </p:nvSpPr>
        <p:spPr bwMode="auto">
          <a:xfrm rot="-5400000">
            <a:off x="584042" y="2081619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21579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2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2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2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2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2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2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2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2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2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72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72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72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2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72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72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7" grpId="0"/>
      <p:bldP spid="92181" grpId="0" animBg="1"/>
      <p:bldP spid="92182" grpId="0" animBg="1"/>
      <p:bldP spid="92183" grpId="0"/>
      <p:bldP spid="92184" grpId="0"/>
      <p:bldP spid="92185" grpId="0"/>
      <p:bldP spid="92186" grpId="0"/>
      <p:bldP spid="92187" grpId="0"/>
      <p:bldP spid="92215" grpId="0"/>
      <p:bldP spid="92216" grpId="0"/>
      <p:bldP spid="92217" grpId="0" animBg="1"/>
      <p:bldP spid="92218" grpId="0" animBg="1"/>
      <p:bldP spid="92219" grpId="0" animBg="1"/>
      <p:bldP spid="92220" grpId="0" animBg="1"/>
      <p:bldP spid="92221" grpId="0" animBg="1"/>
      <p:bldP spid="92222" grpId="0" animBg="1"/>
      <p:bldP spid="92223" grpId="0" animBg="1"/>
      <p:bldP spid="92224" grpId="0"/>
      <p:bldP spid="92227" grpId="0" animBg="1"/>
      <p:bldP spid="92228" grpId="0" animBg="1"/>
      <p:bldP spid="92229" grpId="0" animBg="1"/>
      <p:bldP spid="92230" grpId="0" animBg="1"/>
      <p:bldP spid="728172" grpId="0"/>
      <p:bldP spid="728173" grpId="0" animBg="1"/>
      <p:bldP spid="728174" grpId="0"/>
      <p:bldP spid="728175" grpId="0" animBg="1"/>
      <p:bldP spid="728176" grpId="0"/>
      <p:bldP spid="728177" grpId="0"/>
      <p:bldP spid="922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189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190" name="Text Box 22"/>
          <p:cNvSpPr txBox="1">
            <a:spLocks noChangeArrowheads="1"/>
          </p:cNvSpPr>
          <p:nvPr/>
        </p:nvSpPr>
        <p:spPr bwMode="auto">
          <a:xfrm>
            <a:off x="5486400" y="1366838"/>
            <a:ext cx="9925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   y   z</a:t>
            </a:r>
          </a:p>
        </p:txBody>
      </p:sp>
      <p:sp>
        <p:nvSpPr>
          <p:cNvPr id="93191" name="Text Box 23"/>
          <p:cNvSpPr txBox="1">
            <a:spLocks noChangeArrowheads="1"/>
          </p:cNvSpPr>
          <p:nvPr/>
        </p:nvSpPr>
        <p:spPr bwMode="auto">
          <a:xfrm>
            <a:off x="5181600" y="17478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</a:t>
            </a:r>
          </a:p>
        </p:txBody>
      </p:sp>
      <p:sp>
        <p:nvSpPr>
          <p:cNvPr id="93192" name="Text Box 24"/>
          <p:cNvSpPr txBox="1">
            <a:spLocks noChangeArrowheads="1"/>
          </p:cNvSpPr>
          <p:nvPr/>
        </p:nvSpPr>
        <p:spPr bwMode="auto">
          <a:xfrm>
            <a:off x="5181600" y="20526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y</a:t>
            </a:r>
          </a:p>
        </p:txBody>
      </p:sp>
      <p:sp>
        <p:nvSpPr>
          <p:cNvPr id="93193" name="Text Box 25"/>
          <p:cNvSpPr txBox="1">
            <a:spLocks noChangeArrowheads="1"/>
          </p:cNvSpPr>
          <p:nvPr/>
        </p:nvSpPr>
        <p:spPr bwMode="auto">
          <a:xfrm>
            <a:off x="5181600" y="23574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z</a:t>
            </a:r>
          </a:p>
        </p:txBody>
      </p:sp>
      <p:sp>
        <p:nvSpPr>
          <p:cNvPr id="93194" name="Text Box 26"/>
          <p:cNvSpPr txBox="1">
            <a:spLocks noChangeArrowheads="1"/>
          </p:cNvSpPr>
          <p:nvPr/>
        </p:nvSpPr>
        <p:spPr bwMode="auto">
          <a:xfrm>
            <a:off x="5486400" y="1747838"/>
            <a:ext cx="965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0  2   3</a:t>
            </a:r>
          </a:p>
        </p:txBody>
      </p:sp>
      <p:sp>
        <p:nvSpPr>
          <p:cNvPr id="93195" name="Text Box 27"/>
          <p:cNvSpPr txBox="1">
            <a:spLocks noChangeArrowheads="1"/>
          </p:cNvSpPr>
          <p:nvPr/>
        </p:nvSpPr>
        <p:spPr bwMode="auto">
          <a:xfrm rot="-5400000">
            <a:off x="4843303" y="2181632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from</a:t>
            </a:r>
          </a:p>
        </p:txBody>
      </p:sp>
      <p:sp>
        <p:nvSpPr>
          <p:cNvPr id="93196" name="Text Box 28"/>
          <p:cNvSpPr txBox="1">
            <a:spLocks noChangeArrowheads="1"/>
          </p:cNvSpPr>
          <p:nvPr/>
        </p:nvSpPr>
        <p:spPr bwMode="auto">
          <a:xfrm>
            <a:off x="5608638" y="1223963"/>
            <a:ext cx="6383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cost to</a:t>
            </a:r>
          </a:p>
        </p:txBody>
      </p:sp>
      <p:sp>
        <p:nvSpPr>
          <p:cNvPr id="93197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198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199" name="Text Box 52"/>
          <p:cNvSpPr txBox="1">
            <a:spLocks noChangeArrowheads="1"/>
          </p:cNvSpPr>
          <p:nvPr/>
        </p:nvSpPr>
        <p:spPr bwMode="auto">
          <a:xfrm>
            <a:off x="3276600" y="3043238"/>
            <a:ext cx="9925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   y   z</a:t>
            </a:r>
          </a:p>
        </p:txBody>
      </p:sp>
      <p:sp>
        <p:nvSpPr>
          <p:cNvPr id="93200" name="Text Box 53"/>
          <p:cNvSpPr txBox="1">
            <a:spLocks noChangeArrowheads="1"/>
          </p:cNvSpPr>
          <p:nvPr/>
        </p:nvSpPr>
        <p:spPr bwMode="auto">
          <a:xfrm>
            <a:off x="2971800" y="34242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</a:t>
            </a:r>
          </a:p>
        </p:txBody>
      </p:sp>
      <p:sp>
        <p:nvSpPr>
          <p:cNvPr id="93201" name="Text Box 54"/>
          <p:cNvSpPr txBox="1">
            <a:spLocks noChangeArrowheads="1"/>
          </p:cNvSpPr>
          <p:nvPr/>
        </p:nvSpPr>
        <p:spPr bwMode="auto">
          <a:xfrm>
            <a:off x="2971800" y="37290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y</a:t>
            </a:r>
          </a:p>
        </p:txBody>
      </p:sp>
      <p:sp>
        <p:nvSpPr>
          <p:cNvPr id="93202" name="Text Box 55"/>
          <p:cNvSpPr txBox="1">
            <a:spLocks noChangeArrowheads="1"/>
          </p:cNvSpPr>
          <p:nvPr/>
        </p:nvSpPr>
        <p:spPr bwMode="auto">
          <a:xfrm>
            <a:off x="2971800" y="40338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z</a:t>
            </a:r>
          </a:p>
        </p:txBody>
      </p:sp>
      <p:sp>
        <p:nvSpPr>
          <p:cNvPr id="93203" name="Text Box 56"/>
          <p:cNvSpPr txBox="1">
            <a:spLocks noChangeArrowheads="1"/>
          </p:cNvSpPr>
          <p:nvPr/>
        </p:nvSpPr>
        <p:spPr bwMode="auto">
          <a:xfrm>
            <a:off x="3276600" y="3424238"/>
            <a:ext cx="965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0  2   7</a:t>
            </a:r>
          </a:p>
        </p:txBody>
      </p:sp>
      <p:sp>
        <p:nvSpPr>
          <p:cNvPr id="93204" name="Text Box 57"/>
          <p:cNvSpPr txBox="1">
            <a:spLocks noChangeArrowheads="1"/>
          </p:cNvSpPr>
          <p:nvPr/>
        </p:nvSpPr>
        <p:spPr bwMode="auto">
          <a:xfrm rot="-5400000">
            <a:off x="2666841" y="3835807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from</a:t>
            </a:r>
          </a:p>
        </p:txBody>
      </p:sp>
      <p:sp>
        <p:nvSpPr>
          <p:cNvPr id="93205" name="Text Box 58"/>
          <p:cNvSpPr txBox="1">
            <a:spLocks noChangeArrowheads="1"/>
          </p:cNvSpPr>
          <p:nvPr/>
        </p:nvSpPr>
        <p:spPr bwMode="auto">
          <a:xfrm>
            <a:off x="3421063" y="2900363"/>
            <a:ext cx="6383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/>
              <a:t>cost to</a:t>
            </a:r>
          </a:p>
        </p:txBody>
      </p:sp>
      <p:sp>
        <p:nvSpPr>
          <p:cNvPr id="93206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07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08" name="Text Box 61"/>
          <p:cNvSpPr txBox="1">
            <a:spLocks noChangeArrowheads="1"/>
          </p:cNvSpPr>
          <p:nvPr/>
        </p:nvSpPr>
        <p:spPr bwMode="auto">
          <a:xfrm>
            <a:off x="5486400" y="3119438"/>
            <a:ext cx="9925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   y   z</a:t>
            </a:r>
          </a:p>
        </p:txBody>
      </p:sp>
      <p:sp>
        <p:nvSpPr>
          <p:cNvPr id="93209" name="Text Box 62"/>
          <p:cNvSpPr txBox="1">
            <a:spLocks noChangeArrowheads="1"/>
          </p:cNvSpPr>
          <p:nvPr/>
        </p:nvSpPr>
        <p:spPr bwMode="auto">
          <a:xfrm>
            <a:off x="5181600" y="35004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</a:t>
            </a:r>
          </a:p>
        </p:txBody>
      </p:sp>
      <p:sp>
        <p:nvSpPr>
          <p:cNvPr id="93210" name="Text Box 63"/>
          <p:cNvSpPr txBox="1">
            <a:spLocks noChangeArrowheads="1"/>
          </p:cNvSpPr>
          <p:nvPr/>
        </p:nvSpPr>
        <p:spPr bwMode="auto">
          <a:xfrm>
            <a:off x="5181600" y="38052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y</a:t>
            </a:r>
          </a:p>
        </p:txBody>
      </p:sp>
      <p:sp>
        <p:nvSpPr>
          <p:cNvPr id="93211" name="Text Box 64"/>
          <p:cNvSpPr txBox="1">
            <a:spLocks noChangeArrowheads="1"/>
          </p:cNvSpPr>
          <p:nvPr/>
        </p:nvSpPr>
        <p:spPr bwMode="auto">
          <a:xfrm>
            <a:off x="5181600" y="41100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z</a:t>
            </a:r>
          </a:p>
        </p:txBody>
      </p:sp>
      <p:sp>
        <p:nvSpPr>
          <p:cNvPr id="93212" name="Text Box 65"/>
          <p:cNvSpPr txBox="1">
            <a:spLocks noChangeArrowheads="1"/>
          </p:cNvSpPr>
          <p:nvPr/>
        </p:nvSpPr>
        <p:spPr bwMode="auto">
          <a:xfrm>
            <a:off x="5486400" y="3500438"/>
            <a:ext cx="965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0  2   3</a:t>
            </a:r>
          </a:p>
        </p:txBody>
      </p:sp>
      <p:sp>
        <p:nvSpPr>
          <p:cNvPr id="93213" name="Text Box 66"/>
          <p:cNvSpPr txBox="1">
            <a:spLocks noChangeArrowheads="1"/>
          </p:cNvSpPr>
          <p:nvPr/>
        </p:nvSpPr>
        <p:spPr bwMode="auto">
          <a:xfrm rot="-5400000">
            <a:off x="4843303" y="3912007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from</a:t>
            </a:r>
          </a:p>
        </p:txBody>
      </p:sp>
      <p:sp>
        <p:nvSpPr>
          <p:cNvPr id="93214" name="Text Box 67"/>
          <p:cNvSpPr txBox="1">
            <a:spLocks noChangeArrowheads="1"/>
          </p:cNvSpPr>
          <p:nvPr/>
        </p:nvSpPr>
        <p:spPr bwMode="auto">
          <a:xfrm>
            <a:off x="5597525" y="2965450"/>
            <a:ext cx="6383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cost to</a:t>
            </a:r>
          </a:p>
        </p:txBody>
      </p:sp>
      <p:sp>
        <p:nvSpPr>
          <p:cNvPr id="93215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16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17" name="Text Box 70"/>
          <p:cNvSpPr txBox="1">
            <a:spLocks noChangeArrowheads="1"/>
          </p:cNvSpPr>
          <p:nvPr/>
        </p:nvSpPr>
        <p:spPr bwMode="auto">
          <a:xfrm>
            <a:off x="5410200" y="4795838"/>
            <a:ext cx="9925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   y   z</a:t>
            </a:r>
          </a:p>
        </p:txBody>
      </p:sp>
      <p:sp>
        <p:nvSpPr>
          <p:cNvPr id="93218" name="Text Box 71"/>
          <p:cNvSpPr txBox="1">
            <a:spLocks noChangeArrowheads="1"/>
          </p:cNvSpPr>
          <p:nvPr/>
        </p:nvSpPr>
        <p:spPr bwMode="auto">
          <a:xfrm>
            <a:off x="5105400" y="51768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</a:t>
            </a:r>
          </a:p>
        </p:txBody>
      </p:sp>
      <p:sp>
        <p:nvSpPr>
          <p:cNvPr id="93219" name="Text Box 72"/>
          <p:cNvSpPr txBox="1">
            <a:spLocks noChangeArrowheads="1"/>
          </p:cNvSpPr>
          <p:nvPr/>
        </p:nvSpPr>
        <p:spPr bwMode="auto">
          <a:xfrm>
            <a:off x="5105400" y="54816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y</a:t>
            </a:r>
          </a:p>
        </p:txBody>
      </p:sp>
      <p:sp>
        <p:nvSpPr>
          <p:cNvPr id="93220" name="Text Box 73"/>
          <p:cNvSpPr txBox="1">
            <a:spLocks noChangeArrowheads="1"/>
          </p:cNvSpPr>
          <p:nvPr/>
        </p:nvSpPr>
        <p:spPr bwMode="auto">
          <a:xfrm>
            <a:off x="5105400" y="57864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z</a:t>
            </a:r>
          </a:p>
        </p:txBody>
      </p:sp>
      <p:sp>
        <p:nvSpPr>
          <p:cNvPr id="93221" name="Text Box 74"/>
          <p:cNvSpPr txBox="1">
            <a:spLocks noChangeArrowheads="1"/>
          </p:cNvSpPr>
          <p:nvPr/>
        </p:nvSpPr>
        <p:spPr bwMode="auto">
          <a:xfrm>
            <a:off x="5410200" y="5176838"/>
            <a:ext cx="965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0  2   3</a:t>
            </a:r>
          </a:p>
        </p:txBody>
      </p:sp>
      <p:sp>
        <p:nvSpPr>
          <p:cNvPr id="93222" name="Text Box 75"/>
          <p:cNvSpPr txBox="1">
            <a:spLocks noChangeArrowheads="1"/>
          </p:cNvSpPr>
          <p:nvPr/>
        </p:nvSpPr>
        <p:spPr bwMode="auto">
          <a:xfrm rot="-5400000">
            <a:off x="4778217" y="5577294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 smtClean="0"/>
              <a:t>from</a:t>
            </a:r>
          </a:p>
        </p:txBody>
      </p:sp>
      <p:sp>
        <p:nvSpPr>
          <p:cNvPr id="93223" name="Text Box 76"/>
          <p:cNvSpPr txBox="1">
            <a:spLocks noChangeArrowheads="1"/>
          </p:cNvSpPr>
          <p:nvPr/>
        </p:nvSpPr>
        <p:spPr bwMode="auto">
          <a:xfrm>
            <a:off x="5521325" y="4664075"/>
            <a:ext cx="6383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cost to</a:t>
            </a:r>
          </a:p>
        </p:txBody>
      </p:sp>
      <p:sp>
        <p:nvSpPr>
          <p:cNvPr id="93224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25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26" name="Text Box 79"/>
          <p:cNvSpPr txBox="1">
            <a:spLocks noChangeArrowheads="1"/>
          </p:cNvSpPr>
          <p:nvPr/>
        </p:nvSpPr>
        <p:spPr bwMode="auto">
          <a:xfrm>
            <a:off x="3276600" y="4795838"/>
            <a:ext cx="9925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   y   z</a:t>
            </a:r>
          </a:p>
        </p:txBody>
      </p:sp>
      <p:sp>
        <p:nvSpPr>
          <p:cNvPr id="93227" name="Text Box 80"/>
          <p:cNvSpPr txBox="1">
            <a:spLocks noChangeArrowheads="1"/>
          </p:cNvSpPr>
          <p:nvPr/>
        </p:nvSpPr>
        <p:spPr bwMode="auto">
          <a:xfrm>
            <a:off x="2971800" y="51768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</a:t>
            </a:r>
          </a:p>
        </p:txBody>
      </p:sp>
      <p:sp>
        <p:nvSpPr>
          <p:cNvPr id="93228" name="Text Box 81"/>
          <p:cNvSpPr txBox="1">
            <a:spLocks noChangeArrowheads="1"/>
          </p:cNvSpPr>
          <p:nvPr/>
        </p:nvSpPr>
        <p:spPr bwMode="auto">
          <a:xfrm>
            <a:off x="2971800" y="54816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y</a:t>
            </a:r>
          </a:p>
        </p:txBody>
      </p:sp>
      <p:sp>
        <p:nvSpPr>
          <p:cNvPr id="93229" name="Text Box 82"/>
          <p:cNvSpPr txBox="1">
            <a:spLocks noChangeArrowheads="1"/>
          </p:cNvSpPr>
          <p:nvPr/>
        </p:nvSpPr>
        <p:spPr bwMode="auto">
          <a:xfrm>
            <a:off x="2971800" y="57864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z</a:t>
            </a:r>
          </a:p>
        </p:txBody>
      </p:sp>
      <p:sp>
        <p:nvSpPr>
          <p:cNvPr id="93230" name="Text Box 83"/>
          <p:cNvSpPr txBox="1">
            <a:spLocks noChangeArrowheads="1"/>
          </p:cNvSpPr>
          <p:nvPr/>
        </p:nvSpPr>
        <p:spPr bwMode="auto">
          <a:xfrm>
            <a:off x="3276600" y="5176838"/>
            <a:ext cx="965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0  2   7</a:t>
            </a:r>
          </a:p>
        </p:txBody>
      </p:sp>
      <p:sp>
        <p:nvSpPr>
          <p:cNvPr id="93231" name="Text Box 84"/>
          <p:cNvSpPr txBox="1">
            <a:spLocks noChangeArrowheads="1"/>
          </p:cNvSpPr>
          <p:nvPr/>
        </p:nvSpPr>
        <p:spPr bwMode="auto">
          <a:xfrm rot="-5400000">
            <a:off x="2666842" y="5545544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from</a:t>
            </a:r>
          </a:p>
        </p:txBody>
      </p:sp>
      <p:sp>
        <p:nvSpPr>
          <p:cNvPr id="93232" name="Text Box 85"/>
          <p:cNvSpPr txBox="1">
            <a:spLocks noChangeArrowheads="1"/>
          </p:cNvSpPr>
          <p:nvPr/>
        </p:nvSpPr>
        <p:spPr bwMode="auto">
          <a:xfrm>
            <a:off x="3409950" y="4664075"/>
            <a:ext cx="6383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cost to</a:t>
            </a:r>
          </a:p>
        </p:txBody>
      </p:sp>
      <p:sp>
        <p:nvSpPr>
          <p:cNvPr id="93233" name="Text Box 103"/>
          <p:cNvSpPr txBox="1">
            <a:spLocks noChangeArrowheads="1"/>
          </p:cNvSpPr>
          <p:nvPr/>
        </p:nvSpPr>
        <p:spPr bwMode="auto">
          <a:xfrm>
            <a:off x="3276600" y="3771900"/>
            <a:ext cx="965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 smtClean="0"/>
              <a:t>2  0   1</a:t>
            </a:r>
          </a:p>
        </p:txBody>
      </p:sp>
      <p:sp>
        <p:nvSpPr>
          <p:cNvPr id="93234" name="Text Box 104"/>
          <p:cNvSpPr txBox="1">
            <a:spLocks noChangeArrowheads="1"/>
          </p:cNvSpPr>
          <p:nvPr/>
        </p:nvSpPr>
        <p:spPr bwMode="auto">
          <a:xfrm>
            <a:off x="3276600" y="4110038"/>
            <a:ext cx="1035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7   1   0</a:t>
            </a:r>
          </a:p>
        </p:txBody>
      </p:sp>
      <p:sp>
        <p:nvSpPr>
          <p:cNvPr id="93235" name="Text Box 105"/>
          <p:cNvSpPr txBox="1">
            <a:spLocks noChangeArrowheads="1"/>
          </p:cNvSpPr>
          <p:nvPr/>
        </p:nvSpPr>
        <p:spPr bwMode="auto">
          <a:xfrm>
            <a:off x="3276600" y="5557838"/>
            <a:ext cx="965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2  0   1</a:t>
            </a:r>
          </a:p>
        </p:txBody>
      </p:sp>
      <p:sp>
        <p:nvSpPr>
          <p:cNvPr id="93236" name="Text Box 106"/>
          <p:cNvSpPr txBox="1">
            <a:spLocks noChangeArrowheads="1"/>
          </p:cNvSpPr>
          <p:nvPr/>
        </p:nvSpPr>
        <p:spPr bwMode="auto">
          <a:xfrm>
            <a:off x="3276600" y="5862638"/>
            <a:ext cx="965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3  1   0</a:t>
            </a:r>
          </a:p>
        </p:txBody>
      </p:sp>
      <p:sp>
        <p:nvSpPr>
          <p:cNvPr id="93237" name="Text Box 107"/>
          <p:cNvSpPr txBox="1">
            <a:spLocks noChangeArrowheads="1"/>
          </p:cNvSpPr>
          <p:nvPr/>
        </p:nvSpPr>
        <p:spPr bwMode="auto">
          <a:xfrm>
            <a:off x="5486400" y="2095500"/>
            <a:ext cx="1035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2   0   1</a:t>
            </a:r>
          </a:p>
        </p:txBody>
      </p:sp>
      <p:sp>
        <p:nvSpPr>
          <p:cNvPr id="93238" name="Text Box 108"/>
          <p:cNvSpPr txBox="1">
            <a:spLocks noChangeArrowheads="1"/>
          </p:cNvSpPr>
          <p:nvPr/>
        </p:nvSpPr>
        <p:spPr bwMode="auto">
          <a:xfrm>
            <a:off x="5486400" y="2433638"/>
            <a:ext cx="965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3  1   0</a:t>
            </a:r>
          </a:p>
        </p:txBody>
      </p:sp>
      <p:sp>
        <p:nvSpPr>
          <p:cNvPr id="93239" name="Text Box 109"/>
          <p:cNvSpPr txBox="1">
            <a:spLocks noChangeArrowheads="1"/>
          </p:cNvSpPr>
          <p:nvPr/>
        </p:nvSpPr>
        <p:spPr bwMode="auto">
          <a:xfrm>
            <a:off x="5486400" y="3825875"/>
            <a:ext cx="965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2  0   1</a:t>
            </a:r>
          </a:p>
        </p:txBody>
      </p:sp>
      <p:sp>
        <p:nvSpPr>
          <p:cNvPr id="93240" name="Text Box 110"/>
          <p:cNvSpPr txBox="1">
            <a:spLocks noChangeArrowheads="1"/>
          </p:cNvSpPr>
          <p:nvPr/>
        </p:nvSpPr>
        <p:spPr bwMode="auto">
          <a:xfrm>
            <a:off x="5410200" y="5862638"/>
            <a:ext cx="965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3  1   0</a:t>
            </a:r>
          </a:p>
        </p:txBody>
      </p:sp>
      <p:sp>
        <p:nvSpPr>
          <p:cNvPr id="93241" name="Text Box 111"/>
          <p:cNvSpPr txBox="1">
            <a:spLocks noChangeArrowheads="1"/>
          </p:cNvSpPr>
          <p:nvPr/>
        </p:nvSpPr>
        <p:spPr bwMode="auto">
          <a:xfrm>
            <a:off x="5410200" y="5481638"/>
            <a:ext cx="965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2  0   1</a:t>
            </a:r>
          </a:p>
        </p:txBody>
      </p:sp>
      <p:sp>
        <p:nvSpPr>
          <p:cNvPr id="93242" name="Text Box 112"/>
          <p:cNvSpPr txBox="1">
            <a:spLocks noChangeArrowheads="1"/>
          </p:cNvSpPr>
          <p:nvPr/>
        </p:nvSpPr>
        <p:spPr bwMode="auto">
          <a:xfrm>
            <a:off x="5486400" y="4110038"/>
            <a:ext cx="965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3  1   0</a:t>
            </a:r>
          </a:p>
        </p:txBody>
      </p:sp>
      <p:sp>
        <p:nvSpPr>
          <p:cNvPr id="93243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44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45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46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47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48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49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50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51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52" name="Text Box 124"/>
          <p:cNvSpPr txBox="1">
            <a:spLocks noChangeArrowheads="1"/>
          </p:cNvSpPr>
          <p:nvPr/>
        </p:nvSpPr>
        <p:spPr bwMode="auto">
          <a:xfrm>
            <a:off x="6069013" y="6137275"/>
            <a:ext cx="6687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time</a:t>
            </a:r>
          </a:p>
        </p:txBody>
      </p:sp>
      <p:sp>
        <p:nvSpPr>
          <p:cNvPr id="93253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54" name="Line 174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55" name="Line 175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56" name="Text Box 176"/>
          <p:cNvSpPr txBox="1">
            <a:spLocks noChangeArrowheads="1"/>
          </p:cNvSpPr>
          <p:nvPr/>
        </p:nvSpPr>
        <p:spPr bwMode="auto">
          <a:xfrm>
            <a:off x="1219200" y="1290638"/>
            <a:ext cx="9925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   y   z</a:t>
            </a:r>
          </a:p>
        </p:txBody>
      </p:sp>
      <p:sp>
        <p:nvSpPr>
          <p:cNvPr id="93257" name="Text Box 177"/>
          <p:cNvSpPr txBox="1">
            <a:spLocks noChangeArrowheads="1"/>
          </p:cNvSpPr>
          <p:nvPr/>
        </p:nvSpPr>
        <p:spPr bwMode="auto">
          <a:xfrm>
            <a:off x="914400" y="16716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</a:t>
            </a:r>
          </a:p>
        </p:txBody>
      </p:sp>
      <p:sp>
        <p:nvSpPr>
          <p:cNvPr id="93258" name="Text Box 178"/>
          <p:cNvSpPr txBox="1">
            <a:spLocks noChangeArrowheads="1"/>
          </p:cNvSpPr>
          <p:nvPr/>
        </p:nvSpPr>
        <p:spPr bwMode="auto">
          <a:xfrm>
            <a:off x="914400" y="19764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y</a:t>
            </a:r>
          </a:p>
        </p:txBody>
      </p:sp>
      <p:sp>
        <p:nvSpPr>
          <p:cNvPr id="93259" name="Text Box 179"/>
          <p:cNvSpPr txBox="1">
            <a:spLocks noChangeArrowheads="1"/>
          </p:cNvSpPr>
          <p:nvPr/>
        </p:nvSpPr>
        <p:spPr bwMode="auto">
          <a:xfrm>
            <a:off x="914400" y="22812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z</a:t>
            </a:r>
          </a:p>
        </p:txBody>
      </p:sp>
      <p:sp>
        <p:nvSpPr>
          <p:cNvPr id="93260" name="Text Box 180"/>
          <p:cNvSpPr txBox="1">
            <a:spLocks noChangeArrowheads="1"/>
          </p:cNvSpPr>
          <p:nvPr/>
        </p:nvSpPr>
        <p:spPr bwMode="auto">
          <a:xfrm>
            <a:off x="1219200" y="1671638"/>
            <a:ext cx="965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0  2   7</a:t>
            </a:r>
          </a:p>
        </p:txBody>
      </p:sp>
      <p:sp>
        <p:nvSpPr>
          <p:cNvPr id="93261" name="Text Box 181"/>
          <p:cNvSpPr txBox="1">
            <a:spLocks noChangeArrowheads="1"/>
          </p:cNvSpPr>
          <p:nvPr/>
        </p:nvSpPr>
        <p:spPr bwMode="auto">
          <a:xfrm>
            <a:off x="1219200" y="20526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3262" name="Text Box 182"/>
          <p:cNvSpPr txBox="1">
            <a:spLocks noChangeArrowheads="1"/>
          </p:cNvSpPr>
          <p:nvPr/>
        </p:nvSpPr>
        <p:spPr bwMode="auto">
          <a:xfrm>
            <a:off x="1447800" y="20526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3263" name="Text Box 183"/>
          <p:cNvSpPr txBox="1">
            <a:spLocks noChangeArrowheads="1"/>
          </p:cNvSpPr>
          <p:nvPr/>
        </p:nvSpPr>
        <p:spPr bwMode="auto">
          <a:xfrm>
            <a:off x="1828800" y="20526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3264" name="Text Box 184"/>
          <p:cNvSpPr txBox="1">
            <a:spLocks noChangeArrowheads="1"/>
          </p:cNvSpPr>
          <p:nvPr/>
        </p:nvSpPr>
        <p:spPr bwMode="auto">
          <a:xfrm>
            <a:off x="1219200" y="23574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3265" name="Text Box 185"/>
          <p:cNvSpPr txBox="1">
            <a:spLocks noChangeArrowheads="1"/>
          </p:cNvSpPr>
          <p:nvPr/>
        </p:nvSpPr>
        <p:spPr bwMode="auto">
          <a:xfrm>
            <a:off x="1447800" y="23574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3266" name="Text Box 186"/>
          <p:cNvSpPr txBox="1">
            <a:spLocks noChangeArrowheads="1"/>
          </p:cNvSpPr>
          <p:nvPr/>
        </p:nvSpPr>
        <p:spPr bwMode="auto">
          <a:xfrm>
            <a:off x="1828800" y="23574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3267" name="Text Box 187"/>
          <p:cNvSpPr txBox="1">
            <a:spLocks noChangeArrowheads="1"/>
          </p:cNvSpPr>
          <p:nvPr/>
        </p:nvSpPr>
        <p:spPr bwMode="auto">
          <a:xfrm rot="-5400000">
            <a:off x="2673192" y="2040344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from</a:t>
            </a:r>
          </a:p>
        </p:txBody>
      </p:sp>
      <p:sp>
        <p:nvSpPr>
          <p:cNvPr id="93268" name="Text Box 188"/>
          <p:cNvSpPr txBox="1">
            <a:spLocks noChangeArrowheads="1"/>
          </p:cNvSpPr>
          <p:nvPr/>
        </p:nvSpPr>
        <p:spPr bwMode="auto">
          <a:xfrm>
            <a:off x="1352550" y="1158875"/>
            <a:ext cx="6383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cost to</a:t>
            </a:r>
          </a:p>
        </p:txBody>
      </p:sp>
      <p:sp>
        <p:nvSpPr>
          <p:cNvPr id="93269" name="Text Box 189"/>
          <p:cNvSpPr txBox="1">
            <a:spLocks noChangeArrowheads="1"/>
          </p:cNvSpPr>
          <p:nvPr/>
        </p:nvSpPr>
        <p:spPr bwMode="auto">
          <a:xfrm rot="-5400000">
            <a:off x="541179" y="3824694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from</a:t>
            </a:r>
          </a:p>
        </p:txBody>
      </p:sp>
      <p:sp>
        <p:nvSpPr>
          <p:cNvPr id="93270" name="Text Box 190"/>
          <p:cNvSpPr txBox="1">
            <a:spLocks noChangeArrowheads="1"/>
          </p:cNvSpPr>
          <p:nvPr/>
        </p:nvSpPr>
        <p:spPr bwMode="auto">
          <a:xfrm rot="-5400000">
            <a:off x="541178" y="5632857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from</a:t>
            </a:r>
          </a:p>
        </p:txBody>
      </p:sp>
      <p:sp>
        <p:nvSpPr>
          <p:cNvPr id="93271" name="Line 191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72" name="Line 192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73" name="Text Box 193"/>
          <p:cNvSpPr txBox="1">
            <a:spLocks noChangeArrowheads="1"/>
          </p:cNvSpPr>
          <p:nvPr/>
        </p:nvSpPr>
        <p:spPr bwMode="auto">
          <a:xfrm>
            <a:off x="3276600" y="1290638"/>
            <a:ext cx="9925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   y   z</a:t>
            </a:r>
          </a:p>
        </p:txBody>
      </p:sp>
      <p:sp>
        <p:nvSpPr>
          <p:cNvPr id="93274" name="Text Box 194"/>
          <p:cNvSpPr txBox="1">
            <a:spLocks noChangeArrowheads="1"/>
          </p:cNvSpPr>
          <p:nvPr/>
        </p:nvSpPr>
        <p:spPr bwMode="auto">
          <a:xfrm>
            <a:off x="2971800" y="16716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</a:t>
            </a:r>
          </a:p>
        </p:txBody>
      </p:sp>
      <p:sp>
        <p:nvSpPr>
          <p:cNvPr id="93275" name="Text Box 195"/>
          <p:cNvSpPr txBox="1">
            <a:spLocks noChangeArrowheads="1"/>
          </p:cNvSpPr>
          <p:nvPr/>
        </p:nvSpPr>
        <p:spPr bwMode="auto">
          <a:xfrm>
            <a:off x="2971800" y="19764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y</a:t>
            </a:r>
          </a:p>
        </p:txBody>
      </p:sp>
      <p:sp>
        <p:nvSpPr>
          <p:cNvPr id="93276" name="Text Box 196"/>
          <p:cNvSpPr txBox="1">
            <a:spLocks noChangeArrowheads="1"/>
          </p:cNvSpPr>
          <p:nvPr/>
        </p:nvSpPr>
        <p:spPr bwMode="auto">
          <a:xfrm>
            <a:off x="2971800" y="22812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z</a:t>
            </a:r>
          </a:p>
        </p:txBody>
      </p:sp>
      <p:sp>
        <p:nvSpPr>
          <p:cNvPr id="93277" name="Text Box 197"/>
          <p:cNvSpPr txBox="1">
            <a:spLocks noChangeArrowheads="1"/>
          </p:cNvSpPr>
          <p:nvPr/>
        </p:nvSpPr>
        <p:spPr bwMode="auto">
          <a:xfrm>
            <a:off x="3297238" y="167163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0</a:t>
            </a:r>
          </a:p>
        </p:txBody>
      </p:sp>
      <p:sp>
        <p:nvSpPr>
          <p:cNvPr id="93278" name="Line 19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79" name="Line 19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80" name="Text Box 200"/>
          <p:cNvSpPr txBox="1">
            <a:spLocks noChangeArrowheads="1"/>
          </p:cNvSpPr>
          <p:nvPr/>
        </p:nvSpPr>
        <p:spPr bwMode="auto">
          <a:xfrm>
            <a:off x="1219200" y="3043238"/>
            <a:ext cx="9925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   y   z</a:t>
            </a:r>
          </a:p>
        </p:txBody>
      </p:sp>
      <p:sp>
        <p:nvSpPr>
          <p:cNvPr id="93281" name="Text Box 201"/>
          <p:cNvSpPr txBox="1">
            <a:spLocks noChangeArrowheads="1"/>
          </p:cNvSpPr>
          <p:nvPr/>
        </p:nvSpPr>
        <p:spPr bwMode="auto">
          <a:xfrm>
            <a:off x="914400" y="34242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</a:t>
            </a:r>
          </a:p>
        </p:txBody>
      </p:sp>
      <p:sp>
        <p:nvSpPr>
          <p:cNvPr id="93282" name="Text Box 202"/>
          <p:cNvSpPr txBox="1">
            <a:spLocks noChangeArrowheads="1"/>
          </p:cNvSpPr>
          <p:nvPr/>
        </p:nvSpPr>
        <p:spPr bwMode="auto">
          <a:xfrm>
            <a:off x="914400" y="37290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y</a:t>
            </a:r>
          </a:p>
        </p:txBody>
      </p:sp>
      <p:sp>
        <p:nvSpPr>
          <p:cNvPr id="93283" name="Text Box 203"/>
          <p:cNvSpPr txBox="1">
            <a:spLocks noChangeArrowheads="1"/>
          </p:cNvSpPr>
          <p:nvPr/>
        </p:nvSpPr>
        <p:spPr bwMode="auto">
          <a:xfrm>
            <a:off x="914400" y="40338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z</a:t>
            </a:r>
          </a:p>
        </p:txBody>
      </p:sp>
      <p:sp>
        <p:nvSpPr>
          <p:cNvPr id="93284" name="Text Box 204"/>
          <p:cNvSpPr txBox="1">
            <a:spLocks noChangeArrowheads="1"/>
          </p:cNvSpPr>
          <p:nvPr/>
        </p:nvSpPr>
        <p:spPr bwMode="auto">
          <a:xfrm>
            <a:off x="1524000" y="34242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3285" name="Text Box 205"/>
          <p:cNvSpPr txBox="1">
            <a:spLocks noChangeArrowheads="1"/>
          </p:cNvSpPr>
          <p:nvPr/>
        </p:nvSpPr>
        <p:spPr bwMode="auto">
          <a:xfrm>
            <a:off x="1828800" y="34242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3286" name="Text Box 206"/>
          <p:cNvSpPr txBox="1">
            <a:spLocks noChangeArrowheads="1"/>
          </p:cNvSpPr>
          <p:nvPr/>
        </p:nvSpPr>
        <p:spPr bwMode="auto">
          <a:xfrm>
            <a:off x="1219200" y="41100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3287" name="Text Box 207"/>
          <p:cNvSpPr txBox="1">
            <a:spLocks noChangeArrowheads="1"/>
          </p:cNvSpPr>
          <p:nvPr/>
        </p:nvSpPr>
        <p:spPr bwMode="auto">
          <a:xfrm>
            <a:off x="1447800" y="41100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3288" name="Text Box 208"/>
          <p:cNvSpPr txBox="1">
            <a:spLocks noChangeArrowheads="1"/>
          </p:cNvSpPr>
          <p:nvPr/>
        </p:nvSpPr>
        <p:spPr bwMode="auto">
          <a:xfrm>
            <a:off x="1828800" y="41100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3289" name="Text Box 209"/>
          <p:cNvSpPr txBox="1">
            <a:spLocks noChangeArrowheads="1"/>
          </p:cNvSpPr>
          <p:nvPr/>
        </p:nvSpPr>
        <p:spPr bwMode="auto">
          <a:xfrm>
            <a:off x="1341438" y="2933700"/>
            <a:ext cx="6383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cost to</a:t>
            </a:r>
          </a:p>
        </p:txBody>
      </p:sp>
      <p:sp>
        <p:nvSpPr>
          <p:cNvPr id="93290" name="Line 210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91" name="Line 211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292" name="Text Box 212"/>
          <p:cNvSpPr txBox="1">
            <a:spLocks noChangeArrowheads="1"/>
          </p:cNvSpPr>
          <p:nvPr/>
        </p:nvSpPr>
        <p:spPr bwMode="auto">
          <a:xfrm>
            <a:off x="1219200" y="4872038"/>
            <a:ext cx="9925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   y   z</a:t>
            </a:r>
          </a:p>
        </p:txBody>
      </p:sp>
      <p:sp>
        <p:nvSpPr>
          <p:cNvPr id="93293" name="Text Box 213"/>
          <p:cNvSpPr txBox="1">
            <a:spLocks noChangeArrowheads="1"/>
          </p:cNvSpPr>
          <p:nvPr/>
        </p:nvSpPr>
        <p:spPr bwMode="auto">
          <a:xfrm>
            <a:off x="914400" y="52530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x</a:t>
            </a:r>
          </a:p>
        </p:txBody>
      </p:sp>
      <p:sp>
        <p:nvSpPr>
          <p:cNvPr id="93294" name="Text Box 214"/>
          <p:cNvSpPr txBox="1">
            <a:spLocks noChangeArrowheads="1"/>
          </p:cNvSpPr>
          <p:nvPr/>
        </p:nvSpPr>
        <p:spPr bwMode="auto">
          <a:xfrm>
            <a:off x="914400" y="55578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y</a:t>
            </a:r>
          </a:p>
        </p:txBody>
      </p:sp>
      <p:sp>
        <p:nvSpPr>
          <p:cNvPr id="93295" name="Text Box 215"/>
          <p:cNvSpPr txBox="1">
            <a:spLocks noChangeArrowheads="1"/>
          </p:cNvSpPr>
          <p:nvPr/>
        </p:nvSpPr>
        <p:spPr bwMode="auto">
          <a:xfrm>
            <a:off x="914400" y="586263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z</a:t>
            </a:r>
          </a:p>
        </p:txBody>
      </p:sp>
      <p:sp>
        <p:nvSpPr>
          <p:cNvPr id="93296" name="Text Box 216"/>
          <p:cNvSpPr txBox="1">
            <a:spLocks noChangeArrowheads="1"/>
          </p:cNvSpPr>
          <p:nvPr/>
        </p:nvSpPr>
        <p:spPr bwMode="auto">
          <a:xfrm>
            <a:off x="1219200" y="5638800"/>
            <a:ext cx="990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3297" name="Text Box 217"/>
          <p:cNvSpPr txBox="1">
            <a:spLocks noChangeArrowheads="1"/>
          </p:cNvSpPr>
          <p:nvPr/>
        </p:nvSpPr>
        <p:spPr bwMode="auto">
          <a:xfrm>
            <a:off x="1447800" y="56340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3298" name="Text Box 218"/>
          <p:cNvSpPr txBox="1">
            <a:spLocks noChangeArrowheads="1"/>
          </p:cNvSpPr>
          <p:nvPr/>
        </p:nvSpPr>
        <p:spPr bwMode="auto">
          <a:xfrm>
            <a:off x="1828800" y="5634038"/>
            <a:ext cx="3305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</p:txBody>
      </p:sp>
      <p:sp>
        <p:nvSpPr>
          <p:cNvPr id="93299" name="Text Box 219"/>
          <p:cNvSpPr txBox="1">
            <a:spLocks noChangeArrowheads="1"/>
          </p:cNvSpPr>
          <p:nvPr/>
        </p:nvSpPr>
        <p:spPr bwMode="auto">
          <a:xfrm>
            <a:off x="1219200" y="593883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7</a:t>
            </a:r>
          </a:p>
        </p:txBody>
      </p:sp>
      <p:sp>
        <p:nvSpPr>
          <p:cNvPr id="93300" name="Text Box 220"/>
          <p:cNvSpPr txBox="1">
            <a:spLocks noChangeArrowheads="1"/>
          </p:cNvSpPr>
          <p:nvPr/>
        </p:nvSpPr>
        <p:spPr bwMode="auto">
          <a:xfrm>
            <a:off x="1447800" y="593883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1</a:t>
            </a:r>
          </a:p>
        </p:txBody>
      </p:sp>
      <p:sp>
        <p:nvSpPr>
          <p:cNvPr id="93301" name="Text Box 221"/>
          <p:cNvSpPr txBox="1">
            <a:spLocks noChangeArrowheads="1"/>
          </p:cNvSpPr>
          <p:nvPr/>
        </p:nvSpPr>
        <p:spPr bwMode="auto">
          <a:xfrm>
            <a:off x="1828800" y="593883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0</a:t>
            </a:r>
          </a:p>
        </p:txBody>
      </p:sp>
      <p:sp>
        <p:nvSpPr>
          <p:cNvPr id="93302" name="Text Box 222"/>
          <p:cNvSpPr txBox="1">
            <a:spLocks noChangeArrowheads="1"/>
          </p:cNvSpPr>
          <p:nvPr/>
        </p:nvSpPr>
        <p:spPr bwMode="auto">
          <a:xfrm>
            <a:off x="1363663" y="4740275"/>
            <a:ext cx="6383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cost to</a:t>
            </a:r>
          </a:p>
        </p:txBody>
      </p:sp>
      <p:sp>
        <p:nvSpPr>
          <p:cNvPr id="93303" name="Text Box 223"/>
          <p:cNvSpPr txBox="1">
            <a:spLocks noChangeArrowheads="1"/>
          </p:cNvSpPr>
          <p:nvPr/>
        </p:nvSpPr>
        <p:spPr bwMode="auto">
          <a:xfrm>
            <a:off x="1219200" y="3467100"/>
            <a:ext cx="87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</a:t>
            </a:r>
          </a:p>
          <a:p>
            <a:r>
              <a:rPr lang="en-US" sz="1600" i="0"/>
              <a:t>2   0   1</a:t>
            </a:r>
          </a:p>
        </p:txBody>
      </p:sp>
      <p:sp>
        <p:nvSpPr>
          <p:cNvPr id="93304" name="Text Box 224"/>
          <p:cNvSpPr txBox="1">
            <a:spLocks noChangeArrowheads="1"/>
          </p:cNvSpPr>
          <p:nvPr/>
        </p:nvSpPr>
        <p:spPr bwMode="auto">
          <a:xfrm>
            <a:off x="1219200" y="5257800"/>
            <a:ext cx="990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600" i="0"/>
              <a:t>∞ ∞  ∞</a:t>
            </a:r>
          </a:p>
        </p:txBody>
      </p:sp>
      <p:sp>
        <p:nvSpPr>
          <p:cNvPr id="93305" name="Text Box 225"/>
          <p:cNvSpPr txBox="1">
            <a:spLocks noChangeArrowheads="1"/>
          </p:cNvSpPr>
          <p:nvPr/>
        </p:nvSpPr>
        <p:spPr bwMode="auto">
          <a:xfrm>
            <a:off x="3260725" y="2006600"/>
            <a:ext cx="1035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2   0   1</a:t>
            </a:r>
          </a:p>
        </p:txBody>
      </p:sp>
      <p:sp>
        <p:nvSpPr>
          <p:cNvPr id="93306" name="Text Box 226"/>
          <p:cNvSpPr txBox="1">
            <a:spLocks noChangeArrowheads="1"/>
          </p:cNvSpPr>
          <p:nvPr/>
        </p:nvSpPr>
        <p:spPr bwMode="auto">
          <a:xfrm>
            <a:off x="3260725" y="2322513"/>
            <a:ext cx="10358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7   1   0</a:t>
            </a:r>
          </a:p>
        </p:txBody>
      </p:sp>
      <p:sp>
        <p:nvSpPr>
          <p:cNvPr id="93307" name="Line 227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308" name="Line 228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309" name="Line 229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310" name="Line 230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311" name="Line 231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312" name="Line 232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313" name="Line 23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314" name="Text Box 234"/>
          <p:cNvSpPr txBox="1">
            <a:spLocks noChangeArrowheads="1"/>
          </p:cNvSpPr>
          <p:nvPr/>
        </p:nvSpPr>
        <p:spPr bwMode="auto">
          <a:xfrm>
            <a:off x="6069013" y="6137275"/>
            <a:ext cx="6687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time</a:t>
            </a:r>
          </a:p>
        </p:txBody>
      </p:sp>
      <p:grpSp>
        <p:nvGrpSpPr>
          <p:cNvPr id="112770" name="Group 235"/>
          <p:cNvGrpSpPr>
            <a:grpSpLocks/>
          </p:cNvGrpSpPr>
          <p:nvPr/>
        </p:nvGrpSpPr>
        <p:grpSpPr bwMode="auto">
          <a:xfrm>
            <a:off x="6632575" y="2911475"/>
            <a:ext cx="2184400" cy="1217613"/>
            <a:chOff x="2352" y="0"/>
            <a:chExt cx="1376" cy="767"/>
          </a:xfrm>
        </p:grpSpPr>
        <p:sp>
          <p:nvSpPr>
            <p:cNvPr id="112786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grpSp>
          <p:nvGrpSpPr>
            <p:cNvPr id="112787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97"/>
              <a:chOff x="-17" y="1282"/>
              <a:chExt cx="1161" cy="697"/>
            </a:xfrm>
          </p:grpSpPr>
          <p:sp>
            <p:nvSpPr>
              <p:cNvPr id="112788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2000" i="0"/>
              </a:p>
            </p:txBody>
          </p:sp>
          <p:sp>
            <p:nvSpPr>
              <p:cNvPr id="93334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335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336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337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338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794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2000" i="0"/>
              </a:p>
            </p:txBody>
          </p:sp>
          <p:sp>
            <p:nvSpPr>
              <p:cNvPr id="112795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 sz="2000" i="0"/>
              </a:p>
            </p:txBody>
          </p:sp>
          <p:grpSp>
            <p:nvGrpSpPr>
              <p:cNvPr id="112796" name="Group 246"/>
              <p:cNvGrpSpPr>
                <a:grpSpLocks/>
              </p:cNvGrpSpPr>
              <p:nvPr/>
            </p:nvGrpSpPr>
            <p:grpSpPr bwMode="auto">
              <a:xfrm>
                <a:off x="42" y="1594"/>
                <a:ext cx="189" cy="233"/>
                <a:chOff x="2963" y="2425"/>
                <a:chExt cx="190" cy="233"/>
              </a:xfrm>
            </p:grpSpPr>
            <p:sp>
              <p:nvSpPr>
                <p:cNvPr id="93363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364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63" y="2425"/>
                  <a:ext cx="190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i="0" smtClean="0"/>
                    <a:t>x</a:t>
                  </a:r>
                  <a:endParaRPr lang="en-US" sz="2000" i="0" smtClean="0"/>
                </a:p>
              </p:txBody>
            </p:sp>
          </p:grpSp>
          <p:grpSp>
            <p:nvGrpSpPr>
              <p:cNvPr id="112797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52"/>
                <a:chOff x="1740" y="2272"/>
                <a:chExt cx="316" cy="252"/>
              </a:xfrm>
            </p:grpSpPr>
            <p:sp>
              <p:nvSpPr>
                <p:cNvPr id="93355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356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357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358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359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12815" name="Group 255"/>
                <p:cNvGrpSpPr>
                  <a:grpSpLocks/>
                </p:cNvGrpSpPr>
                <p:nvPr/>
              </p:nvGrpSpPr>
              <p:grpSpPr bwMode="auto">
                <a:xfrm>
                  <a:off x="1801" y="2272"/>
                  <a:ext cx="197" cy="252"/>
                  <a:chOff x="2958" y="2395"/>
                  <a:chExt cx="198" cy="252"/>
                </a:xfrm>
              </p:grpSpPr>
              <p:sp>
                <p:nvSpPr>
                  <p:cNvPr id="93361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000" i="0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62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395"/>
                    <a:ext cx="198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2000" i="0" smtClean="0"/>
                      <a:t>z</a:t>
                    </a:r>
                  </a:p>
                </p:txBody>
              </p:sp>
            </p:grpSp>
          </p:grpSp>
          <p:sp>
            <p:nvSpPr>
              <p:cNvPr id="93343" name="Text Box 258"/>
              <p:cNvSpPr txBox="1">
                <a:spLocks noChangeArrowheads="1"/>
              </p:cNvSpPr>
              <p:nvPr/>
            </p:nvSpPr>
            <p:spPr bwMode="auto">
              <a:xfrm>
                <a:off x="719" y="1397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i="0" smtClean="0"/>
                  <a:t>1</a:t>
                </a:r>
              </a:p>
            </p:txBody>
          </p:sp>
          <p:sp>
            <p:nvSpPr>
              <p:cNvPr id="93344" name="Text Box 259"/>
              <p:cNvSpPr txBox="1">
                <a:spLocks noChangeArrowheads="1"/>
              </p:cNvSpPr>
              <p:nvPr/>
            </p:nvSpPr>
            <p:spPr bwMode="auto">
              <a:xfrm>
                <a:off x="191" y="1394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i="0" smtClean="0"/>
                  <a:t>2</a:t>
                </a:r>
              </a:p>
            </p:txBody>
          </p:sp>
          <p:sp>
            <p:nvSpPr>
              <p:cNvPr id="93345" name="Text Box 260"/>
              <p:cNvSpPr txBox="1">
                <a:spLocks noChangeArrowheads="1"/>
              </p:cNvSpPr>
              <p:nvPr/>
            </p:nvSpPr>
            <p:spPr bwMode="auto">
              <a:xfrm>
                <a:off x="476" y="1727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i="0" smtClean="0"/>
                  <a:t>7</a:t>
                </a:r>
              </a:p>
            </p:txBody>
          </p:sp>
          <p:grpSp>
            <p:nvGrpSpPr>
              <p:cNvPr id="112801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33"/>
                <a:chOff x="1740" y="2302"/>
                <a:chExt cx="316" cy="233"/>
              </a:xfrm>
            </p:grpSpPr>
            <p:sp>
              <p:nvSpPr>
                <p:cNvPr id="93347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348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349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350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351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 i="0"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112807" name="Group 267"/>
                <p:cNvGrpSpPr>
                  <a:grpSpLocks/>
                </p:cNvGrpSpPr>
                <p:nvPr/>
              </p:nvGrpSpPr>
              <p:grpSpPr bwMode="auto">
                <a:xfrm>
                  <a:off x="1806" y="2302"/>
                  <a:ext cx="189" cy="233"/>
                  <a:chOff x="2962" y="2425"/>
                  <a:chExt cx="191" cy="233"/>
                </a:xfrm>
              </p:grpSpPr>
              <p:sp>
                <p:nvSpPr>
                  <p:cNvPr id="93353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000" i="0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3354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2" y="2425"/>
                    <a:ext cx="191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800" i="0" smtClean="0"/>
                      <a:t>y</a:t>
                    </a:r>
                    <a:endParaRPr lang="en-US" sz="2000" i="0" smtClean="0"/>
                  </a:p>
                </p:txBody>
              </p:sp>
            </p:grpSp>
          </p:grpSp>
        </p:grpSp>
      </p:grpSp>
      <p:sp>
        <p:nvSpPr>
          <p:cNvPr id="93316" name="Text Box 270"/>
          <p:cNvSpPr txBox="1">
            <a:spLocks noChangeArrowheads="1"/>
          </p:cNvSpPr>
          <p:nvPr/>
        </p:nvSpPr>
        <p:spPr bwMode="auto">
          <a:xfrm>
            <a:off x="172460" y="1104900"/>
            <a:ext cx="101181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  <a:defRPr/>
            </a:pPr>
            <a:r>
              <a:rPr lang="en-US" sz="2000" b="1" i="0" smtClean="0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  <a:defRPr/>
            </a:pPr>
            <a:r>
              <a:rPr lang="en-US" sz="2000" b="1" i="0" smtClean="0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3317" name="Oval 271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318" name="Oval 272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319" name="Oval 273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320" name="Oval 274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sp>
        <p:nvSpPr>
          <p:cNvPr id="93325" name="Text Box 279"/>
          <p:cNvSpPr txBox="1">
            <a:spLocks noChangeArrowheads="1"/>
          </p:cNvSpPr>
          <p:nvPr/>
        </p:nvSpPr>
        <p:spPr bwMode="auto">
          <a:xfrm>
            <a:off x="3922713" y="167481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3</a:t>
            </a:r>
          </a:p>
        </p:txBody>
      </p:sp>
      <p:sp>
        <p:nvSpPr>
          <p:cNvPr id="93326" name="Text Box 280"/>
          <p:cNvSpPr txBox="1">
            <a:spLocks noChangeArrowheads="1"/>
          </p:cNvSpPr>
          <p:nvPr/>
        </p:nvSpPr>
        <p:spPr bwMode="auto">
          <a:xfrm>
            <a:off x="3579813" y="1679575"/>
            <a:ext cx="342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smtClean="0"/>
              <a:t>2 </a:t>
            </a:r>
          </a:p>
        </p:txBody>
      </p:sp>
      <p:sp>
        <p:nvSpPr>
          <p:cNvPr id="93327" name="Text Box 281"/>
          <p:cNvSpPr txBox="1">
            <a:spLocks noChangeArrowheads="1"/>
          </p:cNvSpPr>
          <p:nvPr/>
        </p:nvSpPr>
        <p:spPr bwMode="auto">
          <a:xfrm>
            <a:off x="201035" y="2851150"/>
            <a:ext cx="101181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  <a:defRPr/>
            </a:pPr>
            <a:r>
              <a:rPr lang="en-US" sz="2000" b="1" i="0" smtClean="0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  <a:defRPr/>
            </a:pPr>
            <a:r>
              <a:rPr lang="en-US" sz="2000" b="1" i="0" smtClean="0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3328" name="Text Box 282"/>
          <p:cNvSpPr txBox="1">
            <a:spLocks noChangeArrowheads="1"/>
          </p:cNvSpPr>
          <p:nvPr/>
        </p:nvSpPr>
        <p:spPr bwMode="auto">
          <a:xfrm>
            <a:off x="221811" y="4699000"/>
            <a:ext cx="99738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  <a:defRPr/>
            </a:pPr>
            <a:r>
              <a:rPr lang="en-US" sz="2000" b="1" i="0" smtClean="0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  <a:defRPr/>
            </a:pPr>
            <a:r>
              <a:rPr lang="en-US" sz="2000" b="1" i="0" smtClean="0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3329" name="Text Box 283"/>
          <p:cNvSpPr txBox="1">
            <a:spLocks noChangeArrowheads="1"/>
          </p:cNvSpPr>
          <p:nvPr/>
        </p:nvSpPr>
        <p:spPr bwMode="auto">
          <a:xfrm>
            <a:off x="3413125" y="1143000"/>
            <a:ext cx="6383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cost to</a:t>
            </a:r>
          </a:p>
        </p:txBody>
      </p:sp>
      <p:sp>
        <p:nvSpPr>
          <p:cNvPr id="93330" name="Text Box 284"/>
          <p:cNvSpPr txBox="1">
            <a:spLocks noChangeArrowheads="1"/>
          </p:cNvSpPr>
          <p:nvPr/>
        </p:nvSpPr>
        <p:spPr bwMode="auto">
          <a:xfrm rot="-5400000">
            <a:off x="584042" y="2081619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smtClean="0"/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13419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9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9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9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9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  <p:bldP spid="93189" grpId="0" animBg="1"/>
      <p:bldP spid="93190" grpId="0"/>
      <p:bldP spid="93191" grpId="0"/>
      <p:bldP spid="93192" grpId="0"/>
      <p:bldP spid="93193" grpId="0"/>
      <p:bldP spid="93194" grpId="0"/>
      <p:bldP spid="93195" grpId="0"/>
      <p:bldP spid="93196" grpId="0"/>
      <p:bldP spid="93197" grpId="0" animBg="1"/>
      <p:bldP spid="93198" grpId="0" animBg="1"/>
      <p:bldP spid="93199" grpId="0"/>
      <p:bldP spid="93200" grpId="0"/>
      <p:bldP spid="93201" grpId="0"/>
      <p:bldP spid="93202" grpId="0"/>
      <p:bldP spid="93203" grpId="0"/>
      <p:bldP spid="93204" grpId="0"/>
      <p:bldP spid="93205" grpId="0"/>
      <p:bldP spid="93206" grpId="0" animBg="1"/>
      <p:bldP spid="93207" grpId="0" animBg="1"/>
      <p:bldP spid="93208" grpId="0"/>
      <p:bldP spid="93209" grpId="0"/>
      <p:bldP spid="93210" grpId="0"/>
      <p:bldP spid="93211" grpId="0"/>
      <p:bldP spid="93212" grpId="0"/>
      <p:bldP spid="93213" grpId="0"/>
      <p:bldP spid="93214" grpId="0"/>
      <p:bldP spid="93215" grpId="0" animBg="1"/>
      <p:bldP spid="93216" grpId="0" animBg="1"/>
      <p:bldP spid="93217" grpId="0"/>
      <p:bldP spid="93218" grpId="0"/>
      <p:bldP spid="93219" grpId="0"/>
      <p:bldP spid="93220" grpId="0"/>
      <p:bldP spid="93221" grpId="0"/>
      <p:bldP spid="93222" grpId="0"/>
      <p:bldP spid="93223" grpId="0"/>
      <p:bldP spid="93224" grpId="0" animBg="1"/>
      <p:bldP spid="93225" grpId="0" animBg="1"/>
      <p:bldP spid="93226" grpId="0"/>
      <p:bldP spid="93227" grpId="0"/>
      <p:bldP spid="93228" grpId="0"/>
      <p:bldP spid="93229" grpId="0"/>
      <p:bldP spid="93230" grpId="0"/>
      <p:bldP spid="93231" grpId="0"/>
      <p:bldP spid="93232" grpId="0"/>
      <p:bldP spid="93233" grpId="0"/>
      <p:bldP spid="93234" grpId="0"/>
      <p:bldP spid="93235" grpId="0"/>
      <p:bldP spid="93236" grpId="0"/>
      <p:bldP spid="93237" grpId="0"/>
      <p:bldP spid="93238" grpId="0"/>
      <p:bldP spid="93239" grpId="0"/>
      <p:bldP spid="93240" grpId="0"/>
      <p:bldP spid="93241" grpId="0"/>
      <p:bldP spid="93242" grpId="0"/>
      <p:bldP spid="93247" grpId="0" animBg="1"/>
      <p:bldP spid="93248" grpId="0" animBg="1"/>
      <p:bldP spid="93249" grpId="0" animBg="1"/>
      <p:bldP spid="93250" grpId="0" animBg="1"/>
      <p:bldP spid="932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15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477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Distance vector: link cost changes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94214" name="Rectangle 3"/>
          <p:cNvSpPr>
            <a:spLocks noChangeArrowheads="1"/>
          </p:cNvSpPr>
          <p:nvPr/>
        </p:nvSpPr>
        <p:spPr bwMode="auto">
          <a:xfrm>
            <a:off x="263980" y="1529834"/>
            <a:ext cx="5702372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solidFill>
                  <a:srgbClr val="CC0000"/>
                </a:solidFill>
                <a:latin typeface="Gabriola" panose="04040605051002020D02" pitchFamily="82" charset="0"/>
                <a:ea typeface="ＭＳ Ｐゴシック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i="0" dirty="0">
                <a:latin typeface="Gabriola" panose="04040605051002020D02" pitchFamily="82" charset="0"/>
                <a:ea typeface="ＭＳ Ｐゴシック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i="0" dirty="0">
                <a:latin typeface="Gabriola" panose="04040605051002020D02" pitchFamily="82" charset="0"/>
                <a:ea typeface="ＭＳ Ｐゴシック" charset="0"/>
              </a:rPr>
              <a:t>updates routing info, </a:t>
            </a:r>
            <a:r>
              <a:rPr lang="en-US" sz="2400" i="0" dirty="0" smtClean="0">
                <a:latin typeface="Gabriola" panose="04040605051002020D02" pitchFamily="82" charset="0"/>
                <a:ea typeface="ＭＳ Ｐゴシック" charset="0"/>
              </a:rPr>
              <a:t>recalculates distance </a:t>
            </a:r>
            <a:r>
              <a:rPr lang="en-US" sz="2400" i="0" dirty="0">
                <a:latin typeface="Gabriola" panose="04040605051002020D02" pitchFamily="82" charset="0"/>
                <a:ea typeface="ＭＳ Ｐゴシック" charset="0"/>
              </a:rPr>
              <a:t>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i="0" dirty="0">
                <a:latin typeface="Gabriola" panose="04040605051002020D02" pitchFamily="82" charset="0"/>
                <a:ea typeface="ＭＳ Ｐゴシック" charset="0"/>
              </a:rPr>
              <a:t>if DV changes, notify neighbors</a:t>
            </a:r>
            <a:r>
              <a:rPr lang="en-US" sz="2200" i="0" dirty="0">
                <a:latin typeface="Gabriola" panose="04040605051002020D02" pitchFamily="82" charset="0"/>
                <a:ea typeface="ＭＳ Ｐゴシック" charset="0"/>
              </a:rPr>
              <a:t> </a:t>
            </a:r>
          </a:p>
        </p:txBody>
      </p:sp>
      <p:sp>
        <p:nvSpPr>
          <p:cNvPr id="94215" name="Text Box 4"/>
          <p:cNvSpPr txBox="1">
            <a:spLocks noChangeArrowheads="1"/>
          </p:cNvSpPr>
          <p:nvPr/>
        </p:nvSpPr>
        <p:spPr bwMode="auto">
          <a:xfrm>
            <a:off x="242361" y="4423330"/>
            <a:ext cx="1281639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i="0" dirty="0" smtClean="0">
                <a:solidFill>
                  <a:srgbClr val="CC0000"/>
                </a:solidFill>
                <a:latin typeface="Gabriola" panose="04040605051002020D02" pitchFamily="82" charset="0"/>
              </a:rPr>
              <a:t>Good </a:t>
            </a:r>
            <a:r>
              <a:rPr lang="en-US" i="0" dirty="0" smtClean="0">
                <a:solidFill>
                  <a:srgbClr val="CC0000"/>
                </a:solidFill>
                <a:latin typeface="Gabriola" panose="04040605051002020D02" pitchFamily="82" charset="0"/>
              </a:rPr>
              <a:t>news </a:t>
            </a:r>
            <a:endParaRPr lang="en-US" i="0" dirty="0">
              <a:solidFill>
                <a:srgbClr val="CC0000"/>
              </a:solidFill>
              <a:latin typeface="Gabriola" panose="04040605051002020D02" pitchFamily="82" charset="0"/>
            </a:endParaRPr>
          </a:p>
          <a:p>
            <a:pPr>
              <a:lnSpc>
                <a:spcPct val="80000"/>
              </a:lnSpc>
            </a:pPr>
            <a:r>
              <a:rPr lang="en-US" i="0" dirty="0" smtClean="0">
                <a:solidFill>
                  <a:srgbClr val="CC0000"/>
                </a:solidFill>
                <a:latin typeface="Gabriola" panose="04040605051002020D02" pitchFamily="82" charset="0"/>
              </a:rPr>
              <a:t>Travels fast</a:t>
            </a:r>
            <a:endParaRPr lang="en-US" sz="1600" i="0" dirty="0">
              <a:solidFill>
                <a:srgbClr val="CC0000"/>
              </a:solidFill>
              <a:latin typeface="Gabriola" panose="04040605051002020D02" pitchFamily="82" charset="0"/>
            </a:endParaRPr>
          </a:p>
        </p:txBody>
      </p:sp>
      <p:grpSp>
        <p:nvGrpSpPr>
          <p:cNvPr id="113671" name="Group 5"/>
          <p:cNvGrpSpPr>
            <a:grpSpLocks/>
          </p:cNvGrpSpPr>
          <p:nvPr/>
        </p:nvGrpSpPr>
        <p:grpSpPr bwMode="auto">
          <a:xfrm>
            <a:off x="5838825" y="1609726"/>
            <a:ext cx="2184400" cy="1385888"/>
            <a:chOff x="3625" y="1076"/>
            <a:chExt cx="1376" cy="873"/>
          </a:xfrm>
        </p:grpSpPr>
        <p:sp>
          <p:nvSpPr>
            <p:cNvPr id="113675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Gabriola" panose="04040605051002020D02" pitchFamily="82" charset="0"/>
              </a:endParaRPr>
            </a:p>
          </p:txBody>
        </p:sp>
        <p:sp>
          <p:nvSpPr>
            <p:cNvPr id="113676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Gabriola" panose="04040605051002020D02" pitchFamily="82" charset="0"/>
              </a:endParaRPr>
            </a:p>
          </p:txBody>
        </p:sp>
        <p:sp>
          <p:nvSpPr>
            <p:cNvPr id="94222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Gabriola" panose="04040605051002020D02" pitchFamily="82" charset="0"/>
                <a:ea typeface="ＭＳ Ｐゴシック" charset="0"/>
              </a:endParaRPr>
            </a:p>
          </p:txBody>
        </p:sp>
        <p:sp>
          <p:nvSpPr>
            <p:cNvPr id="94223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Gabriola" panose="04040605051002020D02" pitchFamily="82" charset="0"/>
                <a:ea typeface="ＭＳ Ｐゴシック" charset="0"/>
              </a:endParaRPr>
            </a:p>
          </p:txBody>
        </p:sp>
        <p:sp>
          <p:nvSpPr>
            <p:cNvPr id="94224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Gabriola" panose="04040605051002020D02" pitchFamily="82" charset="0"/>
                <a:ea typeface="ＭＳ Ｐゴシック" charset="0"/>
              </a:endParaRPr>
            </a:p>
          </p:txBody>
        </p:sp>
        <p:sp>
          <p:nvSpPr>
            <p:cNvPr id="94225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>
                <a:latin typeface="Gabriola" panose="04040605051002020D02" pitchFamily="82" charset="0"/>
                <a:ea typeface="ＭＳ Ｐゴシック" charset="0"/>
              </a:endParaRPr>
            </a:p>
          </p:txBody>
        </p:sp>
        <p:sp>
          <p:nvSpPr>
            <p:cNvPr id="94226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Gabriola" panose="04040605051002020D02" pitchFamily="82" charset="0"/>
                <a:ea typeface="ＭＳ Ｐゴシック" charset="0"/>
              </a:endParaRPr>
            </a:p>
          </p:txBody>
        </p:sp>
        <p:sp>
          <p:nvSpPr>
            <p:cNvPr id="113682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Gabriola" panose="04040605051002020D02" pitchFamily="82" charset="0"/>
              </a:endParaRPr>
            </a:p>
          </p:txBody>
        </p:sp>
        <p:sp>
          <p:nvSpPr>
            <p:cNvPr id="113683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Gabriola" panose="04040605051002020D02" pitchFamily="82" charset="0"/>
              </a:endParaRPr>
            </a:p>
          </p:txBody>
        </p:sp>
        <p:grpSp>
          <p:nvGrpSpPr>
            <p:cNvPr id="113684" name="Group 15"/>
            <p:cNvGrpSpPr>
              <a:grpSpLocks/>
            </p:cNvGrpSpPr>
            <p:nvPr/>
          </p:nvGrpSpPr>
          <p:grpSpPr bwMode="auto">
            <a:xfrm>
              <a:off x="3778" y="1526"/>
              <a:ext cx="178" cy="252"/>
              <a:chOff x="2967" y="2429"/>
              <a:chExt cx="181" cy="252"/>
            </a:xfrm>
          </p:grpSpPr>
          <p:sp>
            <p:nvSpPr>
              <p:cNvPr id="94253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Gabriola" panose="04040605051002020D02" pitchFamily="82" charset="0"/>
                  <a:ea typeface="ＭＳ Ｐゴシック" charset="0"/>
                </a:endParaRPr>
              </a:p>
            </p:txBody>
          </p:sp>
          <p:sp>
            <p:nvSpPr>
              <p:cNvPr id="94254" name="Text Box 17"/>
              <p:cNvSpPr txBox="1">
                <a:spLocks noChangeArrowheads="1"/>
              </p:cNvSpPr>
              <p:nvPr/>
            </p:nvSpPr>
            <p:spPr bwMode="auto">
              <a:xfrm>
                <a:off x="2967" y="2429"/>
                <a:ext cx="18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i="0" smtClean="0">
                    <a:latin typeface="Gabriola" panose="04040605051002020D02" pitchFamily="82" charset="0"/>
                  </a:rPr>
                  <a:t>x</a:t>
                </a:r>
                <a:endParaRPr lang="en-US" sz="2400" i="0" smtClean="0">
                  <a:latin typeface="Gabriola" panose="04040605051002020D02" pitchFamily="82" charset="0"/>
                </a:endParaRPr>
              </a:p>
            </p:txBody>
          </p:sp>
        </p:grpSp>
        <p:grpSp>
          <p:nvGrpSpPr>
            <p:cNvPr id="113685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2"/>
              <a:chOff x="1740" y="2306"/>
              <a:chExt cx="316" cy="252"/>
            </a:xfrm>
          </p:grpSpPr>
          <p:sp>
            <p:nvSpPr>
              <p:cNvPr id="94245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Gabriola" panose="04040605051002020D02" pitchFamily="82" charset="0"/>
                  <a:ea typeface="ＭＳ Ｐゴシック" charset="0"/>
                </a:endParaRPr>
              </a:p>
            </p:txBody>
          </p:sp>
          <p:sp>
            <p:nvSpPr>
              <p:cNvPr id="94246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Gabriola" panose="04040605051002020D02" pitchFamily="82" charset="0"/>
                  <a:ea typeface="ＭＳ Ｐゴシック" charset="0"/>
                </a:endParaRPr>
              </a:p>
            </p:txBody>
          </p:sp>
          <p:sp>
            <p:nvSpPr>
              <p:cNvPr id="94247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Gabriola" panose="04040605051002020D02" pitchFamily="82" charset="0"/>
                  <a:ea typeface="ＭＳ Ｐゴシック" charset="0"/>
                </a:endParaRPr>
              </a:p>
            </p:txBody>
          </p:sp>
          <p:sp>
            <p:nvSpPr>
              <p:cNvPr id="94248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latin typeface="Gabriola" panose="04040605051002020D02" pitchFamily="82" charset="0"/>
                  <a:ea typeface="ＭＳ Ｐゴシック" charset="0"/>
                </a:endParaRPr>
              </a:p>
            </p:txBody>
          </p:sp>
          <p:sp>
            <p:nvSpPr>
              <p:cNvPr id="94249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Gabriola" panose="04040605051002020D02" pitchFamily="82" charset="0"/>
                  <a:ea typeface="ＭＳ Ｐゴシック" charset="0"/>
                </a:endParaRPr>
              </a:p>
            </p:txBody>
          </p:sp>
          <p:grpSp>
            <p:nvGrpSpPr>
              <p:cNvPr id="113705" name="Group 24"/>
              <p:cNvGrpSpPr>
                <a:grpSpLocks/>
              </p:cNvGrpSpPr>
              <p:nvPr/>
            </p:nvGrpSpPr>
            <p:grpSpPr bwMode="auto">
              <a:xfrm>
                <a:off x="1807" y="2306"/>
                <a:ext cx="169" cy="252"/>
                <a:chOff x="2971" y="2429"/>
                <a:chExt cx="172" cy="252"/>
              </a:xfrm>
            </p:grpSpPr>
            <p:sp>
              <p:nvSpPr>
                <p:cNvPr id="94251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Gabriola" panose="04040605051002020D02" pitchFamily="82" charset="0"/>
                    <a:ea typeface="ＭＳ Ｐゴシック" charset="0"/>
                  </a:endParaRPr>
                </a:p>
              </p:txBody>
            </p:sp>
            <p:sp>
              <p:nvSpPr>
                <p:cNvPr id="9425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71" y="2429"/>
                  <a:ext cx="172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i="0" smtClean="0">
                      <a:latin typeface="Gabriola" panose="04040605051002020D02" pitchFamily="82" charset="0"/>
                    </a:rPr>
                    <a:t>z</a:t>
                  </a:r>
                  <a:endParaRPr lang="en-US" sz="2400" i="0" smtClean="0">
                    <a:latin typeface="Gabriola" panose="04040605051002020D02" pitchFamily="82" charset="0"/>
                  </a:endParaRPr>
                </a:p>
              </p:txBody>
            </p:sp>
          </p:grpSp>
        </p:grpSp>
        <p:sp>
          <p:nvSpPr>
            <p:cNvPr id="94231" name="Text Box 27"/>
            <p:cNvSpPr txBox="1">
              <a:spLocks noChangeArrowheads="1"/>
            </p:cNvSpPr>
            <p:nvPr/>
          </p:nvSpPr>
          <p:spPr bwMode="auto">
            <a:xfrm>
              <a:off x="4479" y="1328"/>
              <a:ext cx="1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i="0" smtClean="0">
                  <a:latin typeface="Gabriola" panose="04040605051002020D02" pitchFamily="82" charset="0"/>
                </a:rPr>
                <a:t>1</a:t>
              </a:r>
              <a:endParaRPr lang="en-US" sz="2400" i="0" smtClean="0">
                <a:latin typeface="Gabriola" panose="04040605051002020D02" pitchFamily="82" charset="0"/>
              </a:endParaRPr>
            </a:p>
          </p:txBody>
        </p:sp>
        <p:sp>
          <p:nvSpPr>
            <p:cNvPr id="94232" name="Text Box 28"/>
            <p:cNvSpPr txBox="1">
              <a:spLocks noChangeArrowheads="1"/>
            </p:cNvSpPr>
            <p:nvPr/>
          </p:nvSpPr>
          <p:spPr bwMode="auto">
            <a:xfrm>
              <a:off x="3935" y="1325"/>
              <a:ext cx="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i="0" smtClean="0">
                  <a:latin typeface="Gabriola" panose="04040605051002020D02" pitchFamily="82" charset="0"/>
                </a:rPr>
                <a:t>4</a:t>
              </a:r>
              <a:endParaRPr lang="en-US" sz="2400" i="0" smtClean="0">
                <a:latin typeface="Gabriola" panose="04040605051002020D02" pitchFamily="82" charset="0"/>
              </a:endParaRPr>
            </a:p>
          </p:txBody>
        </p:sp>
        <p:sp>
          <p:nvSpPr>
            <p:cNvPr id="94233" name="Text Box 29"/>
            <p:cNvSpPr txBox="1">
              <a:spLocks noChangeArrowheads="1"/>
            </p:cNvSpPr>
            <p:nvPr/>
          </p:nvSpPr>
          <p:spPr bwMode="auto">
            <a:xfrm>
              <a:off x="4187" y="1658"/>
              <a:ext cx="2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i="0" smtClean="0">
                  <a:latin typeface="Gabriola" panose="04040605051002020D02" pitchFamily="82" charset="0"/>
                </a:rPr>
                <a:t>50</a:t>
              </a:r>
              <a:endParaRPr lang="en-US" sz="2400" i="0" smtClean="0">
                <a:latin typeface="Gabriola" panose="04040605051002020D02" pitchFamily="82" charset="0"/>
              </a:endParaRPr>
            </a:p>
          </p:txBody>
        </p:sp>
        <p:grpSp>
          <p:nvGrpSpPr>
            <p:cNvPr id="113689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2"/>
              <a:chOff x="1740" y="2306"/>
              <a:chExt cx="316" cy="252"/>
            </a:xfrm>
          </p:grpSpPr>
          <p:sp>
            <p:nvSpPr>
              <p:cNvPr id="94237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Gabriola" panose="04040605051002020D02" pitchFamily="82" charset="0"/>
                  <a:ea typeface="ＭＳ Ｐゴシック" charset="0"/>
                </a:endParaRPr>
              </a:p>
            </p:txBody>
          </p:sp>
          <p:sp>
            <p:nvSpPr>
              <p:cNvPr id="94238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Gabriola" panose="04040605051002020D02" pitchFamily="82" charset="0"/>
                  <a:ea typeface="ＭＳ Ｐゴシック" charset="0"/>
                </a:endParaRPr>
              </a:p>
            </p:txBody>
          </p:sp>
          <p:sp>
            <p:nvSpPr>
              <p:cNvPr id="94239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Gabriola" panose="04040605051002020D02" pitchFamily="82" charset="0"/>
                  <a:ea typeface="ＭＳ Ｐゴシック" charset="0"/>
                </a:endParaRPr>
              </a:p>
            </p:txBody>
          </p:sp>
          <p:sp>
            <p:nvSpPr>
              <p:cNvPr id="94240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>
                  <a:latin typeface="Gabriola" panose="04040605051002020D02" pitchFamily="82" charset="0"/>
                  <a:ea typeface="ＭＳ Ｐゴシック" charset="0"/>
                </a:endParaRPr>
              </a:p>
            </p:txBody>
          </p:sp>
          <p:sp>
            <p:nvSpPr>
              <p:cNvPr id="94241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Gabriola" panose="04040605051002020D02" pitchFamily="82" charset="0"/>
                  <a:ea typeface="ＭＳ Ｐゴシック" charset="0"/>
                </a:endParaRPr>
              </a:p>
            </p:txBody>
          </p:sp>
          <p:grpSp>
            <p:nvGrpSpPr>
              <p:cNvPr id="113697" name="Group 36"/>
              <p:cNvGrpSpPr>
                <a:grpSpLocks/>
              </p:cNvGrpSpPr>
              <p:nvPr/>
            </p:nvGrpSpPr>
            <p:grpSpPr bwMode="auto">
              <a:xfrm>
                <a:off x="1809" y="2306"/>
                <a:ext cx="169" cy="252"/>
                <a:chOff x="2972" y="2429"/>
                <a:chExt cx="172" cy="252"/>
              </a:xfrm>
            </p:grpSpPr>
            <p:sp>
              <p:nvSpPr>
                <p:cNvPr id="94243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Gabriola" panose="04040605051002020D02" pitchFamily="82" charset="0"/>
                    <a:ea typeface="ＭＳ Ｐゴシック" charset="0"/>
                  </a:endParaRPr>
                </a:p>
              </p:txBody>
            </p:sp>
            <p:sp>
              <p:nvSpPr>
                <p:cNvPr id="9424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72" y="2429"/>
                  <a:ext cx="172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i="0" smtClean="0">
                      <a:latin typeface="Gabriola" panose="04040605051002020D02" pitchFamily="82" charset="0"/>
                    </a:rPr>
                    <a:t>y</a:t>
                  </a:r>
                  <a:endParaRPr lang="en-US" sz="2400" i="0" smtClean="0">
                    <a:latin typeface="Gabriola" panose="04040605051002020D02" pitchFamily="82" charset="0"/>
                  </a:endParaRPr>
                </a:p>
              </p:txBody>
            </p:sp>
          </p:grpSp>
        </p:grpSp>
        <p:sp>
          <p:nvSpPr>
            <p:cNvPr id="94235" name="Text Box 39"/>
            <p:cNvSpPr txBox="1">
              <a:spLocks noChangeArrowheads="1"/>
            </p:cNvSpPr>
            <p:nvPr/>
          </p:nvSpPr>
          <p:spPr bwMode="auto">
            <a:xfrm>
              <a:off x="3849" y="1076"/>
              <a:ext cx="1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i="0" smtClean="0">
                  <a:solidFill>
                    <a:srgbClr val="FF0000"/>
                  </a:solidFill>
                  <a:latin typeface="Gabriola" panose="04040605051002020D02" pitchFamily="82" charset="0"/>
                </a:rPr>
                <a:t>1</a:t>
              </a:r>
              <a:endParaRPr lang="en-US" sz="2400" i="0" smtClean="0">
                <a:latin typeface="Gabriola" panose="04040605051002020D02" pitchFamily="82" charset="0"/>
              </a:endParaRPr>
            </a:p>
          </p:txBody>
        </p:sp>
        <p:sp>
          <p:nvSpPr>
            <p:cNvPr id="94236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Gabriola" panose="04040605051002020D02" pitchFamily="82" charset="0"/>
                <a:ea typeface="ＭＳ Ｐゴシック" charset="0"/>
              </a:endParaRPr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1698625" y="3860949"/>
            <a:ext cx="719296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  <a:defRPr/>
            </a:pPr>
            <a:r>
              <a:rPr lang="en-US" i="0" dirty="0">
                <a:latin typeface="Gabriola" panose="04040605051002020D02" pitchFamily="82" charset="0"/>
                <a:ea typeface="ＭＳ Ｐゴシック" charset="0"/>
              </a:rPr>
              <a:t>t</a:t>
            </a:r>
            <a:r>
              <a:rPr lang="en-US" i="0" baseline="-25000" dirty="0">
                <a:latin typeface="Gabriola" panose="04040605051002020D02" pitchFamily="82" charset="0"/>
                <a:ea typeface="ＭＳ Ｐゴシック" charset="0"/>
              </a:rPr>
              <a:t>0 </a:t>
            </a:r>
            <a:r>
              <a:rPr lang="en-US" i="0" dirty="0">
                <a:latin typeface="Gabriola" panose="04040605051002020D02" pitchFamily="82" charset="0"/>
                <a:ea typeface="ＭＳ Ｐゴシック" charset="0"/>
              </a:rPr>
              <a:t>: y detects link-cost change, updates its DV, informs its neighbors</a:t>
            </a:r>
            <a:r>
              <a:rPr lang="en-US" i="0" dirty="0" smtClean="0">
                <a:latin typeface="Gabriola" panose="04040605051002020D02" pitchFamily="82" charset="0"/>
                <a:ea typeface="ＭＳ Ｐゴシック" charset="0"/>
              </a:rPr>
              <a:t>.</a:t>
            </a:r>
            <a:endParaRPr lang="en-US" i="0" dirty="0">
              <a:latin typeface="Gabriola" panose="04040605051002020D02" pitchFamily="82" charset="0"/>
              <a:ea typeface="ＭＳ Ｐゴシック" charset="0"/>
            </a:endParaRPr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1711324" y="4370020"/>
            <a:ext cx="7180263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  <a:defRPr/>
            </a:pPr>
            <a:r>
              <a:rPr lang="en-US" i="0" dirty="0">
                <a:latin typeface="Gabriola" panose="04040605051002020D02" pitchFamily="82" charset="0"/>
                <a:ea typeface="ＭＳ Ｐゴシック" charset="0"/>
              </a:rPr>
              <a:t>t</a:t>
            </a:r>
            <a:r>
              <a:rPr lang="en-US" i="0" baseline="-25000" dirty="0">
                <a:latin typeface="Gabriola" panose="04040605051002020D02" pitchFamily="82" charset="0"/>
                <a:ea typeface="ＭＳ Ｐゴシック" charset="0"/>
              </a:rPr>
              <a:t>1 </a:t>
            </a:r>
            <a:r>
              <a:rPr lang="en-US" i="0" dirty="0">
                <a:latin typeface="Gabriola" panose="04040605051002020D02" pitchFamily="82" charset="0"/>
                <a:ea typeface="ＭＳ Ｐゴシック" charset="0"/>
              </a:rPr>
              <a:t>: z receives update from y, updates its table, computes new least cost to x , sends its neighbors its DV</a:t>
            </a:r>
            <a:r>
              <a:rPr lang="en-US" i="0" dirty="0" smtClean="0">
                <a:latin typeface="Gabriola" panose="04040605051002020D02" pitchFamily="82" charset="0"/>
                <a:ea typeface="ＭＳ Ｐゴシック" charset="0"/>
              </a:rPr>
              <a:t>.</a:t>
            </a:r>
            <a:endParaRPr lang="en-US" i="0" dirty="0">
              <a:latin typeface="Gabriola" panose="04040605051002020D02" pitchFamily="82" charset="0"/>
              <a:ea typeface="ＭＳ Ｐゴシック" charset="0"/>
            </a:endParaRPr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1733550" y="5265003"/>
            <a:ext cx="7158038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i="0" dirty="0">
                <a:latin typeface="Gabriola" panose="04040605051002020D02" pitchFamily="82" charset="0"/>
              </a:rPr>
              <a:t>t</a:t>
            </a:r>
            <a:r>
              <a:rPr lang="en-US" i="0" baseline="-25000" dirty="0">
                <a:latin typeface="Gabriola" panose="04040605051002020D02" pitchFamily="82" charset="0"/>
              </a:rPr>
              <a:t>2 </a:t>
            </a:r>
            <a:r>
              <a:rPr lang="en-US" i="0" dirty="0">
                <a:latin typeface="Gabriola" panose="04040605051002020D02" pitchFamily="82" charset="0"/>
              </a:rPr>
              <a:t>: y receives </a:t>
            </a:r>
            <a:r>
              <a:rPr lang="en-US" i="0" dirty="0" smtClean="0">
                <a:latin typeface="Gabriola" panose="04040605051002020D02" pitchFamily="82" charset="0"/>
              </a:rPr>
              <a:t>z</a:t>
            </a:r>
            <a:r>
              <a:rPr lang="en-CA" i="0" dirty="0" smtClean="0">
                <a:latin typeface="Gabriola" panose="04040605051002020D02" pitchFamily="82" charset="0"/>
              </a:rPr>
              <a:t>’</a:t>
            </a:r>
            <a:r>
              <a:rPr lang="en-US" altLang="ja-JP" i="0" dirty="0" smtClean="0">
                <a:latin typeface="Gabriola" panose="04040605051002020D02" pitchFamily="82" charset="0"/>
              </a:rPr>
              <a:t>s </a:t>
            </a:r>
            <a:r>
              <a:rPr lang="en-US" altLang="ja-JP" i="0" dirty="0">
                <a:latin typeface="Gabriola" panose="04040605051002020D02" pitchFamily="82" charset="0"/>
              </a:rPr>
              <a:t>update, updates its distance table.  </a:t>
            </a:r>
            <a:r>
              <a:rPr lang="en-US" altLang="ja-JP" i="0" dirty="0" smtClean="0">
                <a:latin typeface="Gabriola" panose="04040605051002020D02" pitchFamily="82" charset="0"/>
              </a:rPr>
              <a:t>y’s </a:t>
            </a:r>
            <a:r>
              <a:rPr lang="en-US" altLang="ja-JP" i="0" dirty="0">
                <a:latin typeface="Gabriola" panose="04040605051002020D02" pitchFamily="82" charset="0"/>
              </a:rPr>
              <a:t>least costs do not change, so y  does not send a message to z. </a:t>
            </a:r>
          </a:p>
        </p:txBody>
      </p:sp>
    </p:spTree>
    <p:extLst>
      <p:ext uri="{BB962C8B-B14F-4D97-AF65-F5344CB8AC3E}">
        <p14:creationId xmlns:p14="http://schemas.microsoft.com/office/powerpoint/2010/main" val="249148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 animBg="1"/>
      <p:bldP spid="730154" grpId="0" animBg="1"/>
      <p:bldP spid="7301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477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Distance vector: link cost changes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95238" name="Rectangle 4"/>
          <p:cNvSpPr>
            <a:spLocks noChangeArrowheads="1"/>
          </p:cNvSpPr>
          <p:nvPr/>
        </p:nvSpPr>
        <p:spPr bwMode="auto">
          <a:xfrm>
            <a:off x="238124" y="1855788"/>
            <a:ext cx="6470651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sz="3200" i="0" dirty="0">
                <a:solidFill>
                  <a:srgbClr val="CC0000"/>
                </a:solidFill>
                <a:latin typeface="Gabriola" panose="04040605051002020D02" pitchFamily="82" charset="0"/>
              </a:rPr>
              <a:t>link cost changes: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sz="2800" i="0" dirty="0">
                <a:latin typeface="Gabriola" panose="04040605051002020D02" pitchFamily="82" charset="0"/>
              </a:rPr>
              <a:t>node detects local link cost change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sz="2800" i="0" dirty="0">
                <a:solidFill>
                  <a:srgbClr val="CC0000"/>
                </a:solidFill>
                <a:latin typeface="Gabriola" panose="04040605051002020D02" pitchFamily="82" charset="0"/>
              </a:rPr>
              <a:t>bad news travels slow</a:t>
            </a:r>
            <a:r>
              <a:rPr lang="en-US" sz="2800" i="0" dirty="0">
                <a:latin typeface="Gabriola" panose="04040605051002020D02" pitchFamily="82" charset="0"/>
              </a:rPr>
              <a:t> - </a:t>
            </a:r>
            <a:r>
              <a:rPr lang="ja-JP" altLang="en-US" sz="2800" i="0" dirty="0">
                <a:latin typeface="Gabriola" panose="04040605051002020D02" pitchFamily="82" charset="0"/>
              </a:rPr>
              <a:t>“</a:t>
            </a:r>
            <a:r>
              <a:rPr lang="en-US" altLang="ja-JP" sz="2800" i="0" dirty="0">
                <a:latin typeface="Gabriola" panose="04040605051002020D02" pitchFamily="82" charset="0"/>
              </a:rPr>
              <a:t>count to infinity</a:t>
            </a:r>
            <a:r>
              <a:rPr lang="ja-JP" altLang="en-US" sz="2800" i="0" dirty="0">
                <a:latin typeface="Gabriola" panose="04040605051002020D02" pitchFamily="82" charset="0"/>
              </a:rPr>
              <a:t>”</a:t>
            </a:r>
            <a:r>
              <a:rPr lang="en-US" altLang="ja-JP" sz="2800" i="0" dirty="0">
                <a:latin typeface="Gabriola" panose="04040605051002020D02" pitchFamily="82" charset="0"/>
              </a:rPr>
              <a:t> problem!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sz="2800" i="0" dirty="0">
                <a:latin typeface="Gabriola" panose="04040605051002020D02" pitchFamily="82" charset="0"/>
              </a:rPr>
              <a:t>44 iterations before algorithm stabilizes: see text</a:t>
            </a:r>
          </a:p>
        </p:txBody>
      </p:sp>
      <p:grpSp>
        <p:nvGrpSpPr>
          <p:cNvPr id="114694" name="Group 6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114696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4697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5243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44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45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46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5247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03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4704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114705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95274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275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>
                    <a:latin typeface="Comic Sans MS" charset="0"/>
                  </a:rPr>
                  <a:t>x</a:t>
                </a:r>
                <a:endParaRPr lang="en-US" sz="2400" smtClean="0">
                  <a:latin typeface="Times New Roman" charset="0"/>
                </a:endParaRPr>
              </a:p>
            </p:txBody>
          </p:sp>
        </p:grpSp>
        <p:grpSp>
          <p:nvGrpSpPr>
            <p:cNvPr id="114706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95266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267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268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269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5270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4726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95272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527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>
                      <a:latin typeface="Comic Sans MS" charset="0"/>
                    </a:rPr>
                    <a:t>z</a:t>
                  </a:r>
                  <a:endParaRPr lang="en-US" sz="2400" smtClean="0">
                    <a:latin typeface="Times New Roman" charset="0"/>
                  </a:endParaRPr>
                </a:p>
              </p:txBody>
            </p:sp>
          </p:grpSp>
        </p:grpSp>
        <p:sp>
          <p:nvSpPr>
            <p:cNvPr id="95252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Comic Sans MS" charset="0"/>
                </a:rPr>
                <a:t>1</a:t>
              </a:r>
              <a:endParaRPr lang="en-US" sz="2400" smtClean="0">
                <a:latin typeface="Times New Roman" charset="0"/>
              </a:endParaRPr>
            </a:p>
          </p:txBody>
        </p:sp>
        <p:sp>
          <p:nvSpPr>
            <p:cNvPr id="95253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Comic Sans MS" charset="0"/>
                </a:rPr>
                <a:t>4</a:t>
              </a:r>
              <a:endParaRPr lang="en-US" sz="2400" smtClean="0">
                <a:latin typeface="Times New Roman" charset="0"/>
              </a:endParaRPr>
            </a:p>
          </p:txBody>
        </p:sp>
        <p:sp>
          <p:nvSpPr>
            <p:cNvPr id="95254" name="Text Box 30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Comic Sans MS" charset="0"/>
                </a:rPr>
                <a:t>50</a:t>
              </a:r>
              <a:endParaRPr lang="en-US" sz="2400" smtClean="0">
                <a:latin typeface="Times New Roman" charset="0"/>
              </a:endParaRPr>
            </a:p>
          </p:txBody>
        </p:sp>
        <p:grpSp>
          <p:nvGrpSpPr>
            <p:cNvPr id="114710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95258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259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260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261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95262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4718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95264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526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>
                      <a:latin typeface="Comic Sans MS" charset="0"/>
                    </a:rPr>
                    <a:t>y</a:t>
                  </a:r>
                  <a:endParaRPr lang="en-US" sz="2400" smtClean="0">
                    <a:latin typeface="Times New Roman" charset="0"/>
                  </a:endParaRPr>
                </a:p>
              </p:txBody>
            </p:sp>
          </p:grpSp>
        </p:grpSp>
        <p:sp>
          <p:nvSpPr>
            <p:cNvPr id="95256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solidFill>
                    <a:srgbClr val="FF0000"/>
                  </a:solidFill>
                  <a:latin typeface="Comic Sans MS" charset="0"/>
                </a:rPr>
                <a:t>60</a:t>
              </a:r>
              <a:endParaRPr lang="en-US" sz="2400" smtClean="0">
                <a:latin typeface="Times New Roman" charset="0"/>
              </a:endParaRPr>
            </a:p>
          </p:txBody>
        </p:sp>
        <p:sp>
          <p:nvSpPr>
            <p:cNvPr id="95257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691008"/>
            <a:ext cx="8245481" cy="37861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227584"/>
            <a:ext cx="7991477" cy="430310"/>
          </a:xfrm>
          <a:prstGeom prst="rect">
            <a:avLst/>
          </a:prstGeom>
        </p:spPr>
      </p:pic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81000" y="4208409"/>
            <a:ext cx="8458199" cy="48259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sz="3200" i="0" dirty="0" smtClean="0">
                <a:solidFill>
                  <a:srgbClr val="CC0000"/>
                </a:solidFill>
                <a:latin typeface="Gabriola" panose="04040605051002020D02" pitchFamily="82" charset="0"/>
              </a:rPr>
              <a:t>At t</a:t>
            </a:r>
            <a:r>
              <a:rPr lang="en-US" sz="3200" i="0" baseline="-25000" dirty="0" smtClean="0">
                <a:solidFill>
                  <a:srgbClr val="CC0000"/>
                </a:solidFill>
                <a:latin typeface="Gabriola" panose="04040605051002020D02" pitchFamily="82" charset="0"/>
              </a:rPr>
              <a:t>0:</a:t>
            </a:r>
            <a:endParaRPr lang="en-US" sz="2800" i="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6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Distance vector: link cost changes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254877" y="1672691"/>
            <a:ext cx="8534399" cy="20550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CA" sz="3200" i="0" dirty="0" smtClean="0">
                <a:solidFill>
                  <a:srgbClr val="CC0000"/>
                </a:solidFill>
                <a:latin typeface="Gabriola" panose="04040605051002020D02" pitchFamily="82" charset="0"/>
                <a:ea typeface="MS PGothic" panose="020B0600070205080204" pitchFamily="34" charset="-128"/>
              </a:rPr>
              <a:t>At t1: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CA" sz="3200" i="0" dirty="0">
                <a:solidFill>
                  <a:srgbClr val="CC0000"/>
                </a:solidFill>
                <a:latin typeface="Gabriola" panose="04040605051002020D02" pitchFamily="82" charset="0"/>
                <a:ea typeface="MS PGothic" panose="020B0600070205080204" pitchFamily="34" charset="-128"/>
              </a:rPr>
              <a:t>	</a:t>
            </a:r>
            <a:r>
              <a:rPr lang="en-CA" sz="3200" i="0" dirty="0" smtClean="0">
                <a:latin typeface="Gabriola" panose="04040605051002020D02" pitchFamily="82" charset="0"/>
              </a:rPr>
              <a:t>Node </a:t>
            </a:r>
            <a:r>
              <a:rPr lang="en-CA" sz="3200" i="0" dirty="0">
                <a:latin typeface="Gabriola" panose="04040605051002020D02" pitchFamily="82" charset="0"/>
              </a:rPr>
              <a:t>y </a:t>
            </a:r>
            <a:r>
              <a:rPr lang="en-CA" sz="3200" i="0" dirty="0" smtClean="0">
                <a:latin typeface="Gabriola" panose="04040605051002020D02" pitchFamily="82" charset="0"/>
              </a:rPr>
              <a:t>informs </a:t>
            </a:r>
            <a:r>
              <a:rPr lang="en-CA" sz="3200" i="0" dirty="0">
                <a:latin typeface="Gabriola" panose="04040605051002020D02" pitchFamily="82" charset="0"/>
              </a:rPr>
              <a:t>z of its new distance </a:t>
            </a:r>
            <a:r>
              <a:rPr lang="en-CA" sz="3200" i="0" dirty="0" smtClean="0">
                <a:latin typeface="Gabriola" panose="04040605051002020D02" pitchFamily="82" charset="0"/>
              </a:rPr>
              <a:t>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CA" sz="3200" i="0" dirty="0" smtClean="0">
                <a:latin typeface="Gabriola" panose="04040605051002020D02" pitchFamily="82" charset="0"/>
              </a:rPr>
              <a:t>	</a:t>
            </a:r>
            <a:r>
              <a:rPr lang="en-CA" sz="3200" i="0" dirty="0" smtClean="0">
                <a:solidFill>
                  <a:schemeClr val="tx1"/>
                </a:solidFill>
                <a:latin typeface="Gabriola" panose="04040605051002020D02" pitchFamily="82" charset="0"/>
              </a:rPr>
              <a:t>Now </a:t>
            </a:r>
            <a:r>
              <a:rPr lang="en-CA" sz="3200" i="0" dirty="0" smtClean="0">
                <a:solidFill>
                  <a:schemeClr val="tx1"/>
                </a:solidFill>
                <a:latin typeface="Gabriola" panose="04040605051002020D02" pitchFamily="82" charset="0"/>
                <a:ea typeface="MS PGothic" panose="020B0600070205080204" pitchFamily="34" charset="-128"/>
              </a:rPr>
              <a:t>there is a </a:t>
            </a:r>
            <a:r>
              <a:rPr lang="en-CA" sz="3200" i="0" dirty="0">
                <a:solidFill>
                  <a:schemeClr val="tx1"/>
                </a:solidFill>
                <a:latin typeface="Gabriola" panose="04040605051002020D02" pitchFamily="82" charset="0"/>
                <a:ea typeface="MS PGothic" panose="020B0600070205080204" pitchFamily="34" charset="-128"/>
              </a:rPr>
              <a:t>routing </a:t>
            </a:r>
            <a:r>
              <a:rPr lang="en-CA" sz="3200" i="0" dirty="0" smtClean="0">
                <a:solidFill>
                  <a:schemeClr val="tx1"/>
                </a:solidFill>
                <a:latin typeface="Gabriola" panose="04040605051002020D02" pitchFamily="82" charset="0"/>
                <a:ea typeface="MS PGothic" panose="020B0600070205080204" pitchFamily="34" charset="-128"/>
              </a:rPr>
              <a:t>loop —</a:t>
            </a:r>
            <a:r>
              <a:rPr lang="en-CA" sz="3200" i="0" dirty="0">
                <a:solidFill>
                  <a:schemeClr val="tx1"/>
                </a:solidFill>
                <a:latin typeface="Gabriola" panose="04040605051002020D02" pitchFamily="82" charset="0"/>
                <a:ea typeface="MS PGothic" panose="020B0600070205080204" pitchFamily="34" charset="-128"/>
              </a:rPr>
              <a:t>in order to get to </a:t>
            </a:r>
            <a:r>
              <a:rPr lang="en-CA" sz="3200" i="0" dirty="0" smtClean="0">
                <a:solidFill>
                  <a:schemeClr val="tx1"/>
                </a:solidFill>
                <a:latin typeface="Gabriola" panose="04040605051002020D02" pitchFamily="82" charset="0"/>
                <a:ea typeface="MS PGothic" panose="020B0600070205080204" pitchFamily="34" charset="-128"/>
              </a:rPr>
              <a:t>x</a:t>
            </a:r>
          </a:p>
          <a:p>
            <a:pPr marL="914400" lvl="1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Arial" panose="020B0604020202020204" pitchFamily="34" charset="0"/>
              <a:buChar char="•"/>
            </a:pPr>
            <a:r>
              <a:rPr lang="en-CA" sz="3200" i="0" dirty="0" smtClean="0">
                <a:solidFill>
                  <a:schemeClr val="tx1"/>
                </a:solidFill>
                <a:latin typeface="Gabriola" panose="04040605051002020D02" pitchFamily="82" charset="0"/>
                <a:ea typeface="MS PGothic" panose="020B0600070205080204" pitchFamily="34" charset="-128"/>
              </a:rPr>
              <a:t>y </a:t>
            </a:r>
            <a:r>
              <a:rPr lang="en-CA" sz="3200" i="0" dirty="0">
                <a:solidFill>
                  <a:schemeClr val="tx1"/>
                </a:solidFill>
                <a:latin typeface="Gabriola" panose="04040605051002020D02" pitchFamily="82" charset="0"/>
                <a:ea typeface="MS PGothic" panose="020B0600070205080204" pitchFamily="34" charset="-128"/>
              </a:rPr>
              <a:t>routes through z, and z routes through y. 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287925" y="148691"/>
            <a:ext cx="2184400" cy="1314450"/>
            <a:chOff x="3625" y="1076"/>
            <a:chExt cx="1376" cy="828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42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>
                    <a:latin typeface="Comic Sans MS" charset="0"/>
                  </a:rPr>
                  <a:t>x</a:t>
                </a:r>
                <a:endParaRPr lang="en-US" sz="2400" smtClean="0">
                  <a:latin typeface="Times New Roman" charset="0"/>
                </a:endParaRPr>
              </a:p>
            </p:txBody>
          </p:sp>
        </p:grpSp>
        <p:grpSp>
          <p:nvGrpSpPr>
            <p:cNvPr id="19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34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8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39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40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>
                      <a:latin typeface="Comic Sans MS" charset="0"/>
                    </a:rPr>
                    <a:t>z</a:t>
                  </a:r>
                  <a:endParaRPr lang="en-US" sz="2400" smtClean="0">
                    <a:latin typeface="Times New Roman" charset="0"/>
                  </a:endParaRPr>
                </a:p>
              </p:txBody>
            </p:sp>
          </p:grpSp>
        </p:grp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Comic Sans MS" charset="0"/>
                </a:rPr>
                <a:t>1</a:t>
              </a:r>
              <a:endParaRPr lang="en-US" sz="2400" smtClean="0">
                <a:latin typeface="Times New Roman" charset="0"/>
              </a:endParaRP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Comic Sans MS" charset="0"/>
                </a:rPr>
                <a:t>4</a:t>
              </a:r>
              <a:endParaRPr lang="en-US" sz="2400" smtClean="0">
                <a:latin typeface="Times New Roman" charset="0"/>
              </a:endParaRP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Comic Sans MS" charset="0"/>
                </a:rPr>
                <a:t>50</a:t>
              </a:r>
              <a:endParaRPr lang="en-US" sz="2400" smtClean="0">
                <a:latin typeface="Times New Roman" charset="0"/>
              </a:endParaRPr>
            </a:p>
          </p:txBody>
        </p:sp>
        <p:grpSp>
          <p:nvGrpSpPr>
            <p:cNvPr id="23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26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31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32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>
                      <a:latin typeface="Comic Sans MS" charset="0"/>
                    </a:rPr>
                    <a:t>y</a:t>
                  </a:r>
                  <a:endParaRPr lang="en-US" sz="2400" smtClean="0">
                    <a:latin typeface="Times New Roman" charset="0"/>
                  </a:endParaRPr>
                </a:p>
              </p:txBody>
            </p:sp>
          </p:grpSp>
        </p:grpSp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solidFill>
                    <a:srgbClr val="FF0000"/>
                  </a:solidFill>
                  <a:latin typeface="Comic Sans MS" charset="0"/>
                </a:rPr>
                <a:t>60</a:t>
              </a:r>
              <a:endParaRPr lang="en-US" sz="2400" smtClean="0">
                <a:latin typeface="Times New Roman" charset="0"/>
              </a:endParaRPr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254877" y="3974048"/>
            <a:ext cx="8458199" cy="48259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sz="3200" i="0" dirty="0" smtClean="0">
                <a:solidFill>
                  <a:srgbClr val="CC0000"/>
                </a:solidFill>
                <a:latin typeface="Gabriola" panose="04040605051002020D02" pitchFamily="82" charset="0"/>
              </a:rPr>
              <a:t>After t</a:t>
            </a:r>
            <a:r>
              <a:rPr lang="en-US" sz="3200" i="0" baseline="-25000" dirty="0" smtClean="0">
                <a:solidFill>
                  <a:srgbClr val="CC0000"/>
                </a:solidFill>
                <a:latin typeface="Gabriola" panose="04040605051002020D02" pitchFamily="82" charset="0"/>
              </a:rPr>
              <a:t>1:</a:t>
            </a:r>
            <a:endParaRPr lang="en-US" sz="2800" i="0" dirty="0">
              <a:latin typeface="Gabriola" panose="04040605051002020D02" pitchFamily="8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4878" y="5382321"/>
            <a:ext cx="8534399" cy="10644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CA" sz="3200" i="0" dirty="0" smtClean="0">
                <a:solidFill>
                  <a:srgbClr val="CC0000"/>
                </a:solidFill>
                <a:latin typeface="Gabriola" panose="04040605051002020D02" pitchFamily="82" charset="0"/>
                <a:ea typeface="MS PGothic" panose="020B0600070205080204" pitchFamily="34" charset="-128"/>
              </a:rPr>
              <a:t>At t2: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CA" sz="3200" i="0" dirty="0">
                <a:solidFill>
                  <a:srgbClr val="CC0000"/>
                </a:solidFill>
                <a:latin typeface="Gabriola" panose="04040605051002020D02" pitchFamily="82" charset="0"/>
                <a:ea typeface="MS PGothic" panose="020B0600070205080204" pitchFamily="34" charset="-128"/>
              </a:rPr>
              <a:t>	</a:t>
            </a:r>
            <a:r>
              <a:rPr lang="en-CA" sz="3200" i="0" dirty="0" smtClean="0">
                <a:latin typeface="Gabriola" panose="04040605051002020D02" pitchFamily="82" charset="0"/>
              </a:rPr>
              <a:t>Node z informs y </a:t>
            </a:r>
            <a:r>
              <a:rPr lang="en-CA" sz="3200" i="0" dirty="0">
                <a:latin typeface="Gabriola" panose="04040605051002020D02" pitchFamily="82" charset="0"/>
              </a:rPr>
              <a:t>of its new distance </a:t>
            </a:r>
            <a:r>
              <a:rPr lang="en-CA" sz="3200" i="0" dirty="0" smtClean="0">
                <a:latin typeface="Gabriola" panose="04040605051002020D02" pitchFamily="82" charset="0"/>
              </a:rPr>
              <a:t>vector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50277" y="4604433"/>
            <a:ext cx="4253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333333"/>
                </a:solidFill>
                <a:latin typeface="Helvetica Neue"/>
              </a:rPr>
              <a:t>D</a:t>
            </a:r>
            <a:r>
              <a:rPr lang="pl-PL" baseline="-25000" dirty="0">
                <a:solidFill>
                  <a:srgbClr val="333333"/>
                </a:solidFill>
                <a:latin typeface="inherit"/>
              </a:rPr>
              <a:t>z</a:t>
            </a:r>
            <a:r>
              <a:rPr lang="pl-PL" i="0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pl-PL" dirty="0">
                <a:solidFill>
                  <a:srgbClr val="333333"/>
                </a:solidFill>
                <a:latin typeface="Helvetica Neue"/>
              </a:rPr>
              <a:t>x</a:t>
            </a:r>
            <a:r>
              <a:rPr lang="pl-PL" i="0" dirty="0">
                <a:solidFill>
                  <a:srgbClr val="333333"/>
                </a:solidFill>
                <a:latin typeface="Helvetica Neue"/>
              </a:rPr>
              <a:t>) = min{50 + 0,1 + 6} = 7.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138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Distance vector: link cost changes</a:t>
            </a:r>
            <a:endParaRPr lang="en-CA" dirty="0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287925" y="148691"/>
            <a:ext cx="2184400" cy="1314450"/>
            <a:chOff x="3625" y="1076"/>
            <a:chExt cx="1376" cy="828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42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>
                    <a:latin typeface="Comic Sans MS" charset="0"/>
                  </a:rPr>
                  <a:t>x</a:t>
                </a:r>
                <a:endParaRPr lang="en-US" sz="2400" smtClean="0">
                  <a:latin typeface="Times New Roman" charset="0"/>
                </a:endParaRPr>
              </a:p>
            </p:txBody>
          </p:sp>
        </p:grpSp>
        <p:grpSp>
          <p:nvGrpSpPr>
            <p:cNvPr id="19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34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8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39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40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>
                      <a:latin typeface="Comic Sans MS" charset="0"/>
                    </a:rPr>
                    <a:t>z</a:t>
                  </a:r>
                  <a:endParaRPr lang="en-US" sz="2400" smtClean="0">
                    <a:latin typeface="Times New Roman" charset="0"/>
                  </a:endParaRPr>
                </a:p>
              </p:txBody>
            </p:sp>
          </p:grpSp>
        </p:grp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Comic Sans MS" charset="0"/>
                </a:rPr>
                <a:t>1</a:t>
              </a:r>
              <a:endParaRPr lang="en-US" sz="2400" smtClean="0">
                <a:latin typeface="Times New Roman" charset="0"/>
              </a:endParaRP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Comic Sans MS" charset="0"/>
                </a:rPr>
                <a:t>4</a:t>
              </a:r>
              <a:endParaRPr lang="en-US" sz="2400" smtClean="0">
                <a:latin typeface="Times New Roman" charset="0"/>
              </a:endParaRP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latin typeface="Comic Sans MS" charset="0"/>
                </a:rPr>
                <a:t>50</a:t>
              </a:r>
              <a:endParaRPr lang="en-US" sz="2400" smtClean="0">
                <a:latin typeface="Times New Roman" charset="0"/>
              </a:endParaRPr>
            </a:p>
          </p:txBody>
        </p:sp>
        <p:grpSp>
          <p:nvGrpSpPr>
            <p:cNvPr id="23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26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31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32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>
                      <a:latin typeface="Comic Sans MS" charset="0"/>
                    </a:rPr>
                    <a:t>y</a:t>
                  </a:r>
                  <a:endParaRPr lang="en-US" sz="2400" smtClean="0">
                    <a:latin typeface="Times New Roman" charset="0"/>
                  </a:endParaRPr>
                </a:p>
              </p:txBody>
            </p:sp>
          </p:grpSp>
        </p:grpSp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>
                  <a:solidFill>
                    <a:srgbClr val="FF0000"/>
                  </a:solidFill>
                  <a:latin typeface="Comic Sans MS" charset="0"/>
                </a:rPr>
                <a:t>60</a:t>
              </a:r>
              <a:endParaRPr lang="en-US" sz="2400" smtClean="0">
                <a:latin typeface="Times New Roman" charset="0"/>
              </a:endParaRPr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19100" y="1676040"/>
            <a:ext cx="8534399" cy="1905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CA" sz="3200" i="0" dirty="0" smtClean="0">
                <a:solidFill>
                  <a:srgbClr val="CC0000"/>
                </a:solidFill>
                <a:latin typeface="Gabriola" panose="04040605051002020D02" pitchFamily="82" charset="0"/>
                <a:ea typeface="MS PGothic" panose="020B0600070205080204" pitchFamily="34" charset="-128"/>
              </a:rPr>
              <a:t>After  t2: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CA" sz="3200" i="0" dirty="0" smtClean="0">
                <a:latin typeface="Gabriola" panose="04040605051002020D02" pitchFamily="82" charset="0"/>
              </a:rPr>
              <a:t>	In </a:t>
            </a:r>
            <a:r>
              <a:rPr lang="en-CA" sz="3200" i="0" dirty="0">
                <a:latin typeface="Gabriola" panose="04040605051002020D02" pitchFamily="82" charset="0"/>
              </a:rPr>
              <a:t>a similar manner, after receiving z’s new distance vector, y determines </a:t>
            </a:r>
            <a:r>
              <a:rPr lang="en-CA" sz="3200" i="0" dirty="0" err="1">
                <a:latin typeface="Gabriola" panose="04040605051002020D02" pitchFamily="82" charset="0"/>
              </a:rPr>
              <a:t>Dy</a:t>
            </a:r>
            <a:r>
              <a:rPr lang="en-CA" sz="3200" i="0" dirty="0">
                <a:latin typeface="Gabriola" panose="04040605051002020D02" pitchFamily="82" charset="0"/>
              </a:rPr>
              <a:t>(x) = 8 and sends z its distance vector. z then determines </a:t>
            </a:r>
            <a:r>
              <a:rPr lang="en-CA" sz="3200" i="0" dirty="0" err="1">
                <a:latin typeface="Gabriola" panose="04040605051002020D02" pitchFamily="82" charset="0"/>
              </a:rPr>
              <a:t>Dz</a:t>
            </a:r>
            <a:r>
              <a:rPr lang="en-CA" sz="3200" i="0" dirty="0">
                <a:latin typeface="Gabriola" panose="04040605051002020D02" pitchFamily="82" charset="0"/>
              </a:rPr>
              <a:t>(x) = 9 and sends y its distance vector, and so on.</a:t>
            </a: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127000" y="4049035"/>
            <a:ext cx="8636000" cy="16659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sz="4000" i="0" dirty="0">
                <a:solidFill>
                  <a:srgbClr val="CC0000"/>
                </a:solidFill>
                <a:latin typeface="Gabriola" panose="04040605051002020D02" pitchFamily="82" charset="0"/>
              </a:rPr>
              <a:t>poisoned reverse:</a:t>
            </a:r>
            <a:r>
              <a:rPr lang="en-US" sz="4000" i="0" dirty="0">
                <a:latin typeface="Gabriola" panose="04040605051002020D02" pitchFamily="82" charset="0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sz="2800" i="0" dirty="0">
                <a:latin typeface="Gabriola" panose="04040605051002020D02" pitchFamily="82" charset="0"/>
              </a:rPr>
              <a:t>If Z routes through Y to get to X 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sz="2800" i="0" dirty="0">
                <a:latin typeface="Gabriola" panose="04040605051002020D02" pitchFamily="82" charset="0"/>
              </a:rPr>
              <a:t>Z tells Y its (Z</a:t>
            </a:r>
            <a:r>
              <a:rPr lang="ja-JP" altLang="en-US" sz="2800" i="0" dirty="0">
                <a:latin typeface="Gabriola" panose="04040605051002020D02" pitchFamily="82" charset="0"/>
              </a:rPr>
              <a:t>’</a:t>
            </a:r>
            <a:r>
              <a:rPr lang="en-US" altLang="ja-JP" sz="2800" i="0" dirty="0">
                <a:latin typeface="Gabriola" panose="04040605051002020D02" pitchFamily="82" charset="0"/>
              </a:rPr>
              <a:t>s) distance to X is infinite (so Y won</a:t>
            </a:r>
            <a:r>
              <a:rPr lang="ja-JP" altLang="en-US" sz="2800" i="0" dirty="0">
                <a:latin typeface="Gabriola" panose="04040605051002020D02" pitchFamily="82" charset="0"/>
              </a:rPr>
              <a:t>’</a:t>
            </a:r>
            <a:r>
              <a:rPr lang="en-US" altLang="ja-JP" sz="2800" i="0" dirty="0">
                <a:latin typeface="Gabriola" panose="04040605051002020D02" pitchFamily="82" charset="0"/>
              </a:rPr>
              <a:t>t route to X via Z</a:t>
            </a:r>
            <a:r>
              <a:rPr lang="en-US" altLang="ja-JP" sz="2800" i="0" dirty="0" smtClean="0">
                <a:latin typeface="Gabriola" panose="04040605051002020D02" pitchFamily="82" charset="0"/>
              </a:rPr>
              <a:t>)</a:t>
            </a:r>
            <a:endParaRPr lang="en-US" altLang="ja-JP" sz="2800" i="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5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9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4.1 introduction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4.2 virtual circuit and datagram networks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4.3 what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 inside a router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4.4 IP: Internet Protocol</a:t>
            </a:r>
          </a:p>
          <a:p>
            <a:pPr lvl="1"/>
            <a:r>
              <a:rPr lang="en-US" sz="2000" smtClean="0"/>
              <a:t>datagram format</a:t>
            </a:r>
          </a:p>
          <a:p>
            <a:pPr lvl="1"/>
            <a:r>
              <a:rPr lang="en-US" sz="2000" smtClean="0"/>
              <a:t>IPv4 addressing</a:t>
            </a:r>
          </a:p>
          <a:p>
            <a:pPr lvl="1"/>
            <a:r>
              <a:rPr lang="en-US" sz="2000" smtClean="0"/>
              <a:t>ICMP</a:t>
            </a:r>
          </a:p>
          <a:p>
            <a:pPr lvl="1"/>
            <a:r>
              <a:rPr lang="en-US" sz="2000" smtClean="0"/>
              <a:t>IPv6</a:t>
            </a:r>
          </a:p>
        </p:txBody>
      </p:sp>
      <p:sp>
        <p:nvSpPr>
          <p:cNvPr id="9728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4.5 routing algorithms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link state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distance vector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solidFill>
                  <a:srgbClr val="CC0000"/>
                </a:solidFill>
                <a:ea typeface="ＭＳ Ｐゴシック" charset="0"/>
              </a:rPr>
              <a:t>hierarchical routing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4.6 routing in the Internet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RIP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OSPF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BGP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4.7 broadcast and multicast routing</a:t>
            </a:r>
          </a:p>
          <a:p>
            <a:pPr>
              <a:buFont typeface="Wingdings" charset="0"/>
              <a:buChar char="v"/>
              <a:defRPr/>
            </a:pPr>
            <a:endParaRPr lang="en-US" sz="2400">
              <a:ea typeface="ＭＳ Ｐゴシック" charset="0"/>
              <a:cs typeface="+mn-cs"/>
            </a:endParaRPr>
          </a:p>
        </p:txBody>
      </p:sp>
      <p:sp>
        <p:nvSpPr>
          <p:cNvPr id="116742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4400">
                <a:solidFill>
                  <a:srgbClr val="000099"/>
                </a:solidFill>
                <a:latin typeface="Gill Sans MT" panose="020B0502020104020203" pitchFamily="34" charset="0"/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2244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5164138" cy="8858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Hierarchical routing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983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1524000"/>
            <a:ext cx="9144000" cy="17621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  <a:ea typeface="ＭＳ Ｐゴシック" charset="0"/>
                <a:cs typeface="+mn-cs"/>
              </a:rPr>
              <a:t>Administrative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autonomy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internet = network of networks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each network admin may want to control routing in its own network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3581399"/>
            <a:ext cx="9144000" cy="1905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ＭＳ Ｐゴシック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 kern="1200">
                <a:solidFill>
                  <a:srgbClr val="0000FF"/>
                </a:solidFill>
                <a:latin typeface="+mn-lt"/>
                <a:ea typeface="ＭＳ Ｐゴシック" pitchFamily="27" charset="-128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 smtClean="0"/>
              <a:t>Aggregate routers into regions,</a:t>
            </a:r>
            <a:r>
              <a:rPr lang="en-US" sz="2400" i="0" dirty="0" smtClean="0">
                <a:solidFill>
                  <a:srgbClr val="FF0000"/>
                </a:solidFill>
              </a:rPr>
              <a:t> </a:t>
            </a:r>
            <a:r>
              <a:rPr lang="ja-JP" altLang="en-US" sz="2400" i="0" dirty="0" smtClean="0">
                <a:solidFill>
                  <a:srgbClr val="CC0000"/>
                </a:solidFill>
              </a:rPr>
              <a:t>“</a:t>
            </a:r>
            <a:r>
              <a:rPr lang="en-US" altLang="ja-JP" sz="2400" i="0" dirty="0" smtClean="0">
                <a:solidFill>
                  <a:srgbClr val="CC0000"/>
                </a:solidFill>
              </a:rPr>
              <a:t>autonomous systems</a:t>
            </a:r>
            <a:r>
              <a:rPr lang="ja-JP" altLang="en-US" sz="2400" i="0" dirty="0" smtClean="0">
                <a:solidFill>
                  <a:srgbClr val="CC0000"/>
                </a:solidFill>
              </a:rPr>
              <a:t>”</a:t>
            </a:r>
            <a:r>
              <a:rPr lang="en-US" altLang="ja-JP" sz="2400" i="0" dirty="0" smtClean="0">
                <a:solidFill>
                  <a:srgbClr val="CC0000"/>
                </a:solidFill>
              </a:rPr>
              <a:t> (AS)</a:t>
            </a:r>
          </a:p>
          <a:p>
            <a:pPr lvl="1"/>
            <a:r>
              <a:rPr lang="en-US" i="0" dirty="0" smtClean="0"/>
              <a:t>routers in same AS run same routing protocol </a:t>
            </a:r>
            <a:r>
              <a:rPr lang="en-US" i="0" dirty="0" smtClean="0">
                <a:solidFill>
                  <a:schemeClr val="tx1"/>
                </a:solidFill>
              </a:rPr>
              <a:t>(</a:t>
            </a:r>
            <a:r>
              <a:rPr lang="en-US" altLang="ja-JP" i="0" dirty="0" smtClean="0">
                <a:solidFill>
                  <a:schemeClr val="tx1"/>
                </a:solidFill>
              </a:rPr>
              <a:t>intra-AS - routing protocol)</a:t>
            </a:r>
          </a:p>
          <a:p>
            <a:pPr lvl="1"/>
            <a:r>
              <a:rPr lang="en-US" i="0" dirty="0" smtClean="0"/>
              <a:t>routers in different AS can run different intra-AS routing protocol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0" y="5523185"/>
            <a:ext cx="9162393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ＭＳ Ｐゴシック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 kern="1200">
                <a:solidFill>
                  <a:srgbClr val="0000FF"/>
                </a:solidFill>
                <a:latin typeface="+mn-lt"/>
                <a:ea typeface="ＭＳ Ｐゴシック" pitchFamily="27" charset="-128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i="1" dirty="0" smtClean="0">
                <a:solidFill>
                  <a:srgbClr val="CC0000"/>
                </a:solidFill>
              </a:rPr>
              <a:t>gateway router:</a:t>
            </a:r>
          </a:p>
          <a:p>
            <a:r>
              <a:rPr lang="en-US" sz="2400" i="0" dirty="0" smtClean="0"/>
              <a:t>at </a:t>
            </a:r>
            <a:r>
              <a:rPr lang="ja-JP" altLang="en-US" sz="2400" i="0" dirty="0" smtClean="0"/>
              <a:t>“</a:t>
            </a:r>
            <a:r>
              <a:rPr lang="en-US" altLang="ja-JP" sz="2400" i="0" dirty="0" smtClean="0"/>
              <a:t>edge</a:t>
            </a:r>
            <a:r>
              <a:rPr lang="ja-JP" altLang="en-US" sz="2400" i="0" dirty="0" smtClean="0"/>
              <a:t>”</a:t>
            </a:r>
            <a:r>
              <a:rPr lang="en-US" altLang="ja-JP" sz="2400" i="0" dirty="0" smtClean="0"/>
              <a:t> of its own AS </a:t>
            </a:r>
            <a:r>
              <a:rPr lang="en-US" sz="2400" i="0" dirty="0" smtClean="0"/>
              <a:t>has  link to router in another AS</a:t>
            </a:r>
          </a:p>
        </p:txBody>
      </p:sp>
    </p:spTree>
    <p:extLst>
      <p:ext uri="{BB962C8B-B14F-4D97-AF65-F5344CB8AC3E}">
        <p14:creationId xmlns:p14="http://schemas.microsoft.com/office/powerpoint/2010/main" val="283560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4.1 introduction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4.2 virtual circuit and datagram networks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4.3 what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 inside a router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4.4 IP: Internet Protocol</a:t>
            </a:r>
          </a:p>
          <a:p>
            <a:pPr lvl="1"/>
            <a:r>
              <a:rPr lang="en-US" sz="2000" smtClean="0"/>
              <a:t>datagram format</a:t>
            </a:r>
          </a:p>
          <a:p>
            <a:pPr lvl="1"/>
            <a:r>
              <a:rPr lang="en-US" sz="2000" smtClean="0"/>
              <a:t>IPv4 addressing</a:t>
            </a:r>
          </a:p>
          <a:p>
            <a:pPr lvl="1"/>
            <a:r>
              <a:rPr lang="en-US" sz="2000" smtClean="0"/>
              <a:t>ICMP</a:t>
            </a:r>
          </a:p>
          <a:p>
            <a:pPr lvl="1"/>
            <a:r>
              <a:rPr lang="en-US" sz="2000" smtClean="0"/>
              <a:t>IPv6</a:t>
            </a:r>
          </a:p>
        </p:txBody>
      </p:sp>
      <p:sp>
        <p:nvSpPr>
          <p:cNvPr id="7373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4.5 routing algorithms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link state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distance vector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hierarchical routing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4.6 routing in the Internet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RIP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OSPF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BGP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4.7 broadcast and multicast routing</a:t>
            </a:r>
          </a:p>
          <a:p>
            <a:pPr>
              <a:buFont typeface="Wingdings" charset="0"/>
              <a:buChar char="v"/>
              <a:defRPr/>
            </a:pPr>
            <a:endParaRPr lang="en-US" sz="2400">
              <a:ea typeface="ＭＳ Ｐゴシック" charset="0"/>
              <a:cs typeface="+mn-cs"/>
            </a:endParaRPr>
          </a:p>
        </p:txBody>
      </p:sp>
      <p:sp>
        <p:nvSpPr>
          <p:cNvPr id="93190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4400">
                <a:solidFill>
                  <a:srgbClr val="000099"/>
                </a:solidFill>
                <a:latin typeface="Gill Sans MT" panose="020B0502020104020203" pitchFamily="34" charset="0"/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29959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Rectangle 123"/>
          <p:cNvSpPr>
            <a:spLocks noGrp="1" noChangeArrowheads="1"/>
          </p:cNvSpPr>
          <p:nvPr>
            <p:ph type="title"/>
          </p:nvPr>
        </p:nvSpPr>
        <p:spPr>
          <a:xfrm>
            <a:off x="422275" y="228600"/>
            <a:ext cx="7772400" cy="83978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Interconnected ASes</a:t>
            </a:r>
          </a:p>
        </p:txBody>
      </p:sp>
      <p:sp>
        <p:nvSpPr>
          <p:cNvPr id="100358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490538" y="1524000"/>
            <a:ext cx="8162925" cy="183515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forwarding table  configured by both intra- and inter-AS routing algorithm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intra-AS sets entries for internal </a:t>
            </a:r>
            <a:r>
              <a:rPr lang="en-US" dirty="0" err="1">
                <a:ea typeface="ＭＳ Ｐゴシック" charset="0"/>
              </a:rPr>
              <a:t>dests</a:t>
            </a:r>
            <a:endParaRPr lang="en-US" dirty="0"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inter-AS &amp; intra-AS sets entries for external </a:t>
            </a:r>
            <a:r>
              <a:rPr lang="en-US" dirty="0" err="1">
                <a:ea typeface="ＭＳ Ｐゴシック" charset="0"/>
              </a:rPr>
              <a:t>dests</a:t>
            </a:r>
            <a:r>
              <a:rPr lang="en-US" dirty="0">
                <a:ea typeface="ＭＳ Ｐゴシック" charset="0"/>
              </a:rPr>
              <a:t> </a:t>
            </a:r>
          </a:p>
        </p:txBody>
      </p:sp>
      <p:pic>
        <p:nvPicPr>
          <p:cNvPr id="119814" name="Picture 1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8842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3276600"/>
            <a:ext cx="7086600" cy="34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4450"/>
            <a:ext cx="8212138" cy="1143000"/>
          </a:xfrm>
        </p:spPr>
        <p:txBody>
          <a:bodyPr/>
          <a:lstStyle/>
          <a:p>
            <a:pPr>
              <a:defRPr/>
            </a:pPr>
            <a:r>
              <a:rPr lang="en-US" sz="3200">
                <a:ea typeface="ＭＳ Ｐゴシック" charset="0"/>
                <a:cs typeface="+mj-cs"/>
              </a:rPr>
              <a:t>Example: setting forwarding table in router 1d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7" y="1467225"/>
            <a:ext cx="8812213" cy="2887289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 smtClean="0">
                <a:latin typeface="Gabriola" panose="04040605051002020D02" pitchFamily="82" charset="0"/>
                <a:ea typeface="ＭＳ Ｐゴシック" charset="0"/>
                <a:cs typeface="+mn-cs"/>
              </a:rPr>
              <a:t>Suppose </a:t>
            </a:r>
            <a:r>
              <a:rPr lang="en-US" dirty="0">
                <a:latin typeface="Gabriola" panose="04040605051002020D02" pitchFamily="82" charset="0"/>
                <a:ea typeface="ＭＳ Ｐゴシック" charset="0"/>
                <a:cs typeface="+mn-cs"/>
              </a:rPr>
              <a:t>AS1 learns (</a:t>
            </a:r>
            <a:r>
              <a:rPr lang="en-US" dirty="0">
                <a:solidFill>
                  <a:srgbClr val="0000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via inter-AS protocol</a:t>
            </a:r>
            <a:r>
              <a:rPr lang="en-US" dirty="0">
                <a:latin typeface="Gabriola" panose="04040605051002020D02" pitchFamily="82" charset="0"/>
                <a:ea typeface="ＭＳ Ｐゴシック" charset="0"/>
                <a:cs typeface="+mn-cs"/>
              </a:rPr>
              <a:t>) that </a:t>
            </a:r>
            <a:r>
              <a:rPr lang="en-US" b="1" dirty="0">
                <a:solidFill>
                  <a:srgbClr val="0000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subnet x</a:t>
            </a:r>
            <a:r>
              <a:rPr lang="en-US" dirty="0">
                <a:latin typeface="Gabriola" panose="04040605051002020D02" pitchFamily="82" charset="0"/>
                <a:ea typeface="ＭＳ Ｐゴシック" charset="0"/>
                <a:cs typeface="+mn-cs"/>
              </a:rPr>
              <a:t> reachable via AS3 (gateway 1c), but not via AS2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 smtClean="0">
                <a:latin typeface="Gabriola" panose="04040605051002020D02" pitchFamily="82" charset="0"/>
                <a:ea typeface="ＭＳ Ｐゴシック" charset="0"/>
                <a:cs typeface="+mn-cs"/>
              </a:rPr>
              <a:t>Router </a:t>
            </a:r>
            <a:r>
              <a:rPr lang="en-US" dirty="0">
                <a:latin typeface="Gabriola" panose="04040605051002020D02" pitchFamily="82" charset="0"/>
                <a:ea typeface="ＭＳ Ｐゴシック" charset="0"/>
                <a:cs typeface="+mn-cs"/>
              </a:rPr>
              <a:t>1d determines from </a:t>
            </a:r>
            <a:r>
              <a:rPr lang="en-US" dirty="0">
                <a:solidFill>
                  <a:srgbClr val="0000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intra-AS routing </a:t>
            </a:r>
            <a:r>
              <a:rPr lang="en-US" dirty="0">
                <a:latin typeface="Gabriola" panose="04040605051002020D02" pitchFamily="82" charset="0"/>
                <a:ea typeface="ＭＳ Ｐゴシック" charset="0"/>
                <a:cs typeface="+mn-cs"/>
              </a:rPr>
              <a:t>info that its </a:t>
            </a:r>
            <a:r>
              <a:rPr lang="en-US" i="1" dirty="0">
                <a:solidFill>
                  <a:srgbClr val="0000FF"/>
                </a:solidFill>
                <a:latin typeface="Gabriola" panose="04040605051002020D02" pitchFamily="82" charset="0"/>
                <a:ea typeface="ＭＳ Ｐゴシック" charset="0"/>
                <a:cs typeface="+mn-cs"/>
              </a:rPr>
              <a:t>interface I  </a:t>
            </a:r>
            <a:r>
              <a:rPr lang="en-US" dirty="0">
                <a:latin typeface="Gabriola" panose="04040605051002020D02" pitchFamily="82" charset="0"/>
                <a:ea typeface="ＭＳ Ｐゴシック" charset="0"/>
                <a:cs typeface="+mn-cs"/>
              </a:rPr>
              <a:t>is on the least cost path to 1c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>
                <a:latin typeface="Gabriola" panose="04040605051002020D02" pitchFamily="82" charset="0"/>
                <a:ea typeface="ＭＳ Ｐゴシック" charset="0"/>
              </a:rPr>
              <a:t>installs forwarding table entry </a:t>
            </a:r>
            <a:r>
              <a:rPr lang="en-US" sz="2800" b="1" dirty="0">
                <a:solidFill>
                  <a:srgbClr val="0000FF"/>
                </a:solidFill>
                <a:latin typeface="Gabriola" panose="04040605051002020D02" pitchFamily="82" charset="0"/>
                <a:ea typeface="ＭＳ Ｐゴシック" charset="0"/>
              </a:rPr>
              <a:t>(</a:t>
            </a:r>
            <a:r>
              <a:rPr lang="en-US" sz="2800" b="1" dirty="0" err="1">
                <a:solidFill>
                  <a:srgbClr val="0000FF"/>
                </a:solidFill>
                <a:latin typeface="Gabriola" panose="04040605051002020D02" pitchFamily="82" charset="0"/>
                <a:ea typeface="ＭＳ Ｐゴシック" charset="0"/>
              </a:rPr>
              <a:t>x,I</a:t>
            </a:r>
            <a:r>
              <a:rPr lang="en-US" sz="2800" b="1" dirty="0">
                <a:solidFill>
                  <a:srgbClr val="0000FF"/>
                </a:solidFill>
                <a:latin typeface="Gabriola" panose="04040605051002020D02" pitchFamily="82" charset="0"/>
                <a:ea typeface="ＭＳ Ｐゴシック" charset="0"/>
              </a:rPr>
              <a:t>)</a:t>
            </a:r>
          </a:p>
        </p:txBody>
      </p:sp>
      <p:sp>
        <p:nvSpPr>
          <p:cNvPr id="121861" name="Freeform 4"/>
          <p:cNvSpPr>
            <a:spLocks/>
          </p:cNvSpPr>
          <p:nvPr/>
        </p:nvSpPr>
        <p:spPr bwMode="auto">
          <a:xfrm>
            <a:off x="7405688" y="4889500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800" i="0"/>
          </a:p>
        </p:txBody>
      </p:sp>
      <p:sp>
        <p:nvSpPr>
          <p:cNvPr id="121862" name="Freeform 5"/>
          <p:cNvSpPr>
            <a:spLocks/>
          </p:cNvSpPr>
          <p:nvPr/>
        </p:nvSpPr>
        <p:spPr bwMode="auto">
          <a:xfrm>
            <a:off x="5359401" y="5199063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600" i="0"/>
          </a:p>
        </p:txBody>
      </p:sp>
      <p:sp>
        <p:nvSpPr>
          <p:cNvPr id="121863" name="Freeform 6"/>
          <p:cNvSpPr>
            <a:spLocks/>
          </p:cNvSpPr>
          <p:nvPr/>
        </p:nvSpPr>
        <p:spPr bwMode="auto">
          <a:xfrm>
            <a:off x="1606551" y="4491038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600" i="0"/>
          </a:p>
        </p:txBody>
      </p:sp>
      <p:sp>
        <p:nvSpPr>
          <p:cNvPr id="121864" name="Freeform 7"/>
          <p:cNvSpPr>
            <a:spLocks/>
          </p:cNvSpPr>
          <p:nvPr/>
        </p:nvSpPr>
        <p:spPr bwMode="auto">
          <a:xfrm>
            <a:off x="2236788" y="5235575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600" i="0"/>
          </a:p>
        </p:txBody>
      </p:sp>
      <p:sp>
        <p:nvSpPr>
          <p:cNvPr id="102410" name="Text Box 8"/>
          <p:cNvSpPr txBox="1">
            <a:spLocks noChangeArrowheads="1"/>
          </p:cNvSpPr>
          <p:nvPr/>
        </p:nvSpPr>
        <p:spPr bwMode="auto">
          <a:xfrm>
            <a:off x="2181226" y="5456238"/>
            <a:ext cx="5245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smtClean="0"/>
              <a:t>AS3</a:t>
            </a:r>
            <a:endParaRPr lang="en-US" sz="1600" i="0" smtClean="0"/>
          </a:p>
        </p:txBody>
      </p:sp>
      <p:sp>
        <p:nvSpPr>
          <p:cNvPr id="102411" name="Text Box 9"/>
          <p:cNvSpPr txBox="1">
            <a:spLocks noChangeArrowheads="1"/>
          </p:cNvSpPr>
          <p:nvPr/>
        </p:nvSpPr>
        <p:spPr bwMode="auto">
          <a:xfrm>
            <a:off x="5995988" y="6121400"/>
            <a:ext cx="5709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smtClean="0"/>
              <a:t>AS2</a:t>
            </a:r>
          </a:p>
        </p:txBody>
      </p:sp>
      <p:sp>
        <p:nvSpPr>
          <p:cNvPr id="102412" name="Line 10"/>
          <p:cNvSpPr>
            <a:spLocks noChangeShapeType="1"/>
          </p:cNvSpPr>
          <p:nvPr/>
        </p:nvSpPr>
        <p:spPr bwMode="auto">
          <a:xfrm flipV="1">
            <a:off x="5875338" y="5610225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00" i="0">
              <a:latin typeface="Arial" charset="0"/>
              <a:ea typeface="ＭＳ Ｐゴシック" charset="0"/>
            </a:endParaRPr>
          </a:p>
        </p:txBody>
      </p:sp>
      <p:sp>
        <p:nvSpPr>
          <p:cNvPr id="102413" name="Line 11"/>
          <p:cNvSpPr>
            <a:spLocks noChangeShapeType="1"/>
          </p:cNvSpPr>
          <p:nvPr/>
        </p:nvSpPr>
        <p:spPr bwMode="auto">
          <a:xfrm flipH="1" flipV="1">
            <a:off x="2452688" y="4968875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00" i="0">
              <a:latin typeface="Arial" charset="0"/>
              <a:ea typeface="ＭＳ Ｐゴシック" charset="0"/>
            </a:endParaRPr>
          </a:p>
        </p:txBody>
      </p:sp>
      <p:sp>
        <p:nvSpPr>
          <p:cNvPr id="102414" name="Line 12"/>
          <p:cNvSpPr>
            <a:spLocks noChangeShapeType="1"/>
          </p:cNvSpPr>
          <p:nvPr/>
        </p:nvSpPr>
        <p:spPr bwMode="auto">
          <a:xfrm flipH="1">
            <a:off x="2011363" y="4962525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00" i="0">
              <a:latin typeface="Arial" charset="0"/>
              <a:ea typeface="ＭＳ Ｐゴシック" charset="0"/>
            </a:endParaRPr>
          </a:p>
        </p:txBody>
      </p:sp>
      <p:grpSp>
        <p:nvGrpSpPr>
          <p:cNvPr id="121870" name="Group 13"/>
          <p:cNvGrpSpPr>
            <a:grpSpLocks/>
          </p:cNvGrpSpPr>
          <p:nvPr/>
        </p:nvGrpSpPr>
        <p:grpSpPr bwMode="auto">
          <a:xfrm>
            <a:off x="1747838" y="5230822"/>
            <a:ext cx="501650" cy="315913"/>
            <a:chOff x="873" y="3243"/>
            <a:chExt cx="316" cy="199"/>
          </a:xfrm>
        </p:grpSpPr>
        <p:sp>
          <p:nvSpPr>
            <p:cNvPr id="102517" name="Oval 14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518" name="Line 15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519" name="Line 16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520" name="Rectangle 17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521" name="Oval 18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522" name="Rectangle 19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523" name="Text Box 20"/>
            <p:cNvSpPr txBox="1">
              <a:spLocks noChangeArrowheads="1"/>
            </p:cNvSpPr>
            <p:nvPr/>
          </p:nvSpPr>
          <p:spPr bwMode="auto">
            <a:xfrm>
              <a:off x="913" y="3243"/>
              <a:ext cx="24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400" i="0" smtClean="0"/>
                <a:t>3b</a:t>
              </a:r>
              <a:endParaRPr lang="en-US" sz="1600" i="0" smtClean="0"/>
            </a:p>
          </p:txBody>
        </p:sp>
      </p:grpSp>
      <p:grpSp>
        <p:nvGrpSpPr>
          <p:cNvPr id="121871" name="Group 21"/>
          <p:cNvGrpSpPr>
            <a:grpSpLocks/>
          </p:cNvGrpSpPr>
          <p:nvPr/>
        </p:nvGrpSpPr>
        <p:grpSpPr bwMode="auto">
          <a:xfrm>
            <a:off x="2017713" y="4654554"/>
            <a:ext cx="501650" cy="328613"/>
            <a:chOff x="2016" y="1976"/>
            <a:chExt cx="316" cy="207"/>
          </a:xfrm>
        </p:grpSpPr>
        <p:sp>
          <p:nvSpPr>
            <p:cNvPr id="102509" name="Oval 22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510" name="Line 23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511" name="Line 24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512" name="Rectangle 25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513" name="Oval 26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1969" name="Group 27"/>
            <p:cNvGrpSpPr>
              <a:grpSpLocks/>
            </p:cNvGrpSpPr>
            <p:nvPr/>
          </p:nvGrpSpPr>
          <p:grpSpPr bwMode="auto">
            <a:xfrm>
              <a:off x="2046" y="1976"/>
              <a:ext cx="235" cy="197"/>
              <a:chOff x="2937" y="2425"/>
              <a:chExt cx="240" cy="197"/>
            </a:xfrm>
          </p:grpSpPr>
          <p:sp>
            <p:nvSpPr>
              <p:cNvPr id="102515" name="Rectangle 2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516" name="Text Box 29"/>
              <p:cNvSpPr txBox="1">
                <a:spLocks noChangeArrowheads="1"/>
              </p:cNvSpPr>
              <p:nvPr/>
            </p:nvSpPr>
            <p:spPr bwMode="auto">
              <a:xfrm>
                <a:off x="2937" y="2425"/>
                <a:ext cx="24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400" i="0" smtClean="0"/>
                  <a:t>3c</a:t>
                </a:r>
                <a:endParaRPr lang="en-US" sz="1600" i="0" smtClean="0"/>
              </a:p>
            </p:txBody>
          </p:sp>
        </p:grpSp>
      </p:grpSp>
      <p:grpSp>
        <p:nvGrpSpPr>
          <p:cNvPr id="121872" name="Group 30"/>
          <p:cNvGrpSpPr>
            <a:grpSpLocks/>
          </p:cNvGrpSpPr>
          <p:nvPr/>
        </p:nvGrpSpPr>
        <p:grpSpPr bwMode="auto">
          <a:xfrm>
            <a:off x="2595563" y="5029201"/>
            <a:ext cx="501650" cy="327025"/>
            <a:chOff x="1434" y="3104"/>
            <a:chExt cx="316" cy="206"/>
          </a:xfrm>
        </p:grpSpPr>
        <p:grpSp>
          <p:nvGrpSpPr>
            <p:cNvPr id="121956" name="Group 31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02503" name="Oval 32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504" name="Line 33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505" name="Line 34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506" name="Rectangle 35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507" name="Oval 36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508" name="Rectangle 37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02502" name="Text Box 38"/>
            <p:cNvSpPr txBox="1">
              <a:spLocks noChangeArrowheads="1"/>
            </p:cNvSpPr>
            <p:nvPr/>
          </p:nvSpPr>
          <p:spPr bwMode="auto">
            <a:xfrm>
              <a:off x="1474" y="3104"/>
              <a:ext cx="24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400" i="0" smtClean="0"/>
                <a:t>3a</a:t>
              </a:r>
              <a:endParaRPr lang="en-US" sz="1600" i="0" smtClean="0"/>
            </a:p>
          </p:txBody>
        </p:sp>
      </p:grpSp>
      <p:grpSp>
        <p:nvGrpSpPr>
          <p:cNvPr id="121873" name="Group 39"/>
          <p:cNvGrpSpPr>
            <a:grpSpLocks/>
          </p:cNvGrpSpPr>
          <p:nvPr/>
        </p:nvGrpSpPr>
        <p:grpSpPr bwMode="auto">
          <a:xfrm>
            <a:off x="2624138" y="5554663"/>
            <a:ext cx="2660650" cy="1122362"/>
            <a:chOff x="1572" y="3293"/>
            <a:chExt cx="1676" cy="707"/>
          </a:xfrm>
        </p:grpSpPr>
        <p:sp>
          <p:nvSpPr>
            <p:cNvPr id="121913" name="Freeform 40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06 w 1583"/>
                <a:gd name="T1" fmla="*/ 268 h 682"/>
                <a:gd name="T2" fmla="*/ 541 w 1583"/>
                <a:gd name="T3" fmla="*/ 89 h 682"/>
                <a:gd name="T4" fmla="*/ 1045 w 1583"/>
                <a:gd name="T5" fmla="*/ 25 h 682"/>
                <a:gd name="T6" fmla="*/ 1539 w 1583"/>
                <a:gd name="T7" fmla="*/ 232 h 682"/>
                <a:gd name="T8" fmla="*/ 2080 w 1583"/>
                <a:gd name="T9" fmla="*/ 512 h 682"/>
                <a:gd name="T10" fmla="*/ 1693 w 1583"/>
                <a:gd name="T11" fmla="*/ 770 h 682"/>
                <a:gd name="T12" fmla="*/ 918 w 1583"/>
                <a:gd name="T13" fmla="*/ 786 h 682"/>
                <a:gd name="T14" fmla="*/ 119 w 1583"/>
                <a:gd name="T15" fmla="*/ 713 h 682"/>
                <a:gd name="T16" fmla="*/ 206 w 1583"/>
                <a:gd name="T17" fmla="*/ 268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600" i="0"/>
            </a:p>
          </p:txBody>
        </p:sp>
        <p:sp>
          <p:nvSpPr>
            <p:cNvPr id="102459" name="Text Box 41"/>
            <p:cNvSpPr txBox="1">
              <a:spLocks noChangeArrowheads="1"/>
            </p:cNvSpPr>
            <p:nvPr/>
          </p:nvSpPr>
          <p:spPr bwMode="auto">
            <a:xfrm>
              <a:off x="1719" y="3724"/>
              <a:ext cx="33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smtClean="0"/>
                <a:t>AS1</a:t>
              </a:r>
              <a:endParaRPr lang="en-US" sz="1600" i="0" smtClean="0"/>
            </a:p>
          </p:txBody>
        </p:sp>
        <p:sp>
          <p:nvSpPr>
            <p:cNvPr id="102460" name="Line 42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61" name="Line 43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62" name="Line 44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63" name="Line 45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64" name="Line 46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65" name="Line 47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1921" name="Group 48"/>
            <p:cNvGrpSpPr>
              <a:grpSpLocks/>
            </p:cNvGrpSpPr>
            <p:nvPr/>
          </p:nvGrpSpPr>
          <p:grpSpPr bwMode="auto">
            <a:xfrm>
              <a:off x="2202" y="3293"/>
              <a:ext cx="316" cy="205"/>
              <a:chOff x="2055" y="3447"/>
              <a:chExt cx="316" cy="205"/>
            </a:xfrm>
          </p:grpSpPr>
          <p:sp>
            <p:nvSpPr>
              <p:cNvPr id="102493" name="Oval 49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94" name="Line 50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95" name="Line 51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96" name="Rectangle 52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97" name="Oval 53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21953" name="Group 54"/>
              <p:cNvGrpSpPr>
                <a:grpSpLocks/>
              </p:cNvGrpSpPr>
              <p:nvPr/>
            </p:nvGrpSpPr>
            <p:grpSpPr bwMode="auto">
              <a:xfrm>
                <a:off x="2081" y="3447"/>
                <a:ext cx="235" cy="197"/>
                <a:chOff x="2936" y="2425"/>
                <a:chExt cx="242" cy="197"/>
              </a:xfrm>
            </p:grpSpPr>
            <p:sp>
              <p:nvSpPr>
                <p:cNvPr id="102499" name="Rectangle 5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250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936" y="2425"/>
                  <a:ext cx="242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 i="0" smtClean="0"/>
                    <a:t>1c</a:t>
                  </a:r>
                </a:p>
              </p:txBody>
            </p:sp>
          </p:grpSp>
        </p:grpSp>
        <p:grpSp>
          <p:nvGrpSpPr>
            <p:cNvPr id="121922" name="Group 57"/>
            <p:cNvGrpSpPr>
              <a:grpSpLocks/>
            </p:cNvGrpSpPr>
            <p:nvPr/>
          </p:nvGrpSpPr>
          <p:grpSpPr bwMode="auto">
            <a:xfrm>
              <a:off x="1896" y="3507"/>
              <a:ext cx="316" cy="201"/>
              <a:chOff x="1749" y="3661"/>
              <a:chExt cx="316" cy="201"/>
            </a:xfrm>
          </p:grpSpPr>
          <p:sp>
            <p:nvSpPr>
              <p:cNvPr id="102486" name="Oval 58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87" name="Line 59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88" name="Line 60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89" name="Rectangle 61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90" name="Oval 62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91" name="Rectangle 63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92" name="Text Box 64"/>
              <p:cNvSpPr txBox="1">
                <a:spLocks noChangeArrowheads="1"/>
              </p:cNvSpPr>
              <p:nvPr/>
            </p:nvSpPr>
            <p:spPr bwMode="auto">
              <a:xfrm>
                <a:off x="1791" y="3661"/>
                <a:ext cx="24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400" i="0" smtClean="0"/>
                  <a:t>1a</a:t>
                </a:r>
                <a:endParaRPr lang="en-US" sz="1600" i="0" smtClean="0"/>
              </a:p>
            </p:txBody>
          </p:sp>
        </p:grpSp>
        <p:grpSp>
          <p:nvGrpSpPr>
            <p:cNvPr id="121923" name="Group 65"/>
            <p:cNvGrpSpPr>
              <a:grpSpLocks/>
            </p:cNvGrpSpPr>
            <p:nvPr/>
          </p:nvGrpSpPr>
          <p:grpSpPr bwMode="auto">
            <a:xfrm>
              <a:off x="2238" y="3689"/>
              <a:ext cx="316" cy="205"/>
              <a:chOff x="2091" y="3843"/>
              <a:chExt cx="316" cy="205"/>
            </a:xfrm>
          </p:grpSpPr>
          <p:sp>
            <p:nvSpPr>
              <p:cNvPr id="102478" name="Oval 66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79" name="Line 67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80" name="Line 68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81" name="Rectangle 69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82" name="Oval 70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21938" name="Group 71"/>
              <p:cNvGrpSpPr>
                <a:grpSpLocks/>
              </p:cNvGrpSpPr>
              <p:nvPr/>
            </p:nvGrpSpPr>
            <p:grpSpPr bwMode="auto">
              <a:xfrm>
                <a:off x="2127" y="3843"/>
                <a:ext cx="241" cy="197"/>
                <a:chOff x="2936" y="2425"/>
                <a:chExt cx="243" cy="197"/>
              </a:xfrm>
            </p:grpSpPr>
            <p:sp>
              <p:nvSpPr>
                <p:cNvPr id="102484" name="Rectangle 7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248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936" y="2425"/>
                  <a:ext cx="243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 i="0" smtClean="0"/>
                    <a:t>1d</a:t>
                  </a:r>
                </a:p>
              </p:txBody>
            </p:sp>
          </p:grpSp>
        </p:grpSp>
        <p:grpSp>
          <p:nvGrpSpPr>
            <p:cNvPr id="121924" name="Group 74"/>
            <p:cNvGrpSpPr>
              <a:grpSpLocks/>
            </p:cNvGrpSpPr>
            <p:nvPr/>
          </p:nvGrpSpPr>
          <p:grpSpPr bwMode="auto">
            <a:xfrm>
              <a:off x="2778" y="3573"/>
              <a:ext cx="316" cy="207"/>
              <a:chOff x="2016" y="1976"/>
              <a:chExt cx="316" cy="207"/>
            </a:xfrm>
          </p:grpSpPr>
          <p:sp>
            <p:nvSpPr>
              <p:cNvPr id="102470" name="Oval 75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71" name="Line 76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72" name="Line 77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73" name="Rectangle 78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74" name="Oval 79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 i="0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21930" name="Group 80"/>
              <p:cNvGrpSpPr>
                <a:grpSpLocks/>
              </p:cNvGrpSpPr>
              <p:nvPr/>
            </p:nvGrpSpPr>
            <p:grpSpPr bwMode="auto">
              <a:xfrm>
                <a:off x="2044" y="1976"/>
                <a:ext cx="241" cy="197"/>
                <a:chOff x="2935" y="2425"/>
                <a:chExt cx="246" cy="197"/>
              </a:xfrm>
            </p:grpSpPr>
            <p:sp>
              <p:nvSpPr>
                <p:cNvPr id="102476" name="Rectangle 8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 i="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2477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935" y="2425"/>
                  <a:ext cx="246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 i="0" smtClean="0"/>
                    <a:t>1b</a:t>
                  </a:r>
                  <a:endParaRPr lang="en-US" sz="1600" i="0" smtClean="0"/>
                </a:p>
              </p:txBody>
            </p:sp>
          </p:grpSp>
        </p:grpSp>
      </p:grpSp>
      <p:grpSp>
        <p:nvGrpSpPr>
          <p:cNvPr id="121874" name="Group 83"/>
          <p:cNvGrpSpPr>
            <a:grpSpLocks/>
          </p:cNvGrpSpPr>
          <p:nvPr/>
        </p:nvGrpSpPr>
        <p:grpSpPr bwMode="auto">
          <a:xfrm>
            <a:off x="5543551" y="5651500"/>
            <a:ext cx="501650" cy="327025"/>
            <a:chOff x="3537" y="3473"/>
            <a:chExt cx="316" cy="206"/>
          </a:xfrm>
        </p:grpSpPr>
        <p:sp>
          <p:nvSpPr>
            <p:cNvPr id="102451" name="Oval 84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52" name="Line 85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53" name="Line 86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54" name="Rectangle 87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55" name="Oval 88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56" name="Rectangle 89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57" name="Text Box 90"/>
            <p:cNvSpPr txBox="1">
              <a:spLocks noChangeArrowheads="1"/>
            </p:cNvSpPr>
            <p:nvPr/>
          </p:nvSpPr>
          <p:spPr bwMode="auto">
            <a:xfrm>
              <a:off x="3577" y="3473"/>
              <a:ext cx="24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400" i="0" smtClean="0"/>
                <a:t>2a</a:t>
              </a:r>
              <a:endParaRPr lang="en-US" sz="1600" i="0" smtClean="0"/>
            </a:p>
          </p:txBody>
        </p:sp>
      </p:grpSp>
      <p:sp>
        <p:nvSpPr>
          <p:cNvPr id="102420" name="Line 91"/>
          <p:cNvSpPr>
            <a:spLocks noChangeShapeType="1"/>
          </p:cNvSpPr>
          <p:nvPr/>
        </p:nvSpPr>
        <p:spPr bwMode="auto">
          <a:xfrm>
            <a:off x="6764338" y="556895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600" i="0">
              <a:latin typeface="Arial" charset="0"/>
              <a:ea typeface="ＭＳ Ｐゴシック" charset="0"/>
            </a:endParaRPr>
          </a:p>
        </p:txBody>
      </p:sp>
      <p:sp>
        <p:nvSpPr>
          <p:cNvPr id="102421" name="Line 92"/>
          <p:cNvSpPr>
            <a:spLocks noChangeShapeType="1"/>
          </p:cNvSpPr>
          <p:nvPr/>
        </p:nvSpPr>
        <p:spPr bwMode="auto">
          <a:xfrm>
            <a:off x="7018338" y="6034088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 i="0">
              <a:latin typeface="Arial" charset="0"/>
              <a:ea typeface="ＭＳ Ｐゴシック" charset="0"/>
            </a:endParaRPr>
          </a:p>
        </p:txBody>
      </p:sp>
      <p:sp>
        <p:nvSpPr>
          <p:cNvPr id="102422" name="Line 93"/>
          <p:cNvSpPr>
            <a:spLocks noChangeShapeType="1"/>
          </p:cNvSpPr>
          <p:nvPr/>
        </p:nvSpPr>
        <p:spPr bwMode="auto">
          <a:xfrm>
            <a:off x="6049963" y="5880100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 i="0">
              <a:latin typeface="Arial" charset="0"/>
              <a:ea typeface="ＭＳ Ｐゴシック" charset="0"/>
            </a:endParaRPr>
          </a:p>
        </p:txBody>
      </p:sp>
      <p:sp>
        <p:nvSpPr>
          <p:cNvPr id="102423" name="Line 94"/>
          <p:cNvSpPr>
            <a:spLocks noChangeShapeType="1"/>
          </p:cNvSpPr>
          <p:nvPr/>
        </p:nvSpPr>
        <p:spPr bwMode="auto">
          <a:xfrm>
            <a:off x="6659563" y="5678488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00" i="0">
              <a:latin typeface="Arial" charset="0"/>
              <a:ea typeface="ＭＳ Ｐゴシック" charset="0"/>
            </a:endParaRPr>
          </a:p>
        </p:txBody>
      </p:sp>
      <p:grpSp>
        <p:nvGrpSpPr>
          <p:cNvPr id="121879" name="Group 95"/>
          <p:cNvGrpSpPr>
            <a:grpSpLocks/>
          </p:cNvGrpSpPr>
          <p:nvPr/>
        </p:nvGrpSpPr>
        <p:grpSpPr bwMode="auto">
          <a:xfrm>
            <a:off x="6270626" y="5373692"/>
            <a:ext cx="501650" cy="315913"/>
            <a:chOff x="4320" y="1936"/>
            <a:chExt cx="316" cy="199"/>
          </a:xfrm>
        </p:grpSpPr>
        <p:sp>
          <p:nvSpPr>
            <p:cNvPr id="102444" name="Oval 96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45" name="Line 97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46" name="Line 98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47" name="Rectangle 99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48" name="Oval 100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49" name="Rectangle 101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50" name="Text Box 102"/>
            <p:cNvSpPr txBox="1">
              <a:spLocks noChangeArrowheads="1"/>
            </p:cNvSpPr>
            <p:nvPr/>
          </p:nvSpPr>
          <p:spPr bwMode="auto">
            <a:xfrm>
              <a:off x="4364" y="1936"/>
              <a:ext cx="23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400" i="0" smtClean="0"/>
                <a:t>2c</a:t>
              </a:r>
              <a:endParaRPr lang="en-US" sz="1600" i="0" smtClean="0"/>
            </a:p>
          </p:txBody>
        </p:sp>
      </p:grpSp>
      <p:grpSp>
        <p:nvGrpSpPr>
          <p:cNvPr id="121880" name="Group 103"/>
          <p:cNvGrpSpPr>
            <a:grpSpLocks/>
          </p:cNvGrpSpPr>
          <p:nvPr/>
        </p:nvGrpSpPr>
        <p:grpSpPr bwMode="auto">
          <a:xfrm>
            <a:off x="6534151" y="5829305"/>
            <a:ext cx="501650" cy="315913"/>
            <a:chOff x="4596" y="2158"/>
            <a:chExt cx="316" cy="199"/>
          </a:xfrm>
        </p:grpSpPr>
        <p:sp>
          <p:nvSpPr>
            <p:cNvPr id="102437" name="Oval 104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38" name="Line 105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39" name="Line 106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40" name="Rectangle 107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41" name="Oval 108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42" name="Rectangle 109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43" name="Text Box 110"/>
            <p:cNvSpPr txBox="1">
              <a:spLocks noChangeArrowheads="1"/>
            </p:cNvSpPr>
            <p:nvPr/>
          </p:nvSpPr>
          <p:spPr bwMode="auto">
            <a:xfrm>
              <a:off x="4636" y="2158"/>
              <a:ext cx="24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400" i="0" smtClean="0"/>
                <a:t>2b</a:t>
              </a:r>
              <a:endParaRPr lang="en-US" sz="1600" i="0" smtClean="0"/>
            </a:p>
          </p:txBody>
        </p:sp>
      </p:grpSp>
      <p:sp>
        <p:nvSpPr>
          <p:cNvPr id="102426" name="Text Box 111"/>
          <p:cNvSpPr txBox="1">
            <a:spLocks noChangeArrowheads="1"/>
          </p:cNvSpPr>
          <p:nvPr/>
        </p:nvSpPr>
        <p:spPr bwMode="auto">
          <a:xfrm>
            <a:off x="7785101" y="5486400"/>
            <a:ext cx="7489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00" i="0" smtClean="0"/>
              <a:t>other</a:t>
            </a:r>
          </a:p>
          <a:p>
            <a:pPr>
              <a:defRPr/>
            </a:pPr>
            <a:r>
              <a:rPr lang="en-US" sz="1100" i="0" smtClean="0"/>
              <a:t>networks</a:t>
            </a:r>
          </a:p>
        </p:txBody>
      </p:sp>
      <p:sp>
        <p:nvSpPr>
          <p:cNvPr id="121882" name="Freeform 112"/>
          <p:cNvSpPr>
            <a:spLocks/>
          </p:cNvSpPr>
          <p:nvPr/>
        </p:nvSpPr>
        <p:spPr bwMode="auto">
          <a:xfrm flipH="1">
            <a:off x="420688" y="5099050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800" i="0"/>
          </a:p>
        </p:txBody>
      </p:sp>
      <p:sp>
        <p:nvSpPr>
          <p:cNvPr id="102428" name="Text Box 113"/>
          <p:cNvSpPr txBox="1">
            <a:spLocks noChangeArrowheads="1"/>
          </p:cNvSpPr>
          <p:nvPr/>
        </p:nvSpPr>
        <p:spPr bwMode="auto">
          <a:xfrm>
            <a:off x="477838" y="5883275"/>
            <a:ext cx="7489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100" i="0" smtClean="0"/>
              <a:t>other</a:t>
            </a:r>
          </a:p>
          <a:p>
            <a:pPr>
              <a:defRPr/>
            </a:pPr>
            <a:r>
              <a:rPr lang="en-US" sz="1100" i="0" smtClean="0"/>
              <a:t>networks</a:t>
            </a:r>
          </a:p>
        </p:txBody>
      </p:sp>
      <p:sp>
        <p:nvSpPr>
          <p:cNvPr id="102429" name="Line 114"/>
          <p:cNvSpPr>
            <a:spLocks noChangeShapeType="1"/>
          </p:cNvSpPr>
          <p:nvPr/>
        </p:nvSpPr>
        <p:spPr bwMode="auto">
          <a:xfrm flipH="1">
            <a:off x="1277938" y="5445125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 i="0">
              <a:latin typeface="Arial" charset="0"/>
              <a:ea typeface="ＭＳ Ｐゴシック" charset="0"/>
            </a:endParaRPr>
          </a:p>
        </p:txBody>
      </p:sp>
      <p:sp>
        <p:nvSpPr>
          <p:cNvPr id="121885" name="Freeform 115"/>
          <p:cNvSpPr>
            <a:spLocks/>
          </p:cNvSpPr>
          <p:nvPr/>
        </p:nvSpPr>
        <p:spPr bwMode="auto">
          <a:xfrm>
            <a:off x="5041901" y="5934075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600" i="0"/>
          </a:p>
        </p:txBody>
      </p:sp>
      <p:sp>
        <p:nvSpPr>
          <p:cNvPr id="121886" name="Freeform 116"/>
          <p:cNvSpPr>
            <a:spLocks/>
          </p:cNvSpPr>
          <p:nvPr/>
        </p:nvSpPr>
        <p:spPr bwMode="auto">
          <a:xfrm>
            <a:off x="3681413" y="4318000"/>
            <a:ext cx="973138" cy="795338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800" i="0"/>
          </a:p>
        </p:txBody>
      </p:sp>
      <p:sp>
        <p:nvSpPr>
          <p:cNvPr id="102432" name="Text Box 117"/>
          <p:cNvSpPr txBox="1">
            <a:spLocks noChangeArrowheads="1"/>
          </p:cNvSpPr>
          <p:nvPr/>
        </p:nvSpPr>
        <p:spPr bwMode="auto">
          <a:xfrm>
            <a:off x="4003676" y="4475163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2433" name="Line 118"/>
          <p:cNvSpPr>
            <a:spLocks noChangeShapeType="1"/>
          </p:cNvSpPr>
          <p:nvPr/>
        </p:nvSpPr>
        <p:spPr bwMode="auto">
          <a:xfrm flipH="1">
            <a:off x="3986213" y="4017963"/>
            <a:ext cx="1316038" cy="2219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34" name="Text Box 119"/>
          <p:cNvSpPr txBox="1">
            <a:spLocks noChangeArrowheads="1"/>
          </p:cNvSpPr>
          <p:nvPr/>
        </p:nvSpPr>
        <p:spPr bwMode="auto">
          <a:xfrm rot="-1061543">
            <a:off x="3063876" y="4205288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4400"/>
              <a:t>…</a:t>
            </a:r>
          </a:p>
        </p:txBody>
      </p:sp>
      <p:sp>
        <p:nvSpPr>
          <p:cNvPr id="121890" name="Freeform 120"/>
          <p:cNvSpPr>
            <a:spLocks/>
          </p:cNvSpPr>
          <p:nvPr/>
        </p:nvSpPr>
        <p:spPr bwMode="auto">
          <a:xfrm>
            <a:off x="2928938" y="5341938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600" i="0"/>
          </a:p>
        </p:txBody>
      </p:sp>
      <p:pic>
        <p:nvPicPr>
          <p:cNvPr id="121891" name="Picture 121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7921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46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244475"/>
            <a:ext cx="8764588" cy="954088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Example: choosing among multiple ASes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562100"/>
            <a:ext cx="8580437" cy="2754313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Char char="v"/>
              <a:defRPr/>
            </a:pPr>
            <a:r>
              <a:rPr lang="en-US" dirty="0">
                <a:latin typeface="High Tower Text" panose="02040502050506030303" pitchFamily="18" charset="0"/>
                <a:ea typeface="ＭＳ Ｐゴシック" charset="0"/>
                <a:cs typeface="+mn-cs"/>
              </a:rPr>
              <a:t>now suppose AS1 learns from inter-AS protocol that </a:t>
            </a:r>
            <a:r>
              <a:rPr lang="en-US" b="1" dirty="0">
                <a:solidFill>
                  <a:srgbClr val="0000FF"/>
                </a:solidFill>
                <a:latin typeface="High Tower Text" panose="02040502050506030303" pitchFamily="18" charset="0"/>
                <a:ea typeface="ＭＳ Ｐゴシック" charset="0"/>
                <a:cs typeface="+mn-cs"/>
              </a:rPr>
              <a:t>subnet </a:t>
            </a:r>
            <a:r>
              <a:rPr lang="en-US" b="1" i="1" dirty="0">
                <a:solidFill>
                  <a:srgbClr val="0000FF"/>
                </a:solidFill>
                <a:latin typeface="High Tower Text" panose="02040502050506030303" pitchFamily="18" charset="0"/>
                <a:ea typeface="ＭＳ Ｐゴシック" charset="0"/>
                <a:cs typeface="+mn-cs"/>
              </a:rPr>
              <a:t>x</a:t>
            </a:r>
            <a:r>
              <a:rPr lang="en-US" dirty="0">
                <a:latin typeface="High Tower Text" panose="02040502050506030303" pitchFamily="18" charset="0"/>
                <a:ea typeface="ＭＳ Ｐゴシック" charset="0"/>
                <a:cs typeface="+mn-cs"/>
              </a:rPr>
              <a:t> is reachable from AS3 </a:t>
            </a:r>
            <a:r>
              <a:rPr lang="en-US" i="1" dirty="0">
                <a:latin typeface="High Tower Text" panose="02040502050506030303" pitchFamily="18" charset="0"/>
                <a:ea typeface="ＭＳ Ｐゴシック" charset="0"/>
                <a:cs typeface="+mn-cs"/>
              </a:rPr>
              <a:t>and</a:t>
            </a:r>
            <a:r>
              <a:rPr lang="en-US" dirty="0">
                <a:latin typeface="High Tower Text" panose="02040502050506030303" pitchFamily="18" charset="0"/>
                <a:ea typeface="ＭＳ Ｐゴシック" charset="0"/>
                <a:cs typeface="+mn-cs"/>
              </a:rPr>
              <a:t> from AS2.</a:t>
            </a:r>
          </a:p>
          <a:p>
            <a:pPr>
              <a:lnSpc>
                <a:spcPct val="80000"/>
              </a:lnSpc>
              <a:buFont typeface="Wingdings" charset="0"/>
              <a:buChar char="v"/>
              <a:defRPr/>
            </a:pPr>
            <a:r>
              <a:rPr lang="en-US" dirty="0">
                <a:latin typeface="High Tower Text" panose="02040502050506030303" pitchFamily="18" charset="0"/>
                <a:ea typeface="ＭＳ Ｐゴシック" charset="0"/>
                <a:cs typeface="+mn-cs"/>
              </a:rPr>
              <a:t>to configure forwarding table, router 1d must determine which gateway it should forward packets towards for </a:t>
            </a:r>
            <a:r>
              <a:rPr lang="en-US" dirty="0" err="1">
                <a:latin typeface="High Tower Text" panose="02040502050506030303" pitchFamily="18" charset="0"/>
                <a:ea typeface="ＭＳ Ｐゴシック" charset="0"/>
                <a:cs typeface="+mn-cs"/>
              </a:rPr>
              <a:t>dest</a:t>
            </a:r>
            <a:r>
              <a:rPr lang="en-US" dirty="0">
                <a:latin typeface="High Tower Text" panose="02040502050506030303" pitchFamily="18" charset="0"/>
                <a:ea typeface="ＭＳ Ｐゴシック" charset="0"/>
                <a:cs typeface="+mn-cs"/>
              </a:rPr>
              <a:t> </a:t>
            </a:r>
            <a:r>
              <a:rPr lang="en-US" dirty="0">
                <a:solidFill>
                  <a:srgbClr val="CC0000"/>
                </a:solidFill>
                <a:latin typeface="High Tower Text" panose="02040502050506030303" pitchFamily="18" charset="0"/>
                <a:ea typeface="ＭＳ Ｐゴシック" charset="0"/>
                <a:cs typeface="+mn-cs"/>
              </a:rPr>
              <a:t>x </a:t>
            </a:r>
            <a:r>
              <a:rPr lang="en-US" dirty="0">
                <a:latin typeface="High Tower Text" panose="02040502050506030303" pitchFamily="18" charset="0"/>
                <a:ea typeface="ＭＳ Ｐゴシック" charset="0"/>
                <a:cs typeface="+mn-cs"/>
              </a:rPr>
              <a:t> </a:t>
            </a:r>
          </a:p>
        </p:txBody>
      </p:sp>
      <p:sp>
        <p:nvSpPr>
          <p:cNvPr id="122885" name="Freeform 4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2886" name="Freeform 5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2887" name="Freeform 6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2888" name="Freeform 7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03434" name="Text Box 8"/>
          <p:cNvSpPr txBox="1">
            <a:spLocks noChangeArrowheads="1"/>
          </p:cNvSpPr>
          <p:nvPr/>
        </p:nvSpPr>
        <p:spPr bwMode="auto">
          <a:xfrm>
            <a:off x="2052638" y="5129213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AS3</a:t>
            </a:r>
            <a:endParaRPr lang="en-US" smtClean="0"/>
          </a:p>
        </p:txBody>
      </p:sp>
      <p:sp>
        <p:nvSpPr>
          <p:cNvPr id="103435" name="Text Box 9"/>
          <p:cNvSpPr txBox="1">
            <a:spLocks noChangeArrowheads="1"/>
          </p:cNvSpPr>
          <p:nvPr/>
        </p:nvSpPr>
        <p:spPr bwMode="auto">
          <a:xfrm>
            <a:off x="5867400" y="57943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AS2</a:t>
            </a:r>
          </a:p>
        </p:txBody>
      </p:sp>
      <p:sp>
        <p:nvSpPr>
          <p:cNvPr id="103436" name="Line 10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37" name="Line 11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38" name="Line 12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22894" name="Group 13"/>
          <p:cNvGrpSpPr>
            <a:grpSpLocks/>
          </p:cNvGrpSpPr>
          <p:nvPr/>
        </p:nvGrpSpPr>
        <p:grpSpPr bwMode="auto">
          <a:xfrm>
            <a:off x="1619250" y="4903788"/>
            <a:ext cx="501650" cy="396875"/>
            <a:chOff x="873" y="3243"/>
            <a:chExt cx="316" cy="250"/>
          </a:xfrm>
        </p:grpSpPr>
        <p:sp>
          <p:nvSpPr>
            <p:cNvPr id="103544" name="Oval 14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545" name="Line 15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546" name="Line 16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547" name="Rectangle 17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548" name="Oval 18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549" name="Rectangle 19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550" name="Text Box 20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3b</a:t>
              </a:r>
              <a:endParaRPr lang="en-US" sz="2400" smtClean="0"/>
            </a:p>
          </p:txBody>
        </p:sp>
      </p:grpSp>
      <p:grpSp>
        <p:nvGrpSpPr>
          <p:cNvPr id="122895" name="Group 21"/>
          <p:cNvGrpSpPr>
            <a:grpSpLocks/>
          </p:cNvGrpSpPr>
          <p:nvPr/>
        </p:nvGrpSpPr>
        <p:grpSpPr bwMode="auto">
          <a:xfrm>
            <a:off x="1889125" y="4327525"/>
            <a:ext cx="501650" cy="396875"/>
            <a:chOff x="2016" y="1976"/>
            <a:chExt cx="316" cy="250"/>
          </a:xfrm>
        </p:grpSpPr>
        <p:sp>
          <p:nvSpPr>
            <p:cNvPr id="103536" name="Oval 22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537" name="Line 23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538" name="Line 24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539" name="Rectangle 25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540" name="Oval 26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2996" name="Group 27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03542" name="Rectangle 2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43" name="Text Box 29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3c</a:t>
                </a:r>
                <a:endParaRPr lang="en-US" sz="2400" smtClean="0"/>
              </a:p>
            </p:txBody>
          </p:sp>
        </p:grpSp>
      </p:grpSp>
      <p:grpSp>
        <p:nvGrpSpPr>
          <p:cNvPr id="122896" name="Group 30"/>
          <p:cNvGrpSpPr>
            <a:grpSpLocks/>
          </p:cNvGrpSpPr>
          <p:nvPr/>
        </p:nvGrpSpPr>
        <p:grpSpPr bwMode="auto">
          <a:xfrm>
            <a:off x="2466975" y="4702175"/>
            <a:ext cx="501650" cy="396875"/>
            <a:chOff x="1434" y="3104"/>
            <a:chExt cx="316" cy="250"/>
          </a:xfrm>
        </p:grpSpPr>
        <p:grpSp>
          <p:nvGrpSpPr>
            <p:cNvPr id="122983" name="Group 31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03530" name="Oval 32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31" name="Line 33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32" name="Line 34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33" name="Rectangle 35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34" name="Oval 36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35" name="Rectangle 37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03529" name="Text Box 38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3a</a:t>
              </a:r>
              <a:endParaRPr lang="en-US" sz="2400" smtClean="0"/>
            </a:p>
          </p:txBody>
        </p:sp>
      </p:grpSp>
      <p:grpSp>
        <p:nvGrpSpPr>
          <p:cNvPr id="122897" name="Group 39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122940" name="Freeform 40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06 w 1583"/>
                <a:gd name="T1" fmla="*/ 268 h 682"/>
                <a:gd name="T2" fmla="*/ 541 w 1583"/>
                <a:gd name="T3" fmla="*/ 89 h 682"/>
                <a:gd name="T4" fmla="*/ 1045 w 1583"/>
                <a:gd name="T5" fmla="*/ 25 h 682"/>
                <a:gd name="T6" fmla="*/ 1539 w 1583"/>
                <a:gd name="T7" fmla="*/ 232 h 682"/>
                <a:gd name="T8" fmla="*/ 2080 w 1583"/>
                <a:gd name="T9" fmla="*/ 512 h 682"/>
                <a:gd name="T10" fmla="*/ 1693 w 1583"/>
                <a:gd name="T11" fmla="*/ 770 h 682"/>
                <a:gd name="T12" fmla="*/ 918 w 1583"/>
                <a:gd name="T13" fmla="*/ 786 h 682"/>
                <a:gd name="T14" fmla="*/ 119 w 1583"/>
                <a:gd name="T15" fmla="*/ 713 h 682"/>
                <a:gd name="T16" fmla="*/ 206 w 1583"/>
                <a:gd name="T17" fmla="*/ 268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3486" name="Text Box 41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/>
                <a:t>AS1</a:t>
              </a:r>
              <a:endParaRPr lang="en-US" smtClean="0"/>
            </a:p>
          </p:txBody>
        </p:sp>
        <p:sp>
          <p:nvSpPr>
            <p:cNvPr id="103487" name="Line 42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88" name="Line 43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89" name="Line 44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90" name="Line 45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91" name="Line 46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92" name="Line 47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2948" name="Group 48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03520" name="Oval 49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21" name="Line 50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22" name="Line 51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23" name="Rectangle 52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24" name="Oval 53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22980" name="Group 54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03526" name="Rectangle 5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3527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/>
                    <a:t>1c</a:t>
                  </a:r>
                </a:p>
              </p:txBody>
            </p:sp>
          </p:grpSp>
        </p:grpSp>
        <p:grpSp>
          <p:nvGrpSpPr>
            <p:cNvPr id="122949" name="Group 57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03513" name="Oval 58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14" name="Line 59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15" name="Line 60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16" name="Rectangle 61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17" name="Oval 62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18" name="Rectangle 63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19" name="Text Box 64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1a</a:t>
                </a:r>
                <a:endParaRPr lang="en-US" sz="2400" smtClean="0"/>
              </a:p>
            </p:txBody>
          </p:sp>
        </p:grpSp>
        <p:grpSp>
          <p:nvGrpSpPr>
            <p:cNvPr id="122950" name="Group 65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03505" name="Oval 66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06" name="Line 67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07" name="Line 68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08" name="Rectangle 69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09" name="Oval 70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22965" name="Group 71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03511" name="Rectangle 7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351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/>
                    <a:t>1d</a:t>
                  </a:r>
                </a:p>
              </p:txBody>
            </p:sp>
          </p:grpSp>
        </p:grpSp>
        <p:grpSp>
          <p:nvGrpSpPr>
            <p:cNvPr id="122951" name="Group 74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03497" name="Oval 75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498" name="Line 76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499" name="Line 77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00" name="Rectangle 78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501" name="Oval 79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22957" name="Group 80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03503" name="Rectangle 8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350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/>
                    <a:t>1b</a:t>
                  </a:r>
                  <a:endParaRPr lang="en-US" sz="2400" smtClean="0"/>
                </a:p>
              </p:txBody>
            </p:sp>
          </p:grpSp>
        </p:grpSp>
      </p:grpSp>
      <p:grpSp>
        <p:nvGrpSpPr>
          <p:cNvPr id="122898" name="Group 83"/>
          <p:cNvGrpSpPr>
            <a:grpSpLocks/>
          </p:cNvGrpSpPr>
          <p:nvPr/>
        </p:nvGrpSpPr>
        <p:grpSpPr bwMode="auto">
          <a:xfrm>
            <a:off x="5414963" y="5324475"/>
            <a:ext cx="501650" cy="396875"/>
            <a:chOff x="3537" y="3473"/>
            <a:chExt cx="316" cy="250"/>
          </a:xfrm>
        </p:grpSpPr>
        <p:sp>
          <p:nvSpPr>
            <p:cNvPr id="103478" name="Oval 84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79" name="Line 85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80" name="Line 86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81" name="Rectangle 87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82" name="Oval 88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83" name="Rectangle 89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84" name="Text Box 90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2a</a:t>
              </a:r>
              <a:endParaRPr lang="en-US" sz="2400" smtClean="0"/>
            </a:p>
          </p:txBody>
        </p:sp>
      </p:grpSp>
      <p:sp>
        <p:nvSpPr>
          <p:cNvPr id="103444" name="Line 91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5" name="Line 92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6" name="Line 93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47" name="Line 94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22903" name="Group 95"/>
          <p:cNvGrpSpPr>
            <a:grpSpLocks/>
          </p:cNvGrpSpPr>
          <p:nvPr/>
        </p:nvGrpSpPr>
        <p:grpSpPr bwMode="auto">
          <a:xfrm>
            <a:off x="6142038" y="5046663"/>
            <a:ext cx="501650" cy="396875"/>
            <a:chOff x="4320" y="1936"/>
            <a:chExt cx="316" cy="250"/>
          </a:xfrm>
        </p:grpSpPr>
        <p:sp>
          <p:nvSpPr>
            <p:cNvPr id="103471" name="Oval 96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72" name="Line 97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73" name="Line 98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74" name="Rectangle 99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75" name="Oval 100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76" name="Rectangle 101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77" name="Text Box 102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2c</a:t>
              </a:r>
              <a:endParaRPr lang="en-US" sz="2400" smtClean="0"/>
            </a:p>
          </p:txBody>
        </p:sp>
      </p:grpSp>
      <p:grpSp>
        <p:nvGrpSpPr>
          <p:cNvPr id="122904" name="Group 103"/>
          <p:cNvGrpSpPr>
            <a:grpSpLocks/>
          </p:cNvGrpSpPr>
          <p:nvPr/>
        </p:nvGrpSpPr>
        <p:grpSpPr bwMode="auto">
          <a:xfrm>
            <a:off x="6405563" y="5502275"/>
            <a:ext cx="501650" cy="396875"/>
            <a:chOff x="4596" y="2158"/>
            <a:chExt cx="316" cy="250"/>
          </a:xfrm>
        </p:grpSpPr>
        <p:sp>
          <p:nvSpPr>
            <p:cNvPr id="103464" name="Oval 104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5" name="Line 105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6" name="Line 106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7" name="Rectangle 107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8" name="Oval 108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9" name="Rectangle 109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70" name="Text Box 110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2b</a:t>
              </a:r>
              <a:endParaRPr lang="en-US" sz="2400" smtClean="0"/>
            </a:p>
          </p:txBody>
        </p:sp>
      </p:grpSp>
      <p:sp>
        <p:nvSpPr>
          <p:cNvPr id="103450" name="Text Box 111"/>
          <p:cNvSpPr txBox="1">
            <a:spLocks noChangeArrowheads="1"/>
          </p:cNvSpPr>
          <p:nvPr/>
        </p:nvSpPr>
        <p:spPr bwMode="auto">
          <a:xfrm>
            <a:off x="7656513" y="5159375"/>
            <a:ext cx="8937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other</a:t>
            </a:r>
          </a:p>
          <a:p>
            <a:pPr>
              <a:defRPr/>
            </a:pPr>
            <a:r>
              <a:rPr lang="en-US" sz="1400" smtClean="0"/>
              <a:t>networks</a:t>
            </a:r>
          </a:p>
        </p:txBody>
      </p:sp>
      <p:sp>
        <p:nvSpPr>
          <p:cNvPr id="122906" name="Freeform 112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03452" name="Text Box 113"/>
          <p:cNvSpPr txBox="1">
            <a:spLocks noChangeArrowheads="1"/>
          </p:cNvSpPr>
          <p:nvPr/>
        </p:nvSpPr>
        <p:spPr bwMode="auto">
          <a:xfrm>
            <a:off x="349250" y="5556250"/>
            <a:ext cx="8937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other</a:t>
            </a:r>
          </a:p>
          <a:p>
            <a:pPr>
              <a:defRPr/>
            </a:pPr>
            <a:r>
              <a:rPr lang="en-US" sz="1400" smtClean="0"/>
              <a:t>networks</a:t>
            </a:r>
          </a:p>
        </p:txBody>
      </p:sp>
      <p:sp>
        <p:nvSpPr>
          <p:cNvPr id="103453" name="Line 114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09" name="Freeform 115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2910" name="Freeform 116"/>
          <p:cNvSpPr>
            <a:spLocks/>
          </p:cNvSpPr>
          <p:nvPr/>
        </p:nvSpPr>
        <p:spPr bwMode="auto">
          <a:xfrm>
            <a:off x="3552825" y="3990975"/>
            <a:ext cx="973138" cy="795338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03456" name="Text Box 117"/>
          <p:cNvSpPr txBox="1">
            <a:spLocks noChangeArrowheads="1"/>
          </p:cNvSpPr>
          <p:nvPr/>
        </p:nvSpPr>
        <p:spPr bwMode="auto">
          <a:xfrm>
            <a:off x="3875088" y="41481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3457" name="Text Box 118"/>
          <p:cNvSpPr txBox="1">
            <a:spLocks noChangeArrowheads="1"/>
          </p:cNvSpPr>
          <p:nvPr/>
        </p:nvSpPr>
        <p:spPr bwMode="auto">
          <a:xfrm rot="2261289">
            <a:off x="4338638" y="4397375"/>
            <a:ext cx="1301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4400"/>
              <a:t>……</a:t>
            </a:r>
          </a:p>
        </p:txBody>
      </p:sp>
      <p:sp>
        <p:nvSpPr>
          <p:cNvPr id="103458" name="Text Box 119"/>
          <p:cNvSpPr txBox="1">
            <a:spLocks noChangeArrowheads="1"/>
          </p:cNvSpPr>
          <p:nvPr/>
        </p:nvSpPr>
        <p:spPr bwMode="auto">
          <a:xfrm rot="-1061543">
            <a:off x="2935288" y="3878263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4400"/>
              <a:t>…</a:t>
            </a:r>
          </a:p>
        </p:txBody>
      </p:sp>
      <p:sp>
        <p:nvSpPr>
          <p:cNvPr id="103459" name="Line 120"/>
          <p:cNvSpPr>
            <a:spLocks noChangeShapeType="1"/>
          </p:cNvSpPr>
          <p:nvPr/>
        </p:nvSpPr>
        <p:spPr bwMode="auto">
          <a:xfrm flipV="1">
            <a:off x="3981450" y="6088063"/>
            <a:ext cx="423863" cy="146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2915" name="Freeform 121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03461" name="Line 122"/>
          <p:cNvSpPr>
            <a:spLocks noChangeShapeType="1"/>
          </p:cNvSpPr>
          <p:nvPr/>
        </p:nvSpPr>
        <p:spPr bwMode="auto">
          <a:xfrm flipV="1">
            <a:off x="3989388" y="5603875"/>
            <a:ext cx="0" cy="593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62" name="Text Box 123"/>
          <p:cNvSpPr txBox="1">
            <a:spLocks noChangeArrowheads="1"/>
          </p:cNvSpPr>
          <p:nvPr/>
        </p:nvSpPr>
        <p:spPr bwMode="auto">
          <a:xfrm>
            <a:off x="3789363" y="61436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smtClean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22918" name="Picture 1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904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33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15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8764588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Example: choosing among multiple ASes</a:t>
            </a:r>
          </a:p>
        </p:txBody>
      </p:sp>
      <p:sp>
        <p:nvSpPr>
          <p:cNvPr id="104454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28625" y="1716086"/>
            <a:ext cx="8562975" cy="665163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Char char="v"/>
              <a:defRPr/>
            </a:pPr>
            <a:r>
              <a:rPr lang="en-US" i="1" dirty="0" smtClean="0">
                <a:solidFill>
                  <a:srgbClr val="CC0000"/>
                </a:solidFill>
                <a:ea typeface="ＭＳ Ｐゴシック" charset="0"/>
                <a:cs typeface="+mn-cs"/>
              </a:rPr>
              <a:t>hot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potato routing: send</a:t>
            </a:r>
            <a:r>
              <a:rPr lang="en-US" dirty="0">
                <a:ea typeface="ＭＳ Ｐゴシック" charset="0"/>
                <a:cs typeface="+mn-cs"/>
              </a:rPr>
              <a:t> packet towards closest of two routers.</a:t>
            </a:r>
          </a:p>
          <a:p>
            <a:pPr>
              <a:lnSpc>
                <a:spcPct val="80000"/>
              </a:lnSpc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pic>
        <p:nvPicPr>
          <p:cNvPr id="123913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7604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0800"/>
            <a:ext cx="9091613" cy="20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8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4.1 introduction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4.2 virtual circuit and datagram networks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4.3 what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 inside a router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4.4 IP: Internet Protocol</a:t>
            </a:r>
          </a:p>
          <a:p>
            <a:pPr lvl="1"/>
            <a:r>
              <a:rPr lang="en-US" sz="2000" smtClean="0"/>
              <a:t>datagram format</a:t>
            </a:r>
          </a:p>
          <a:p>
            <a:pPr lvl="1"/>
            <a:r>
              <a:rPr lang="en-US" sz="2000" smtClean="0"/>
              <a:t>IPv4 addressing</a:t>
            </a:r>
          </a:p>
          <a:p>
            <a:pPr lvl="1"/>
            <a:r>
              <a:rPr lang="en-US" sz="2000" smtClean="0"/>
              <a:t>ICMP</a:t>
            </a:r>
          </a:p>
          <a:p>
            <a:pPr lvl="1"/>
            <a:r>
              <a:rPr lang="en-US" sz="2000" smtClean="0"/>
              <a:t>IPv6</a:t>
            </a:r>
          </a:p>
        </p:txBody>
      </p:sp>
      <p:sp>
        <p:nvSpPr>
          <p:cNvPr id="10547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4.5 routing algorithms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link state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distance vector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hierarchical routing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4.6 routing in the Internet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solidFill>
                  <a:srgbClr val="CC0000"/>
                </a:solidFill>
                <a:ea typeface="ＭＳ Ｐゴシック" charset="0"/>
              </a:rPr>
              <a:t>RIP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solidFill>
                  <a:srgbClr val="CC0000"/>
                </a:solidFill>
                <a:ea typeface="ＭＳ Ｐゴシック" charset="0"/>
              </a:rPr>
              <a:t>OSPF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solidFill>
                  <a:srgbClr val="CC0000"/>
                </a:solidFill>
                <a:ea typeface="ＭＳ Ｐゴシック" charset="0"/>
              </a:rPr>
              <a:t>BGP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4.7 broadcast and multicast routing</a:t>
            </a:r>
          </a:p>
          <a:p>
            <a:pPr>
              <a:buFont typeface="Wingdings" charset="0"/>
              <a:buChar char="v"/>
              <a:defRPr/>
            </a:pPr>
            <a:endParaRPr lang="en-US" sz="2400">
              <a:ea typeface="ＭＳ Ｐゴシック" charset="0"/>
              <a:cs typeface="+mn-cs"/>
            </a:endParaRPr>
          </a:p>
        </p:txBody>
      </p:sp>
      <p:sp>
        <p:nvSpPr>
          <p:cNvPr id="12493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4400">
                <a:solidFill>
                  <a:srgbClr val="000099"/>
                </a:solidFill>
                <a:latin typeface="Gill Sans MT" panose="020B0502020104020203" pitchFamily="34" charset="0"/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71285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Intra-AS Routing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Aka,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inter</a:t>
            </a:r>
            <a:r>
              <a:rPr lang="en-US" i="1" dirty="0" smtClean="0">
                <a:solidFill>
                  <a:srgbClr val="CC0000"/>
                </a:solidFill>
                <a:ea typeface="ＭＳ Ｐゴシック" charset="0"/>
                <a:cs typeface="+mn-cs"/>
              </a:rPr>
              <a:t>ior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gateway protocols (IGP)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most common intra-AS routing protocols: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</a:rPr>
              <a:t>RIP: Routing Information Protocol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</a:rPr>
              <a:t>OSPF: Open Shortest Path First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</a:rPr>
              <a:t>IGRP: Interior Gateway Routing Protocol (Cisco proprietary)</a:t>
            </a:r>
          </a:p>
        </p:txBody>
      </p:sp>
      <p:pic>
        <p:nvPicPr>
          <p:cNvPr id="12595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0318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24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5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493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70863" cy="941388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ea typeface="ＭＳ Ｐゴシック" charset="0"/>
                <a:cs typeface="+mj-cs"/>
              </a:rPr>
              <a:t>RIP - Routing </a:t>
            </a:r>
            <a:r>
              <a:rPr lang="en-US" sz="4000" dirty="0">
                <a:ea typeface="ＭＳ Ｐゴシック" charset="0"/>
                <a:cs typeface="+mj-cs"/>
              </a:rPr>
              <a:t>Information </a:t>
            </a:r>
            <a:r>
              <a:rPr lang="en-US" sz="4000" dirty="0" smtClean="0">
                <a:ea typeface="ＭＳ Ｐゴシック" charset="0"/>
                <a:cs typeface="+mj-cs"/>
              </a:rPr>
              <a:t>Protocol</a:t>
            </a:r>
            <a:endParaRPr lang="en-US" sz="4000" dirty="0">
              <a:ea typeface="ＭＳ Ｐゴシック" charset="0"/>
              <a:cs typeface="+mj-cs"/>
            </a:endParaRP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558470"/>
            <a:ext cx="9144000" cy="2412978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3200" u="sng" dirty="0" smtClean="0">
                <a:ea typeface="ＭＳ Ｐゴシック" charset="0"/>
                <a:cs typeface="+mn-cs"/>
              </a:rPr>
              <a:t>Distance </a:t>
            </a:r>
            <a:r>
              <a:rPr lang="en-US" sz="3200" u="sng" dirty="0">
                <a:ea typeface="ＭＳ Ｐゴシック" charset="0"/>
                <a:cs typeface="+mn-cs"/>
              </a:rPr>
              <a:t>vector algorithm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distance metric: # hops (max = 15 hops), each link has cost 1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DVs exchanged with neighbors every 30 sec (</a:t>
            </a:r>
            <a:r>
              <a:rPr lang="en-US" dirty="0" smtClean="0">
                <a:ea typeface="ＭＳ Ｐゴシック" charset="0"/>
              </a:rPr>
              <a:t>aka 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advertisement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each advertisement: list of up to 25 destination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subnets</a:t>
            </a:r>
            <a:r>
              <a:rPr lang="en-US" i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i="1" dirty="0">
                <a:ea typeface="ＭＳ Ｐゴシック" charset="0"/>
              </a:rPr>
              <a:t>(in IP addressing sense)</a:t>
            </a:r>
          </a:p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endParaRPr lang="en-US" sz="2800" i="1" dirty="0">
              <a:solidFill>
                <a:schemeClr val="accent2"/>
              </a:solidFill>
              <a:ea typeface="ＭＳ Ｐゴシック" charset="0"/>
            </a:endParaRPr>
          </a:p>
          <a:p>
            <a:pPr>
              <a:buFont typeface="Wingdings" charset="0"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grpSp>
        <p:nvGrpSpPr>
          <p:cNvPr id="126982" name="Group 4"/>
          <p:cNvGrpSpPr>
            <a:grpSpLocks/>
          </p:cNvGrpSpPr>
          <p:nvPr/>
        </p:nvGrpSpPr>
        <p:grpSpPr bwMode="auto">
          <a:xfrm>
            <a:off x="545626" y="4267200"/>
            <a:ext cx="3968750" cy="2336800"/>
            <a:chOff x="1824" y="912"/>
            <a:chExt cx="2688" cy="1745"/>
          </a:xfrm>
        </p:grpSpPr>
        <p:sp>
          <p:nvSpPr>
            <p:cNvPr id="126985" name="Freeform 5"/>
            <p:cNvSpPr>
              <a:spLocks/>
            </p:cNvSpPr>
            <p:nvPr/>
          </p:nvSpPr>
          <p:spPr bwMode="auto">
            <a:xfrm>
              <a:off x="1824" y="912"/>
              <a:ext cx="2688" cy="1745"/>
            </a:xfrm>
            <a:custGeom>
              <a:avLst/>
              <a:gdLst>
                <a:gd name="T0" fmla="*/ 0 w 2250"/>
                <a:gd name="T1" fmla="*/ 1818 h 1409"/>
                <a:gd name="T2" fmla="*/ 534 w 2250"/>
                <a:gd name="T3" fmla="*/ 938 h 1409"/>
                <a:gd name="T4" fmla="*/ 1288 w 2250"/>
                <a:gd name="T5" fmla="*/ 102 h 1409"/>
                <a:gd name="T6" fmla="*/ 3775 w 2250"/>
                <a:gd name="T7" fmla="*/ 323 h 1409"/>
                <a:gd name="T8" fmla="*/ 4789 w 2250"/>
                <a:gd name="T9" fmla="*/ 1408 h 1409"/>
                <a:gd name="T10" fmla="*/ 5351 w 2250"/>
                <a:gd name="T11" fmla="*/ 2639 h 1409"/>
                <a:gd name="T12" fmla="*/ 4038 w 2250"/>
                <a:gd name="T13" fmla="*/ 3828 h 1409"/>
                <a:gd name="T14" fmla="*/ 2417 w 2250"/>
                <a:gd name="T15" fmla="*/ 4039 h 1409"/>
                <a:gd name="T16" fmla="*/ 1131 w 2250"/>
                <a:gd name="T17" fmla="*/ 3949 h 1409"/>
                <a:gd name="T18" fmla="*/ 248 w 2250"/>
                <a:gd name="T19" fmla="*/ 3112 h 1409"/>
                <a:gd name="T20" fmla="*/ 0 w 2250"/>
                <a:gd name="T21" fmla="*/ 1818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07531" name="Oval 6"/>
            <p:cNvSpPr>
              <a:spLocks noChangeArrowheads="1"/>
            </p:cNvSpPr>
            <p:nvPr/>
          </p:nvSpPr>
          <p:spPr bwMode="auto">
            <a:xfrm>
              <a:off x="2566" y="218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2" name="Line 7"/>
            <p:cNvSpPr>
              <a:spLocks noChangeShapeType="1"/>
            </p:cNvSpPr>
            <p:nvPr/>
          </p:nvSpPr>
          <p:spPr bwMode="auto">
            <a:xfrm>
              <a:off x="2566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3" name="Line 8"/>
            <p:cNvSpPr>
              <a:spLocks noChangeShapeType="1"/>
            </p:cNvSpPr>
            <p:nvPr/>
          </p:nvSpPr>
          <p:spPr bwMode="auto">
            <a:xfrm>
              <a:off x="2879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4" name="Rectangle 9"/>
            <p:cNvSpPr>
              <a:spLocks noChangeArrowheads="1"/>
            </p:cNvSpPr>
            <p:nvPr/>
          </p:nvSpPr>
          <p:spPr bwMode="auto">
            <a:xfrm>
              <a:off x="2566" y="217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5" name="Oval 10"/>
            <p:cNvSpPr>
              <a:spLocks noChangeArrowheads="1"/>
            </p:cNvSpPr>
            <p:nvPr/>
          </p:nvSpPr>
          <p:spPr bwMode="auto">
            <a:xfrm>
              <a:off x="2563" y="212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6" name="Oval 11"/>
            <p:cNvSpPr>
              <a:spLocks noChangeArrowheads="1"/>
            </p:cNvSpPr>
            <p:nvPr/>
          </p:nvSpPr>
          <p:spPr bwMode="auto">
            <a:xfrm>
              <a:off x="2562" y="149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7" name="Line 12"/>
            <p:cNvSpPr>
              <a:spLocks noChangeShapeType="1"/>
            </p:cNvSpPr>
            <p:nvPr/>
          </p:nvSpPr>
          <p:spPr bwMode="auto">
            <a:xfrm>
              <a:off x="2562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8" name="Line 13"/>
            <p:cNvSpPr>
              <a:spLocks noChangeShapeType="1"/>
            </p:cNvSpPr>
            <p:nvPr/>
          </p:nvSpPr>
          <p:spPr bwMode="auto">
            <a:xfrm>
              <a:off x="2874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39" name="Rectangle 14"/>
            <p:cNvSpPr>
              <a:spLocks noChangeArrowheads="1"/>
            </p:cNvSpPr>
            <p:nvPr/>
          </p:nvSpPr>
          <p:spPr bwMode="auto">
            <a:xfrm>
              <a:off x="2562" y="1489"/>
              <a:ext cx="312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40" name="Oval 15"/>
            <p:cNvSpPr>
              <a:spLocks noChangeArrowheads="1"/>
            </p:cNvSpPr>
            <p:nvPr/>
          </p:nvSpPr>
          <p:spPr bwMode="auto">
            <a:xfrm>
              <a:off x="2559" y="143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41" name="Oval 16"/>
            <p:cNvSpPr>
              <a:spLocks noChangeArrowheads="1"/>
            </p:cNvSpPr>
            <p:nvPr/>
          </p:nvSpPr>
          <p:spPr bwMode="auto">
            <a:xfrm>
              <a:off x="3245" y="1492"/>
              <a:ext cx="312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42" name="Line 17"/>
            <p:cNvSpPr>
              <a:spLocks noChangeShapeType="1"/>
            </p:cNvSpPr>
            <p:nvPr/>
          </p:nvSpPr>
          <p:spPr bwMode="auto">
            <a:xfrm>
              <a:off x="3245" y="1485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43" name="Line 18"/>
            <p:cNvSpPr>
              <a:spLocks noChangeShapeType="1"/>
            </p:cNvSpPr>
            <p:nvPr/>
          </p:nvSpPr>
          <p:spPr bwMode="auto">
            <a:xfrm>
              <a:off x="3557" y="1485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44" name="Rectangle 19"/>
            <p:cNvSpPr>
              <a:spLocks noChangeArrowheads="1"/>
            </p:cNvSpPr>
            <p:nvPr/>
          </p:nvSpPr>
          <p:spPr bwMode="auto">
            <a:xfrm>
              <a:off x="3245" y="1485"/>
              <a:ext cx="309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45" name="Oval 20"/>
            <p:cNvSpPr>
              <a:spLocks noChangeArrowheads="1"/>
            </p:cNvSpPr>
            <p:nvPr/>
          </p:nvSpPr>
          <p:spPr bwMode="auto">
            <a:xfrm>
              <a:off x="3248" y="1429"/>
              <a:ext cx="314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46" name="Oval 21"/>
            <p:cNvSpPr>
              <a:spLocks noChangeArrowheads="1"/>
            </p:cNvSpPr>
            <p:nvPr/>
          </p:nvSpPr>
          <p:spPr bwMode="auto">
            <a:xfrm>
              <a:off x="3255" y="2183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47" name="Line 22"/>
            <p:cNvSpPr>
              <a:spLocks noChangeShapeType="1"/>
            </p:cNvSpPr>
            <p:nvPr/>
          </p:nvSpPr>
          <p:spPr bwMode="auto">
            <a:xfrm>
              <a:off x="3255" y="217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48" name="Rectangle 23"/>
            <p:cNvSpPr>
              <a:spLocks noChangeArrowheads="1"/>
            </p:cNvSpPr>
            <p:nvPr/>
          </p:nvSpPr>
          <p:spPr bwMode="auto">
            <a:xfrm>
              <a:off x="3255" y="2176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49" name="Oval 24"/>
            <p:cNvSpPr>
              <a:spLocks noChangeArrowheads="1"/>
            </p:cNvSpPr>
            <p:nvPr/>
          </p:nvSpPr>
          <p:spPr bwMode="auto">
            <a:xfrm>
              <a:off x="3252" y="2116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27005" name="Freeform 25"/>
            <p:cNvSpPr>
              <a:spLocks/>
            </p:cNvSpPr>
            <p:nvPr/>
          </p:nvSpPr>
          <p:spPr bwMode="auto">
            <a:xfrm>
              <a:off x="3411" y="1584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27006" name="Freeform 26"/>
            <p:cNvSpPr>
              <a:spLocks/>
            </p:cNvSpPr>
            <p:nvPr/>
          </p:nvSpPr>
          <p:spPr bwMode="auto">
            <a:xfrm>
              <a:off x="2718" y="1590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27007" name="Freeform 27"/>
            <p:cNvSpPr>
              <a:spLocks/>
            </p:cNvSpPr>
            <p:nvPr/>
          </p:nvSpPr>
          <p:spPr bwMode="auto">
            <a:xfrm>
              <a:off x="2889" y="2205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sp>
          <p:nvSpPr>
            <p:cNvPr id="127008" name="Freeform 28"/>
            <p:cNvSpPr>
              <a:spLocks/>
            </p:cNvSpPr>
            <p:nvPr/>
          </p:nvSpPr>
          <p:spPr bwMode="auto">
            <a:xfrm>
              <a:off x="2883" y="1515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2000" i="0"/>
            </a:p>
          </p:txBody>
        </p:sp>
        <p:grpSp>
          <p:nvGrpSpPr>
            <p:cNvPr id="127009" name="Group 29"/>
            <p:cNvGrpSpPr>
              <a:grpSpLocks/>
            </p:cNvGrpSpPr>
            <p:nvPr/>
          </p:nvGrpSpPr>
          <p:grpSpPr bwMode="auto">
            <a:xfrm>
              <a:off x="3294" y="2064"/>
              <a:ext cx="238" cy="276"/>
              <a:chOff x="2939" y="2424"/>
              <a:chExt cx="241" cy="276"/>
            </a:xfrm>
          </p:grpSpPr>
          <p:sp>
            <p:nvSpPr>
              <p:cNvPr id="107577" name="Rectangle 30"/>
              <p:cNvSpPr>
                <a:spLocks noChangeArrowheads="1"/>
              </p:cNvSpPr>
              <p:nvPr/>
            </p:nvSpPr>
            <p:spPr bwMode="auto">
              <a:xfrm>
                <a:off x="2984" y="2491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7578" name="Text Box 31"/>
              <p:cNvSpPr txBox="1">
                <a:spLocks noChangeArrowheads="1"/>
              </p:cNvSpPr>
              <p:nvPr/>
            </p:nvSpPr>
            <p:spPr bwMode="auto">
              <a:xfrm>
                <a:off x="2939" y="2424"/>
                <a:ext cx="241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i="0" smtClean="0"/>
                  <a:t>D</a:t>
                </a:r>
                <a:endParaRPr lang="en-US" sz="2000" i="0" smtClean="0"/>
              </a:p>
            </p:txBody>
          </p:sp>
        </p:grpSp>
        <p:grpSp>
          <p:nvGrpSpPr>
            <p:cNvPr id="127010" name="Group 32"/>
            <p:cNvGrpSpPr>
              <a:grpSpLocks/>
            </p:cNvGrpSpPr>
            <p:nvPr/>
          </p:nvGrpSpPr>
          <p:grpSpPr bwMode="auto">
            <a:xfrm>
              <a:off x="2606" y="2031"/>
              <a:ext cx="251" cy="299"/>
              <a:chOff x="2932" y="2394"/>
              <a:chExt cx="252" cy="299"/>
            </a:xfrm>
          </p:grpSpPr>
          <p:sp>
            <p:nvSpPr>
              <p:cNvPr id="107575" name="Rectangle 33"/>
              <p:cNvSpPr>
                <a:spLocks noChangeArrowheads="1"/>
              </p:cNvSpPr>
              <p:nvPr/>
            </p:nvSpPr>
            <p:spPr bwMode="auto">
              <a:xfrm>
                <a:off x="2981" y="2490"/>
                <a:ext cx="145" cy="1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7576" name="Text Box 34"/>
              <p:cNvSpPr txBox="1">
                <a:spLocks noChangeArrowheads="1"/>
              </p:cNvSpPr>
              <p:nvPr/>
            </p:nvSpPr>
            <p:spPr bwMode="auto">
              <a:xfrm>
                <a:off x="2932" y="2394"/>
                <a:ext cx="252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i="0" smtClean="0"/>
                  <a:t>C</a:t>
                </a:r>
              </a:p>
            </p:txBody>
          </p:sp>
        </p:grpSp>
        <p:grpSp>
          <p:nvGrpSpPr>
            <p:cNvPr id="127011" name="Group 35"/>
            <p:cNvGrpSpPr>
              <a:grpSpLocks/>
            </p:cNvGrpSpPr>
            <p:nvPr/>
          </p:nvGrpSpPr>
          <p:grpSpPr bwMode="auto">
            <a:xfrm>
              <a:off x="3290" y="1374"/>
              <a:ext cx="229" cy="276"/>
              <a:chOff x="2941" y="2424"/>
              <a:chExt cx="232" cy="276"/>
            </a:xfrm>
          </p:grpSpPr>
          <p:sp>
            <p:nvSpPr>
              <p:cNvPr id="107573" name="Rectangle 36"/>
              <p:cNvSpPr>
                <a:spLocks noChangeArrowheads="1"/>
              </p:cNvSpPr>
              <p:nvPr/>
            </p:nvSpPr>
            <p:spPr bwMode="auto">
              <a:xfrm>
                <a:off x="2982" y="2491"/>
                <a:ext cx="144" cy="1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7574" name="Text Box 37"/>
              <p:cNvSpPr txBox="1">
                <a:spLocks noChangeArrowheads="1"/>
              </p:cNvSpPr>
              <p:nvPr/>
            </p:nvSpPr>
            <p:spPr bwMode="auto">
              <a:xfrm>
                <a:off x="2941" y="2424"/>
                <a:ext cx="23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i="0" smtClean="0"/>
                  <a:t>B</a:t>
                </a:r>
                <a:endParaRPr lang="en-US" sz="2000" i="0" smtClean="0"/>
              </a:p>
            </p:txBody>
          </p:sp>
        </p:grpSp>
        <p:grpSp>
          <p:nvGrpSpPr>
            <p:cNvPr id="127012" name="Group 38"/>
            <p:cNvGrpSpPr>
              <a:grpSpLocks/>
            </p:cNvGrpSpPr>
            <p:nvPr/>
          </p:nvGrpSpPr>
          <p:grpSpPr bwMode="auto">
            <a:xfrm>
              <a:off x="2609" y="1374"/>
              <a:ext cx="229" cy="276"/>
              <a:chOff x="2944" y="2424"/>
              <a:chExt cx="232" cy="276"/>
            </a:xfrm>
          </p:grpSpPr>
          <p:sp>
            <p:nvSpPr>
              <p:cNvPr id="107571" name="Rectangle 39"/>
              <p:cNvSpPr>
                <a:spLocks noChangeArrowheads="1"/>
              </p:cNvSpPr>
              <p:nvPr/>
            </p:nvSpPr>
            <p:spPr bwMode="auto">
              <a:xfrm>
                <a:off x="2982" y="2491"/>
                <a:ext cx="144" cy="13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7572" name="Text Box 40"/>
              <p:cNvSpPr txBox="1">
                <a:spLocks noChangeArrowheads="1"/>
              </p:cNvSpPr>
              <p:nvPr/>
            </p:nvSpPr>
            <p:spPr bwMode="auto">
              <a:xfrm>
                <a:off x="2944" y="2424"/>
                <a:ext cx="232" cy="2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i="0" smtClean="0"/>
                  <a:t>A</a:t>
                </a:r>
                <a:endParaRPr lang="en-US" sz="2000" i="0" smtClean="0"/>
              </a:p>
            </p:txBody>
          </p:sp>
        </p:grpSp>
        <p:sp>
          <p:nvSpPr>
            <p:cNvPr id="107558" name="Line 41"/>
            <p:cNvSpPr>
              <a:spLocks noChangeShapeType="1"/>
            </p:cNvSpPr>
            <p:nvPr/>
          </p:nvSpPr>
          <p:spPr bwMode="auto">
            <a:xfrm>
              <a:off x="3552" y="1488"/>
              <a:ext cx="338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59" name="Line 42"/>
            <p:cNvSpPr>
              <a:spLocks noChangeShapeType="1"/>
            </p:cNvSpPr>
            <p:nvPr/>
          </p:nvSpPr>
          <p:spPr bwMode="auto">
            <a:xfrm flipV="1">
              <a:off x="3505" y="1247"/>
              <a:ext cx="143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60" name="Line 43"/>
            <p:cNvSpPr>
              <a:spLocks noChangeShapeType="1"/>
            </p:cNvSpPr>
            <p:nvPr/>
          </p:nvSpPr>
          <p:spPr bwMode="auto">
            <a:xfrm flipV="1">
              <a:off x="3552" y="1920"/>
              <a:ext cx="240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61" name="Line 44"/>
            <p:cNvSpPr>
              <a:spLocks noChangeShapeType="1"/>
            </p:cNvSpPr>
            <p:nvPr/>
          </p:nvSpPr>
          <p:spPr bwMode="auto">
            <a:xfrm>
              <a:off x="355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62" name="Line 45"/>
            <p:cNvSpPr>
              <a:spLocks noChangeShapeType="1"/>
            </p:cNvSpPr>
            <p:nvPr/>
          </p:nvSpPr>
          <p:spPr bwMode="auto">
            <a:xfrm>
              <a:off x="3552" y="220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63" name="Line 46"/>
            <p:cNvSpPr>
              <a:spLocks noChangeShapeType="1"/>
            </p:cNvSpPr>
            <p:nvPr/>
          </p:nvSpPr>
          <p:spPr bwMode="auto">
            <a:xfrm flipH="1" flipV="1">
              <a:off x="2352" y="1200"/>
              <a:ext cx="288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64" name="Line 47"/>
            <p:cNvSpPr>
              <a:spLocks noChangeShapeType="1"/>
            </p:cNvSpPr>
            <p:nvPr/>
          </p:nvSpPr>
          <p:spPr bwMode="auto">
            <a:xfrm flipH="1" flipV="1">
              <a:off x="2208" y="2112"/>
              <a:ext cx="384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565" name="Text Box 48"/>
            <p:cNvSpPr txBox="1">
              <a:spLocks noChangeArrowheads="1"/>
            </p:cNvSpPr>
            <p:nvPr/>
          </p:nvSpPr>
          <p:spPr bwMode="auto">
            <a:xfrm>
              <a:off x="2448" y="1100"/>
              <a:ext cx="222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i="0" smtClean="0"/>
                <a:t>u</a:t>
              </a:r>
            </a:p>
          </p:txBody>
        </p:sp>
        <p:sp>
          <p:nvSpPr>
            <p:cNvPr id="107566" name="Text Box 49"/>
            <p:cNvSpPr txBox="1">
              <a:spLocks noChangeArrowheads="1"/>
            </p:cNvSpPr>
            <p:nvPr/>
          </p:nvSpPr>
          <p:spPr bwMode="auto">
            <a:xfrm>
              <a:off x="3408" y="1103"/>
              <a:ext cx="212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i="0" smtClean="0"/>
                <a:t>v</a:t>
              </a:r>
            </a:p>
          </p:txBody>
        </p:sp>
        <p:sp>
          <p:nvSpPr>
            <p:cNvPr id="107567" name="Text Box 50"/>
            <p:cNvSpPr txBox="1">
              <a:spLocks noChangeArrowheads="1"/>
            </p:cNvSpPr>
            <p:nvPr/>
          </p:nvSpPr>
          <p:spPr bwMode="auto">
            <a:xfrm>
              <a:off x="3648" y="1344"/>
              <a:ext cx="251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i="0" smtClean="0"/>
                <a:t>w</a:t>
              </a:r>
            </a:p>
          </p:txBody>
        </p:sp>
        <p:sp>
          <p:nvSpPr>
            <p:cNvPr id="107568" name="Text Box 51"/>
            <p:cNvSpPr txBox="1">
              <a:spLocks noChangeArrowheads="1"/>
            </p:cNvSpPr>
            <p:nvPr/>
          </p:nvSpPr>
          <p:spPr bwMode="auto">
            <a:xfrm>
              <a:off x="3696" y="1920"/>
              <a:ext cx="212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i="0" smtClean="0"/>
                <a:t>x</a:t>
              </a:r>
            </a:p>
          </p:txBody>
        </p:sp>
        <p:sp>
          <p:nvSpPr>
            <p:cNvPr id="107569" name="Text Box 52"/>
            <p:cNvSpPr txBox="1">
              <a:spLocks noChangeArrowheads="1"/>
            </p:cNvSpPr>
            <p:nvPr/>
          </p:nvSpPr>
          <p:spPr bwMode="auto">
            <a:xfrm>
              <a:off x="3600" y="2255"/>
              <a:ext cx="212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i="0" smtClean="0"/>
                <a:t>y</a:t>
              </a:r>
            </a:p>
          </p:txBody>
        </p:sp>
        <p:sp>
          <p:nvSpPr>
            <p:cNvPr id="107570" name="Text Box 53"/>
            <p:cNvSpPr txBox="1">
              <a:spLocks noChangeArrowheads="1"/>
            </p:cNvSpPr>
            <p:nvPr/>
          </p:nvSpPr>
          <p:spPr bwMode="auto">
            <a:xfrm>
              <a:off x="2304" y="2112"/>
              <a:ext cx="212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i="0" smtClean="0"/>
                <a:t>z</a:t>
              </a:r>
            </a:p>
          </p:txBody>
        </p:sp>
      </p:grpSp>
      <p:sp>
        <p:nvSpPr>
          <p:cNvPr id="107528" name="Text Box 54"/>
          <p:cNvSpPr txBox="1">
            <a:spLocks noChangeArrowheads="1"/>
          </p:cNvSpPr>
          <p:nvPr/>
        </p:nvSpPr>
        <p:spPr bwMode="auto">
          <a:xfrm>
            <a:off x="5522439" y="4518025"/>
            <a:ext cx="179247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i="0" u="sng" smtClean="0"/>
              <a:t>subnet</a:t>
            </a:r>
            <a:r>
              <a:rPr lang="en-US" sz="2000" i="0" smtClean="0"/>
              <a:t>    </a:t>
            </a:r>
            <a:r>
              <a:rPr lang="en-US" sz="2000" i="0" u="sng" smtClean="0"/>
              <a:t>hops</a:t>
            </a:r>
          </a:p>
          <a:p>
            <a:pPr eaLnBrk="1" hangingPunct="1">
              <a:defRPr/>
            </a:pPr>
            <a:r>
              <a:rPr lang="en-US" sz="2000" i="0" smtClean="0"/>
              <a:t>      u         1</a:t>
            </a:r>
          </a:p>
          <a:p>
            <a:pPr eaLnBrk="1" hangingPunct="1">
              <a:defRPr/>
            </a:pPr>
            <a:r>
              <a:rPr lang="en-US" sz="2000" i="0" smtClean="0"/>
              <a:t>      v         2</a:t>
            </a:r>
          </a:p>
          <a:p>
            <a:pPr eaLnBrk="1" hangingPunct="1">
              <a:defRPr/>
            </a:pPr>
            <a:r>
              <a:rPr lang="en-US" sz="2000" i="0" smtClean="0"/>
              <a:t>      w        2</a:t>
            </a:r>
          </a:p>
          <a:p>
            <a:pPr eaLnBrk="1" hangingPunct="1">
              <a:defRPr/>
            </a:pPr>
            <a:r>
              <a:rPr lang="en-US" sz="2000" i="0" smtClean="0"/>
              <a:t>      x         3</a:t>
            </a:r>
          </a:p>
          <a:p>
            <a:pPr eaLnBrk="1" hangingPunct="1">
              <a:defRPr/>
            </a:pPr>
            <a:r>
              <a:rPr lang="en-US" sz="2000" i="0" smtClean="0"/>
              <a:t>      y         3</a:t>
            </a:r>
          </a:p>
          <a:p>
            <a:pPr eaLnBrk="1" hangingPunct="1">
              <a:defRPr/>
            </a:pPr>
            <a:r>
              <a:rPr lang="en-US" sz="2000" i="0" smtClean="0"/>
              <a:t>      z         2</a:t>
            </a:r>
          </a:p>
          <a:p>
            <a:pPr eaLnBrk="1" hangingPunct="1">
              <a:defRPr/>
            </a:pPr>
            <a:r>
              <a:rPr lang="en-US" sz="2000" i="0" smtClean="0"/>
              <a:t>  </a:t>
            </a:r>
          </a:p>
        </p:txBody>
      </p:sp>
      <p:sp>
        <p:nvSpPr>
          <p:cNvPr id="107529" name="Text Box 55"/>
          <p:cNvSpPr txBox="1">
            <a:spLocks noChangeArrowheads="1"/>
          </p:cNvSpPr>
          <p:nvPr/>
        </p:nvSpPr>
        <p:spPr bwMode="auto">
          <a:xfrm>
            <a:off x="4427064" y="4178300"/>
            <a:ext cx="42824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u="sng" smtClean="0"/>
              <a:t>from router A to destination</a:t>
            </a:r>
            <a:r>
              <a:rPr lang="en-US" sz="2000" i="0" u="sng" smtClean="0">
                <a:solidFill>
                  <a:srgbClr val="FF0000"/>
                </a:solidFill>
              </a:rPr>
              <a:t> </a:t>
            </a:r>
            <a:r>
              <a:rPr lang="en-US" sz="2000" i="0" u="sng" smtClean="0">
                <a:solidFill>
                  <a:srgbClr val="CC0000"/>
                </a:solidFill>
              </a:rPr>
              <a:t>subnets:</a:t>
            </a:r>
          </a:p>
        </p:txBody>
      </p:sp>
    </p:spTree>
    <p:extLst>
      <p:ext uri="{BB962C8B-B14F-4D97-AF65-F5344CB8AC3E}">
        <p14:creationId xmlns:p14="http://schemas.microsoft.com/office/powerpoint/2010/main" val="307544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1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822325"/>
            <a:ext cx="2970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0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190500"/>
            <a:ext cx="3937000" cy="8636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RIP: example</a:t>
            </a:r>
            <a:r>
              <a:rPr lang="en-US" sz="3200" dirty="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08551" name="Text Box 4"/>
          <p:cNvSpPr txBox="1">
            <a:spLocks noChangeArrowheads="1"/>
          </p:cNvSpPr>
          <p:nvPr/>
        </p:nvSpPr>
        <p:spPr bwMode="auto">
          <a:xfrm>
            <a:off x="1224756" y="4628853"/>
            <a:ext cx="6780212" cy="20986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1" i="0" dirty="0">
                <a:solidFill>
                  <a:srgbClr val="000099"/>
                </a:solidFill>
              </a:rPr>
              <a:t>destination subnet	  next  router      # hops to </a:t>
            </a:r>
            <a:r>
              <a:rPr lang="en-US" sz="2000" b="1" i="0" dirty="0" err="1">
                <a:solidFill>
                  <a:srgbClr val="000099"/>
                </a:solidFill>
              </a:rPr>
              <a:t>dest</a:t>
            </a:r>
            <a:endParaRPr lang="en-US" sz="2000" b="1" i="0" dirty="0">
              <a:solidFill>
                <a:srgbClr val="000099"/>
              </a:solidFill>
            </a:endParaRPr>
          </a:p>
          <a:p>
            <a:r>
              <a:rPr lang="en-US" sz="2000" b="1" i="0" dirty="0"/>
              <a:t> 	</a:t>
            </a:r>
            <a:r>
              <a:rPr lang="en-US" i="0" dirty="0">
                <a:solidFill>
                  <a:srgbClr val="CC0000"/>
                </a:solidFill>
              </a:rPr>
              <a:t>w</a:t>
            </a:r>
            <a:r>
              <a:rPr lang="en-US" i="0" dirty="0"/>
              <a:t>			A		2</a:t>
            </a:r>
          </a:p>
          <a:p>
            <a:r>
              <a:rPr lang="en-US" i="0" dirty="0"/>
              <a:t>	</a:t>
            </a:r>
            <a:r>
              <a:rPr lang="en-US" i="0" dirty="0">
                <a:solidFill>
                  <a:srgbClr val="CC0000"/>
                </a:solidFill>
              </a:rPr>
              <a:t>y</a:t>
            </a:r>
            <a:r>
              <a:rPr lang="en-US" i="0" dirty="0"/>
              <a:t>			B		2</a:t>
            </a:r>
          </a:p>
          <a:p>
            <a:r>
              <a:rPr lang="en-US" i="0" dirty="0"/>
              <a:t> 	</a:t>
            </a:r>
            <a:r>
              <a:rPr lang="en-US" i="0" dirty="0">
                <a:solidFill>
                  <a:srgbClr val="CC0000"/>
                </a:solidFill>
              </a:rPr>
              <a:t>z</a:t>
            </a:r>
            <a:r>
              <a:rPr lang="en-US" i="0" dirty="0"/>
              <a:t>			B		7</a:t>
            </a:r>
          </a:p>
          <a:p>
            <a:r>
              <a:rPr lang="en-US" i="0" dirty="0"/>
              <a:t>	</a:t>
            </a:r>
            <a:r>
              <a:rPr lang="en-US" i="0" dirty="0">
                <a:solidFill>
                  <a:srgbClr val="CC0000"/>
                </a:solidFill>
              </a:rPr>
              <a:t>x</a:t>
            </a:r>
            <a:r>
              <a:rPr lang="en-US" i="0" dirty="0"/>
              <a:t>			--		1</a:t>
            </a:r>
          </a:p>
          <a:p>
            <a:r>
              <a:rPr lang="en-US" sz="2000" i="0" dirty="0"/>
              <a:t>	….			….		....</a:t>
            </a:r>
          </a:p>
        </p:txBody>
      </p:sp>
      <p:sp>
        <p:nvSpPr>
          <p:cNvPr id="108552" name="Text Box 5"/>
          <p:cNvSpPr txBox="1">
            <a:spLocks noChangeArrowheads="1"/>
          </p:cNvSpPr>
          <p:nvPr/>
        </p:nvSpPr>
        <p:spPr bwMode="auto">
          <a:xfrm>
            <a:off x="2902743" y="4249440"/>
            <a:ext cx="3403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smtClean="0"/>
              <a:t>routing table in router D</a:t>
            </a:r>
          </a:p>
        </p:txBody>
      </p:sp>
      <p:sp>
        <p:nvSpPr>
          <p:cNvPr id="744557" name="Rectangle 109"/>
          <p:cNvSpPr>
            <a:spLocks noChangeArrowheads="1"/>
          </p:cNvSpPr>
          <p:nvPr/>
        </p:nvSpPr>
        <p:spPr bwMode="auto">
          <a:xfrm>
            <a:off x="1219993" y="5708353"/>
            <a:ext cx="6802438" cy="312737"/>
          </a:xfrm>
          <a:prstGeom prst="rect">
            <a:avLst/>
          </a:prstGeom>
          <a:gradFill rotWithShape="1">
            <a:gsLst>
              <a:gs pos="0">
                <a:schemeClr val="accent1">
                  <a:alpha val="28998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>
              <a:latin typeface="Arial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4" y="1272580"/>
            <a:ext cx="7953375" cy="29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4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55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65" name="Picture 1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675292"/>
            <a:ext cx="2970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3"/>
          <a:srcRect b="19799"/>
          <a:stretch/>
        </p:blipFill>
        <p:spPr>
          <a:xfrm>
            <a:off x="928688" y="1593165"/>
            <a:ext cx="7620000" cy="2287396"/>
          </a:xfrm>
          <a:prstGeom prst="rect">
            <a:avLst/>
          </a:prstGeom>
        </p:spPr>
      </p:pic>
      <p:sp>
        <p:nvSpPr>
          <p:cNvPr id="109605" name="Text Box 3"/>
          <p:cNvSpPr txBox="1">
            <a:spLocks noChangeArrowheads="1"/>
          </p:cNvSpPr>
          <p:nvPr/>
        </p:nvSpPr>
        <p:spPr bwMode="auto">
          <a:xfrm>
            <a:off x="1270530" y="4569834"/>
            <a:ext cx="6780212" cy="20986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000" b="1" i="0">
                <a:solidFill>
                  <a:srgbClr val="000099"/>
                </a:solidFill>
              </a:rPr>
              <a:t>destination subnet	  next  router      # hops to dest</a:t>
            </a:r>
          </a:p>
          <a:p>
            <a:r>
              <a:rPr lang="en-US" sz="2000" b="1" i="0"/>
              <a:t> 	</a:t>
            </a:r>
            <a:r>
              <a:rPr lang="en-US" i="0">
                <a:solidFill>
                  <a:srgbClr val="CC0000"/>
                </a:solidFill>
              </a:rPr>
              <a:t>w</a:t>
            </a:r>
            <a:r>
              <a:rPr lang="en-US" i="0"/>
              <a:t>			A		2</a:t>
            </a:r>
          </a:p>
          <a:p>
            <a:r>
              <a:rPr lang="en-US" i="0"/>
              <a:t>	</a:t>
            </a:r>
            <a:r>
              <a:rPr lang="en-US" i="0">
                <a:solidFill>
                  <a:srgbClr val="CC0000"/>
                </a:solidFill>
              </a:rPr>
              <a:t>y</a:t>
            </a:r>
            <a:r>
              <a:rPr lang="en-US" i="0"/>
              <a:t>			B		2</a:t>
            </a:r>
          </a:p>
          <a:p>
            <a:r>
              <a:rPr lang="en-US" i="0"/>
              <a:t> 	</a:t>
            </a:r>
            <a:r>
              <a:rPr lang="en-US" i="0">
                <a:solidFill>
                  <a:srgbClr val="CC0000"/>
                </a:solidFill>
              </a:rPr>
              <a:t>z</a:t>
            </a:r>
            <a:r>
              <a:rPr lang="en-US" i="0"/>
              <a:t>			B		7</a:t>
            </a:r>
          </a:p>
          <a:p>
            <a:r>
              <a:rPr lang="en-US" i="0"/>
              <a:t>	</a:t>
            </a:r>
            <a:r>
              <a:rPr lang="en-US" i="0">
                <a:solidFill>
                  <a:srgbClr val="CC0000"/>
                </a:solidFill>
              </a:rPr>
              <a:t>x</a:t>
            </a:r>
            <a:r>
              <a:rPr lang="en-US" i="0"/>
              <a:t>			--		1</a:t>
            </a:r>
          </a:p>
          <a:p>
            <a:r>
              <a:rPr lang="en-US" sz="2000" i="0"/>
              <a:t>	….			….		....</a:t>
            </a:r>
          </a:p>
        </p:txBody>
      </p:sp>
      <p:sp>
        <p:nvSpPr>
          <p:cNvPr id="109606" name="Text Box 4"/>
          <p:cNvSpPr txBox="1">
            <a:spLocks noChangeArrowheads="1"/>
          </p:cNvSpPr>
          <p:nvPr/>
        </p:nvSpPr>
        <p:spPr bwMode="auto">
          <a:xfrm>
            <a:off x="2898775" y="4104994"/>
            <a:ext cx="352372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/>
              <a:t>Routing table in router D</a:t>
            </a:r>
          </a:p>
        </p:txBody>
      </p:sp>
      <p:grpSp>
        <p:nvGrpSpPr>
          <p:cNvPr id="745582" name="Group 110"/>
          <p:cNvGrpSpPr>
            <a:grpSpLocks/>
          </p:cNvGrpSpPr>
          <p:nvPr/>
        </p:nvGrpSpPr>
        <p:grpSpPr bwMode="auto">
          <a:xfrm>
            <a:off x="4738688" y="5370512"/>
            <a:ext cx="896937" cy="576263"/>
            <a:chOff x="2985" y="3170"/>
            <a:chExt cx="565" cy="363"/>
          </a:xfrm>
        </p:grpSpPr>
        <p:sp>
          <p:nvSpPr>
            <p:cNvPr id="109617" name="Line 111"/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9618" name="Text Box 112"/>
            <p:cNvSpPr txBox="1">
              <a:spLocks noChangeArrowheads="1"/>
            </p:cNvSpPr>
            <p:nvPr/>
          </p:nvSpPr>
          <p:spPr bwMode="auto">
            <a:xfrm>
              <a:off x="3306" y="317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0" smtClean="0"/>
                <a:t>A</a:t>
              </a:r>
            </a:p>
          </p:txBody>
        </p:sp>
      </p:grpSp>
      <p:grpSp>
        <p:nvGrpSpPr>
          <p:cNvPr id="745585" name="Group 113"/>
          <p:cNvGrpSpPr>
            <a:grpSpLocks/>
          </p:cNvGrpSpPr>
          <p:nvPr/>
        </p:nvGrpSpPr>
        <p:grpSpPr bwMode="auto">
          <a:xfrm>
            <a:off x="6551613" y="5334000"/>
            <a:ext cx="863600" cy="576262"/>
            <a:chOff x="2985" y="3170"/>
            <a:chExt cx="544" cy="363"/>
          </a:xfrm>
        </p:grpSpPr>
        <p:sp>
          <p:nvSpPr>
            <p:cNvPr id="109615" name="Line 114"/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9616" name="Text Box 115"/>
            <p:cNvSpPr txBox="1">
              <a:spLocks noChangeArrowheads="1"/>
            </p:cNvSpPr>
            <p:nvPr/>
          </p:nvSpPr>
          <p:spPr bwMode="auto">
            <a:xfrm>
              <a:off x="3306" y="317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0" smtClean="0"/>
                <a:t>5</a:t>
              </a:r>
            </a:p>
          </p:txBody>
        </p:sp>
      </p:grpSp>
      <p:grpSp>
        <p:nvGrpSpPr>
          <p:cNvPr id="745588" name="Group 116"/>
          <p:cNvGrpSpPr>
            <a:grpSpLocks/>
          </p:cNvGrpSpPr>
          <p:nvPr/>
        </p:nvGrpSpPr>
        <p:grpSpPr bwMode="auto">
          <a:xfrm>
            <a:off x="1951831" y="374978"/>
            <a:ext cx="2308225" cy="1801813"/>
            <a:chOff x="1312" y="394"/>
            <a:chExt cx="1454" cy="1135"/>
          </a:xfrm>
          <a:solidFill>
            <a:schemeClr val="bg1"/>
          </a:solidFill>
        </p:grpSpPr>
        <p:sp>
          <p:nvSpPr>
            <p:cNvPr id="109612" name="Text Box 117"/>
            <p:cNvSpPr txBox="1">
              <a:spLocks noChangeArrowheads="1"/>
            </p:cNvSpPr>
            <p:nvPr/>
          </p:nvSpPr>
          <p:spPr bwMode="auto">
            <a:xfrm>
              <a:off x="1312" y="639"/>
              <a:ext cx="1454" cy="62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400" b="1" i="0">
                  <a:solidFill>
                    <a:schemeClr val="accent2"/>
                  </a:solidFill>
                </a:rPr>
                <a:t> </a:t>
              </a:r>
              <a:r>
                <a:rPr lang="en-US" sz="1400" b="1" i="0">
                  <a:solidFill>
                    <a:srgbClr val="000099"/>
                  </a:solidFill>
                </a:rPr>
                <a:t>dest     next  hops</a:t>
              </a:r>
            </a:p>
            <a:p>
              <a:pPr>
                <a:lnSpc>
                  <a:spcPct val="90000"/>
                </a:lnSpc>
              </a:pPr>
              <a:r>
                <a:rPr lang="en-US" sz="1400" b="1" i="0"/>
                <a:t>   </a:t>
              </a:r>
              <a:r>
                <a:rPr lang="en-US" sz="1400" i="0">
                  <a:solidFill>
                    <a:srgbClr val="CC0000"/>
                  </a:solidFill>
                </a:rPr>
                <a:t>w</a:t>
              </a:r>
              <a:r>
                <a:rPr lang="en-US" sz="1400" i="0"/>
                <a:t>	  -       1</a:t>
              </a:r>
            </a:p>
            <a:p>
              <a:pPr>
                <a:lnSpc>
                  <a:spcPct val="90000"/>
                </a:lnSpc>
              </a:pPr>
              <a:r>
                <a:rPr lang="en-US" sz="1400" i="0"/>
                <a:t>   </a:t>
              </a:r>
              <a:r>
                <a:rPr lang="en-US" sz="1400" i="0">
                  <a:solidFill>
                    <a:srgbClr val="CC0000"/>
                  </a:solidFill>
                </a:rPr>
                <a:t>x</a:t>
              </a:r>
              <a:r>
                <a:rPr lang="en-US" sz="1400" i="0"/>
                <a:t>	  -       1</a:t>
              </a:r>
            </a:p>
            <a:p>
              <a:pPr>
                <a:lnSpc>
                  <a:spcPct val="90000"/>
                </a:lnSpc>
              </a:pPr>
              <a:r>
                <a:rPr lang="en-US" sz="1400" i="0">
                  <a:solidFill>
                    <a:srgbClr val="FF0000"/>
                  </a:solidFill>
                </a:rPr>
                <a:t>   </a:t>
              </a:r>
              <a:r>
                <a:rPr lang="en-US" sz="1400" i="0">
                  <a:solidFill>
                    <a:srgbClr val="CC0000"/>
                  </a:solidFill>
                </a:rPr>
                <a:t>z</a:t>
              </a:r>
              <a:r>
                <a:rPr lang="en-US" sz="1400" i="0"/>
                <a:t>	  C      4</a:t>
              </a:r>
            </a:p>
            <a:p>
              <a:pPr>
                <a:lnSpc>
                  <a:spcPct val="90000"/>
                </a:lnSpc>
              </a:pPr>
              <a:r>
                <a:rPr lang="en-US" sz="1400" i="0"/>
                <a:t>   ….	  …     ...</a:t>
              </a:r>
            </a:p>
          </p:txBody>
        </p:sp>
        <p:sp>
          <p:nvSpPr>
            <p:cNvPr id="109613" name="Text Box 118"/>
            <p:cNvSpPr txBox="1">
              <a:spLocks noChangeArrowheads="1"/>
            </p:cNvSpPr>
            <p:nvPr/>
          </p:nvSpPr>
          <p:spPr bwMode="auto">
            <a:xfrm>
              <a:off x="1446" y="394"/>
              <a:ext cx="1182" cy="19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smtClean="0"/>
                <a:t>A-to-D advertisement</a:t>
              </a:r>
            </a:p>
          </p:txBody>
        </p:sp>
        <p:sp>
          <p:nvSpPr>
            <p:cNvPr id="109614" name="AutoShape 119"/>
            <p:cNvSpPr>
              <a:spLocks noChangeArrowheads="1"/>
            </p:cNvSpPr>
            <p:nvPr/>
          </p:nvSpPr>
          <p:spPr bwMode="auto">
            <a:xfrm>
              <a:off x="1349" y="1271"/>
              <a:ext cx="1285" cy="258"/>
            </a:xfrm>
            <a:prstGeom prst="curvedDownArrow">
              <a:avLst>
                <a:gd name="adj1" fmla="val 99612"/>
                <a:gd name="adj2" fmla="val 199225"/>
                <a:gd name="adj3" fmla="val 3333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9611" name="Rectangle 122"/>
          <p:cNvSpPr>
            <a:spLocks noGrp="1" noChangeArrowheads="1"/>
          </p:cNvSpPr>
          <p:nvPr>
            <p:ph type="title"/>
          </p:nvPr>
        </p:nvSpPr>
        <p:spPr>
          <a:xfrm>
            <a:off x="5207000" y="43467"/>
            <a:ext cx="3937000" cy="863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RIP: example </a:t>
            </a:r>
          </a:p>
        </p:txBody>
      </p:sp>
    </p:spTree>
    <p:extLst>
      <p:ext uri="{BB962C8B-B14F-4D97-AF65-F5344CB8AC3E}">
        <p14:creationId xmlns:p14="http://schemas.microsoft.com/office/powerpoint/2010/main" val="119563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4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4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334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RIP: link </a:t>
            </a:r>
            <a:r>
              <a:rPr lang="en-US" sz="4000" dirty="0" smtClean="0">
                <a:ea typeface="ＭＳ Ｐゴシック" charset="0"/>
                <a:cs typeface="+mj-cs"/>
              </a:rPr>
              <a:t>failure and </a:t>
            </a:r>
            <a:r>
              <a:rPr lang="en-US" sz="4000" dirty="0">
                <a:ea typeface="ＭＳ Ｐゴシック" charset="0"/>
                <a:cs typeface="+mj-cs"/>
              </a:rPr>
              <a:t>recovery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05800" cy="5181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 smtClean="0">
                <a:latin typeface="Pescadero" panose="02020502080305020403" pitchFamily="18" charset="0"/>
                <a:ea typeface="ＭＳ Ｐゴシック" charset="0"/>
                <a:cs typeface="+mn-cs"/>
              </a:rPr>
              <a:t>If </a:t>
            </a:r>
            <a:r>
              <a:rPr lang="en-US" sz="3200" dirty="0">
                <a:solidFill>
                  <a:srgbClr val="FF0000"/>
                </a:solidFill>
                <a:latin typeface="Pescadero" panose="02020502080305020403" pitchFamily="18" charset="0"/>
                <a:ea typeface="ＭＳ Ｐゴシック" charset="0"/>
                <a:cs typeface="+mn-cs"/>
              </a:rPr>
              <a:t>no advertisement heard </a:t>
            </a:r>
            <a:r>
              <a:rPr lang="en-US" sz="3200" dirty="0" smtClean="0">
                <a:solidFill>
                  <a:srgbClr val="FF0000"/>
                </a:solidFill>
                <a:latin typeface="Pescadero" panose="02020502080305020403" pitchFamily="18" charset="0"/>
                <a:ea typeface="ＭＳ Ｐゴシック" charset="0"/>
                <a:cs typeface="+mn-cs"/>
              </a:rPr>
              <a:t>after 180 </a:t>
            </a:r>
            <a:r>
              <a:rPr lang="en-US" sz="3200" dirty="0">
                <a:solidFill>
                  <a:srgbClr val="FF0000"/>
                </a:solidFill>
                <a:latin typeface="Pescadero" panose="02020502080305020403" pitchFamily="18" charset="0"/>
                <a:ea typeface="ＭＳ Ｐゴシック" charset="0"/>
                <a:cs typeface="+mn-cs"/>
              </a:rPr>
              <a:t>sec </a:t>
            </a:r>
            <a:endParaRPr lang="en-US" sz="3200" dirty="0" smtClean="0">
              <a:solidFill>
                <a:srgbClr val="FF0000"/>
              </a:solidFill>
              <a:latin typeface="Pescadero" panose="02020502080305020403" pitchFamily="18" charset="0"/>
              <a:ea typeface="ＭＳ Ｐゴシック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FF0000"/>
                </a:solidFill>
                <a:latin typeface="Pescadero" panose="02020502080305020403" pitchFamily="18" charset="0"/>
                <a:ea typeface="ＭＳ Ｐゴシック" charset="0"/>
                <a:cs typeface="+mn-cs"/>
              </a:rPr>
              <a:t>	</a:t>
            </a:r>
            <a:r>
              <a:rPr lang="en-US" sz="3200" dirty="0" smtClean="0">
                <a:latin typeface="Pescadero" panose="02020502080305020403" pitchFamily="18" charset="0"/>
                <a:ea typeface="ＭＳ Ｐゴシック" charset="0"/>
                <a:cs typeface="+mn-cs"/>
              </a:rPr>
              <a:t>=&gt; </a:t>
            </a:r>
            <a:r>
              <a:rPr lang="en-US" sz="3200" dirty="0">
                <a:latin typeface="Pescadero" panose="02020502080305020403" pitchFamily="18" charset="0"/>
                <a:ea typeface="ＭＳ Ｐゴシック" charset="0"/>
                <a:cs typeface="+mn-cs"/>
              </a:rPr>
              <a:t>neighbor/link declared dead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latin typeface="Pescadero" panose="02020502080305020403" pitchFamily="18" charset="0"/>
                <a:ea typeface="ＭＳ Ｐゴシック" charset="0"/>
              </a:rPr>
              <a:t>routes via neighbor invalidated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latin typeface="Pescadero" panose="02020502080305020403" pitchFamily="18" charset="0"/>
                <a:ea typeface="ＭＳ Ｐゴシック" charset="0"/>
              </a:rPr>
              <a:t>new advertisements sent to neighbors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latin typeface="Pescadero" panose="02020502080305020403" pitchFamily="18" charset="0"/>
                <a:ea typeface="ＭＳ Ｐゴシック" charset="0"/>
              </a:rPr>
              <a:t>neighbors in turn send out new advertisements (if tables changed)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 dirty="0" smtClean="0">
                <a:solidFill>
                  <a:srgbClr val="CC0000"/>
                </a:solidFill>
                <a:latin typeface="Pescadero" panose="02020502080305020403" pitchFamily="18" charset="0"/>
                <a:ea typeface="ＭＳ Ｐゴシック" charset="0"/>
              </a:rPr>
              <a:t>poison </a:t>
            </a:r>
            <a:r>
              <a:rPr lang="en-US" i="1" dirty="0">
                <a:solidFill>
                  <a:srgbClr val="CC0000"/>
                </a:solidFill>
                <a:latin typeface="Pescadero" panose="02020502080305020403" pitchFamily="18" charset="0"/>
                <a:ea typeface="ＭＳ Ｐゴシック" charset="0"/>
              </a:rPr>
              <a:t>reverse</a:t>
            </a:r>
            <a:r>
              <a:rPr lang="en-US" dirty="0">
                <a:latin typeface="Pescadero" panose="02020502080305020403" pitchFamily="18" charset="0"/>
                <a:ea typeface="ＭＳ Ｐゴシック" charset="0"/>
              </a:rPr>
              <a:t> used to prevent </a:t>
            </a:r>
            <a:r>
              <a:rPr lang="en-US" dirty="0" err="1">
                <a:latin typeface="Pescadero" panose="02020502080305020403" pitchFamily="18" charset="0"/>
                <a:ea typeface="ＭＳ Ｐゴシック" charset="0"/>
              </a:rPr>
              <a:t>ping-pong</a:t>
            </a:r>
            <a:r>
              <a:rPr lang="en-US" dirty="0">
                <a:latin typeface="Pescadero" panose="02020502080305020403" pitchFamily="18" charset="0"/>
                <a:ea typeface="ＭＳ Ｐゴシック" charset="0"/>
              </a:rPr>
              <a:t> loops (infinite distance = 16 hops)</a:t>
            </a:r>
          </a:p>
        </p:txBody>
      </p:sp>
    </p:spTree>
    <p:extLst>
      <p:ext uri="{BB962C8B-B14F-4D97-AF65-F5344CB8AC3E}">
        <p14:creationId xmlns:p14="http://schemas.microsoft.com/office/powerpoint/2010/main" val="26749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84772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236" name="Group 2"/>
          <p:cNvGrpSpPr>
            <a:grpSpLocks/>
          </p:cNvGrpSpPr>
          <p:nvPr/>
        </p:nvGrpSpPr>
        <p:grpSpPr bwMode="auto">
          <a:xfrm>
            <a:off x="2880161" y="1672063"/>
            <a:ext cx="3571875" cy="2236788"/>
            <a:chOff x="3162" y="1071"/>
            <a:chExt cx="2250" cy="1409"/>
          </a:xfrm>
        </p:grpSpPr>
        <p:sp>
          <p:nvSpPr>
            <p:cNvPr id="95240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800"/>
            </a:p>
          </p:txBody>
        </p:sp>
        <p:sp>
          <p:nvSpPr>
            <p:cNvPr id="95241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800"/>
            </a:p>
          </p:txBody>
        </p:sp>
        <p:sp>
          <p:nvSpPr>
            <p:cNvPr id="75787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788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789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790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791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792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793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794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795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796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797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798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799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800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801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802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803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804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805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806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807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808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809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810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811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812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813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814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815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5816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0"/>
              </a:endParaRPr>
            </a:p>
          </p:txBody>
        </p:sp>
        <p:sp>
          <p:nvSpPr>
            <p:cNvPr id="95272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800"/>
            </a:p>
          </p:txBody>
        </p:sp>
        <p:sp>
          <p:nvSpPr>
            <p:cNvPr id="95273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800"/>
            </a:p>
          </p:txBody>
        </p:sp>
        <p:sp>
          <p:nvSpPr>
            <p:cNvPr id="95274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84828 h 174"/>
                <a:gd name="T2" fmla="*/ 1593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800"/>
            </a:p>
          </p:txBody>
        </p:sp>
        <p:sp>
          <p:nvSpPr>
            <p:cNvPr id="95275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800"/>
            </a:p>
          </p:txBody>
        </p:sp>
        <p:sp>
          <p:nvSpPr>
            <p:cNvPr id="95276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800"/>
            </a:p>
          </p:txBody>
        </p:sp>
        <p:sp>
          <p:nvSpPr>
            <p:cNvPr id="95277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800"/>
            </a:p>
          </p:txBody>
        </p:sp>
        <p:sp>
          <p:nvSpPr>
            <p:cNvPr id="95278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800"/>
            </a:p>
          </p:txBody>
        </p:sp>
        <p:sp>
          <p:nvSpPr>
            <p:cNvPr id="95279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800"/>
            </a:p>
          </p:txBody>
        </p:sp>
        <p:sp>
          <p:nvSpPr>
            <p:cNvPr id="95280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800"/>
            </a:p>
          </p:txBody>
        </p:sp>
        <p:grpSp>
          <p:nvGrpSpPr>
            <p:cNvPr id="95281" name="Group 44"/>
            <p:cNvGrpSpPr>
              <a:grpSpLocks/>
            </p:cNvGrpSpPr>
            <p:nvPr/>
          </p:nvGrpSpPr>
          <p:grpSpPr bwMode="auto">
            <a:xfrm>
              <a:off x="3292" y="1744"/>
              <a:ext cx="188" cy="213"/>
              <a:chOff x="2963" y="2425"/>
              <a:chExt cx="191" cy="213"/>
            </a:xfrm>
          </p:grpSpPr>
          <p:sp>
            <p:nvSpPr>
              <p:cNvPr id="75852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853" name="Text Box 46"/>
              <p:cNvSpPr txBox="1">
                <a:spLocks noChangeArrowheads="1"/>
              </p:cNvSpPr>
              <p:nvPr/>
            </p:nvSpPr>
            <p:spPr bwMode="auto">
              <a:xfrm>
                <a:off x="2963" y="2425"/>
                <a:ext cx="19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/>
                  <a:t>u</a:t>
                </a:r>
                <a:endParaRPr lang="en-US" sz="1800" smtClean="0"/>
              </a:p>
            </p:txBody>
          </p:sp>
        </p:grpSp>
        <p:grpSp>
          <p:nvGrpSpPr>
            <p:cNvPr id="95282" name="Group 47"/>
            <p:cNvGrpSpPr>
              <a:grpSpLocks/>
            </p:cNvGrpSpPr>
            <p:nvPr/>
          </p:nvGrpSpPr>
          <p:grpSpPr bwMode="auto">
            <a:xfrm>
              <a:off x="4465" y="2128"/>
              <a:ext cx="181" cy="213"/>
              <a:chOff x="2966" y="2425"/>
              <a:chExt cx="184" cy="213"/>
            </a:xfrm>
          </p:grpSpPr>
          <p:sp>
            <p:nvSpPr>
              <p:cNvPr id="75850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851" name="Text Box 49"/>
              <p:cNvSpPr txBox="1">
                <a:spLocks noChangeArrowheads="1"/>
              </p:cNvSpPr>
              <p:nvPr/>
            </p:nvSpPr>
            <p:spPr bwMode="auto">
              <a:xfrm>
                <a:off x="2966" y="2425"/>
                <a:ext cx="18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/>
                  <a:t>y</a:t>
                </a:r>
                <a:endParaRPr lang="en-US" sz="1800" smtClean="0"/>
              </a:p>
            </p:txBody>
          </p:sp>
        </p:grpSp>
        <p:grpSp>
          <p:nvGrpSpPr>
            <p:cNvPr id="95283" name="Group 50"/>
            <p:cNvGrpSpPr>
              <a:grpSpLocks/>
            </p:cNvGrpSpPr>
            <p:nvPr/>
          </p:nvGrpSpPr>
          <p:grpSpPr bwMode="auto">
            <a:xfrm>
              <a:off x="3781" y="2095"/>
              <a:ext cx="189" cy="233"/>
              <a:chOff x="2962" y="2395"/>
              <a:chExt cx="190" cy="233"/>
            </a:xfrm>
          </p:grpSpPr>
          <p:sp>
            <p:nvSpPr>
              <p:cNvPr id="75848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849" name="Text Box 52"/>
              <p:cNvSpPr txBox="1">
                <a:spLocks noChangeArrowheads="1"/>
              </p:cNvSpPr>
              <p:nvPr/>
            </p:nvSpPr>
            <p:spPr bwMode="auto">
              <a:xfrm>
                <a:off x="2962" y="2395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smtClean="0"/>
                  <a:t>x</a:t>
                </a:r>
              </a:p>
            </p:txBody>
          </p:sp>
        </p:grpSp>
        <p:grpSp>
          <p:nvGrpSpPr>
            <p:cNvPr id="95284" name="Group 53"/>
            <p:cNvGrpSpPr>
              <a:grpSpLocks/>
            </p:cNvGrpSpPr>
            <p:nvPr/>
          </p:nvGrpSpPr>
          <p:grpSpPr bwMode="auto">
            <a:xfrm>
              <a:off x="4445" y="1438"/>
              <a:ext cx="209" cy="213"/>
              <a:chOff x="2952" y="2425"/>
              <a:chExt cx="212" cy="213"/>
            </a:xfrm>
          </p:grpSpPr>
          <p:sp>
            <p:nvSpPr>
              <p:cNvPr id="75846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847" name="Text Box 55"/>
              <p:cNvSpPr txBox="1">
                <a:spLocks noChangeArrowheads="1"/>
              </p:cNvSpPr>
              <p:nvPr/>
            </p:nvSpPr>
            <p:spPr bwMode="auto">
              <a:xfrm>
                <a:off x="2952" y="2425"/>
                <a:ext cx="21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/>
                  <a:t>w</a:t>
                </a:r>
                <a:endParaRPr lang="en-US" sz="1800" smtClean="0"/>
              </a:p>
            </p:txBody>
          </p:sp>
        </p:grpSp>
        <p:grpSp>
          <p:nvGrpSpPr>
            <p:cNvPr id="95285" name="Group 56"/>
            <p:cNvGrpSpPr>
              <a:grpSpLocks/>
            </p:cNvGrpSpPr>
            <p:nvPr/>
          </p:nvGrpSpPr>
          <p:grpSpPr bwMode="auto">
            <a:xfrm>
              <a:off x="3775" y="1438"/>
              <a:ext cx="181" cy="213"/>
              <a:chOff x="2966" y="2425"/>
              <a:chExt cx="184" cy="213"/>
            </a:xfrm>
          </p:grpSpPr>
          <p:sp>
            <p:nvSpPr>
              <p:cNvPr id="75844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845" name="Text Box 58"/>
              <p:cNvSpPr txBox="1">
                <a:spLocks noChangeArrowheads="1"/>
              </p:cNvSpPr>
              <p:nvPr/>
            </p:nvSpPr>
            <p:spPr bwMode="auto">
              <a:xfrm>
                <a:off x="2966" y="2425"/>
                <a:ext cx="18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/>
                  <a:t>v</a:t>
                </a:r>
                <a:endParaRPr lang="en-US" sz="1800" smtClean="0"/>
              </a:p>
            </p:txBody>
          </p:sp>
        </p:grpSp>
        <p:grpSp>
          <p:nvGrpSpPr>
            <p:cNvPr id="95286" name="Group 59"/>
            <p:cNvGrpSpPr>
              <a:grpSpLocks/>
            </p:cNvGrpSpPr>
            <p:nvPr/>
          </p:nvGrpSpPr>
          <p:grpSpPr bwMode="auto">
            <a:xfrm>
              <a:off x="5034" y="1756"/>
              <a:ext cx="189" cy="233"/>
              <a:chOff x="2961" y="2395"/>
              <a:chExt cx="191" cy="233"/>
            </a:xfrm>
          </p:grpSpPr>
          <p:sp>
            <p:nvSpPr>
              <p:cNvPr id="75842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843" name="Text Box 61"/>
              <p:cNvSpPr txBox="1">
                <a:spLocks noChangeArrowheads="1"/>
              </p:cNvSpPr>
              <p:nvPr/>
            </p:nvSpPr>
            <p:spPr bwMode="auto">
              <a:xfrm>
                <a:off x="2961" y="2395"/>
                <a:ext cx="19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smtClean="0"/>
                  <a:t>z</a:t>
                </a:r>
              </a:p>
            </p:txBody>
          </p:sp>
        </p:grpSp>
        <p:sp>
          <p:nvSpPr>
            <p:cNvPr id="75832" name="Text Box 62"/>
            <p:cNvSpPr txBox="1">
              <a:spLocks noChangeArrowheads="1"/>
            </p:cNvSpPr>
            <p:nvPr/>
          </p:nvSpPr>
          <p:spPr bwMode="auto">
            <a:xfrm>
              <a:off x="3492" y="1568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/>
                <a:t>2</a:t>
              </a:r>
            </a:p>
          </p:txBody>
        </p:sp>
        <p:sp>
          <p:nvSpPr>
            <p:cNvPr id="75833" name="Text Box 63"/>
            <p:cNvSpPr txBox="1">
              <a:spLocks noChangeArrowheads="1"/>
            </p:cNvSpPr>
            <p:nvPr/>
          </p:nvSpPr>
          <p:spPr bwMode="auto">
            <a:xfrm>
              <a:off x="3840" y="17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/>
                <a:t>2</a:t>
              </a:r>
            </a:p>
          </p:txBody>
        </p:sp>
        <p:sp>
          <p:nvSpPr>
            <p:cNvPr id="75834" name="Text Box 64"/>
            <p:cNvSpPr txBox="1">
              <a:spLocks noChangeArrowheads="1"/>
            </p:cNvSpPr>
            <p:nvPr/>
          </p:nvSpPr>
          <p:spPr bwMode="auto">
            <a:xfrm>
              <a:off x="3405" y="20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/>
                <a:t>1</a:t>
              </a:r>
            </a:p>
          </p:txBody>
        </p:sp>
        <p:sp>
          <p:nvSpPr>
            <p:cNvPr id="75835" name="Text Box 65"/>
            <p:cNvSpPr txBox="1">
              <a:spLocks noChangeArrowheads="1"/>
            </p:cNvSpPr>
            <p:nvPr/>
          </p:nvSpPr>
          <p:spPr bwMode="auto">
            <a:xfrm>
              <a:off x="4224" y="188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/>
                <a:t>3</a:t>
              </a:r>
            </a:p>
          </p:txBody>
        </p:sp>
        <p:sp>
          <p:nvSpPr>
            <p:cNvPr id="75836" name="Text Box 66"/>
            <p:cNvSpPr txBox="1">
              <a:spLocks noChangeArrowheads="1"/>
            </p:cNvSpPr>
            <p:nvPr/>
          </p:nvSpPr>
          <p:spPr bwMode="auto">
            <a:xfrm>
              <a:off x="4161" y="2234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/>
                <a:t>1</a:t>
              </a:r>
            </a:p>
          </p:txBody>
        </p:sp>
        <p:sp>
          <p:nvSpPr>
            <p:cNvPr id="75837" name="Text Box 67"/>
            <p:cNvSpPr txBox="1">
              <a:spLocks noChangeArrowheads="1"/>
            </p:cNvSpPr>
            <p:nvPr/>
          </p:nvSpPr>
          <p:spPr bwMode="auto">
            <a:xfrm>
              <a:off x="4521" y="180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/>
                <a:t>1</a:t>
              </a:r>
            </a:p>
          </p:txBody>
        </p:sp>
        <p:sp>
          <p:nvSpPr>
            <p:cNvPr id="75838" name="Text Box 68"/>
            <p:cNvSpPr txBox="1">
              <a:spLocks noChangeArrowheads="1"/>
            </p:cNvSpPr>
            <p:nvPr/>
          </p:nvSpPr>
          <p:spPr bwMode="auto">
            <a:xfrm>
              <a:off x="4881" y="206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/>
                <a:t>2</a:t>
              </a:r>
            </a:p>
          </p:txBody>
        </p:sp>
        <p:sp>
          <p:nvSpPr>
            <p:cNvPr id="75839" name="Text Box 69"/>
            <p:cNvSpPr txBox="1">
              <a:spLocks noChangeArrowheads="1"/>
            </p:cNvSpPr>
            <p:nvPr/>
          </p:nvSpPr>
          <p:spPr bwMode="auto">
            <a:xfrm>
              <a:off x="4854" y="153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/>
                <a:t>5</a:t>
              </a:r>
            </a:p>
          </p:txBody>
        </p:sp>
        <p:sp>
          <p:nvSpPr>
            <p:cNvPr id="75840" name="Text Box 70"/>
            <p:cNvSpPr txBox="1">
              <a:spLocks noChangeArrowheads="1"/>
            </p:cNvSpPr>
            <p:nvPr/>
          </p:nvSpPr>
          <p:spPr bwMode="auto">
            <a:xfrm>
              <a:off x="4119" y="138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/>
                <a:t>3</a:t>
              </a:r>
            </a:p>
          </p:txBody>
        </p:sp>
        <p:sp>
          <p:nvSpPr>
            <p:cNvPr id="75841" name="Text Box 71"/>
            <p:cNvSpPr txBox="1">
              <a:spLocks noChangeArrowheads="1"/>
            </p:cNvSpPr>
            <p:nvPr/>
          </p:nvSpPr>
          <p:spPr bwMode="auto">
            <a:xfrm>
              <a:off x="3768" y="111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smtClean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782" name="Text Box 72"/>
              <p:cNvSpPr txBox="1">
                <a:spLocks noChangeArrowheads="1"/>
              </p:cNvSpPr>
              <p:nvPr/>
            </p:nvSpPr>
            <p:spPr bwMode="auto">
              <a:xfrm>
                <a:off x="702447" y="3908851"/>
                <a:ext cx="8056886" cy="13234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extLst/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2000" i="0" dirty="0" smtClean="0">
                    <a:latin typeface="+mn-lt"/>
                  </a:rPr>
                  <a:t>graph: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0" dirty="0" smtClean="0">
                  <a:latin typeface="+mn-lt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 smtClean="0">
                    <a:latin typeface="+mn-lt"/>
                  </a:rPr>
                  <a:t>= set of routers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{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2000" i="0" dirty="0" smtClean="0">
                  <a:latin typeface="+mn-lt"/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2000" i="0" dirty="0" smtClean="0">
                    <a:latin typeface="+mn-lt"/>
                  </a:rPr>
                  <a:t>set of links </a:t>
                </a:r>
                <a:endParaRPr lang="en-CA" sz="2000" i="1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={ (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 }</m:t>
                      </m:r>
                    </m:oMath>
                  </m:oMathPara>
                </a14:m>
                <a:endParaRPr lang="en-US" sz="2000" i="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75782" name="Text 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447" y="3908851"/>
                <a:ext cx="8056886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756" t="-2304" b="-414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Graph abstraction</a:t>
            </a:r>
          </a:p>
        </p:txBody>
      </p:sp>
      <p:sp>
        <p:nvSpPr>
          <p:cNvPr id="75784" name="Text Box 74"/>
          <p:cNvSpPr txBox="1">
            <a:spLocks noChangeArrowheads="1"/>
          </p:cNvSpPr>
          <p:nvPr/>
        </p:nvSpPr>
        <p:spPr bwMode="auto">
          <a:xfrm>
            <a:off x="679942" y="5242351"/>
            <a:ext cx="807939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marL="290513" indent="-2905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+mj-lt"/>
              </a:rPr>
              <a:t>aside: graph abstraction is useful in other network contexts, e.g., </a:t>
            </a:r>
          </a:p>
          <a:p>
            <a:pPr>
              <a:defRPr/>
            </a:pPr>
            <a:r>
              <a:rPr lang="en-US" i="0" dirty="0" smtClean="0">
                <a:latin typeface="+mj-lt"/>
              </a:rPr>
              <a:t>P2P, where N is set of peers and E is set of TCP connections</a:t>
            </a:r>
          </a:p>
        </p:txBody>
      </p:sp>
    </p:spTree>
    <p:extLst>
      <p:ext uri="{BB962C8B-B14F-4D97-AF65-F5344CB8AC3E}">
        <p14:creationId xmlns:p14="http://schemas.microsoft.com/office/powerpoint/2010/main" val="10365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048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OSPF (Open Shortest Path First)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610600" cy="5105400"/>
          </a:xfrm>
        </p:spPr>
        <p:txBody>
          <a:bodyPr/>
          <a:lstStyle/>
          <a:p>
            <a:r>
              <a:rPr lang="en-CA" dirty="0" smtClean="0">
                <a:latin typeface="Pescadero" panose="02020502080305020403" pitchFamily="18" charset="0"/>
              </a:rPr>
              <a:t>It </a:t>
            </a:r>
            <a:r>
              <a:rPr lang="en-US" dirty="0" smtClean="0">
                <a:latin typeface="Pescadero" panose="02020502080305020403" pitchFamily="18" charset="0"/>
              </a:rPr>
              <a:t>uses link state algorithm </a:t>
            </a:r>
          </a:p>
          <a:p>
            <a:pPr lvl="1"/>
            <a:r>
              <a:rPr lang="en-US" dirty="0" smtClean="0">
                <a:latin typeface="Pescadero" panose="02020502080305020403" pitchFamily="18" charset="0"/>
              </a:rPr>
              <a:t>LS packet dissemination</a:t>
            </a:r>
          </a:p>
          <a:p>
            <a:pPr lvl="1"/>
            <a:r>
              <a:rPr lang="en-US" dirty="0" smtClean="0">
                <a:latin typeface="Pescadero" panose="02020502080305020403" pitchFamily="18" charset="0"/>
              </a:rPr>
              <a:t>Topology map at each node</a:t>
            </a:r>
          </a:p>
          <a:p>
            <a:pPr lvl="1"/>
            <a:r>
              <a:rPr lang="en-US" dirty="0" smtClean="0">
                <a:latin typeface="Pescadero" panose="02020502080305020403" pitchFamily="18" charset="0"/>
              </a:rPr>
              <a:t>Route computation using Dijkstra</a:t>
            </a:r>
            <a:r>
              <a:rPr lang="ja-JP" altLang="en-US" dirty="0" smtClean="0">
                <a:latin typeface="Pescadero" panose="02020502080305020403" pitchFamily="18" charset="0"/>
              </a:rPr>
              <a:t>’</a:t>
            </a:r>
            <a:r>
              <a:rPr lang="en-US" altLang="ja-JP" dirty="0" smtClean="0">
                <a:latin typeface="Pescadero" panose="02020502080305020403" pitchFamily="18" charset="0"/>
              </a:rPr>
              <a:t>s algorithm</a:t>
            </a:r>
          </a:p>
          <a:p>
            <a:r>
              <a:rPr lang="en-US" dirty="0" smtClean="0">
                <a:latin typeface="Pescadero" panose="02020502080305020403" pitchFamily="18" charset="0"/>
              </a:rPr>
              <a:t>Advertisements flooded to </a:t>
            </a:r>
            <a:r>
              <a:rPr lang="en-US" i="1" dirty="0" smtClean="0">
                <a:solidFill>
                  <a:srgbClr val="CC0000"/>
                </a:solidFill>
                <a:latin typeface="Pescadero" panose="02020502080305020403" pitchFamily="18" charset="0"/>
              </a:rPr>
              <a:t>entire</a:t>
            </a:r>
            <a:r>
              <a:rPr lang="en-US" dirty="0" smtClean="0">
                <a:latin typeface="Pescadero" panose="02020502080305020403" pitchFamily="18" charset="0"/>
              </a:rPr>
              <a:t> AS</a:t>
            </a:r>
          </a:p>
          <a:p>
            <a:pPr lvl="1"/>
            <a:r>
              <a:rPr lang="en-US" dirty="0" smtClean="0">
                <a:latin typeface="Pescadero" panose="02020502080305020403" pitchFamily="18" charset="0"/>
              </a:rPr>
              <a:t>carried in OSPF messages directly over IP (rather than TCP or UDP)</a:t>
            </a:r>
          </a:p>
          <a:p>
            <a:r>
              <a:rPr lang="en-US" i="1" dirty="0" smtClean="0">
                <a:solidFill>
                  <a:srgbClr val="CC0000"/>
                </a:solidFill>
                <a:latin typeface="Pescadero" panose="02020502080305020403" pitchFamily="18" charset="0"/>
              </a:rPr>
              <a:t>IS-IS </a:t>
            </a:r>
            <a:r>
              <a:rPr lang="en-US" i="1" dirty="0">
                <a:solidFill>
                  <a:srgbClr val="CC0000"/>
                </a:solidFill>
                <a:latin typeface="Pescadero" panose="02020502080305020403" pitchFamily="18" charset="0"/>
              </a:rPr>
              <a:t>(Intermediate System to Intermediate System) routing</a:t>
            </a:r>
            <a:r>
              <a:rPr lang="en-US" dirty="0" smtClean="0">
                <a:latin typeface="Pescadero" panose="02020502080305020403" pitchFamily="18" charset="0"/>
              </a:rPr>
              <a:t> protocol: nearly identical to OSPF</a:t>
            </a:r>
          </a:p>
        </p:txBody>
      </p:sp>
    </p:spTree>
    <p:extLst>
      <p:ext uri="{BB962C8B-B14F-4D97-AF65-F5344CB8AC3E}">
        <p14:creationId xmlns:p14="http://schemas.microsoft.com/office/powerpoint/2010/main" val="166612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826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OSPF </a:t>
            </a:r>
            <a:r>
              <a:rPr lang="ja-JP" altLang="en-US" sz="3600" smtClean="0"/>
              <a:t>“</a:t>
            </a:r>
            <a:r>
              <a:rPr lang="en-US" altLang="ja-JP" sz="3600" smtClean="0"/>
              <a:t>advanced</a:t>
            </a:r>
            <a:r>
              <a:rPr lang="ja-JP" altLang="en-US" sz="3600" smtClean="0"/>
              <a:t>”</a:t>
            </a:r>
            <a:r>
              <a:rPr lang="en-US" altLang="ja-JP" sz="3600" smtClean="0"/>
              <a:t> features (not in RIP)</a:t>
            </a:r>
            <a:endParaRPr lang="en-US" smtClean="0"/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24000"/>
            <a:ext cx="8643937" cy="4876800"/>
          </a:xfrm>
        </p:spPr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</a:rPr>
              <a:t>Security</a:t>
            </a:r>
            <a:r>
              <a:rPr lang="en-US" sz="2400" i="1" dirty="0" smtClean="0">
                <a:solidFill>
                  <a:srgbClr val="0000FF"/>
                </a:solidFill>
              </a:rPr>
              <a:t>: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all OSPF messages authenticated (to prevent malicious intrusion)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Multiple</a:t>
            </a:r>
            <a:r>
              <a:rPr lang="en-US" sz="2400" dirty="0" smtClean="0"/>
              <a:t> same-cost </a:t>
            </a:r>
            <a:r>
              <a:rPr lang="en-US" sz="2400" dirty="0" smtClean="0">
                <a:solidFill>
                  <a:srgbClr val="0000FF"/>
                </a:solidFill>
              </a:rPr>
              <a:t>paths</a:t>
            </a:r>
            <a:r>
              <a:rPr lang="en-US" sz="2400" dirty="0" smtClean="0"/>
              <a:t> allowed (only one path in RIP)</a:t>
            </a:r>
          </a:p>
          <a:p>
            <a:r>
              <a:rPr lang="en-US" sz="2400" dirty="0" smtClean="0"/>
              <a:t>For each link, multiple cost metrics for different Type of Service (</a:t>
            </a:r>
            <a:r>
              <a:rPr lang="en-US" sz="2400" dirty="0" smtClean="0">
                <a:solidFill>
                  <a:srgbClr val="CC0000"/>
                </a:solidFill>
              </a:rPr>
              <a:t>TOS)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2000" dirty="0" smtClean="0"/>
              <a:t>satellite link cost set </a:t>
            </a:r>
            <a:r>
              <a:rPr lang="ja-JP" altLang="en-US" sz="2000" dirty="0" smtClean="0"/>
              <a:t>“</a:t>
            </a:r>
            <a:r>
              <a:rPr lang="en-US" altLang="ja-JP" sz="2000" dirty="0" smtClean="0"/>
              <a:t>low</a:t>
            </a:r>
            <a:r>
              <a:rPr lang="ja-JP" altLang="en-US" sz="2000" dirty="0" smtClean="0"/>
              <a:t>”</a:t>
            </a:r>
            <a:r>
              <a:rPr lang="en-US" altLang="ja-JP" sz="2000" dirty="0" smtClean="0"/>
              <a:t> for best effort </a:t>
            </a:r>
            <a:r>
              <a:rPr lang="en-US" altLang="ja-JP" sz="2000" dirty="0" err="1" smtClean="0"/>
              <a:t>ToS</a:t>
            </a:r>
            <a:r>
              <a:rPr lang="en-US" altLang="ja-JP" sz="2000" dirty="0" smtClean="0"/>
              <a:t>; </a:t>
            </a:r>
          </a:p>
          <a:p>
            <a:pPr lvl="1"/>
            <a:r>
              <a:rPr lang="en-US" altLang="ja-JP" sz="2000" dirty="0" smtClean="0"/>
              <a:t>high for real time </a:t>
            </a:r>
            <a:r>
              <a:rPr lang="en-US" altLang="ja-JP" sz="2000" dirty="0" err="1" smtClean="0"/>
              <a:t>ToS</a:t>
            </a:r>
            <a:endParaRPr lang="en-US" altLang="ja-JP" dirty="0" smtClean="0"/>
          </a:p>
          <a:p>
            <a:r>
              <a:rPr lang="en-US" sz="2400" dirty="0" smtClean="0">
                <a:solidFill>
                  <a:srgbClr val="CC0000"/>
                </a:solidFill>
              </a:rPr>
              <a:t>Hierarchical</a:t>
            </a:r>
            <a:r>
              <a:rPr lang="en-US" sz="2400" dirty="0" smtClean="0"/>
              <a:t> OSPF in large domains.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0218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3"/>
          <p:cNvSpPr>
            <a:spLocks noGrp="1" noChangeArrowheads="1"/>
          </p:cNvSpPr>
          <p:nvPr>
            <p:ph type="title"/>
          </p:nvPr>
        </p:nvSpPr>
        <p:spPr>
          <a:xfrm>
            <a:off x="427038" y="169863"/>
            <a:ext cx="443865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Hierarchical OSPF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114723" name="Line 244"/>
          <p:cNvSpPr>
            <a:spLocks noChangeShapeType="1"/>
          </p:cNvSpPr>
          <p:nvPr/>
        </p:nvSpPr>
        <p:spPr bwMode="auto">
          <a:xfrm flipV="1">
            <a:off x="4598988" y="1624013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i="0">
              <a:latin typeface="Arial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3100" y="1836738"/>
            <a:ext cx="7716210" cy="4840347"/>
            <a:chOff x="673100" y="1836738"/>
            <a:chExt cx="7716210" cy="4840347"/>
          </a:xfrm>
        </p:grpSpPr>
        <p:sp>
          <p:nvSpPr>
            <p:cNvPr id="134147" name="Freeform 2"/>
            <p:cNvSpPr>
              <a:spLocks/>
            </p:cNvSpPr>
            <p:nvPr/>
          </p:nvSpPr>
          <p:spPr bwMode="auto">
            <a:xfrm>
              <a:off x="1763713" y="2195513"/>
              <a:ext cx="6010275" cy="2206625"/>
            </a:xfrm>
            <a:custGeom>
              <a:avLst/>
              <a:gdLst>
                <a:gd name="T0" fmla="*/ 2147483647 w 3786"/>
                <a:gd name="T1" fmla="*/ 2147483647 h 1390"/>
                <a:gd name="T2" fmla="*/ 2147483647 w 3786"/>
                <a:gd name="T3" fmla="*/ 2147483647 h 1390"/>
                <a:gd name="T4" fmla="*/ 2147483647 w 3786"/>
                <a:gd name="T5" fmla="*/ 2147483647 h 1390"/>
                <a:gd name="T6" fmla="*/ 2147483647 w 3786"/>
                <a:gd name="T7" fmla="*/ 2147483647 h 1390"/>
                <a:gd name="T8" fmla="*/ 2147483647 w 3786"/>
                <a:gd name="T9" fmla="*/ 2147483647 h 1390"/>
                <a:gd name="T10" fmla="*/ 2147483647 w 3786"/>
                <a:gd name="T11" fmla="*/ 2147483647 h 1390"/>
                <a:gd name="T12" fmla="*/ 2147483647 w 3786"/>
                <a:gd name="T13" fmla="*/ 2147483647 h 1390"/>
                <a:gd name="T14" fmla="*/ 2147483647 w 3786"/>
                <a:gd name="T15" fmla="*/ 2147483647 h 1390"/>
                <a:gd name="T16" fmla="*/ 2147483647 w 3786"/>
                <a:gd name="T17" fmla="*/ 2147483647 h 1390"/>
                <a:gd name="T18" fmla="*/ 2147483647 w 3786"/>
                <a:gd name="T19" fmla="*/ 2147483647 h 1390"/>
                <a:gd name="T20" fmla="*/ 2147483647 w 3786"/>
                <a:gd name="T21" fmla="*/ 2147483647 h 1390"/>
                <a:gd name="T22" fmla="*/ 2147483647 w 3786"/>
                <a:gd name="T23" fmla="*/ 2147483647 h 1390"/>
                <a:gd name="T24" fmla="*/ 2147483647 w 3786"/>
                <a:gd name="T25" fmla="*/ 2147483647 h 1390"/>
                <a:gd name="T26" fmla="*/ 2147483647 w 3786"/>
                <a:gd name="T27" fmla="*/ 2147483647 h 139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786" h="1390">
                  <a:moveTo>
                    <a:pt x="408" y="575"/>
                  </a:moveTo>
                  <a:cubicBezTo>
                    <a:pt x="689" y="273"/>
                    <a:pt x="1286" y="110"/>
                    <a:pt x="1693" y="55"/>
                  </a:cubicBezTo>
                  <a:cubicBezTo>
                    <a:pt x="2100" y="0"/>
                    <a:pt x="2585" y="164"/>
                    <a:pt x="2852" y="245"/>
                  </a:cubicBezTo>
                  <a:cubicBezTo>
                    <a:pt x="3119" y="326"/>
                    <a:pt x="3163" y="420"/>
                    <a:pt x="3295" y="540"/>
                  </a:cubicBezTo>
                  <a:cubicBezTo>
                    <a:pt x="3427" y="660"/>
                    <a:pt x="3786" y="870"/>
                    <a:pt x="3702" y="1130"/>
                  </a:cubicBezTo>
                  <a:cubicBezTo>
                    <a:pt x="3618" y="1390"/>
                    <a:pt x="3209" y="1190"/>
                    <a:pt x="3035" y="1214"/>
                  </a:cubicBezTo>
                  <a:cubicBezTo>
                    <a:pt x="2870" y="1266"/>
                    <a:pt x="2655" y="1277"/>
                    <a:pt x="2655" y="1277"/>
                  </a:cubicBezTo>
                  <a:cubicBezTo>
                    <a:pt x="2655" y="1277"/>
                    <a:pt x="2160" y="1316"/>
                    <a:pt x="1918" y="1326"/>
                  </a:cubicBezTo>
                  <a:cubicBezTo>
                    <a:pt x="1676" y="1336"/>
                    <a:pt x="1387" y="1353"/>
                    <a:pt x="1201" y="1340"/>
                  </a:cubicBezTo>
                  <a:cubicBezTo>
                    <a:pt x="1015" y="1327"/>
                    <a:pt x="913" y="1278"/>
                    <a:pt x="801" y="1249"/>
                  </a:cubicBezTo>
                  <a:lnTo>
                    <a:pt x="527" y="1165"/>
                  </a:lnTo>
                  <a:cubicBezTo>
                    <a:pt x="404" y="1140"/>
                    <a:pt x="126" y="1159"/>
                    <a:pt x="63" y="1102"/>
                  </a:cubicBezTo>
                  <a:cubicBezTo>
                    <a:pt x="0" y="1045"/>
                    <a:pt x="85" y="919"/>
                    <a:pt x="148" y="821"/>
                  </a:cubicBezTo>
                  <a:cubicBezTo>
                    <a:pt x="205" y="733"/>
                    <a:pt x="127" y="877"/>
                    <a:pt x="408" y="575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 sz="2000" i="0"/>
            </a:p>
          </p:txBody>
        </p:sp>
        <p:sp>
          <p:nvSpPr>
            <p:cNvPr id="114694" name="Line 4"/>
            <p:cNvSpPr>
              <a:spLocks noChangeShapeType="1"/>
            </p:cNvSpPr>
            <p:nvPr/>
          </p:nvSpPr>
          <p:spPr bwMode="auto">
            <a:xfrm flipV="1">
              <a:off x="3416300" y="2582863"/>
              <a:ext cx="1058863" cy="346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695" name="Line 5"/>
            <p:cNvSpPr>
              <a:spLocks noChangeShapeType="1"/>
            </p:cNvSpPr>
            <p:nvPr/>
          </p:nvSpPr>
          <p:spPr bwMode="auto">
            <a:xfrm>
              <a:off x="4694238" y="2579688"/>
              <a:ext cx="1169987" cy="3444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696" name="Line 6"/>
            <p:cNvSpPr>
              <a:spLocks noChangeShapeType="1"/>
            </p:cNvSpPr>
            <p:nvPr/>
          </p:nvSpPr>
          <p:spPr bwMode="auto">
            <a:xfrm>
              <a:off x="6105525" y="2978150"/>
              <a:ext cx="803275" cy="801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697" name="Line 7"/>
            <p:cNvSpPr>
              <a:spLocks noChangeShapeType="1"/>
            </p:cNvSpPr>
            <p:nvPr/>
          </p:nvSpPr>
          <p:spPr bwMode="auto">
            <a:xfrm flipV="1">
              <a:off x="4684713" y="2873375"/>
              <a:ext cx="1271587" cy="118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698" name="Line 8"/>
            <p:cNvSpPr>
              <a:spLocks noChangeShapeType="1"/>
            </p:cNvSpPr>
            <p:nvPr/>
          </p:nvSpPr>
          <p:spPr bwMode="auto">
            <a:xfrm>
              <a:off x="3419475" y="3014663"/>
              <a:ext cx="1138238" cy="9921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699" name="Line 9"/>
            <p:cNvSpPr>
              <a:spLocks noChangeShapeType="1"/>
            </p:cNvSpPr>
            <p:nvPr/>
          </p:nvSpPr>
          <p:spPr bwMode="auto">
            <a:xfrm flipH="1">
              <a:off x="6516688" y="3779838"/>
              <a:ext cx="400050" cy="881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00" name="Line 10"/>
            <p:cNvSpPr>
              <a:spLocks noChangeShapeType="1"/>
            </p:cNvSpPr>
            <p:nvPr/>
          </p:nvSpPr>
          <p:spPr bwMode="auto">
            <a:xfrm>
              <a:off x="6545263" y="4633913"/>
              <a:ext cx="893762" cy="836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01" name="Line 11"/>
            <p:cNvSpPr>
              <a:spLocks noChangeShapeType="1"/>
            </p:cNvSpPr>
            <p:nvPr/>
          </p:nvSpPr>
          <p:spPr bwMode="auto">
            <a:xfrm>
              <a:off x="4578350" y="3948113"/>
              <a:ext cx="547688" cy="1338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02" name="Line 12"/>
            <p:cNvSpPr>
              <a:spLocks noChangeShapeType="1"/>
            </p:cNvSpPr>
            <p:nvPr/>
          </p:nvSpPr>
          <p:spPr bwMode="auto">
            <a:xfrm>
              <a:off x="4140200" y="4811713"/>
              <a:ext cx="246063" cy="9715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03" name="Line 13"/>
            <p:cNvSpPr>
              <a:spLocks noChangeShapeType="1"/>
            </p:cNvSpPr>
            <p:nvPr/>
          </p:nvSpPr>
          <p:spPr bwMode="auto">
            <a:xfrm flipH="1">
              <a:off x="4383088" y="5318125"/>
              <a:ext cx="7239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04" name="Line 14"/>
            <p:cNvSpPr>
              <a:spLocks noChangeShapeType="1"/>
            </p:cNvSpPr>
            <p:nvPr/>
          </p:nvSpPr>
          <p:spPr bwMode="auto">
            <a:xfrm flipH="1">
              <a:off x="4191000" y="4062413"/>
              <a:ext cx="388938" cy="779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05" name="Line 15"/>
            <p:cNvSpPr>
              <a:spLocks noChangeShapeType="1"/>
            </p:cNvSpPr>
            <p:nvPr/>
          </p:nvSpPr>
          <p:spPr bwMode="auto">
            <a:xfrm flipH="1">
              <a:off x="2425700" y="2862263"/>
              <a:ext cx="857250" cy="84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06" name="Line 16"/>
            <p:cNvSpPr>
              <a:spLocks noChangeShapeType="1"/>
            </p:cNvSpPr>
            <p:nvPr/>
          </p:nvSpPr>
          <p:spPr bwMode="auto">
            <a:xfrm flipH="1">
              <a:off x="1820863" y="3714750"/>
              <a:ext cx="577850" cy="7905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07" name="Line 17"/>
            <p:cNvSpPr>
              <a:spLocks noChangeShapeType="1"/>
            </p:cNvSpPr>
            <p:nvPr/>
          </p:nvSpPr>
          <p:spPr bwMode="auto">
            <a:xfrm flipH="1">
              <a:off x="1171575" y="4567238"/>
              <a:ext cx="622300" cy="600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08" name="Line 18"/>
            <p:cNvSpPr>
              <a:spLocks noChangeShapeType="1"/>
            </p:cNvSpPr>
            <p:nvPr/>
          </p:nvSpPr>
          <p:spPr bwMode="auto">
            <a:xfrm flipH="1">
              <a:off x="2027238" y="5095875"/>
              <a:ext cx="433387" cy="677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09" name="Line 19"/>
            <p:cNvSpPr>
              <a:spLocks noChangeShapeType="1"/>
            </p:cNvSpPr>
            <p:nvPr/>
          </p:nvSpPr>
          <p:spPr bwMode="auto">
            <a:xfrm>
              <a:off x="1900238" y="4524375"/>
              <a:ext cx="636587" cy="520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34165" name="Freeform 20"/>
            <p:cNvSpPr>
              <a:spLocks/>
            </p:cNvSpPr>
            <p:nvPr/>
          </p:nvSpPr>
          <p:spPr bwMode="auto">
            <a:xfrm>
              <a:off x="823913" y="3376613"/>
              <a:ext cx="2185987" cy="2820987"/>
            </a:xfrm>
            <a:custGeom>
              <a:avLst/>
              <a:gdLst>
                <a:gd name="T0" fmla="*/ 2147483647 w 1377"/>
                <a:gd name="T1" fmla="*/ 2147483647 h 1777"/>
                <a:gd name="T2" fmla="*/ 2147483647 w 1377"/>
                <a:gd name="T3" fmla="*/ 2147483647 h 1777"/>
                <a:gd name="T4" fmla="*/ 2147483647 w 1377"/>
                <a:gd name="T5" fmla="*/ 2147483647 h 1777"/>
                <a:gd name="T6" fmla="*/ 2147483647 w 1377"/>
                <a:gd name="T7" fmla="*/ 2147483647 h 1777"/>
                <a:gd name="T8" fmla="*/ 2147483647 w 1377"/>
                <a:gd name="T9" fmla="*/ 2147483647 h 1777"/>
                <a:gd name="T10" fmla="*/ 2147483647 w 1377"/>
                <a:gd name="T11" fmla="*/ 2147483647 h 1777"/>
                <a:gd name="T12" fmla="*/ 2147483647 w 1377"/>
                <a:gd name="T13" fmla="*/ 2147483647 h 1777"/>
                <a:gd name="T14" fmla="*/ 2147483647 w 1377"/>
                <a:gd name="T15" fmla="*/ 2147483647 h 1777"/>
                <a:gd name="T16" fmla="*/ 2147483647 w 1377"/>
                <a:gd name="T17" fmla="*/ 2147483647 h 1777"/>
                <a:gd name="T18" fmla="*/ 2147483647 w 1377"/>
                <a:gd name="T19" fmla="*/ 2147483647 h 1777"/>
                <a:gd name="T20" fmla="*/ 2147483647 w 1377"/>
                <a:gd name="T21" fmla="*/ 2147483647 h 1777"/>
                <a:gd name="T22" fmla="*/ 2147483647 w 1377"/>
                <a:gd name="T23" fmla="*/ 2147483647 h 1777"/>
                <a:gd name="T24" fmla="*/ 2147483647 w 1377"/>
                <a:gd name="T25" fmla="*/ 2147483647 h 1777"/>
                <a:gd name="T26" fmla="*/ 2147483647 w 1377"/>
                <a:gd name="T27" fmla="*/ 2147483647 h 1777"/>
                <a:gd name="T28" fmla="*/ 2147483647 w 1377"/>
                <a:gd name="T29" fmla="*/ 2147483647 h 1777"/>
                <a:gd name="T30" fmla="*/ 2147483647 w 1377"/>
                <a:gd name="T31" fmla="*/ 2147483647 h 1777"/>
                <a:gd name="T32" fmla="*/ 2147483647 w 1377"/>
                <a:gd name="T33" fmla="*/ 2147483647 h 177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377" h="1777">
                  <a:moveTo>
                    <a:pt x="671" y="245"/>
                  </a:moveTo>
                  <a:cubicBezTo>
                    <a:pt x="604" y="317"/>
                    <a:pt x="533" y="382"/>
                    <a:pt x="474" y="463"/>
                  </a:cubicBezTo>
                  <a:cubicBezTo>
                    <a:pt x="415" y="544"/>
                    <a:pt x="366" y="663"/>
                    <a:pt x="319" y="730"/>
                  </a:cubicBezTo>
                  <a:cubicBezTo>
                    <a:pt x="272" y="797"/>
                    <a:pt x="242" y="800"/>
                    <a:pt x="193" y="863"/>
                  </a:cubicBezTo>
                  <a:cubicBezTo>
                    <a:pt x="144" y="926"/>
                    <a:pt x="48" y="1027"/>
                    <a:pt x="24" y="1109"/>
                  </a:cubicBezTo>
                  <a:cubicBezTo>
                    <a:pt x="0" y="1191"/>
                    <a:pt x="10" y="1295"/>
                    <a:pt x="46" y="1355"/>
                  </a:cubicBezTo>
                  <a:cubicBezTo>
                    <a:pt x="82" y="1415"/>
                    <a:pt x="172" y="1437"/>
                    <a:pt x="242" y="1467"/>
                  </a:cubicBezTo>
                  <a:cubicBezTo>
                    <a:pt x="312" y="1497"/>
                    <a:pt x="404" y="1499"/>
                    <a:pt x="467" y="1538"/>
                  </a:cubicBezTo>
                  <a:cubicBezTo>
                    <a:pt x="530" y="1577"/>
                    <a:pt x="518" y="1669"/>
                    <a:pt x="622" y="1699"/>
                  </a:cubicBezTo>
                  <a:cubicBezTo>
                    <a:pt x="726" y="1729"/>
                    <a:pt x="986" y="1777"/>
                    <a:pt x="1092" y="1720"/>
                  </a:cubicBezTo>
                  <a:cubicBezTo>
                    <a:pt x="1198" y="1663"/>
                    <a:pt x="1219" y="1471"/>
                    <a:pt x="1261" y="1355"/>
                  </a:cubicBezTo>
                  <a:cubicBezTo>
                    <a:pt x="1303" y="1239"/>
                    <a:pt x="1377" y="1150"/>
                    <a:pt x="1345" y="1025"/>
                  </a:cubicBezTo>
                  <a:cubicBezTo>
                    <a:pt x="1313" y="900"/>
                    <a:pt x="1084" y="727"/>
                    <a:pt x="1071" y="603"/>
                  </a:cubicBezTo>
                  <a:cubicBezTo>
                    <a:pt x="1058" y="479"/>
                    <a:pt x="1237" y="374"/>
                    <a:pt x="1268" y="280"/>
                  </a:cubicBezTo>
                  <a:cubicBezTo>
                    <a:pt x="1299" y="186"/>
                    <a:pt x="1320" y="82"/>
                    <a:pt x="1254" y="41"/>
                  </a:cubicBezTo>
                  <a:cubicBezTo>
                    <a:pt x="1188" y="0"/>
                    <a:pt x="970" y="2"/>
                    <a:pt x="874" y="34"/>
                  </a:cubicBezTo>
                  <a:cubicBezTo>
                    <a:pt x="778" y="66"/>
                    <a:pt x="738" y="173"/>
                    <a:pt x="671" y="24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 sz="2000" i="0"/>
            </a:p>
          </p:txBody>
        </p:sp>
        <p:sp>
          <p:nvSpPr>
            <p:cNvPr id="134166" name="Freeform 21"/>
            <p:cNvSpPr>
              <a:spLocks/>
            </p:cNvSpPr>
            <p:nvPr/>
          </p:nvSpPr>
          <p:spPr bwMode="auto">
            <a:xfrm>
              <a:off x="3687763" y="3611563"/>
              <a:ext cx="1903412" cy="2730500"/>
            </a:xfrm>
            <a:custGeom>
              <a:avLst/>
              <a:gdLst>
                <a:gd name="T0" fmla="*/ 2147483647 w 1199"/>
                <a:gd name="T1" fmla="*/ 2147483647 h 1720"/>
                <a:gd name="T2" fmla="*/ 2147483647 w 1199"/>
                <a:gd name="T3" fmla="*/ 2147483647 h 1720"/>
                <a:gd name="T4" fmla="*/ 2147483647 w 1199"/>
                <a:gd name="T5" fmla="*/ 2147483647 h 1720"/>
                <a:gd name="T6" fmla="*/ 2147483647 w 1199"/>
                <a:gd name="T7" fmla="*/ 2147483647 h 1720"/>
                <a:gd name="T8" fmla="*/ 2147483647 w 1199"/>
                <a:gd name="T9" fmla="*/ 2147483647 h 1720"/>
                <a:gd name="T10" fmla="*/ 2147483647 w 1199"/>
                <a:gd name="T11" fmla="*/ 2147483647 h 1720"/>
                <a:gd name="T12" fmla="*/ 2147483647 w 1199"/>
                <a:gd name="T13" fmla="*/ 2147483647 h 1720"/>
                <a:gd name="T14" fmla="*/ 2147483647 w 1199"/>
                <a:gd name="T15" fmla="*/ 2147483647 h 1720"/>
                <a:gd name="T16" fmla="*/ 2147483647 w 1199"/>
                <a:gd name="T17" fmla="*/ 2147483647 h 1720"/>
                <a:gd name="T18" fmla="*/ 2147483647 w 1199"/>
                <a:gd name="T19" fmla="*/ 2147483647 h 1720"/>
                <a:gd name="T20" fmla="*/ 2147483647 w 1199"/>
                <a:gd name="T21" fmla="*/ 2147483647 h 1720"/>
                <a:gd name="T22" fmla="*/ 2147483647 w 1199"/>
                <a:gd name="T23" fmla="*/ 2147483647 h 1720"/>
                <a:gd name="T24" fmla="*/ 2147483647 w 1199"/>
                <a:gd name="T25" fmla="*/ 2147483647 h 1720"/>
                <a:gd name="T26" fmla="*/ 2147483647 w 1199"/>
                <a:gd name="T27" fmla="*/ 2147483647 h 1720"/>
                <a:gd name="T28" fmla="*/ 2147483647 w 1199"/>
                <a:gd name="T29" fmla="*/ 2147483647 h 17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99" h="1720">
                  <a:moveTo>
                    <a:pt x="651" y="20"/>
                  </a:moveTo>
                  <a:cubicBezTo>
                    <a:pt x="595" y="0"/>
                    <a:pt x="643" y="10"/>
                    <a:pt x="609" y="20"/>
                  </a:cubicBezTo>
                  <a:cubicBezTo>
                    <a:pt x="575" y="30"/>
                    <a:pt x="499" y="45"/>
                    <a:pt x="447" y="83"/>
                  </a:cubicBezTo>
                  <a:cubicBezTo>
                    <a:pt x="395" y="121"/>
                    <a:pt x="354" y="178"/>
                    <a:pt x="300" y="245"/>
                  </a:cubicBezTo>
                  <a:cubicBezTo>
                    <a:pt x="246" y="312"/>
                    <a:pt x="173" y="379"/>
                    <a:pt x="124" y="483"/>
                  </a:cubicBezTo>
                  <a:cubicBezTo>
                    <a:pt x="75" y="587"/>
                    <a:pt x="10" y="742"/>
                    <a:pt x="5" y="870"/>
                  </a:cubicBezTo>
                  <a:cubicBezTo>
                    <a:pt x="0" y="998"/>
                    <a:pt x="50" y="1122"/>
                    <a:pt x="96" y="1249"/>
                  </a:cubicBezTo>
                  <a:cubicBezTo>
                    <a:pt x="142" y="1376"/>
                    <a:pt x="153" y="1564"/>
                    <a:pt x="279" y="1635"/>
                  </a:cubicBezTo>
                  <a:cubicBezTo>
                    <a:pt x="405" y="1706"/>
                    <a:pt x="711" y="1720"/>
                    <a:pt x="855" y="1678"/>
                  </a:cubicBezTo>
                  <a:cubicBezTo>
                    <a:pt x="999" y="1636"/>
                    <a:pt x="1089" y="1492"/>
                    <a:pt x="1143" y="1383"/>
                  </a:cubicBezTo>
                  <a:cubicBezTo>
                    <a:pt x="1197" y="1274"/>
                    <a:pt x="1199" y="1129"/>
                    <a:pt x="1178" y="1024"/>
                  </a:cubicBezTo>
                  <a:cubicBezTo>
                    <a:pt x="1157" y="919"/>
                    <a:pt x="1057" y="854"/>
                    <a:pt x="1016" y="750"/>
                  </a:cubicBezTo>
                  <a:cubicBezTo>
                    <a:pt x="975" y="646"/>
                    <a:pt x="944" y="501"/>
                    <a:pt x="932" y="399"/>
                  </a:cubicBezTo>
                  <a:cubicBezTo>
                    <a:pt x="920" y="297"/>
                    <a:pt x="994" y="203"/>
                    <a:pt x="946" y="139"/>
                  </a:cubicBezTo>
                  <a:cubicBezTo>
                    <a:pt x="898" y="75"/>
                    <a:pt x="707" y="40"/>
                    <a:pt x="651" y="2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 sz="2000" i="0"/>
            </a:p>
          </p:txBody>
        </p:sp>
        <p:sp>
          <p:nvSpPr>
            <p:cNvPr id="134167" name="Freeform 22"/>
            <p:cNvSpPr>
              <a:spLocks/>
            </p:cNvSpPr>
            <p:nvPr/>
          </p:nvSpPr>
          <p:spPr bwMode="auto">
            <a:xfrm>
              <a:off x="6116638" y="3317875"/>
              <a:ext cx="2079625" cy="2720975"/>
            </a:xfrm>
            <a:custGeom>
              <a:avLst/>
              <a:gdLst>
                <a:gd name="T0" fmla="*/ 2147483647 w 1310"/>
                <a:gd name="T1" fmla="*/ 2147483647 h 1714"/>
                <a:gd name="T2" fmla="*/ 2147483647 w 1310"/>
                <a:gd name="T3" fmla="*/ 2147483647 h 1714"/>
                <a:gd name="T4" fmla="*/ 2147483647 w 1310"/>
                <a:gd name="T5" fmla="*/ 2147483647 h 1714"/>
                <a:gd name="T6" fmla="*/ 2147483647 w 1310"/>
                <a:gd name="T7" fmla="*/ 2147483647 h 1714"/>
                <a:gd name="T8" fmla="*/ 2147483647 w 1310"/>
                <a:gd name="T9" fmla="*/ 2147483647 h 1714"/>
                <a:gd name="T10" fmla="*/ 2147483647 w 1310"/>
                <a:gd name="T11" fmla="*/ 2147483647 h 1714"/>
                <a:gd name="T12" fmla="*/ 2147483647 w 1310"/>
                <a:gd name="T13" fmla="*/ 2147483647 h 1714"/>
                <a:gd name="T14" fmla="*/ 2147483647 w 1310"/>
                <a:gd name="T15" fmla="*/ 2147483647 h 1714"/>
                <a:gd name="T16" fmla="*/ 2147483647 w 1310"/>
                <a:gd name="T17" fmla="*/ 2147483647 h 1714"/>
                <a:gd name="T18" fmla="*/ 2147483647 w 1310"/>
                <a:gd name="T19" fmla="*/ 2147483647 h 1714"/>
                <a:gd name="T20" fmla="*/ 2147483647 w 1310"/>
                <a:gd name="T21" fmla="*/ 2147483647 h 1714"/>
                <a:gd name="T22" fmla="*/ 2147483647 w 1310"/>
                <a:gd name="T23" fmla="*/ 2147483647 h 1714"/>
                <a:gd name="T24" fmla="*/ 2147483647 w 1310"/>
                <a:gd name="T25" fmla="*/ 2147483647 h 17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10" h="1714">
                  <a:moveTo>
                    <a:pt x="470" y="29"/>
                  </a:moveTo>
                  <a:cubicBezTo>
                    <a:pt x="373" y="0"/>
                    <a:pt x="308" y="123"/>
                    <a:pt x="245" y="198"/>
                  </a:cubicBezTo>
                  <a:cubicBezTo>
                    <a:pt x="182" y="273"/>
                    <a:pt x="130" y="385"/>
                    <a:pt x="90" y="479"/>
                  </a:cubicBezTo>
                  <a:cubicBezTo>
                    <a:pt x="50" y="573"/>
                    <a:pt x="12" y="651"/>
                    <a:pt x="6" y="760"/>
                  </a:cubicBezTo>
                  <a:cubicBezTo>
                    <a:pt x="0" y="869"/>
                    <a:pt x="7" y="1042"/>
                    <a:pt x="55" y="1132"/>
                  </a:cubicBezTo>
                  <a:cubicBezTo>
                    <a:pt x="103" y="1222"/>
                    <a:pt x="191" y="1232"/>
                    <a:pt x="294" y="1301"/>
                  </a:cubicBezTo>
                  <a:cubicBezTo>
                    <a:pt x="397" y="1370"/>
                    <a:pt x="536" y="1479"/>
                    <a:pt x="673" y="1546"/>
                  </a:cubicBezTo>
                  <a:cubicBezTo>
                    <a:pt x="810" y="1613"/>
                    <a:pt x="1018" y="1714"/>
                    <a:pt x="1116" y="1701"/>
                  </a:cubicBezTo>
                  <a:cubicBezTo>
                    <a:pt x="1214" y="1688"/>
                    <a:pt x="1310" y="1559"/>
                    <a:pt x="1263" y="1469"/>
                  </a:cubicBezTo>
                  <a:cubicBezTo>
                    <a:pt x="1216" y="1379"/>
                    <a:pt x="925" y="1270"/>
                    <a:pt x="835" y="1160"/>
                  </a:cubicBezTo>
                  <a:cubicBezTo>
                    <a:pt x="745" y="1050"/>
                    <a:pt x="723" y="940"/>
                    <a:pt x="722" y="809"/>
                  </a:cubicBezTo>
                  <a:cubicBezTo>
                    <a:pt x="721" y="678"/>
                    <a:pt x="871" y="504"/>
                    <a:pt x="828" y="373"/>
                  </a:cubicBezTo>
                  <a:cubicBezTo>
                    <a:pt x="785" y="242"/>
                    <a:pt x="567" y="58"/>
                    <a:pt x="470" y="2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CA" sz="2000" i="0"/>
            </a:p>
          </p:txBody>
        </p:sp>
        <p:sp>
          <p:nvSpPr>
            <p:cNvPr id="114713" name="Text Box 23"/>
            <p:cNvSpPr txBox="1">
              <a:spLocks noChangeArrowheads="1"/>
            </p:cNvSpPr>
            <p:nvPr/>
          </p:nvSpPr>
          <p:spPr bwMode="auto">
            <a:xfrm>
              <a:off x="4829175" y="1836738"/>
              <a:ext cx="199285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0" smtClean="0">
                  <a:solidFill>
                    <a:srgbClr val="CC0000"/>
                  </a:solidFill>
                </a:rPr>
                <a:t>boundary router</a:t>
              </a:r>
            </a:p>
          </p:txBody>
        </p:sp>
        <p:sp>
          <p:nvSpPr>
            <p:cNvPr id="114714" name="Text Box 24"/>
            <p:cNvSpPr txBox="1">
              <a:spLocks noChangeArrowheads="1"/>
            </p:cNvSpPr>
            <p:nvPr/>
          </p:nvSpPr>
          <p:spPr bwMode="auto">
            <a:xfrm>
              <a:off x="6353175" y="2257425"/>
              <a:ext cx="203613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0" smtClean="0">
                  <a:solidFill>
                    <a:srgbClr val="CC0000"/>
                  </a:solidFill>
                </a:rPr>
                <a:t>backbone router</a:t>
              </a:r>
            </a:p>
          </p:txBody>
        </p:sp>
        <p:sp>
          <p:nvSpPr>
            <p:cNvPr id="114715" name="Text Box 25"/>
            <p:cNvSpPr txBox="1">
              <a:spLocks noChangeArrowheads="1"/>
            </p:cNvSpPr>
            <p:nvPr/>
          </p:nvSpPr>
          <p:spPr bwMode="auto">
            <a:xfrm>
              <a:off x="673100" y="5900738"/>
              <a:ext cx="9108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0" smtClean="0"/>
                <a:t>area 1</a:t>
              </a:r>
            </a:p>
          </p:txBody>
        </p:sp>
        <p:sp>
          <p:nvSpPr>
            <p:cNvPr id="114716" name="Text Box 26"/>
            <p:cNvSpPr txBox="1">
              <a:spLocks noChangeArrowheads="1"/>
            </p:cNvSpPr>
            <p:nvPr/>
          </p:nvSpPr>
          <p:spPr bwMode="auto">
            <a:xfrm>
              <a:off x="4238625" y="6276975"/>
              <a:ext cx="9108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0" smtClean="0"/>
                <a:t>area 2</a:t>
              </a:r>
            </a:p>
          </p:txBody>
        </p:sp>
        <p:sp>
          <p:nvSpPr>
            <p:cNvPr id="114717" name="Text Box 27"/>
            <p:cNvSpPr txBox="1">
              <a:spLocks noChangeArrowheads="1"/>
            </p:cNvSpPr>
            <p:nvPr/>
          </p:nvSpPr>
          <p:spPr bwMode="auto">
            <a:xfrm>
              <a:off x="7323138" y="4656138"/>
              <a:ext cx="9108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0" smtClean="0"/>
                <a:t>area 3</a:t>
              </a:r>
            </a:p>
          </p:txBody>
        </p:sp>
        <p:sp>
          <p:nvSpPr>
            <p:cNvPr id="114718" name="Text Box 28"/>
            <p:cNvSpPr txBox="1">
              <a:spLocks noChangeArrowheads="1"/>
            </p:cNvSpPr>
            <p:nvPr/>
          </p:nvSpPr>
          <p:spPr bwMode="auto">
            <a:xfrm>
              <a:off x="4130675" y="2954338"/>
              <a:ext cx="11849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i="0" smtClean="0">
                  <a:solidFill>
                    <a:schemeClr val="bg1"/>
                  </a:solidFill>
                </a:rPr>
                <a:t>backbone</a:t>
              </a:r>
            </a:p>
          </p:txBody>
        </p:sp>
        <p:sp>
          <p:nvSpPr>
            <p:cNvPr id="114719" name="Text Box 29"/>
            <p:cNvSpPr txBox="1">
              <a:spLocks noChangeArrowheads="1"/>
            </p:cNvSpPr>
            <p:nvPr/>
          </p:nvSpPr>
          <p:spPr bwMode="auto">
            <a:xfrm>
              <a:off x="2955925" y="3365500"/>
              <a:ext cx="981359" cy="877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i="0" smtClean="0">
                  <a:solidFill>
                    <a:schemeClr val="bg1"/>
                  </a:solidFill>
                </a:rPr>
                <a:t>area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z="2000" i="0" smtClean="0">
                  <a:solidFill>
                    <a:schemeClr val="bg1"/>
                  </a:solidFill>
                </a:rPr>
                <a:t>border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z="2000" i="0" smtClean="0">
                  <a:solidFill>
                    <a:schemeClr val="bg1"/>
                  </a:solidFill>
                </a:rPr>
                <a:t>routers</a:t>
              </a:r>
            </a:p>
          </p:txBody>
        </p:sp>
        <p:sp>
          <p:nvSpPr>
            <p:cNvPr id="114720" name="Text Box 30"/>
            <p:cNvSpPr txBox="1">
              <a:spLocks noChangeArrowheads="1"/>
            </p:cNvSpPr>
            <p:nvPr/>
          </p:nvSpPr>
          <p:spPr bwMode="auto">
            <a:xfrm>
              <a:off x="5705475" y="5591175"/>
              <a:ext cx="1026243" cy="615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i="0" smtClean="0">
                  <a:solidFill>
                    <a:srgbClr val="CC0000"/>
                  </a:solidFill>
                </a:rPr>
                <a:t>internal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z="2000" i="0" smtClean="0">
                  <a:solidFill>
                    <a:srgbClr val="CC0000"/>
                  </a:solidFill>
                </a:rPr>
                <a:t>routers</a:t>
              </a:r>
            </a:p>
          </p:txBody>
        </p:sp>
        <p:sp>
          <p:nvSpPr>
            <p:cNvPr id="114721" name="Line 242"/>
            <p:cNvSpPr>
              <a:spLocks noChangeShapeType="1"/>
            </p:cNvSpPr>
            <p:nvPr/>
          </p:nvSpPr>
          <p:spPr bwMode="auto">
            <a:xfrm flipV="1">
              <a:off x="6683375" y="5561013"/>
              <a:ext cx="490538" cy="20002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22" name="Line 243"/>
            <p:cNvSpPr>
              <a:spLocks noChangeShapeType="1"/>
            </p:cNvSpPr>
            <p:nvPr/>
          </p:nvSpPr>
          <p:spPr bwMode="auto">
            <a:xfrm flipH="1" flipV="1">
              <a:off x="5295900" y="5435600"/>
              <a:ext cx="481013" cy="30003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24" name="Line 245"/>
            <p:cNvSpPr>
              <a:spLocks noChangeShapeType="1"/>
            </p:cNvSpPr>
            <p:nvPr/>
          </p:nvSpPr>
          <p:spPr bwMode="auto">
            <a:xfrm flipH="1">
              <a:off x="6270625" y="2582863"/>
              <a:ext cx="312738" cy="20161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25" name="Line 246"/>
            <p:cNvSpPr>
              <a:spLocks noChangeShapeType="1"/>
            </p:cNvSpPr>
            <p:nvPr/>
          </p:nvSpPr>
          <p:spPr bwMode="auto">
            <a:xfrm flipH="1">
              <a:off x="4760913" y="2189163"/>
              <a:ext cx="312737" cy="20161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26" name="Line 247"/>
            <p:cNvSpPr>
              <a:spLocks noChangeShapeType="1"/>
            </p:cNvSpPr>
            <p:nvPr/>
          </p:nvSpPr>
          <p:spPr bwMode="auto">
            <a:xfrm>
              <a:off x="3890963" y="4006850"/>
              <a:ext cx="334962" cy="5556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4727" name="Line 248"/>
            <p:cNvSpPr>
              <a:spLocks noChangeShapeType="1"/>
            </p:cNvSpPr>
            <p:nvPr/>
          </p:nvSpPr>
          <p:spPr bwMode="auto">
            <a:xfrm flipH="1" flipV="1">
              <a:off x="2705100" y="3813175"/>
              <a:ext cx="257175" cy="15716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i="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4183" name="Group 249"/>
            <p:cNvGrpSpPr>
              <a:grpSpLocks/>
            </p:cNvGrpSpPr>
            <p:nvPr/>
          </p:nvGrpSpPr>
          <p:grpSpPr bwMode="auto">
            <a:xfrm>
              <a:off x="5638800" y="2819400"/>
              <a:ext cx="644525" cy="282575"/>
              <a:chOff x="4396" y="1245"/>
              <a:chExt cx="672" cy="248"/>
            </a:xfrm>
          </p:grpSpPr>
          <p:sp>
            <p:nvSpPr>
              <p:cNvPr id="134311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312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313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4314" name="Group 253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34317" name="Freeform 25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  <p:sp>
              <p:nvSpPr>
                <p:cNvPr id="134318" name="Freeform 25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</p:grpSp>
          <p:sp>
            <p:nvSpPr>
              <p:cNvPr id="114860" name="Line 256"/>
              <p:cNvSpPr>
                <a:spLocks noChangeShapeType="1"/>
              </p:cNvSpPr>
              <p:nvPr/>
            </p:nvSpPr>
            <p:spPr bwMode="auto">
              <a:xfrm>
                <a:off x="4399" y="1322"/>
                <a:ext cx="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861" name="Line 257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184" name="Group 258"/>
            <p:cNvGrpSpPr>
              <a:grpSpLocks/>
            </p:cNvGrpSpPr>
            <p:nvPr/>
          </p:nvGrpSpPr>
          <p:grpSpPr bwMode="auto">
            <a:xfrm>
              <a:off x="6561138" y="3662363"/>
              <a:ext cx="644525" cy="282575"/>
              <a:chOff x="4396" y="1245"/>
              <a:chExt cx="672" cy="248"/>
            </a:xfrm>
          </p:grpSpPr>
          <p:sp>
            <p:nvSpPr>
              <p:cNvPr id="13430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30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30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4306" name="Group 26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34309" name="Freeform 26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  <p:sp>
              <p:nvSpPr>
                <p:cNvPr id="134310" name="Freeform 26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</p:grpSp>
          <p:sp>
            <p:nvSpPr>
              <p:cNvPr id="114852" name="Line 265"/>
              <p:cNvSpPr>
                <a:spLocks noChangeShapeType="1"/>
              </p:cNvSpPr>
              <p:nvPr/>
            </p:nvSpPr>
            <p:spPr bwMode="auto">
              <a:xfrm>
                <a:off x="4399" y="1322"/>
                <a:ext cx="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853" name="Line 26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185" name="Group 267"/>
            <p:cNvGrpSpPr>
              <a:grpSpLocks/>
            </p:cNvGrpSpPr>
            <p:nvPr/>
          </p:nvGrpSpPr>
          <p:grpSpPr bwMode="auto">
            <a:xfrm>
              <a:off x="6345238" y="4495800"/>
              <a:ext cx="644525" cy="282575"/>
              <a:chOff x="4396" y="1245"/>
              <a:chExt cx="672" cy="248"/>
            </a:xfrm>
          </p:grpSpPr>
          <p:sp>
            <p:nvSpPr>
              <p:cNvPr id="13429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9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9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4298" name="Group 271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34301" name="Freeform 2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  <p:sp>
              <p:nvSpPr>
                <p:cNvPr id="134302" name="Freeform 2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</p:grpSp>
          <p:sp>
            <p:nvSpPr>
              <p:cNvPr id="114844" name="Line 274"/>
              <p:cNvSpPr>
                <a:spLocks noChangeShapeType="1"/>
              </p:cNvSpPr>
              <p:nvPr/>
            </p:nvSpPr>
            <p:spPr bwMode="auto">
              <a:xfrm>
                <a:off x="4399" y="1322"/>
                <a:ext cx="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845" name="Line 275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186" name="Group 276"/>
            <p:cNvGrpSpPr>
              <a:grpSpLocks/>
            </p:cNvGrpSpPr>
            <p:nvPr/>
          </p:nvGrpSpPr>
          <p:grpSpPr bwMode="auto">
            <a:xfrm>
              <a:off x="7154863" y="5340350"/>
              <a:ext cx="644525" cy="282575"/>
              <a:chOff x="4396" y="1245"/>
              <a:chExt cx="672" cy="248"/>
            </a:xfrm>
          </p:grpSpPr>
          <p:sp>
            <p:nvSpPr>
              <p:cNvPr id="134287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88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89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4290" name="Group 280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34293" name="Freeform 28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  <p:sp>
              <p:nvSpPr>
                <p:cNvPr id="134294" name="Freeform 28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</p:grpSp>
          <p:sp>
            <p:nvSpPr>
              <p:cNvPr id="114836" name="Line 283"/>
              <p:cNvSpPr>
                <a:spLocks noChangeShapeType="1"/>
              </p:cNvSpPr>
              <p:nvPr/>
            </p:nvSpPr>
            <p:spPr bwMode="auto">
              <a:xfrm>
                <a:off x="4399" y="1322"/>
                <a:ext cx="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837" name="Line 284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187" name="Group 285"/>
            <p:cNvGrpSpPr>
              <a:grpSpLocks/>
            </p:cNvGrpSpPr>
            <p:nvPr/>
          </p:nvGrpSpPr>
          <p:grpSpPr bwMode="auto">
            <a:xfrm>
              <a:off x="4284663" y="2414588"/>
              <a:ext cx="644525" cy="282575"/>
              <a:chOff x="4396" y="1245"/>
              <a:chExt cx="672" cy="248"/>
            </a:xfrm>
          </p:grpSpPr>
          <p:sp>
            <p:nvSpPr>
              <p:cNvPr id="134279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80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81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4282" name="Group 28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34285" name="Freeform 2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  <p:sp>
              <p:nvSpPr>
                <p:cNvPr id="134286" name="Freeform 2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</p:grpSp>
          <p:sp>
            <p:nvSpPr>
              <p:cNvPr id="114828" name="Line 292"/>
              <p:cNvSpPr>
                <a:spLocks noChangeShapeType="1"/>
              </p:cNvSpPr>
              <p:nvPr/>
            </p:nvSpPr>
            <p:spPr bwMode="auto">
              <a:xfrm>
                <a:off x="4399" y="1322"/>
                <a:ext cx="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829" name="Line 293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188" name="Group 294"/>
            <p:cNvGrpSpPr>
              <a:grpSpLocks/>
            </p:cNvGrpSpPr>
            <p:nvPr/>
          </p:nvGrpSpPr>
          <p:grpSpPr bwMode="auto">
            <a:xfrm>
              <a:off x="4303713" y="3816350"/>
              <a:ext cx="644525" cy="282575"/>
              <a:chOff x="4396" y="1245"/>
              <a:chExt cx="672" cy="248"/>
            </a:xfrm>
          </p:grpSpPr>
          <p:sp>
            <p:nvSpPr>
              <p:cNvPr id="134271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72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73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4274" name="Group 29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34277" name="Freeform 2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  <p:sp>
              <p:nvSpPr>
                <p:cNvPr id="134278" name="Freeform 3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</p:grpSp>
          <p:sp>
            <p:nvSpPr>
              <p:cNvPr id="114820" name="Line 301"/>
              <p:cNvSpPr>
                <a:spLocks noChangeShapeType="1"/>
              </p:cNvSpPr>
              <p:nvPr/>
            </p:nvSpPr>
            <p:spPr bwMode="auto">
              <a:xfrm>
                <a:off x="4399" y="1322"/>
                <a:ext cx="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821" name="Line 302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189" name="Group 303"/>
            <p:cNvGrpSpPr>
              <a:grpSpLocks/>
            </p:cNvGrpSpPr>
            <p:nvPr/>
          </p:nvGrpSpPr>
          <p:grpSpPr bwMode="auto">
            <a:xfrm>
              <a:off x="3051175" y="2819400"/>
              <a:ext cx="644525" cy="282575"/>
              <a:chOff x="4396" y="1245"/>
              <a:chExt cx="672" cy="248"/>
            </a:xfrm>
          </p:grpSpPr>
          <p:sp>
            <p:nvSpPr>
              <p:cNvPr id="13426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6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6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4266" name="Group 30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34269" name="Freeform 30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  <p:sp>
              <p:nvSpPr>
                <p:cNvPr id="134270" name="Freeform 30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</p:grpSp>
          <p:sp>
            <p:nvSpPr>
              <p:cNvPr id="114812" name="Line 310"/>
              <p:cNvSpPr>
                <a:spLocks noChangeShapeType="1"/>
              </p:cNvSpPr>
              <p:nvPr/>
            </p:nvSpPr>
            <p:spPr bwMode="auto">
              <a:xfrm>
                <a:off x="4399" y="1322"/>
                <a:ext cx="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813" name="Line 311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190" name="Group 312"/>
            <p:cNvGrpSpPr>
              <a:grpSpLocks/>
            </p:cNvGrpSpPr>
            <p:nvPr/>
          </p:nvGrpSpPr>
          <p:grpSpPr bwMode="auto">
            <a:xfrm>
              <a:off x="2066925" y="3606800"/>
              <a:ext cx="644525" cy="282575"/>
              <a:chOff x="4396" y="1245"/>
              <a:chExt cx="672" cy="248"/>
            </a:xfrm>
          </p:grpSpPr>
          <p:sp>
            <p:nvSpPr>
              <p:cNvPr id="13425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5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5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4258" name="Group 316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34261" name="Freeform 3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  <p:sp>
              <p:nvSpPr>
                <p:cNvPr id="134262" name="Freeform 3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</p:grpSp>
          <p:sp>
            <p:nvSpPr>
              <p:cNvPr id="114804" name="Line 319"/>
              <p:cNvSpPr>
                <a:spLocks noChangeShapeType="1"/>
              </p:cNvSpPr>
              <p:nvPr/>
            </p:nvSpPr>
            <p:spPr bwMode="auto">
              <a:xfrm>
                <a:off x="4399" y="1322"/>
                <a:ext cx="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805" name="Line 320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191" name="Group 321"/>
            <p:cNvGrpSpPr>
              <a:grpSpLocks/>
            </p:cNvGrpSpPr>
            <p:nvPr/>
          </p:nvGrpSpPr>
          <p:grpSpPr bwMode="auto">
            <a:xfrm>
              <a:off x="1517650" y="4384675"/>
              <a:ext cx="644525" cy="282575"/>
              <a:chOff x="4396" y="1245"/>
              <a:chExt cx="672" cy="248"/>
            </a:xfrm>
          </p:grpSpPr>
          <p:sp>
            <p:nvSpPr>
              <p:cNvPr id="134247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48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49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4250" name="Group 325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3425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  <p:sp>
              <p:nvSpPr>
                <p:cNvPr id="13425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</p:grpSp>
          <p:sp>
            <p:nvSpPr>
              <p:cNvPr id="114796" name="Line 328"/>
              <p:cNvSpPr>
                <a:spLocks noChangeShapeType="1"/>
              </p:cNvSpPr>
              <p:nvPr/>
            </p:nvSpPr>
            <p:spPr bwMode="auto">
              <a:xfrm>
                <a:off x="4399" y="1322"/>
                <a:ext cx="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797" name="Line 329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192" name="Group 330"/>
            <p:cNvGrpSpPr>
              <a:grpSpLocks/>
            </p:cNvGrpSpPr>
            <p:nvPr/>
          </p:nvGrpSpPr>
          <p:grpSpPr bwMode="auto">
            <a:xfrm>
              <a:off x="2105025" y="4905375"/>
              <a:ext cx="644525" cy="282575"/>
              <a:chOff x="4396" y="1245"/>
              <a:chExt cx="672" cy="248"/>
            </a:xfrm>
          </p:grpSpPr>
          <p:sp>
            <p:nvSpPr>
              <p:cNvPr id="134239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40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41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4242" name="Group 334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34245" name="Freeform 3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  <p:sp>
              <p:nvSpPr>
                <p:cNvPr id="134246" name="Freeform 3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</p:grpSp>
          <p:sp>
            <p:nvSpPr>
              <p:cNvPr id="114788" name="Line 337"/>
              <p:cNvSpPr>
                <a:spLocks noChangeShapeType="1"/>
              </p:cNvSpPr>
              <p:nvPr/>
            </p:nvSpPr>
            <p:spPr bwMode="auto">
              <a:xfrm>
                <a:off x="4399" y="1322"/>
                <a:ext cx="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789" name="Line 338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193" name="Group 339"/>
            <p:cNvGrpSpPr>
              <a:grpSpLocks/>
            </p:cNvGrpSpPr>
            <p:nvPr/>
          </p:nvGrpSpPr>
          <p:grpSpPr bwMode="auto">
            <a:xfrm>
              <a:off x="1755775" y="5638800"/>
              <a:ext cx="644525" cy="282575"/>
              <a:chOff x="4396" y="1245"/>
              <a:chExt cx="672" cy="248"/>
            </a:xfrm>
          </p:grpSpPr>
          <p:sp>
            <p:nvSpPr>
              <p:cNvPr id="134231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32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33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4234" name="Group 343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34237" name="Freeform 3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  <p:sp>
              <p:nvSpPr>
                <p:cNvPr id="134238" name="Freeform 3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</p:grpSp>
          <p:sp>
            <p:nvSpPr>
              <p:cNvPr id="114780" name="Line 346"/>
              <p:cNvSpPr>
                <a:spLocks noChangeShapeType="1"/>
              </p:cNvSpPr>
              <p:nvPr/>
            </p:nvSpPr>
            <p:spPr bwMode="auto">
              <a:xfrm>
                <a:off x="4399" y="1322"/>
                <a:ext cx="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781" name="Line 347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194" name="Group 348"/>
            <p:cNvGrpSpPr>
              <a:grpSpLocks/>
            </p:cNvGrpSpPr>
            <p:nvPr/>
          </p:nvGrpSpPr>
          <p:grpSpPr bwMode="auto">
            <a:xfrm>
              <a:off x="925513" y="5054600"/>
              <a:ext cx="644525" cy="282575"/>
              <a:chOff x="4396" y="1245"/>
              <a:chExt cx="672" cy="248"/>
            </a:xfrm>
          </p:grpSpPr>
          <p:sp>
            <p:nvSpPr>
              <p:cNvPr id="13422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2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2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4226" name="Group 35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34229" name="Freeform 3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  <p:sp>
              <p:nvSpPr>
                <p:cNvPr id="134230" name="Freeform 3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</p:grpSp>
          <p:sp>
            <p:nvSpPr>
              <p:cNvPr id="114772" name="Line 355"/>
              <p:cNvSpPr>
                <a:spLocks noChangeShapeType="1"/>
              </p:cNvSpPr>
              <p:nvPr/>
            </p:nvSpPr>
            <p:spPr bwMode="auto">
              <a:xfrm>
                <a:off x="4399" y="1322"/>
                <a:ext cx="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773" name="Line 35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195" name="Group 357"/>
            <p:cNvGrpSpPr>
              <a:grpSpLocks/>
            </p:cNvGrpSpPr>
            <p:nvPr/>
          </p:nvGrpSpPr>
          <p:grpSpPr bwMode="auto">
            <a:xfrm>
              <a:off x="3886200" y="4733925"/>
              <a:ext cx="644525" cy="282575"/>
              <a:chOff x="4396" y="1245"/>
              <a:chExt cx="672" cy="248"/>
            </a:xfrm>
          </p:grpSpPr>
          <p:sp>
            <p:nvSpPr>
              <p:cNvPr id="13421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1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1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4218" name="Group 361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34221" name="Freeform 3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  <p:sp>
              <p:nvSpPr>
                <p:cNvPr id="134222" name="Freeform 3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</p:grpSp>
          <p:sp>
            <p:nvSpPr>
              <p:cNvPr id="114764" name="Line 364"/>
              <p:cNvSpPr>
                <a:spLocks noChangeShapeType="1"/>
              </p:cNvSpPr>
              <p:nvPr/>
            </p:nvSpPr>
            <p:spPr bwMode="auto">
              <a:xfrm>
                <a:off x="4399" y="1322"/>
                <a:ext cx="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765" name="Line 365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196" name="Group 366"/>
            <p:cNvGrpSpPr>
              <a:grpSpLocks/>
            </p:cNvGrpSpPr>
            <p:nvPr/>
          </p:nvGrpSpPr>
          <p:grpSpPr bwMode="auto">
            <a:xfrm>
              <a:off x="4697413" y="5153025"/>
              <a:ext cx="644525" cy="282575"/>
              <a:chOff x="4396" y="1245"/>
              <a:chExt cx="672" cy="248"/>
            </a:xfrm>
          </p:grpSpPr>
          <p:sp>
            <p:nvSpPr>
              <p:cNvPr id="134207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08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09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4210" name="Group 370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34213" name="Freeform 3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  <p:sp>
              <p:nvSpPr>
                <p:cNvPr id="134214" name="Freeform 3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</p:grpSp>
          <p:sp>
            <p:nvSpPr>
              <p:cNvPr id="114756" name="Line 373"/>
              <p:cNvSpPr>
                <a:spLocks noChangeShapeType="1"/>
              </p:cNvSpPr>
              <p:nvPr/>
            </p:nvSpPr>
            <p:spPr bwMode="auto">
              <a:xfrm>
                <a:off x="4399" y="1322"/>
                <a:ext cx="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757" name="Line 374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197" name="Group 375"/>
            <p:cNvGrpSpPr>
              <a:grpSpLocks/>
            </p:cNvGrpSpPr>
            <p:nvPr/>
          </p:nvGrpSpPr>
          <p:grpSpPr bwMode="auto">
            <a:xfrm>
              <a:off x="4113213" y="5594350"/>
              <a:ext cx="644525" cy="282575"/>
              <a:chOff x="4396" y="1245"/>
              <a:chExt cx="672" cy="248"/>
            </a:xfrm>
          </p:grpSpPr>
          <p:sp>
            <p:nvSpPr>
              <p:cNvPr id="134199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00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01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sz="2000" i="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4202" name="Group 37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34205" name="Freeform 3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  <p:sp>
              <p:nvSpPr>
                <p:cNvPr id="134206" name="Freeform 3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CA" sz="2000" i="0"/>
                </a:p>
              </p:txBody>
            </p:sp>
          </p:grpSp>
          <p:sp>
            <p:nvSpPr>
              <p:cNvPr id="114748" name="Line 382"/>
              <p:cNvSpPr>
                <a:spLocks noChangeShapeType="1"/>
              </p:cNvSpPr>
              <p:nvPr/>
            </p:nvSpPr>
            <p:spPr bwMode="auto">
              <a:xfrm>
                <a:off x="4399" y="1322"/>
                <a:ext cx="0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749" name="Line 383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000" i="0">
                  <a:latin typeface="Arial" charset="0"/>
                  <a:ea typeface="ＭＳ Ｐゴシック" charset="0"/>
                </a:endParaRPr>
              </a:p>
            </p:txBody>
          </p:sp>
        </p:grpSp>
      </p:grpSp>
      <p:pic>
        <p:nvPicPr>
          <p:cNvPr id="134198" name="Picture 38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17" y="1021864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59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3298739"/>
            <a:ext cx="8432006" cy="3492585"/>
          </a:xfrm>
        </p:spPr>
        <p:txBody>
          <a:bodyPr/>
          <a:lstStyle/>
          <a:p>
            <a:r>
              <a:rPr lang="en-US" sz="2400" dirty="0" smtClean="0">
                <a:solidFill>
                  <a:srgbClr val="CC0000"/>
                </a:solidFill>
              </a:rPr>
              <a:t>two-level hierarchy:</a:t>
            </a:r>
            <a:r>
              <a:rPr lang="en-US" sz="2400" dirty="0" smtClean="0"/>
              <a:t> local area, backbone.</a:t>
            </a:r>
          </a:p>
          <a:p>
            <a:pPr lvl="1"/>
            <a:r>
              <a:rPr lang="en-US" dirty="0" smtClean="0"/>
              <a:t>link-state advertisements only in area </a:t>
            </a:r>
          </a:p>
          <a:p>
            <a:pPr lvl="1"/>
            <a:r>
              <a:rPr lang="en-US" dirty="0" smtClean="0"/>
              <a:t>each nodes has detailed area topology; only know direction (shortest path) to nets in other areas.</a:t>
            </a:r>
            <a:endParaRPr lang="en-US" sz="2000" dirty="0" smtClean="0"/>
          </a:p>
          <a:p>
            <a:r>
              <a:rPr lang="en-US" sz="2400" dirty="0" smtClean="0">
                <a:solidFill>
                  <a:srgbClr val="CC0000"/>
                </a:solidFill>
              </a:rPr>
              <a:t>area border routers: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CA" sz="2400" dirty="0" smtClean="0"/>
              <a:t>“</a:t>
            </a:r>
            <a:r>
              <a:rPr lang="en-US" altLang="ja-JP" sz="2400" dirty="0" smtClean="0"/>
              <a:t>summarize</a:t>
            </a:r>
            <a:r>
              <a:rPr lang="en-CA" altLang="ja-JP" sz="2400" dirty="0" smtClean="0"/>
              <a:t>”</a:t>
            </a:r>
            <a:r>
              <a:rPr lang="en-US" altLang="ja-JP" sz="2400" dirty="0" smtClean="0"/>
              <a:t> distances to nets in own area, advertise to other Area Border routers.</a:t>
            </a:r>
          </a:p>
          <a:p>
            <a:r>
              <a:rPr lang="en-US" sz="2400" dirty="0" smtClean="0">
                <a:solidFill>
                  <a:srgbClr val="CC0000"/>
                </a:solidFill>
              </a:rPr>
              <a:t>backbone routers:</a:t>
            </a:r>
            <a:r>
              <a:rPr lang="en-US" sz="2400" dirty="0" smtClean="0"/>
              <a:t> run OSPF routing limited to backbone.</a:t>
            </a:r>
          </a:p>
          <a:p>
            <a:r>
              <a:rPr lang="en-US" sz="2400" dirty="0" smtClean="0">
                <a:solidFill>
                  <a:srgbClr val="CC0000"/>
                </a:solidFill>
              </a:rPr>
              <a:t>boundary routers:</a:t>
            </a:r>
            <a:r>
              <a:rPr lang="en-US" sz="2400" dirty="0" smtClean="0"/>
              <a:t> connect to other AS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s.</a:t>
            </a:r>
            <a:endParaRPr lang="en-US" sz="2000" dirty="0" smtClean="0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>
          <a:xfrm>
            <a:off x="427038" y="169863"/>
            <a:ext cx="443865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Hierarchical OSPF</a:t>
            </a:r>
          </a:p>
        </p:txBody>
      </p:sp>
      <p:pic>
        <p:nvPicPr>
          <p:cNvPr id="135173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7631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0"/>
            <a:ext cx="5495733" cy="32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5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5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144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Internet inter-AS routing: BGP</a:t>
            </a:r>
            <a:endParaRPr lang="en-US" sz="3200">
              <a:ea typeface="ＭＳ Ｐゴシック" charset="0"/>
              <a:cs typeface="+mj-cs"/>
            </a:endParaRP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534400" cy="4572000"/>
          </a:xfrm>
        </p:spPr>
        <p:txBody>
          <a:bodyPr/>
          <a:lstStyle/>
          <a:p>
            <a:pPr marL="381000" indent="-381000"/>
            <a:r>
              <a:rPr lang="en-US" dirty="0" smtClean="0">
                <a:solidFill>
                  <a:srgbClr val="CC0000"/>
                </a:solidFill>
              </a:rPr>
              <a:t>BGP (Border Gateway Protocol):</a:t>
            </a:r>
            <a:r>
              <a:rPr lang="en-US" dirty="0" smtClean="0"/>
              <a:t> </a:t>
            </a:r>
            <a:r>
              <a:rPr lang="en-US" i="1" dirty="0" smtClean="0"/>
              <a:t>the</a:t>
            </a:r>
            <a:r>
              <a:rPr lang="en-US" dirty="0" smtClean="0"/>
              <a:t> de facto inter-domain routing protocol</a:t>
            </a:r>
          </a:p>
          <a:p>
            <a:pPr marL="800100" lvl="1" indent="-342900"/>
            <a:r>
              <a:rPr lang="ja-JP" altLang="en-US" dirty="0" smtClean="0"/>
              <a:t>“</a:t>
            </a:r>
            <a:r>
              <a:rPr lang="en-US" altLang="ja-JP" dirty="0" smtClean="0"/>
              <a:t>glue that holds the Internet together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marL="381000" indent="-381000"/>
            <a:r>
              <a:rPr lang="en-US" dirty="0" smtClean="0"/>
              <a:t>BGP provides each AS a means to:</a:t>
            </a:r>
          </a:p>
          <a:p>
            <a:pPr marL="800100" lvl="1" indent="-342900"/>
            <a:r>
              <a:rPr lang="en-US" sz="2800" dirty="0" err="1" smtClean="0">
                <a:solidFill>
                  <a:srgbClr val="CC0000"/>
                </a:solidFill>
              </a:rPr>
              <a:t>eBGP</a:t>
            </a:r>
            <a:r>
              <a:rPr lang="en-US" sz="2800" dirty="0" smtClean="0">
                <a:solidFill>
                  <a:srgbClr val="CC0000"/>
                </a:solidFill>
              </a:rPr>
              <a:t>:</a:t>
            </a:r>
            <a:r>
              <a:rPr lang="en-US" dirty="0" smtClean="0"/>
              <a:t> obtain subnet reachability information from neighboring ASs.</a:t>
            </a:r>
          </a:p>
          <a:p>
            <a:pPr marL="800100" lvl="1" indent="-342900"/>
            <a:r>
              <a:rPr lang="en-US" sz="2800" dirty="0" err="1" smtClean="0">
                <a:solidFill>
                  <a:srgbClr val="CC0000"/>
                </a:solidFill>
              </a:rPr>
              <a:t>iBGP</a:t>
            </a:r>
            <a:r>
              <a:rPr lang="en-US" sz="2800" dirty="0" smtClean="0">
                <a:solidFill>
                  <a:srgbClr val="CC0000"/>
                </a:solidFill>
              </a:rPr>
              <a:t>:</a:t>
            </a:r>
            <a:r>
              <a:rPr lang="en-US" dirty="0" smtClean="0"/>
              <a:t> propagate reachability information to all AS-internal routers.</a:t>
            </a:r>
          </a:p>
          <a:p>
            <a:pPr marL="800100" lvl="1" indent="-342900"/>
            <a:r>
              <a:rPr lang="en-US" dirty="0" smtClean="0"/>
              <a:t>determine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good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routes to other networks </a:t>
            </a:r>
            <a:r>
              <a:rPr lang="en-US" altLang="ja-JP" u="sng" dirty="0" smtClean="0"/>
              <a:t>based on reachability information and policy.</a:t>
            </a:r>
          </a:p>
        </p:txBody>
      </p:sp>
    </p:spTree>
    <p:extLst>
      <p:ext uri="{BB962C8B-B14F-4D97-AF65-F5344CB8AC3E}">
        <p14:creationId xmlns:p14="http://schemas.microsoft.com/office/powerpoint/2010/main" val="379009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Freeform 2"/>
          <p:cNvSpPr>
            <a:spLocks/>
          </p:cNvSpPr>
          <p:nvPr/>
        </p:nvSpPr>
        <p:spPr bwMode="auto">
          <a:xfrm>
            <a:off x="7324725" y="3594100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BGP basics</a:t>
            </a:r>
          </a:p>
        </p:txBody>
      </p:sp>
      <p:sp>
        <p:nvSpPr>
          <p:cNvPr id="137222" name="Freeform 5"/>
          <p:cNvSpPr>
            <a:spLocks/>
          </p:cNvSpPr>
          <p:nvPr/>
        </p:nvSpPr>
        <p:spPr bwMode="auto">
          <a:xfrm>
            <a:off x="5278438" y="3903663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7223" name="Freeform 6"/>
          <p:cNvSpPr>
            <a:spLocks/>
          </p:cNvSpPr>
          <p:nvPr/>
        </p:nvSpPr>
        <p:spPr bwMode="auto">
          <a:xfrm>
            <a:off x="1525588" y="3195638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7224" name="Freeform 7"/>
          <p:cNvSpPr>
            <a:spLocks/>
          </p:cNvSpPr>
          <p:nvPr/>
        </p:nvSpPr>
        <p:spPr bwMode="auto">
          <a:xfrm>
            <a:off x="2155825" y="3940175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7225" name="Freeform 8"/>
          <p:cNvSpPr>
            <a:spLocks/>
          </p:cNvSpPr>
          <p:nvPr/>
        </p:nvSpPr>
        <p:spPr bwMode="auto">
          <a:xfrm>
            <a:off x="2847975" y="4046538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7771" name="Text Box 9"/>
          <p:cNvSpPr txBox="1">
            <a:spLocks noChangeArrowheads="1"/>
          </p:cNvSpPr>
          <p:nvPr/>
        </p:nvSpPr>
        <p:spPr bwMode="auto">
          <a:xfrm>
            <a:off x="2100263" y="4160838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AS3</a:t>
            </a:r>
            <a:endParaRPr lang="en-US" smtClean="0"/>
          </a:p>
        </p:txBody>
      </p:sp>
      <p:sp>
        <p:nvSpPr>
          <p:cNvPr id="117772" name="Text Box 10"/>
          <p:cNvSpPr txBox="1">
            <a:spLocks noChangeArrowheads="1"/>
          </p:cNvSpPr>
          <p:nvPr/>
        </p:nvSpPr>
        <p:spPr bwMode="auto">
          <a:xfrm>
            <a:off x="5915025" y="482600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AS2</a:t>
            </a:r>
          </a:p>
        </p:txBody>
      </p:sp>
      <p:sp>
        <p:nvSpPr>
          <p:cNvPr id="117773" name="Line 11"/>
          <p:cNvSpPr>
            <a:spLocks noChangeShapeType="1"/>
          </p:cNvSpPr>
          <p:nvPr/>
        </p:nvSpPr>
        <p:spPr bwMode="auto">
          <a:xfrm flipV="1">
            <a:off x="5794375" y="4314825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74" name="Line 12"/>
          <p:cNvSpPr>
            <a:spLocks noChangeShapeType="1"/>
          </p:cNvSpPr>
          <p:nvPr/>
        </p:nvSpPr>
        <p:spPr bwMode="auto">
          <a:xfrm flipH="1" flipV="1">
            <a:off x="2371725" y="3673475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75" name="Line 13"/>
          <p:cNvSpPr>
            <a:spLocks noChangeShapeType="1"/>
          </p:cNvSpPr>
          <p:nvPr/>
        </p:nvSpPr>
        <p:spPr bwMode="auto">
          <a:xfrm flipH="1">
            <a:off x="1930400" y="3667125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37231" name="Group 14"/>
          <p:cNvGrpSpPr>
            <a:grpSpLocks/>
          </p:cNvGrpSpPr>
          <p:nvPr/>
        </p:nvGrpSpPr>
        <p:grpSpPr bwMode="auto">
          <a:xfrm>
            <a:off x="1666875" y="3935413"/>
            <a:ext cx="501650" cy="396875"/>
            <a:chOff x="873" y="3243"/>
            <a:chExt cx="316" cy="250"/>
          </a:xfrm>
        </p:grpSpPr>
        <p:sp>
          <p:nvSpPr>
            <p:cNvPr id="117877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78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79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80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81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82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83" name="Text Box 21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3b</a:t>
              </a:r>
              <a:endParaRPr lang="en-US" sz="2400" smtClean="0"/>
            </a:p>
          </p:txBody>
        </p:sp>
      </p:grpSp>
      <p:grpSp>
        <p:nvGrpSpPr>
          <p:cNvPr id="137232" name="Group 22"/>
          <p:cNvGrpSpPr>
            <a:grpSpLocks/>
          </p:cNvGrpSpPr>
          <p:nvPr/>
        </p:nvGrpSpPr>
        <p:grpSpPr bwMode="auto">
          <a:xfrm>
            <a:off x="1936750" y="3359150"/>
            <a:ext cx="501650" cy="396875"/>
            <a:chOff x="2016" y="1976"/>
            <a:chExt cx="316" cy="250"/>
          </a:xfrm>
        </p:grpSpPr>
        <p:sp>
          <p:nvSpPr>
            <p:cNvPr id="117869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70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71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72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73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329" name="Group 28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17875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76" name="Text Box 30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3c</a:t>
                </a:r>
                <a:endParaRPr lang="en-US" sz="2400" smtClean="0"/>
              </a:p>
            </p:txBody>
          </p:sp>
        </p:grpSp>
      </p:grpSp>
      <p:grpSp>
        <p:nvGrpSpPr>
          <p:cNvPr id="137233" name="Group 31"/>
          <p:cNvGrpSpPr>
            <a:grpSpLocks/>
          </p:cNvGrpSpPr>
          <p:nvPr/>
        </p:nvGrpSpPr>
        <p:grpSpPr bwMode="auto">
          <a:xfrm>
            <a:off x="2514600" y="3733800"/>
            <a:ext cx="501650" cy="396875"/>
            <a:chOff x="1434" y="3104"/>
            <a:chExt cx="316" cy="250"/>
          </a:xfrm>
        </p:grpSpPr>
        <p:grpSp>
          <p:nvGrpSpPr>
            <p:cNvPr id="137316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17863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64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65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66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67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68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17862" name="Text Box 39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3a</a:t>
              </a:r>
              <a:endParaRPr lang="en-US" sz="2400" smtClean="0"/>
            </a:p>
          </p:txBody>
        </p:sp>
      </p:grpSp>
      <p:grpSp>
        <p:nvGrpSpPr>
          <p:cNvPr id="137234" name="Group 40"/>
          <p:cNvGrpSpPr>
            <a:grpSpLocks/>
          </p:cNvGrpSpPr>
          <p:nvPr/>
        </p:nvGrpSpPr>
        <p:grpSpPr bwMode="auto">
          <a:xfrm>
            <a:off x="2543175" y="4259263"/>
            <a:ext cx="2660650" cy="1122362"/>
            <a:chOff x="1572" y="3293"/>
            <a:chExt cx="1676" cy="707"/>
          </a:xfrm>
        </p:grpSpPr>
        <p:sp>
          <p:nvSpPr>
            <p:cNvPr id="137273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06 w 1583"/>
                <a:gd name="T1" fmla="*/ 268 h 682"/>
                <a:gd name="T2" fmla="*/ 541 w 1583"/>
                <a:gd name="T3" fmla="*/ 89 h 682"/>
                <a:gd name="T4" fmla="*/ 1045 w 1583"/>
                <a:gd name="T5" fmla="*/ 25 h 682"/>
                <a:gd name="T6" fmla="*/ 1539 w 1583"/>
                <a:gd name="T7" fmla="*/ 232 h 682"/>
                <a:gd name="T8" fmla="*/ 2080 w 1583"/>
                <a:gd name="T9" fmla="*/ 512 h 682"/>
                <a:gd name="T10" fmla="*/ 1693 w 1583"/>
                <a:gd name="T11" fmla="*/ 770 h 682"/>
                <a:gd name="T12" fmla="*/ 918 w 1583"/>
                <a:gd name="T13" fmla="*/ 786 h 682"/>
                <a:gd name="T14" fmla="*/ 119 w 1583"/>
                <a:gd name="T15" fmla="*/ 713 h 682"/>
                <a:gd name="T16" fmla="*/ 206 w 1583"/>
                <a:gd name="T17" fmla="*/ 268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7819" name="Text Box 42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/>
                <a:t>AS1</a:t>
              </a:r>
              <a:endParaRPr lang="en-US" smtClean="0"/>
            </a:p>
          </p:txBody>
        </p:sp>
        <p:sp>
          <p:nvSpPr>
            <p:cNvPr id="117820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21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22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23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24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25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281" name="Group 49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17853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54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55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56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57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37313" name="Group 55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17859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7860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/>
                    <a:t>1c</a:t>
                  </a:r>
                </a:p>
              </p:txBody>
            </p:sp>
          </p:grpSp>
        </p:grpSp>
        <p:grpSp>
          <p:nvGrpSpPr>
            <p:cNvPr id="137282" name="Group 58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17846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47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48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49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50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51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52" name="Text Box 65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1a</a:t>
                </a:r>
                <a:endParaRPr lang="en-US" sz="2400" smtClean="0"/>
              </a:p>
            </p:txBody>
          </p:sp>
        </p:grpSp>
        <p:grpSp>
          <p:nvGrpSpPr>
            <p:cNvPr id="137283" name="Group 66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17838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39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40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41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42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37298" name="Group 72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17844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7845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/>
                    <a:t>1d</a:t>
                  </a:r>
                </a:p>
              </p:txBody>
            </p:sp>
          </p:grpSp>
        </p:grpSp>
        <p:grpSp>
          <p:nvGrpSpPr>
            <p:cNvPr id="137284" name="Group 75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17830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31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32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33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834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37290" name="Group 81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17836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7837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2000" smtClean="0"/>
                    <a:t>1b</a:t>
                  </a:r>
                  <a:endParaRPr lang="en-US" sz="2400" smtClean="0"/>
                </a:p>
              </p:txBody>
            </p:sp>
          </p:grpSp>
        </p:grpSp>
      </p:grpSp>
      <p:grpSp>
        <p:nvGrpSpPr>
          <p:cNvPr id="137235" name="Group 84"/>
          <p:cNvGrpSpPr>
            <a:grpSpLocks/>
          </p:cNvGrpSpPr>
          <p:nvPr/>
        </p:nvGrpSpPr>
        <p:grpSpPr bwMode="auto">
          <a:xfrm>
            <a:off x="5462588" y="4356100"/>
            <a:ext cx="501650" cy="396875"/>
            <a:chOff x="3537" y="3473"/>
            <a:chExt cx="316" cy="250"/>
          </a:xfrm>
        </p:grpSpPr>
        <p:sp>
          <p:nvSpPr>
            <p:cNvPr id="117811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12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13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14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15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16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17" name="Text Box 91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2a</a:t>
              </a:r>
              <a:endParaRPr lang="en-US" sz="2400" smtClean="0"/>
            </a:p>
          </p:txBody>
        </p:sp>
      </p:grpSp>
      <p:sp>
        <p:nvSpPr>
          <p:cNvPr id="117781" name="Line 92"/>
          <p:cNvSpPr>
            <a:spLocks noChangeShapeType="1"/>
          </p:cNvSpPr>
          <p:nvPr/>
        </p:nvSpPr>
        <p:spPr bwMode="auto">
          <a:xfrm>
            <a:off x="6683375" y="427355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2" name="Line 93"/>
          <p:cNvSpPr>
            <a:spLocks noChangeShapeType="1"/>
          </p:cNvSpPr>
          <p:nvPr/>
        </p:nvSpPr>
        <p:spPr bwMode="auto">
          <a:xfrm>
            <a:off x="6937375" y="4738688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3" name="Line 94"/>
          <p:cNvSpPr>
            <a:spLocks noChangeShapeType="1"/>
          </p:cNvSpPr>
          <p:nvPr/>
        </p:nvSpPr>
        <p:spPr bwMode="auto">
          <a:xfrm>
            <a:off x="5969000" y="4584700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84" name="Line 95"/>
          <p:cNvSpPr>
            <a:spLocks noChangeShapeType="1"/>
          </p:cNvSpPr>
          <p:nvPr/>
        </p:nvSpPr>
        <p:spPr bwMode="auto">
          <a:xfrm>
            <a:off x="6578600" y="4383088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37240" name="Group 96"/>
          <p:cNvGrpSpPr>
            <a:grpSpLocks/>
          </p:cNvGrpSpPr>
          <p:nvPr/>
        </p:nvGrpSpPr>
        <p:grpSpPr bwMode="auto">
          <a:xfrm>
            <a:off x="6189663" y="4078288"/>
            <a:ext cx="501650" cy="396875"/>
            <a:chOff x="4320" y="1936"/>
            <a:chExt cx="316" cy="250"/>
          </a:xfrm>
        </p:grpSpPr>
        <p:sp>
          <p:nvSpPr>
            <p:cNvPr id="117804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05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06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07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08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09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10" name="Text Box 103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2c</a:t>
              </a:r>
              <a:endParaRPr lang="en-US" sz="2400" smtClean="0"/>
            </a:p>
          </p:txBody>
        </p:sp>
      </p:grpSp>
      <p:grpSp>
        <p:nvGrpSpPr>
          <p:cNvPr id="137241" name="Group 104"/>
          <p:cNvGrpSpPr>
            <a:grpSpLocks/>
          </p:cNvGrpSpPr>
          <p:nvPr/>
        </p:nvGrpSpPr>
        <p:grpSpPr bwMode="auto">
          <a:xfrm>
            <a:off x="6453188" y="4533900"/>
            <a:ext cx="501650" cy="396875"/>
            <a:chOff x="4596" y="2158"/>
            <a:chExt cx="316" cy="250"/>
          </a:xfrm>
        </p:grpSpPr>
        <p:sp>
          <p:nvSpPr>
            <p:cNvPr id="117797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98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99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00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01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02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803" name="Text Box 111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2b</a:t>
              </a:r>
              <a:endParaRPr lang="en-US" sz="2400" smtClean="0"/>
            </a:p>
          </p:txBody>
        </p:sp>
      </p:grpSp>
      <p:sp>
        <p:nvSpPr>
          <p:cNvPr id="117787" name="Text Box 112"/>
          <p:cNvSpPr txBox="1">
            <a:spLocks noChangeArrowheads="1"/>
          </p:cNvSpPr>
          <p:nvPr/>
        </p:nvSpPr>
        <p:spPr bwMode="auto">
          <a:xfrm>
            <a:off x="7704138" y="4191000"/>
            <a:ext cx="8937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other</a:t>
            </a:r>
          </a:p>
          <a:p>
            <a:pPr>
              <a:defRPr/>
            </a:pPr>
            <a:r>
              <a:rPr lang="en-US" sz="1400" smtClean="0"/>
              <a:t>networks</a:t>
            </a:r>
          </a:p>
        </p:txBody>
      </p:sp>
      <p:sp>
        <p:nvSpPr>
          <p:cNvPr id="137243" name="Freeform 113"/>
          <p:cNvSpPr>
            <a:spLocks/>
          </p:cNvSpPr>
          <p:nvPr/>
        </p:nvSpPr>
        <p:spPr bwMode="auto">
          <a:xfrm flipH="1">
            <a:off x="339725" y="3803650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7789" name="Text Box 114"/>
          <p:cNvSpPr txBox="1">
            <a:spLocks noChangeArrowheads="1"/>
          </p:cNvSpPr>
          <p:nvPr/>
        </p:nvSpPr>
        <p:spPr bwMode="auto">
          <a:xfrm>
            <a:off x="396875" y="4587875"/>
            <a:ext cx="8937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other</a:t>
            </a:r>
          </a:p>
          <a:p>
            <a:pPr>
              <a:defRPr/>
            </a:pPr>
            <a:r>
              <a:rPr lang="en-US" sz="1400" smtClean="0"/>
              <a:t>networks</a:t>
            </a:r>
          </a:p>
        </p:txBody>
      </p:sp>
      <p:sp>
        <p:nvSpPr>
          <p:cNvPr id="117790" name="Line 115"/>
          <p:cNvSpPr>
            <a:spLocks noChangeShapeType="1"/>
          </p:cNvSpPr>
          <p:nvPr/>
        </p:nvSpPr>
        <p:spPr bwMode="auto">
          <a:xfrm flipH="1">
            <a:off x="1196975" y="4149725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7791" name="Rectangle 116"/>
          <p:cNvSpPr>
            <a:spLocks noChangeArrowheads="1"/>
          </p:cNvSpPr>
          <p:nvPr/>
        </p:nvSpPr>
        <p:spPr bwMode="auto">
          <a:xfrm>
            <a:off x="349250" y="1557338"/>
            <a:ext cx="8736013" cy="13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CC0000"/>
                </a:solidFill>
                <a:latin typeface="Gill Sans MT" panose="020B0502020104020203" pitchFamily="34" charset="0"/>
              </a:rPr>
              <a:t>BGP session:</a:t>
            </a:r>
            <a:r>
              <a:rPr lang="en-US" i="0" dirty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i="0" dirty="0">
                <a:latin typeface="Gill Sans MT" panose="020B0502020104020203" pitchFamily="34" charset="0"/>
              </a:rPr>
              <a:t>two BGP routers (</a:t>
            </a:r>
            <a:r>
              <a:rPr lang="ja-JP" altLang="en-US" i="0" dirty="0">
                <a:latin typeface="Gill Sans MT" panose="020B0502020104020203" pitchFamily="34" charset="0"/>
              </a:rPr>
              <a:t>“</a:t>
            </a:r>
            <a:r>
              <a:rPr lang="en-US" altLang="ja-JP" i="0" dirty="0">
                <a:latin typeface="Gill Sans MT" panose="020B0502020104020203" pitchFamily="34" charset="0"/>
              </a:rPr>
              <a:t>peers</a:t>
            </a:r>
            <a:r>
              <a:rPr lang="ja-JP" altLang="en-US" i="0" dirty="0">
                <a:latin typeface="Gill Sans MT" panose="020B0502020104020203" pitchFamily="34" charset="0"/>
              </a:rPr>
              <a:t>”</a:t>
            </a:r>
            <a:r>
              <a:rPr lang="en-US" altLang="ja-JP" i="0" dirty="0">
                <a:latin typeface="Gill Sans MT" panose="020B0502020104020203" pitchFamily="34" charset="0"/>
              </a:rPr>
              <a:t>) exchange BGP messages: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sz="2000" i="0" dirty="0">
                <a:latin typeface="Gill Sans MT" panose="020B0502020104020203" pitchFamily="34" charset="0"/>
              </a:rPr>
              <a:t>advertising </a:t>
            </a:r>
            <a:r>
              <a:rPr lang="en-US" sz="2000" i="0" dirty="0">
                <a:solidFill>
                  <a:srgbClr val="CC0000"/>
                </a:solidFill>
                <a:latin typeface="Gill Sans MT" panose="020B0502020104020203" pitchFamily="34" charset="0"/>
              </a:rPr>
              <a:t>paths </a:t>
            </a:r>
            <a:r>
              <a:rPr lang="en-US" sz="2000" i="0" dirty="0">
                <a:latin typeface="Gill Sans MT" panose="020B0502020104020203" pitchFamily="34" charset="0"/>
              </a:rPr>
              <a:t>to different destination network prefixes </a:t>
            </a:r>
            <a:endParaRPr lang="en-US" sz="2000" i="0" dirty="0" smtClean="0">
              <a:latin typeface="Gill Sans MT" panose="020B0502020104020203" pitchFamily="34" charset="0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sz="2000" i="0" dirty="0" smtClean="0">
                <a:latin typeface="Gill Sans MT" panose="020B0502020104020203" pitchFamily="34" charset="0"/>
              </a:rPr>
              <a:t>exchanged </a:t>
            </a:r>
            <a:r>
              <a:rPr lang="en-US" sz="2000" i="0" dirty="0">
                <a:latin typeface="Gill Sans MT" panose="020B0502020104020203" pitchFamily="34" charset="0"/>
              </a:rPr>
              <a:t>over </a:t>
            </a:r>
            <a:r>
              <a:rPr lang="en-US" sz="2000" i="0" dirty="0" smtClean="0">
                <a:latin typeface="Gill Sans MT" panose="020B0502020104020203" pitchFamily="34" charset="0"/>
              </a:rPr>
              <a:t>TCP </a:t>
            </a:r>
            <a:r>
              <a:rPr lang="en-US" sz="2000" i="0" dirty="0">
                <a:latin typeface="Gill Sans MT" panose="020B0502020104020203" pitchFamily="34" charset="0"/>
              </a:rPr>
              <a:t>connections</a:t>
            </a:r>
            <a:endParaRPr lang="en-US" sz="2000" i="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753781" name="Group 117"/>
          <p:cNvGrpSpPr>
            <a:grpSpLocks/>
          </p:cNvGrpSpPr>
          <p:nvPr/>
        </p:nvGrpSpPr>
        <p:grpSpPr bwMode="auto">
          <a:xfrm>
            <a:off x="2936875" y="3689350"/>
            <a:ext cx="1303338" cy="657225"/>
            <a:chOff x="2171" y="2695"/>
            <a:chExt cx="821" cy="414"/>
          </a:xfrm>
        </p:grpSpPr>
        <p:sp>
          <p:nvSpPr>
            <p:cNvPr id="117795" name="AutoShape 118"/>
            <p:cNvSpPr>
              <a:spLocks noChangeArrowheads="1"/>
            </p:cNvSpPr>
            <p:nvPr/>
          </p:nvSpPr>
          <p:spPr bwMode="auto">
            <a:xfrm rot="-9091425">
              <a:off x="2171" y="2935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796" name="Text Box 119"/>
            <p:cNvSpPr txBox="1">
              <a:spLocks noChangeArrowheads="1"/>
            </p:cNvSpPr>
            <p:nvPr/>
          </p:nvSpPr>
          <p:spPr bwMode="auto">
            <a:xfrm>
              <a:off x="2357" y="2695"/>
              <a:ext cx="635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1600" i="1" smtClean="0">
                  <a:solidFill>
                    <a:srgbClr val="CC0000"/>
                  </a:solidFill>
                </a:rPr>
                <a:t>BGP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z="1600" i="1" smtClean="0">
                  <a:solidFill>
                    <a:srgbClr val="CC0000"/>
                  </a:solidFill>
                </a:rPr>
                <a:t>message</a:t>
              </a:r>
            </a:p>
          </p:txBody>
        </p:sp>
      </p:grpSp>
      <p:sp>
        <p:nvSpPr>
          <p:cNvPr id="137248" name="Freeform 120"/>
          <p:cNvSpPr>
            <a:spLocks/>
          </p:cNvSpPr>
          <p:nvPr/>
        </p:nvSpPr>
        <p:spPr bwMode="auto">
          <a:xfrm>
            <a:off x="4960938" y="4638675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pic>
        <p:nvPicPr>
          <p:cNvPr id="137249" name="Picture 1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00100"/>
            <a:ext cx="2970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13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3" name="Picture 1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7667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4" name="Freeform 2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title"/>
          </p:nvPr>
        </p:nvSpPr>
        <p:spPr>
          <a:xfrm>
            <a:off x="265113" y="0"/>
            <a:ext cx="8040687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BGP basics: distributing path information</a:t>
            </a:r>
          </a:p>
        </p:txBody>
      </p:sp>
      <p:sp>
        <p:nvSpPr>
          <p:cNvPr id="138246" name="Freeform 4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8247" name="Freeform 5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8248" name="Freeform 6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8794" name="Text Box 7"/>
          <p:cNvSpPr txBox="1">
            <a:spLocks noChangeArrowheads="1"/>
          </p:cNvSpPr>
          <p:nvPr/>
        </p:nvSpPr>
        <p:spPr bwMode="auto">
          <a:xfrm>
            <a:off x="2052638" y="5129213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AS3</a:t>
            </a:r>
            <a:endParaRPr lang="en-US" smtClean="0"/>
          </a:p>
        </p:txBody>
      </p:sp>
      <p:sp>
        <p:nvSpPr>
          <p:cNvPr id="118795" name="Text Box 8"/>
          <p:cNvSpPr txBox="1">
            <a:spLocks noChangeArrowheads="1"/>
          </p:cNvSpPr>
          <p:nvPr/>
        </p:nvSpPr>
        <p:spPr bwMode="auto">
          <a:xfrm>
            <a:off x="5867400" y="57943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AS2</a:t>
            </a:r>
          </a:p>
        </p:txBody>
      </p:sp>
      <p:sp>
        <p:nvSpPr>
          <p:cNvPr id="118796" name="Line 9"/>
          <p:cNvSpPr>
            <a:spLocks noChangeShapeType="1"/>
          </p:cNvSpPr>
          <p:nvPr/>
        </p:nvSpPr>
        <p:spPr bwMode="auto">
          <a:xfrm flipV="1">
            <a:off x="5746750" y="5278438"/>
            <a:ext cx="434975" cy="192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797" name="Line 10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798" name="Line 11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38254" name="Group 12"/>
          <p:cNvGrpSpPr>
            <a:grpSpLocks/>
          </p:cNvGrpSpPr>
          <p:nvPr/>
        </p:nvGrpSpPr>
        <p:grpSpPr bwMode="auto">
          <a:xfrm>
            <a:off x="1619250" y="4903788"/>
            <a:ext cx="501650" cy="396875"/>
            <a:chOff x="873" y="3243"/>
            <a:chExt cx="316" cy="250"/>
          </a:xfrm>
        </p:grpSpPr>
        <p:sp>
          <p:nvSpPr>
            <p:cNvPr id="118891" name="Oval 13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92" name="Line 14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93" name="Line 15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94" name="Rectangle 16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95" name="Oval 17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96" name="Rectangle 18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97" name="Text Box 19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3b</a:t>
              </a:r>
              <a:endParaRPr lang="en-US" sz="2400" smtClean="0"/>
            </a:p>
          </p:txBody>
        </p:sp>
      </p:grpSp>
      <p:grpSp>
        <p:nvGrpSpPr>
          <p:cNvPr id="138255" name="Group 20"/>
          <p:cNvGrpSpPr>
            <a:grpSpLocks/>
          </p:cNvGrpSpPr>
          <p:nvPr/>
        </p:nvGrpSpPr>
        <p:grpSpPr bwMode="auto">
          <a:xfrm>
            <a:off x="2466975" y="4702175"/>
            <a:ext cx="501650" cy="396875"/>
            <a:chOff x="1434" y="3104"/>
            <a:chExt cx="316" cy="250"/>
          </a:xfrm>
        </p:grpSpPr>
        <p:grpSp>
          <p:nvGrpSpPr>
            <p:cNvPr id="138338" name="Group 21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18885" name="Oval 22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886" name="Line 23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887" name="Line 24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888" name="Rectangle 25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889" name="Oval 26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890" name="Rectangle 27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18884" name="Text Box 28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3a</a:t>
              </a:r>
              <a:endParaRPr lang="en-US" sz="2400" smtClean="0"/>
            </a:p>
          </p:txBody>
        </p:sp>
      </p:grpSp>
      <p:sp>
        <p:nvSpPr>
          <p:cNvPr id="138256" name="Freeform 29"/>
          <p:cNvSpPr>
            <a:spLocks/>
          </p:cNvSpPr>
          <p:nvPr/>
        </p:nvSpPr>
        <p:spPr bwMode="auto">
          <a:xfrm>
            <a:off x="2495550" y="5227638"/>
            <a:ext cx="2660650" cy="1122362"/>
          </a:xfrm>
          <a:custGeom>
            <a:avLst/>
            <a:gdLst>
              <a:gd name="T0" fmla="*/ 2147483647 w 1583"/>
              <a:gd name="T1" fmla="*/ 2147483647 h 682"/>
              <a:gd name="T2" fmla="*/ 2147483647 w 1583"/>
              <a:gd name="T3" fmla="*/ 2147483647 h 682"/>
              <a:gd name="T4" fmla="*/ 2147483647 w 1583"/>
              <a:gd name="T5" fmla="*/ 2147483647 h 682"/>
              <a:gd name="T6" fmla="*/ 2147483647 w 1583"/>
              <a:gd name="T7" fmla="*/ 2147483647 h 682"/>
              <a:gd name="T8" fmla="*/ 2147483647 w 1583"/>
              <a:gd name="T9" fmla="*/ 2147483647 h 682"/>
              <a:gd name="T10" fmla="*/ 2147483647 w 1583"/>
              <a:gd name="T11" fmla="*/ 2147483647 h 682"/>
              <a:gd name="T12" fmla="*/ 2147483647 w 1583"/>
              <a:gd name="T13" fmla="*/ 2147483647 h 682"/>
              <a:gd name="T14" fmla="*/ 2147483647 w 1583"/>
              <a:gd name="T15" fmla="*/ 2147483647 h 682"/>
              <a:gd name="T16" fmla="*/ 2147483647 w 1583"/>
              <a:gd name="T17" fmla="*/ 2147483647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8802" name="Text Box 30"/>
          <p:cNvSpPr txBox="1">
            <a:spLocks noChangeArrowheads="1"/>
          </p:cNvSpPr>
          <p:nvPr/>
        </p:nvSpPr>
        <p:spPr bwMode="auto">
          <a:xfrm>
            <a:off x="2728913" y="5911850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/>
              <a:t>AS1</a:t>
            </a:r>
            <a:endParaRPr lang="en-US" smtClean="0"/>
          </a:p>
        </p:txBody>
      </p:sp>
      <p:sp>
        <p:nvSpPr>
          <p:cNvPr id="118803" name="Line 31"/>
          <p:cNvSpPr>
            <a:spLocks noChangeShapeType="1"/>
          </p:cNvSpPr>
          <p:nvPr/>
        </p:nvSpPr>
        <p:spPr bwMode="auto">
          <a:xfrm flipH="1">
            <a:off x="3387725" y="5507038"/>
            <a:ext cx="147638" cy="1619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4" name="Line 32"/>
          <p:cNvSpPr>
            <a:spLocks noChangeShapeType="1"/>
          </p:cNvSpPr>
          <p:nvPr/>
        </p:nvSpPr>
        <p:spPr bwMode="auto">
          <a:xfrm>
            <a:off x="3790950" y="5541963"/>
            <a:ext cx="4763" cy="4524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5" name="Line 33"/>
          <p:cNvSpPr>
            <a:spLocks noChangeShapeType="1"/>
          </p:cNvSpPr>
          <p:nvPr/>
        </p:nvSpPr>
        <p:spPr bwMode="auto">
          <a:xfrm>
            <a:off x="3952875" y="5494338"/>
            <a:ext cx="496888" cy="3349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6" name="Line 34"/>
          <p:cNvSpPr>
            <a:spLocks noChangeShapeType="1"/>
          </p:cNvSpPr>
          <p:nvPr/>
        </p:nvSpPr>
        <p:spPr bwMode="auto">
          <a:xfrm flipH="1">
            <a:off x="4054475" y="5951538"/>
            <a:ext cx="376238" cy="120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7" name="Line 35"/>
          <p:cNvSpPr>
            <a:spLocks noChangeShapeType="1"/>
          </p:cNvSpPr>
          <p:nvPr/>
        </p:nvSpPr>
        <p:spPr bwMode="auto">
          <a:xfrm flipH="1" flipV="1">
            <a:off x="3495675" y="5775325"/>
            <a:ext cx="901700" cy="809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08" name="Line 36"/>
          <p:cNvSpPr>
            <a:spLocks noChangeShapeType="1"/>
          </p:cNvSpPr>
          <p:nvPr/>
        </p:nvSpPr>
        <p:spPr bwMode="auto">
          <a:xfrm>
            <a:off x="3402013" y="5856288"/>
            <a:ext cx="201612" cy="1349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38264" name="Group 37"/>
          <p:cNvGrpSpPr>
            <a:grpSpLocks/>
          </p:cNvGrpSpPr>
          <p:nvPr/>
        </p:nvGrpSpPr>
        <p:grpSpPr bwMode="auto">
          <a:xfrm>
            <a:off x="3495675" y="5227638"/>
            <a:ext cx="501650" cy="396875"/>
            <a:chOff x="2055" y="3447"/>
            <a:chExt cx="316" cy="250"/>
          </a:xfrm>
        </p:grpSpPr>
        <p:sp>
          <p:nvSpPr>
            <p:cNvPr id="118875" name="Oval 38"/>
            <p:cNvSpPr>
              <a:spLocks noChangeArrowheads="1"/>
            </p:cNvSpPr>
            <p:nvPr/>
          </p:nvSpPr>
          <p:spPr bwMode="auto">
            <a:xfrm>
              <a:off x="2058" y="357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76" name="Line 39"/>
            <p:cNvSpPr>
              <a:spLocks noChangeShapeType="1"/>
            </p:cNvSpPr>
            <p:nvPr/>
          </p:nvSpPr>
          <p:spPr bwMode="auto">
            <a:xfrm>
              <a:off x="2058" y="356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77" name="Line 40"/>
            <p:cNvSpPr>
              <a:spLocks noChangeShapeType="1"/>
            </p:cNvSpPr>
            <p:nvPr/>
          </p:nvSpPr>
          <p:spPr bwMode="auto">
            <a:xfrm>
              <a:off x="2371" y="356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78" name="Rectangle 41"/>
            <p:cNvSpPr>
              <a:spLocks noChangeArrowheads="1"/>
            </p:cNvSpPr>
            <p:nvPr/>
          </p:nvSpPr>
          <p:spPr bwMode="auto">
            <a:xfrm>
              <a:off x="2058" y="356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79" name="Oval 42"/>
            <p:cNvSpPr>
              <a:spLocks noChangeArrowheads="1"/>
            </p:cNvSpPr>
            <p:nvPr/>
          </p:nvSpPr>
          <p:spPr bwMode="auto">
            <a:xfrm>
              <a:off x="2055" y="350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8335" name="Group 43"/>
            <p:cNvGrpSpPr>
              <a:grpSpLocks/>
            </p:cNvGrpSpPr>
            <p:nvPr/>
          </p:nvGrpSpPr>
          <p:grpSpPr bwMode="auto">
            <a:xfrm>
              <a:off x="2072" y="3447"/>
              <a:ext cx="285" cy="250"/>
              <a:chOff x="2912" y="2425"/>
              <a:chExt cx="292" cy="250"/>
            </a:xfrm>
          </p:grpSpPr>
          <p:sp>
            <p:nvSpPr>
              <p:cNvPr id="118881" name="Rectangle 4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882" name="Text Box 45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1c</a:t>
                </a:r>
              </a:p>
            </p:txBody>
          </p:sp>
        </p:grpSp>
      </p:grpSp>
      <p:grpSp>
        <p:nvGrpSpPr>
          <p:cNvPr id="138265" name="Group 46"/>
          <p:cNvGrpSpPr>
            <a:grpSpLocks/>
          </p:cNvGrpSpPr>
          <p:nvPr/>
        </p:nvGrpSpPr>
        <p:grpSpPr bwMode="auto">
          <a:xfrm>
            <a:off x="3009900" y="5567363"/>
            <a:ext cx="501650" cy="396875"/>
            <a:chOff x="1749" y="3661"/>
            <a:chExt cx="316" cy="250"/>
          </a:xfrm>
        </p:grpSpPr>
        <p:sp>
          <p:nvSpPr>
            <p:cNvPr id="118868" name="Oval 47"/>
            <p:cNvSpPr>
              <a:spLocks noChangeArrowheads="1"/>
            </p:cNvSpPr>
            <p:nvPr/>
          </p:nvSpPr>
          <p:spPr bwMode="auto">
            <a:xfrm>
              <a:off x="1752" y="378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69" name="Line 48"/>
            <p:cNvSpPr>
              <a:spLocks noChangeShapeType="1"/>
            </p:cNvSpPr>
            <p:nvPr/>
          </p:nvSpPr>
          <p:spPr bwMode="auto">
            <a:xfrm>
              <a:off x="1752" y="377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70" name="Line 49"/>
            <p:cNvSpPr>
              <a:spLocks noChangeShapeType="1"/>
            </p:cNvSpPr>
            <p:nvPr/>
          </p:nvSpPr>
          <p:spPr bwMode="auto">
            <a:xfrm>
              <a:off x="2065" y="377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71" name="Rectangle 50"/>
            <p:cNvSpPr>
              <a:spLocks noChangeArrowheads="1"/>
            </p:cNvSpPr>
            <p:nvPr/>
          </p:nvSpPr>
          <p:spPr bwMode="auto">
            <a:xfrm>
              <a:off x="1752" y="377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72" name="Oval 51"/>
            <p:cNvSpPr>
              <a:spLocks noChangeArrowheads="1"/>
            </p:cNvSpPr>
            <p:nvPr/>
          </p:nvSpPr>
          <p:spPr bwMode="auto">
            <a:xfrm>
              <a:off x="1749" y="371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73" name="Rectangle 52"/>
            <p:cNvSpPr>
              <a:spLocks noChangeArrowheads="1"/>
            </p:cNvSpPr>
            <p:nvPr/>
          </p:nvSpPr>
          <p:spPr bwMode="auto">
            <a:xfrm>
              <a:off x="1834" y="3746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74" name="Text Box 53"/>
            <p:cNvSpPr txBox="1">
              <a:spLocks noChangeArrowheads="1"/>
            </p:cNvSpPr>
            <p:nvPr/>
          </p:nvSpPr>
          <p:spPr bwMode="auto">
            <a:xfrm>
              <a:off x="1765" y="3661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1a</a:t>
              </a:r>
              <a:endParaRPr lang="en-US" sz="2400" smtClean="0"/>
            </a:p>
          </p:txBody>
        </p:sp>
      </p:grpSp>
      <p:grpSp>
        <p:nvGrpSpPr>
          <p:cNvPr id="138266" name="Group 54"/>
          <p:cNvGrpSpPr>
            <a:grpSpLocks/>
          </p:cNvGrpSpPr>
          <p:nvPr/>
        </p:nvGrpSpPr>
        <p:grpSpPr bwMode="auto">
          <a:xfrm>
            <a:off x="3552825" y="5856288"/>
            <a:ext cx="501650" cy="396875"/>
            <a:chOff x="2091" y="3843"/>
            <a:chExt cx="316" cy="250"/>
          </a:xfrm>
        </p:grpSpPr>
        <p:sp>
          <p:nvSpPr>
            <p:cNvPr id="118860" name="Oval 55"/>
            <p:cNvSpPr>
              <a:spLocks noChangeArrowheads="1"/>
            </p:cNvSpPr>
            <p:nvPr/>
          </p:nvSpPr>
          <p:spPr bwMode="auto">
            <a:xfrm>
              <a:off x="2094" y="396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61" name="Line 56"/>
            <p:cNvSpPr>
              <a:spLocks noChangeShapeType="1"/>
            </p:cNvSpPr>
            <p:nvPr/>
          </p:nvSpPr>
          <p:spPr bwMode="auto">
            <a:xfrm>
              <a:off x="2094" y="396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62" name="Line 57"/>
            <p:cNvSpPr>
              <a:spLocks noChangeShapeType="1"/>
            </p:cNvSpPr>
            <p:nvPr/>
          </p:nvSpPr>
          <p:spPr bwMode="auto">
            <a:xfrm>
              <a:off x="2407" y="396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63" name="Rectangle 58"/>
            <p:cNvSpPr>
              <a:spLocks noChangeArrowheads="1"/>
            </p:cNvSpPr>
            <p:nvPr/>
          </p:nvSpPr>
          <p:spPr bwMode="auto">
            <a:xfrm>
              <a:off x="2094" y="396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64" name="Oval 59"/>
            <p:cNvSpPr>
              <a:spLocks noChangeArrowheads="1"/>
            </p:cNvSpPr>
            <p:nvPr/>
          </p:nvSpPr>
          <p:spPr bwMode="auto">
            <a:xfrm>
              <a:off x="2091" y="390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8320" name="Group 60"/>
            <p:cNvGrpSpPr>
              <a:grpSpLocks/>
            </p:cNvGrpSpPr>
            <p:nvPr/>
          </p:nvGrpSpPr>
          <p:grpSpPr bwMode="auto">
            <a:xfrm>
              <a:off x="2106" y="3843"/>
              <a:ext cx="294" cy="250"/>
              <a:chOff x="2910" y="2425"/>
              <a:chExt cx="296" cy="250"/>
            </a:xfrm>
          </p:grpSpPr>
          <p:sp>
            <p:nvSpPr>
              <p:cNvPr id="118866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867" name="Text Box 62"/>
              <p:cNvSpPr txBox="1">
                <a:spLocks noChangeArrowheads="1"/>
              </p:cNvSpPr>
              <p:nvPr/>
            </p:nvSpPr>
            <p:spPr bwMode="auto">
              <a:xfrm>
                <a:off x="2910" y="2425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1d</a:t>
                </a:r>
              </a:p>
            </p:txBody>
          </p:sp>
        </p:grpSp>
      </p:grpSp>
      <p:grpSp>
        <p:nvGrpSpPr>
          <p:cNvPr id="138267" name="Group 63"/>
          <p:cNvGrpSpPr>
            <a:grpSpLocks/>
          </p:cNvGrpSpPr>
          <p:nvPr/>
        </p:nvGrpSpPr>
        <p:grpSpPr bwMode="auto">
          <a:xfrm>
            <a:off x="4410075" y="5672138"/>
            <a:ext cx="501650" cy="396875"/>
            <a:chOff x="2016" y="1976"/>
            <a:chExt cx="316" cy="250"/>
          </a:xfrm>
        </p:grpSpPr>
        <p:sp>
          <p:nvSpPr>
            <p:cNvPr id="118852" name="Oval 64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53" name="Line 65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54" name="Line 66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55" name="Rectangle 67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56" name="Oval 68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8312" name="Group 69"/>
            <p:cNvGrpSpPr>
              <a:grpSpLocks/>
            </p:cNvGrpSpPr>
            <p:nvPr/>
          </p:nvGrpSpPr>
          <p:grpSpPr bwMode="auto">
            <a:xfrm>
              <a:off x="2029" y="1976"/>
              <a:ext cx="294" cy="250"/>
              <a:chOff x="2909" y="2425"/>
              <a:chExt cx="299" cy="250"/>
            </a:xfrm>
          </p:grpSpPr>
          <p:sp>
            <p:nvSpPr>
              <p:cNvPr id="118858" name="Rectangle 7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859" name="Text Box 71"/>
              <p:cNvSpPr txBox="1">
                <a:spLocks noChangeArrowheads="1"/>
              </p:cNvSpPr>
              <p:nvPr/>
            </p:nvSpPr>
            <p:spPr bwMode="auto">
              <a:xfrm>
                <a:off x="2909" y="2425"/>
                <a:ext cx="2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1b</a:t>
                </a:r>
                <a:endParaRPr lang="en-US" sz="2400" smtClean="0"/>
              </a:p>
            </p:txBody>
          </p:sp>
        </p:grpSp>
      </p:grpSp>
      <p:grpSp>
        <p:nvGrpSpPr>
          <p:cNvPr id="138268" name="Group 72"/>
          <p:cNvGrpSpPr>
            <a:grpSpLocks/>
          </p:cNvGrpSpPr>
          <p:nvPr/>
        </p:nvGrpSpPr>
        <p:grpSpPr bwMode="auto">
          <a:xfrm>
            <a:off x="5414963" y="5324475"/>
            <a:ext cx="501650" cy="396875"/>
            <a:chOff x="3537" y="3473"/>
            <a:chExt cx="316" cy="250"/>
          </a:xfrm>
        </p:grpSpPr>
        <p:sp>
          <p:nvSpPr>
            <p:cNvPr id="118845" name="Oval 73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46" name="Line 74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47" name="Line 75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48" name="Rectangle 76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49" name="Oval 77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50" name="Rectangle 78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51" name="Text Box 79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2a</a:t>
              </a:r>
              <a:endParaRPr lang="en-US" sz="2400" smtClean="0"/>
            </a:p>
          </p:txBody>
        </p:sp>
      </p:grpSp>
      <p:sp>
        <p:nvSpPr>
          <p:cNvPr id="118814" name="Line 80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15" name="Line 81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16" name="Line 82"/>
          <p:cNvSpPr>
            <a:spLocks noChangeShapeType="1"/>
          </p:cNvSpPr>
          <p:nvPr/>
        </p:nvSpPr>
        <p:spPr bwMode="auto">
          <a:xfrm>
            <a:off x="5916613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17" name="Line 83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138273" name="Group 84"/>
          <p:cNvGrpSpPr>
            <a:grpSpLocks/>
          </p:cNvGrpSpPr>
          <p:nvPr/>
        </p:nvGrpSpPr>
        <p:grpSpPr bwMode="auto">
          <a:xfrm>
            <a:off x="6142038" y="5046663"/>
            <a:ext cx="501650" cy="396875"/>
            <a:chOff x="4320" y="1936"/>
            <a:chExt cx="316" cy="250"/>
          </a:xfrm>
        </p:grpSpPr>
        <p:sp>
          <p:nvSpPr>
            <p:cNvPr id="118838" name="Oval 85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39" name="Line 86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40" name="Line 87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41" name="Rectangle 88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42" name="Oval 89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43" name="Rectangle 90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44" name="Text Box 91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2c</a:t>
              </a:r>
              <a:endParaRPr lang="en-US" sz="2400" smtClean="0"/>
            </a:p>
          </p:txBody>
        </p:sp>
      </p:grpSp>
      <p:grpSp>
        <p:nvGrpSpPr>
          <p:cNvPr id="138274" name="Group 92"/>
          <p:cNvGrpSpPr>
            <a:grpSpLocks/>
          </p:cNvGrpSpPr>
          <p:nvPr/>
        </p:nvGrpSpPr>
        <p:grpSpPr bwMode="auto">
          <a:xfrm>
            <a:off x="6405563" y="5502275"/>
            <a:ext cx="501650" cy="396875"/>
            <a:chOff x="4596" y="2158"/>
            <a:chExt cx="316" cy="250"/>
          </a:xfrm>
        </p:grpSpPr>
        <p:sp>
          <p:nvSpPr>
            <p:cNvPr id="118831" name="Oval 93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32" name="Line 94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33" name="Line 95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34" name="Rectangle 96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35" name="Oval 97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36" name="Rectangle 98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837" name="Text Box 99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smtClean="0"/>
                <a:t>2b</a:t>
              </a:r>
              <a:endParaRPr lang="en-US" sz="2400" smtClean="0"/>
            </a:p>
          </p:txBody>
        </p:sp>
      </p:grpSp>
      <p:sp>
        <p:nvSpPr>
          <p:cNvPr id="118820" name="Text Box 100"/>
          <p:cNvSpPr txBox="1">
            <a:spLocks noChangeArrowheads="1"/>
          </p:cNvSpPr>
          <p:nvPr/>
        </p:nvSpPr>
        <p:spPr bwMode="auto">
          <a:xfrm>
            <a:off x="7656513" y="5159375"/>
            <a:ext cx="8937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other</a:t>
            </a:r>
          </a:p>
          <a:p>
            <a:pPr>
              <a:defRPr/>
            </a:pPr>
            <a:r>
              <a:rPr lang="en-US" sz="1400" smtClean="0"/>
              <a:t>networks</a:t>
            </a:r>
          </a:p>
        </p:txBody>
      </p:sp>
      <p:sp>
        <p:nvSpPr>
          <p:cNvPr id="138276" name="Freeform 101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8822" name="Text Box 102"/>
          <p:cNvSpPr txBox="1">
            <a:spLocks noChangeArrowheads="1"/>
          </p:cNvSpPr>
          <p:nvPr/>
        </p:nvSpPr>
        <p:spPr bwMode="auto">
          <a:xfrm>
            <a:off x="349250" y="5556250"/>
            <a:ext cx="8937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other</a:t>
            </a:r>
          </a:p>
          <a:p>
            <a:pPr>
              <a:defRPr/>
            </a:pPr>
            <a:r>
              <a:rPr lang="en-US" sz="1400" smtClean="0"/>
              <a:t>networks</a:t>
            </a:r>
          </a:p>
        </p:txBody>
      </p:sp>
      <p:sp>
        <p:nvSpPr>
          <p:cNvPr id="118823" name="Line 103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8279" name="Freeform 104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8825" name="Rectangle 105"/>
          <p:cNvSpPr>
            <a:spLocks noGrp="1" noChangeArrowheads="1"/>
          </p:cNvSpPr>
          <p:nvPr>
            <p:ph type="body" idx="1"/>
          </p:nvPr>
        </p:nvSpPr>
        <p:spPr>
          <a:xfrm>
            <a:off x="577500" y="1536700"/>
            <a:ext cx="8414100" cy="2370138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using </a:t>
            </a:r>
            <a:r>
              <a:rPr lang="en-US" sz="2400" dirty="0" err="1">
                <a:ea typeface="ＭＳ Ｐゴシック" charset="0"/>
                <a:cs typeface="+mn-cs"/>
              </a:rPr>
              <a:t>eBGP</a:t>
            </a:r>
            <a:r>
              <a:rPr lang="en-US" sz="2400" dirty="0">
                <a:ea typeface="ＭＳ Ｐゴシック" charset="0"/>
                <a:cs typeface="+mn-cs"/>
              </a:rPr>
              <a:t> session between 3a and 1c, AS3 sends prefix reachability info to AS1.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1c can then use </a:t>
            </a:r>
            <a:r>
              <a:rPr lang="en-US" sz="2000" dirty="0" err="1">
                <a:ea typeface="ＭＳ Ｐゴシック" charset="0"/>
              </a:rPr>
              <a:t>iBGP</a:t>
            </a:r>
            <a:r>
              <a:rPr lang="en-US" sz="2000" dirty="0">
                <a:ea typeface="ＭＳ Ｐゴシック" charset="0"/>
              </a:rPr>
              <a:t> do distribute new prefix info to all routers in AS1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dirty="0">
                <a:ea typeface="ＭＳ Ｐゴシック" charset="0"/>
              </a:rPr>
              <a:t>1b can then re-advertise new reachability info to AS2 over 1b-to-2a </a:t>
            </a:r>
            <a:r>
              <a:rPr lang="en-US" sz="2000" dirty="0" err="1">
                <a:ea typeface="ＭＳ Ｐゴシック" charset="0"/>
              </a:rPr>
              <a:t>eBGP</a:t>
            </a:r>
            <a:r>
              <a:rPr lang="en-US" sz="2000" dirty="0">
                <a:ea typeface="ＭＳ Ｐゴシック" charset="0"/>
              </a:rPr>
              <a:t> session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when router learns of new prefix, it creates entry for prefix in its forwarding table.</a:t>
            </a:r>
          </a:p>
        </p:txBody>
      </p:sp>
      <p:sp>
        <p:nvSpPr>
          <p:cNvPr id="118826" name="Line 106"/>
          <p:cNvSpPr>
            <a:spLocks noChangeShapeType="1"/>
          </p:cNvSpPr>
          <p:nvPr/>
        </p:nvSpPr>
        <p:spPr bwMode="auto">
          <a:xfrm>
            <a:off x="3322638" y="4725988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27" name="Line 107"/>
          <p:cNvSpPr>
            <a:spLocks noChangeShapeType="1"/>
          </p:cNvSpPr>
          <p:nvPr/>
        </p:nvSpPr>
        <p:spPr bwMode="auto">
          <a:xfrm>
            <a:off x="3341688" y="5040313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828" name="Text Box 108"/>
          <p:cNvSpPr txBox="1">
            <a:spLocks noChangeArrowheads="1"/>
          </p:cNvSpPr>
          <p:nvPr/>
        </p:nvSpPr>
        <p:spPr bwMode="auto">
          <a:xfrm>
            <a:off x="4171950" y="4508500"/>
            <a:ext cx="1309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/>
              <a:t>eBGP session</a:t>
            </a:r>
          </a:p>
        </p:txBody>
      </p:sp>
      <p:sp>
        <p:nvSpPr>
          <p:cNvPr id="118829" name="Text Box 109"/>
          <p:cNvSpPr txBox="1">
            <a:spLocks noChangeArrowheads="1"/>
          </p:cNvSpPr>
          <p:nvPr/>
        </p:nvSpPr>
        <p:spPr bwMode="auto">
          <a:xfrm>
            <a:off x="4198938" y="4857750"/>
            <a:ext cx="1250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smtClean="0"/>
              <a:t>iBGP session</a:t>
            </a:r>
          </a:p>
        </p:txBody>
      </p:sp>
      <p:sp>
        <p:nvSpPr>
          <p:cNvPr id="138285" name="Freeform 110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85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Path attributes and BGP routes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422400"/>
            <a:ext cx="8247063" cy="4648200"/>
          </a:xfrm>
        </p:spPr>
        <p:txBody>
          <a:bodyPr/>
          <a:lstStyle/>
          <a:p>
            <a:r>
              <a:rPr lang="en-US" dirty="0" smtClean="0"/>
              <a:t>advertised prefix includes BGP attributes </a:t>
            </a:r>
          </a:p>
          <a:p>
            <a:pPr lvl="1"/>
            <a:r>
              <a:rPr lang="en-US" dirty="0" smtClean="0"/>
              <a:t>prefix + attributes =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route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r>
              <a:rPr lang="en-US" dirty="0" smtClean="0"/>
              <a:t>two important attributes:</a:t>
            </a:r>
          </a:p>
          <a:p>
            <a:pPr lvl="1"/>
            <a:r>
              <a:rPr lang="en-US" dirty="0" smtClean="0">
                <a:solidFill>
                  <a:srgbClr val="CC0000"/>
                </a:solidFill>
              </a:rPr>
              <a:t>AS-PATH:</a:t>
            </a:r>
            <a:r>
              <a:rPr lang="en-US" dirty="0" smtClean="0"/>
              <a:t> contains ASs through which prefix advertisement has passed: e.g., AS 67, AS 17 </a:t>
            </a:r>
          </a:p>
          <a:p>
            <a:pPr lvl="1"/>
            <a:r>
              <a:rPr lang="en-US" dirty="0" smtClean="0">
                <a:solidFill>
                  <a:srgbClr val="CC0000"/>
                </a:solidFill>
              </a:rPr>
              <a:t>NEXT-HOP:</a:t>
            </a:r>
            <a:r>
              <a:rPr lang="en-US" dirty="0" smtClean="0"/>
              <a:t> indicates specific internal-AS router to next-hop AS. (may be multiple links from current AS to next-hop-AS)</a:t>
            </a:r>
          </a:p>
          <a:p>
            <a:r>
              <a:rPr lang="en-US" dirty="0" smtClean="0"/>
              <a:t>gateway router receiving route advertisement uses </a:t>
            </a:r>
            <a:r>
              <a:rPr lang="en-US" dirty="0" smtClean="0">
                <a:solidFill>
                  <a:srgbClr val="CC0000"/>
                </a:solidFill>
              </a:rPr>
              <a:t>import policy</a:t>
            </a:r>
            <a:r>
              <a:rPr lang="en-US" dirty="0" smtClean="0"/>
              <a:t> to accept/decline</a:t>
            </a:r>
          </a:p>
          <a:p>
            <a:pPr lvl="1"/>
            <a:r>
              <a:rPr lang="en-US" dirty="0" smtClean="0"/>
              <a:t>e.g., never route through AS x</a:t>
            </a:r>
          </a:p>
          <a:p>
            <a:pPr lvl="1"/>
            <a:r>
              <a:rPr lang="en-US" i="1" dirty="0" smtClean="0">
                <a:solidFill>
                  <a:srgbClr val="CC0000"/>
                </a:solidFill>
              </a:rPr>
              <a:t>policy-based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routing</a:t>
            </a:r>
          </a:p>
          <a:p>
            <a:pPr lvl="1"/>
            <a:endParaRPr lang="en-US" dirty="0" smtClean="0"/>
          </a:p>
        </p:txBody>
      </p:sp>
      <p:pic>
        <p:nvPicPr>
          <p:cNvPr id="139269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9937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BGP route selection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7772400" cy="4648200"/>
          </a:xfrm>
        </p:spPr>
        <p:txBody>
          <a:bodyPr/>
          <a:lstStyle/>
          <a:p>
            <a:pPr marL="346075" indent="-346075"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router may learn about more than 1 route to destination AS,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local preference value attribute: policy decision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closest NEXT-HOP router: hot potato routing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additional criteria </a:t>
            </a:r>
          </a:p>
        </p:txBody>
      </p:sp>
      <p:pic>
        <p:nvPicPr>
          <p:cNvPr id="140293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0509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30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9" name="Picture 4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0001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BGP routing policy</a:t>
            </a:r>
          </a:p>
        </p:txBody>
      </p:sp>
      <p:sp>
        <p:nvSpPr>
          <p:cNvPr id="122887" name="Rectangle 4"/>
          <p:cNvSpPr>
            <a:spLocks noChangeArrowheads="1"/>
          </p:cNvSpPr>
          <p:nvPr/>
        </p:nvSpPr>
        <p:spPr bwMode="auto">
          <a:xfrm>
            <a:off x="533400" y="4191000"/>
            <a:ext cx="8229600" cy="210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i="0" dirty="0">
                <a:latin typeface="Gill Sans MT" charset="0"/>
                <a:ea typeface="ＭＳ Ｐゴシック" charset="0"/>
              </a:rPr>
              <a:t>A,B,C are 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provider networks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i="0" dirty="0">
                <a:latin typeface="Gill Sans MT" charset="0"/>
                <a:ea typeface="ＭＳ Ｐゴシック" charset="0"/>
              </a:rPr>
              <a:t>X,W,Y </a:t>
            </a:r>
            <a:r>
              <a:rPr lang="en-US" sz="2400" i="0">
                <a:latin typeface="Gill Sans MT" charset="0"/>
                <a:ea typeface="ＭＳ Ｐゴシック" charset="0"/>
              </a:rPr>
              <a:t>are </a:t>
            </a:r>
            <a:r>
              <a:rPr lang="en-US" sz="2400" i="0" smtClean="0">
                <a:latin typeface="Gill Sans MT" charset="0"/>
                <a:ea typeface="ＭＳ Ｐゴシック" charset="0"/>
              </a:rPr>
              <a:t>customers </a:t>
            </a:r>
            <a:r>
              <a:rPr lang="en-US" sz="2400" i="0" dirty="0">
                <a:latin typeface="Gill Sans MT" charset="0"/>
                <a:ea typeface="ＭＳ Ｐゴシック" charset="0"/>
              </a:rPr>
              <a:t>(of provider networks)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400" i="0" dirty="0">
                <a:latin typeface="Gill Sans MT" charset="0"/>
                <a:ea typeface="ＭＳ Ｐゴシック" charset="0"/>
              </a:rPr>
              <a:t>X is 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dual-homed:</a:t>
            </a:r>
            <a:r>
              <a:rPr lang="en-US" sz="2400" i="0" dirty="0">
                <a:latin typeface="Gill Sans MT" charset="0"/>
                <a:ea typeface="ＭＳ Ｐゴシック" charset="0"/>
              </a:rPr>
              <a:t> attached to two networks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ea typeface="ＭＳ Ｐゴシック" charset="0"/>
              </a:rPr>
              <a:t>X does not want to route from B via X to C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ea typeface="ＭＳ Ｐゴシック" charset="0"/>
              </a:rPr>
              <a:t>.. so X will not advertise to B a route to C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i="0" dirty="0">
              <a:latin typeface="Gill Sans MT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688504"/>
            <a:ext cx="76390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7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9376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9075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Graph abstraction: costs</a:t>
            </a:r>
          </a:p>
        </p:txBody>
      </p:sp>
      <p:grpSp>
        <p:nvGrpSpPr>
          <p:cNvPr id="96261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96265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6266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6812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13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14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15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16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17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18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19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20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21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22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23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24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25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26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27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28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29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30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31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32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33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34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35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36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37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38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39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40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6841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6297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6298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6299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84828 h 174"/>
                <a:gd name="T2" fmla="*/ 1593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6300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6301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6302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6303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6304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6305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96306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7687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6878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u</a:t>
                </a:r>
                <a:endParaRPr lang="en-US" sz="2400" smtClean="0"/>
              </a:p>
            </p:txBody>
          </p:sp>
        </p:grpSp>
        <p:grpSp>
          <p:nvGrpSpPr>
            <p:cNvPr id="96307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7687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6876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y</a:t>
                </a:r>
                <a:endParaRPr lang="en-US" sz="2400" smtClean="0"/>
              </a:p>
            </p:txBody>
          </p:sp>
        </p:grpSp>
        <p:grpSp>
          <p:nvGrpSpPr>
            <p:cNvPr id="96308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7687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6874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/>
                  <a:t>x</a:t>
                </a:r>
              </a:p>
            </p:txBody>
          </p:sp>
        </p:grpSp>
        <p:grpSp>
          <p:nvGrpSpPr>
            <p:cNvPr id="96309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7687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6872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w</a:t>
                </a:r>
                <a:endParaRPr lang="en-US" sz="2400" smtClean="0"/>
              </a:p>
            </p:txBody>
          </p:sp>
        </p:grpSp>
        <p:grpSp>
          <p:nvGrpSpPr>
            <p:cNvPr id="96310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7686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6870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000" smtClean="0"/>
                  <a:t>v</a:t>
                </a:r>
                <a:endParaRPr lang="en-US" sz="2400" smtClean="0"/>
              </a:p>
            </p:txBody>
          </p:sp>
        </p:grpSp>
        <p:grpSp>
          <p:nvGrpSpPr>
            <p:cNvPr id="96311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7686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6868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smtClean="0"/>
                  <a:t>z</a:t>
                </a:r>
              </a:p>
            </p:txBody>
          </p:sp>
        </p:grpSp>
        <p:sp>
          <p:nvSpPr>
            <p:cNvPr id="76857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76858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76859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76860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</a:t>
              </a:r>
              <a:endParaRPr lang="en-US" sz="2400" smtClean="0"/>
            </a:p>
          </p:txBody>
        </p:sp>
        <p:sp>
          <p:nvSpPr>
            <p:cNvPr id="76861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76862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1</a:t>
              </a:r>
              <a:endParaRPr lang="en-US" sz="2400" smtClean="0"/>
            </a:p>
          </p:txBody>
        </p:sp>
        <p:sp>
          <p:nvSpPr>
            <p:cNvPr id="76863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2</a:t>
              </a:r>
              <a:endParaRPr lang="en-US" sz="2400" smtClean="0"/>
            </a:p>
          </p:txBody>
        </p:sp>
        <p:sp>
          <p:nvSpPr>
            <p:cNvPr id="76864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5</a:t>
              </a:r>
              <a:endParaRPr lang="en-US" sz="2400" smtClean="0"/>
            </a:p>
          </p:txBody>
        </p:sp>
        <p:sp>
          <p:nvSpPr>
            <p:cNvPr id="76865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3</a:t>
              </a:r>
              <a:endParaRPr lang="en-US" sz="2400" smtClean="0"/>
            </a:p>
          </p:txBody>
        </p:sp>
        <p:sp>
          <p:nvSpPr>
            <p:cNvPr id="76866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mtClean="0"/>
                <a:t>5</a:t>
              </a:r>
              <a:endParaRPr lang="en-US" sz="240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807" name="Text Box 73"/>
              <p:cNvSpPr txBox="1">
                <a:spLocks noChangeArrowheads="1"/>
              </p:cNvSpPr>
              <p:nvPr/>
            </p:nvSpPr>
            <p:spPr bwMode="auto">
              <a:xfrm>
                <a:off x="4849813" y="1689100"/>
                <a:ext cx="4294187" cy="16619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ja-JP" altLang="en-US" sz="1800" i="1" dirty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US" altLang="ja-JP" sz="18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ja-JP" sz="1800" i="1" dirty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ja-JP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800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800" i="1" dirty="0">
                          <a:latin typeface="Cambria Math" panose="02040503050406030204" pitchFamily="18" charset="0"/>
                        </a:rPr>
                        <m:t>𝑙𝑖𝑛𝑘</m:t>
                      </m:r>
                      <m:r>
                        <a:rPr lang="en-US" altLang="ja-JP" sz="18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ja-JP" sz="1800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18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800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ja-JP" altLang="en-US" sz="1800" i="1" dirty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US" altLang="ja-JP" sz="1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.,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 err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 dirty="0" err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) = 5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>
                    <a:latin typeface="Gill Sans MT" panose="020B0502020104020203" pitchFamily="34" charset="0"/>
                  </a:rPr>
                  <a:t>cost could always be </a:t>
                </a:r>
                <a:r>
                  <a:rPr lang="en-US" dirty="0">
                    <a:latin typeface="Franklin Gothic Demi" panose="020B0703020102020204" pitchFamily="34" charset="0"/>
                  </a:rPr>
                  <a:t>1</a:t>
                </a:r>
                <a:r>
                  <a:rPr lang="en-US" dirty="0">
                    <a:latin typeface="Gill Sans MT" panose="020B0502020104020203" pitchFamily="34" charset="0"/>
                  </a:rPr>
                  <a:t>, or </a:t>
                </a:r>
              </a:p>
              <a:p>
                <a:r>
                  <a:rPr lang="en-US" dirty="0">
                    <a:latin typeface="Gill Sans MT" panose="020B0502020104020203" pitchFamily="34" charset="0"/>
                  </a:rPr>
                  <a:t>inversely related to </a:t>
                </a:r>
                <a:r>
                  <a:rPr lang="en-US" dirty="0" smtClean="0">
                    <a:latin typeface="Gill Sans MT" panose="020B0502020104020203" pitchFamily="34" charset="0"/>
                  </a:rPr>
                  <a:t>bandwidth</a:t>
                </a:r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76807" name="Text 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9813" y="1689100"/>
                <a:ext cx="4294187" cy="1661993"/>
              </a:xfrm>
              <a:prstGeom prst="rect">
                <a:avLst/>
              </a:prstGeom>
              <a:blipFill rotWithShape="1">
                <a:blip r:embed="rId3"/>
                <a:stretch>
                  <a:fillRect l="-2273" b="-732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808" name="Text Box 74"/>
              <p:cNvSpPr txBox="1">
                <a:spLocks noChangeArrowheads="1"/>
              </p:cNvSpPr>
              <p:nvPr/>
            </p:nvSpPr>
            <p:spPr bwMode="auto">
              <a:xfrm>
                <a:off x="925513" y="4227513"/>
                <a:ext cx="7668125" cy="390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sz="1800" dirty="0" smtClean="0"/>
                  <a:t>cost of path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 + … +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 baseline="-250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aseline="-25000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6808" name="Text 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5513" y="4227513"/>
                <a:ext cx="7668125" cy="390748"/>
              </a:xfrm>
              <a:prstGeom prst="rect">
                <a:avLst/>
              </a:prstGeom>
              <a:blipFill rotWithShape="0">
                <a:blip r:embed="rId4"/>
                <a:stretch>
                  <a:fillRect l="-715" t="-7692" b="-169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09" name="Text Box 75"/>
          <p:cNvSpPr txBox="1">
            <a:spLocks noChangeArrowheads="1"/>
          </p:cNvSpPr>
          <p:nvPr/>
        </p:nvSpPr>
        <p:spPr bwMode="auto">
          <a:xfrm>
            <a:off x="792163" y="4981575"/>
            <a:ext cx="7194470" cy="95410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1" dirty="0" smtClean="0">
                <a:solidFill>
                  <a:srgbClr val="CC0000"/>
                </a:solidFill>
                <a:latin typeface="Gill Sans MT" charset="0"/>
              </a:rPr>
              <a:t>key question:</a:t>
            </a:r>
            <a:r>
              <a:rPr lang="en-US" sz="2400" dirty="0" smtClean="0">
                <a:latin typeface="Gill Sans MT" charset="0"/>
              </a:rPr>
              <a:t> what is the least-cost path between u and z?</a:t>
            </a:r>
          </a:p>
          <a:p>
            <a:pPr>
              <a:defRPr/>
            </a:pPr>
            <a:r>
              <a:rPr lang="en-US" sz="2800" i="1" dirty="0" smtClean="0">
                <a:solidFill>
                  <a:srgbClr val="CC0000"/>
                </a:solidFill>
                <a:latin typeface="Gill Sans MT" charset="0"/>
              </a:rPr>
              <a:t>routing algorithm:</a:t>
            </a:r>
            <a:r>
              <a:rPr lang="en-US" sz="2400" dirty="0" smtClean="0">
                <a:latin typeface="Gill Sans MT" charset="0"/>
              </a:rPr>
              <a:t> algorithm that finds that least cost path</a:t>
            </a:r>
          </a:p>
        </p:txBody>
      </p:sp>
    </p:spTree>
    <p:extLst>
      <p:ext uri="{BB962C8B-B14F-4D97-AF65-F5344CB8AC3E}">
        <p14:creationId xmlns:p14="http://schemas.microsoft.com/office/powerpoint/2010/main" val="352754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3" name="Picture 4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033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BGP routing policy (2)</a:t>
            </a:r>
          </a:p>
        </p:txBody>
      </p:sp>
      <p:sp>
        <p:nvSpPr>
          <p:cNvPr id="123910" name="Rectangle 3"/>
          <p:cNvSpPr>
            <a:spLocks noChangeArrowheads="1"/>
          </p:cNvSpPr>
          <p:nvPr/>
        </p:nvSpPr>
        <p:spPr bwMode="auto">
          <a:xfrm>
            <a:off x="566737" y="4038600"/>
            <a:ext cx="8229600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dirty="0">
                <a:latin typeface="Gill Sans MT" panose="020B0502020104020203" pitchFamily="34" charset="0"/>
              </a:rPr>
              <a:t>A advertises path AW  to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dirty="0">
                <a:latin typeface="Gill Sans MT" panose="020B0502020104020203" pitchFamily="34" charset="0"/>
              </a:rPr>
              <a:t>B advertises path BAW to X 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dirty="0">
                <a:latin typeface="Gill Sans MT" panose="020B0502020104020203" pitchFamily="34" charset="0"/>
              </a:rPr>
              <a:t>Should B advertise path BAW to C?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No way! B gets no </a:t>
            </a:r>
            <a:r>
              <a:rPr lang="ja-JP" altLang="en-US" sz="2000" dirty="0">
                <a:latin typeface="Gill Sans MT" panose="020B0502020104020203" pitchFamily="34" charset="0"/>
              </a:rPr>
              <a:t>“</a:t>
            </a:r>
            <a:r>
              <a:rPr lang="en-US" altLang="ja-JP" sz="2000" dirty="0">
                <a:latin typeface="Gill Sans MT" panose="020B0502020104020203" pitchFamily="34" charset="0"/>
              </a:rPr>
              <a:t>revenue</a:t>
            </a:r>
            <a:r>
              <a:rPr lang="ja-JP" altLang="en-US" sz="2000" dirty="0">
                <a:latin typeface="Gill Sans MT" panose="020B0502020104020203" pitchFamily="34" charset="0"/>
              </a:rPr>
              <a:t>”</a:t>
            </a:r>
            <a:r>
              <a:rPr lang="en-US" altLang="ja-JP" sz="2000" dirty="0">
                <a:latin typeface="Gill Sans MT" panose="020B0502020104020203" pitchFamily="34" charset="0"/>
              </a:rPr>
              <a:t> for routing CBAW since neither W nor C are B</a:t>
            </a:r>
            <a:r>
              <a:rPr lang="ja-JP" altLang="en-US" sz="2000" dirty="0">
                <a:latin typeface="Gill Sans MT" panose="020B0502020104020203" pitchFamily="34" charset="0"/>
              </a:rPr>
              <a:t>’</a:t>
            </a:r>
            <a:r>
              <a:rPr lang="en-US" altLang="ja-JP" sz="2000" dirty="0">
                <a:latin typeface="Gill Sans MT" panose="020B0502020104020203" pitchFamily="34" charset="0"/>
              </a:rPr>
              <a:t>s customers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B wants to force C to route to w via 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B wants to route </a:t>
            </a:r>
            <a:r>
              <a:rPr lang="en-US" sz="2000" i="1" dirty="0">
                <a:solidFill>
                  <a:srgbClr val="CC0000"/>
                </a:solidFill>
                <a:latin typeface="Gill Sans MT" panose="020B0502020104020203" pitchFamily="34" charset="0"/>
              </a:rPr>
              <a:t>only</a:t>
            </a:r>
            <a:r>
              <a:rPr lang="en-US" sz="2000" i="1" dirty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sz="2000" dirty="0">
                <a:latin typeface="Gill Sans MT" panose="020B0502020104020203" pitchFamily="34" charset="0"/>
              </a:rPr>
              <a:t>to/from its customers</a:t>
            </a:r>
            <a:r>
              <a:rPr lang="en-US" sz="2000" dirty="0" smtClean="0">
                <a:latin typeface="Gill Sans MT" panose="020B0502020104020203" pitchFamily="34" charset="0"/>
              </a:rPr>
              <a:t>!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76390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Why different Intra-, Inter-AS routing ?</a:t>
            </a:r>
            <a:r>
              <a:rPr lang="en-US" sz="480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393825"/>
            <a:ext cx="8229600" cy="4572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>
                <a:solidFill>
                  <a:srgbClr val="CC0000"/>
                </a:solidFill>
                <a:ea typeface="ＭＳ Ｐゴシック" charset="0"/>
                <a:cs typeface="+mn-cs"/>
              </a:rPr>
              <a:t>policy:</a:t>
            </a:r>
            <a:r>
              <a:rPr lang="en-US">
                <a:ea typeface="ＭＳ Ｐゴシック" charset="0"/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inter-AS: admin wants control over how its traffic routed, who routes through its net.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intra-AS: single admin, so no policy decisions needed</a:t>
            </a:r>
          </a:p>
          <a:p>
            <a:pPr>
              <a:buFont typeface="Wingdings" charset="0"/>
              <a:buNone/>
              <a:defRPr/>
            </a:pPr>
            <a:r>
              <a:rPr lang="en-US" sz="3200" i="1">
                <a:solidFill>
                  <a:srgbClr val="CC0000"/>
                </a:solidFill>
                <a:ea typeface="ＭＳ Ｐゴシック" charset="0"/>
                <a:cs typeface="+mn-cs"/>
              </a:rPr>
              <a:t>scale:</a:t>
            </a:r>
            <a:endParaRPr lang="en-US" i="1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hierarchical routing saves table size, reduced update traffic</a:t>
            </a:r>
          </a:p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performance: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intra-AS: can focus on performance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inter-AS: policy may dominate over performance</a:t>
            </a:r>
          </a:p>
        </p:txBody>
      </p:sp>
      <p:pic>
        <p:nvPicPr>
          <p:cNvPr id="14438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493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54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Box 2"/>
          <p:cNvSpPr txBox="1">
            <a:spLocks noChangeArrowheads="1"/>
          </p:cNvSpPr>
          <p:nvPr/>
        </p:nvSpPr>
        <p:spPr bwMode="auto">
          <a:xfrm>
            <a:off x="2971800" y="2590800"/>
            <a:ext cx="2722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CA" sz="4000" i="0"/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0168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Routing </a:t>
            </a:r>
            <a:r>
              <a:rPr lang="en-US" sz="4000" dirty="0" smtClean="0">
                <a:ea typeface="ＭＳ Ｐゴシック" charset="0"/>
                <a:cs typeface="+mj-cs"/>
              </a:rPr>
              <a:t>Algorithm Classification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29568"/>
            <a:ext cx="4953000" cy="485933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400" i="1" dirty="0" smtClean="0">
                <a:solidFill>
                  <a:srgbClr val="CC0000"/>
                </a:solidFill>
              </a:rPr>
              <a:t>Q: global or decentralized information?</a:t>
            </a:r>
          </a:p>
          <a:p>
            <a:pPr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sz="2400" i="1" dirty="0" smtClean="0">
                <a:solidFill>
                  <a:srgbClr val="CC0000"/>
                </a:solidFill>
              </a:rPr>
              <a:t>Global:</a:t>
            </a:r>
          </a:p>
          <a:p>
            <a:r>
              <a:rPr lang="en-US" sz="2400" dirty="0" smtClean="0"/>
              <a:t>all routers have complete topology and link cost info</a:t>
            </a:r>
          </a:p>
          <a:p>
            <a:r>
              <a:rPr lang="en-CA" altLang="ja-JP" sz="2400" dirty="0" smtClean="0">
                <a:solidFill>
                  <a:srgbClr val="000099"/>
                </a:solidFill>
              </a:rPr>
              <a:t>Example: </a:t>
            </a:r>
            <a:r>
              <a:rPr lang="en-US" altLang="ja-JP" sz="2400" dirty="0" smtClean="0">
                <a:solidFill>
                  <a:srgbClr val="000099"/>
                </a:solidFill>
              </a:rPr>
              <a:t>Link State (LS) algorithms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i="1" dirty="0" smtClean="0">
                <a:solidFill>
                  <a:srgbClr val="CC0000"/>
                </a:solidFill>
              </a:rPr>
              <a:t>Decentralized: </a:t>
            </a:r>
          </a:p>
          <a:p>
            <a:r>
              <a:rPr lang="en-US" sz="2400" dirty="0" smtClean="0"/>
              <a:t>router knows physically-connected neighbors and link costs to neighbors</a:t>
            </a:r>
          </a:p>
          <a:p>
            <a:r>
              <a:rPr lang="en-US" sz="2400" dirty="0" smtClean="0"/>
              <a:t>iterative process of computation, and exchange of info with neighbors</a:t>
            </a:r>
          </a:p>
          <a:p>
            <a:r>
              <a:rPr lang="ja-JP" altLang="en-US" sz="2400" dirty="0" smtClean="0">
                <a:solidFill>
                  <a:srgbClr val="000099"/>
                </a:solidFill>
              </a:rPr>
              <a:t>“</a:t>
            </a:r>
            <a:r>
              <a:rPr lang="en-US" altLang="ja-JP" sz="2400" dirty="0" smtClean="0">
                <a:solidFill>
                  <a:srgbClr val="000099"/>
                </a:solidFill>
              </a:rPr>
              <a:t>distance vector</a:t>
            </a:r>
            <a:r>
              <a:rPr lang="ja-JP" altLang="en-US" sz="2400" dirty="0" smtClean="0">
                <a:solidFill>
                  <a:srgbClr val="000099"/>
                </a:solidFill>
              </a:rPr>
              <a:t>”</a:t>
            </a:r>
            <a:r>
              <a:rPr lang="en-US" altLang="ja-JP" sz="2400" dirty="0" smtClean="0">
                <a:solidFill>
                  <a:srgbClr val="000099"/>
                </a:solidFill>
              </a:rPr>
              <a:t> algorithms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sp>
        <p:nvSpPr>
          <p:cNvPr id="778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735137"/>
            <a:ext cx="4176712" cy="4648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Q: static or dynamic?</a:t>
            </a:r>
          </a:p>
          <a:p>
            <a:pPr>
              <a:spcBef>
                <a:spcPct val="40000"/>
              </a:spcBef>
              <a:buFont typeface="Wingdings" charset="0"/>
              <a:buNone/>
              <a:defRPr/>
            </a:pPr>
            <a:r>
              <a:rPr lang="en-US" sz="2400" i="1" dirty="0" smtClean="0">
                <a:solidFill>
                  <a:srgbClr val="CC0000"/>
                </a:solidFill>
                <a:ea typeface="ＭＳ Ｐゴシック" charset="0"/>
                <a:cs typeface="+mn-cs"/>
              </a:rPr>
              <a:t>Static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:</a:t>
            </a:r>
            <a:r>
              <a:rPr lang="en-US" sz="2400" dirty="0">
                <a:ea typeface="ＭＳ Ｐゴシック" charset="0"/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routes change slowly over time</a:t>
            </a:r>
          </a:p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D</a:t>
            </a:r>
            <a:r>
              <a:rPr lang="en-US" sz="2400" i="1" dirty="0" smtClean="0">
                <a:solidFill>
                  <a:srgbClr val="CC0000"/>
                </a:solidFill>
                <a:ea typeface="ＭＳ Ｐゴシック" charset="0"/>
                <a:cs typeface="+mn-cs"/>
              </a:rPr>
              <a:t>ynamic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: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routes change more quickly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periodic update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in response to link cost changes</a:t>
            </a:r>
          </a:p>
        </p:txBody>
      </p:sp>
    </p:spTree>
    <p:extLst>
      <p:ext uri="{BB962C8B-B14F-4D97-AF65-F5344CB8AC3E}">
        <p14:creationId xmlns:p14="http://schemas.microsoft.com/office/powerpoint/2010/main" val="17689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7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4.1 introduction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4.2 virtual circuit and datagram networks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4.3 what</a:t>
            </a:r>
            <a:r>
              <a:rPr lang="ja-JP" altLang="en-US" sz="2400" smtClean="0"/>
              <a:t>’</a:t>
            </a:r>
            <a:r>
              <a:rPr lang="en-US" altLang="ja-JP" sz="2400" smtClean="0"/>
              <a:t>s inside a router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smtClean="0"/>
              <a:t>4.4 IP: Internet Protocol</a:t>
            </a:r>
          </a:p>
          <a:p>
            <a:pPr lvl="1"/>
            <a:r>
              <a:rPr lang="en-US" sz="2000" smtClean="0"/>
              <a:t>datagram format</a:t>
            </a:r>
          </a:p>
          <a:p>
            <a:pPr lvl="1"/>
            <a:r>
              <a:rPr lang="en-US" sz="2000" smtClean="0"/>
              <a:t>IPv4 addressing</a:t>
            </a:r>
          </a:p>
          <a:p>
            <a:pPr lvl="1"/>
            <a:r>
              <a:rPr lang="en-US" sz="2000" smtClean="0"/>
              <a:t>ICMP</a:t>
            </a:r>
          </a:p>
          <a:p>
            <a:pPr lvl="1"/>
            <a:r>
              <a:rPr lang="en-US" sz="2000" smtClean="0"/>
              <a:t>IPv6</a:t>
            </a:r>
          </a:p>
        </p:txBody>
      </p:sp>
      <p:sp>
        <p:nvSpPr>
          <p:cNvPr id="7885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CC0000"/>
                </a:solidFill>
                <a:ea typeface="ＭＳ Ｐゴシック" charset="0"/>
                <a:cs typeface="+mn-cs"/>
              </a:rPr>
              <a:t>4.5 routing algorithms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solidFill>
                  <a:srgbClr val="CC0000"/>
                </a:solidFill>
                <a:ea typeface="ＭＳ Ｐゴシック" charset="0"/>
              </a:rPr>
              <a:t>link state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distance vector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hierarchical routing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4.6 routing in the Internet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RIP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OSPF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ea typeface="ＭＳ Ｐゴシック" charset="0"/>
              </a:rPr>
              <a:t>BGP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4.7 broadcast and multicast routing</a:t>
            </a:r>
          </a:p>
          <a:p>
            <a:pPr>
              <a:buFont typeface="Wingdings" charset="0"/>
              <a:buChar char="v"/>
              <a:defRPr/>
            </a:pPr>
            <a:endParaRPr lang="en-US" sz="2400">
              <a:ea typeface="ＭＳ Ｐゴシック" charset="0"/>
              <a:cs typeface="+mn-cs"/>
            </a:endParaRPr>
          </a:p>
        </p:txBody>
      </p:sp>
      <p:sp>
        <p:nvSpPr>
          <p:cNvPr id="98310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4400">
                <a:solidFill>
                  <a:srgbClr val="000099"/>
                </a:solidFill>
                <a:latin typeface="Gill Sans MT" panose="020B0502020104020203" pitchFamily="34" charset="0"/>
              </a:rPr>
              <a:t>Chapter 4: outline</a:t>
            </a:r>
          </a:p>
        </p:txBody>
      </p:sp>
    </p:spTree>
    <p:extLst>
      <p:ext uri="{BB962C8B-B14F-4D97-AF65-F5344CB8AC3E}">
        <p14:creationId xmlns:p14="http://schemas.microsoft.com/office/powerpoint/2010/main" val="39759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0144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A Link-State Routing Algorithm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55750"/>
            <a:ext cx="4724400" cy="49037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rgbClr val="CC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Dijkstra</a:t>
            </a:r>
            <a:r>
              <a:rPr lang="en-US" altLang="ja-JP" dirty="0" smtClean="0">
                <a:solidFill>
                  <a:srgbClr val="CC0000"/>
                </a:solidFill>
              </a:rPr>
              <a:t>’s algorithm</a:t>
            </a:r>
          </a:p>
          <a:p>
            <a:r>
              <a:rPr lang="en-US" sz="2400" dirty="0" smtClean="0"/>
              <a:t>Net topology and link cost known to all nodes</a:t>
            </a:r>
          </a:p>
          <a:p>
            <a:pPr lvl="1"/>
            <a:r>
              <a:rPr lang="en-US" sz="2000" dirty="0" smtClean="0"/>
              <a:t>accomplished via </a:t>
            </a:r>
            <a:r>
              <a:rPr lang="ja-JP" altLang="en-US" sz="2000" dirty="0" smtClean="0"/>
              <a:t>“</a:t>
            </a:r>
            <a:r>
              <a:rPr lang="en-US" altLang="ja-JP" sz="2000" dirty="0" smtClean="0"/>
              <a:t>Link state broadcast</a:t>
            </a:r>
            <a:r>
              <a:rPr lang="ja-JP" altLang="en-US" sz="2000" dirty="0" smtClean="0"/>
              <a:t>”</a:t>
            </a:r>
            <a:r>
              <a:rPr lang="en-US" altLang="ja-JP" sz="2000" dirty="0" smtClean="0"/>
              <a:t> </a:t>
            </a:r>
          </a:p>
          <a:p>
            <a:pPr lvl="1"/>
            <a:r>
              <a:rPr lang="en-US" sz="2000" dirty="0" smtClean="0"/>
              <a:t>all nodes have same info</a:t>
            </a:r>
          </a:p>
          <a:p>
            <a:r>
              <a:rPr lang="en-US" sz="2400" u="sng" dirty="0"/>
              <a:t>C</a:t>
            </a:r>
            <a:r>
              <a:rPr lang="en-US" sz="2400" u="sng" dirty="0" smtClean="0"/>
              <a:t>omputes least cost paths </a:t>
            </a:r>
            <a:r>
              <a:rPr lang="en-US" sz="2400" dirty="0" smtClean="0"/>
              <a:t>from one node (</a:t>
            </a:r>
            <a:r>
              <a:rPr lang="en-CA" sz="2400" dirty="0" smtClean="0"/>
              <a:t>‘</a:t>
            </a:r>
            <a:r>
              <a:rPr lang="en-US" altLang="ja-JP" sz="2400" dirty="0" smtClean="0"/>
              <a:t>source</a:t>
            </a:r>
            <a:r>
              <a:rPr lang="en-CA" altLang="ja-JP" sz="2400" dirty="0" smtClean="0"/>
              <a:t>’</a:t>
            </a:r>
            <a:r>
              <a:rPr lang="en-US" altLang="ja-JP" sz="2400" dirty="0" smtClean="0"/>
              <a:t>) to all other nodes</a:t>
            </a:r>
          </a:p>
          <a:p>
            <a:pPr lvl="1"/>
            <a:r>
              <a:rPr lang="en-US" sz="2000" dirty="0" smtClean="0"/>
              <a:t>gives </a:t>
            </a:r>
            <a:r>
              <a:rPr lang="en-US" sz="2000" i="1" dirty="0" smtClean="0">
                <a:solidFill>
                  <a:srgbClr val="000099"/>
                </a:solidFill>
              </a:rPr>
              <a:t>forwarding table</a:t>
            </a:r>
            <a:r>
              <a:rPr lang="en-US" sz="2000" dirty="0" smtClean="0"/>
              <a:t> for that node</a:t>
            </a:r>
          </a:p>
        </p:txBody>
      </p:sp>
      <p:sp>
        <p:nvSpPr>
          <p:cNvPr id="798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6300" y="1721644"/>
            <a:ext cx="4457700" cy="457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sz="3200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notation:</a:t>
            </a:r>
          </a:p>
          <a:p>
            <a:pPr>
              <a:lnSpc>
                <a:spcPct val="75000"/>
              </a:lnSpc>
            </a:pPr>
            <a:r>
              <a:rPr lang="en-US" sz="3200" dirty="0" smtClean="0">
                <a:solidFill>
                  <a:srgbClr val="000099"/>
                </a:solidFill>
                <a:latin typeface="Gabriola" panose="04040605051002020D02" pitchFamily="82" charset="0"/>
              </a:rPr>
              <a:t>c(</a:t>
            </a:r>
            <a:r>
              <a:rPr lang="en-US" sz="3200" dirty="0" err="1" smtClean="0">
                <a:solidFill>
                  <a:srgbClr val="000099"/>
                </a:solidFill>
                <a:latin typeface="Gabriola" panose="04040605051002020D02" pitchFamily="82" charset="0"/>
              </a:rPr>
              <a:t>x,y</a:t>
            </a:r>
            <a:r>
              <a:rPr lang="en-US" sz="3200" dirty="0" smtClean="0">
                <a:solidFill>
                  <a:srgbClr val="000099"/>
                </a:solidFill>
                <a:latin typeface="Gabriola" panose="04040605051002020D02" pitchFamily="82" charset="0"/>
              </a:rPr>
              <a:t>):</a:t>
            </a:r>
            <a:r>
              <a:rPr lang="en-US" dirty="0" smtClean="0">
                <a:latin typeface="Gabriola" panose="04040605051002020D02" pitchFamily="82" charset="0"/>
              </a:rPr>
              <a:t> link cost from node x to y;  = ∞ if not direct neighbors</a:t>
            </a:r>
          </a:p>
          <a:p>
            <a:pPr>
              <a:lnSpc>
                <a:spcPct val="75000"/>
              </a:lnSpc>
            </a:pPr>
            <a:r>
              <a:rPr lang="en-US" sz="3200" dirty="0" smtClean="0">
                <a:solidFill>
                  <a:srgbClr val="000099"/>
                </a:solidFill>
                <a:latin typeface="Gabriola" panose="04040605051002020D02" pitchFamily="82" charset="0"/>
              </a:rPr>
              <a:t>D(v):</a:t>
            </a:r>
            <a:r>
              <a:rPr lang="en-US" dirty="0" smtClean="0">
                <a:latin typeface="Gabriola" panose="04040605051002020D02" pitchFamily="82" charset="0"/>
              </a:rPr>
              <a:t> current value of cost of path from source to </a:t>
            </a:r>
            <a:r>
              <a:rPr lang="en-US" dirty="0" err="1" smtClean="0">
                <a:latin typeface="Gabriola" panose="04040605051002020D02" pitchFamily="82" charset="0"/>
              </a:rPr>
              <a:t>dest</a:t>
            </a:r>
            <a:r>
              <a:rPr lang="en-US" dirty="0" smtClean="0">
                <a:latin typeface="Gabriola" panose="04040605051002020D02" pitchFamily="82" charset="0"/>
              </a:rPr>
              <a:t>. v</a:t>
            </a:r>
          </a:p>
          <a:p>
            <a:pPr>
              <a:lnSpc>
                <a:spcPct val="75000"/>
              </a:lnSpc>
            </a:pPr>
            <a:r>
              <a:rPr lang="en-US" sz="3200" dirty="0" smtClean="0">
                <a:solidFill>
                  <a:srgbClr val="000099"/>
                </a:solidFill>
                <a:latin typeface="Gabriola" panose="04040605051002020D02" pitchFamily="82" charset="0"/>
              </a:rPr>
              <a:t>p(v):</a:t>
            </a:r>
            <a:r>
              <a:rPr lang="en-US" dirty="0" smtClean="0">
                <a:latin typeface="Gabriola" panose="04040605051002020D02" pitchFamily="82" charset="0"/>
              </a:rPr>
              <a:t> predecessor node along path from source to v</a:t>
            </a:r>
          </a:p>
          <a:p>
            <a:pPr>
              <a:lnSpc>
                <a:spcPct val="75000"/>
              </a:lnSpc>
            </a:pPr>
            <a:r>
              <a:rPr lang="en-US" sz="3200" dirty="0" smtClean="0">
                <a:solidFill>
                  <a:srgbClr val="000099"/>
                </a:solidFill>
                <a:latin typeface="Gabriola" panose="04040605051002020D02" pitchFamily="82" charset="0"/>
              </a:rPr>
              <a:t>N</a:t>
            </a:r>
            <a:r>
              <a:rPr lang="en-US" sz="3200" dirty="0" smtClean="0">
                <a:solidFill>
                  <a:srgbClr val="000099"/>
                </a:solidFill>
                <a:latin typeface="Gabriola" panose="04040605051002020D02" pitchFamily="82" charset="0"/>
                <a:cs typeface="Arial" panose="020B0604020202020204" pitchFamily="34" charset="0"/>
              </a:rPr>
              <a:t>'</a:t>
            </a:r>
            <a:r>
              <a:rPr lang="en-US" sz="3200" dirty="0" smtClean="0">
                <a:solidFill>
                  <a:srgbClr val="000099"/>
                </a:solidFill>
                <a:latin typeface="Gabriola" panose="04040605051002020D02" pitchFamily="82" charset="0"/>
              </a:rPr>
              <a:t>:</a:t>
            </a:r>
            <a:r>
              <a:rPr lang="en-US" dirty="0" smtClean="0">
                <a:latin typeface="Gabriola" panose="04040605051002020D02" pitchFamily="82" charset="0"/>
              </a:rPr>
              <a:t> set of nodes whose least cost path definitively known</a:t>
            </a:r>
          </a:p>
          <a:p>
            <a:pPr>
              <a:lnSpc>
                <a:spcPct val="75000"/>
              </a:lnSpc>
            </a:pPr>
            <a:endParaRPr lang="en-US" sz="3200" dirty="0" smtClean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5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0144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Dijsktra</a:t>
            </a:r>
            <a:r>
              <a:rPr lang="ja-JP" altLang="en-US" sz="4000" smtClean="0"/>
              <a:t>’</a:t>
            </a:r>
            <a:r>
              <a:rPr lang="en-US" altLang="ja-JP" sz="4000" smtClean="0"/>
              <a:t>s Algorithm</a:t>
            </a:r>
            <a:endParaRPr lang="en-US" smtClean="0"/>
          </a:p>
        </p:txBody>
      </p:sp>
      <p:sp>
        <p:nvSpPr>
          <p:cNvPr id="80902" name="Text Box 3"/>
          <p:cNvSpPr txBox="1">
            <a:spLocks noChangeArrowheads="1"/>
          </p:cNvSpPr>
          <p:nvPr/>
        </p:nvSpPr>
        <p:spPr bwMode="auto">
          <a:xfrm>
            <a:off x="1066800" y="1600200"/>
            <a:ext cx="6859587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000" dirty="0">
                <a:latin typeface="+mn-lt"/>
              </a:rPr>
              <a:t>1  </a:t>
            </a:r>
            <a:r>
              <a:rPr lang="en-US" sz="2000" b="1" i="1" dirty="0">
                <a:latin typeface="+mn-lt"/>
              </a:rPr>
              <a:t>Initialization:</a:t>
            </a:r>
            <a:r>
              <a:rPr lang="en-US" sz="2000" dirty="0">
                <a:latin typeface="+mn-lt"/>
              </a:rPr>
              <a:t> </a:t>
            </a:r>
          </a:p>
          <a:p>
            <a:r>
              <a:rPr lang="en-US" sz="2000" dirty="0">
                <a:latin typeface="+mn-lt"/>
              </a:rPr>
              <a:t>2    N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'</a:t>
            </a:r>
            <a:r>
              <a:rPr lang="en-US" sz="2000" dirty="0">
                <a:latin typeface="+mn-lt"/>
              </a:rPr>
              <a:t> = {u} </a:t>
            </a:r>
          </a:p>
          <a:p>
            <a:r>
              <a:rPr lang="en-US" sz="2000" dirty="0">
                <a:latin typeface="+mn-lt"/>
              </a:rPr>
              <a:t>3   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for</a:t>
            </a:r>
            <a:r>
              <a:rPr lang="en-US" sz="2000" dirty="0">
                <a:latin typeface="+mn-lt"/>
              </a:rPr>
              <a:t> all nodes v </a:t>
            </a:r>
          </a:p>
          <a:p>
            <a:r>
              <a:rPr lang="en-US" sz="2000" dirty="0">
                <a:latin typeface="+mn-lt"/>
              </a:rPr>
              <a:t>4     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if </a:t>
            </a:r>
            <a:r>
              <a:rPr lang="en-US" sz="2000" dirty="0">
                <a:latin typeface="+mn-lt"/>
              </a:rPr>
              <a:t>v adjacent to u </a:t>
            </a:r>
          </a:p>
          <a:p>
            <a:r>
              <a:rPr lang="en-US" sz="2000" dirty="0">
                <a:latin typeface="+mn-lt"/>
              </a:rPr>
              <a:t>5         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then</a:t>
            </a:r>
            <a:r>
              <a:rPr lang="en-US" sz="2000" dirty="0">
                <a:latin typeface="+mn-lt"/>
              </a:rPr>
              <a:t> D(v) = c(</a:t>
            </a:r>
            <a:r>
              <a:rPr lang="en-US" sz="2000" dirty="0" err="1">
                <a:latin typeface="+mn-lt"/>
              </a:rPr>
              <a:t>u,v</a:t>
            </a:r>
            <a:r>
              <a:rPr lang="en-US" sz="2000" dirty="0">
                <a:latin typeface="+mn-lt"/>
              </a:rPr>
              <a:t>) </a:t>
            </a:r>
          </a:p>
          <a:p>
            <a:r>
              <a:rPr lang="en-US" sz="2000" dirty="0">
                <a:latin typeface="+mn-lt"/>
              </a:rPr>
              <a:t>6     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else</a:t>
            </a:r>
            <a:r>
              <a:rPr lang="en-US" sz="2000" dirty="0">
                <a:latin typeface="+mn-lt"/>
              </a:rPr>
              <a:t> D(v) = 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∞</a:t>
            </a:r>
            <a:r>
              <a:rPr lang="en-US" sz="2000" dirty="0">
                <a:latin typeface="+mn-lt"/>
              </a:rPr>
              <a:t> </a:t>
            </a:r>
          </a:p>
          <a:p>
            <a:r>
              <a:rPr lang="en-US" sz="2000" dirty="0">
                <a:latin typeface="+mn-lt"/>
              </a:rPr>
              <a:t>7 </a:t>
            </a:r>
          </a:p>
          <a:p>
            <a:r>
              <a:rPr lang="en-US" sz="2000" dirty="0">
                <a:latin typeface="+mn-lt"/>
              </a:rPr>
              <a:t>8   </a:t>
            </a:r>
            <a:r>
              <a:rPr lang="en-US" sz="2000" b="1" i="1" dirty="0">
                <a:solidFill>
                  <a:srgbClr val="0000FF"/>
                </a:solidFill>
                <a:latin typeface="+mn-lt"/>
              </a:rPr>
              <a:t>Loop</a:t>
            </a:r>
            <a:r>
              <a:rPr lang="en-US" sz="2000" i="1" dirty="0">
                <a:solidFill>
                  <a:srgbClr val="0000FF"/>
                </a:solidFill>
                <a:latin typeface="+mn-lt"/>
              </a:rPr>
              <a:t> </a:t>
            </a:r>
            <a:endParaRPr lang="en-US" sz="2000" dirty="0">
              <a:solidFill>
                <a:srgbClr val="0000FF"/>
              </a:solidFill>
              <a:latin typeface="+mn-lt"/>
            </a:endParaRPr>
          </a:p>
          <a:p>
            <a:r>
              <a:rPr lang="en-US" sz="2000" dirty="0">
                <a:latin typeface="+mn-lt"/>
              </a:rPr>
              <a:t>9     find w not in N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'</a:t>
            </a:r>
            <a:r>
              <a:rPr lang="en-US" sz="2000" dirty="0">
                <a:latin typeface="+mn-lt"/>
              </a:rPr>
              <a:t> such that D(w) is a minimum </a:t>
            </a:r>
          </a:p>
          <a:p>
            <a:r>
              <a:rPr lang="en-US" sz="2000" dirty="0">
                <a:latin typeface="+mn-lt"/>
              </a:rPr>
              <a:t>10    add w to N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'</a:t>
            </a:r>
            <a:r>
              <a:rPr lang="en-US" sz="2000" dirty="0">
                <a:latin typeface="+mn-lt"/>
              </a:rPr>
              <a:t> </a:t>
            </a:r>
          </a:p>
          <a:p>
            <a:r>
              <a:rPr lang="en-US" sz="2000" dirty="0">
                <a:latin typeface="+mn-lt"/>
              </a:rPr>
              <a:t>11    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update D(v) for all v adjacent to w and not in N</a:t>
            </a:r>
            <a:r>
              <a:rPr lang="en-US" sz="2000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n-US" sz="2000" dirty="0">
                <a:latin typeface="+mn-lt"/>
              </a:rPr>
              <a:t> : </a:t>
            </a:r>
          </a:p>
          <a:p>
            <a:r>
              <a:rPr lang="en-US" sz="2000" dirty="0">
                <a:latin typeface="+mn-lt"/>
              </a:rPr>
              <a:t>12       </a:t>
            </a:r>
            <a:r>
              <a:rPr lang="en-US" sz="2000" b="1" dirty="0">
                <a:solidFill>
                  <a:srgbClr val="CC0000"/>
                </a:solidFill>
                <a:latin typeface="+mn-lt"/>
              </a:rPr>
              <a:t>D(v) = min( D(v), D(w) + c(</a:t>
            </a:r>
            <a:r>
              <a:rPr lang="en-US" sz="2000" b="1" dirty="0" err="1">
                <a:solidFill>
                  <a:srgbClr val="CC0000"/>
                </a:solidFill>
                <a:latin typeface="+mn-lt"/>
              </a:rPr>
              <a:t>w,v</a:t>
            </a:r>
            <a:r>
              <a:rPr lang="en-US" sz="2000" b="1" dirty="0">
                <a:solidFill>
                  <a:srgbClr val="CC0000"/>
                </a:solidFill>
                <a:latin typeface="+mn-lt"/>
              </a:rPr>
              <a:t>) ) </a:t>
            </a:r>
          </a:p>
          <a:p>
            <a:r>
              <a:rPr lang="en-US" sz="2000" dirty="0">
                <a:latin typeface="+mn-lt"/>
              </a:rPr>
              <a:t>13    /* new cost to v is either old cost to v or known </a:t>
            </a:r>
          </a:p>
          <a:p>
            <a:r>
              <a:rPr lang="en-US" sz="2000" dirty="0">
                <a:latin typeface="+mn-lt"/>
              </a:rPr>
              <a:t>14     shortest path cost to w plus cost from w to v */ </a:t>
            </a:r>
          </a:p>
          <a:p>
            <a:r>
              <a:rPr lang="en-US" sz="2000" dirty="0">
                <a:latin typeface="+mn-lt"/>
              </a:rPr>
              <a:t>15  </a:t>
            </a:r>
            <a:r>
              <a:rPr lang="en-US" sz="2000" b="1" i="1" dirty="0">
                <a:latin typeface="+mn-lt"/>
              </a:rPr>
              <a:t>until all nodes in N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'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00358" name="Freeform 4"/>
          <p:cNvSpPr>
            <a:spLocks/>
          </p:cNvSpPr>
          <p:nvPr/>
        </p:nvSpPr>
        <p:spPr bwMode="auto">
          <a:xfrm>
            <a:off x="525463" y="3684587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66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1F933EA48EA4CB3DF16B423C07578" ma:contentTypeVersion="3" ma:contentTypeDescription="Create a new document." ma:contentTypeScope="" ma:versionID="3ab89eb3e566d55b7cf151ef11db92ad">
  <xsd:schema xmlns:xsd="http://www.w3.org/2001/XMLSchema" xmlns:xs="http://www.w3.org/2001/XMLSchema" xmlns:p="http://schemas.microsoft.com/office/2006/metadata/properties" xmlns:ns2="5ae3d881-0bb8-48bf-9858-c0748e6b1ac3" targetNamespace="http://schemas.microsoft.com/office/2006/metadata/properties" ma:root="true" ma:fieldsID="4e295f34586ab2fd37693b1c648c552b" ns2:_="">
    <xsd:import namespace="5ae3d881-0bb8-48bf-9858-c0748e6b1a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e3d881-0bb8-48bf-9858-c0748e6b1a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67F1C3-4544-4DB6-8EFD-C244FF992F85}"/>
</file>

<file path=customXml/itemProps2.xml><?xml version="1.0" encoding="utf-8"?>
<ds:datastoreItem xmlns:ds="http://schemas.openxmlformats.org/officeDocument/2006/customXml" ds:itemID="{7FACBE00-2237-4E81-B6A1-D2C834BF1A76}"/>
</file>

<file path=customXml/itemProps3.xml><?xml version="1.0" encoding="utf-8"?>
<ds:datastoreItem xmlns:ds="http://schemas.openxmlformats.org/officeDocument/2006/customXml" ds:itemID="{999F1531-53A7-4855-91BD-B32DE4AB84C2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18657</TotalTime>
  <Words>3553</Words>
  <Application>Microsoft Office PowerPoint</Application>
  <PresentationFormat>On-screen Show (4:3)</PresentationFormat>
  <Paragraphs>979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73" baseType="lpstr">
      <vt:lpstr>ＭＳ Ｐゴシック</vt:lpstr>
      <vt:lpstr>ＭＳ Ｐゴシック</vt:lpstr>
      <vt:lpstr>Andalus</vt:lpstr>
      <vt:lpstr>Arial</vt:lpstr>
      <vt:lpstr>Cambria Math</vt:lpstr>
      <vt:lpstr>Comic Sans MS</vt:lpstr>
      <vt:lpstr>Franklin Gothic Demi</vt:lpstr>
      <vt:lpstr>Gabriola</vt:lpstr>
      <vt:lpstr>Gill Sans MT</vt:lpstr>
      <vt:lpstr>Helvetica Neue</vt:lpstr>
      <vt:lpstr>High Tower Text</vt:lpstr>
      <vt:lpstr>inherit</vt:lpstr>
      <vt:lpstr>ＭＳ 明朝</vt:lpstr>
      <vt:lpstr>Pescadero</vt:lpstr>
      <vt:lpstr>Tahoma</vt:lpstr>
      <vt:lpstr>Times New Roman</vt:lpstr>
      <vt:lpstr>Tw Cen MT</vt:lpstr>
      <vt:lpstr>Wingdings</vt:lpstr>
      <vt:lpstr>Wingdings 2</vt:lpstr>
      <vt:lpstr>ZapfDingbats</vt:lpstr>
      <vt:lpstr>Median</vt:lpstr>
      <vt:lpstr>PowerPoint Presentation</vt:lpstr>
      <vt:lpstr>PowerPoint Presentation</vt:lpstr>
      <vt:lpstr>PowerPoint Presentation</vt:lpstr>
      <vt:lpstr>Graph abstraction</vt:lpstr>
      <vt:lpstr>Graph abstraction: costs</vt:lpstr>
      <vt:lpstr>Routing Algorithm Classification</vt:lpstr>
      <vt:lpstr>PowerPoint Presentation</vt:lpstr>
      <vt:lpstr>A Link-State Routing Algorithm</vt:lpstr>
      <vt:lpstr>Dijsktra’s Algorithm</vt:lpstr>
      <vt:lpstr>PowerPoint Presentation</vt:lpstr>
      <vt:lpstr>Dijkstra’s algorithm: another example</vt:lpstr>
      <vt:lpstr>Dijkstra’s algorithm: another example</vt:lpstr>
      <vt:lpstr>Dijkstra’s algorithm: example (2) </vt:lpstr>
      <vt:lpstr>Dijkstra’s algorithm, discussion</vt:lpstr>
      <vt:lpstr>Dijkstra’s algorithm, discussion</vt:lpstr>
      <vt:lpstr>PowerPoint Presentation</vt:lpstr>
      <vt:lpstr>Distance vector algorithm </vt:lpstr>
      <vt:lpstr>Bellman-Ford example </vt:lpstr>
      <vt:lpstr>Distance vector algorithm </vt:lpstr>
      <vt:lpstr>Distance vector algorithm </vt:lpstr>
      <vt:lpstr>Distance vector algorithm </vt:lpstr>
      <vt:lpstr>PowerPoint Presentation</vt:lpstr>
      <vt:lpstr>PowerPoint Presentation</vt:lpstr>
      <vt:lpstr>Distance vector: link cost changes</vt:lpstr>
      <vt:lpstr>Distance vector: link cost changes</vt:lpstr>
      <vt:lpstr>Distance vector: link cost changes</vt:lpstr>
      <vt:lpstr>Distance vector: link cost changes</vt:lpstr>
      <vt:lpstr>PowerPoint Presentation</vt:lpstr>
      <vt:lpstr>Hierarchical routing</vt:lpstr>
      <vt:lpstr>Interconnected ASes</vt:lpstr>
      <vt:lpstr>Example: setting forwarding table in router 1d</vt:lpstr>
      <vt:lpstr>Example: choosing among multiple ASes</vt:lpstr>
      <vt:lpstr>Example: choosing among multiple ASes</vt:lpstr>
      <vt:lpstr>PowerPoint Presentation</vt:lpstr>
      <vt:lpstr>Intra-AS Routing</vt:lpstr>
      <vt:lpstr>RIP - Routing Information Protocol</vt:lpstr>
      <vt:lpstr>RIP: example </vt:lpstr>
      <vt:lpstr>RIP: example </vt:lpstr>
      <vt:lpstr>RIP: link failure and recovery </vt:lpstr>
      <vt:lpstr>OSPF (Open Shortest Path First)</vt:lpstr>
      <vt:lpstr>OSPF “advanced” features (not in RIP)</vt:lpstr>
      <vt:lpstr>Hierarchical OSPF</vt:lpstr>
      <vt:lpstr>Hierarchical OSPF</vt:lpstr>
      <vt:lpstr>Internet inter-AS routing: BGP</vt:lpstr>
      <vt:lpstr>BGP basics</vt:lpstr>
      <vt:lpstr>BGP basics: distributing path information</vt:lpstr>
      <vt:lpstr>Path attributes and BGP routes</vt:lpstr>
      <vt:lpstr>BGP route selection</vt:lpstr>
      <vt:lpstr>BGP routing policy</vt:lpstr>
      <vt:lpstr>BGP routing policy (2)</vt:lpstr>
      <vt:lpstr>Why different Intra-, Inter-AS routing ? </vt:lpstr>
      <vt:lpstr>PowerPoint Presentation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>Computer Networking</dc:subject>
  <dc:creator>Dewan Tanvir Ahmed</dc:creator>
  <cp:lastModifiedBy>Dewan Ahmed</cp:lastModifiedBy>
  <cp:revision>848</cp:revision>
  <cp:lastPrinted>2010-08-24T17:19:38Z</cp:lastPrinted>
  <dcterms:created xsi:type="dcterms:W3CDTF">2010-08-24T16:58:28Z</dcterms:created>
  <dcterms:modified xsi:type="dcterms:W3CDTF">2017-10-16T00:20:43Z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0x01010054A1F933EA48EA4CB3DF16B423C07578</vt:lpwstr>
  </property>
</Properties>
</file>