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2" r:id="rId4"/>
    <p:sldId id="268" r:id="rId5"/>
    <p:sldId id="259" r:id="rId6"/>
    <p:sldId id="257" r:id="rId7"/>
    <p:sldId id="269" r:id="rId8"/>
    <p:sldId id="278" r:id="rId9"/>
    <p:sldId id="270" r:id="rId10"/>
    <p:sldId id="262" r:id="rId11"/>
    <p:sldId id="275" r:id="rId12"/>
    <p:sldId id="277" r:id="rId13"/>
    <p:sldId id="271" r:id="rId14"/>
    <p:sldId id="258" r:id="rId15"/>
    <p:sldId id="260" r:id="rId16"/>
    <p:sldId id="261" r:id="rId17"/>
    <p:sldId id="263" r:id="rId18"/>
    <p:sldId id="265" r:id="rId19"/>
    <p:sldId id="264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92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8E4EB-16CD-4252-AE24-61511133DB2C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F24B7-515A-4765-9DB6-DE4577F0D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26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24B7-515A-4765-9DB6-DE4577F0DA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3BD7-562C-4EB8-997C-DC662EEAA0C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3D34-DC34-4B13-AACE-9E70EFEB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trix_(mathematics)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Special matrices 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a[5][6] a[i][j] a[4][5]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534400" cy="5638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sparse matrix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b="1" dirty="0">
                <a:solidFill>
                  <a:schemeClr val="tx1"/>
                </a:solidFill>
              </a:rPr>
              <a:t>sparse array</a:t>
            </a:r>
            <a:r>
              <a:rPr lang="en-US" dirty="0">
                <a:solidFill>
                  <a:schemeClr val="tx1"/>
                </a:solidFill>
              </a:rPr>
              <a:t> is a </a:t>
            </a:r>
            <a:r>
              <a:rPr lang="en-US" dirty="0">
                <a:solidFill>
                  <a:schemeClr val="tx1"/>
                </a:solidFill>
                <a:hlinkClick r:id="rId2" tooltip="Matrix (mathematics)"/>
              </a:rPr>
              <a:t>matrix</a:t>
            </a:r>
            <a:r>
              <a:rPr lang="en-US" dirty="0">
                <a:solidFill>
                  <a:schemeClr val="tx1"/>
                </a:solidFill>
              </a:rPr>
              <a:t> in which most of the elements are zero. By contrast, if most of the elements are nonzero, then the matrix is considered </a:t>
            </a:r>
            <a:r>
              <a:rPr lang="en-US" b="1" dirty="0">
                <a:solidFill>
                  <a:schemeClr val="tx1"/>
                </a:solidFill>
              </a:rPr>
              <a:t>dense</a:t>
            </a:r>
            <a:r>
              <a:rPr lang="en-US" dirty="0">
                <a:solidFill>
                  <a:schemeClr val="tx1"/>
                </a:solidFill>
              </a:rPr>
              <a:t>. The number of zero-valued elements divided by the total number of elements (e.g., m × n for an m × n matrix) is called the </a:t>
            </a:r>
            <a:r>
              <a:rPr lang="en-US" b="1" dirty="0" err="1">
                <a:solidFill>
                  <a:schemeClr val="tx1"/>
                </a:solidFill>
              </a:rPr>
              <a:t>sparsity</a:t>
            </a:r>
            <a:r>
              <a:rPr lang="en-US" dirty="0">
                <a:solidFill>
                  <a:schemeClr val="tx1"/>
                </a:solidFill>
              </a:rPr>
              <a:t> of the matrix (which is equal to 1 minus the </a:t>
            </a:r>
            <a:r>
              <a:rPr lang="en-US" b="1" dirty="0">
                <a:solidFill>
                  <a:schemeClr val="tx1"/>
                </a:solidFill>
              </a:rPr>
              <a:t>density</a:t>
            </a:r>
            <a:r>
              <a:rPr lang="en-US" dirty="0">
                <a:solidFill>
                  <a:schemeClr val="tx1"/>
                </a:solidFill>
              </a:rPr>
              <a:t> of the matrix). Using those definitions, a matrix will be sparse when its </a:t>
            </a:r>
            <a:r>
              <a:rPr lang="en-US" dirty="0" err="1">
                <a:solidFill>
                  <a:schemeClr val="tx1"/>
                </a:solidFill>
              </a:rPr>
              <a:t>sparsity</a:t>
            </a:r>
            <a:r>
              <a:rPr lang="en-US" dirty="0">
                <a:solidFill>
                  <a:schemeClr val="tx1"/>
                </a:solidFill>
              </a:rPr>
              <a:t> is greater than 0.5.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Triangular </a:t>
            </a:r>
            <a:r>
              <a:rPr lang="en-US" b="1" dirty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a </a:t>
            </a:r>
            <a:r>
              <a:rPr lang="en-US" b="1" dirty="0"/>
              <a:t>triangular matrix</a:t>
            </a:r>
            <a:r>
              <a:rPr lang="en-US" dirty="0"/>
              <a:t> is a special kind of square </a:t>
            </a:r>
            <a:r>
              <a:rPr lang="en-US" b="1" dirty="0"/>
              <a:t>matrix</a:t>
            </a:r>
            <a:r>
              <a:rPr lang="en-US" dirty="0"/>
              <a:t>. A square </a:t>
            </a:r>
            <a:r>
              <a:rPr lang="en-US" b="1" dirty="0"/>
              <a:t>matrix</a:t>
            </a:r>
            <a:r>
              <a:rPr lang="en-US" dirty="0"/>
              <a:t> is called </a:t>
            </a:r>
            <a:r>
              <a:rPr lang="en-US" b="1" dirty="0"/>
              <a:t>lower triangular</a:t>
            </a:r>
            <a:r>
              <a:rPr lang="en-US" dirty="0"/>
              <a:t> if all the entries above the main diagonal are zero. Similarly, a square </a:t>
            </a:r>
            <a:r>
              <a:rPr lang="en-US" b="1" dirty="0"/>
              <a:t>matrix</a:t>
            </a:r>
            <a:r>
              <a:rPr lang="en-US" dirty="0"/>
              <a:t> is called upper </a:t>
            </a:r>
            <a:r>
              <a:rPr lang="en-US" b="1" dirty="0"/>
              <a:t>triangular</a:t>
            </a:r>
            <a:r>
              <a:rPr lang="en-US" dirty="0"/>
              <a:t> if all the entries below the main diagonal are zero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1+2+3+4+…+n=   n(n+1)/2</a:t>
            </a:r>
            <a:endParaRPr lang="en-US" dirty="0"/>
          </a:p>
          <a:p>
            <a:r>
              <a:rPr lang="en-US" dirty="0" smtClean="0"/>
              <a:t>a[]    i=5 j=3  a[i][j]</a:t>
            </a:r>
          </a:p>
          <a:p>
            <a:r>
              <a:rPr lang="en-US" dirty="0" smtClean="0"/>
              <a:t>0 1 2 3 4 5</a:t>
            </a:r>
          </a:p>
          <a:p>
            <a:r>
              <a:rPr lang="en-US" dirty="0" smtClean="0"/>
              <a:t>1 4 2 6 5 1  </a:t>
            </a:r>
          </a:p>
          <a:p>
            <a:r>
              <a:rPr lang="en-US" dirty="0" smtClean="0"/>
              <a:t>A[i][j]    1 2 3…….i= I (I+1)/2</a:t>
            </a:r>
          </a:p>
          <a:p>
            <a:r>
              <a:rPr lang="en-US" dirty="0" smtClean="0"/>
              <a:t>If (i,&gt;j)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2 3   4   5 ……= 5 *6/2</a:t>
            </a:r>
          </a:p>
          <a:p>
            <a:r>
              <a:rPr lang="en-US" dirty="0" smtClean="0"/>
              <a:t>i*(i+1)/2+j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0"/>
            <a:ext cx="13811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1850" y="3276600"/>
            <a:ext cx="1613300" cy="1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14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store(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i, j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If(i&gt;n-1  || j&gt;n-1 || i&lt;0 ||  j&lt;0)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(“error”)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If(i&gt;j)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loc</a:t>
            </a:r>
            <a:r>
              <a:rPr lang="en-US" dirty="0" smtClean="0"/>
              <a:t>=i*(i+1)/2 +j</a:t>
            </a:r>
          </a:p>
          <a:p>
            <a:pPr marL="0" indent="0">
              <a:buNone/>
            </a:pPr>
            <a:r>
              <a:rPr lang="en-US" dirty="0" smtClean="0"/>
              <a:t>       a[</a:t>
            </a:r>
            <a:r>
              <a:rPr lang="en-US" dirty="0" err="1" smtClean="0"/>
              <a:t>loc</a:t>
            </a:r>
            <a:r>
              <a:rPr lang="en-US" dirty="0" smtClean="0"/>
              <a:t>]=</a:t>
            </a:r>
            <a:r>
              <a:rPr lang="en-US" dirty="0" err="1" smtClean="0"/>
              <a:t>ele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ele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ele</a:t>
            </a:r>
            <a:r>
              <a:rPr lang="en-US" dirty="0" smtClean="0"/>
              <a:t>;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51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retrieve 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i, j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If(i&gt;n-1  || j&gt;n-1 || i&lt;0 ||  j&lt;0)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(“error”)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If(i&gt;j)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loc</a:t>
            </a:r>
            <a:r>
              <a:rPr lang="en-US" dirty="0" smtClean="0"/>
              <a:t>=i*(i+1)/2 +j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ele</a:t>
            </a:r>
            <a:r>
              <a:rPr lang="en-US" dirty="0" smtClean="0"/>
              <a:t>=a[</a:t>
            </a:r>
            <a:r>
              <a:rPr lang="en-US" dirty="0" err="1" smtClean="0"/>
              <a:t>loc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ele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ele</a:t>
            </a:r>
            <a:r>
              <a:rPr lang="en-US" dirty="0" smtClean="0"/>
              <a:t>;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08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8229600" cy="3733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5x5 =25</a:t>
            </a:r>
            <a:br>
              <a:rPr lang="en-US" dirty="0" smtClean="0"/>
            </a:br>
            <a:r>
              <a:rPr lang="en-US" dirty="0" smtClean="0"/>
              <a:t>5+4+4=13</a:t>
            </a:r>
            <a:br>
              <a:rPr lang="en-US" dirty="0" smtClean="0"/>
            </a:br>
            <a:r>
              <a:rPr lang="en-US" dirty="0" smtClean="0"/>
              <a:t>i-j=0</a:t>
            </a:r>
            <a:br>
              <a:rPr lang="en-US" dirty="0" smtClean="0"/>
            </a:br>
            <a:r>
              <a:rPr lang="en-US" dirty="0" smtClean="0"/>
              <a:t>i-j &gt;0</a:t>
            </a:r>
            <a:br>
              <a:rPr lang="en-US" dirty="0" smtClean="0"/>
            </a:br>
            <a:r>
              <a:rPr lang="en-US" dirty="0" smtClean="0"/>
              <a:t>i-j&lt;0</a:t>
            </a:r>
            <a:br>
              <a:rPr lang="en-US" dirty="0" smtClean="0"/>
            </a:br>
            <a:r>
              <a:rPr lang="en-US" dirty="0" smtClean="0"/>
              <a:t>a[i][j] 6x6</a:t>
            </a:r>
            <a:br>
              <a:rPr lang="en-US" dirty="0" smtClean="0"/>
            </a:br>
            <a:r>
              <a:rPr lang="en-US" dirty="0" smtClean="0"/>
              <a:t>a[3][4]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77586968"/>
              </p:ext>
            </p:extLst>
          </p:nvPr>
        </p:nvGraphicFramePr>
        <p:xfrm>
          <a:off x="457200" y="1600200"/>
          <a:ext cx="312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372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instead of storing zeroes with non-zero elements, we only store non-zero elements. This means storing non-zero elements with </a:t>
            </a:r>
            <a:r>
              <a:rPr lang="en-US" b="1" dirty="0"/>
              <a:t>triples- (Row, Column, value</a:t>
            </a:r>
            <a:r>
              <a:rPr lang="en-US" b="1" dirty="0" smtClean="0"/>
              <a:t>).</a:t>
            </a:r>
          </a:p>
          <a:p>
            <a:pPr fontAlgn="base"/>
            <a:r>
              <a:rPr lang="en-US" dirty="0"/>
              <a:t>Array representation</a:t>
            </a:r>
          </a:p>
          <a:p>
            <a:pPr fontAlgn="base"/>
            <a:r>
              <a:rPr lang="en-US" dirty="0"/>
              <a:t>Linked list representation</a:t>
            </a:r>
          </a:p>
          <a:p>
            <a:pPr lvl="1" fontAlgn="base"/>
            <a:r>
              <a:rPr lang="en-US" b="1" dirty="0"/>
              <a:t>Row: </a:t>
            </a:r>
            <a:r>
              <a:rPr lang="en-US" dirty="0"/>
              <a:t>Index of row, where non-zero element is located</a:t>
            </a:r>
          </a:p>
          <a:p>
            <a:pPr lvl="1" fontAlgn="base"/>
            <a:r>
              <a:rPr lang="en-US" b="1" dirty="0"/>
              <a:t>Column: </a:t>
            </a:r>
            <a:r>
              <a:rPr lang="en-US" dirty="0"/>
              <a:t>Index of column, where non-zero element is located</a:t>
            </a:r>
          </a:p>
          <a:p>
            <a:pPr lvl="1" fontAlgn="base"/>
            <a:r>
              <a:rPr lang="en-US" b="1" dirty="0"/>
              <a:t>Value: </a:t>
            </a:r>
            <a:r>
              <a:rPr lang="en-US" dirty="0"/>
              <a:t>Value of the non zero element located at index – (</a:t>
            </a:r>
            <a:r>
              <a:rPr lang="en-US" dirty="0" err="1"/>
              <a:t>row,column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533400"/>
            <a:ext cx="8607103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290"/>
            <a:ext cx="4970621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69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4768-FF0E-460F-BFB4-3E421CAAA2F2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848600" cy="5334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400" b="1" dirty="0"/>
              <a:t>Structure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Sparse_Matrix</a:t>
            </a:r>
            <a:r>
              <a:rPr lang="en-US" altLang="zh-TW" sz="2400" dirty="0"/>
              <a:t> is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b="1" dirty="0"/>
              <a:t>objects:</a:t>
            </a:r>
            <a:r>
              <a:rPr lang="en-US" altLang="zh-TW" sz="2400" dirty="0"/>
              <a:t> a set of triples, &lt;</a:t>
            </a:r>
            <a:r>
              <a:rPr lang="en-US" altLang="zh-TW" sz="2400" i="1" dirty="0"/>
              <a:t>row, column, value</a:t>
            </a:r>
            <a:r>
              <a:rPr lang="en-US" altLang="zh-TW" sz="2400" dirty="0"/>
              <a:t>&gt;, where </a:t>
            </a:r>
            <a:r>
              <a:rPr lang="en-US" altLang="zh-TW" sz="2400" i="1" dirty="0"/>
              <a:t>row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and </a:t>
            </a:r>
            <a:r>
              <a:rPr lang="en-US" altLang="zh-TW" sz="2400" i="1" dirty="0"/>
              <a:t>column </a:t>
            </a:r>
            <a:r>
              <a:rPr lang="en-US" altLang="zh-TW" sz="2400" dirty="0"/>
              <a:t>are integers and form a unique combination, and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i="1" dirty="0"/>
              <a:t>value</a:t>
            </a:r>
            <a:r>
              <a:rPr lang="en-US" altLang="zh-TW" sz="2400" dirty="0"/>
              <a:t> comes from the set </a:t>
            </a:r>
            <a:r>
              <a:rPr lang="en-US" altLang="zh-TW" sz="2400" i="1" dirty="0"/>
              <a:t>item.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en-US" altLang="zh-TW" sz="2400" b="1" dirty="0"/>
              <a:t>functions</a:t>
            </a:r>
            <a:r>
              <a:rPr lang="en-US" altLang="zh-TW" sz="2400" dirty="0"/>
              <a:t>:</a:t>
            </a:r>
            <a:br>
              <a:rPr lang="en-US" altLang="zh-TW" sz="2400" dirty="0"/>
            </a:br>
            <a:r>
              <a:rPr lang="en-US" altLang="zh-TW" sz="2400" dirty="0"/>
              <a:t>    for all </a:t>
            </a:r>
            <a:r>
              <a:rPr lang="en-US" altLang="zh-TW" sz="2400" i="1" dirty="0"/>
              <a:t>a, b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i="1" dirty="0" err="1">
                <a:sym typeface="Symbol" pitchFamily="18" charset="2"/>
              </a:rPr>
              <a:t>Sparse_Matrix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i="1" dirty="0">
                <a:sym typeface="Symbol" pitchFamily="18" charset="2"/>
              </a:rPr>
              <a:t>x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sym typeface="UniversalMath1 BT" pitchFamily="18" charset="2"/>
              </a:rPr>
              <a:t> </a:t>
            </a:r>
            <a:r>
              <a:rPr lang="en-US" altLang="zh-TW" sz="2400" i="1" dirty="0">
                <a:sym typeface="UniversalMath1 BT" pitchFamily="18" charset="2"/>
              </a:rPr>
              <a:t>item, i, j, </a:t>
            </a:r>
            <a:r>
              <a:rPr lang="en-US" altLang="zh-TW" sz="2400" i="1" dirty="0" err="1">
                <a:sym typeface="UniversalMath1 BT" pitchFamily="18" charset="2"/>
              </a:rPr>
              <a:t>max_col</a:t>
            </a:r>
            <a:r>
              <a:rPr lang="en-US" altLang="zh-TW" sz="2400" dirty="0">
                <a:sym typeface="UniversalMath1 BT" pitchFamily="18" charset="2"/>
              </a:rPr>
              <a:t>,   </a:t>
            </a:r>
            <a:br>
              <a:rPr lang="en-US" altLang="zh-TW" sz="2400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   </a:t>
            </a:r>
            <a:r>
              <a:rPr lang="en-US" altLang="zh-TW" sz="2400" i="1" dirty="0" err="1">
                <a:sym typeface="UniversalMath1 BT" pitchFamily="18" charset="2"/>
              </a:rPr>
              <a:t>max_row</a:t>
            </a:r>
            <a:r>
              <a:rPr lang="en-US" altLang="zh-TW" sz="2400" dirty="0">
                <a:sym typeface="UniversalMath1 BT" pitchFamily="18" charset="2"/>
              </a:rPr>
              <a:t>  </a:t>
            </a:r>
            <a:r>
              <a:rPr lang="en-US" altLang="zh-TW" sz="2400" i="1" dirty="0">
                <a:sym typeface="UniversalMath1 BT" pitchFamily="18" charset="2"/>
              </a:rPr>
              <a:t>index</a:t>
            </a:r>
            <a:br>
              <a:rPr lang="en-US" altLang="zh-TW" sz="2400" i="1" dirty="0">
                <a:sym typeface="UniversalMath1 BT" pitchFamily="18" charset="2"/>
              </a:rPr>
            </a:br>
            <a:r>
              <a:rPr lang="en-US" altLang="zh-TW" sz="2400" i="1" dirty="0">
                <a:sym typeface="UniversalMath1 BT" pitchFamily="18" charset="2"/>
              </a:rPr>
              <a:t/>
            </a:r>
            <a:br>
              <a:rPr lang="en-US" altLang="zh-TW" sz="2400" i="1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</a:t>
            </a:r>
            <a:r>
              <a:rPr lang="en-US" altLang="zh-TW" sz="2400" i="1" dirty="0" err="1">
                <a:sym typeface="UniversalMath1 BT" pitchFamily="18" charset="2"/>
              </a:rPr>
              <a:t>Sparse_Marix</a:t>
            </a:r>
            <a:r>
              <a:rPr lang="en-US" altLang="zh-TW" sz="2400" dirty="0">
                <a:sym typeface="UniversalMath1 BT" pitchFamily="18" charset="2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sym typeface="UniversalMath1 BT" pitchFamily="18" charset="2"/>
              </a:rPr>
              <a:t>Create</a:t>
            </a:r>
            <a:r>
              <a:rPr lang="en-US" altLang="zh-TW" sz="2400" dirty="0">
                <a:sym typeface="UniversalMath1 BT" pitchFamily="18" charset="2"/>
              </a:rPr>
              <a:t>(</a:t>
            </a:r>
            <a:r>
              <a:rPr lang="en-US" altLang="zh-TW" sz="2400" i="1" dirty="0" err="1">
                <a:sym typeface="UniversalMath1 BT" pitchFamily="18" charset="2"/>
              </a:rPr>
              <a:t>max_row</a:t>
            </a:r>
            <a:r>
              <a:rPr lang="en-US" altLang="zh-TW" sz="2400" i="1" dirty="0">
                <a:sym typeface="UniversalMath1 BT" pitchFamily="18" charset="2"/>
              </a:rPr>
              <a:t>, </a:t>
            </a:r>
            <a:r>
              <a:rPr lang="en-US" altLang="zh-TW" sz="2400" i="1" dirty="0" err="1">
                <a:sym typeface="UniversalMath1 BT" pitchFamily="18" charset="2"/>
              </a:rPr>
              <a:t>max_col</a:t>
            </a:r>
            <a:r>
              <a:rPr lang="en-US" altLang="zh-TW" sz="2400" dirty="0">
                <a:sym typeface="UniversalMath1 BT" pitchFamily="18" charset="2"/>
              </a:rPr>
              <a:t>) ::=</a:t>
            </a:r>
            <a:br>
              <a:rPr lang="en-US" altLang="zh-TW" sz="2400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                              </a:t>
            </a:r>
            <a:r>
              <a:rPr lang="en-US" altLang="zh-TW" sz="2400" b="1" dirty="0">
                <a:sym typeface="UniversalMath1 BT" pitchFamily="18" charset="2"/>
              </a:rPr>
              <a:t>return</a:t>
            </a:r>
            <a:r>
              <a:rPr lang="en-US" altLang="zh-TW" sz="2400" dirty="0">
                <a:sym typeface="UniversalMath1 BT" pitchFamily="18" charset="2"/>
              </a:rPr>
              <a:t> a </a:t>
            </a:r>
            <a:r>
              <a:rPr lang="en-US" altLang="zh-TW" sz="2400" i="1" dirty="0" err="1">
                <a:sym typeface="UniversalMath1 BT" pitchFamily="18" charset="2"/>
              </a:rPr>
              <a:t>Sparse_matrix</a:t>
            </a:r>
            <a:r>
              <a:rPr lang="en-US" altLang="zh-TW" sz="2400" dirty="0">
                <a:sym typeface="UniversalMath1 BT" pitchFamily="18" charset="2"/>
              </a:rPr>
              <a:t> that can hold up to</a:t>
            </a:r>
            <a:br>
              <a:rPr lang="en-US" altLang="zh-TW" sz="2400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                              </a:t>
            </a:r>
            <a:r>
              <a:rPr lang="en-US" altLang="zh-TW" sz="2400" i="1" dirty="0" err="1">
                <a:sym typeface="UniversalMath1 BT" pitchFamily="18" charset="2"/>
              </a:rPr>
              <a:t>max_items</a:t>
            </a:r>
            <a:r>
              <a:rPr lang="en-US" altLang="zh-TW" sz="2400" dirty="0">
                <a:sym typeface="UniversalMath1 BT" pitchFamily="18" charset="2"/>
              </a:rPr>
              <a:t> = </a:t>
            </a:r>
            <a:r>
              <a:rPr lang="en-US" altLang="zh-TW" sz="2400" i="1" dirty="0">
                <a:sym typeface="UniversalMath1 BT" pitchFamily="18" charset="2"/>
              </a:rPr>
              <a:t>max _row</a:t>
            </a:r>
            <a:r>
              <a:rPr lang="en-US" altLang="zh-TW" sz="2400" dirty="0">
                <a:sym typeface="UniversalMath1 BT" pitchFamily="18" charset="2"/>
              </a:rPr>
              <a:t>  </a:t>
            </a:r>
            <a:r>
              <a:rPr lang="en-US" altLang="zh-TW" sz="2400" i="1" dirty="0" err="1">
                <a:sym typeface="UniversalMath1 BT" pitchFamily="18" charset="2"/>
              </a:rPr>
              <a:t>max_col</a:t>
            </a:r>
            <a:r>
              <a:rPr lang="en-US" altLang="zh-TW" sz="2400" dirty="0">
                <a:sym typeface="UniversalMath1 BT" pitchFamily="18" charset="2"/>
              </a:rPr>
              <a:t> and  </a:t>
            </a:r>
            <a:br>
              <a:rPr lang="en-US" altLang="zh-TW" sz="2400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                              whose maximum row size is </a:t>
            </a:r>
            <a:r>
              <a:rPr lang="en-US" altLang="zh-TW" sz="2400" i="1" dirty="0" err="1">
                <a:sym typeface="UniversalMath1 BT" pitchFamily="18" charset="2"/>
              </a:rPr>
              <a:t>max_row</a:t>
            </a:r>
            <a:r>
              <a:rPr lang="en-US" altLang="zh-TW" sz="2400" dirty="0">
                <a:sym typeface="UniversalMath1 BT" pitchFamily="18" charset="2"/>
              </a:rPr>
              <a:t> and  </a:t>
            </a:r>
            <a:br>
              <a:rPr lang="en-US" altLang="zh-TW" sz="2400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                              whose maximum  column size is </a:t>
            </a:r>
            <a:r>
              <a:rPr lang="en-US" altLang="zh-TW" sz="2400" i="1" dirty="0" err="1">
                <a:sym typeface="UniversalMath1 BT" pitchFamily="18" charset="2"/>
              </a:rPr>
              <a:t>max_col</a:t>
            </a:r>
            <a:r>
              <a:rPr lang="en-US" altLang="zh-TW" sz="2400" i="1" dirty="0">
                <a:sym typeface="UniversalMath1 BT" pitchFamily="18" charset="2"/>
              </a:rPr>
              <a:t>.</a:t>
            </a:r>
            <a:br>
              <a:rPr lang="en-US" altLang="zh-TW" sz="2400" i="1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                         </a:t>
            </a:r>
            <a:br>
              <a:rPr lang="en-US" altLang="zh-TW" sz="2400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 </a:t>
            </a:r>
            <a:endParaRPr lang="en-US" altLang="zh-TW" sz="24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735138" y="41275"/>
            <a:ext cx="601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chemeClr val="accent2"/>
                </a:solidFill>
              </a:rPr>
              <a:t>SPARSE MATRIX ABSTRACT DATA TYPE</a:t>
            </a:r>
          </a:p>
        </p:txBody>
      </p:sp>
    </p:spTree>
    <p:extLst>
      <p:ext uri="{BB962C8B-B14F-4D97-AF65-F5344CB8AC3E}">
        <p14:creationId xmlns:p14="http://schemas.microsoft.com/office/powerpoint/2010/main" xmlns="" val="370245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D8F5-1FA6-46BD-8D08-0B35279518B6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077200" cy="5943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400" i="1" dirty="0" err="1"/>
              <a:t>Sparse_Matrix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00"/>
                </a:solidFill>
              </a:rPr>
              <a:t>Transpose</a:t>
            </a:r>
            <a:r>
              <a:rPr lang="en-US" altLang="zh-TW" sz="2400" dirty="0"/>
              <a:t>(</a:t>
            </a:r>
            <a:r>
              <a:rPr lang="en-US" altLang="zh-TW" sz="2400" i="1" dirty="0"/>
              <a:t>a</a:t>
            </a:r>
            <a:r>
              <a:rPr lang="en-US" altLang="zh-TW" sz="2400" dirty="0"/>
              <a:t>) ::=</a:t>
            </a:r>
            <a:br>
              <a:rPr lang="en-US" altLang="zh-TW" sz="2400" dirty="0"/>
            </a:br>
            <a:r>
              <a:rPr lang="en-US" altLang="zh-TW" sz="2400" dirty="0"/>
              <a:t>                           </a:t>
            </a:r>
            <a:r>
              <a:rPr lang="en-US" altLang="zh-TW" sz="2400" b="1" dirty="0"/>
              <a:t>return </a:t>
            </a:r>
            <a:r>
              <a:rPr lang="en-US" altLang="zh-TW" sz="2400" dirty="0"/>
              <a:t>the matrix produced by interchanging</a:t>
            </a:r>
            <a:br>
              <a:rPr lang="en-US" altLang="zh-TW" sz="2400" dirty="0"/>
            </a:br>
            <a:r>
              <a:rPr lang="en-US" altLang="zh-TW" sz="2400" dirty="0"/>
              <a:t>                           the row and column value of every triple.</a:t>
            </a:r>
            <a:br>
              <a:rPr lang="en-US" altLang="zh-TW" sz="2400" dirty="0"/>
            </a:br>
            <a:r>
              <a:rPr lang="en-US" altLang="zh-TW" sz="2400" i="1" dirty="0" err="1"/>
              <a:t>Sparse_Matrix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00"/>
                </a:solidFill>
              </a:rPr>
              <a:t>Add</a:t>
            </a:r>
            <a:r>
              <a:rPr lang="en-US" altLang="zh-TW" sz="2400" dirty="0"/>
              <a:t>(</a:t>
            </a:r>
            <a:r>
              <a:rPr lang="en-US" altLang="zh-TW" sz="2400" i="1" dirty="0"/>
              <a:t>a, b</a:t>
            </a:r>
            <a:r>
              <a:rPr lang="en-US" altLang="zh-TW" sz="2400" dirty="0"/>
              <a:t>) ::=</a:t>
            </a:r>
            <a:br>
              <a:rPr lang="en-US" altLang="zh-TW" sz="2400" dirty="0"/>
            </a:br>
            <a:r>
              <a:rPr lang="en-US" altLang="zh-TW" sz="2400" dirty="0"/>
              <a:t>                            </a:t>
            </a:r>
            <a:r>
              <a:rPr lang="en-US" altLang="zh-TW" sz="2400" b="1" dirty="0"/>
              <a:t>if</a:t>
            </a:r>
            <a:r>
              <a:rPr lang="en-US" altLang="zh-TW" sz="2400" dirty="0"/>
              <a:t> the dimensions of a and b are the same  </a:t>
            </a:r>
            <a:br>
              <a:rPr lang="en-US" altLang="zh-TW" sz="2400" dirty="0"/>
            </a:br>
            <a:r>
              <a:rPr lang="en-US" altLang="zh-TW" sz="2400" dirty="0"/>
              <a:t>                            </a:t>
            </a:r>
            <a:r>
              <a:rPr lang="en-US" altLang="zh-TW" sz="2400" b="1" dirty="0"/>
              <a:t>return</a:t>
            </a:r>
            <a:r>
              <a:rPr lang="en-US" altLang="zh-TW" sz="2400" dirty="0"/>
              <a:t> the matrix produced by adding  </a:t>
            </a:r>
            <a:br>
              <a:rPr lang="en-US" altLang="zh-TW" sz="2400" dirty="0"/>
            </a:br>
            <a:r>
              <a:rPr lang="en-US" altLang="zh-TW" sz="2400" dirty="0"/>
              <a:t>                            corresponding items, namely those with  </a:t>
            </a:r>
            <a:br>
              <a:rPr lang="en-US" altLang="zh-TW" sz="2400" dirty="0"/>
            </a:br>
            <a:r>
              <a:rPr lang="en-US" altLang="zh-TW" sz="2400" dirty="0"/>
              <a:t>                            identical </a:t>
            </a:r>
            <a:r>
              <a:rPr lang="en-US" altLang="zh-TW" sz="2400" i="1" dirty="0"/>
              <a:t>row</a:t>
            </a:r>
            <a:r>
              <a:rPr lang="en-US" altLang="zh-TW" sz="2400" dirty="0"/>
              <a:t> and</a:t>
            </a:r>
            <a:r>
              <a:rPr lang="en-US" altLang="zh-TW" sz="2400" i="1" dirty="0"/>
              <a:t> column</a:t>
            </a:r>
            <a:r>
              <a:rPr lang="en-US" altLang="zh-TW" sz="2400" dirty="0"/>
              <a:t> values.</a:t>
            </a:r>
            <a:br>
              <a:rPr lang="en-US" altLang="zh-TW" sz="2400" dirty="0"/>
            </a:br>
            <a:r>
              <a:rPr lang="en-US" altLang="zh-TW" sz="2400" dirty="0"/>
              <a:t>                            </a:t>
            </a:r>
            <a:r>
              <a:rPr lang="en-US" altLang="zh-TW" sz="2400" b="1" dirty="0"/>
              <a:t>else return</a:t>
            </a:r>
            <a:r>
              <a:rPr lang="en-US" altLang="zh-TW" sz="2400" dirty="0"/>
              <a:t> error</a:t>
            </a:r>
            <a:br>
              <a:rPr lang="en-US" altLang="zh-TW" sz="2400" dirty="0"/>
            </a:br>
            <a:r>
              <a:rPr lang="en-US" altLang="zh-TW" sz="2400" i="1" dirty="0" err="1"/>
              <a:t>Sparse_Matrix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3300"/>
                </a:solidFill>
              </a:rPr>
              <a:t>Multiply</a:t>
            </a:r>
            <a:r>
              <a:rPr lang="en-US" altLang="zh-TW" sz="2400" dirty="0"/>
              <a:t>(</a:t>
            </a:r>
            <a:r>
              <a:rPr lang="en-US" altLang="zh-TW" sz="2400" i="1" dirty="0"/>
              <a:t>a, b</a:t>
            </a:r>
            <a:r>
              <a:rPr lang="en-US" altLang="zh-TW" sz="2400" dirty="0"/>
              <a:t>) ::=</a:t>
            </a:r>
            <a:br>
              <a:rPr lang="en-US" altLang="zh-TW" sz="2400" dirty="0"/>
            </a:br>
            <a:r>
              <a:rPr lang="en-US" altLang="zh-TW" sz="2400" dirty="0"/>
              <a:t>                            </a:t>
            </a:r>
            <a:r>
              <a:rPr lang="en-US" altLang="zh-TW" sz="2400" b="1" dirty="0"/>
              <a:t>if </a:t>
            </a:r>
            <a:r>
              <a:rPr lang="en-US" altLang="zh-TW" sz="2400" dirty="0"/>
              <a:t>number of columns in a equals number of  </a:t>
            </a:r>
            <a:br>
              <a:rPr lang="en-US" altLang="zh-TW" sz="2400" dirty="0"/>
            </a:br>
            <a:r>
              <a:rPr lang="en-US" altLang="zh-TW" sz="2400" dirty="0"/>
              <a:t>                            rows in </a:t>
            </a:r>
            <a:r>
              <a:rPr lang="en-US" altLang="zh-TW" sz="2400" b="1" dirty="0"/>
              <a:t>b</a:t>
            </a:r>
            <a:br>
              <a:rPr lang="en-US" altLang="zh-TW" sz="2400" b="1" dirty="0"/>
            </a:br>
            <a:r>
              <a:rPr lang="en-US" altLang="zh-TW" sz="2400" b="1" dirty="0"/>
              <a:t>                            return</a:t>
            </a:r>
            <a:r>
              <a:rPr lang="en-US" altLang="zh-TW" sz="2400" dirty="0"/>
              <a:t> the matrix </a:t>
            </a:r>
            <a:r>
              <a:rPr lang="en-US" altLang="zh-TW" sz="2400" i="1" dirty="0"/>
              <a:t>d</a:t>
            </a:r>
            <a:r>
              <a:rPr lang="en-US" altLang="zh-TW" sz="2400" dirty="0"/>
              <a:t> produced by multiplying</a:t>
            </a:r>
            <a:br>
              <a:rPr lang="en-US" altLang="zh-TW" sz="2400" dirty="0"/>
            </a:br>
            <a:r>
              <a:rPr lang="en-US" altLang="zh-TW" sz="2400" dirty="0"/>
              <a:t>                            a by</a:t>
            </a:r>
            <a:r>
              <a:rPr lang="en-US" altLang="zh-TW" sz="2400" i="1" dirty="0"/>
              <a:t> b</a:t>
            </a:r>
            <a:r>
              <a:rPr lang="en-US" altLang="zh-TW" sz="2400" dirty="0"/>
              <a:t> according to the formula: </a:t>
            </a:r>
            <a:r>
              <a:rPr lang="en-US" altLang="zh-TW" sz="2400" i="1" dirty="0"/>
              <a:t>d</a:t>
            </a:r>
            <a:r>
              <a:rPr lang="en-US" altLang="zh-TW" sz="2400" dirty="0"/>
              <a:t> [</a:t>
            </a:r>
            <a:r>
              <a:rPr lang="en-US" altLang="zh-TW" sz="2400" i="1" dirty="0"/>
              <a:t>i</a:t>
            </a:r>
            <a:r>
              <a:rPr lang="en-US" altLang="zh-TW" sz="2400" dirty="0"/>
              <a:t>] [</a:t>
            </a:r>
            <a:r>
              <a:rPr lang="en-US" altLang="zh-TW" sz="2400" i="1" dirty="0"/>
              <a:t>j</a:t>
            </a:r>
            <a:r>
              <a:rPr lang="en-US" altLang="zh-TW" sz="2400" dirty="0"/>
              <a:t>] =</a:t>
            </a:r>
            <a:br>
              <a:rPr lang="en-US" altLang="zh-TW" sz="2400" dirty="0"/>
            </a:br>
            <a:r>
              <a:rPr lang="en-US" altLang="zh-TW" sz="2400" dirty="0"/>
              <a:t>                            </a:t>
            </a:r>
            <a:r>
              <a:rPr lang="en-US" altLang="zh-TW" sz="2400" dirty="0">
                <a:sym typeface="UniversalMath1 BT" pitchFamily="18" charset="2"/>
              </a:rPr>
              <a:t>(a[i][k]</a:t>
            </a:r>
            <a:r>
              <a:rPr lang="en-US" altLang="zh-TW" sz="2400" i="1" dirty="0">
                <a:sym typeface="UniversalMath1 BT" pitchFamily="18" charset="2"/>
              </a:rPr>
              <a:t>•</a:t>
            </a:r>
            <a:r>
              <a:rPr lang="en-US" altLang="zh-TW" sz="2400" dirty="0">
                <a:sym typeface="UniversalMath1 BT" pitchFamily="18" charset="2"/>
              </a:rPr>
              <a:t>b[k][j]) where </a:t>
            </a:r>
            <a:r>
              <a:rPr lang="en-US" altLang="zh-TW" sz="2400" i="1" dirty="0">
                <a:sym typeface="UniversalMath1 BT" pitchFamily="18" charset="2"/>
              </a:rPr>
              <a:t>d (i, j)</a:t>
            </a:r>
            <a:r>
              <a:rPr lang="en-US" altLang="zh-TW" sz="2400" dirty="0">
                <a:sym typeface="UniversalMath1 BT" pitchFamily="18" charset="2"/>
              </a:rPr>
              <a:t> is the </a:t>
            </a:r>
            <a:r>
              <a:rPr lang="en-US" altLang="zh-TW" sz="2400" i="1" dirty="0">
                <a:sym typeface="UniversalMath1 BT" pitchFamily="18" charset="2"/>
              </a:rPr>
              <a:t>(</a:t>
            </a:r>
            <a:r>
              <a:rPr lang="en-US" altLang="zh-TW" sz="2400" i="1" dirty="0" err="1">
                <a:sym typeface="UniversalMath1 BT" pitchFamily="18" charset="2"/>
              </a:rPr>
              <a:t>i,j</a:t>
            </a:r>
            <a:r>
              <a:rPr lang="en-US" altLang="zh-TW" sz="2400" i="1" dirty="0">
                <a:sym typeface="UniversalMath1 BT" pitchFamily="18" charset="2"/>
              </a:rPr>
              <a:t>)</a:t>
            </a:r>
            <a:r>
              <a:rPr lang="en-US" altLang="zh-TW" sz="2400" dirty="0" err="1">
                <a:sym typeface="UniversalMath1 BT" pitchFamily="18" charset="2"/>
              </a:rPr>
              <a:t>th</a:t>
            </a:r>
            <a:r>
              <a:rPr lang="en-US" altLang="zh-TW" sz="2400" dirty="0">
                <a:sym typeface="UniversalMath1 BT" pitchFamily="18" charset="2"/>
              </a:rPr>
              <a:t/>
            </a:r>
            <a:br>
              <a:rPr lang="en-US" altLang="zh-TW" sz="2400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                           element</a:t>
            </a:r>
            <a:br>
              <a:rPr lang="en-US" altLang="zh-TW" sz="2400" dirty="0">
                <a:sym typeface="UniversalMath1 BT" pitchFamily="18" charset="2"/>
              </a:rPr>
            </a:br>
            <a:r>
              <a:rPr lang="en-US" altLang="zh-TW" sz="2400" dirty="0">
                <a:sym typeface="UniversalMath1 BT" pitchFamily="18" charset="2"/>
              </a:rPr>
              <a:t>                            </a:t>
            </a:r>
            <a:r>
              <a:rPr lang="en-US" altLang="zh-TW" sz="2400" b="1" dirty="0">
                <a:sym typeface="UniversalMath1 BT" pitchFamily="18" charset="2"/>
              </a:rPr>
              <a:t>else return</a:t>
            </a:r>
            <a:r>
              <a:rPr lang="en-US" altLang="zh-TW" sz="2400" dirty="0">
                <a:sym typeface="UniversalMath1 BT" pitchFamily="18" charset="2"/>
              </a:rPr>
              <a:t> error.</a:t>
            </a:r>
            <a:endParaRPr lang="en-US" altLang="zh-TW" sz="2400" dirty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066800" y="6521450"/>
            <a:ext cx="484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u="sng"/>
              <a:t>* Structure 2.3: </a:t>
            </a:r>
            <a:r>
              <a:rPr lang="en-US" altLang="zh-TW" sz="1600" u="sng"/>
              <a:t>Abstract data type Sparse-Matrix (p.68)</a:t>
            </a:r>
            <a:endParaRPr lang="en-US" altLang="zh-TW" sz="1600" b="1" u="sng"/>
          </a:p>
        </p:txBody>
      </p:sp>
    </p:spTree>
    <p:extLst>
      <p:ext uri="{BB962C8B-B14F-4D97-AF65-F5344CB8AC3E}">
        <p14:creationId xmlns:p14="http://schemas.microsoft.com/office/powerpoint/2010/main" xmlns="" val="52331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Diagonal matrix</a:t>
            </a:r>
          </a:p>
          <a:p>
            <a:r>
              <a:rPr lang="en-US" dirty="0" err="1" smtClean="0"/>
              <a:t>tridiagonal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69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4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D425-942A-4119-A08A-97A774220703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17525" y="63119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600" b="1" u="sng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066800" y="762000"/>
            <a:ext cx="774223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TW" dirty="0">
                <a:solidFill>
                  <a:schemeClr val="tx2"/>
                </a:solidFill>
              </a:rPr>
              <a:t>                  row col value                            row col value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/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 smtClean="0">
                <a:solidFill>
                  <a:schemeClr val="tx2"/>
                </a:solidFill>
              </a:rPr>
              <a:t>a[0]             6    6        8                   b[0]      	6   6       8  </a:t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en-US" altLang="zh-TW" dirty="0" smtClean="0">
                <a:solidFill>
                  <a:schemeClr val="tx2"/>
                </a:solidFill>
              </a:rPr>
              <a:t>  [1]             0    </a:t>
            </a:r>
            <a:r>
              <a:rPr lang="en-US" altLang="zh-TW" dirty="0">
                <a:solidFill>
                  <a:schemeClr val="tx2"/>
                </a:solidFill>
              </a:rPr>
              <a:t>0       15                    [1]      	0   0     15       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>  [2]             0    3       22                    [2]      	0   4     91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>  [3]             0    5     -15                     [3]     	1   1     11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>  [4]             1    1       11                    [4]      	2   1       3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>  [5]             1    2         3                    [5]      	2   5     28 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>  [6]             2    3       -6                     [6]     	3    0    22 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>  [7]             4    0       91                    [7]      	3   2     -6 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>  [8]             5    2       28                    [8]      	5   0    -15  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1828800" y="1752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5410200" y="1752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971800" y="5334000"/>
            <a:ext cx="461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(a)                                              (b)   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127125" y="5805488"/>
            <a:ext cx="6977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u="sng"/>
              <a:t>*Figure 2.4:</a:t>
            </a:r>
            <a:r>
              <a:rPr lang="en-US" altLang="zh-TW" sz="2000" u="sng"/>
              <a:t>Sparse matrix and its transpose stored as triples (p.69)</a:t>
            </a:r>
            <a:endParaRPr lang="en-US" altLang="zh-TW" b="1" u="sng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279525" y="117475"/>
            <a:ext cx="7407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(1)	Represented by a two-dimensional array.</a:t>
            </a:r>
          </a:p>
          <a:p>
            <a:r>
              <a:rPr lang="en-US" altLang="zh-TW">
                <a:solidFill>
                  <a:schemeClr val="tx2"/>
                </a:solidFill>
              </a:rPr>
              <a:t>     	Sparse matrix wastes space.</a:t>
            </a:r>
          </a:p>
          <a:p>
            <a:r>
              <a:rPr lang="en-US" altLang="zh-TW">
                <a:solidFill>
                  <a:schemeClr val="tx2"/>
                </a:solidFill>
              </a:rPr>
              <a:t>(2)	Each element is characterized by </a:t>
            </a:r>
            <a:r>
              <a:rPr lang="en-US" altLang="zh-TW">
                <a:solidFill>
                  <a:srgbClr val="FF3300"/>
                </a:solidFill>
              </a:rPr>
              <a:t>&lt;row, col, value&gt;.</a:t>
            </a:r>
            <a:endParaRPr lang="en-US" altLang="zh-TW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1279525" y="5527675"/>
            <a:ext cx="4049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row, column in ascending order</a:t>
            </a: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6670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2667000" y="182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3124200" y="1676400"/>
            <a:ext cx="223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3300"/>
                </a:solidFill>
              </a:rPr>
              <a:t># of rows (columns)</a:t>
            </a:r>
            <a:endParaRPr lang="en-US" altLang="zh-TW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 flipV="1">
            <a:off x="3962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9624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4403725" y="1919288"/>
            <a:ext cx="209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3300"/>
                </a:solidFill>
              </a:rPr>
              <a:t># of nonzero terms</a:t>
            </a:r>
            <a:endParaRPr lang="en-US" altLang="zh-TW" sz="2000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41910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4191000" y="34290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chemeClr val="tx2"/>
                </a:solidFill>
              </a:rPr>
              <a:t>transpose</a:t>
            </a:r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3200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68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1 2 3 4 </a:t>
            </a:r>
          </a:p>
          <a:p>
            <a:pPr marL="0" indent="0">
              <a:buNone/>
            </a:pPr>
            <a:r>
              <a:rPr lang="en-US" dirty="0" smtClean="0"/>
              <a:t>4 5 6 5			3x4</a:t>
            </a:r>
          </a:p>
          <a:p>
            <a:pPr marL="0" indent="0">
              <a:buNone/>
            </a:pPr>
            <a:r>
              <a:rPr lang="en-US" dirty="0" smtClean="0"/>
              <a:t>7 8 9 6</a:t>
            </a:r>
          </a:p>
          <a:p>
            <a:r>
              <a:rPr lang="en-US" dirty="0" smtClean="0"/>
              <a:t>1 2 3 4 4 5 6 5 ……</a:t>
            </a:r>
          </a:p>
          <a:p>
            <a:r>
              <a:rPr lang="en-US" dirty="0" smtClean="0"/>
              <a:t>1 4 7  2 5 8 </a:t>
            </a:r>
          </a:p>
          <a:p>
            <a:r>
              <a:rPr lang="en-US" dirty="0" err="1" smtClean="0"/>
              <a:t>Baseaddress</a:t>
            </a:r>
            <a:r>
              <a:rPr lang="en-US" dirty="0" smtClean="0"/>
              <a:t> + s*(n*(i) + J)-row major</a:t>
            </a:r>
          </a:p>
          <a:p>
            <a:r>
              <a:rPr lang="en-US" dirty="0" err="1"/>
              <a:t>Baseaddress</a:t>
            </a:r>
            <a:r>
              <a:rPr lang="en-US" dirty="0"/>
              <a:t> + s</a:t>
            </a:r>
            <a:r>
              <a:rPr lang="en-US" dirty="0" smtClean="0"/>
              <a:t>*(m*(j) </a:t>
            </a:r>
            <a:r>
              <a:rPr lang="en-US" dirty="0"/>
              <a:t>+ </a:t>
            </a:r>
            <a:r>
              <a:rPr lang="en-US" dirty="0" smtClean="0"/>
              <a:t>i)-</a:t>
            </a:r>
            <a:r>
              <a:rPr lang="en-US" dirty="0" err="1" smtClean="0"/>
              <a:t>colomn</a:t>
            </a:r>
            <a:r>
              <a:rPr lang="en-US" dirty="0" smtClean="0"/>
              <a:t> major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522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music_Listeners</a:t>
            </a:r>
            <a:r>
              <a:rPr lang="en-US" dirty="0" smtClean="0"/>
              <a:t>[100][1000]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Purchase[1000][20000]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A[i][j]  M N</a:t>
            </a:r>
          </a:p>
          <a:p>
            <a:pPr marL="0" indent="0">
              <a:buNone/>
            </a:pPr>
            <a:r>
              <a:rPr lang="en-US" dirty="0" smtClean="0"/>
              <a:t>For(i=0  i&lt; M; 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for(j=0; j&lt;N; j++)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a[i][j]=0</a:t>
            </a:r>
          </a:p>
          <a:p>
            <a:pPr marL="0" indent="0">
              <a:buNone/>
            </a:pPr>
            <a:r>
              <a:rPr lang="en-US" dirty="0"/>
              <a:t> for(j=0; j&lt;N; j++)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a[j][j]=</a:t>
            </a:r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4369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35052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Storage: </a:t>
            </a:r>
            <a:r>
              <a:rPr lang="en-US" dirty="0"/>
              <a:t>There are lesser non-zero elements than zeros and thus lesser memory can be used to store only those elements.</a:t>
            </a:r>
          </a:p>
          <a:p>
            <a:pPr fontAlgn="base"/>
            <a:r>
              <a:rPr lang="en-US" b="1" dirty="0"/>
              <a:t>Computing time:</a:t>
            </a:r>
            <a:r>
              <a:rPr lang="en-US" dirty="0"/>
              <a:t> Computing time can be saved by logically designing a data structure traversing only non-zero elements</a:t>
            </a:r>
            <a:r>
              <a:rPr lang="en-US" dirty="0" smtClean="0"/>
              <a:t>..  </a:t>
            </a:r>
            <a:endParaRPr lang="en-US" dirty="0"/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733800"/>
            <a:ext cx="2667000" cy="228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Matrix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Retrieve 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i, j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If(i&gt;n-1  || j&gt;n-1 || i&lt;0 ||  j&lt;0)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(“error”)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If(i==j)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ele</a:t>
            </a:r>
            <a:r>
              <a:rPr lang="en-US" dirty="0" smtClean="0"/>
              <a:t>=a[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ele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ele</a:t>
            </a:r>
            <a:r>
              <a:rPr lang="en-US" dirty="0" smtClean="0"/>
              <a:t>;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85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Retrieve 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i</a:t>
            </a:r>
            <a:r>
              <a:rPr lang="en-US" dirty="0" smtClean="0"/>
              <a:t>&gt;n-1  || j&gt;n-1 || </a:t>
            </a:r>
            <a:r>
              <a:rPr lang="en-US" dirty="0" err="1" smtClean="0"/>
              <a:t>i</a:t>
            </a:r>
            <a:r>
              <a:rPr lang="en-US" dirty="0" smtClean="0"/>
              <a:t>&lt;0 ||  j&lt;0)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(“error”)</a:t>
            </a:r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i</a:t>
            </a:r>
            <a:r>
              <a:rPr lang="en-US" dirty="0" smtClean="0"/>
              <a:t>==j)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smtClean="0"/>
              <a:t>a[i-1</a:t>
            </a:r>
            <a:r>
              <a:rPr lang="en-US" dirty="0" smtClean="0"/>
              <a:t>] </a:t>
            </a:r>
            <a:r>
              <a:rPr lang="en-US" dirty="0" smtClean="0"/>
              <a:t>=</a:t>
            </a:r>
            <a:r>
              <a:rPr lang="en-US" dirty="0" err="1" smtClean="0"/>
              <a:t>ele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else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ele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ele</a:t>
            </a:r>
            <a:r>
              <a:rPr lang="en-US" dirty="0" smtClean="0"/>
              <a:t>;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a[100]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Read n</a:t>
            </a:r>
          </a:p>
          <a:p>
            <a:r>
              <a:rPr lang="en-US" dirty="0" smtClean="0"/>
              <a:t>For (i=0; i&lt;n; i++)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For </a:t>
            </a:r>
            <a:r>
              <a:rPr lang="en-US" dirty="0" smtClean="0"/>
              <a:t>(j=0</a:t>
            </a:r>
            <a:r>
              <a:rPr lang="en-US" dirty="0"/>
              <a:t>; </a:t>
            </a:r>
            <a:r>
              <a:rPr lang="en-US" dirty="0" smtClean="0"/>
              <a:t>j&lt;n</a:t>
            </a:r>
            <a:r>
              <a:rPr lang="en-US" dirty="0"/>
              <a:t>; </a:t>
            </a:r>
            <a:r>
              <a:rPr lang="en-US" dirty="0" smtClean="0"/>
              <a:t>j++)</a:t>
            </a:r>
          </a:p>
          <a:p>
            <a:r>
              <a:rPr lang="en-US" dirty="0"/>
              <a:t>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sf</a:t>
            </a:r>
            <a:r>
              <a:rPr lang="en-US" dirty="0" smtClean="0"/>
              <a:t>(</a:t>
            </a:r>
            <a:r>
              <a:rPr lang="en-US" dirty="0" err="1" smtClean="0"/>
              <a:t>ele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store(</a:t>
            </a:r>
            <a:r>
              <a:rPr lang="en-US" dirty="0" err="1" smtClean="0"/>
              <a:t>a,I,j,ele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For (i=0; i&lt;n; i++)</a:t>
            </a:r>
          </a:p>
          <a:p>
            <a:r>
              <a:rPr lang="en-US" dirty="0"/>
              <a:t>   For (j=0; j&lt;n; 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</a:t>
            </a:r>
            <a:r>
              <a:rPr lang="en-US" dirty="0"/>
              <a:t>retrieve(</a:t>
            </a:r>
            <a:r>
              <a:rPr lang="en-US" dirty="0" err="1"/>
              <a:t>a,I,j,ele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pf</a:t>
            </a:r>
            <a:r>
              <a:rPr lang="en-US" dirty="0" smtClean="0"/>
              <a:t>(“ %d”,</a:t>
            </a:r>
            <a:r>
              <a:rPr lang="en-US" dirty="0" err="1" smtClean="0"/>
              <a:t>ele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7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0" ma:contentTypeDescription="Create a new document." ma:contentTypeScope="" ma:versionID="6f0ea8a38fe2e181196c59b7d540ea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EE1AE3-69F2-4128-ABB8-C11BD8B0AB1B}"/>
</file>

<file path=customXml/itemProps2.xml><?xml version="1.0" encoding="utf-8"?>
<ds:datastoreItem xmlns:ds="http://schemas.openxmlformats.org/officeDocument/2006/customXml" ds:itemID="{188186AA-093D-4729-B764-448CDF61E383}"/>
</file>

<file path=customXml/itemProps3.xml><?xml version="1.0" encoding="utf-8"?>
<ds:datastoreItem xmlns:ds="http://schemas.openxmlformats.org/officeDocument/2006/customXml" ds:itemID="{5BB4BBD8-B47B-411B-BAE1-03EB053E334C}"/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476</Words>
  <Application>Microsoft Office PowerPoint</Application>
  <PresentationFormat>On-screen Show (4:3)</PresentationFormat>
  <Paragraphs>169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Special matrices  int a[5][6] a[i][j] a[4][5] </vt:lpstr>
      <vt:lpstr>Slide 2</vt:lpstr>
      <vt:lpstr>Slide 3</vt:lpstr>
      <vt:lpstr>Slide 4</vt:lpstr>
      <vt:lpstr>Slide 5</vt:lpstr>
      <vt:lpstr>Diagonal Matrix</vt:lpstr>
      <vt:lpstr>Slide 7</vt:lpstr>
      <vt:lpstr>Slide 8</vt:lpstr>
      <vt:lpstr>Slide 9</vt:lpstr>
      <vt:lpstr>Triangular matrix</vt:lpstr>
      <vt:lpstr>Slide 11</vt:lpstr>
      <vt:lpstr>Slide 12</vt:lpstr>
      <vt:lpstr>    5x5 =25 5+4+4=13 i-j=0 i-j &gt;0 i-j&lt;0 a[i][j] 6x6 a[3][4]  </vt:lpstr>
      <vt:lpstr>Slide 14</vt:lpstr>
      <vt:lpstr>Slide 15</vt:lpstr>
      <vt:lpstr>00000</vt:lpstr>
      <vt:lpstr>Slide 17</vt:lpstr>
      <vt:lpstr>Structure Sparse_Matrix is   objects: a set of triples, &lt;row, column, value&gt;, where row    and column are integers and form a unique combination, and   value comes from the set item.   functions:     for all a, b  Sparse_Matrix, x  item, i, j, max_col,        max_row  index   Sparse_Marix Create(max_row, max_col) ::=                                return a Sparse_matrix that can hold up to                                max_items = max _row  max_col and                                  whose maximum row size is max_row and                                  whose maximum  column size is max_col.                              </vt:lpstr>
      <vt:lpstr>Sparse_Matrix Transpose(a) ::=                            return the matrix produced by interchanging                            the row and column value of every triple. Sparse_Matrix Add(a, b) ::=                             if the dimensions of a and b are the same                               return the matrix produced by adding                               corresponding items, namely those with                               identical row and column values.                             else return error Sparse_Matrix Multiply(a, b) ::=                             if number of columns in a equals number of                               rows in b                             return the matrix d produced by multiplying                             a by b according to the formula: d [i] [j] =                             (a[i][k]•b[k][j]) where d (i, j) is the (i,j)th                             element                             else return error.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matrices</dc:title>
  <dc:creator>GMRK5</dc:creator>
  <cp:lastModifiedBy>Lenovo</cp:lastModifiedBy>
  <cp:revision>22</cp:revision>
  <dcterms:created xsi:type="dcterms:W3CDTF">2020-09-09T04:51:08Z</dcterms:created>
  <dcterms:modified xsi:type="dcterms:W3CDTF">2021-10-07T08:39:08Z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