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84" r:id="rId7"/>
    <p:sldId id="283" r:id="rId8"/>
    <p:sldId id="28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>
        <p:scale>
          <a:sx n="66" d="100"/>
          <a:sy n="66" d="100"/>
        </p:scale>
        <p:origin x="-81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348C-E784-4CE1-82B5-59F3377C341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FB1-3E7B-4C57-A71D-79E0EEB6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9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348C-E784-4CE1-82B5-59F3377C341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FB1-3E7B-4C57-A71D-79E0EEB6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0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348C-E784-4CE1-82B5-59F3377C341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FB1-3E7B-4C57-A71D-79E0EEB6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5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348C-E784-4CE1-82B5-59F3377C341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FB1-3E7B-4C57-A71D-79E0EEB6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2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348C-E784-4CE1-82B5-59F3377C341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FB1-3E7B-4C57-A71D-79E0EEB6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4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348C-E784-4CE1-82B5-59F3377C341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FB1-3E7B-4C57-A71D-79E0EEB6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3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348C-E784-4CE1-82B5-59F3377C341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FB1-3E7B-4C57-A71D-79E0EEB6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6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348C-E784-4CE1-82B5-59F3377C341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FB1-3E7B-4C57-A71D-79E0EEB6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348C-E784-4CE1-82B5-59F3377C341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FB1-3E7B-4C57-A71D-79E0EEB6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5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348C-E784-4CE1-82B5-59F3377C341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FB1-3E7B-4C57-A71D-79E0EEB6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1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348C-E784-4CE1-82B5-59F3377C341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FB1-3E7B-4C57-A71D-79E0EEB6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8348C-E784-4CE1-82B5-59F3377C341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3FB1-3E7B-4C57-A71D-79E0EEB6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9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coderpedia.com/blog/application-of-stack/#7_Memory_Management%E2%80%8B%E2%80%8B" TargetMode="External"/><Relationship Id="rId3" Type="http://schemas.openxmlformats.org/officeDocument/2006/relationships/hyperlink" Target="https://www.thecoderpedia.com/blog/application-of-stack/#2_Backtracking%E2%80%8B%E2%80%8B" TargetMode="External"/><Relationship Id="rId7" Type="http://schemas.openxmlformats.org/officeDocument/2006/relationships/hyperlink" Target="https://www.thecoderpedia.com/blog/application-of-stack/#6_Syntax_Parsing%E2%80%8B%E2%80%8B" TargetMode="External"/><Relationship Id="rId2" Type="http://schemas.openxmlformats.org/officeDocument/2006/relationships/hyperlink" Target="https://www.thecoderpedia.com/blog/application-of-stack/#1_Expression_Evaluation_and_Conversion%E2%80%8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coderpedia.com/blog/application-of-stack/#5_String_Reversal%E2%80%8B" TargetMode="External"/><Relationship Id="rId5" Type="http://schemas.openxmlformats.org/officeDocument/2006/relationships/hyperlink" Target="https://www.thecoderpedia.com/blog/application-of-stack/#4_Parenthesis_Checking%E2%80%8B%E2%80%8B" TargetMode="External"/><Relationship Id="rId4" Type="http://schemas.openxmlformats.org/officeDocument/2006/relationships/hyperlink" Target="https://www.thecoderpedia.com/blog/application-of-stack/#3_Function_Call%E2%80%8B%E2%80%8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MAXSIZE = 8;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stack[8];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top = -1;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isempty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{ </a:t>
            </a:r>
          </a:p>
          <a:p>
            <a:pPr marL="0" indent="0">
              <a:buNone/>
            </a:pPr>
            <a:r>
              <a:rPr lang="en-US" dirty="0" smtClean="0"/>
              <a:t>	if(top </a:t>
            </a:r>
            <a:r>
              <a:rPr lang="en-US" dirty="0"/>
              <a:t>== -1) return 1;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else </a:t>
            </a:r>
            <a:r>
              <a:rPr lang="en-US" dirty="0"/>
              <a:t>return 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isfull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if(top == MAXSIZE)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</a:t>
            </a:r>
            <a:r>
              <a:rPr lang="en-US" dirty="0"/>
              <a:t>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else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</a:t>
            </a:r>
            <a:r>
              <a:rPr lang="en-US" dirty="0"/>
              <a:t>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peek()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stack[top];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8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Custom Array Queue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572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/>
              <a:t>Use a 1D array </a:t>
            </a:r>
            <a:r>
              <a:rPr lang="en-US">
                <a:solidFill>
                  <a:schemeClr val="hlink"/>
                </a:solidFill>
              </a:rPr>
              <a:t>queue</a:t>
            </a:r>
            <a:r>
              <a:rPr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32779" name="Group 1035"/>
          <p:cNvGrpSpPr>
            <a:grpSpLocks/>
          </p:cNvGrpSpPr>
          <p:nvPr/>
        </p:nvGrpSpPr>
        <p:grpSpPr bwMode="auto">
          <a:xfrm>
            <a:off x="1752600" y="2514600"/>
            <a:ext cx="3422650" cy="457200"/>
            <a:chOff x="1104" y="1584"/>
            <a:chExt cx="2156" cy="288"/>
          </a:xfrm>
        </p:grpSpPr>
        <p:sp>
          <p:nvSpPr>
            <p:cNvPr id="32772" name="Rectangle 1028"/>
            <p:cNvSpPr>
              <a:spLocks noChangeArrowheads="1"/>
            </p:cNvSpPr>
            <p:nvPr/>
          </p:nvSpPr>
          <p:spPr bwMode="auto">
            <a:xfrm>
              <a:off x="2116" y="1636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3" name="Rectangle 1029"/>
            <p:cNvSpPr>
              <a:spLocks noChangeArrowheads="1"/>
            </p:cNvSpPr>
            <p:nvPr/>
          </p:nvSpPr>
          <p:spPr bwMode="auto">
            <a:xfrm>
              <a:off x="2308" y="1636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4" name="Rectangle 1030"/>
            <p:cNvSpPr>
              <a:spLocks noChangeArrowheads="1"/>
            </p:cNvSpPr>
            <p:nvPr/>
          </p:nvSpPr>
          <p:spPr bwMode="auto">
            <a:xfrm>
              <a:off x="2500" y="1636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Rectangle 1031"/>
            <p:cNvSpPr>
              <a:spLocks noChangeArrowheads="1"/>
            </p:cNvSpPr>
            <p:nvPr/>
          </p:nvSpPr>
          <p:spPr bwMode="auto">
            <a:xfrm>
              <a:off x="2692" y="1636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6" name="Rectangle 1032"/>
            <p:cNvSpPr>
              <a:spLocks noChangeArrowheads="1"/>
            </p:cNvSpPr>
            <p:nvPr/>
          </p:nvSpPr>
          <p:spPr bwMode="auto">
            <a:xfrm>
              <a:off x="2884" y="1636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Rectangle 1033"/>
            <p:cNvSpPr>
              <a:spLocks noChangeArrowheads="1"/>
            </p:cNvSpPr>
            <p:nvPr/>
          </p:nvSpPr>
          <p:spPr bwMode="auto">
            <a:xfrm>
              <a:off x="3076" y="1636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1034"/>
            <p:cNvSpPr>
              <a:spLocks noChangeArrowheads="1"/>
            </p:cNvSpPr>
            <p:nvPr/>
          </p:nvSpPr>
          <p:spPr bwMode="auto">
            <a:xfrm>
              <a:off x="1104" y="1584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queue[]</a:t>
              </a:r>
            </a:p>
          </p:txBody>
        </p:sp>
      </p:grpSp>
      <p:sp>
        <p:nvSpPr>
          <p:cNvPr id="32780" name="Rectangle 1036"/>
          <p:cNvSpPr>
            <a:spLocks noChangeArrowheads="1"/>
          </p:cNvSpPr>
          <p:nvPr/>
        </p:nvSpPr>
        <p:spPr bwMode="auto">
          <a:xfrm>
            <a:off x="685800" y="3276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Circular view of array</a:t>
            </a:r>
            <a:r>
              <a:rPr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32795" name="Group 1051"/>
          <p:cNvGrpSpPr>
            <a:grpSpLocks/>
          </p:cNvGrpSpPr>
          <p:nvPr/>
        </p:nvGrpSpPr>
        <p:grpSpPr bwMode="auto">
          <a:xfrm>
            <a:off x="2667000" y="4038600"/>
            <a:ext cx="3581400" cy="2590800"/>
            <a:chOff x="1680" y="2544"/>
            <a:chExt cx="2256" cy="1632"/>
          </a:xfrm>
        </p:grpSpPr>
        <p:sp>
          <p:nvSpPr>
            <p:cNvPr id="32781" name="Oval 1037"/>
            <p:cNvSpPr>
              <a:spLocks noChangeArrowheads="1"/>
            </p:cNvSpPr>
            <p:nvPr/>
          </p:nvSpPr>
          <p:spPr bwMode="auto">
            <a:xfrm>
              <a:off x="2020" y="2692"/>
              <a:ext cx="1384" cy="1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Oval 1038"/>
            <p:cNvSpPr>
              <a:spLocks noChangeArrowheads="1"/>
            </p:cNvSpPr>
            <p:nvPr/>
          </p:nvSpPr>
          <p:spPr bwMode="auto">
            <a:xfrm>
              <a:off x="2404" y="3124"/>
              <a:ext cx="616" cy="6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Line 1039"/>
            <p:cNvSpPr>
              <a:spLocks noChangeShapeType="1"/>
            </p:cNvSpPr>
            <p:nvPr/>
          </p:nvSpPr>
          <p:spPr bwMode="auto">
            <a:xfrm>
              <a:off x="2688" y="2688"/>
              <a:ext cx="0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1040"/>
            <p:cNvSpPr>
              <a:spLocks noChangeShapeType="1"/>
            </p:cNvSpPr>
            <p:nvPr/>
          </p:nvSpPr>
          <p:spPr bwMode="auto">
            <a:xfrm>
              <a:off x="2688" y="3744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Line 1041"/>
            <p:cNvSpPr>
              <a:spLocks noChangeShapeType="1"/>
            </p:cNvSpPr>
            <p:nvPr/>
          </p:nvSpPr>
          <p:spPr bwMode="auto">
            <a:xfrm>
              <a:off x="2112" y="3024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Line 1042"/>
            <p:cNvSpPr>
              <a:spLocks noChangeShapeType="1"/>
            </p:cNvSpPr>
            <p:nvPr/>
          </p:nvSpPr>
          <p:spPr bwMode="auto">
            <a:xfrm flipH="1">
              <a:off x="2112" y="3552"/>
              <a:ext cx="33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Line 1043"/>
            <p:cNvSpPr>
              <a:spLocks noChangeShapeType="1"/>
            </p:cNvSpPr>
            <p:nvPr/>
          </p:nvSpPr>
          <p:spPr bwMode="auto">
            <a:xfrm flipV="1">
              <a:off x="2976" y="3072"/>
              <a:ext cx="38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1044"/>
            <p:cNvSpPr>
              <a:spLocks noChangeShapeType="1"/>
            </p:cNvSpPr>
            <p:nvPr/>
          </p:nvSpPr>
          <p:spPr bwMode="auto">
            <a:xfrm>
              <a:off x="2976" y="3600"/>
              <a:ext cx="2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Rectangle 1045"/>
            <p:cNvSpPr>
              <a:spLocks noChangeArrowheads="1"/>
            </p:cNvSpPr>
            <p:nvPr/>
          </p:nvSpPr>
          <p:spPr bwMode="auto">
            <a:xfrm>
              <a:off x="1968" y="388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32790" name="Rectangle 1046"/>
            <p:cNvSpPr>
              <a:spLocks noChangeArrowheads="1"/>
            </p:cNvSpPr>
            <p:nvPr/>
          </p:nvSpPr>
          <p:spPr bwMode="auto">
            <a:xfrm>
              <a:off x="1680" y="33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[1]</a:t>
              </a:r>
            </a:p>
          </p:txBody>
        </p:sp>
        <p:sp>
          <p:nvSpPr>
            <p:cNvPr id="32791" name="Rectangle 1047"/>
            <p:cNvSpPr>
              <a:spLocks noChangeArrowheads="1"/>
            </p:cNvSpPr>
            <p:nvPr/>
          </p:nvSpPr>
          <p:spPr bwMode="auto">
            <a:xfrm>
              <a:off x="2016" y="254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[2]</a:t>
              </a:r>
            </a:p>
          </p:txBody>
        </p:sp>
        <p:sp>
          <p:nvSpPr>
            <p:cNvPr id="32792" name="Rectangle 1048"/>
            <p:cNvSpPr>
              <a:spLocks noChangeArrowheads="1"/>
            </p:cNvSpPr>
            <p:nvPr/>
          </p:nvSpPr>
          <p:spPr bwMode="auto">
            <a:xfrm>
              <a:off x="3072" y="254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[3]</a:t>
              </a:r>
            </a:p>
          </p:txBody>
        </p:sp>
        <p:sp>
          <p:nvSpPr>
            <p:cNvPr id="32793" name="Rectangle 1049"/>
            <p:cNvSpPr>
              <a:spLocks noChangeArrowheads="1"/>
            </p:cNvSpPr>
            <p:nvPr/>
          </p:nvSpPr>
          <p:spPr bwMode="auto">
            <a:xfrm>
              <a:off x="3408" y="33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[4]</a:t>
              </a:r>
            </a:p>
          </p:txBody>
        </p:sp>
        <p:sp>
          <p:nvSpPr>
            <p:cNvPr id="32794" name="Rectangle 1050"/>
            <p:cNvSpPr>
              <a:spLocks noChangeArrowheads="1"/>
            </p:cNvSpPr>
            <p:nvPr/>
          </p:nvSpPr>
          <p:spPr bwMode="auto">
            <a:xfrm>
              <a:off x="3072" y="388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[5]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07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  <p:bldP spid="3278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Custom Array Queue</a:t>
            </a:r>
          </a:p>
        </p:txBody>
      </p:sp>
      <p:sp>
        <p:nvSpPr>
          <p:cNvPr id="33795" name="Rectangle 1027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Possible configuration with </a:t>
            </a:r>
            <a:r>
              <a:rPr lang="en-US">
                <a:solidFill>
                  <a:schemeClr val="hlink"/>
                </a:solidFill>
              </a:rPr>
              <a:t>3 </a:t>
            </a:r>
            <a:r>
              <a:rPr lang="en-US">
                <a:solidFill>
                  <a:schemeClr val="bg2"/>
                </a:solidFill>
              </a:rPr>
              <a:t>elements.</a:t>
            </a:r>
          </a:p>
        </p:txBody>
      </p:sp>
      <p:grpSp>
        <p:nvGrpSpPr>
          <p:cNvPr id="33814" name="Group 1046"/>
          <p:cNvGrpSpPr>
            <a:grpSpLocks/>
          </p:cNvGrpSpPr>
          <p:nvPr/>
        </p:nvGrpSpPr>
        <p:grpSpPr bwMode="auto">
          <a:xfrm>
            <a:off x="2438400" y="2667000"/>
            <a:ext cx="3581400" cy="2590800"/>
            <a:chOff x="1536" y="1680"/>
            <a:chExt cx="2256" cy="1632"/>
          </a:xfrm>
        </p:grpSpPr>
        <p:grpSp>
          <p:nvGrpSpPr>
            <p:cNvPr id="33810" name="Group 1042"/>
            <p:cNvGrpSpPr>
              <a:grpSpLocks/>
            </p:cNvGrpSpPr>
            <p:nvPr/>
          </p:nvGrpSpPr>
          <p:grpSpPr bwMode="auto">
            <a:xfrm>
              <a:off x="1536" y="1680"/>
              <a:ext cx="2256" cy="1632"/>
              <a:chOff x="1536" y="1680"/>
              <a:chExt cx="2256" cy="1632"/>
            </a:xfrm>
          </p:grpSpPr>
          <p:sp>
            <p:nvSpPr>
              <p:cNvPr id="33796" name="Oval 1028"/>
              <p:cNvSpPr>
                <a:spLocks noChangeArrowheads="1"/>
              </p:cNvSpPr>
              <p:nvPr/>
            </p:nvSpPr>
            <p:spPr bwMode="auto">
              <a:xfrm>
                <a:off x="1876" y="1828"/>
                <a:ext cx="1384" cy="138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97" name="Oval 1029"/>
              <p:cNvSpPr>
                <a:spLocks noChangeArrowheads="1"/>
              </p:cNvSpPr>
              <p:nvPr/>
            </p:nvSpPr>
            <p:spPr bwMode="auto">
              <a:xfrm>
                <a:off x="2260" y="2260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98" name="Line 1030"/>
              <p:cNvSpPr>
                <a:spLocks noChangeShapeType="1"/>
              </p:cNvSpPr>
              <p:nvPr/>
            </p:nvSpPr>
            <p:spPr bwMode="auto">
              <a:xfrm>
                <a:off x="2544" y="1824"/>
                <a:ext cx="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9" name="Line 1031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0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0" name="Line 1032"/>
              <p:cNvSpPr>
                <a:spLocks noChangeShapeType="1"/>
              </p:cNvSpPr>
              <p:nvPr/>
            </p:nvSpPr>
            <p:spPr bwMode="auto">
              <a:xfrm>
                <a:off x="1968" y="2160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1" name="Line 1033"/>
              <p:cNvSpPr>
                <a:spLocks noChangeShapeType="1"/>
              </p:cNvSpPr>
              <p:nvPr/>
            </p:nvSpPr>
            <p:spPr bwMode="auto">
              <a:xfrm flipH="1">
                <a:off x="1968" y="2688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2" name="Line 1034"/>
              <p:cNvSpPr>
                <a:spLocks noChangeShapeType="1"/>
              </p:cNvSpPr>
              <p:nvPr/>
            </p:nvSpPr>
            <p:spPr bwMode="auto">
              <a:xfrm flipV="1">
                <a:off x="2832" y="2208"/>
                <a:ext cx="38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3" name="Line 1035"/>
              <p:cNvSpPr>
                <a:spLocks noChangeShapeType="1"/>
              </p:cNvSpPr>
              <p:nvPr/>
            </p:nvSpPr>
            <p:spPr bwMode="auto">
              <a:xfrm>
                <a:off x="2832" y="2736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4" name="Rectangle 1036"/>
              <p:cNvSpPr>
                <a:spLocks noChangeArrowheads="1"/>
              </p:cNvSpPr>
              <p:nvPr/>
            </p:nvSpPr>
            <p:spPr bwMode="auto">
              <a:xfrm>
                <a:off x="1824" y="302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33805" name="Rectangle 1037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33806" name="Rectangle 1038"/>
              <p:cNvSpPr>
                <a:spLocks noChangeArrowheads="1"/>
              </p:cNvSpPr>
              <p:nvPr/>
            </p:nvSpPr>
            <p:spPr bwMode="auto">
              <a:xfrm>
                <a:off x="1872" y="168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33807" name="Rectangle 1039"/>
              <p:cNvSpPr>
                <a:spLocks noChangeArrowheads="1"/>
              </p:cNvSpPr>
              <p:nvPr/>
            </p:nvSpPr>
            <p:spPr bwMode="auto">
              <a:xfrm>
                <a:off x="2928" y="168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[3]</a:t>
                </a:r>
              </a:p>
            </p:txBody>
          </p:sp>
          <p:sp>
            <p:nvSpPr>
              <p:cNvPr id="33808" name="Rectangle 1040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[4]</a:t>
                </a:r>
              </a:p>
            </p:txBody>
          </p:sp>
          <p:sp>
            <p:nvSpPr>
              <p:cNvPr id="33809" name="Rectangle 1041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[5]</a:t>
                </a:r>
              </a:p>
            </p:txBody>
          </p:sp>
        </p:grpSp>
        <p:sp>
          <p:nvSpPr>
            <p:cNvPr id="33811" name="Rectangle 1043"/>
            <p:cNvSpPr>
              <a:spLocks noChangeArrowheads="1"/>
            </p:cNvSpPr>
            <p:nvPr/>
          </p:nvSpPr>
          <p:spPr bwMode="auto">
            <a:xfrm>
              <a:off x="2160" y="196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812" name="Rectangle 1044"/>
            <p:cNvSpPr>
              <a:spLocks noChangeArrowheads="1"/>
            </p:cNvSpPr>
            <p:nvPr/>
          </p:nvSpPr>
          <p:spPr bwMode="auto">
            <a:xfrm>
              <a:off x="2688" y="196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3813" name="Rectangle 1045"/>
            <p:cNvSpPr>
              <a:spLocks noChangeArrowheads="1"/>
            </p:cNvSpPr>
            <p:nvPr/>
          </p:nvSpPr>
          <p:spPr bwMode="auto">
            <a:xfrm>
              <a:off x="2928" y="240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3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Custom Array Queue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Another possible configuration with </a:t>
            </a:r>
            <a:r>
              <a:rPr lang="en-US">
                <a:solidFill>
                  <a:schemeClr val="hlink"/>
                </a:solidFill>
              </a:rPr>
              <a:t>3 </a:t>
            </a:r>
            <a:r>
              <a:rPr lang="en-US">
                <a:solidFill>
                  <a:schemeClr val="bg2"/>
                </a:solidFill>
              </a:rPr>
              <a:t>elements.</a:t>
            </a:r>
          </a:p>
        </p:txBody>
      </p:sp>
      <p:grpSp>
        <p:nvGrpSpPr>
          <p:cNvPr id="34838" name="Group 22"/>
          <p:cNvGrpSpPr>
            <a:grpSpLocks/>
          </p:cNvGrpSpPr>
          <p:nvPr/>
        </p:nvGrpSpPr>
        <p:grpSpPr bwMode="auto">
          <a:xfrm>
            <a:off x="2438400" y="2667000"/>
            <a:ext cx="3581400" cy="2590800"/>
            <a:chOff x="1536" y="1680"/>
            <a:chExt cx="2256" cy="1632"/>
          </a:xfrm>
        </p:grpSpPr>
        <p:grpSp>
          <p:nvGrpSpPr>
            <p:cNvPr id="34834" name="Group 18"/>
            <p:cNvGrpSpPr>
              <a:grpSpLocks/>
            </p:cNvGrpSpPr>
            <p:nvPr/>
          </p:nvGrpSpPr>
          <p:grpSpPr bwMode="auto">
            <a:xfrm>
              <a:off x="1536" y="1680"/>
              <a:ext cx="2256" cy="1632"/>
              <a:chOff x="1536" y="1680"/>
              <a:chExt cx="2256" cy="1632"/>
            </a:xfrm>
          </p:grpSpPr>
          <p:sp>
            <p:nvSpPr>
              <p:cNvPr id="34820" name="Oval 4"/>
              <p:cNvSpPr>
                <a:spLocks noChangeArrowheads="1"/>
              </p:cNvSpPr>
              <p:nvPr/>
            </p:nvSpPr>
            <p:spPr bwMode="auto">
              <a:xfrm>
                <a:off x="1876" y="1828"/>
                <a:ext cx="1384" cy="138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1" name="Oval 5"/>
              <p:cNvSpPr>
                <a:spLocks noChangeArrowheads="1"/>
              </p:cNvSpPr>
              <p:nvPr/>
            </p:nvSpPr>
            <p:spPr bwMode="auto">
              <a:xfrm>
                <a:off x="2260" y="2260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2" name="Line 6"/>
              <p:cNvSpPr>
                <a:spLocks noChangeShapeType="1"/>
              </p:cNvSpPr>
              <p:nvPr/>
            </p:nvSpPr>
            <p:spPr bwMode="auto">
              <a:xfrm>
                <a:off x="2544" y="1824"/>
                <a:ext cx="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3" name="Line 7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0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4" name="Line 8"/>
              <p:cNvSpPr>
                <a:spLocks noChangeShapeType="1"/>
              </p:cNvSpPr>
              <p:nvPr/>
            </p:nvSpPr>
            <p:spPr bwMode="auto">
              <a:xfrm>
                <a:off x="1968" y="2160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5" name="Line 9"/>
              <p:cNvSpPr>
                <a:spLocks noChangeShapeType="1"/>
              </p:cNvSpPr>
              <p:nvPr/>
            </p:nvSpPr>
            <p:spPr bwMode="auto">
              <a:xfrm flipH="1">
                <a:off x="1968" y="2688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6" name="Line 10"/>
              <p:cNvSpPr>
                <a:spLocks noChangeShapeType="1"/>
              </p:cNvSpPr>
              <p:nvPr/>
            </p:nvSpPr>
            <p:spPr bwMode="auto">
              <a:xfrm flipV="1">
                <a:off x="2832" y="2208"/>
                <a:ext cx="38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7" name="Line 11"/>
              <p:cNvSpPr>
                <a:spLocks noChangeShapeType="1"/>
              </p:cNvSpPr>
              <p:nvPr/>
            </p:nvSpPr>
            <p:spPr bwMode="auto">
              <a:xfrm>
                <a:off x="2832" y="2736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8" name="Rectangle 12"/>
              <p:cNvSpPr>
                <a:spLocks noChangeArrowheads="1"/>
              </p:cNvSpPr>
              <p:nvPr/>
            </p:nvSpPr>
            <p:spPr bwMode="auto">
              <a:xfrm>
                <a:off x="1824" y="302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34829" name="Rectangle 13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34830" name="Rectangle 14"/>
              <p:cNvSpPr>
                <a:spLocks noChangeArrowheads="1"/>
              </p:cNvSpPr>
              <p:nvPr/>
            </p:nvSpPr>
            <p:spPr bwMode="auto">
              <a:xfrm>
                <a:off x="1872" y="168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34831" name="Rectangle 15"/>
              <p:cNvSpPr>
                <a:spLocks noChangeArrowheads="1"/>
              </p:cNvSpPr>
              <p:nvPr/>
            </p:nvSpPr>
            <p:spPr bwMode="auto">
              <a:xfrm>
                <a:off x="2928" y="168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[3]</a:t>
                </a:r>
              </a:p>
            </p:txBody>
          </p:sp>
          <p:sp>
            <p:nvSpPr>
              <p:cNvPr id="34832" name="Rectangle 16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[4]</a:t>
                </a:r>
              </a:p>
            </p:txBody>
          </p:sp>
          <p:sp>
            <p:nvSpPr>
              <p:cNvPr id="34833" name="Rectangle 17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[5]</a:t>
                </a:r>
              </a:p>
            </p:txBody>
          </p:sp>
        </p:grp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2688" y="28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2208" y="28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1920" y="23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10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Custom Array Queue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Use integer variables </a:t>
            </a:r>
            <a:r>
              <a:rPr lang="en-US">
                <a:solidFill>
                  <a:schemeClr val="hlink"/>
                </a:solidFill>
              </a:rPr>
              <a:t>front </a:t>
            </a:r>
            <a:r>
              <a:rPr lang="en-US">
                <a:solidFill>
                  <a:schemeClr val="bg2"/>
                </a:solidFill>
              </a:rPr>
              <a:t>and </a:t>
            </a:r>
            <a:r>
              <a:rPr lang="en-US">
                <a:solidFill>
                  <a:schemeClr val="hlink"/>
                </a:solidFill>
              </a:rPr>
              <a:t>rear</a:t>
            </a:r>
            <a:r>
              <a:rPr lang="en-US">
                <a:solidFill>
                  <a:schemeClr val="bg2"/>
                </a:solidFill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–"/>
            </a:pPr>
            <a:r>
              <a:rPr lang="en-US" sz="2800">
                <a:solidFill>
                  <a:schemeClr val="hlink"/>
                </a:solidFill>
              </a:rPr>
              <a:t>front </a:t>
            </a:r>
            <a:r>
              <a:rPr lang="en-US" sz="2800">
                <a:solidFill>
                  <a:schemeClr val="bg2"/>
                </a:solidFill>
              </a:rPr>
              <a:t>is one position counterclockwise from first element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–"/>
            </a:pPr>
            <a:r>
              <a:rPr lang="en-US" sz="2800">
                <a:solidFill>
                  <a:schemeClr val="hlink"/>
                </a:solidFill>
              </a:rPr>
              <a:t>rear </a:t>
            </a:r>
            <a:r>
              <a:rPr lang="en-US" sz="2800">
                <a:solidFill>
                  <a:schemeClr val="bg2"/>
                </a:solidFill>
              </a:rPr>
              <a:t>gives position of last element</a:t>
            </a:r>
          </a:p>
        </p:txBody>
      </p:sp>
      <p:grpSp>
        <p:nvGrpSpPr>
          <p:cNvPr id="35862" name="Group 22"/>
          <p:cNvGrpSpPr>
            <a:grpSpLocks/>
          </p:cNvGrpSpPr>
          <p:nvPr/>
        </p:nvGrpSpPr>
        <p:grpSpPr bwMode="auto">
          <a:xfrm>
            <a:off x="533400" y="3733800"/>
            <a:ext cx="3581400" cy="2590800"/>
            <a:chOff x="336" y="2352"/>
            <a:chExt cx="2256" cy="1632"/>
          </a:xfrm>
        </p:grpSpPr>
        <p:grpSp>
          <p:nvGrpSpPr>
            <p:cNvPr id="35858" name="Group 18"/>
            <p:cNvGrpSpPr>
              <a:grpSpLocks/>
            </p:cNvGrpSpPr>
            <p:nvPr/>
          </p:nvGrpSpPr>
          <p:grpSpPr bwMode="auto">
            <a:xfrm>
              <a:off x="336" y="2352"/>
              <a:ext cx="2256" cy="1632"/>
              <a:chOff x="336" y="2352"/>
              <a:chExt cx="2256" cy="1632"/>
            </a:xfrm>
          </p:grpSpPr>
          <p:sp>
            <p:nvSpPr>
              <p:cNvPr id="35844" name="Oval 4"/>
              <p:cNvSpPr>
                <a:spLocks noChangeArrowheads="1"/>
              </p:cNvSpPr>
              <p:nvPr/>
            </p:nvSpPr>
            <p:spPr bwMode="auto">
              <a:xfrm>
                <a:off x="676" y="2500"/>
                <a:ext cx="1384" cy="138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Oval 5"/>
              <p:cNvSpPr>
                <a:spLocks noChangeArrowheads="1"/>
              </p:cNvSpPr>
              <p:nvPr/>
            </p:nvSpPr>
            <p:spPr bwMode="auto">
              <a:xfrm>
                <a:off x="1060" y="2932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" name="Line 6"/>
              <p:cNvSpPr>
                <a:spLocks noChangeShapeType="1"/>
              </p:cNvSpPr>
              <p:nvPr/>
            </p:nvSpPr>
            <p:spPr bwMode="auto">
              <a:xfrm>
                <a:off x="1344" y="2496"/>
                <a:ext cx="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7" name="Line 7"/>
              <p:cNvSpPr>
                <a:spLocks noChangeShapeType="1"/>
              </p:cNvSpPr>
              <p:nvPr/>
            </p:nvSpPr>
            <p:spPr bwMode="auto">
              <a:xfrm>
                <a:off x="1344" y="3552"/>
                <a:ext cx="0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8" name="Line 8"/>
              <p:cNvSpPr>
                <a:spLocks noChangeShapeType="1"/>
              </p:cNvSpPr>
              <p:nvPr/>
            </p:nvSpPr>
            <p:spPr bwMode="auto">
              <a:xfrm>
                <a:off x="768" y="2832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9" name="Line 9"/>
              <p:cNvSpPr>
                <a:spLocks noChangeShapeType="1"/>
              </p:cNvSpPr>
              <p:nvPr/>
            </p:nvSpPr>
            <p:spPr bwMode="auto">
              <a:xfrm flipH="1">
                <a:off x="768" y="3360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0" name="Line 10"/>
              <p:cNvSpPr>
                <a:spLocks noChangeShapeType="1"/>
              </p:cNvSpPr>
              <p:nvPr/>
            </p:nvSpPr>
            <p:spPr bwMode="auto">
              <a:xfrm flipV="1">
                <a:off x="1632" y="2880"/>
                <a:ext cx="38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1" name="Line 11"/>
              <p:cNvSpPr>
                <a:spLocks noChangeShapeType="1"/>
              </p:cNvSpPr>
              <p:nvPr/>
            </p:nvSpPr>
            <p:spPr bwMode="auto">
              <a:xfrm>
                <a:off x="1632" y="3408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2" name="Rectangle 12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35853" name="Rectangle 13"/>
              <p:cNvSpPr>
                <a:spLocks noChangeArrowheads="1"/>
              </p:cNvSpPr>
              <p:nvPr/>
            </p:nvSpPr>
            <p:spPr bwMode="auto">
              <a:xfrm>
                <a:off x="336" y="312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35854" name="Rectangle 14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35855" name="Rectangle 15"/>
              <p:cNvSpPr>
                <a:spLocks noChangeArrowheads="1"/>
              </p:cNvSpPr>
              <p:nvPr/>
            </p:nvSpPr>
            <p:spPr bwMode="auto">
              <a:xfrm>
                <a:off x="1728" y="2352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[3]</a:t>
                </a:r>
              </a:p>
            </p:txBody>
          </p:sp>
          <p:sp>
            <p:nvSpPr>
              <p:cNvPr id="35856" name="Rectangle 16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[4]</a:t>
                </a:r>
              </a:p>
            </p:txBody>
          </p:sp>
          <p:sp>
            <p:nvSpPr>
              <p:cNvPr id="35857" name="Rectangle 17"/>
              <p:cNvSpPr>
                <a:spLocks noChangeArrowheads="1"/>
              </p:cNvSpPr>
              <p:nvPr/>
            </p:nvSpPr>
            <p:spPr bwMode="auto">
              <a:xfrm>
                <a:off x="1728" y="369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[5]</a:t>
                </a:r>
              </a:p>
            </p:txBody>
          </p:sp>
        </p:grpSp>
        <p:sp>
          <p:nvSpPr>
            <p:cNvPr id="35859" name="Rectangle 19"/>
            <p:cNvSpPr>
              <a:spLocks noChangeArrowheads="1"/>
            </p:cNvSpPr>
            <p:nvPr/>
          </p:nvSpPr>
          <p:spPr bwMode="auto">
            <a:xfrm>
              <a:off x="960" y="264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5860" name="Rectangle 20"/>
            <p:cNvSpPr>
              <a:spLocks noChangeArrowheads="1"/>
            </p:cNvSpPr>
            <p:nvPr/>
          </p:nvSpPr>
          <p:spPr bwMode="auto">
            <a:xfrm>
              <a:off x="1488" y="264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5861" name="Rectangle 21"/>
            <p:cNvSpPr>
              <a:spLocks noChangeArrowheads="1"/>
            </p:cNvSpPr>
            <p:nvPr/>
          </p:nvSpPr>
          <p:spPr bwMode="auto">
            <a:xfrm>
              <a:off x="1728" y="307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35865" name="Group 25"/>
          <p:cNvGrpSpPr>
            <a:grpSpLocks/>
          </p:cNvGrpSpPr>
          <p:nvPr/>
        </p:nvGrpSpPr>
        <p:grpSpPr bwMode="auto">
          <a:xfrm>
            <a:off x="0" y="4495800"/>
            <a:ext cx="1295400" cy="533400"/>
            <a:chOff x="0" y="2832"/>
            <a:chExt cx="816" cy="336"/>
          </a:xfrm>
        </p:grpSpPr>
        <p:sp>
          <p:nvSpPr>
            <p:cNvPr id="35863" name="Rectangle 23"/>
            <p:cNvSpPr>
              <a:spLocks noChangeArrowheads="1"/>
            </p:cNvSpPr>
            <p:nvPr/>
          </p:nvSpPr>
          <p:spPr bwMode="auto">
            <a:xfrm>
              <a:off x="0" y="2832"/>
              <a:ext cx="576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front</a:t>
              </a:r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>
              <a:off x="432" y="2976"/>
              <a:ext cx="384" cy="192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68" name="Group 28"/>
          <p:cNvGrpSpPr>
            <a:grpSpLocks/>
          </p:cNvGrpSpPr>
          <p:nvPr/>
        </p:nvGrpSpPr>
        <p:grpSpPr bwMode="auto">
          <a:xfrm>
            <a:off x="3124200" y="4343400"/>
            <a:ext cx="1524000" cy="609600"/>
            <a:chOff x="1968" y="2736"/>
            <a:chExt cx="960" cy="384"/>
          </a:xfrm>
        </p:grpSpPr>
        <p:sp>
          <p:nvSpPr>
            <p:cNvPr id="35866" name="Rectangle 26"/>
            <p:cNvSpPr>
              <a:spLocks noChangeArrowheads="1"/>
            </p:cNvSpPr>
            <p:nvPr/>
          </p:nvSpPr>
          <p:spPr bwMode="auto">
            <a:xfrm>
              <a:off x="2352" y="2736"/>
              <a:ext cx="576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rear</a:t>
              </a:r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flipH="1">
              <a:off x="1968" y="2928"/>
              <a:ext cx="384" cy="192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5334000" y="3733800"/>
            <a:ext cx="3581400" cy="2590800"/>
            <a:chOff x="3360" y="2352"/>
            <a:chExt cx="2256" cy="1632"/>
          </a:xfrm>
        </p:grpSpPr>
        <p:grpSp>
          <p:nvGrpSpPr>
            <p:cNvPr id="35883" name="Group 43"/>
            <p:cNvGrpSpPr>
              <a:grpSpLocks/>
            </p:cNvGrpSpPr>
            <p:nvPr/>
          </p:nvGrpSpPr>
          <p:grpSpPr bwMode="auto">
            <a:xfrm>
              <a:off x="3360" y="2352"/>
              <a:ext cx="2256" cy="1632"/>
              <a:chOff x="3360" y="2352"/>
              <a:chExt cx="2256" cy="1632"/>
            </a:xfrm>
          </p:grpSpPr>
          <p:sp>
            <p:nvSpPr>
              <p:cNvPr id="35869" name="Oval 29"/>
              <p:cNvSpPr>
                <a:spLocks noChangeArrowheads="1"/>
              </p:cNvSpPr>
              <p:nvPr/>
            </p:nvSpPr>
            <p:spPr bwMode="auto">
              <a:xfrm>
                <a:off x="3700" y="2500"/>
                <a:ext cx="1384" cy="138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0" name="Oval 30"/>
              <p:cNvSpPr>
                <a:spLocks noChangeArrowheads="1"/>
              </p:cNvSpPr>
              <p:nvPr/>
            </p:nvSpPr>
            <p:spPr bwMode="auto">
              <a:xfrm>
                <a:off x="4084" y="2932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1" name="Line 31"/>
              <p:cNvSpPr>
                <a:spLocks noChangeShapeType="1"/>
              </p:cNvSpPr>
              <p:nvPr/>
            </p:nvSpPr>
            <p:spPr bwMode="auto">
              <a:xfrm>
                <a:off x="4368" y="2496"/>
                <a:ext cx="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2" name="Line 32"/>
              <p:cNvSpPr>
                <a:spLocks noChangeShapeType="1"/>
              </p:cNvSpPr>
              <p:nvPr/>
            </p:nvSpPr>
            <p:spPr bwMode="auto">
              <a:xfrm>
                <a:off x="4368" y="3552"/>
                <a:ext cx="0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3" name="Line 33"/>
              <p:cNvSpPr>
                <a:spLocks noChangeShapeType="1"/>
              </p:cNvSpPr>
              <p:nvPr/>
            </p:nvSpPr>
            <p:spPr bwMode="auto">
              <a:xfrm>
                <a:off x="3792" y="2832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4" name="Line 34"/>
              <p:cNvSpPr>
                <a:spLocks noChangeShapeType="1"/>
              </p:cNvSpPr>
              <p:nvPr/>
            </p:nvSpPr>
            <p:spPr bwMode="auto">
              <a:xfrm flipH="1">
                <a:off x="3792" y="3360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5" name="Line 35"/>
              <p:cNvSpPr>
                <a:spLocks noChangeShapeType="1"/>
              </p:cNvSpPr>
              <p:nvPr/>
            </p:nvSpPr>
            <p:spPr bwMode="auto">
              <a:xfrm flipV="1">
                <a:off x="4656" y="2880"/>
                <a:ext cx="38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6" name="Line 36"/>
              <p:cNvSpPr>
                <a:spLocks noChangeShapeType="1"/>
              </p:cNvSpPr>
              <p:nvPr/>
            </p:nvSpPr>
            <p:spPr bwMode="auto">
              <a:xfrm>
                <a:off x="4656" y="3408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7" name="Rectangle 37"/>
              <p:cNvSpPr>
                <a:spLocks noChangeArrowheads="1"/>
              </p:cNvSpPr>
              <p:nvPr/>
            </p:nvSpPr>
            <p:spPr bwMode="auto">
              <a:xfrm>
                <a:off x="3648" y="369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35878" name="Rectangle 38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35879" name="Rectangle 39"/>
              <p:cNvSpPr>
                <a:spLocks noChangeArrowheads="1"/>
              </p:cNvSpPr>
              <p:nvPr/>
            </p:nvSpPr>
            <p:spPr bwMode="auto">
              <a:xfrm>
                <a:off x="3696" y="2352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35880" name="Rectangle 40"/>
              <p:cNvSpPr>
                <a:spLocks noChangeArrowheads="1"/>
              </p:cNvSpPr>
              <p:nvPr/>
            </p:nvSpPr>
            <p:spPr bwMode="auto">
              <a:xfrm>
                <a:off x="4752" y="2352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[3]</a:t>
                </a:r>
              </a:p>
            </p:txBody>
          </p:sp>
          <p:sp>
            <p:nvSpPr>
              <p:cNvPr id="35881" name="Rectangle 41"/>
              <p:cNvSpPr>
                <a:spLocks noChangeArrowheads="1"/>
              </p:cNvSpPr>
              <p:nvPr/>
            </p:nvSpPr>
            <p:spPr bwMode="auto">
              <a:xfrm>
                <a:off x="5088" y="312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[4]</a:t>
                </a:r>
              </a:p>
            </p:txBody>
          </p:sp>
          <p:sp>
            <p:nvSpPr>
              <p:cNvPr id="35882" name="Rectangle 42"/>
              <p:cNvSpPr>
                <a:spLocks noChangeArrowheads="1"/>
              </p:cNvSpPr>
              <p:nvPr/>
            </p:nvSpPr>
            <p:spPr bwMode="auto">
              <a:xfrm>
                <a:off x="4752" y="369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[5]</a:t>
                </a:r>
              </a:p>
            </p:txBody>
          </p:sp>
        </p:grpSp>
        <p:sp>
          <p:nvSpPr>
            <p:cNvPr id="35884" name="Rectangle 44"/>
            <p:cNvSpPr>
              <a:spLocks noChangeArrowheads="1"/>
            </p:cNvSpPr>
            <p:nvPr/>
          </p:nvSpPr>
          <p:spPr bwMode="auto">
            <a:xfrm>
              <a:off x="4512" y="35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5885" name="Rectangle 45"/>
            <p:cNvSpPr>
              <a:spLocks noChangeArrowheads="1"/>
            </p:cNvSpPr>
            <p:nvPr/>
          </p:nvSpPr>
          <p:spPr bwMode="auto">
            <a:xfrm>
              <a:off x="4032" y="35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5886" name="Rectangle 46"/>
            <p:cNvSpPr>
              <a:spLocks noChangeArrowheads="1"/>
            </p:cNvSpPr>
            <p:nvPr/>
          </p:nvSpPr>
          <p:spPr bwMode="auto">
            <a:xfrm>
              <a:off x="3744" y="30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35890" name="Group 50"/>
          <p:cNvGrpSpPr>
            <a:grpSpLocks/>
          </p:cNvGrpSpPr>
          <p:nvPr/>
        </p:nvGrpSpPr>
        <p:grpSpPr bwMode="auto">
          <a:xfrm>
            <a:off x="7618413" y="4572000"/>
            <a:ext cx="1524000" cy="609600"/>
            <a:chOff x="4799" y="2880"/>
            <a:chExt cx="960" cy="384"/>
          </a:xfrm>
        </p:grpSpPr>
        <p:sp>
          <p:nvSpPr>
            <p:cNvPr id="35888" name="Rectangle 48"/>
            <p:cNvSpPr>
              <a:spLocks noChangeArrowheads="1"/>
            </p:cNvSpPr>
            <p:nvPr/>
          </p:nvSpPr>
          <p:spPr bwMode="auto">
            <a:xfrm>
              <a:off x="5183" y="2880"/>
              <a:ext cx="576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front</a:t>
              </a:r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H="1">
              <a:off x="4799" y="3072"/>
              <a:ext cx="384" cy="192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93" name="Group 53"/>
          <p:cNvGrpSpPr>
            <a:grpSpLocks/>
          </p:cNvGrpSpPr>
          <p:nvPr/>
        </p:nvGrpSpPr>
        <p:grpSpPr bwMode="auto">
          <a:xfrm>
            <a:off x="4724400" y="4343400"/>
            <a:ext cx="1295400" cy="533400"/>
            <a:chOff x="2976" y="2736"/>
            <a:chExt cx="816" cy="336"/>
          </a:xfrm>
        </p:grpSpPr>
        <p:sp>
          <p:nvSpPr>
            <p:cNvPr id="35891" name="Rectangle 51"/>
            <p:cNvSpPr>
              <a:spLocks noChangeArrowheads="1"/>
            </p:cNvSpPr>
            <p:nvPr/>
          </p:nvSpPr>
          <p:spPr bwMode="auto">
            <a:xfrm>
              <a:off x="2976" y="2736"/>
              <a:ext cx="576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 rear</a:t>
              </a:r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>
              <a:off x="3408" y="2880"/>
              <a:ext cx="384" cy="192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43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Add An Element</a:t>
            </a:r>
          </a:p>
        </p:txBody>
      </p:sp>
      <p:grpSp>
        <p:nvGrpSpPr>
          <p:cNvPr id="36892" name="Group 28"/>
          <p:cNvGrpSpPr>
            <a:grpSpLocks/>
          </p:cNvGrpSpPr>
          <p:nvPr/>
        </p:nvGrpSpPr>
        <p:grpSpPr bwMode="auto">
          <a:xfrm>
            <a:off x="1676400" y="3200400"/>
            <a:ext cx="4648200" cy="2590800"/>
            <a:chOff x="1056" y="2016"/>
            <a:chExt cx="2928" cy="1632"/>
          </a:xfrm>
        </p:grpSpPr>
        <p:grpSp>
          <p:nvGrpSpPr>
            <p:cNvPr id="36885" name="Group 21"/>
            <p:cNvGrpSpPr>
              <a:grpSpLocks/>
            </p:cNvGrpSpPr>
            <p:nvPr/>
          </p:nvGrpSpPr>
          <p:grpSpPr bwMode="auto">
            <a:xfrm>
              <a:off x="1392" y="2016"/>
              <a:ext cx="2256" cy="1632"/>
              <a:chOff x="1392" y="2016"/>
              <a:chExt cx="2256" cy="1632"/>
            </a:xfrm>
          </p:grpSpPr>
          <p:grpSp>
            <p:nvGrpSpPr>
              <p:cNvPr id="36881" name="Group 17"/>
              <p:cNvGrpSpPr>
                <a:grpSpLocks/>
              </p:cNvGrpSpPr>
              <p:nvPr/>
            </p:nvGrpSpPr>
            <p:grpSpPr bwMode="auto">
              <a:xfrm>
                <a:off x="1392" y="2016"/>
                <a:ext cx="2256" cy="1632"/>
                <a:chOff x="1392" y="2016"/>
                <a:chExt cx="2256" cy="1632"/>
              </a:xfrm>
            </p:grpSpPr>
            <p:sp>
              <p:nvSpPr>
                <p:cNvPr id="36867" name="Oval 3"/>
                <p:cNvSpPr>
                  <a:spLocks noChangeArrowheads="1"/>
                </p:cNvSpPr>
                <p:nvPr/>
              </p:nvSpPr>
              <p:spPr bwMode="auto">
                <a:xfrm>
                  <a:off x="1732" y="2164"/>
                  <a:ext cx="1384" cy="138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68" name="Oval 4"/>
                <p:cNvSpPr>
                  <a:spLocks noChangeArrowheads="1"/>
                </p:cNvSpPr>
                <p:nvPr/>
              </p:nvSpPr>
              <p:spPr bwMode="auto">
                <a:xfrm>
                  <a:off x="2116" y="25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69" name="Line 5"/>
                <p:cNvSpPr>
                  <a:spLocks noChangeShapeType="1"/>
                </p:cNvSpPr>
                <p:nvPr/>
              </p:nvSpPr>
              <p:spPr bwMode="auto">
                <a:xfrm>
                  <a:off x="2400" y="21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70" name="Line 6"/>
                <p:cNvSpPr>
                  <a:spLocks noChangeShapeType="1"/>
                </p:cNvSpPr>
                <p:nvPr/>
              </p:nvSpPr>
              <p:spPr bwMode="auto">
                <a:xfrm>
                  <a:off x="2400" y="32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71" name="Line 7"/>
                <p:cNvSpPr>
                  <a:spLocks noChangeShapeType="1"/>
                </p:cNvSpPr>
                <p:nvPr/>
              </p:nvSpPr>
              <p:spPr bwMode="auto">
                <a:xfrm>
                  <a:off x="1824" y="24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72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824" y="30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7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688" y="25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74" name="Line 10"/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75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0" y="33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[0]</a:t>
                  </a:r>
                </a:p>
              </p:txBody>
            </p:sp>
            <p:sp>
              <p:nvSpPr>
                <p:cNvPr id="36876" name="Rectangle 12"/>
                <p:cNvSpPr>
                  <a:spLocks noChangeArrowheads="1"/>
                </p:cNvSpPr>
                <p:nvPr/>
              </p:nvSpPr>
              <p:spPr bwMode="auto">
                <a:xfrm>
                  <a:off x="1392" y="27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[1]</a:t>
                  </a:r>
                </a:p>
              </p:txBody>
            </p:sp>
            <p:sp>
              <p:nvSpPr>
                <p:cNvPr id="36877" name="Rectangle 13"/>
                <p:cNvSpPr>
                  <a:spLocks noChangeArrowheads="1"/>
                </p:cNvSpPr>
                <p:nvPr/>
              </p:nvSpPr>
              <p:spPr bwMode="auto">
                <a:xfrm>
                  <a:off x="1728" y="20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[2]</a:t>
                  </a:r>
                </a:p>
              </p:txBody>
            </p:sp>
            <p:sp>
              <p:nvSpPr>
                <p:cNvPr id="36878" name="Rectangle 14"/>
                <p:cNvSpPr>
                  <a:spLocks noChangeArrowheads="1"/>
                </p:cNvSpPr>
                <p:nvPr/>
              </p:nvSpPr>
              <p:spPr bwMode="auto">
                <a:xfrm>
                  <a:off x="2784" y="20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[3]</a:t>
                  </a:r>
                </a:p>
              </p:txBody>
            </p:sp>
            <p:sp>
              <p:nvSpPr>
                <p:cNvPr id="36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3120" y="27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[4]</a:t>
                  </a:r>
                </a:p>
              </p:txBody>
            </p:sp>
            <p:sp>
              <p:nvSpPr>
                <p:cNvPr id="36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2784" y="33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[5]</a:t>
                  </a:r>
                </a:p>
              </p:txBody>
            </p:sp>
          </p:grpSp>
          <p:sp>
            <p:nvSpPr>
              <p:cNvPr id="36882" name="Rectangle 18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6883" name="Rectangle 19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6884" name="Rectangle 20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36888" name="Group 24"/>
            <p:cNvGrpSpPr>
              <a:grpSpLocks/>
            </p:cNvGrpSpPr>
            <p:nvPr/>
          </p:nvGrpSpPr>
          <p:grpSpPr bwMode="auto">
            <a:xfrm>
              <a:off x="1056" y="2496"/>
              <a:ext cx="816" cy="336"/>
              <a:chOff x="1056" y="2496"/>
              <a:chExt cx="816" cy="336"/>
            </a:xfrm>
          </p:grpSpPr>
          <p:sp>
            <p:nvSpPr>
              <p:cNvPr id="36886" name="Rectangle 22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hlink"/>
                    </a:solidFill>
                  </a:rPr>
                  <a:t>front</a:t>
                </a:r>
              </a:p>
            </p:txBody>
          </p:sp>
          <p:sp>
            <p:nvSpPr>
              <p:cNvPr id="36887" name="Line 23"/>
              <p:cNvSpPr>
                <a:spLocks noChangeShapeType="1"/>
              </p:cNvSpPr>
              <p:nvPr/>
            </p:nvSpPr>
            <p:spPr bwMode="auto">
              <a:xfrm>
                <a:off x="1488" y="2640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91" name="Group 27"/>
            <p:cNvGrpSpPr>
              <a:grpSpLocks/>
            </p:cNvGrpSpPr>
            <p:nvPr/>
          </p:nvGrpSpPr>
          <p:grpSpPr bwMode="auto">
            <a:xfrm>
              <a:off x="3024" y="2400"/>
              <a:ext cx="960" cy="384"/>
              <a:chOff x="3024" y="2400"/>
              <a:chExt cx="960" cy="384"/>
            </a:xfrm>
          </p:grpSpPr>
          <p:sp>
            <p:nvSpPr>
              <p:cNvPr id="36889" name="Rectangle 25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hlink"/>
                    </a:solidFill>
                  </a:rPr>
                  <a:t>rear</a:t>
                </a:r>
              </a:p>
            </p:txBody>
          </p:sp>
          <p:sp>
            <p:nvSpPr>
              <p:cNvPr id="36890" name="Line 26"/>
              <p:cNvSpPr>
                <a:spLocks noChangeShapeType="1"/>
              </p:cNvSpPr>
              <p:nvPr/>
            </p:nvSpPr>
            <p:spPr bwMode="auto">
              <a:xfrm flipH="1">
                <a:off x="3024" y="2592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685800" y="1295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Move </a:t>
            </a:r>
            <a:r>
              <a:rPr lang="en-US">
                <a:solidFill>
                  <a:schemeClr val="hlink"/>
                </a:solidFill>
              </a:rPr>
              <a:t>rear </a:t>
            </a:r>
            <a:r>
              <a:rPr lang="en-US">
                <a:solidFill>
                  <a:schemeClr val="bg2"/>
                </a:solidFill>
              </a:rPr>
              <a:t>one clockwise.</a:t>
            </a:r>
          </a:p>
        </p:txBody>
      </p:sp>
    </p:spTree>
    <p:extLst>
      <p:ext uri="{BB962C8B-B14F-4D97-AF65-F5344CB8AC3E}">
        <p14:creationId xmlns:p14="http://schemas.microsoft.com/office/powerpoint/2010/main" val="30706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3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Add An Element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85800" y="1295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Move </a:t>
            </a:r>
            <a:r>
              <a:rPr lang="en-US">
                <a:solidFill>
                  <a:schemeClr val="hlink"/>
                </a:solidFill>
              </a:rPr>
              <a:t>rear </a:t>
            </a:r>
            <a:r>
              <a:rPr lang="en-US">
                <a:solidFill>
                  <a:schemeClr val="bg2"/>
                </a:solidFill>
              </a:rPr>
              <a:t>one clockwise.</a:t>
            </a:r>
          </a:p>
        </p:txBody>
      </p:sp>
      <p:grpSp>
        <p:nvGrpSpPr>
          <p:cNvPr id="37916" name="Group 28"/>
          <p:cNvGrpSpPr>
            <a:grpSpLocks/>
          </p:cNvGrpSpPr>
          <p:nvPr/>
        </p:nvGrpSpPr>
        <p:grpSpPr bwMode="auto">
          <a:xfrm>
            <a:off x="1676400" y="3200400"/>
            <a:ext cx="4114800" cy="3429000"/>
            <a:chOff x="1056" y="2016"/>
            <a:chExt cx="2592" cy="2160"/>
          </a:xfrm>
        </p:grpSpPr>
        <p:grpSp>
          <p:nvGrpSpPr>
            <p:cNvPr id="37906" name="Group 18"/>
            <p:cNvGrpSpPr>
              <a:grpSpLocks/>
            </p:cNvGrpSpPr>
            <p:nvPr/>
          </p:nvGrpSpPr>
          <p:grpSpPr bwMode="auto">
            <a:xfrm>
              <a:off x="1392" y="2016"/>
              <a:ext cx="2256" cy="1632"/>
              <a:chOff x="1392" y="2016"/>
              <a:chExt cx="2256" cy="1632"/>
            </a:xfrm>
          </p:grpSpPr>
          <p:sp>
            <p:nvSpPr>
              <p:cNvPr id="37892" name="Oval 4"/>
              <p:cNvSpPr>
                <a:spLocks noChangeArrowheads="1"/>
              </p:cNvSpPr>
              <p:nvPr/>
            </p:nvSpPr>
            <p:spPr bwMode="auto">
              <a:xfrm>
                <a:off x="1732" y="2164"/>
                <a:ext cx="1384" cy="138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3" name="Oval 5"/>
              <p:cNvSpPr>
                <a:spLocks noChangeArrowheads="1"/>
              </p:cNvSpPr>
              <p:nvPr/>
            </p:nvSpPr>
            <p:spPr bwMode="auto">
              <a:xfrm>
                <a:off x="2116" y="2596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4" name="Line 6"/>
              <p:cNvSpPr>
                <a:spLocks noChangeShapeType="1"/>
              </p:cNvSpPr>
              <p:nvPr/>
            </p:nvSpPr>
            <p:spPr bwMode="auto">
              <a:xfrm>
                <a:off x="2400" y="2160"/>
                <a:ext cx="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5" name="Line 7"/>
              <p:cNvSpPr>
                <a:spLocks noChangeShapeType="1"/>
              </p:cNvSpPr>
              <p:nvPr/>
            </p:nvSpPr>
            <p:spPr bwMode="auto">
              <a:xfrm>
                <a:off x="2400" y="3216"/>
                <a:ext cx="0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6" name="Line 8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7" name="Line 9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8" name="Line 10"/>
              <p:cNvSpPr>
                <a:spLocks noChangeShapeType="1"/>
              </p:cNvSpPr>
              <p:nvPr/>
            </p:nvSpPr>
            <p:spPr bwMode="auto">
              <a:xfrm flipV="1">
                <a:off x="2688" y="2544"/>
                <a:ext cx="38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9" name="Line 11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0" name="Rectangle 12"/>
              <p:cNvSpPr>
                <a:spLocks noChangeArrowheads="1"/>
              </p:cNvSpPr>
              <p:nvPr/>
            </p:nvSpPr>
            <p:spPr bwMode="auto">
              <a:xfrm>
                <a:off x="1680" y="336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37901" name="Rectangle 13"/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37902" name="Rectangle 14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37903" name="Rectangle 15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[3]</a:t>
                </a:r>
              </a:p>
            </p:txBody>
          </p:sp>
          <p:sp>
            <p:nvSpPr>
              <p:cNvPr id="37904" name="Rectangle 16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[4]</a:t>
                </a:r>
              </a:p>
            </p:txBody>
          </p:sp>
          <p:sp>
            <p:nvSpPr>
              <p:cNvPr id="37905" name="Rectangle 17"/>
              <p:cNvSpPr>
                <a:spLocks noChangeArrowheads="1"/>
              </p:cNvSpPr>
              <p:nvPr/>
            </p:nvSpPr>
            <p:spPr bwMode="auto">
              <a:xfrm>
                <a:off x="2784" y="336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[5]</a:t>
                </a:r>
              </a:p>
            </p:txBody>
          </p:sp>
        </p:grpSp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2016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2544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278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C</a:t>
              </a:r>
            </a:p>
          </p:txBody>
        </p:sp>
        <p:grpSp>
          <p:nvGrpSpPr>
            <p:cNvPr id="37912" name="Group 24"/>
            <p:cNvGrpSpPr>
              <a:grpSpLocks/>
            </p:cNvGrpSpPr>
            <p:nvPr/>
          </p:nvGrpSpPr>
          <p:grpSpPr bwMode="auto">
            <a:xfrm>
              <a:off x="1056" y="2496"/>
              <a:ext cx="816" cy="336"/>
              <a:chOff x="1056" y="2496"/>
              <a:chExt cx="816" cy="336"/>
            </a:xfrm>
          </p:grpSpPr>
          <p:sp>
            <p:nvSpPr>
              <p:cNvPr id="37910" name="Rectangle 22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hlink"/>
                    </a:solidFill>
                  </a:rPr>
                  <a:t>front</a:t>
                </a:r>
              </a:p>
            </p:txBody>
          </p:sp>
          <p:sp>
            <p:nvSpPr>
              <p:cNvPr id="37911" name="Line 23"/>
              <p:cNvSpPr>
                <a:spLocks noChangeShapeType="1"/>
              </p:cNvSpPr>
              <p:nvPr/>
            </p:nvSpPr>
            <p:spPr bwMode="auto">
              <a:xfrm>
                <a:off x="1488" y="2640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15" name="Group 27"/>
            <p:cNvGrpSpPr>
              <a:grpSpLocks/>
            </p:cNvGrpSpPr>
            <p:nvPr/>
          </p:nvGrpSpPr>
          <p:grpSpPr bwMode="auto">
            <a:xfrm>
              <a:off x="2496" y="3360"/>
              <a:ext cx="576" cy="816"/>
              <a:chOff x="2496" y="3360"/>
              <a:chExt cx="576" cy="816"/>
            </a:xfrm>
          </p:grpSpPr>
          <p:sp>
            <p:nvSpPr>
              <p:cNvPr id="37913" name="Rectangle 25"/>
              <p:cNvSpPr>
                <a:spLocks noChangeArrowheads="1"/>
              </p:cNvSpPr>
              <p:nvPr/>
            </p:nvSpPr>
            <p:spPr bwMode="auto">
              <a:xfrm>
                <a:off x="2496" y="3888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hlink"/>
                    </a:solidFill>
                  </a:rPr>
                  <a:t>rear</a:t>
                </a:r>
              </a:p>
            </p:txBody>
          </p:sp>
          <p:sp>
            <p:nvSpPr>
              <p:cNvPr id="37914" name="Line 26"/>
              <p:cNvSpPr>
                <a:spLocks noChangeShapeType="1"/>
              </p:cNvSpPr>
              <p:nvPr/>
            </p:nvSpPr>
            <p:spPr bwMode="auto">
              <a:xfrm flipV="1">
                <a:off x="2688" y="3360"/>
                <a:ext cx="0" cy="576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685800" y="18288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>
                <a:solidFill>
                  <a:schemeClr val="bg2"/>
                </a:solidFill>
              </a:rPr>
              <a:t>Then put into </a:t>
            </a:r>
            <a:r>
              <a:rPr lang="en-US">
                <a:solidFill>
                  <a:schemeClr val="hlink"/>
                </a:solidFill>
              </a:rPr>
              <a:t>queue[rear]</a:t>
            </a:r>
            <a:r>
              <a:rPr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3810000" y="5105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8659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7" grpId="0" build="p" autoUpdateAnimBg="0"/>
      <p:bldP spid="3791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Remove An Element</a:t>
            </a:r>
          </a:p>
        </p:txBody>
      </p:sp>
      <p:grpSp>
        <p:nvGrpSpPr>
          <p:cNvPr id="38940" name="Group 28"/>
          <p:cNvGrpSpPr>
            <a:grpSpLocks/>
          </p:cNvGrpSpPr>
          <p:nvPr/>
        </p:nvGrpSpPr>
        <p:grpSpPr bwMode="auto">
          <a:xfrm>
            <a:off x="1676400" y="3200400"/>
            <a:ext cx="4648200" cy="2590800"/>
            <a:chOff x="1056" y="2016"/>
            <a:chExt cx="2928" cy="1632"/>
          </a:xfrm>
        </p:grpSpPr>
        <p:grpSp>
          <p:nvGrpSpPr>
            <p:cNvPr id="38933" name="Group 21"/>
            <p:cNvGrpSpPr>
              <a:grpSpLocks/>
            </p:cNvGrpSpPr>
            <p:nvPr/>
          </p:nvGrpSpPr>
          <p:grpSpPr bwMode="auto">
            <a:xfrm>
              <a:off x="1392" y="2016"/>
              <a:ext cx="2256" cy="1632"/>
              <a:chOff x="1392" y="2016"/>
              <a:chExt cx="2256" cy="1632"/>
            </a:xfrm>
          </p:grpSpPr>
          <p:grpSp>
            <p:nvGrpSpPr>
              <p:cNvPr id="38929" name="Group 17"/>
              <p:cNvGrpSpPr>
                <a:grpSpLocks/>
              </p:cNvGrpSpPr>
              <p:nvPr/>
            </p:nvGrpSpPr>
            <p:grpSpPr bwMode="auto">
              <a:xfrm>
                <a:off x="1392" y="2016"/>
                <a:ext cx="2256" cy="1632"/>
                <a:chOff x="1392" y="2016"/>
                <a:chExt cx="2256" cy="1632"/>
              </a:xfrm>
            </p:grpSpPr>
            <p:sp>
              <p:nvSpPr>
                <p:cNvPr id="38915" name="Oval 3"/>
                <p:cNvSpPr>
                  <a:spLocks noChangeArrowheads="1"/>
                </p:cNvSpPr>
                <p:nvPr/>
              </p:nvSpPr>
              <p:spPr bwMode="auto">
                <a:xfrm>
                  <a:off x="1732" y="2164"/>
                  <a:ext cx="1384" cy="138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16" name="Oval 4"/>
                <p:cNvSpPr>
                  <a:spLocks noChangeArrowheads="1"/>
                </p:cNvSpPr>
                <p:nvPr/>
              </p:nvSpPr>
              <p:spPr bwMode="auto">
                <a:xfrm>
                  <a:off x="2116" y="25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17" name="Line 5"/>
                <p:cNvSpPr>
                  <a:spLocks noChangeShapeType="1"/>
                </p:cNvSpPr>
                <p:nvPr/>
              </p:nvSpPr>
              <p:spPr bwMode="auto">
                <a:xfrm>
                  <a:off x="2400" y="21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18" name="Line 6"/>
                <p:cNvSpPr>
                  <a:spLocks noChangeShapeType="1"/>
                </p:cNvSpPr>
                <p:nvPr/>
              </p:nvSpPr>
              <p:spPr bwMode="auto">
                <a:xfrm>
                  <a:off x="2400" y="32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19" name="Line 7"/>
                <p:cNvSpPr>
                  <a:spLocks noChangeShapeType="1"/>
                </p:cNvSpPr>
                <p:nvPr/>
              </p:nvSpPr>
              <p:spPr bwMode="auto">
                <a:xfrm>
                  <a:off x="1824" y="24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2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824" y="30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2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688" y="25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22" name="Line 10"/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0" y="33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[0]</a:t>
                  </a:r>
                </a:p>
              </p:txBody>
            </p:sp>
            <p:sp>
              <p:nvSpPr>
                <p:cNvPr id="389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392" y="27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[1]</a:t>
                  </a:r>
                </a:p>
              </p:txBody>
            </p:sp>
            <p:sp>
              <p:nvSpPr>
                <p:cNvPr id="389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728" y="20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[2]</a:t>
                  </a:r>
                </a:p>
              </p:txBody>
            </p:sp>
            <p:sp>
              <p:nvSpPr>
                <p:cNvPr id="38926" name="Rectangle 14"/>
                <p:cNvSpPr>
                  <a:spLocks noChangeArrowheads="1"/>
                </p:cNvSpPr>
                <p:nvPr/>
              </p:nvSpPr>
              <p:spPr bwMode="auto">
                <a:xfrm>
                  <a:off x="2784" y="20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[3]</a:t>
                  </a:r>
                </a:p>
              </p:txBody>
            </p:sp>
            <p:sp>
              <p:nvSpPr>
                <p:cNvPr id="38927" name="Rectangle 15"/>
                <p:cNvSpPr>
                  <a:spLocks noChangeArrowheads="1"/>
                </p:cNvSpPr>
                <p:nvPr/>
              </p:nvSpPr>
              <p:spPr bwMode="auto">
                <a:xfrm>
                  <a:off x="3120" y="27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[4]</a:t>
                  </a:r>
                </a:p>
              </p:txBody>
            </p:sp>
            <p:sp>
              <p:nvSpPr>
                <p:cNvPr id="38928" name="Rectangle 16"/>
                <p:cNvSpPr>
                  <a:spLocks noChangeArrowheads="1"/>
                </p:cNvSpPr>
                <p:nvPr/>
              </p:nvSpPr>
              <p:spPr bwMode="auto">
                <a:xfrm>
                  <a:off x="2784" y="33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[5]</a:t>
                  </a:r>
                </a:p>
              </p:txBody>
            </p:sp>
          </p:grpSp>
          <p:sp>
            <p:nvSpPr>
              <p:cNvPr id="38930" name="Rectangle 18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8931" name="Rectangle 19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8932" name="Rectangle 20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38936" name="Group 24"/>
            <p:cNvGrpSpPr>
              <a:grpSpLocks/>
            </p:cNvGrpSpPr>
            <p:nvPr/>
          </p:nvGrpSpPr>
          <p:grpSpPr bwMode="auto">
            <a:xfrm>
              <a:off x="1056" y="2496"/>
              <a:ext cx="816" cy="336"/>
              <a:chOff x="1056" y="2496"/>
              <a:chExt cx="816" cy="336"/>
            </a:xfrm>
          </p:grpSpPr>
          <p:sp>
            <p:nvSpPr>
              <p:cNvPr id="38934" name="Rectangle 22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hlink"/>
                    </a:solidFill>
                  </a:rPr>
                  <a:t>front</a:t>
                </a:r>
              </a:p>
            </p:txBody>
          </p:sp>
          <p:sp>
            <p:nvSpPr>
              <p:cNvPr id="38935" name="Line 23"/>
              <p:cNvSpPr>
                <a:spLocks noChangeShapeType="1"/>
              </p:cNvSpPr>
              <p:nvPr/>
            </p:nvSpPr>
            <p:spPr bwMode="auto">
              <a:xfrm>
                <a:off x="1488" y="2640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39" name="Group 27"/>
            <p:cNvGrpSpPr>
              <a:grpSpLocks/>
            </p:cNvGrpSpPr>
            <p:nvPr/>
          </p:nvGrpSpPr>
          <p:grpSpPr bwMode="auto">
            <a:xfrm>
              <a:off x="3024" y="2400"/>
              <a:ext cx="960" cy="384"/>
              <a:chOff x="3024" y="2400"/>
              <a:chExt cx="960" cy="384"/>
            </a:xfrm>
          </p:grpSpPr>
          <p:sp>
            <p:nvSpPr>
              <p:cNvPr id="38937" name="Rectangle 25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hlink"/>
                    </a:solidFill>
                  </a:rPr>
                  <a:t>rear</a:t>
                </a:r>
              </a:p>
            </p:txBody>
          </p:sp>
          <p:sp>
            <p:nvSpPr>
              <p:cNvPr id="38938" name="Line 26"/>
              <p:cNvSpPr>
                <a:spLocks noChangeShapeType="1"/>
              </p:cNvSpPr>
              <p:nvPr/>
            </p:nvSpPr>
            <p:spPr bwMode="auto">
              <a:xfrm flipH="1">
                <a:off x="3024" y="2592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685800" y="1295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Move </a:t>
            </a:r>
            <a:r>
              <a:rPr lang="en-US">
                <a:solidFill>
                  <a:schemeClr val="hlink"/>
                </a:solidFill>
              </a:rPr>
              <a:t>front </a:t>
            </a:r>
            <a:r>
              <a:rPr lang="en-US">
                <a:solidFill>
                  <a:schemeClr val="bg2"/>
                </a:solidFill>
              </a:rPr>
              <a:t>one clockwise.</a:t>
            </a:r>
          </a:p>
        </p:txBody>
      </p:sp>
    </p:spTree>
    <p:extLst>
      <p:ext uri="{BB962C8B-B14F-4D97-AF65-F5344CB8AC3E}">
        <p14:creationId xmlns:p14="http://schemas.microsoft.com/office/powerpoint/2010/main" val="11478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1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Remove An Element</a:t>
            </a:r>
          </a:p>
        </p:txBody>
      </p:sp>
      <p:grpSp>
        <p:nvGrpSpPr>
          <p:cNvPr id="39957" name="Group 21"/>
          <p:cNvGrpSpPr>
            <a:grpSpLocks/>
          </p:cNvGrpSpPr>
          <p:nvPr/>
        </p:nvGrpSpPr>
        <p:grpSpPr bwMode="auto">
          <a:xfrm>
            <a:off x="2209800" y="3200400"/>
            <a:ext cx="3581400" cy="2590800"/>
            <a:chOff x="1392" y="2016"/>
            <a:chExt cx="2256" cy="1632"/>
          </a:xfrm>
        </p:grpSpPr>
        <p:grpSp>
          <p:nvGrpSpPr>
            <p:cNvPr id="39953" name="Group 17"/>
            <p:cNvGrpSpPr>
              <a:grpSpLocks/>
            </p:cNvGrpSpPr>
            <p:nvPr/>
          </p:nvGrpSpPr>
          <p:grpSpPr bwMode="auto">
            <a:xfrm>
              <a:off x="1392" y="2016"/>
              <a:ext cx="2256" cy="1632"/>
              <a:chOff x="1392" y="2016"/>
              <a:chExt cx="2256" cy="1632"/>
            </a:xfrm>
          </p:grpSpPr>
          <p:sp>
            <p:nvSpPr>
              <p:cNvPr id="39939" name="Oval 3"/>
              <p:cNvSpPr>
                <a:spLocks noChangeArrowheads="1"/>
              </p:cNvSpPr>
              <p:nvPr/>
            </p:nvSpPr>
            <p:spPr bwMode="auto">
              <a:xfrm>
                <a:off x="1732" y="2164"/>
                <a:ext cx="1384" cy="138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0" name="Oval 4"/>
              <p:cNvSpPr>
                <a:spLocks noChangeArrowheads="1"/>
              </p:cNvSpPr>
              <p:nvPr/>
            </p:nvSpPr>
            <p:spPr bwMode="auto">
              <a:xfrm>
                <a:off x="2116" y="2596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1" name="Line 5"/>
              <p:cNvSpPr>
                <a:spLocks noChangeShapeType="1"/>
              </p:cNvSpPr>
              <p:nvPr/>
            </p:nvSpPr>
            <p:spPr bwMode="auto">
              <a:xfrm>
                <a:off x="2400" y="2160"/>
                <a:ext cx="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2" name="Line 6"/>
              <p:cNvSpPr>
                <a:spLocks noChangeShapeType="1"/>
              </p:cNvSpPr>
              <p:nvPr/>
            </p:nvSpPr>
            <p:spPr bwMode="auto">
              <a:xfrm>
                <a:off x="2400" y="3216"/>
                <a:ext cx="0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3" name="Line 7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4" name="Line 8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5" name="Line 9"/>
              <p:cNvSpPr>
                <a:spLocks noChangeShapeType="1"/>
              </p:cNvSpPr>
              <p:nvPr/>
            </p:nvSpPr>
            <p:spPr bwMode="auto">
              <a:xfrm flipV="1">
                <a:off x="2688" y="2544"/>
                <a:ext cx="38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6" name="Line 10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/>
            </p:nvSpPr>
            <p:spPr bwMode="auto">
              <a:xfrm>
                <a:off x="1680" y="336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[3]</a:t>
                </a: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[4]</a:t>
                </a: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/>
            </p:nvSpPr>
            <p:spPr bwMode="auto">
              <a:xfrm>
                <a:off x="2784" y="336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[5]</a:t>
                </a:r>
              </a:p>
            </p:txBody>
          </p:sp>
        </p:grpSp>
        <p:sp>
          <p:nvSpPr>
            <p:cNvPr id="39954" name="Rectangle 18"/>
            <p:cNvSpPr>
              <a:spLocks noChangeArrowheads="1"/>
            </p:cNvSpPr>
            <p:nvPr/>
          </p:nvSpPr>
          <p:spPr bwMode="auto">
            <a:xfrm>
              <a:off x="2016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9955" name="Rectangle 19"/>
            <p:cNvSpPr>
              <a:spLocks noChangeArrowheads="1"/>
            </p:cNvSpPr>
            <p:nvPr/>
          </p:nvSpPr>
          <p:spPr bwMode="auto">
            <a:xfrm>
              <a:off x="2544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9956" name="Rectangle 20"/>
            <p:cNvSpPr>
              <a:spLocks noChangeArrowheads="1"/>
            </p:cNvSpPr>
            <p:nvPr/>
          </p:nvSpPr>
          <p:spPr bwMode="auto">
            <a:xfrm>
              <a:off x="278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1828800" y="3352800"/>
            <a:ext cx="1295400" cy="533400"/>
            <a:chOff x="1152" y="2112"/>
            <a:chExt cx="816" cy="336"/>
          </a:xfrm>
        </p:grpSpPr>
        <p:sp>
          <p:nvSpPr>
            <p:cNvPr id="39958" name="Rectangle 22"/>
            <p:cNvSpPr>
              <a:spLocks noChangeArrowheads="1"/>
            </p:cNvSpPr>
            <p:nvPr/>
          </p:nvSpPr>
          <p:spPr bwMode="auto">
            <a:xfrm>
              <a:off x="1152" y="2112"/>
              <a:ext cx="576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front</a:t>
              </a:r>
            </a:p>
          </p:txBody>
        </p:sp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>
              <a:off x="1584" y="2256"/>
              <a:ext cx="384" cy="192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963" name="Group 27"/>
          <p:cNvGrpSpPr>
            <a:grpSpLocks/>
          </p:cNvGrpSpPr>
          <p:nvPr/>
        </p:nvGrpSpPr>
        <p:grpSpPr bwMode="auto">
          <a:xfrm>
            <a:off x="4800600" y="3810000"/>
            <a:ext cx="1524000" cy="609600"/>
            <a:chOff x="3024" y="2400"/>
            <a:chExt cx="960" cy="384"/>
          </a:xfrm>
        </p:grpSpPr>
        <p:sp>
          <p:nvSpPr>
            <p:cNvPr id="39961" name="Rectangle 25"/>
            <p:cNvSpPr>
              <a:spLocks noChangeArrowheads="1"/>
            </p:cNvSpPr>
            <p:nvPr/>
          </p:nvSpPr>
          <p:spPr bwMode="auto">
            <a:xfrm>
              <a:off x="3408" y="2400"/>
              <a:ext cx="576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rear</a:t>
              </a:r>
            </a:p>
          </p:txBody>
        </p:sp>
        <p:sp>
          <p:nvSpPr>
            <p:cNvPr id="39962" name="Line 26"/>
            <p:cNvSpPr>
              <a:spLocks noChangeShapeType="1"/>
            </p:cNvSpPr>
            <p:nvPr/>
          </p:nvSpPr>
          <p:spPr bwMode="auto">
            <a:xfrm flipH="1">
              <a:off x="3024" y="2592"/>
              <a:ext cx="384" cy="192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685800" y="1295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Move </a:t>
            </a:r>
            <a:r>
              <a:rPr lang="en-US">
                <a:solidFill>
                  <a:schemeClr val="hlink"/>
                </a:solidFill>
              </a:rPr>
              <a:t>front </a:t>
            </a:r>
            <a:r>
              <a:rPr lang="en-US">
                <a:solidFill>
                  <a:schemeClr val="bg2"/>
                </a:solidFill>
              </a:rPr>
              <a:t>one clockwise.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685800" y="1905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Then extract from </a:t>
            </a:r>
            <a:r>
              <a:rPr lang="en-US">
                <a:solidFill>
                  <a:schemeClr val="hlink"/>
                </a:solidFill>
              </a:rPr>
              <a:t>queue[front]</a:t>
            </a:r>
            <a:r>
              <a:rPr lang="en-US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3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Moving rear Clockwise</a:t>
            </a:r>
          </a:p>
        </p:txBody>
      </p:sp>
      <p:grpSp>
        <p:nvGrpSpPr>
          <p:cNvPr id="40991" name="Group 31"/>
          <p:cNvGrpSpPr>
            <a:grpSpLocks/>
          </p:cNvGrpSpPr>
          <p:nvPr/>
        </p:nvGrpSpPr>
        <p:grpSpPr bwMode="auto">
          <a:xfrm>
            <a:off x="1752600" y="2590800"/>
            <a:ext cx="4419600" cy="2590800"/>
            <a:chOff x="1104" y="1632"/>
            <a:chExt cx="2784" cy="1632"/>
          </a:xfrm>
        </p:grpSpPr>
        <p:grpSp>
          <p:nvGrpSpPr>
            <p:cNvPr id="40981" name="Group 21"/>
            <p:cNvGrpSpPr>
              <a:grpSpLocks/>
            </p:cNvGrpSpPr>
            <p:nvPr/>
          </p:nvGrpSpPr>
          <p:grpSpPr bwMode="auto">
            <a:xfrm>
              <a:off x="1392" y="1632"/>
              <a:ext cx="2256" cy="1632"/>
              <a:chOff x="1392" y="1632"/>
              <a:chExt cx="2256" cy="1632"/>
            </a:xfrm>
          </p:grpSpPr>
          <p:grpSp>
            <p:nvGrpSpPr>
              <p:cNvPr id="40977" name="Group 17"/>
              <p:cNvGrpSpPr>
                <a:grpSpLocks/>
              </p:cNvGrpSpPr>
              <p:nvPr/>
            </p:nvGrpSpPr>
            <p:grpSpPr bwMode="auto">
              <a:xfrm>
                <a:off x="1392" y="1632"/>
                <a:ext cx="2256" cy="1632"/>
                <a:chOff x="1392" y="1632"/>
                <a:chExt cx="2256" cy="1632"/>
              </a:xfrm>
            </p:grpSpPr>
            <p:sp>
              <p:nvSpPr>
                <p:cNvPr id="40963" name="Oval 3"/>
                <p:cNvSpPr>
                  <a:spLocks noChangeArrowheads="1"/>
                </p:cNvSpPr>
                <p:nvPr/>
              </p:nvSpPr>
              <p:spPr bwMode="auto">
                <a:xfrm>
                  <a:off x="1732" y="1780"/>
                  <a:ext cx="1384" cy="138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64" name="Oval 4"/>
                <p:cNvSpPr>
                  <a:spLocks noChangeArrowheads="1"/>
                </p:cNvSpPr>
                <p:nvPr/>
              </p:nvSpPr>
              <p:spPr bwMode="auto">
                <a:xfrm>
                  <a:off x="2116" y="2212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65" name="Line 5"/>
                <p:cNvSpPr>
                  <a:spLocks noChangeShapeType="1"/>
                </p:cNvSpPr>
                <p:nvPr/>
              </p:nvSpPr>
              <p:spPr bwMode="auto">
                <a:xfrm>
                  <a:off x="2400" y="1776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6" name="Line 6"/>
                <p:cNvSpPr>
                  <a:spLocks noChangeShapeType="1"/>
                </p:cNvSpPr>
                <p:nvPr/>
              </p:nvSpPr>
              <p:spPr bwMode="auto">
                <a:xfrm>
                  <a:off x="2400" y="2832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7" name="Line 7"/>
                <p:cNvSpPr>
                  <a:spLocks noChangeShapeType="1"/>
                </p:cNvSpPr>
                <p:nvPr/>
              </p:nvSpPr>
              <p:spPr bwMode="auto">
                <a:xfrm>
                  <a:off x="1824" y="2112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824" y="2640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688" y="2160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0" name="Line 10"/>
                <p:cNvSpPr>
                  <a:spLocks noChangeShapeType="1"/>
                </p:cNvSpPr>
                <p:nvPr/>
              </p:nvSpPr>
              <p:spPr bwMode="auto">
                <a:xfrm>
                  <a:off x="2688" y="2688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1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0" y="297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[0]</a:t>
                  </a:r>
                </a:p>
              </p:txBody>
            </p:sp>
            <p:sp>
              <p:nvSpPr>
                <p:cNvPr id="40972" name="Rectangle 12"/>
                <p:cNvSpPr>
                  <a:spLocks noChangeArrowheads="1"/>
                </p:cNvSpPr>
                <p:nvPr/>
              </p:nvSpPr>
              <p:spPr bwMode="auto">
                <a:xfrm>
                  <a:off x="1392" y="240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[1]</a:t>
                  </a:r>
                </a:p>
              </p:txBody>
            </p:sp>
            <p:sp>
              <p:nvSpPr>
                <p:cNvPr id="40973" name="Rectangle 13"/>
                <p:cNvSpPr>
                  <a:spLocks noChangeArrowheads="1"/>
                </p:cNvSpPr>
                <p:nvPr/>
              </p:nvSpPr>
              <p:spPr bwMode="auto">
                <a:xfrm>
                  <a:off x="1728" y="1632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[2]</a:t>
                  </a:r>
                </a:p>
              </p:txBody>
            </p:sp>
            <p:sp>
              <p:nvSpPr>
                <p:cNvPr id="40974" name="Rectangle 14"/>
                <p:cNvSpPr>
                  <a:spLocks noChangeArrowheads="1"/>
                </p:cNvSpPr>
                <p:nvPr/>
              </p:nvSpPr>
              <p:spPr bwMode="auto">
                <a:xfrm>
                  <a:off x="2784" y="1632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[3]</a:t>
                  </a:r>
                </a:p>
              </p:txBody>
            </p:sp>
            <p:sp>
              <p:nvSpPr>
                <p:cNvPr id="40975" name="Rectangle 15"/>
                <p:cNvSpPr>
                  <a:spLocks noChangeArrowheads="1"/>
                </p:cNvSpPr>
                <p:nvPr/>
              </p:nvSpPr>
              <p:spPr bwMode="auto">
                <a:xfrm>
                  <a:off x="3120" y="240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[4]</a:t>
                  </a:r>
                </a:p>
              </p:txBody>
            </p:sp>
            <p:sp>
              <p:nvSpPr>
                <p:cNvPr id="40976" name="Rectangle 16"/>
                <p:cNvSpPr>
                  <a:spLocks noChangeArrowheads="1"/>
                </p:cNvSpPr>
                <p:nvPr/>
              </p:nvSpPr>
              <p:spPr bwMode="auto">
                <a:xfrm>
                  <a:off x="2784" y="297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[5]</a:t>
                  </a:r>
                </a:p>
              </p:txBody>
            </p:sp>
          </p:grpSp>
          <p:sp>
            <p:nvSpPr>
              <p:cNvPr id="40978" name="Rectangle 18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0979" name="Rectangle 19"/>
              <p:cNvSpPr>
                <a:spLocks noChangeArrowheads="1"/>
              </p:cNvSpPr>
              <p:nvPr/>
            </p:nvSpPr>
            <p:spPr bwMode="auto">
              <a:xfrm>
                <a:off x="2544" y="19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0980" name="Rectangle 20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40984" name="Group 24"/>
            <p:cNvGrpSpPr>
              <a:grpSpLocks/>
            </p:cNvGrpSpPr>
            <p:nvPr/>
          </p:nvGrpSpPr>
          <p:grpSpPr bwMode="auto">
            <a:xfrm>
              <a:off x="1104" y="2064"/>
              <a:ext cx="816" cy="336"/>
              <a:chOff x="1104" y="2064"/>
              <a:chExt cx="816" cy="336"/>
            </a:xfrm>
          </p:grpSpPr>
          <p:sp>
            <p:nvSpPr>
              <p:cNvPr id="40982" name="Rectangle 22"/>
              <p:cNvSpPr>
                <a:spLocks noChangeArrowheads="1"/>
              </p:cNvSpPr>
              <p:nvPr/>
            </p:nvSpPr>
            <p:spPr bwMode="auto">
              <a:xfrm>
                <a:off x="1104" y="206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hlink"/>
                    </a:solidFill>
                  </a:rPr>
                  <a:t>front</a:t>
                </a:r>
              </a:p>
            </p:txBody>
          </p:sp>
          <p:sp>
            <p:nvSpPr>
              <p:cNvPr id="40983" name="Line 23"/>
              <p:cNvSpPr>
                <a:spLocks noChangeShapeType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987" name="Group 27"/>
            <p:cNvGrpSpPr>
              <a:grpSpLocks/>
            </p:cNvGrpSpPr>
            <p:nvPr/>
          </p:nvGrpSpPr>
          <p:grpSpPr bwMode="auto">
            <a:xfrm>
              <a:off x="2928" y="2016"/>
              <a:ext cx="960" cy="384"/>
              <a:chOff x="2928" y="2016"/>
              <a:chExt cx="960" cy="384"/>
            </a:xfrm>
          </p:grpSpPr>
          <p:sp>
            <p:nvSpPr>
              <p:cNvPr id="40985" name="Rectangle 25"/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hlink"/>
                    </a:solidFill>
                  </a:rPr>
                  <a:t>rear</a:t>
                </a:r>
              </a:p>
            </p:txBody>
          </p:sp>
          <p:sp>
            <p:nvSpPr>
              <p:cNvPr id="40986" name="Line 26"/>
              <p:cNvSpPr>
                <a:spLocks noChangeShapeType="1"/>
              </p:cNvSpPr>
              <p:nvPr/>
            </p:nvSpPr>
            <p:spPr bwMode="auto">
              <a:xfrm flipH="1">
                <a:off x="2928" y="2208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685800" y="1295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>
                <a:solidFill>
                  <a:schemeClr val="hlink"/>
                </a:solidFill>
              </a:rPr>
              <a:t>rear++;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chemeClr val="tx2"/>
                </a:solidFill>
              </a:rPr>
              <a:t>   if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sz="2800">
                <a:solidFill>
                  <a:schemeClr val="hlink"/>
                </a:solidFill>
              </a:rPr>
              <a:t>rear = = queue.length)</a:t>
            </a:r>
            <a:r>
              <a:rPr lang="en-US">
                <a:solidFill>
                  <a:schemeClr val="hlink"/>
                </a:solidFill>
              </a:rPr>
              <a:t> rear = 0;</a:t>
            </a: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457200" y="5867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>
                <a:solidFill>
                  <a:schemeClr val="hlink"/>
                </a:solidFill>
              </a:rPr>
              <a:t>rear = (rear + 1) % queue.length;</a:t>
            </a:r>
          </a:p>
        </p:txBody>
      </p:sp>
    </p:spTree>
    <p:extLst>
      <p:ext uri="{BB962C8B-B14F-4D97-AF65-F5344CB8AC3E}">
        <p14:creationId xmlns:p14="http://schemas.microsoft.com/office/powerpoint/2010/main" val="331220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8" grpId="0" build="p" autoUpdateAnimBg="0"/>
      <p:bldP spid="4098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Empty That Queue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304800"/>
          </a:xfrm>
          <a:ln/>
        </p:spPr>
        <p:txBody>
          <a:bodyPr>
            <a:normAutofit fontScale="47500" lnSpcReduction="20000"/>
          </a:bodyPr>
          <a:lstStyle/>
          <a:p>
            <a:endParaRPr lang="en-US"/>
          </a:p>
        </p:txBody>
      </p:sp>
      <p:grpSp>
        <p:nvGrpSpPr>
          <p:cNvPr id="42014" name="Group 30"/>
          <p:cNvGrpSpPr>
            <a:grpSpLocks/>
          </p:cNvGrpSpPr>
          <p:nvPr/>
        </p:nvGrpSpPr>
        <p:grpSpPr bwMode="auto">
          <a:xfrm>
            <a:off x="2133600" y="1295400"/>
            <a:ext cx="4418013" cy="2590800"/>
            <a:chOff x="1344" y="816"/>
            <a:chExt cx="2783" cy="1632"/>
          </a:xfrm>
        </p:grpSpPr>
        <p:grpSp>
          <p:nvGrpSpPr>
            <p:cNvPr id="42006" name="Group 22"/>
            <p:cNvGrpSpPr>
              <a:grpSpLocks/>
            </p:cNvGrpSpPr>
            <p:nvPr/>
          </p:nvGrpSpPr>
          <p:grpSpPr bwMode="auto">
            <a:xfrm>
              <a:off x="1632" y="816"/>
              <a:ext cx="2256" cy="1632"/>
              <a:chOff x="1632" y="816"/>
              <a:chExt cx="2256" cy="1632"/>
            </a:xfrm>
          </p:grpSpPr>
          <p:grpSp>
            <p:nvGrpSpPr>
              <p:cNvPr id="42002" name="Group 18"/>
              <p:cNvGrpSpPr>
                <a:grpSpLocks/>
              </p:cNvGrpSpPr>
              <p:nvPr/>
            </p:nvGrpSpPr>
            <p:grpSpPr bwMode="auto">
              <a:xfrm>
                <a:off x="1632" y="816"/>
                <a:ext cx="2256" cy="1632"/>
                <a:chOff x="1632" y="816"/>
                <a:chExt cx="2256" cy="1632"/>
              </a:xfrm>
            </p:grpSpPr>
            <p:sp>
              <p:nvSpPr>
                <p:cNvPr id="41988" name="Oval 4"/>
                <p:cNvSpPr>
                  <a:spLocks noChangeArrowheads="1"/>
                </p:cNvSpPr>
                <p:nvPr/>
              </p:nvSpPr>
              <p:spPr bwMode="auto">
                <a:xfrm>
                  <a:off x="1972" y="964"/>
                  <a:ext cx="1384" cy="138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989" name="Oval 5"/>
                <p:cNvSpPr>
                  <a:spLocks noChangeArrowheads="1"/>
                </p:cNvSpPr>
                <p:nvPr/>
              </p:nvSpPr>
              <p:spPr bwMode="auto">
                <a:xfrm>
                  <a:off x="2356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990" name="Line 6"/>
                <p:cNvSpPr>
                  <a:spLocks noChangeShapeType="1"/>
                </p:cNvSpPr>
                <p:nvPr/>
              </p:nvSpPr>
              <p:spPr bwMode="auto">
                <a:xfrm>
                  <a:off x="2640" y="9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1" name="Line 7"/>
                <p:cNvSpPr>
                  <a:spLocks noChangeShapeType="1"/>
                </p:cNvSpPr>
                <p:nvPr/>
              </p:nvSpPr>
              <p:spPr bwMode="auto">
                <a:xfrm>
                  <a:off x="2640" y="20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2" name="Line 8"/>
                <p:cNvSpPr>
                  <a:spLocks noChangeShapeType="1"/>
                </p:cNvSpPr>
                <p:nvPr/>
              </p:nvSpPr>
              <p:spPr bwMode="auto">
                <a:xfrm>
                  <a:off x="2064" y="12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064" y="18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928" y="13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5" name="Line 11"/>
                <p:cNvSpPr>
                  <a:spLocks noChangeShapeType="1"/>
                </p:cNvSpPr>
                <p:nvPr/>
              </p:nvSpPr>
              <p:spPr bwMode="auto">
                <a:xfrm>
                  <a:off x="2928" y="18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920" y="21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[0]</a:t>
                  </a:r>
                </a:p>
              </p:txBody>
            </p:sp>
            <p:sp>
              <p:nvSpPr>
                <p:cNvPr id="41997" name="Rectangle 13"/>
                <p:cNvSpPr>
                  <a:spLocks noChangeArrowheads="1"/>
                </p:cNvSpPr>
                <p:nvPr/>
              </p:nvSpPr>
              <p:spPr bwMode="auto">
                <a:xfrm>
                  <a:off x="1632" y="15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[1]</a:t>
                  </a:r>
                </a:p>
              </p:txBody>
            </p:sp>
            <p:sp>
              <p:nvSpPr>
                <p:cNvPr id="41998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8" y="8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[2]</a:t>
                  </a:r>
                </a:p>
              </p:txBody>
            </p:sp>
            <p:sp>
              <p:nvSpPr>
                <p:cNvPr id="41999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8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[3]</a:t>
                  </a:r>
                </a:p>
              </p:txBody>
            </p:sp>
            <p:sp>
              <p:nvSpPr>
                <p:cNvPr id="42000" name="Rectangle 16"/>
                <p:cNvSpPr>
                  <a:spLocks noChangeArrowheads="1"/>
                </p:cNvSpPr>
                <p:nvPr/>
              </p:nvSpPr>
              <p:spPr bwMode="auto">
                <a:xfrm>
                  <a:off x="3360" y="15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[4]</a:t>
                  </a:r>
                </a:p>
              </p:txBody>
            </p:sp>
            <p:sp>
              <p:nvSpPr>
                <p:cNvPr id="42001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21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[5]</a:t>
                  </a:r>
                </a:p>
              </p:txBody>
            </p:sp>
          </p:grpSp>
          <p:sp>
            <p:nvSpPr>
              <p:cNvPr id="42003" name="Rectangle 19"/>
              <p:cNvSpPr>
                <a:spLocks noChangeArrowheads="1"/>
              </p:cNvSpPr>
              <p:nvPr/>
            </p:nvSpPr>
            <p:spPr bwMode="auto">
              <a:xfrm>
                <a:off x="2784" y="196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2004" name="Rectangle 20"/>
              <p:cNvSpPr>
                <a:spLocks noChangeArrowheads="1"/>
              </p:cNvSpPr>
              <p:nvPr/>
            </p:nvSpPr>
            <p:spPr bwMode="auto">
              <a:xfrm>
                <a:off x="2304" y="196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2005" name="Rectangle 21"/>
              <p:cNvSpPr>
                <a:spLocks noChangeArrowheads="1"/>
              </p:cNvSpPr>
              <p:nvPr/>
            </p:nvSpPr>
            <p:spPr bwMode="auto">
              <a:xfrm>
                <a:off x="2016" y="148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42009" name="Group 25"/>
            <p:cNvGrpSpPr>
              <a:grpSpLocks/>
            </p:cNvGrpSpPr>
            <p:nvPr/>
          </p:nvGrpSpPr>
          <p:grpSpPr bwMode="auto">
            <a:xfrm>
              <a:off x="3167" y="1344"/>
              <a:ext cx="960" cy="384"/>
              <a:chOff x="3167" y="1344"/>
              <a:chExt cx="960" cy="384"/>
            </a:xfrm>
          </p:grpSpPr>
          <p:sp>
            <p:nvSpPr>
              <p:cNvPr id="42007" name="Rectangle 23"/>
              <p:cNvSpPr>
                <a:spLocks noChangeArrowheads="1"/>
              </p:cNvSpPr>
              <p:nvPr/>
            </p:nvSpPr>
            <p:spPr bwMode="auto">
              <a:xfrm>
                <a:off x="3551" y="134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hlink"/>
                    </a:solidFill>
                  </a:rPr>
                  <a:t>front</a:t>
                </a:r>
              </a:p>
            </p:txBody>
          </p:sp>
          <p:sp>
            <p:nvSpPr>
              <p:cNvPr id="42008" name="Line 24"/>
              <p:cNvSpPr>
                <a:spLocks noChangeShapeType="1"/>
              </p:cNvSpPr>
              <p:nvPr/>
            </p:nvSpPr>
            <p:spPr bwMode="auto">
              <a:xfrm flipH="1">
                <a:off x="3167" y="1536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12" name="Group 28"/>
            <p:cNvGrpSpPr>
              <a:grpSpLocks/>
            </p:cNvGrpSpPr>
            <p:nvPr/>
          </p:nvGrpSpPr>
          <p:grpSpPr bwMode="auto">
            <a:xfrm>
              <a:off x="1344" y="1200"/>
              <a:ext cx="816" cy="336"/>
              <a:chOff x="1344" y="1200"/>
              <a:chExt cx="816" cy="336"/>
            </a:xfrm>
          </p:grpSpPr>
          <p:sp>
            <p:nvSpPr>
              <p:cNvPr id="42010" name="Rectangle 26"/>
              <p:cNvSpPr>
                <a:spLocks noChangeArrowheads="1"/>
              </p:cNvSpPr>
              <p:nvPr/>
            </p:nvSpPr>
            <p:spPr bwMode="auto">
              <a:xfrm>
                <a:off x="1344" y="1200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hlink"/>
                    </a:solidFill>
                  </a:rPr>
                  <a:t> rear</a:t>
                </a:r>
              </a:p>
            </p:txBody>
          </p:sp>
          <p:sp>
            <p:nvSpPr>
              <p:cNvPr id="42011" name="Line 27"/>
              <p:cNvSpPr>
                <a:spLocks noChangeShapeType="1"/>
              </p:cNvSpPr>
              <p:nvPr/>
            </p:nvSpPr>
            <p:spPr bwMode="auto">
              <a:xfrm>
                <a:off x="1776" y="1344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103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pop() </a:t>
            </a:r>
          </a:p>
          <a:p>
            <a:pPr marL="0" indent="0">
              <a:buNone/>
            </a:pPr>
            <a:r>
              <a:rPr lang="en-US" dirty="0" smtClean="0"/>
              <a:t>{          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 marL="0" indent="0">
              <a:buNone/>
            </a:pPr>
            <a:r>
              <a:rPr lang="en-US" dirty="0" smtClean="0"/>
              <a:t> if(!</a:t>
            </a:r>
            <a:r>
              <a:rPr lang="en-US" dirty="0" err="1" smtClean="0"/>
              <a:t>isempty</a:t>
            </a:r>
            <a:r>
              <a:rPr lang="en-US" dirty="0" smtClean="0"/>
              <a:t>())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 data = stack[top]; </a:t>
            </a:r>
          </a:p>
          <a:p>
            <a:pPr marL="0" indent="0">
              <a:buNone/>
            </a:pPr>
            <a:r>
              <a:rPr lang="en-US" dirty="0" smtClean="0"/>
              <a:t>top = top - 1; r</a:t>
            </a:r>
          </a:p>
          <a:p>
            <a:pPr marL="0" indent="0">
              <a:buNone/>
            </a:pPr>
            <a:r>
              <a:rPr lang="en-US" dirty="0" err="1" smtClean="0"/>
              <a:t>eturn</a:t>
            </a:r>
            <a:r>
              <a:rPr lang="en-US" dirty="0" smtClean="0"/>
              <a:t> data; } </a:t>
            </a:r>
          </a:p>
          <a:p>
            <a:pPr marL="0" indent="0">
              <a:buNone/>
            </a:pPr>
            <a:r>
              <a:rPr lang="en-US" dirty="0" smtClean="0"/>
              <a:t>else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("Could not retrieve data, Stack is empty.\n");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push(</a:t>
            </a:r>
            <a:r>
              <a:rPr lang="en-US" dirty="0" err="1" smtClean="0"/>
              <a:t>int</a:t>
            </a:r>
            <a:r>
              <a:rPr lang="en-US" dirty="0" smtClean="0"/>
              <a:t> data)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if(!</a:t>
            </a:r>
            <a:r>
              <a:rPr lang="en-US" dirty="0" err="1" smtClean="0"/>
              <a:t>isfull</a:t>
            </a:r>
            <a:r>
              <a:rPr lang="en-US" dirty="0" smtClean="0"/>
              <a:t>()) { top = top + 1; </a:t>
            </a:r>
          </a:p>
          <a:p>
            <a:pPr marL="0" indent="0">
              <a:buNone/>
            </a:pPr>
            <a:r>
              <a:rPr lang="en-US" dirty="0" smtClean="0"/>
              <a:t>stack[top] = data; } </a:t>
            </a:r>
          </a:p>
          <a:p>
            <a:pPr marL="0" indent="0">
              <a:buNone/>
            </a:pPr>
            <a:r>
              <a:rPr lang="en-US" dirty="0" smtClean="0"/>
              <a:t>else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("Could not insert data, Stack is full.\n");</a:t>
            </a:r>
          </a:p>
          <a:p>
            <a:pPr marL="0" indent="0">
              <a:buNone/>
            </a:pPr>
            <a:r>
              <a:rPr lang="en-US" dirty="0" smtClean="0"/>
              <a:t> 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2012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Empty That Queue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304800"/>
          </a:xfrm>
          <a:ln/>
        </p:spPr>
        <p:txBody>
          <a:bodyPr>
            <a:normAutofit fontScale="47500" lnSpcReduction="20000"/>
          </a:bodyPr>
          <a:lstStyle/>
          <a:p>
            <a:endParaRPr lang="en-US"/>
          </a:p>
        </p:txBody>
      </p:sp>
      <p:grpSp>
        <p:nvGrpSpPr>
          <p:cNvPr id="43030" name="Group 22"/>
          <p:cNvGrpSpPr>
            <a:grpSpLocks/>
          </p:cNvGrpSpPr>
          <p:nvPr/>
        </p:nvGrpSpPr>
        <p:grpSpPr bwMode="auto">
          <a:xfrm>
            <a:off x="2590800" y="1295400"/>
            <a:ext cx="3581400" cy="2590800"/>
            <a:chOff x="1632" y="816"/>
            <a:chExt cx="2256" cy="1632"/>
          </a:xfrm>
        </p:grpSpPr>
        <p:grpSp>
          <p:nvGrpSpPr>
            <p:cNvPr id="43026" name="Group 18"/>
            <p:cNvGrpSpPr>
              <a:grpSpLocks/>
            </p:cNvGrpSpPr>
            <p:nvPr/>
          </p:nvGrpSpPr>
          <p:grpSpPr bwMode="auto">
            <a:xfrm>
              <a:off x="1632" y="816"/>
              <a:ext cx="2256" cy="1632"/>
              <a:chOff x="1632" y="816"/>
              <a:chExt cx="2256" cy="1632"/>
            </a:xfrm>
          </p:grpSpPr>
          <p:sp>
            <p:nvSpPr>
              <p:cNvPr id="43012" name="Oval 4"/>
              <p:cNvSpPr>
                <a:spLocks noChangeArrowheads="1"/>
              </p:cNvSpPr>
              <p:nvPr/>
            </p:nvSpPr>
            <p:spPr bwMode="auto">
              <a:xfrm>
                <a:off x="1972" y="964"/>
                <a:ext cx="1384" cy="138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3" name="Oval 5"/>
              <p:cNvSpPr>
                <a:spLocks noChangeArrowheads="1"/>
              </p:cNvSpPr>
              <p:nvPr/>
            </p:nvSpPr>
            <p:spPr bwMode="auto">
              <a:xfrm>
                <a:off x="2356" y="1396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4" name="Line 6"/>
              <p:cNvSpPr>
                <a:spLocks noChangeShapeType="1"/>
              </p:cNvSpPr>
              <p:nvPr/>
            </p:nvSpPr>
            <p:spPr bwMode="auto">
              <a:xfrm>
                <a:off x="2640" y="960"/>
                <a:ext cx="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" name="Line 7"/>
              <p:cNvSpPr>
                <a:spLocks noChangeShapeType="1"/>
              </p:cNvSpPr>
              <p:nvPr/>
            </p:nvSpPr>
            <p:spPr bwMode="auto">
              <a:xfrm>
                <a:off x="2640" y="2016"/>
                <a:ext cx="0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" name="Line 8"/>
              <p:cNvSpPr>
                <a:spLocks noChangeShapeType="1"/>
              </p:cNvSpPr>
              <p:nvPr/>
            </p:nvSpPr>
            <p:spPr bwMode="auto">
              <a:xfrm>
                <a:off x="2064" y="1296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7" name="Line 9"/>
              <p:cNvSpPr>
                <a:spLocks noChangeShapeType="1"/>
              </p:cNvSpPr>
              <p:nvPr/>
            </p:nvSpPr>
            <p:spPr bwMode="auto">
              <a:xfrm flipH="1">
                <a:off x="2064" y="1824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8" name="Line 10"/>
              <p:cNvSpPr>
                <a:spLocks noChangeShapeType="1"/>
              </p:cNvSpPr>
              <p:nvPr/>
            </p:nvSpPr>
            <p:spPr bwMode="auto">
              <a:xfrm flipV="1">
                <a:off x="2928" y="1344"/>
                <a:ext cx="38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9" name="Line 11"/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0" name="Rectangle 12"/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43021" name="Rectangle 13"/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43022" name="Rectangle 14"/>
              <p:cNvSpPr>
                <a:spLocks noChangeArrowheads="1"/>
              </p:cNvSpPr>
              <p:nvPr/>
            </p:nvSpPr>
            <p:spPr bwMode="auto">
              <a:xfrm>
                <a:off x="1968" y="81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43023" name="Rectangle 15"/>
              <p:cNvSpPr>
                <a:spLocks noChangeArrowheads="1"/>
              </p:cNvSpPr>
              <p:nvPr/>
            </p:nvSpPr>
            <p:spPr bwMode="auto">
              <a:xfrm>
                <a:off x="3024" y="81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[3]</a:t>
                </a:r>
              </a:p>
            </p:txBody>
          </p:sp>
          <p:sp>
            <p:nvSpPr>
              <p:cNvPr id="43024" name="Rectangle 16"/>
              <p:cNvSpPr>
                <a:spLocks noChangeArrowheads="1"/>
              </p:cNvSpPr>
              <p:nvPr/>
            </p:nvSpPr>
            <p:spPr bwMode="auto">
              <a:xfrm>
                <a:off x="3360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[4]</a:t>
                </a:r>
              </a:p>
            </p:txBody>
          </p:sp>
          <p:sp>
            <p:nvSpPr>
              <p:cNvPr id="43025" name="Rectangle 17"/>
              <p:cNvSpPr>
                <a:spLocks noChangeArrowheads="1"/>
              </p:cNvSpPr>
              <p:nvPr/>
            </p:nvSpPr>
            <p:spPr bwMode="auto">
              <a:xfrm>
                <a:off x="3024" y="216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[5]</a:t>
                </a:r>
              </a:p>
            </p:txBody>
          </p:sp>
        </p:grp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2784" y="196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2304" y="196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2016" y="148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4341813" y="4191000"/>
            <a:ext cx="914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</a:rPr>
              <a:t>front</a:t>
            </a:r>
          </a:p>
        </p:txBody>
      </p:sp>
      <p:grpSp>
        <p:nvGrpSpPr>
          <p:cNvPr id="43034" name="Group 26"/>
          <p:cNvGrpSpPr>
            <a:grpSpLocks/>
          </p:cNvGrpSpPr>
          <p:nvPr/>
        </p:nvGrpSpPr>
        <p:grpSpPr bwMode="auto">
          <a:xfrm>
            <a:off x="2133600" y="1905000"/>
            <a:ext cx="1295400" cy="533400"/>
            <a:chOff x="1344" y="1200"/>
            <a:chExt cx="816" cy="336"/>
          </a:xfrm>
        </p:grpSpPr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344" y="1200"/>
              <a:ext cx="576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 rear</a:t>
              </a:r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>
              <a:off x="1776" y="1344"/>
              <a:ext cx="384" cy="192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35" name="Line 27"/>
          <p:cNvSpPr>
            <a:spLocks noChangeShapeType="1"/>
          </p:cNvSpPr>
          <p:nvPr/>
        </p:nvSpPr>
        <p:spPr bwMode="auto">
          <a:xfrm flipV="1">
            <a:off x="4724400" y="3276600"/>
            <a:ext cx="0" cy="914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Empty That Queue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304800"/>
          </a:xfrm>
          <a:ln/>
        </p:spPr>
        <p:txBody>
          <a:bodyPr>
            <a:normAutofit fontScale="47500" lnSpcReduction="20000"/>
          </a:bodyPr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2590800" y="1295400"/>
            <a:ext cx="3581400" cy="2590800"/>
            <a:chOff x="1632" y="816"/>
            <a:chExt cx="2256" cy="1632"/>
          </a:xfrm>
        </p:grpSpPr>
        <p:grpSp>
          <p:nvGrpSpPr>
            <p:cNvPr id="44050" name="Group 18"/>
            <p:cNvGrpSpPr>
              <a:grpSpLocks/>
            </p:cNvGrpSpPr>
            <p:nvPr/>
          </p:nvGrpSpPr>
          <p:grpSpPr bwMode="auto">
            <a:xfrm>
              <a:off x="1632" y="816"/>
              <a:ext cx="2256" cy="1632"/>
              <a:chOff x="1632" y="816"/>
              <a:chExt cx="2256" cy="1632"/>
            </a:xfrm>
          </p:grpSpPr>
          <p:sp>
            <p:nvSpPr>
              <p:cNvPr id="44036" name="Oval 4"/>
              <p:cNvSpPr>
                <a:spLocks noChangeArrowheads="1"/>
              </p:cNvSpPr>
              <p:nvPr/>
            </p:nvSpPr>
            <p:spPr bwMode="auto">
              <a:xfrm>
                <a:off x="1972" y="964"/>
                <a:ext cx="1384" cy="138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37" name="Oval 5"/>
              <p:cNvSpPr>
                <a:spLocks noChangeArrowheads="1"/>
              </p:cNvSpPr>
              <p:nvPr/>
            </p:nvSpPr>
            <p:spPr bwMode="auto">
              <a:xfrm>
                <a:off x="2356" y="1396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38" name="Line 6"/>
              <p:cNvSpPr>
                <a:spLocks noChangeShapeType="1"/>
              </p:cNvSpPr>
              <p:nvPr/>
            </p:nvSpPr>
            <p:spPr bwMode="auto">
              <a:xfrm>
                <a:off x="2640" y="960"/>
                <a:ext cx="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39" name="Line 7"/>
              <p:cNvSpPr>
                <a:spLocks noChangeShapeType="1"/>
              </p:cNvSpPr>
              <p:nvPr/>
            </p:nvSpPr>
            <p:spPr bwMode="auto">
              <a:xfrm>
                <a:off x="2640" y="2016"/>
                <a:ext cx="0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0" name="Line 8"/>
              <p:cNvSpPr>
                <a:spLocks noChangeShapeType="1"/>
              </p:cNvSpPr>
              <p:nvPr/>
            </p:nvSpPr>
            <p:spPr bwMode="auto">
              <a:xfrm>
                <a:off x="2064" y="1296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1" name="Line 9"/>
              <p:cNvSpPr>
                <a:spLocks noChangeShapeType="1"/>
              </p:cNvSpPr>
              <p:nvPr/>
            </p:nvSpPr>
            <p:spPr bwMode="auto">
              <a:xfrm flipH="1">
                <a:off x="2064" y="1824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2" name="Line 10"/>
              <p:cNvSpPr>
                <a:spLocks noChangeShapeType="1"/>
              </p:cNvSpPr>
              <p:nvPr/>
            </p:nvSpPr>
            <p:spPr bwMode="auto">
              <a:xfrm flipV="1">
                <a:off x="2928" y="1344"/>
                <a:ext cx="38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3" name="Line 11"/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4" name="Rectangle 12"/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44045" name="Rectangle 13"/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44046" name="Rectangle 14"/>
              <p:cNvSpPr>
                <a:spLocks noChangeArrowheads="1"/>
              </p:cNvSpPr>
              <p:nvPr/>
            </p:nvSpPr>
            <p:spPr bwMode="auto">
              <a:xfrm>
                <a:off x="1968" y="81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44047" name="Rectangle 15"/>
              <p:cNvSpPr>
                <a:spLocks noChangeArrowheads="1"/>
              </p:cNvSpPr>
              <p:nvPr/>
            </p:nvSpPr>
            <p:spPr bwMode="auto">
              <a:xfrm>
                <a:off x="3024" y="81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[3]</a:t>
                </a:r>
              </a:p>
            </p:txBody>
          </p:sp>
          <p:sp>
            <p:nvSpPr>
              <p:cNvPr id="44048" name="Rectangle 16"/>
              <p:cNvSpPr>
                <a:spLocks noChangeArrowheads="1"/>
              </p:cNvSpPr>
              <p:nvPr/>
            </p:nvSpPr>
            <p:spPr bwMode="auto">
              <a:xfrm>
                <a:off x="3360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[4]</a:t>
                </a:r>
              </a:p>
            </p:txBody>
          </p:sp>
          <p:sp>
            <p:nvSpPr>
              <p:cNvPr id="44049" name="Rectangle 17"/>
              <p:cNvSpPr>
                <a:spLocks noChangeArrowheads="1"/>
              </p:cNvSpPr>
              <p:nvPr/>
            </p:nvSpPr>
            <p:spPr bwMode="auto">
              <a:xfrm>
                <a:off x="3024" y="216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[5]</a:t>
                </a:r>
              </a:p>
            </p:txBody>
          </p:sp>
        </p:grpSp>
        <p:sp>
          <p:nvSpPr>
            <p:cNvPr id="44051" name="Rectangle 19"/>
            <p:cNvSpPr>
              <a:spLocks noChangeArrowheads="1"/>
            </p:cNvSpPr>
            <p:nvPr/>
          </p:nvSpPr>
          <p:spPr bwMode="auto">
            <a:xfrm>
              <a:off x="2784" y="196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2" name="Rectangle 20"/>
            <p:cNvSpPr>
              <a:spLocks noChangeArrowheads="1"/>
            </p:cNvSpPr>
            <p:nvPr/>
          </p:nvSpPr>
          <p:spPr bwMode="auto">
            <a:xfrm>
              <a:off x="2304" y="196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3" name="Rectangle 21"/>
            <p:cNvSpPr>
              <a:spLocks noChangeArrowheads="1"/>
            </p:cNvSpPr>
            <p:nvPr/>
          </p:nvSpPr>
          <p:spPr bwMode="auto">
            <a:xfrm>
              <a:off x="2016" y="148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427413" y="4191000"/>
            <a:ext cx="914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</a:rPr>
              <a:t>front</a:t>
            </a:r>
          </a:p>
        </p:txBody>
      </p:sp>
      <p:grpSp>
        <p:nvGrpSpPr>
          <p:cNvPr id="44058" name="Group 26"/>
          <p:cNvGrpSpPr>
            <a:grpSpLocks/>
          </p:cNvGrpSpPr>
          <p:nvPr/>
        </p:nvGrpSpPr>
        <p:grpSpPr bwMode="auto">
          <a:xfrm>
            <a:off x="2133600" y="1905000"/>
            <a:ext cx="1295400" cy="533400"/>
            <a:chOff x="1344" y="1200"/>
            <a:chExt cx="816" cy="336"/>
          </a:xfrm>
        </p:grpSpPr>
        <p:sp>
          <p:nvSpPr>
            <p:cNvPr id="44056" name="Rectangle 24"/>
            <p:cNvSpPr>
              <a:spLocks noChangeArrowheads="1"/>
            </p:cNvSpPr>
            <p:nvPr/>
          </p:nvSpPr>
          <p:spPr bwMode="auto">
            <a:xfrm>
              <a:off x="1344" y="1200"/>
              <a:ext cx="576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 rear</a:t>
              </a:r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>
              <a:off x="1776" y="1344"/>
              <a:ext cx="384" cy="192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59" name="Line 27"/>
          <p:cNvSpPr>
            <a:spLocks noChangeShapeType="1"/>
          </p:cNvSpPr>
          <p:nvPr/>
        </p:nvSpPr>
        <p:spPr bwMode="auto">
          <a:xfrm flipV="1">
            <a:off x="3810000" y="3276600"/>
            <a:ext cx="0" cy="914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86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Empty That Queue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772400" cy="304800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When a series of removes causes the queue to become empty, </a:t>
            </a:r>
            <a:r>
              <a:rPr lang="en-US" sz="2800">
                <a:solidFill>
                  <a:schemeClr val="hlink"/>
                </a:solidFill>
              </a:rPr>
              <a:t>front = rear</a:t>
            </a:r>
            <a:r>
              <a:rPr lang="en-US" sz="280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bg2"/>
                </a:solidFill>
              </a:rPr>
              <a:t>When a queue is constructed, it is empty.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bg2"/>
                </a:solidFill>
              </a:rPr>
              <a:t>So initialize </a:t>
            </a:r>
            <a:r>
              <a:rPr lang="en-US" sz="2800">
                <a:solidFill>
                  <a:schemeClr val="hlink"/>
                </a:solidFill>
              </a:rPr>
              <a:t>front = rear = 0</a:t>
            </a:r>
            <a:r>
              <a:rPr lang="en-US" sz="280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45078" name="Group 22"/>
          <p:cNvGrpSpPr>
            <a:grpSpLocks/>
          </p:cNvGrpSpPr>
          <p:nvPr/>
        </p:nvGrpSpPr>
        <p:grpSpPr bwMode="auto">
          <a:xfrm>
            <a:off x="2590800" y="1295400"/>
            <a:ext cx="3581400" cy="2590800"/>
            <a:chOff x="1632" y="816"/>
            <a:chExt cx="2256" cy="1632"/>
          </a:xfrm>
        </p:grpSpPr>
        <p:grpSp>
          <p:nvGrpSpPr>
            <p:cNvPr id="45074" name="Group 18"/>
            <p:cNvGrpSpPr>
              <a:grpSpLocks/>
            </p:cNvGrpSpPr>
            <p:nvPr/>
          </p:nvGrpSpPr>
          <p:grpSpPr bwMode="auto">
            <a:xfrm>
              <a:off x="1632" y="816"/>
              <a:ext cx="2256" cy="1632"/>
              <a:chOff x="1632" y="816"/>
              <a:chExt cx="2256" cy="1632"/>
            </a:xfrm>
          </p:grpSpPr>
          <p:sp>
            <p:nvSpPr>
              <p:cNvPr id="45060" name="Oval 4"/>
              <p:cNvSpPr>
                <a:spLocks noChangeArrowheads="1"/>
              </p:cNvSpPr>
              <p:nvPr/>
            </p:nvSpPr>
            <p:spPr bwMode="auto">
              <a:xfrm>
                <a:off x="1972" y="964"/>
                <a:ext cx="1384" cy="138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61" name="Oval 5"/>
              <p:cNvSpPr>
                <a:spLocks noChangeArrowheads="1"/>
              </p:cNvSpPr>
              <p:nvPr/>
            </p:nvSpPr>
            <p:spPr bwMode="auto">
              <a:xfrm>
                <a:off x="2356" y="1396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62" name="Line 6"/>
              <p:cNvSpPr>
                <a:spLocks noChangeShapeType="1"/>
              </p:cNvSpPr>
              <p:nvPr/>
            </p:nvSpPr>
            <p:spPr bwMode="auto">
              <a:xfrm>
                <a:off x="2640" y="960"/>
                <a:ext cx="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3" name="Line 7"/>
              <p:cNvSpPr>
                <a:spLocks noChangeShapeType="1"/>
              </p:cNvSpPr>
              <p:nvPr/>
            </p:nvSpPr>
            <p:spPr bwMode="auto">
              <a:xfrm>
                <a:off x="2640" y="2016"/>
                <a:ext cx="0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4" name="Line 8"/>
              <p:cNvSpPr>
                <a:spLocks noChangeShapeType="1"/>
              </p:cNvSpPr>
              <p:nvPr/>
            </p:nvSpPr>
            <p:spPr bwMode="auto">
              <a:xfrm>
                <a:off x="2064" y="1296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5" name="Line 9"/>
              <p:cNvSpPr>
                <a:spLocks noChangeShapeType="1"/>
              </p:cNvSpPr>
              <p:nvPr/>
            </p:nvSpPr>
            <p:spPr bwMode="auto">
              <a:xfrm flipH="1">
                <a:off x="2064" y="1824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6" name="Line 10"/>
              <p:cNvSpPr>
                <a:spLocks noChangeShapeType="1"/>
              </p:cNvSpPr>
              <p:nvPr/>
            </p:nvSpPr>
            <p:spPr bwMode="auto">
              <a:xfrm flipV="1">
                <a:off x="2928" y="1344"/>
                <a:ext cx="38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7" name="Line 11"/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8" name="Rectangle 12"/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45069" name="Rectangle 13"/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45070" name="Rectangle 14"/>
              <p:cNvSpPr>
                <a:spLocks noChangeArrowheads="1"/>
              </p:cNvSpPr>
              <p:nvPr/>
            </p:nvSpPr>
            <p:spPr bwMode="auto">
              <a:xfrm>
                <a:off x="1968" y="81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45071" name="Rectangle 15"/>
              <p:cNvSpPr>
                <a:spLocks noChangeArrowheads="1"/>
              </p:cNvSpPr>
              <p:nvPr/>
            </p:nvSpPr>
            <p:spPr bwMode="auto">
              <a:xfrm>
                <a:off x="3024" y="81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[3]</a:t>
                </a:r>
              </a:p>
            </p:txBody>
          </p:sp>
          <p:sp>
            <p:nvSpPr>
              <p:cNvPr id="45072" name="Rectangle 16"/>
              <p:cNvSpPr>
                <a:spLocks noChangeArrowheads="1"/>
              </p:cNvSpPr>
              <p:nvPr/>
            </p:nvSpPr>
            <p:spPr bwMode="auto">
              <a:xfrm>
                <a:off x="3360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[4]</a:t>
                </a:r>
              </a:p>
            </p:txBody>
          </p:sp>
          <p:sp>
            <p:nvSpPr>
              <p:cNvPr id="45073" name="Rectangle 17"/>
              <p:cNvSpPr>
                <a:spLocks noChangeArrowheads="1"/>
              </p:cNvSpPr>
              <p:nvPr/>
            </p:nvSpPr>
            <p:spPr bwMode="auto">
              <a:xfrm>
                <a:off x="3024" y="216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[5]</a:t>
                </a:r>
              </a:p>
            </p:txBody>
          </p:sp>
        </p:grpSp>
        <p:sp>
          <p:nvSpPr>
            <p:cNvPr id="45075" name="Rectangle 19"/>
            <p:cNvSpPr>
              <a:spLocks noChangeArrowheads="1"/>
            </p:cNvSpPr>
            <p:nvPr/>
          </p:nvSpPr>
          <p:spPr bwMode="auto">
            <a:xfrm>
              <a:off x="2784" y="196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2304" y="196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Rectangle 21"/>
            <p:cNvSpPr>
              <a:spLocks noChangeArrowheads="1"/>
            </p:cNvSpPr>
            <p:nvPr/>
          </p:nvSpPr>
          <p:spPr bwMode="auto">
            <a:xfrm>
              <a:off x="2016" y="148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1751013" y="3276600"/>
            <a:ext cx="914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</a:rPr>
              <a:t>front</a:t>
            </a:r>
          </a:p>
        </p:txBody>
      </p:sp>
      <p:grpSp>
        <p:nvGrpSpPr>
          <p:cNvPr id="45082" name="Group 26"/>
          <p:cNvGrpSpPr>
            <a:grpSpLocks/>
          </p:cNvGrpSpPr>
          <p:nvPr/>
        </p:nvGrpSpPr>
        <p:grpSpPr bwMode="auto">
          <a:xfrm>
            <a:off x="2133600" y="1905000"/>
            <a:ext cx="1295400" cy="533400"/>
            <a:chOff x="1344" y="1200"/>
            <a:chExt cx="816" cy="336"/>
          </a:xfrm>
        </p:grpSpPr>
        <p:sp>
          <p:nvSpPr>
            <p:cNvPr id="45080" name="Rectangle 24"/>
            <p:cNvSpPr>
              <a:spLocks noChangeArrowheads="1"/>
            </p:cNvSpPr>
            <p:nvPr/>
          </p:nvSpPr>
          <p:spPr bwMode="auto">
            <a:xfrm>
              <a:off x="1344" y="1200"/>
              <a:ext cx="576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 rear</a:t>
              </a:r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>
              <a:off x="1776" y="1344"/>
              <a:ext cx="384" cy="192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83" name="Line 27"/>
          <p:cNvSpPr>
            <a:spLocks noChangeShapeType="1"/>
          </p:cNvSpPr>
          <p:nvPr/>
        </p:nvSpPr>
        <p:spPr bwMode="auto">
          <a:xfrm flipV="1">
            <a:off x="2667000" y="2667000"/>
            <a:ext cx="838200" cy="609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 Full Tank Please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304800"/>
          </a:xfrm>
          <a:ln/>
        </p:spPr>
        <p:txBody>
          <a:bodyPr>
            <a:normAutofit fontScale="47500" lnSpcReduction="20000"/>
          </a:bodyPr>
          <a:lstStyle/>
          <a:p>
            <a:endParaRPr lang="en-US"/>
          </a:p>
        </p:txBody>
      </p:sp>
      <p:grpSp>
        <p:nvGrpSpPr>
          <p:cNvPr id="46110" name="Group 30"/>
          <p:cNvGrpSpPr>
            <a:grpSpLocks/>
          </p:cNvGrpSpPr>
          <p:nvPr/>
        </p:nvGrpSpPr>
        <p:grpSpPr bwMode="auto">
          <a:xfrm>
            <a:off x="2209800" y="1295400"/>
            <a:ext cx="4418013" cy="2590800"/>
            <a:chOff x="1392" y="816"/>
            <a:chExt cx="2783" cy="1632"/>
          </a:xfrm>
        </p:grpSpPr>
        <p:grpSp>
          <p:nvGrpSpPr>
            <p:cNvPr id="46102" name="Group 22"/>
            <p:cNvGrpSpPr>
              <a:grpSpLocks/>
            </p:cNvGrpSpPr>
            <p:nvPr/>
          </p:nvGrpSpPr>
          <p:grpSpPr bwMode="auto">
            <a:xfrm>
              <a:off x="1680" y="816"/>
              <a:ext cx="2256" cy="1632"/>
              <a:chOff x="1680" y="816"/>
              <a:chExt cx="2256" cy="1632"/>
            </a:xfrm>
          </p:grpSpPr>
          <p:grpSp>
            <p:nvGrpSpPr>
              <p:cNvPr id="46098" name="Group 18"/>
              <p:cNvGrpSpPr>
                <a:grpSpLocks/>
              </p:cNvGrpSpPr>
              <p:nvPr/>
            </p:nvGrpSpPr>
            <p:grpSpPr bwMode="auto">
              <a:xfrm>
                <a:off x="1680" y="816"/>
                <a:ext cx="2256" cy="1632"/>
                <a:chOff x="1680" y="816"/>
                <a:chExt cx="2256" cy="1632"/>
              </a:xfrm>
            </p:grpSpPr>
            <p:sp>
              <p:nvSpPr>
                <p:cNvPr id="46084" name="Oval 4"/>
                <p:cNvSpPr>
                  <a:spLocks noChangeArrowheads="1"/>
                </p:cNvSpPr>
                <p:nvPr/>
              </p:nvSpPr>
              <p:spPr bwMode="auto">
                <a:xfrm>
                  <a:off x="2020" y="964"/>
                  <a:ext cx="1384" cy="138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5" name="Oval 5"/>
                <p:cNvSpPr>
                  <a:spLocks noChangeArrowheads="1"/>
                </p:cNvSpPr>
                <p:nvPr/>
              </p:nvSpPr>
              <p:spPr bwMode="auto">
                <a:xfrm>
                  <a:off x="2404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6" name="Line 6"/>
                <p:cNvSpPr>
                  <a:spLocks noChangeShapeType="1"/>
                </p:cNvSpPr>
                <p:nvPr/>
              </p:nvSpPr>
              <p:spPr bwMode="auto">
                <a:xfrm>
                  <a:off x="2688" y="9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7" name="Line 7"/>
                <p:cNvSpPr>
                  <a:spLocks noChangeShapeType="1"/>
                </p:cNvSpPr>
                <p:nvPr/>
              </p:nvSpPr>
              <p:spPr bwMode="auto">
                <a:xfrm>
                  <a:off x="2688" y="20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8" name="Line 8"/>
                <p:cNvSpPr>
                  <a:spLocks noChangeShapeType="1"/>
                </p:cNvSpPr>
                <p:nvPr/>
              </p:nvSpPr>
              <p:spPr bwMode="auto">
                <a:xfrm>
                  <a:off x="2112" y="12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12" y="18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9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976" y="13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91" name="Line 11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92" name="Rectangle 12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[0]</a:t>
                  </a:r>
                </a:p>
              </p:txBody>
            </p:sp>
            <p:sp>
              <p:nvSpPr>
                <p:cNvPr id="46093" name="Rectangle 13"/>
                <p:cNvSpPr>
                  <a:spLocks noChangeArrowheads="1"/>
                </p:cNvSpPr>
                <p:nvPr/>
              </p:nvSpPr>
              <p:spPr bwMode="auto">
                <a:xfrm>
                  <a:off x="1680" y="15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[1]</a:t>
                  </a:r>
                </a:p>
              </p:txBody>
            </p:sp>
            <p:sp>
              <p:nvSpPr>
                <p:cNvPr id="46094" name="Rectangle 1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[2]</a:t>
                  </a:r>
                </a:p>
              </p:txBody>
            </p:sp>
            <p:sp>
              <p:nvSpPr>
                <p:cNvPr id="46095" name="Rectangle 15"/>
                <p:cNvSpPr>
                  <a:spLocks noChangeArrowheads="1"/>
                </p:cNvSpPr>
                <p:nvPr/>
              </p:nvSpPr>
              <p:spPr bwMode="auto">
                <a:xfrm>
                  <a:off x="3072" y="81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[3]</a:t>
                  </a:r>
                </a:p>
              </p:txBody>
            </p:sp>
            <p:sp>
              <p:nvSpPr>
                <p:cNvPr id="460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408" y="158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[4]</a:t>
                  </a:r>
                </a:p>
              </p:txBody>
            </p:sp>
            <p:sp>
              <p:nvSpPr>
                <p:cNvPr id="46097" name="Rectangle 17"/>
                <p:cNvSpPr>
                  <a:spLocks noChangeArrowheads="1"/>
                </p:cNvSpPr>
                <p:nvPr/>
              </p:nvSpPr>
              <p:spPr bwMode="auto">
                <a:xfrm>
                  <a:off x="3072" y="21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</a:rPr>
                    <a:t>[5]</a:t>
                  </a:r>
                </a:p>
              </p:txBody>
            </p:sp>
          </p:grpSp>
          <p:sp>
            <p:nvSpPr>
              <p:cNvPr id="46099" name="Rectangle 19"/>
              <p:cNvSpPr>
                <a:spLocks noChangeArrowheads="1"/>
              </p:cNvSpPr>
              <p:nvPr/>
            </p:nvSpPr>
            <p:spPr bwMode="auto">
              <a:xfrm>
                <a:off x="2832" y="196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6100" name="Rectangle 20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6101" name="Rectangle 21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46105" name="Group 25"/>
            <p:cNvGrpSpPr>
              <a:grpSpLocks/>
            </p:cNvGrpSpPr>
            <p:nvPr/>
          </p:nvGrpSpPr>
          <p:grpSpPr bwMode="auto">
            <a:xfrm>
              <a:off x="3215" y="1344"/>
              <a:ext cx="960" cy="384"/>
              <a:chOff x="3215" y="1344"/>
              <a:chExt cx="960" cy="384"/>
            </a:xfrm>
          </p:grpSpPr>
          <p:sp>
            <p:nvSpPr>
              <p:cNvPr id="46103" name="Rectangle 23"/>
              <p:cNvSpPr>
                <a:spLocks noChangeArrowheads="1"/>
              </p:cNvSpPr>
              <p:nvPr/>
            </p:nvSpPr>
            <p:spPr bwMode="auto">
              <a:xfrm>
                <a:off x="3599" y="134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hlink"/>
                    </a:solidFill>
                  </a:rPr>
                  <a:t>front</a:t>
                </a:r>
              </a:p>
            </p:txBody>
          </p:sp>
          <p:sp>
            <p:nvSpPr>
              <p:cNvPr id="46104" name="Line 24"/>
              <p:cNvSpPr>
                <a:spLocks noChangeShapeType="1"/>
              </p:cNvSpPr>
              <p:nvPr/>
            </p:nvSpPr>
            <p:spPr bwMode="auto">
              <a:xfrm flipH="1">
                <a:off x="3215" y="1536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08" name="Group 28"/>
            <p:cNvGrpSpPr>
              <a:grpSpLocks/>
            </p:cNvGrpSpPr>
            <p:nvPr/>
          </p:nvGrpSpPr>
          <p:grpSpPr bwMode="auto">
            <a:xfrm>
              <a:off x="1392" y="1200"/>
              <a:ext cx="816" cy="336"/>
              <a:chOff x="1392" y="1200"/>
              <a:chExt cx="816" cy="336"/>
            </a:xfrm>
          </p:grpSpPr>
          <p:sp>
            <p:nvSpPr>
              <p:cNvPr id="46106" name="Rectangle 26"/>
              <p:cNvSpPr>
                <a:spLocks noChangeArrowheads="1"/>
              </p:cNvSpPr>
              <p:nvPr/>
            </p:nvSpPr>
            <p:spPr bwMode="auto">
              <a:xfrm>
                <a:off x="1392" y="1200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hlink"/>
                    </a:solidFill>
                  </a:rPr>
                  <a:t> rear</a:t>
                </a:r>
              </a:p>
            </p:txBody>
          </p:sp>
          <p:sp>
            <p:nvSpPr>
              <p:cNvPr id="46107" name="Line 27"/>
              <p:cNvSpPr>
                <a:spLocks noChangeShapeType="1"/>
              </p:cNvSpPr>
              <p:nvPr/>
            </p:nvSpPr>
            <p:spPr bwMode="auto">
              <a:xfrm>
                <a:off x="1824" y="1344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13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 Full Tank Please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304800"/>
          </a:xfrm>
          <a:ln/>
        </p:spPr>
        <p:txBody>
          <a:bodyPr>
            <a:normAutofit fontScale="47500" lnSpcReduction="20000"/>
          </a:bodyPr>
          <a:lstStyle/>
          <a:p>
            <a:endParaRPr lang="en-US"/>
          </a:p>
        </p:txBody>
      </p:sp>
      <p:grpSp>
        <p:nvGrpSpPr>
          <p:cNvPr id="47122" name="Group 18"/>
          <p:cNvGrpSpPr>
            <a:grpSpLocks/>
          </p:cNvGrpSpPr>
          <p:nvPr/>
        </p:nvGrpSpPr>
        <p:grpSpPr bwMode="auto">
          <a:xfrm>
            <a:off x="2667000" y="1295400"/>
            <a:ext cx="3581400" cy="2590800"/>
            <a:chOff x="1680" y="816"/>
            <a:chExt cx="2256" cy="1632"/>
          </a:xfrm>
        </p:grpSpPr>
        <p:sp>
          <p:nvSpPr>
            <p:cNvPr id="47108" name="Oval 4"/>
            <p:cNvSpPr>
              <a:spLocks noChangeArrowheads="1"/>
            </p:cNvSpPr>
            <p:nvPr/>
          </p:nvSpPr>
          <p:spPr bwMode="auto">
            <a:xfrm>
              <a:off x="2020" y="964"/>
              <a:ext cx="1384" cy="1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9" name="Oval 5"/>
            <p:cNvSpPr>
              <a:spLocks noChangeArrowheads="1"/>
            </p:cNvSpPr>
            <p:nvPr/>
          </p:nvSpPr>
          <p:spPr bwMode="auto">
            <a:xfrm>
              <a:off x="2404" y="1396"/>
              <a:ext cx="616" cy="6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2688" y="960"/>
              <a:ext cx="0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>
              <a:off x="2688" y="2016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>
              <a:off x="2112" y="129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H="1">
              <a:off x="2112" y="1824"/>
              <a:ext cx="33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flipV="1">
              <a:off x="2976" y="1344"/>
              <a:ext cx="38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2976" y="1872"/>
              <a:ext cx="2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1968" y="216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1680" y="158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[1]</a:t>
              </a: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2016" y="8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[2]</a:t>
              </a:r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3072" y="8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[3]</a:t>
              </a:r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3408" y="158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[4]</a:t>
              </a:r>
            </a:p>
          </p:txBody>
        </p:sp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3072" y="216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[5]</a:t>
              </a:r>
            </a:p>
          </p:txBody>
        </p:sp>
      </p:grp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44958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37338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3276600" y="2362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47128" name="Group 24"/>
          <p:cNvGrpSpPr>
            <a:grpSpLocks/>
          </p:cNvGrpSpPr>
          <p:nvPr/>
        </p:nvGrpSpPr>
        <p:grpSpPr bwMode="auto">
          <a:xfrm>
            <a:off x="5103813" y="2133600"/>
            <a:ext cx="1524000" cy="609600"/>
            <a:chOff x="3215" y="1344"/>
            <a:chExt cx="960" cy="384"/>
          </a:xfrm>
        </p:grpSpPr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3599" y="1344"/>
              <a:ext cx="576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front</a:t>
              </a:r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flipH="1">
              <a:off x="3215" y="1536"/>
              <a:ext cx="384" cy="192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31" name="Group 27"/>
          <p:cNvGrpSpPr>
            <a:grpSpLocks/>
          </p:cNvGrpSpPr>
          <p:nvPr/>
        </p:nvGrpSpPr>
        <p:grpSpPr bwMode="auto">
          <a:xfrm>
            <a:off x="2286000" y="1447800"/>
            <a:ext cx="1295400" cy="533400"/>
            <a:chOff x="1440" y="912"/>
            <a:chExt cx="816" cy="336"/>
          </a:xfrm>
        </p:grpSpPr>
        <p:sp>
          <p:nvSpPr>
            <p:cNvPr id="47129" name="Rectangle 25"/>
            <p:cNvSpPr>
              <a:spLocks noChangeArrowheads="1"/>
            </p:cNvSpPr>
            <p:nvPr/>
          </p:nvSpPr>
          <p:spPr bwMode="auto">
            <a:xfrm>
              <a:off x="1440" y="912"/>
              <a:ext cx="576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 rear</a:t>
              </a:r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1872" y="1056"/>
              <a:ext cx="384" cy="192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3810000" y="1752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0361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 Full Tank Please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304800"/>
          </a:xfrm>
          <a:ln/>
        </p:spPr>
        <p:txBody>
          <a:bodyPr>
            <a:normAutofit fontScale="47500" lnSpcReduction="20000"/>
          </a:bodyPr>
          <a:lstStyle/>
          <a:p>
            <a:endParaRPr lang="en-US"/>
          </a:p>
        </p:txBody>
      </p:sp>
      <p:grpSp>
        <p:nvGrpSpPr>
          <p:cNvPr id="48146" name="Group 18"/>
          <p:cNvGrpSpPr>
            <a:grpSpLocks/>
          </p:cNvGrpSpPr>
          <p:nvPr/>
        </p:nvGrpSpPr>
        <p:grpSpPr bwMode="auto">
          <a:xfrm>
            <a:off x="2667000" y="1295400"/>
            <a:ext cx="3581400" cy="2590800"/>
            <a:chOff x="1680" y="816"/>
            <a:chExt cx="2256" cy="1632"/>
          </a:xfrm>
        </p:grpSpPr>
        <p:sp>
          <p:nvSpPr>
            <p:cNvPr id="48132" name="Oval 4"/>
            <p:cNvSpPr>
              <a:spLocks noChangeArrowheads="1"/>
            </p:cNvSpPr>
            <p:nvPr/>
          </p:nvSpPr>
          <p:spPr bwMode="auto">
            <a:xfrm>
              <a:off x="2020" y="964"/>
              <a:ext cx="1384" cy="1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" name="Oval 5"/>
            <p:cNvSpPr>
              <a:spLocks noChangeArrowheads="1"/>
            </p:cNvSpPr>
            <p:nvPr/>
          </p:nvSpPr>
          <p:spPr bwMode="auto">
            <a:xfrm>
              <a:off x="2404" y="1396"/>
              <a:ext cx="616" cy="6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2688" y="960"/>
              <a:ext cx="0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2688" y="2016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2112" y="129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H="1">
              <a:off x="2112" y="1824"/>
              <a:ext cx="33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 flipV="1">
              <a:off x="2976" y="1344"/>
              <a:ext cx="38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>
              <a:off x="2976" y="1872"/>
              <a:ext cx="2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1968" y="216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680" y="158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[1]</a:t>
              </a:r>
            </a:p>
          </p:txBody>
        </p:sp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2016" y="8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[2]</a:t>
              </a:r>
            </a:p>
          </p:txBody>
        </p:sp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3072" y="8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[3]</a:t>
              </a:r>
            </a:p>
          </p:txBody>
        </p:sp>
        <p:sp>
          <p:nvSpPr>
            <p:cNvPr id="48144" name="Rectangle 16"/>
            <p:cNvSpPr>
              <a:spLocks noChangeArrowheads="1"/>
            </p:cNvSpPr>
            <p:nvPr/>
          </p:nvSpPr>
          <p:spPr bwMode="auto">
            <a:xfrm>
              <a:off x="3408" y="158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[4]</a:t>
              </a:r>
            </a:p>
          </p:txBody>
        </p:sp>
        <p:sp>
          <p:nvSpPr>
            <p:cNvPr id="48145" name="Rectangle 17"/>
            <p:cNvSpPr>
              <a:spLocks noChangeArrowheads="1"/>
            </p:cNvSpPr>
            <p:nvPr/>
          </p:nvSpPr>
          <p:spPr bwMode="auto">
            <a:xfrm>
              <a:off x="3072" y="216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[5]</a:t>
              </a:r>
            </a:p>
          </p:txBody>
        </p:sp>
      </p:grp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44958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37338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3276600" y="2362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48152" name="Group 24"/>
          <p:cNvGrpSpPr>
            <a:grpSpLocks/>
          </p:cNvGrpSpPr>
          <p:nvPr/>
        </p:nvGrpSpPr>
        <p:grpSpPr bwMode="auto">
          <a:xfrm>
            <a:off x="5103813" y="2133600"/>
            <a:ext cx="1524000" cy="609600"/>
            <a:chOff x="3215" y="1344"/>
            <a:chExt cx="960" cy="384"/>
          </a:xfrm>
        </p:grpSpPr>
        <p:sp>
          <p:nvSpPr>
            <p:cNvPr id="48150" name="Rectangle 22"/>
            <p:cNvSpPr>
              <a:spLocks noChangeArrowheads="1"/>
            </p:cNvSpPr>
            <p:nvPr/>
          </p:nvSpPr>
          <p:spPr bwMode="auto">
            <a:xfrm>
              <a:off x="3599" y="1344"/>
              <a:ext cx="576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front</a:t>
              </a:r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 flipH="1">
              <a:off x="3215" y="1536"/>
              <a:ext cx="384" cy="192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5715000" y="1371600"/>
            <a:ext cx="914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</a:rPr>
              <a:t> rear</a:t>
            </a: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3810000" y="1752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4572000" y="1752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8156" name="Line 28"/>
          <p:cNvSpPr>
            <a:spLocks noChangeShapeType="1"/>
          </p:cNvSpPr>
          <p:nvPr/>
        </p:nvSpPr>
        <p:spPr bwMode="auto">
          <a:xfrm flipH="1">
            <a:off x="5029200" y="1600200"/>
            <a:ext cx="685800" cy="381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1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 Full Tank Please</a:t>
            </a:r>
          </a:p>
        </p:txBody>
      </p:sp>
      <p:grpSp>
        <p:nvGrpSpPr>
          <p:cNvPr id="49169" name="Group 17"/>
          <p:cNvGrpSpPr>
            <a:grpSpLocks/>
          </p:cNvGrpSpPr>
          <p:nvPr/>
        </p:nvGrpSpPr>
        <p:grpSpPr bwMode="auto">
          <a:xfrm>
            <a:off x="2667000" y="1295400"/>
            <a:ext cx="3581400" cy="2590800"/>
            <a:chOff x="1680" y="816"/>
            <a:chExt cx="2256" cy="1632"/>
          </a:xfrm>
        </p:grpSpPr>
        <p:sp>
          <p:nvSpPr>
            <p:cNvPr id="49155" name="Oval 3"/>
            <p:cNvSpPr>
              <a:spLocks noChangeArrowheads="1"/>
            </p:cNvSpPr>
            <p:nvPr/>
          </p:nvSpPr>
          <p:spPr bwMode="auto">
            <a:xfrm>
              <a:off x="2020" y="964"/>
              <a:ext cx="1384" cy="1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6" name="Oval 4"/>
            <p:cNvSpPr>
              <a:spLocks noChangeArrowheads="1"/>
            </p:cNvSpPr>
            <p:nvPr/>
          </p:nvSpPr>
          <p:spPr bwMode="auto">
            <a:xfrm>
              <a:off x="2404" y="1396"/>
              <a:ext cx="616" cy="6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7" name="Line 5"/>
            <p:cNvSpPr>
              <a:spLocks noChangeShapeType="1"/>
            </p:cNvSpPr>
            <p:nvPr/>
          </p:nvSpPr>
          <p:spPr bwMode="auto">
            <a:xfrm>
              <a:off x="2688" y="960"/>
              <a:ext cx="0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>
              <a:off x="2688" y="2016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2112" y="129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 flipH="1">
              <a:off x="2112" y="1824"/>
              <a:ext cx="33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 flipV="1">
              <a:off x="2976" y="1344"/>
              <a:ext cx="38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>
              <a:off x="2976" y="1872"/>
              <a:ext cx="2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1968" y="216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[0]</a:t>
              </a:r>
            </a:p>
          </p:txBody>
        </p:sp>
        <p:sp>
          <p:nvSpPr>
            <p:cNvPr id="49164" name="Rectangle 12"/>
            <p:cNvSpPr>
              <a:spLocks noChangeArrowheads="1"/>
            </p:cNvSpPr>
            <p:nvPr/>
          </p:nvSpPr>
          <p:spPr bwMode="auto">
            <a:xfrm>
              <a:off x="1680" y="158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[1]</a:t>
              </a:r>
            </a:p>
          </p:txBody>
        </p:sp>
        <p:sp>
          <p:nvSpPr>
            <p:cNvPr id="49165" name="Rectangle 13"/>
            <p:cNvSpPr>
              <a:spLocks noChangeArrowheads="1"/>
            </p:cNvSpPr>
            <p:nvPr/>
          </p:nvSpPr>
          <p:spPr bwMode="auto">
            <a:xfrm>
              <a:off x="2016" y="8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[2]</a:t>
              </a:r>
            </a:p>
          </p:txBody>
        </p:sp>
        <p:sp>
          <p:nvSpPr>
            <p:cNvPr id="49166" name="Rectangle 14"/>
            <p:cNvSpPr>
              <a:spLocks noChangeArrowheads="1"/>
            </p:cNvSpPr>
            <p:nvPr/>
          </p:nvSpPr>
          <p:spPr bwMode="auto">
            <a:xfrm>
              <a:off x="3072" y="8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[3]</a:t>
              </a:r>
            </a:p>
          </p:txBody>
        </p:sp>
        <p:sp>
          <p:nvSpPr>
            <p:cNvPr id="49167" name="Rectangle 15"/>
            <p:cNvSpPr>
              <a:spLocks noChangeArrowheads="1"/>
            </p:cNvSpPr>
            <p:nvPr/>
          </p:nvSpPr>
          <p:spPr bwMode="auto">
            <a:xfrm>
              <a:off x="3408" y="158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[4]</a:t>
              </a:r>
            </a:p>
          </p:txBody>
        </p:sp>
        <p:sp>
          <p:nvSpPr>
            <p:cNvPr id="49168" name="Rectangle 16"/>
            <p:cNvSpPr>
              <a:spLocks noChangeArrowheads="1"/>
            </p:cNvSpPr>
            <p:nvPr/>
          </p:nvSpPr>
          <p:spPr bwMode="auto">
            <a:xfrm>
              <a:off x="3072" y="216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[5]</a:t>
              </a:r>
            </a:p>
          </p:txBody>
        </p:sp>
      </p:grp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44958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37338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3276600" y="2362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49175" name="Group 23"/>
          <p:cNvGrpSpPr>
            <a:grpSpLocks/>
          </p:cNvGrpSpPr>
          <p:nvPr/>
        </p:nvGrpSpPr>
        <p:grpSpPr bwMode="auto">
          <a:xfrm>
            <a:off x="5103813" y="2133600"/>
            <a:ext cx="1524000" cy="609600"/>
            <a:chOff x="3215" y="1344"/>
            <a:chExt cx="960" cy="384"/>
          </a:xfrm>
        </p:grpSpPr>
        <p:sp>
          <p:nvSpPr>
            <p:cNvPr id="49173" name="Rectangle 21"/>
            <p:cNvSpPr>
              <a:spLocks noChangeArrowheads="1"/>
            </p:cNvSpPr>
            <p:nvPr/>
          </p:nvSpPr>
          <p:spPr bwMode="auto">
            <a:xfrm>
              <a:off x="3599" y="1344"/>
              <a:ext cx="576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front</a:t>
              </a:r>
            </a:p>
          </p:txBody>
        </p:sp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 flipH="1">
              <a:off x="3215" y="1536"/>
              <a:ext cx="384" cy="192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5715000" y="3200400"/>
            <a:ext cx="914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</a:rPr>
              <a:t> rear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3810000" y="1752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4572000" y="1752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4800600" y="243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 flipH="1" flipV="1">
            <a:off x="5029200" y="2895600"/>
            <a:ext cx="6858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685800" y="43434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When a series of adds causes the queue to become full, </a:t>
            </a:r>
            <a:r>
              <a:rPr lang="en-US">
                <a:solidFill>
                  <a:schemeClr val="hlink"/>
                </a:solidFill>
              </a:rPr>
              <a:t>front = rear</a:t>
            </a:r>
            <a:r>
              <a:rPr lang="en-US">
                <a:solidFill>
                  <a:schemeClr val="bg2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>
                <a:solidFill>
                  <a:schemeClr val="bg2"/>
                </a:solidFill>
              </a:rPr>
              <a:t>So we cannot distinguish between a full queue and an empty queue!</a:t>
            </a:r>
          </a:p>
        </p:txBody>
      </p:sp>
    </p:spTree>
    <p:extLst>
      <p:ext uri="{BB962C8B-B14F-4D97-AF65-F5344CB8AC3E}">
        <p14:creationId xmlns:p14="http://schemas.microsoft.com/office/powerpoint/2010/main" val="174484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gateoverflow.in/?qa=blob&amp;qa_blobid=17891422554977770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8" y="304800"/>
            <a:ext cx="7543800" cy="1005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3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 marL="0" indent="0">
              <a:buNone/>
            </a:pPr>
            <a:r>
              <a:rPr lang="en-US" dirty="0" smtClean="0"/>
              <a:t>{ // push items on to the stack </a:t>
            </a:r>
          </a:p>
          <a:p>
            <a:pPr marL="0" indent="0">
              <a:buNone/>
            </a:pPr>
            <a:r>
              <a:rPr lang="en-US" dirty="0" smtClean="0"/>
              <a:t>push(3); </a:t>
            </a:r>
          </a:p>
          <a:p>
            <a:pPr marL="0" indent="0">
              <a:buNone/>
            </a:pPr>
            <a:r>
              <a:rPr lang="en-US" dirty="0" smtClean="0"/>
              <a:t>push(5); </a:t>
            </a:r>
          </a:p>
          <a:p>
            <a:pPr marL="0" indent="0">
              <a:buNone/>
            </a:pPr>
            <a:r>
              <a:rPr lang="en-US" dirty="0" smtClean="0"/>
              <a:t>push(9); </a:t>
            </a:r>
          </a:p>
          <a:p>
            <a:pPr marL="0" indent="0">
              <a:buNone/>
            </a:pPr>
            <a:r>
              <a:rPr lang="en-US" dirty="0" smtClean="0"/>
              <a:t>push(1); </a:t>
            </a:r>
          </a:p>
          <a:p>
            <a:pPr marL="0" indent="0">
              <a:buNone/>
            </a:pPr>
            <a:r>
              <a:rPr lang="en-US" dirty="0" smtClean="0"/>
              <a:t>push(12); </a:t>
            </a:r>
          </a:p>
          <a:p>
            <a:pPr marL="0" indent="0">
              <a:buNone/>
            </a:pPr>
            <a:r>
              <a:rPr lang="en-US" dirty="0" smtClean="0"/>
              <a:t>push(15); 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("Element at top of the stack: %d\n" ,peek()); 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("Elements: \n"); // print stack data </a:t>
            </a:r>
          </a:p>
          <a:p>
            <a:pPr marL="0" indent="0">
              <a:buNone/>
            </a:pPr>
            <a:r>
              <a:rPr lang="en-US" dirty="0" smtClean="0"/>
              <a:t>while(!</a:t>
            </a:r>
            <a:r>
              <a:rPr lang="en-US" dirty="0" err="1" smtClean="0"/>
              <a:t>isempty</a:t>
            </a:r>
            <a:r>
              <a:rPr lang="en-US" dirty="0" smtClean="0"/>
              <a:t>())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data = pop(); 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("%d\</a:t>
            </a:r>
            <a:r>
              <a:rPr lang="en-US" dirty="0" err="1" smtClean="0"/>
              <a:t>n",data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("Stack full: %s\n" , </a:t>
            </a:r>
            <a:r>
              <a:rPr lang="en-US" dirty="0" err="1" smtClean="0"/>
              <a:t>isfull</a:t>
            </a:r>
            <a:r>
              <a:rPr lang="en-US" dirty="0" smtClean="0"/>
              <a:t>()?"</a:t>
            </a:r>
            <a:r>
              <a:rPr lang="en-US" dirty="0" err="1" smtClean="0"/>
              <a:t>true":"false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("Stack empty: %s\n" , </a:t>
            </a:r>
            <a:r>
              <a:rPr lang="en-US" dirty="0" err="1" smtClean="0"/>
              <a:t>isempty</a:t>
            </a:r>
            <a:r>
              <a:rPr lang="en-US" dirty="0" smtClean="0"/>
              <a:t>()?"</a:t>
            </a:r>
            <a:r>
              <a:rPr lang="en-US" dirty="0" err="1" smtClean="0"/>
              <a:t>true":"false</a:t>
            </a:r>
            <a:r>
              <a:rPr lang="en-US" dirty="0" smtClean="0"/>
              <a:t>"); </a:t>
            </a:r>
          </a:p>
          <a:p>
            <a:pPr marL="0" indent="0">
              <a:buNone/>
            </a:pPr>
            <a:r>
              <a:rPr lang="en-US" dirty="0" smtClean="0"/>
              <a:t>return 0;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3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228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7772400" cy="571500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9600" b="1" dirty="0">
                <a:solidFill>
                  <a:schemeClr val="tx1"/>
                </a:solidFill>
              </a:rPr>
              <a:t>Stacks</a:t>
            </a:r>
            <a:r>
              <a:rPr lang="en-US" sz="9600" dirty="0">
                <a:solidFill>
                  <a:schemeClr val="tx1"/>
                </a:solidFill>
              </a:rPr>
              <a:t> can be used for expression evaluation</a:t>
            </a:r>
            <a:r>
              <a:rPr lang="en-US" sz="96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9600" dirty="0">
                <a:solidFill>
                  <a:schemeClr val="tx1"/>
                </a:solidFill>
              </a:rPr>
              <a:t>Postfix or Prefix Evaluation −</a:t>
            </a:r>
          </a:p>
          <a:p>
            <a:pPr algn="l"/>
            <a:r>
              <a:rPr lang="en-US" sz="9600" b="1" dirty="0">
                <a:solidFill>
                  <a:schemeClr val="tx1"/>
                </a:solidFill>
              </a:rPr>
              <a:t>Stacks</a:t>
            </a:r>
            <a:r>
              <a:rPr lang="en-US" sz="9600" dirty="0">
                <a:solidFill>
                  <a:schemeClr val="tx1"/>
                </a:solidFill>
              </a:rPr>
              <a:t> can be used to check parenthesis matching in an expression.</a:t>
            </a:r>
          </a:p>
          <a:p>
            <a:pPr algn="l"/>
            <a:r>
              <a:rPr lang="en-US" sz="9600" b="1" dirty="0">
                <a:solidFill>
                  <a:schemeClr val="tx1"/>
                </a:solidFill>
              </a:rPr>
              <a:t>Stacks</a:t>
            </a:r>
            <a:r>
              <a:rPr lang="en-US" sz="9600" dirty="0">
                <a:solidFill>
                  <a:schemeClr val="tx1"/>
                </a:solidFill>
              </a:rPr>
              <a:t> can be used for Conversion from one form of expression to another</a:t>
            </a:r>
            <a:r>
              <a:rPr lang="en-US" sz="96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9600" dirty="0">
                <a:solidFill>
                  <a:schemeClr val="tx1"/>
                </a:solidFill>
              </a:rPr>
              <a:t>Infix to Postfix or Infix to Prefix Conversion −</a:t>
            </a:r>
          </a:p>
          <a:p>
            <a:pPr algn="l"/>
            <a:r>
              <a:rPr lang="en-US" sz="9600" b="1" dirty="0">
                <a:solidFill>
                  <a:schemeClr val="tx1"/>
                </a:solidFill>
              </a:rPr>
              <a:t>Stacks</a:t>
            </a:r>
            <a:r>
              <a:rPr lang="en-US" sz="9600" dirty="0">
                <a:solidFill>
                  <a:schemeClr val="tx1"/>
                </a:solidFill>
              </a:rPr>
              <a:t> can be used for Memory </a:t>
            </a:r>
            <a:r>
              <a:rPr lang="en-US" sz="9600" dirty="0" smtClean="0">
                <a:solidFill>
                  <a:schemeClr val="tx1"/>
                </a:solidFill>
              </a:rPr>
              <a:t>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6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1. Expression Evaluation and Conversion​"/>
              </a:rPr>
              <a:t> Expression Evaluation and Conversion​</a:t>
            </a:r>
            <a:endParaRPr lang="en-US" dirty="0"/>
          </a:p>
          <a:p>
            <a:r>
              <a:rPr lang="en-US" dirty="0">
                <a:hlinkClick r:id="rId3" tooltip="2. Backtracking​​"/>
              </a:rPr>
              <a:t>2. Backtracking​​</a:t>
            </a:r>
            <a:endParaRPr lang="en-US" dirty="0"/>
          </a:p>
          <a:p>
            <a:r>
              <a:rPr lang="en-US" dirty="0">
                <a:hlinkClick r:id="rId4" tooltip="3. Function Call​​"/>
              </a:rPr>
              <a:t>3. Function Call​​</a:t>
            </a:r>
            <a:endParaRPr lang="en-US" dirty="0"/>
          </a:p>
          <a:p>
            <a:r>
              <a:rPr lang="en-US" dirty="0">
                <a:hlinkClick r:id="rId5" tooltip="4. Parenthesis Checking​​"/>
              </a:rPr>
              <a:t>4. Parenthesis Checking​​</a:t>
            </a:r>
            <a:endParaRPr lang="en-US" dirty="0"/>
          </a:p>
          <a:p>
            <a:r>
              <a:rPr lang="en-US" dirty="0">
                <a:hlinkClick r:id="rId6" tooltip="5. String Reversal​"/>
              </a:rPr>
              <a:t>5. String Reversal​</a:t>
            </a:r>
            <a:endParaRPr lang="en-US" dirty="0"/>
          </a:p>
          <a:p>
            <a:r>
              <a:rPr lang="en-US" dirty="0">
                <a:hlinkClick r:id="rId7" tooltip="6. Syntax Parsing​​"/>
              </a:rPr>
              <a:t>6. Syntax Parsing​​</a:t>
            </a:r>
            <a:endParaRPr lang="en-US" dirty="0"/>
          </a:p>
          <a:p>
            <a:r>
              <a:rPr lang="en-US" dirty="0">
                <a:hlinkClick r:id="rId8" tooltip="7. Memory Management​​"/>
              </a:rPr>
              <a:t>7. Memory Management​​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3131661"/>
          <a:ext cx="4724400" cy="1463040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  <a:gridCol w="1574800"/>
              </a:tblGrid>
              <a:tr h="19812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Infix Expression</a:t>
                      </a:r>
                    </a:p>
                  </a:txBody>
                  <a:tcPr marR="7620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Prefix Expression</a:t>
                      </a:r>
                    </a:p>
                  </a:txBody>
                  <a:tcPr marL="76200" marR="7620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Postfix Expression</a:t>
                      </a:r>
                    </a:p>
                  </a:txBody>
                  <a:tcPr marL="76200" marR="7620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* B + C * D</a:t>
                      </a:r>
                    </a:p>
                  </a:txBody>
                  <a:tcPr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 * A B * C D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B * C D * +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+ B + C + D</a:t>
                      </a:r>
                    </a:p>
                  </a:txBody>
                  <a:tcPr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 + + A B C D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B + C + D +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0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fix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Following is algorithm for evaluation postfix expressions.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1) Create a stack to store operands (or values).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2) Scan the given expression and do following for every scanned element.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…..a) If the element is a number, push it into the stack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…..b) If the element is a operator, pop operands for the operator from stack. Evaluate the operator and push the result back to the stack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3) When the expression is ended, the number in the stack is the final </a:t>
            </a:r>
            <a:r>
              <a:rPr lang="en-US" dirty="0" smtClean="0"/>
              <a:t>answer</a:t>
            </a:r>
          </a:p>
          <a:p>
            <a:r>
              <a:rPr lang="en-US" dirty="0"/>
              <a:t>2 3 1 * + 9 </a:t>
            </a:r>
            <a:r>
              <a:rPr lang="en-US" dirty="0" smtClean="0"/>
              <a:t>–</a:t>
            </a:r>
          </a:p>
          <a:p>
            <a:r>
              <a:rPr lang="en-US" dirty="0"/>
              <a:t>10 2 8 * + 3 -</a:t>
            </a:r>
          </a:p>
        </p:txBody>
      </p:sp>
    </p:spTree>
    <p:extLst>
      <p:ext uri="{BB962C8B-B14F-4D97-AF65-F5344CB8AC3E}">
        <p14:creationId xmlns:p14="http://schemas.microsoft.com/office/powerpoint/2010/main" val="420890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Transform Infix to Postfix • Algorithm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maintain a stack and scan the postfix expression from left to right </a:t>
            </a:r>
            <a:r>
              <a:rPr lang="en-US" dirty="0" smtClean="0"/>
              <a:t>–</a:t>
            </a:r>
          </a:p>
          <a:p>
            <a:r>
              <a:rPr lang="en-US" dirty="0" smtClean="0"/>
              <a:t> </a:t>
            </a:r>
            <a:r>
              <a:rPr lang="en-US" dirty="0"/>
              <a:t>When we get a number, output it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When we get an operator O, pop the top element in the stack until there is no operator having higher priority then O and then push(O) into the stack –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expression is ended, pop all the operators remain in the </a:t>
            </a:r>
            <a:r>
              <a:rPr lang="en-US" dirty="0" smtClean="0"/>
              <a:t>stack</a:t>
            </a:r>
          </a:p>
          <a:p>
            <a:r>
              <a:rPr lang="en-US" dirty="0"/>
              <a:t>10 + 2 * 8 </a:t>
            </a:r>
            <a:r>
              <a:rPr lang="en-US" dirty="0" smtClean="0"/>
              <a:t>– 3</a:t>
            </a:r>
          </a:p>
          <a:p>
            <a:r>
              <a:rPr lang="en-US" dirty="0"/>
              <a:t>10 2 8 * + 3 -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File:Data Queu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38576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93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D19940B2E0E24BAECC5DD1627A8D75" ma:contentTypeVersion="2" ma:contentTypeDescription="Create a new document." ma:contentTypeScope="" ma:versionID="82d6e922d95695d15b05bbd1e93c761e">
  <xsd:schema xmlns:xsd="http://www.w3.org/2001/XMLSchema" xmlns:xs="http://www.w3.org/2001/XMLSchema" xmlns:p="http://schemas.microsoft.com/office/2006/metadata/properties" xmlns:ns2="823acd3c-299b-48ad-972b-c3e9d18a86a1" targetNamespace="http://schemas.microsoft.com/office/2006/metadata/properties" ma:root="true" ma:fieldsID="a65bc7e2ce988bf08494466df82f250d" ns2:_="">
    <xsd:import namespace="823acd3c-299b-48ad-972b-c3e9d18a8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acd3c-299b-48ad-972b-c3e9d18a86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EEE3FF-56C6-4E2A-AA08-DFF34314607D}"/>
</file>

<file path=customXml/itemProps2.xml><?xml version="1.0" encoding="utf-8"?>
<ds:datastoreItem xmlns:ds="http://schemas.openxmlformats.org/officeDocument/2006/customXml" ds:itemID="{35554D06-5D67-4784-9B9F-2245721B5FA2}"/>
</file>

<file path=customXml/itemProps3.xml><?xml version="1.0" encoding="utf-8"?>
<ds:datastoreItem xmlns:ds="http://schemas.openxmlformats.org/officeDocument/2006/customXml" ds:itemID="{1007E65C-4B43-4F20-BC45-B3323F1233B3}"/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1012</Words>
  <Application>Microsoft Office PowerPoint</Application>
  <PresentationFormat>On-screen Show (4:3)</PresentationFormat>
  <Paragraphs>326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Stack applications</vt:lpstr>
      <vt:lpstr>PowerPoint Presentation</vt:lpstr>
      <vt:lpstr>PowerPoint Presentation</vt:lpstr>
      <vt:lpstr>Post fix evaluation</vt:lpstr>
      <vt:lpstr>Infix to postfix conversion</vt:lpstr>
      <vt:lpstr>PowerPoint Presentation</vt:lpstr>
      <vt:lpstr>Custom Array Queue</vt:lpstr>
      <vt:lpstr>Custom Array Queue</vt:lpstr>
      <vt:lpstr>Custom Array Queue</vt:lpstr>
      <vt:lpstr>Custom Array Queue</vt:lpstr>
      <vt:lpstr>Add An Element</vt:lpstr>
      <vt:lpstr>Add An Element</vt:lpstr>
      <vt:lpstr>Remove An Element</vt:lpstr>
      <vt:lpstr>Remove An Element</vt:lpstr>
      <vt:lpstr>Moving rear Clockwise</vt:lpstr>
      <vt:lpstr>Empty That Queue</vt:lpstr>
      <vt:lpstr>Empty That Queue</vt:lpstr>
      <vt:lpstr>Empty That Queue</vt:lpstr>
      <vt:lpstr>Empty That Queue</vt:lpstr>
      <vt:lpstr>A Full Tank Please</vt:lpstr>
      <vt:lpstr>A Full Tank Please</vt:lpstr>
      <vt:lpstr>A Full Tank Please</vt:lpstr>
      <vt:lpstr>A Full Tank Please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applications</dc:title>
  <dc:creator>lenovo</dc:creator>
  <cp:lastModifiedBy>lenovo</cp:lastModifiedBy>
  <cp:revision>7</cp:revision>
  <dcterms:created xsi:type="dcterms:W3CDTF">2020-09-22T18:18:52Z</dcterms:created>
  <dcterms:modified xsi:type="dcterms:W3CDTF">2020-09-22T19:27:18Z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0x0101007FD19940B2E0E24BAECC5DD1627A8D75</vt:lpwstr>
  </property>
</Properties>
</file>