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8653-90B4-1687-C840-40FCC368F8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F92303-2DE8-2AD7-7E17-8F97804D12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70C8F1-CE1B-27F1-F8C5-B256629D488A}"/>
              </a:ext>
            </a:extLst>
          </p:cNvPr>
          <p:cNvSpPr>
            <a:spLocks noGrp="1"/>
          </p:cNvSpPr>
          <p:nvPr>
            <p:ph type="dt" sz="half" idx="10"/>
          </p:nvPr>
        </p:nvSpPr>
        <p:spPr/>
        <p:txBody>
          <a:bodyPr/>
          <a:lstStyle/>
          <a:p>
            <a:fld id="{A00AC5E8-4708-4D7C-99AF-D5D92E366233}" type="datetimeFigureOut">
              <a:rPr lang="en-IN" smtClean="0"/>
              <a:t>07-02-2024</a:t>
            </a:fld>
            <a:endParaRPr lang="en-IN"/>
          </a:p>
        </p:txBody>
      </p:sp>
      <p:sp>
        <p:nvSpPr>
          <p:cNvPr id="5" name="Footer Placeholder 4">
            <a:extLst>
              <a:ext uri="{FF2B5EF4-FFF2-40B4-BE49-F238E27FC236}">
                <a16:creationId xmlns:a16="http://schemas.microsoft.com/office/drawing/2014/main" id="{3C25C776-48AF-8AAB-86F0-A9B4814CA9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D8421-0263-D33B-6D2A-2314FC0CF3AD}"/>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365181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ECAC-5EA1-56F7-241C-4099660256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7FEF03-ED84-1040-13EF-84FBEDB6B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1EE2-0D74-D3DC-335F-2E36DA23A038}"/>
              </a:ext>
            </a:extLst>
          </p:cNvPr>
          <p:cNvSpPr>
            <a:spLocks noGrp="1"/>
          </p:cNvSpPr>
          <p:nvPr>
            <p:ph type="dt" sz="half" idx="10"/>
          </p:nvPr>
        </p:nvSpPr>
        <p:spPr/>
        <p:txBody>
          <a:bodyPr/>
          <a:lstStyle/>
          <a:p>
            <a:fld id="{A00AC5E8-4708-4D7C-99AF-D5D92E366233}" type="datetimeFigureOut">
              <a:rPr lang="en-IN" smtClean="0"/>
              <a:t>07-02-2024</a:t>
            </a:fld>
            <a:endParaRPr lang="en-IN"/>
          </a:p>
        </p:txBody>
      </p:sp>
      <p:sp>
        <p:nvSpPr>
          <p:cNvPr id="5" name="Footer Placeholder 4">
            <a:extLst>
              <a:ext uri="{FF2B5EF4-FFF2-40B4-BE49-F238E27FC236}">
                <a16:creationId xmlns:a16="http://schemas.microsoft.com/office/drawing/2014/main" id="{4308D1DA-F26D-9770-6767-15C569696E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37435-4C3D-5E9F-FBC8-0F6BD6F7B63A}"/>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381284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C5BCA-2A27-6AE6-71DC-D4AC06B079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45AD0B-6776-ED95-5D3C-A8EB7DA737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E277D-8CF2-7888-4B9A-E0944DD28145}"/>
              </a:ext>
            </a:extLst>
          </p:cNvPr>
          <p:cNvSpPr>
            <a:spLocks noGrp="1"/>
          </p:cNvSpPr>
          <p:nvPr>
            <p:ph type="dt" sz="half" idx="10"/>
          </p:nvPr>
        </p:nvSpPr>
        <p:spPr/>
        <p:txBody>
          <a:bodyPr/>
          <a:lstStyle/>
          <a:p>
            <a:fld id="{A00AC5E8-4708-4D7C-99AF-D5D92E366233}" type="datetimeFigureOut">
              <a:rPr lang="en-IN" smtClean="0"/>
              <a:t>07-02-2024</a:t>
            </a:fld>
            <a:endParaRPr lang="en-IN"/>
          </a:p>
        </p:txBody>
      </p:sp>
      <p:sp>
        <p:nvSpPr>
          <p:cNvPr id="5" name="Footer Placeholder 4">
            <a:extLst>
              <a:ext uri="{FF2B5EF4-FFF2-40B4-BE49-F238E27FC236}">
                <a16:creationId xmlns:a16="http://schemas.microsoft.com/office/drawing/2014/main" id="{A35815FD-4E07-886B-8A8D-664349823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651DA8-A316-0E07-5F70-A906F39A5DD9}"/>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123847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7F7F-651A-0919-F685-B8C30C0230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E97B5-158A-36EB-E13B-9AEA9123D4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11B4C-A453-07B4-48D4-CFD722FAA7F4}"/>
              </a:ext>
            </a:extLst>
          </p:cNvPr>
          <p:cNvSpPr>
            <a:spLocks noGrp="1"/>
          </p:cNvSpPr>
          <p:nvPr>
            <p:ph type="dt" sz="half" idx="10"/>
          </p:nvPr>
        </p:nvSpPr>
        <p:spPr/>
        <p:txBody>
          <a:bodyPr/>
          <a:lstStyle/>
          <a:p>
            <a:fld id="{A00AC5E8-4708-4D7C-99AF-D5D92E366233}" type="datetimeFigureOut">
              <a:rPr lang="en-IN" smtClean="0"/>
              <a:t>07-02-2024</a:t>
            </a:fld>
            <a:endParaRPr lang="en-IN"/>
          </a:p>
        </p:txBody>
      </p:sp>
      <p:sp>
        <p:nvSpPr>
          <p:cNvPr id="5" name="Footer Placeholder 4">
            <a:extLst>
              <a:ext uri="{FF2B5EF4-FFF2-40B4-BE49-F238E27FC236}">
                <a16:creationId xmlns:a16="http://schemas.microsoft.com/office/drawing/2014/main" id="{25AA17EA-73B4-0ADE-E2B7-BE8D6D6058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360A9-82F9-0531-8068-251E4D69AAAB}"/>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372589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6360-0023-2290-CB3C-79E5021F8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F69E80-B1C9-4C5D-578F-6F2FA9EA7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E7D50-D331-6DED-D99D-BBE5C466FAAF}"/>
              </a:ext>
            </a:extLst>
          </p:cNvPr>
          <p:cNvSpPr>
            <a:spLocks noGrp="1"/>
          </p:cNvSpPr>
          <p:nvPr>
            <p:ph type="dt" sz="half" idx="10"/>
          </p:nvPr>
        </p:nvSpPr>
        <p:spPr/>
        <p:txBody>
          <a:bodyPr/>
          <a:lstStyle/>
          <a:p>
            <a:fld id="{A00AC5E8-4708-4D7C-99AF-D5D92E366233}" type="datetimeFigureOut">
              <a:rPr lang="en-IN" smtClean="0"/>
              <a:t>07-02-2024</a:t>
            </a:fld>
            <a:endParaRPr lang="en-IN"/>
          </a:p>
        </p:txBody>
      </p:sp>
      <p:sp>
        <p:nvSpPr>
          <p:cNvPr id="5" name="Footer Placeholder 4">
            <a:extLst>
              <a:ext uri="{FF2B5EF4-FFF2-40B4-BE49-F238E27FC236}">
                <a16:creationId xmlns:a16="http://schemas.microsoft.com/office/drawing/2014/main" id="{EB0B42F2-801D-826B-CA90-FA1E27B16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C41DB-B3B6-1643-E688-8624F2AD3BCB}"/>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58677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6280-A924-5759-6D86-E832250F01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772AF2-6911-0CDE-9ABF-85C740E6A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0837BA-B27D-828E-BD23-D3C6177554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3E4C9D-3B3B-9B49-4F9C-8B9F099E72F5}"/>
              </a:ext>
            </a:extLst>
          </p:cNvPr>
          <p:cNvSpPr>
            <a:spLocks noGrp="1"/>
          </p:cNvSpPr>
          <p:nvPr>
            <p:ph type="dt" sz="half" idx="10"/>
          </p:nvPr>
        </p:nvSpPr>
        <p:spPr/>
        <p:txBody>
          <a:bodyPr/>
          <a:lstStyle/>
          <a:p>
            <a:fld id="{A00AC5E8-4708-4D7C-99AF-D5D92E366233}" type="datetimeFigureOut">
              <a:rPr lang="en-IN" smtClean="0"/>
              <a:t>07-02-2024</a:t>
            </a:fld>
            <a:endParaRPr lang="en-IN"/>
          </a:p>
        </p:txBody>
      </p:sp>
      <p:sp>
        <p:nvSpPr>
          <p:cNvPr id="6" name="Footer Placeholder 5">
            <a:extLst>
              <a:ext uri="{FF2B5EF4-FFF2-40B4-BE49-F238E27FC236}">
                <a16:creationId xmlns:a16="http://schemas.microsoft.com/office/drawing/2014/main" id="{99DC315D-7B35-4C07-0012-C7089CAC4E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33C497-9633-8FC7-E1A2-F6645C02B68A}"/>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58534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23FE-454E-46A8-D20B-43DD61AA96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B1D2D6-7187-E1DC-E5D0-561C31A61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0FB5B-2412-8E0C-5513-76FD3D0FE6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047A31-0803-C493-80F4-E1BEDBC8D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144C1-C506-B93E-DABB-5648854341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984AD1-4B4A-EB57-C827-4E5B6C404A06}"/>
              </a:ext>
            </a:extLst>
          </p:cNvPr>
          <p:cNvSpPr>
            <a:spLocks noGrp="1"/>
          </p:cNvSpPr>
          <p:nvPr>
            <p:ph type="dt" sz="half" idx="10"/>
          </p:nvPr>
        </p:nvSpPr>
        <p:spPr/>
        <p:txBody>
          <a:bodyPr/>
          <a:lstStyle/>
          <a:p>
            <a:fld id="{A00AC5E8-4708-4D7C-99AF-D5D92E366233}" type="datetimeFigureOut">
              <a:rPr lang="en-IN" smtClean="0"/>
              <a:t>07-02-2024</a:t>
            </a:fld>
            <a:endParaRPr lang="en-IN"/>
          </a:p>
        </p:txBody>
      </p:sp>
      <p:sp>
        <p:nvSpPr>
          <p:cNvPr id="8" name="Footer Placeholder 7">
            <a:extLst>
              <a:ext uri="{FF2B5EF4-FFF2-40B4-BE49-F238E27FC236}">
                <a16:creationId xmlns:a16="http://schemas.microsoft.com/office/drawing/2014/main" id="{C3D3BE09-51AD-F308-D5EF-0DA46A37AC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BB936F-AFAE-F0E0-0EB4-98AF5A6A589F}"/>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63582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C7B1-7CE8-149C-18E8-E2F12D32A3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13E5B5-83AB-E977-7239-263383C0FD82}"/>
              </a:ext>
            </a:extLst>
          </p:cNvPr>
          <p:cNvSpPr>
            <a:spLocks noGrp="1"/>
          </p:cNvSpPr>
          <p:nvPr>
            <p:ph type="dt" sz="half" idx="10"/>
          </p:nvPr>
        </p:nvSpPr>
        <p:spPr/>
        <p:txBody>
          <a:bodyPr/>
          <a:lstStyle/>
          <a:p>
            <a:fld id="{A00AC5E8-4708-4D7C-99AF-D5D92E366233}" type="datetimeFigureOut">
              <a:rPr lang="en-IN" smtClean="0"/>
              <a:t>07-02-2024</a:t>
            </a:fld>
            <a:endParaRPr lang="en-IN"/>
          </a:p>
        </p:txBody>
      </p:sp>
      <p:sp>
        <p:nvSpPr>
          <p:cNvPr id="4" name="Footer Placeholder 3">
            <a:extLst>
              <a:ext uri="{FF2B5EF4-FFF2-40B4-BE49-F238E27FC236}">
                <a16:creationId xmlns:a16="http://schemas.microsoft.com/office/drawing/2014/main" id="{2DC523CB-0385-107B-B381-A56193F5F6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571B7D-0DA9-C79C-2200-9A8766547177}"/>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201206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1DE7B0-9EAD-A0FB-D4FC-2A8AA005FA95}"/>
              </a:ext>
            </a:extLst>
          </p:cNvPr>
          <p:cNvSpPr>
            <a:spLocks noGrp="1"/>
          </p:cNvSpPr>
          <p:nvPr>
            <p:ph type="dt" sz="half" idx="10"/>
          </p:nvPr>
        </p:nvSpPr>
        <p:spPr/>
        <p:txBody>
          <a:bodyPr/>
          <a:lstStyle/>
          <a:p>
            <a:fld id="{A00AC5E8-4708-4D7C-99AF-D5D92E366233}" type="datetimeFigureOut">
              <a:rPr lang="en-IN" smtClean="0"/>
              <a:t>07-02-2024</a:t>
            </a:fld>
            <a:endParaRPr lang="en-IN"/>
          </a:p>
        </p:txBody>
      </p:sp>
      <p:sp>
        <p:nvSpPr>
          <p:cNvPr id="3" name="Footer Placeholder 2">
            <a:extLst>
              <a:ext uri="{FF2B5EF4-FFF2-40B4-BE49-F238E27FC236}">
                <a16:creationId xmlns:a16="http://schemas.microsoft.com/office/drawing/2014/main" id="{AAEC7BE0-FCD0-2B39-B9D4-50536A6CB3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8A9C3D-7273-77E8-E0B4-B69941D6DA0C}"/>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226311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D30B-68C6-A28B-9FA7-97F5C8B53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925DC8-48C1-9DD7-3B8B-316407FED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0CFF0C-2829-DE21-4443-18972A6AF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B1547-55D5-787B-8A82-664A862775E8}"/>
              </a:ext>
            </a:extLst>
          </p:cNvPr>
          <p:cNvSpPr>
            <a:spLocks noGrp="1"/>
          </p:cNvSpPr>
          <p:nvPr>
            <p:ph type="dt" sz="half" idx="10"/>
          </p:nvPr>
        </p:nvSpPr>
        <p:spPr/>
        <p:txBody>
          <a:bodyPr/>
          <a:lstStyle/>
          <a:p>
            <a:fld id="{A00AC5E8-4708-4D7C-99AF-D5D92E366233}" type="datetimeFigureOut">
              <a:rPr lang="en-IN" smtClean="0"/>
              <a:t>07-02-2024</a:t>
            </a:fld>
            <a:endParaRPr lang="en-IN"/>
          </a:p>
        </p:txBody>
      </p:sp>
      <p:sp>
        <p:nvSpPr>
          <p:cNvPr id="6" name="Footer Placeholder 5">
            <a:extLst>
              <a:ext uri="{FF2B5EF4-FFF2-40B4-BE49-F238E27FC236}">
                <a16:creationId xmlns:a16="http://schemas.microsoft.com/office/drawing/2014/main" id="{EF25C6E0-7BED-C035-82A1-878288068F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817AF9-8D7A-2E55-C30A-61E3708B07A6}"/>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2335390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7A84-3216-C0A2-D080-A570FFE77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93205F-6A95-8727-FD46-22AA5C9B6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DF25CE-9634-7314-C6E0-6DB9D3074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10136-7E26-53F8-FC63-3EAE66308041}"/>
              </a:ext>
            </a:extLst>
          </p:cNvPr>
          <p:cNvSpPr>
            <a:spLocks noGrp="1"/>
          </p:cNvSpPr>
          <p:nvPr>
            <p:ph type="dt" sz="half" idx="10"/>
          </p:nvPr>
        </p:nvSpPr>
        <p:spPr/>
        <p:txBody>
          <a:bodyPr/>
          <a:lstStyle/>
          <a:p>
            <a:fld id="{A00AC5E8-4708-4D7C-99AF-D5D92E366233}" type="datetimeFigureOut">
              <a:rPr lang="en-IN" smtClean="0"/>
              <a:t>07-02-2024</a:t>
            </a:fld>
            <a:endParaRPr lang="en-IN"/>
          </a:p>
        </p:txBody>
      </p:sp>
      <p:sp>
        <p:nvSpPr>
          <p:cNvPr id="6" name="Footer Placeholder 5">
            <a:extLst>
              <a:ext uri="{FF2B5EF4-FFF2-40B4-BE49-F238E27FC236}">
                <a16:creationId xmlns:a16="http://schemas.microsoft.com/office/drawing/2014/main" id="{64E38A06-E55B-7287-41C4-2DDD237D66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3A9A70-E770-6AB6-FF19-7EFEB699AE3E}"/>
              </a:ext>
            </a:extLst>
          </p:cNvPr>
          <p:cNvSpPr>
            <a:spLocks noGrp="1"/>
          </p:cNvSpPr>
          <p:nvPr>
            <p:ph type="sldNum" sz="quarter" idx="12"/>
          </p:nvPr>
        </p:nvSpPr>
        <p:spPr/>
        <p:txBody>
          <a:bodyPr/>
          <a:lstStyle/>
          <a:p>
            <a:fld id="{D667EBEE-DA88-4A9B-B714-CD7B94A02CBB}" type="slidenum">
              <a:rPr lang="en-IN" smtClean="0"/>
              <a:t>‹#›</a:t>
            </a:fld>
            <a:endParaRPr lang="en-IN"/>
          </a:p>
        </p:txBody>
      </p:sp>
    </p:spTree>
    <p:extLst>
      <p:ext uri="{BB962C8B-B14F-4D97-AF65-F5344CB8AC3E}">
        <p14:creationId xmlns:p14="http://schemas.microsoft.com/office/powerpoint/2010/main" val="66792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A1E468-32B8-FEDD-3143-481174E2C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662E04-456B-909A-2567-EBC90A434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59464-FD50-3C00-2975-26DB66641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AC5E8-4708-4D7C-99AF-D5D92E366233}" type="datetimeFigureOut">
              <a:rPr lang="en-IN" smtClean="0"/>
              <a:t>07-02-2024</a:t>
            </a:fld>
            <a:endParaRPr lang="en-IN"/>
          </a:p>
        </p:txBody>
      </p:sp>
      <p:sp>
        <p:nvSpPr>
          <p:cNvPr id="5" name="Footer Placeholder 4">
            <a:extLst>
              <a:ext uri="{FF2B5EF4-FFF2-40B4-BE49-F238E27FC236}">
                <a16:creationId xmlns:a16="http://schemas.microsoft.com/office/drawing/2014/main" id="{D9C1C727-2172-8510-B9F9-103B3C136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773BD8-E1E9-D596-F025-9668559547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7EBEE-DA88-4A9B-B714-CD7B94A02CBB}" type="slidenum">
              <a:rPr lang="en-IN" smtClean="0"/>
              <a:t>‹#›</a:t>
            </a:fld>
            <a:endParaRPr lang="en-IN"/>
          </a:p>
        </p:txBody>
      </p:sp>
    </p:spTree>
    <p:extLst>
      <p:ext uri="{BB962C8B-B14F-4D97-AF65-F5344CB8AC3E}">
        <p14:creationId xmlns:p14="http://schemas.microsoft.com/office/powerpoint/2010/main" val="166207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AE63FF-8FAD-55A4-F6ED-8098D2BD2FCA}"/>
              </a:ext>
            </a:extLst>
          </p:cNvPr>
          <p:cNvSpPr txBox="1"/>
          <p:nvPr/>
        </p:nvSpPr>
        <p:spPr>
          <a:xfrm>
            <a:off x="806824" y="3021105"/>
            <a:ext cx="10632141"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Deep learning vs. Machine learning vs. Artificial Intelligence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219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EB652-6A8A-AA5F-5E6F-120927F6BB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9E645D-E5D3-5E7F-19FF-A844E9A498FB}"/>
              </a:ext>
            </a:extLst>
          </p:cNvPr>
          <p:cNvSpPr txBox="1"/>
          <p:nvPr/>
        </p:nvSpPr>
        <p:spPr>
          <a:xfrm>
            <a:off x="80682" y="308787"/>
            <a:ext cx="12111318" cy="8594917"/>
          </a:xfrm>
          <a:prstGeom prst="rect">
            <a:avLst/>
          </a:prstGeom>
          <a:noFill/>
        </p:spPr>
        <p:txBody>
          <a:bodyPr wrap="square">
            <a:spAutoFit/>
          </a:bodyPr>
          <a:lstStyle/>
          <a:p>
            <a:pPr algn="just">
              <a:lnSpc>
                <a:spcPct val="150000"/>
              </a:lnSpc>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Advantages of reinforcement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used to resolve complex real-time scenarios where all other techniques are not useful.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provides the most accurate results because it learns similarly to a human.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significant for achieving long-term results.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Disadvantages of Reinforcement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not significant for simple scenarios.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rPr>
              <a:t>It needs a vast amount of data as well as computations</a:t>
            </a:r>
          </a:p>
          <a:p>
            <a:pPr algn="just">
              <a:lnSpc>
                <a:spcPct val="150000"/>
              </a:lnSpc>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Steps involved in machine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There are 7 simple steps involved in machine learning as follows: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gathering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Choose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Tune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800" kern="0" dirty="0">
                <a:solidFill>
                  <a:srgbClr val="000000"/>
                </a:solidFill>
                <a:effectLst/>
                <a:latin typeface="Times New Roman" panose="02020603050405020304" pitchFamily="18" charset="0"/>
                <a:ea typeface="Calibri" panose="020F0502020204030204" pitchFamily="34"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281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310D6-370A-7E89-E7D1-735C4865A4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EEE050-0681-05CA-E3E1-11204457AEA7}"/>
              </a:ext>
            </a:extLst>
          </p:cNvPr>
          <p:cNvSpPr txBox="1"/>
          <p:nvPr/>
        </p:nvSpPr>
        <p:spPr>
          <a:xfrm>
            <a:off x="80682" y="308787"/>
            <a:ext cx="12111318" cy="6794424"/>
          </a:xfrm>
          <a:prstGeom prst="rect">
            <a:avLst/>
          </a:prstGeom>
          <a:noFill/>
        </p:spPr>
        <p:txBody>
          <a:bodyPr wrap="square">
            <a:spAutoFit/>
          </a:bodyPr>
          <a:lstStyle/>
          <a:p>
            <a:pPr algn="just">
              <a:lnSpc>
                <a:spcPct val="150000"/>
              </a:lnSpc>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What is Deep Learning?</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i="1"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"Deep learning is defined as the subset of machine learning and artificial intelligence that is based on artificial neural networks".</a:t>
            </a: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In deep learning, </a:t>
            </a:r>
            <a:r>
              <a:rPr lang="en-IN" sz="1800" b="1"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deep word refers to the number of layers in a neural network.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800" kern="0" dirty="0">
                <a:solidFill>
                  <a:srgbClr val="000000"/>
                </a:solidFill>
                <a:effectLst/>
                <a:latin typeface="Times New Roman" panose="02020603050405020304" pitchFamily="18" charset="0"/>
                <a:ea typeface="Calibri" panose="020F0502020204030204" pitchFamily="34"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Deep Learning is a set of algorithms inspired by the structure and function of the human brain. It uses a huge amount of structured as well as unstructured data to teach computers and predicts accurate results. The main difference between machine learning and deep learning technologies is of presentation of data. Machine learning uses structured/unstructured data for learning, while deep learning uses neural networks for learning models.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 machine learning, if a model predicts inaccurate results, then we need to fix it manually. Further, in deep learning techniques, these problems get fixed automatically, and we do not need to do anything explicitly. A self-driving vehicle is one of the best examples to understand deep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Deep learning can be useful to solve many complex problems with more accurate predictions such as </a:t>
            </a:r>
            <a:r>
              <a:rPr lang="en-IN" sz="1800" b="1"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image recognition, voice recognition, product recommendations systems, natural language processing</a:t>
            </a: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(NLP),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64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DE4EB-4C95-10AA-34CC-4C0DC60FB61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B4DF2D-42FD-9022-574B-57D05299EE65}"/>
              </a:ext>
            </a:extLst>
          </p:cNvPr>
          <p:cNvSpPr txBox="1"/>
          <p:nvPr/>
        </p:nvSpPr>
        <p:spPr>
          <a:xfrm>
            <a:off x="80682" y="308787"/>
            <a:ext cx="12111318" cy="3747436"/>
          </a:xfrm>
          <a:prstGeom prst="rect">
            <a:avLst/>
          </a:prstGeom>
          <a:noFill/>
        </p:spPr>
        <p:txBody>
          <a:bodyPr wrap="square">
            <a:spAutoFit/>
          </a:bodyPr>
          <a:lstStyle/>
          <a:p>
            <a:pPr algn="just">
              <a:lnSpc>
                <a:spcPct val="150000"/>
              </a:lnSpc>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The basic structure of deep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Deep learning includes various neural networks that possess different layers, such as input layers, hidden layers, and output layers. The input layer accepts input data; hidden layers are used to find any hidden pattern and feature from the data, and output layers show the expected results.</a:t>
            </a: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descr="Deep learning vs. Machine learning vs. Artificial Intelligence">
            <a:extLst>
              <a:ext uri="{FF2B5EF4-FFF2-40B4-BE49-F238E27FC236}">
                <a16:creationId xmlns:a16="http://schemas.microsoft.com/office/drawing/2014/main" id="{FCEDE32D-54EA-4159-D0E0-F0B1BB42DB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9873" y="2321859"/>
            <a:ext cx="5242560" cy="3810000"/>
          </a:xfrm>
          <a:prstGeom prst="rect">
            <a:avLst/>
          </a:prstGeom>
          <a:noFill/>
          <a:ln>
            <a:noFill/>
          </a:ln>
        </p:spPr>
      </p:pic>
    </p:spTree>
    <p:extLst>
      <p:ext uri="{BB962C8B-B14F-4D97-AF65-F5344CB8AC3E}">
        <p14:creationId xmlns:p14="http://schemas.microsoft.com/office/powerpoint/2010/main" val="2933959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BF389-DD3B-49C5-00A5-C7AC4BA74C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237935-B963-3877-1A27-78A553DC835B}"/>
              </a:ext>
            </a:extLst>
          </p:cNvPr>
          <p:cNvSpPr txBox="1"/>
          <p:nvPr/>
        </p:nvSpPr>
        <p:spPr>
          <a:xfrm>
            <a:off x="80682" y="308787"/>
            <a:ext cx="12111318" cy="7902420"/>
          </a:xfrm>
          <a:prstGeom prst="rect">
            <a:avLst/>
          </a:prstGeom>
          <a:noFill/>
        </p:spPr>
        <p:txBody>
          <a:bodyPr wrap="square">
            <a:spAutoFit/>
          </a:bodyPr>
          <a:lstStyle/>
          <a:p>
            <a:pPr algn="just">
              <a:lnSpc>
                <a:spcPct val="150000"/>
              </a:lnSpc>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How does deep learning work?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There are a few simple steps that deep learning follows.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Calculate the weighted sum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this weighted sum in step1 as input for the activation function.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activation function adds bias and decides whether the neuron should be triggered or not.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 output at the output layer.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Compare predicted output and actual output and accordingly use the backpropagation method for improving the performance of the model. In this step, the cost function plays a vital role in reducing the error rate.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Types of deep neural networks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There are some different types of deep learning networks available. These are as follows: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Feedforward neural network 		Radial basis function neural networks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Multi-layer perceptron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Convolution neural network (CNN)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Recurrent neural network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Modular neural network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Sequence to sequence models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3273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269A5-C76A-3EAF-A5A7-E8D54E74AB4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5074A8-F07E-6599-7793-4A735B552705}"/>
              </a:ext>
            </a:extLst>
          </p:cNvPr>
          <p:cNvSpPr txBox="1"/>
          <p:nvPr/>
        </p:nvSpPr>
        <p:spPr>
          <a:xfrm>
            <a:off x="80682" y="308787"/>
            <a:ext cx="12111318" cy="7902420"/>
          </a:xfrm>
          <a:prstGeom prst="rect">
            <a:avLst/>
          </a:prstGeom>
          <a:noFill/>
        </p:spPr>
        <p:txBody>
          <a:bodyPr wrap="square">
            <a:spAutoFit/>
          </a:bodyPr>
          <a:lstStyle/>
          <a:p>
            <a:pPr algn="just">
              <a:lnSpc>
                <a:spcPct val="150000"/>
              </a:lnSpc>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Applications of deep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Deep learning can be applied in various industries such as:</a:t>
            </a: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Self-driving vehicles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Fraud detection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Natural language processing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Virtual personal assistance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 speech, and image recognition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Healthcare, infrastructure, banking &amp; finance, marketing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Entertainment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Education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Automatic game playing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 handwriting generation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Automatic language translation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Pixel restoration and photo description &amp; tagging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Demographic and election predictions,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5083FB2E-115E-912F-CE0D-C99483F5EF41}"/>
              </a:ext>
            </a:extLst>
          </p:cNvPr>
          <p:cNvPicPr>
            <a:picLocks noChangeAspect="1"/>
          </p:cNvPicPr>
          <p:nvPr/>
        </p:nvPicPr>
        <p:blipFill>
          <a:blip r:embed="rId2"/>
          <a:stretch>
            <a:fillRect/>
          </a:stretch>
        </p:blipFill>
        <p:spPr>
          <a:xfrm>
            <a:off x="6373907" y="1452282"/>
            <a:ext cx="4865332" cy="3935506"/>
          </a:xfrm>
          <a:prstGeom prst="rect">
            <a:avLst/>
          </a:prstGeom>
        </p:spPr>
      </p:pic>
    </p:spTree>
    <p:extLst>
      <p:ext uri="{BB962C8B-B14F-4D97-AF65-F5344CB8AC3E}">
        <p14:creationId xmlns:p14="http://schemas.microsoft.com/office/powerpoint/2010/main" val="124053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CF6C31-F9BD-43A2-B848-EF81E3A81A5C}"/>
              </a:ext>
            </a:extLst>
          </p:cNvPr>
          <p:cNvPicPr>
            <a:picLocks noChangeAspect="1"/>
          </p:cNvPicPr>
          <p:nvPr/>
        </p:nvPicPr>
        <p:blipFill>
          <a:blip r:embed="rId2"/>
          <a:stretch>
            <a:fillRect/>
          </a:stretch>
        </p:blipFill>
        <p:spPr>
          <a:xfrm>
            <a:off x="3110753" y="1138518"/>
            <a:ext cx="6113929" cy="4903694"/>
          </a:xfrm>
          <a:prstGeom prst="rect">
            <a:avLst/>
          </a:prstGeom>
        </p:spPr>
      </p:pic>
    </p:spTree>
    <p:extLst>
      <p:ext uri="{BB962C8B-B14F-4D97-AF65-F5344CB8AC3E}">
        <p14:creationId xmlns:p14="http://schemas.microsoft.com/office/powerpoint/2010/main" val="3051573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E1D9D-2A40-2767-C31D-67F30B5FC4E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46954E7-E51E-2FA5-7F2A-0E01422C1A23}"/>
              </a:ext>
            </a:extLst>
          </p:cNvPr>
          <p:cNvSpPr txBox="1"/>
          <p:nvPr/>
        </p:nvSpPr>
        <p:spPr>
          <a:xfrm>
            <a:off x="80682" y="308787"/>
            <a:ext cx="12111318" cy="6655925"/>
          </a:xfrm>
          <a:prstGeom prst="rect">
            <a:avLst/>
          </a:prstGeom>
          <a:noFill/>
        </p:spPr>
        <p:txBody>
          <a:bodyPr wrap="square">
            <a:spAutoFit/>
          </a:bodyPr>
          <a:lstStyle/>
          <a:p>
            <a:pPr algn="just">
              <a:lnSpc>
                <a:spcPct val="150000"/>
              </a:lnSpc>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What is Artificial Intelligence (AI)?</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b="1" i="1"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Artificial Intelligence is defined as a field of science and engineering that deals with making intelligent machines or computers to perform human-like activities.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Mr. </a:t>
            </a:r>
            <a:r>
              <a:rPr lang="en-IN" sz="1800" b="1"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John McCarthy</a:t>
            </a: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is known as the godfather of this amazing invention. There are some popular definitions of AI, which are as follows: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"AI is defined as the capability of machines to imitate intelligent human behaviour."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 computer system able to perform tasks that normally require human intelligence, such as visual perception, speech recognition, decision-making, and translation between languages.“</a:t>
            </a:r>
          </a:p>
          <a:p>
            <a:pPr algn="just">
              <a:lnSpc>
                <a:spcPct val="150000"/>
              </a:lnSpc>
            </a:pPr>
            <a:endParaRPr lang="en-IN" sz="1800" b="1"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800" b="1"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Types of Artificial Intelligence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AI can be categorized mainly into 4 types as follows: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Reactive machine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Limited memory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Theory of Mind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Self-awareness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821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CD734-2BF0-7184-77F8-73FA0C0A3C9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0878A3A-6429-5E1F-25D5-031AF849075A}"/>
              </a:ext>
            </a:extLst>
          </p:cNvPr>
          <p:cNvSpPr txBox="1"/>
          <p:nvPr/>
        </p:nvSpPr>
        <p:spPr>
          <a:xfrm>
            <a:off x="80682" y="308787"/>
            <a:ext cx="12111318" cy="5824928"/>
          </a:xfrm>
          <a:prstGeom prst="rect">
            <a:avLst/>
          </a:prstGeom>
          <a:noFill/>
        </p:spPr>
        <p:txBody>
          <a:bodyPr wrap="square">
            <a:spAutoFit/>
          </a:bodyPr>
          <a:lstStyle/>
          <a:p>
            <a:pPr algn="just">
              <a:lnSpc>
                <a:spcPct val="150000"/>
              </a:lnSpc>
            </a:pPr>
            <a:r>
              <a:rPr lang="en-IN" sz="1800" b="1"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Application of Artificial Intelligent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Language Translations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 in healthcare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Speech recognition, text recognition, and image recognition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 in astronomy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 in gaming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 in finance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 in data security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 in social media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 in travel and transport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 in Automotive Industry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 in robots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 in Entertainment, agriculture, E-commerce, education,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293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1BCF9-15F2-FCE3-D928-5F450D8A67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D10CBF8-99E7-221F-2824-CEB57FFF6F0B}"/>
              </a:ext>
            </a:extLst>
          </p:cNvPr>
          <p:cNvSpPr txBox="1"/>
          <p:nvPr/>
        </p:nvSpPr>
        <p:spPr>
          <a:xfrm>
            <a:off x="80682" y="308787"/>
            <a:ext cx="12111318" cy="7486921"/>
          </a:xfrm>
          <a:prstGeom prst="rect">
            <a:avLst/>
          </a:prstGeom>
          <a:noFill/>
        </p:spPr>
        <p:txBody>
          <a:bodyPr wrap="square">
            <a:spAutoFit/>
          </a:bodyPr>
          <a:lstStyle/>
          <a:p>
            <a:pPr algn="just">
              <a:lnSpc>
                <a:spcPct val="150000"/>
              </a:lnSpc>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What is Machine Learning?</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Machine Learning is defined as the branch of Artificial Intelligence and computer science that focuses on learning and improving the performance of computers/machines through past experience by using algorithms.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AI is used to make intelligent machines/robots, whereas machine learning helps those machines to train for predicting the outcome without human intervention.</a:t>
            </a:r>
          </a:p>
          <a:p>
            <a:pPr algn="just">
              <a:lnSpc>
                <a:spcPct val="150000"/>
              </a:lnSpc>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How does Machine Learning work?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Machine Learning uses algorithms and techniques that enable the machines to learn from past experience/trends and predict the output based on that data. </a:t>
            </a:r>
          </a:p>
          <a:p>
            <a:pPr algn="just">
              <a:lnSpc>
                <a:spcPct val="150000"/>
              </a:lnSpc>
            </a:pPr>
            <a:endParaRPr lang="en-IN" kern="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kern="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However, firstly, machine learning access a huge amount of data using data pre-processing. This data can be either structured, semi-structured, or unstructured. Further, this data is fed through some techniques and algorithms to machines, and then based on previous trends; it predicts the outputs automatically.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Deep learning vs. Machine learning vs. Artificial Intelligence">
            <a:extLst>
              <a:ext uri="{FF2B5EF4-FFF2-40B4-BE49-F238E27FC236}">
                <a16:creationId xmlns:a16="http://schemas.microsoft.com/office/drawing/2014/main" id="{40A579ED-A5F9-7F4D-339A-6CAA4B3099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3750" y="3537938"/>
            <a:ext cx="5731510" cy="1467485"/>
          </a:xfrm>
          <a:prstGeom prst="rect">
            <a:avLst/>
          </a:prstGeom>
          <a:noFill/>
          <a:ln>
            <a:noFill/>
          </a:ln>
        </p:spPr>
      </p:pic>
    </p:spTree>
    <p:extLst>
      <p:ext uri="{BB962C8B-B14F-4D97-AF65-F5344CB8AC3E}">
        <p14:creationId xmlns:p14="http://schemas.microsoft.com/office/powerpoint/2010/main" val="372141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07C83-78B0-AFEB-3FDC-A91623B1D5B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0A2DC3-D5F6-8A9E-D361-A8D9A8DB71DD}"/>
              </a:ext>
            </a:extLst>
          </p:cNvPr>
          <p:cNvSpPr txBox="1"/>
          <p:nvPr/>
        </p:nvSpPr>
        <p:spPr>
          <a:xfrm>
            <a:off x="80682" y="308787"/>
            <a:ext cx="12111318" cy="6655925"/>
          </a:xfrm>
          <a:prstGeom prst="rect">
            <a:avLst/>
          </a:prstGeom>
          <a:noFill/>
        </p:spPr>
        <p:txBody>
          <a:bodyPr wrap="square">
            <a:spAutoFit/>
          </a:bodyPr>
          <a:lstStyle/>
          <a:p>
            <a:pPr algn="just">
              <a:lnSpc>
                <a:spcPct val="150000"/>
              </a:lnSpc>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Types of Machine Learning</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Based on the methods and techniques to teach machines, Machine Learning is categorized into mainly four types, which are as follows: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Supervised Machine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type of ML method uses </a:t>
            </a:r>
            <a:r>
              <a:rPr lang="en-IN" sz="180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labeled</a:t>
            </a: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datasets to train machines and, based on these datasets, machines predict the output. It needs supervision to train models and predict outputs. </a:t>
            </a: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Image segmentation, medical diagnosis, fraud detection, spam detection, speech recognition,</a:t>
            </a: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etc., are some important applications of supervised machine learning.</a:t>
            </a:r>
            <a:b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Supervised machine learning can be further categorized into 2 types of problems as follows: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Regression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Advantages of Supervised machine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Supervised machine learning helps to predict output based on prior experience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helps to provide an exact idea about classes of objects.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9041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53224-6594-3206-972F-373EA3DFDF9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C2ACE52-97CF-7AB8-BC7D-ACB017F70902}"/>
              </a:ext>
            </a:extLst>
          </p:cNvPr>
          <p:cNvSpPr txBox="1"/>
          <p:nvPr/>
        </p:nvSpPr>
        <p:spPr>
          <a:xfrm>
            <a:off x="80682" y="308787"/>
            <a:ext cx="12111318" cy="7071423"/>
          </a:xfrm>
          <a:prstGeom prst="rect">
            <a:avLst/>
          </a:prstGeom>
          <a:noFill/>
        </p:spPr>
        <p:txBody>
          <a:bodyPr wrap="square">
            <a:spAutoFit/>
          </a:bodyPr>
          <a:lstStyle/>
          <a:p>
            <a:pPr algn="just">
              <a:lnSpc>
                <a:spcPct val="150000"/>
              </a:lnSpc>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Disadvantages of Supervised machine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method is not significant in solving complex problems.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method does not guarantee to give exact output as it contains both structured and unstructured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needs more computational time to teach ML models.</a:t>
            </a:r>
          </a:p>
          <a:p>
            <a:pPr marL="285750" indent="-285750" algn="just">
              <a:lnSpc>
                <a:spcPct val="150000"/>
              </a:lnSpc>
              <a:buFont typeface="Arial" panose="020B0604020202020204" pitchFamily="34" charset="0"/>
              <a:buChar char="•"/>
            </a:pPr>
            <a:endParaRPr lang="en-IN"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Unsupervised Machine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Unsupervised machine learning is just the opposite of supervised learning. Unlike supervised machine learning, it does not need supervision, which means it does not require </a:t>
            </a:r>
            <a:r>
              <a:rPr lang="en-IN" sz="180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labeled</a:t>
            </a: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datasets to train machines. Hence, in unsupervised machine learning, the output is predicted without any supervision. The main aim of the unsupervised learning algorithm is to group or categorize the unsorted dataset according to the similarities, patterns, and differences. </a:t>
            </a: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Network analysis, recommendation system, anomaly detection, singular value decompositions,</a:t>
            </a: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etc., are some important applications of unsupervised machine learning.</a:t>
            </a:r>
            <a:b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Unsupervised machine learning is further categorized into two types: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Clustering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Association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34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25B4E-676D-25D3-B885-12A9CCAA88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41031B-499E-DA55-6674-19BD304EF5A0}"/>
              </a:ext>
            </a:extLst>
          </p:cNvPr>
          <p:cNvSpPr txBox="1"/>
          <p:nvPr/>
        </p:nvSpPr>
        <p:spPr>
          <a:xfrm>
            <a:off x="80682" y="308787"/>
            <a:ext cx="12111318" cy="7071423"/>
          </a:xfrm>
          <a:prstGeom prst="rect">
            <a:avLst/>
          </a:prstGeom>
          <a:noFill/>
        </p:spPr>
        <p:txBody>
          <a:bodyPr wrap="square">
            <a:spAutoFit/>
          </a:bodyPr>
          <a:lstStyle/>
          <a:p>
            <a:pPr algn="just">
              <a:lnSpc>
                <a:spcPct val="150000"/>
              </a:lnSpc>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Advantages of unsupervised machine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can be used to solve complex ML problems as it works with unlabelled data sets.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used to solve multiple tasks in comparison to supervised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Disadvantages of unsupervised machine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unlabelled data sets may predict inaccurate outputs.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relatively complex algorithm as it deals with unlabelled datasets and also does not map with output.</a:t>
            </a:r>
          </a:p>
          <a:p>
            <a:pPr algn="just">
              <a:lnSpc>
                <a:spcPct val="150000"/>
              </a:lnSpc>
            </a:pPr>
            <a:endParaRPr lang="en-IN"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Semi-supervised Machine learning</a:t>
            </a:r>
            <a:b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Semi-supervised learning is the combination of both supervised and unsupervised machine learning. Although it uses both </a:t>
            </a:r>
            <a:r>
              <a:rPr lang="en-IN" sz="180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labeled</a:t>
            </a: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unlabelled datasets to train models and predict the output, mostly, it contains the unlabelled datasets.</a:t>
            </a:r>
            <a:b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Advantages of Semi-supervised machine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simple and easy to understand the algorithm.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more efficient.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used to solve the drawbacks of Supervised and Unsupervised Learning algorithms.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842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460DF-D7B3-643F-13C4-64FD527A92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3F2A787-8620-F980-3485-7717D8994059}"/>
              </a:ext>
            </a:extLst>
          </p:cNvPr>
          <p:cNvSpPr txBox="1"/>
          <p:nvPr/>
        </p:nvSpPr>
        <p:spPr>
          <a:xfrm>
            <a:off x="80682" y="308787"/>
            <a:ext cx="12111318" cy="7486921"/>
          </a:xfrm>
          <a:prstGeom prst="rect">
            <a:avLst/>
          </a:prstGeom>
          <a:noFill/>
        </p:spPr>
        <p:txBody>
          <a:bodyPr wrap="square">
            <a:spAutoFit/>
          </a:bodyPr>
          <a:lstStyle/>
          <a:p>
            <a:pPr algn="just">
              <a:lnSpc>
                <a:spcPct val="150000"/>
              </a:lnSpc>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Disadvantages of Semi-supervised machine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does not include applicable network-level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gives less accurate results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Iterations results may not be stable.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1800" b="1" kern="0" dirty="0">
                <a:solidFill>
                  <a:srgbClr val="000000"/>
                </a:solidFill>
                <a:effectLst/>
                <a:latin typeface="Times New Roman" panose="02020603050405020304" pitchFamily="18" charset="0"/>
                <a:ea typeface="Calibri" panose="020F0502020204030204" pitchFamily="34" charset="0"/>
              </a:rPr>
              <a:t>Reinforcement Learning</a:t>
            </a:r>
          </a:p>
          <a:p>
            <a:pPr>
              <a:lnSpc>
                <a:spcPct val="150000"/>
              </a:lnSpc>
            </a:pPr>
            <a:r>
              <a:rPr lang="en-IN" sz="1800" kern="0" dirty="0">
                <a:solidFill>
                  <a:srgbClr val="000000"/>
                </a:solidFill>
                <a:effectLst/>
                <a:latin typeface="Times New Roman" panose="02020603050405020304" pitchFamily="18" charset="0"/>
                <a:ea typeface="Calibri" panose="020F0502020204030204" pitchFamily="34" charset="0"/>
              </a:rPr>
              <a:t>Reinforcement learning is defined as the feedback-based method to learn from past experience and improve the performance of models. In this method, an AI agent automatically explores its surrounding by hitting and trial actions.</a:t>
            </a:r>
            <a:br>
              <a:rPr lang="en-IN" sz="1800" kern="0" dirty="0">
                <a:solidFill>
                  <a:srgbClr val="000000"/>
                </a:solidFill>
                <a:effectLst/>
                <a:latin typeface="Times New Roman" panose="02020603050405020304" pitchFamily="18" charset="0"/>
                <a:ea typeface="Calibri" panose="020F0502020204030204" pitchFamily="34" charset="0"/>
              </a:rPr>
            </a:br>
            <a:r>
              <a:rPr lang="en-IN" sz="1800" kern="0" dirty="0">
                <a:solidFill>
                  <a:srgbClr val="000000"/>
                </a:solidFill>
                <a:effectLst/>
                <a:latin typeface="Times New Roman" panose="02020603050405020304" pitchFamily="18" charset="0"/>
                <a:ea typeface="Calibri" panose="020F0502020204030204" pitchFamily="34" charset="0"/>
              </a:rPr>
              <a:t>Further, in reinforcement learning algorithms, machines learn from experience or past data and do not use </a:t>
            </a:r>
            <a:r>
              <a:rPr lang="en-IN" sz="1800" kern="0" dirty="0" err="1">
                <a:solidFill>
                  <a:srgbClr val="000000"/>
                </a:solidFill>
                <a:effectLst/>
                <a:latin typeface="Times New Roman" panose="02020603050405020304" pitchFamily="18" charset="0"/>
                <a:ea typeface="Calibri" panose="020F0502020204030204" pitchFamily="34" charset="0"/>
              </a:rPr>
              <a:t>labeled</a:t>
            </a:r>
            <a:r>
              <a:rPr lang="en-IN" sz="1800" kern="0" dirty="0">
                <a:solidFill>
                  <a:srgbClr val="000000"/>
                </a:solidFill>
                <a:effectLst/>
                <a:latin typeface="Times New Roman" panose="02020603050405020304" pitchFamily="18" charset="0"/>
                <a:ea typeface="Calibri" panose="020F0502020204030204" pitchFamily="34" charset="0"/>
              </a:rPr>
              <a:t> data. It can be applied in various real-world cases such as video games, resource management, robotics, text mining, operations &amp; research, etc.</a:t>
            </a:r>
            <a:endParaRPr lang="en-IN" b="1" kern="0" dirty="0">
              <a:solidFill>
                <a:srgbClr val="000000"/>
              </a:solidFill>
              <a:latin typeface="Times New Roman" panose="02020603050405020304" pitchFamily="18" charset="0"/>
              <a:ea typeface="Calibri" panose="020F0502020204030204" pitchFamily="34" charset="0"/>
            </a:endParaRPr>
          </a:p>
          <a:p>
            <a:pPr>
              <a:lnSpc>
                <a:spcPct val="150000"/>
              </a:lnSpc>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Reinforcement learning is further categorized into two types: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Positive reinforcement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Negative reinforcement learning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br>
              <a:rPr lang="en-IN" sz="1800" kern="0" dirty="0">
                <a:solidFill>
                  <a:srgbClr val="000000"/>
                </a:solidFill>
                <a:effectLst/>
                <a:latin typeface="Times New Roman" panose="02020603050405020304" pitchFamily="18" charset="0"/>
                <a:ea typeface="Calibri" panose="020F0502020204030204" pitchFamily="34"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6481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1485</Words>
  <Application>Microsoft Office PowerPoint</Application>
  <PresentationFormat>Widescreen</PresentationFormat>
  <Paragraphs>145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Vaman Ravi</dc:creator>
  <cp:lastModifiedBy>Vaman Ravi</cp:lastModifiedBy>
  <cp:revision>1</cp:revision>
  <dcterms:created xsi:type="dcterms:W3CDTF">2024-02-07T08:31:36Z</dcterms:created>
  <dcterms:modified xsi:type="dcterms:W3CDTF">2024-02-07T10:40:04Z</dcterms:modified>
</cp:coreProperties>
</file>