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8653-90B4-1687-C840-40FCC368F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F92303-2DE8-2AD7-7E17-8F97804D1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70C8F1-CE1B-27F1-F8C5-B256629D488A}"/>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3C25C776-48AF-8AAB-86F0-A9B4814CA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D8421-0263-D33B-6D2A-2314FC0CF3AD}"/>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65181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ECAC-5EA1-56F7-241C-4099660256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FEF03-ED84-1040-13EF-84FBEDB6B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1EE2-0D74-D3DC-335F-2E36DA23A038}"/>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4308D1DA-F26D-9770-6767-15C569696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37435-4C3D-5E9F-FBC8-0F6BD6F7B63A}"/>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81284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C5BCA-2A27-6AE6-71DC-D4AC06B079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5AD0B-6776-ED95-5D3C-A8EB7DA73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E277D-8CF2-7888-4B9A-E0944DD28145}"/>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A35815FD-4E07-886B-8A8D-664349823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51DA8-A316-0E07-5F70-A906F39A5DD9}"/>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12384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F7F-651A-0919-F685-B8C30C0230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E97B5-158A-36EB-E13B-9AEA9123D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11B4C-A453-07B4-48D4-CFD722FAA7F4}"/>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25AA17EA-73B4-0ADE-E2B7-BE8D6D605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360A9-82F9-0531-8068-251E4D69AAAB}"/>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72589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6360-0023-2290-CB3C-79E5021F8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F69E80-B1C9-4C5D-578F-6F2FA9EA7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E7D50-D331-6DED-D99D-BBE5C466FAAF}"/>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EB0B42F2-801D-826B-CA90-FA1E27B16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C41DB-B3B6-1643-E688-8624F2AD3BCB}"/>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58677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6280-A924-5759-6D86-E832250F0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72AF2-6911-0CDE-9ABF-85C740E6A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837BA-B27D-828E-BD23-D3C617755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3E4C9D-3B3B-9B49-4F9C-8B9F099E72F5}"/>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6" name="Footer Placeholder 5">
            <a:extLst>
              <a:ext uri="{FF2B5EF4-FFF2-40B4-BE49-F238E27FC236}">
                <a16:creationId xmlns:a16="http://schemas.microsoft.com/office/drawing/2014/main" id="{99DC315D-7B35-4C07-0012-C7089CAC4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3C497-9633-8FC7-E1A2-F6645C02B68A}"/>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58534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23FE-454E-46A8-D20B-43DD61AA96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B1D2D6-7187-E1DC-E5D0-561C31A61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0FB5B-2412-8E0C-5513-76FD3D0FE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047A31-0803-C493-80F4-E1BEDBC8D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144C1-C506-B93E-DABB-564885434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84AD1-4B4A-EB57-C827-4E5B6C404A06}"/>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8" name="Footer Placeholder 7">
            <a:extLst>
              <a:ext uri="{FF2B5EF4-FFF2-40B4-BE49-F238E27FC236}">
                <a16:creationId xmlns:a16="http://schemas.microsoft.com/office/drawing/2014/main" id="{C3D3BE09-51AD-F308-D5EF-0DA46A37AC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BB936F-AFAE-F0E0-0EB4-98AF5A6A589F}"/>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6358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C7B1-7CE8-149C-18E8-E2F12D32A3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13E5B5-83AB-E977-7239-263383C0FD82}"/>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4" name="Footer Placeholder 3">
            <a:extLst>
              <a:ext uri="{FF2B5EF4-FFF2-40B4-BE49-F238E27FC236}">
                <a16:creationId xmlns:a16="http://schemas.microsoft.com/office/drawing/2014/main" id="{2DC523CB-0385-107B-B381-A56193F5F6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571B7D-0DA9-C79C-2200-9A8766547177}"/>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01206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DE7B0-9EAD-A0FB-D4FC-2A8AA005FA95}"/>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3" name="Footer Placeholder 2">
            <a:extLst>
              <a:ext uri="{FF2B5EF4-FFF2-40B4-BE49-F238E27FC236}">
                <a16:creationId xmlns:a16="http://schemas.microsoft.com/office/drawing/2014/main" id="{AAEC7BE0-FCD0-2B39-B9D4-50536A6CB3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A9C3D-7273-77E8-E0B4-B69941D6DA0C}"/>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26311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D30B-68C6-A28B-9FA7-97F5C8B53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925DC8-48C1-9DD7-3B8B-316407FED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CFF0C-2829-DE21-4443-18972A6AF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1547-55D5-787B-8A82-664A862775E8}"/>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6" name="Footer Placeholder 5">
            <a:extLst>
              <a:ext uri="{FF2B5EF4-FFF2-40B4-BE49-F238E27FC236}">
                <a16:creationId xmlns:a16="http://schemas.microsoft.com/office/drawing/2014/main" id="{EF25C6E0-7BED-C035-82A1-878288068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17AF9-8D7A-2E55-C30A-61E3708B07A6}"/>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33539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7A84-3216-C0A2-D080-A570FFE77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3205F-6A95-8727-FD46-22AA5C9B6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DF25CE-9634-7314-C6E0-6DB9D3074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10136-7E26-53F8-FC63-3EAE66308041}"/>
              </a:ext>
            </a:extLst>
          </p:cNvPr>
          <p:cNvSpPr>
            <a:spLocks noGrp="1"/>
          </p:cNvSpPr>
          <p:nvPr>
            <p:ph type="dt" sz="half" idx="10"/>
          </p:nvPr>
        </p:nvSpPr>
        <p:spPr/>
        <p:txBody>
          <a:bodyPr/>
          <a:lstStyle/>
          <a:p>
            <a:fld id="{A00AC5E8-4708-4D7C-99AF-D5D92E366233}" type="datetimeFigureOut">
              <a:rPr lang="en-IN" smtClean="0"/>
              <a:t>12-02-2024</a:t>
            </a:fld>
            <a:endParaRPr lang="en-IN"/>
          </a:p>
        </p:txBody>
      </p:sp>
      <p:sp>
        <p:nvSpPr>
          <p:cNvPr id="6" name="Footer Placeholder 5">
            <a:extLst>
              <a:ext uri="{FF2B5EF4-FFF2-40B4-BE49-F238E27FC236}">
                <a16:creationId xmlns:a16="http://schemas.microsoft.com/office/drawing/2014/main" id="{64E38A06-E55B-7287-41C4-2DDD237D6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A9A70-E770-6AB6-FF19-7EFEB699AE3E}"/>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66792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1E468-32B8-FEDD-3143-481174E2C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62E04-456B-909A-2567-EBC90A434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59464-FD50-3C00-2975-26DB66641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AC5E8-4708-4D7C-99AF-D5D92E366233}" type="datetimeFigureOut">
              <a:rPr lang="en-IN" smtClean="0"/>
              <a:t>12-02-2024</a:t>
            </a:fld>
            <a:endParaRPr lang="en-IN"/>
          </a:p>
        </p:txBody>
      </p:sp>
      <p:sp>
        <p:nvSpPr>
          <p:cNvPr id="5" name="Footer Placeholder 4">
            <a:extLst>
              <a:ext uri="{FF2B5EF4-FFF2-40B4-BE49-F238E27FC236}">
                <a16:creationId xmlns:a16="http://schemas.microsoft.com/office/drawing/2014/main" id="{D9C1C727-2172-8510-B9F9-103B3C136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773BD8-E1E9-D596-F025-966855954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7EBEE-DA88-4A9B-B714-CD7B94A02CBB}" type="slidenum">
              <a:rPr lang="en-IN" smtClean="0"/>
              <a:t>‹#›</a:t>
            </a:fld>
            <a:endParaRPr lang="en-IN"/>
          </a:p>
        </p:txBody>
      </p:sp>
    </p:spTree>
    <p:extLst>
      <p:ext uri="{BB962C8B-B14F-4D97-AF65-F5344CB8AC3E}">
        <p14:creationId xmlns:p14="http://schemas.microsoft.com/office/powerpoint/2010/main" val="166207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AE63FF-8FAD-55A4-F6ED-8098D2BD2FCA}"/>
              </a:ext>
            </a:extLst>
          </p:cNvPr>
          <p:cNvSpPr txBox="1"/>
          <p:nvPr/>
        </p:nvSpPr>
        <p:spPr>
          <a:xfrm>
            <a:off x="806824" y="3021105"/>
            <a:ext cx="10632141" cy="923330"/>
          </a:xfrm>
          <a:prstGeom prst="rect">
            <a:avLst/>
          </a:prstGeom>
          <a:noFill/>
        </p:spPr>
        <p:txBody>
          <a:bodyPr wrap="square">
            <a:spAutoFit/>
          </a:bodyPr>
          <a:lstStyle/>
          <a:p>
            <a:pPr algn="ctr"/>
            <a:r>
              <a:rPr lang="en-US" sz="5400" b="1" dirty="0">
                <a:latin typeface="Times New Roman" panose="02020603050405020304" pitchFamily="18" charset="0"/>
                <a:cs typeface="Times New Roman" panose="02020603050405020304" pitchFamily="18" charset="0"/>
              </a:rPr>
              <a:t>Neural Networks</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21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EB652-6A8A-AA5F-5E6F-120927F6BB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9E645D-E5D3-5E7F-19FF-A844E9A498FB}"/>
              </a:ext>
            </a:extLst>
          </p:cNvPr>
          <p:cNvSpPr txBox="1"/>
          <p:nvPr/>
        </p:nvSpPr>
        <p:spPr>
          <a:xfrm>
            <a:off x="80682" y="308787"/>
            <a:ext cx="12111318" cy="8040919"/>
          </a:xfrm>
          <a:prstGeom prst="rect">
            <a:avLst/>
          </a:prstGeom>
          <a:noFill/>
        </p:spPr>
        <p:txBody>
          <a:bodyPr wrap="square">
            <a:spAutoFit/>
          </a:bodyPr>
          <a:lstStyle/>
          <a:p>
            <a:pPr algn="l">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Types of Neural Network in Machine Learning</a:t>
            </a:r>
          </a:p>
          <a:p>
            <a:pPr algn="l">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Explore different kinds of neural networks in machine learning in this section:</a:t>
            </a:r>
          </a:p>
          <a:p>
            <a:pPr algn="l">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a:t>
            </a:r>
            <a:r>
              <a:rPr lang="en-US" b="1" i="0" dirty="0" err="1">
                <a:solidFill>
                  <a:srgbClr val="383838"/>
                </a:solidFill>
                <a:effectLst/>
                <a:latin typeface="Times New Roman" panose="02020603050405020304" pitchFamily="18" charset="0"/>
                <a:cs typeface="Times New Roman" panose="02020603050405020304" pitchFamily="18" charset="0"/>
              </a:rPr>
              <a:t>i</a:t>
            </a:r>
            <a:r>
              <a:rPr lang="en-US" b="1" i="0" dirty="0">
                <a:solidFill>
                  <a:srgbClr val="383838"/>
                </a:solidFill>
                <a:effectLst/>
                <a:latin typeface="Times New Roman" panose="02020603050405020304" pitchFamily="18" charset="0"/>
                <a:cs typeface="Times New Roman" panose="02020603050405020304" pitchFamily="18" charset="0"/>
              </a:rPr>
              <a:t>) ANN</a:t>
            </a:r>
            <a:endParaRPr lang="en-US" b="0" i="0" dirty="0">
              <a:solidFill>
                <a:srgbClr val="383838"/>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ANN is also known as an artificial neural network. It is a feed-forward neural network because the inputs are sent in the forward direction. It can also contain hidden layers which can make the model even denser. They have a fixed length as specified by the programmer. It is used for Textual Data or Tabular Data. A widely used real-life application is Facial Recognition. It is comparatively less powerful than CNN and RNN.</a:t>
            </a:r>
          </a:p>
          <a:p>
            <a:pPr algn="l">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(ii) CNN</a:t>
            </a:r>
            <a:endParaRPr lang="en-US" b="0" i="0" dirty="0">
              <a:solidFill>
                <a:srgbClr val="383838"/>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Convolutional Neural Networks is mainly used for Image Data. It is used for Computer Vision. Some of the real-life applications are object detection in autonomous vehicles. It contains a combination of convolutional layers and neurons. It is more powerful than both ANN and RNN.</a:t>
            </a:r>
          </a:p>
          <a:p>
            <a:pPr algn="l">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(iii) RNN</a:t>
            </a:r>
            <a:endParaRPr lang="en-US" b="0" i="0" dirty="0">
              <a:solidFill>
                <a:srgbClr val="383838"/>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It is also known as Recurrent Neural Networks. It is used to process and interpret time series data. In this type of model, the output from a processing node is fed back into nodes in the same or previous layers. The most known types of RNN are</a:t>
            </a:r>
            <a:r>
              <a:rPr lang="en-US" b="1" i="0" dirty="0">
                <a:solidFill>
                  <a:srgbClr val="383838"/>
                </a:solidFill>
                <a:effectLst/>
                <a:latin typeface="Times New Roman" panose="02020603050405020304" pitchFamily="18" charset="0"/>
                <a:cs typeface="Times New Roman" panose="02020603050405020304" pitchFamily="18" charset="0"/>
              </a:rPr>
              <a:t> LSTM </a:t>
            </a:r>
            <a:r>
              <a:rPr lang="en-US" b="0" i="0" dirty="0">
                <a:solidFill>
                  <a:srgbClr val="383838"/>
                </a:solidFill>
                <a:effectLst/>
                <a:latin typeface="Times New Roman" panose="02020603050405020304" pitchFamily="18" charset="0"/>
                <a:cs typeface="Times New Roman" panose="02020603050405020304" pitchFamily="18" charset="0"/>
              </a:rPr>
              <a:t>(Long Short Term Memory) Networks</a:t>
            </a:r>
          </a:p>
          <a:p>
            <a:br>
              <a:rPr lang="en-IN" sz="1800" kern="0" dirty="0">
                <a:solidFill>
                  <a:srgbClr val="000000"/>
                </a:solidFill>
                <a:effectLst/>
                <a:latin typeface="Times New Roman" panose="02020603050405020304" pitchFamily="18" charset="0"/>
                <a:ea typeface="Calibri" panose="020F050202020403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281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310D6-370A-7E89-E7D1-735C4865A4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EEE050-0681-05CA-E3E1-11204457AEA7}"/>
              </a:ext>
            </a:extLst>
          </p:cNvPr>
          <p:cNvSpPr txBox="1"/>
          <p:nvPr/>
        </p:nvSpPr>
        <p:spPr>
          <a:xfrm>
            <a:off x="80682" y="308787"/>
            <a:ext cx="12111318" cy="748692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Classification Algorithm in Machine Learning</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As we know, the Supervised Machine Learning algorithm can be broadly classified into Regression and Classification Algorithms. In Regression algorithms, we have predicted the output for continuous values, but to predict the categorical values, we need Classification algorithms.</a:t>
            </a:r>
          </a:p>
          <a:p>
            <a:pPr algn="just">
              <a:lnSpc>
                <a:spcPct val="150000"/>
              </a:lnSpc>
            </a:pPr>
            <a:r>
              <a:rPr lang="en-US" b="1" i="0" dirty="0">
                <a:effectLst/>
                <a:latin typeface="Times New Roman" panose="02020603050405020304" pitchFamily="18" charset="0"/>
                <a:cs typeface="Times New Roman" panose="02020603050405020304" pitchFamily="18" charset="0"/>
              </a:rPr>
              <a:t>What is the Classification Algorithm?</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a:t>
            </a:r>
            <a:r>
              <a:rPr lang="en-US" b="1" i="0" dirty="0">
                <a:solidFill>
                  <a:srgbClr val="333333"/>
                </a:solidFill>
                <a:effectLst/>
                <a:latin typeface="Times New Roman" panose="02020603050405020304" pitchFamily="18" charset="0"/>
                <a:cs typeface="Times New Roman" panose="02020603050405020304" pitchFamily="18" charset="0"/>
              </a:rPr>
              <a:t>Yes or No, 0 or 1, Spam or Not Spam, cat or dog,</a:t>
            </a:r>
            <a:r>
              <a:rPr lang="en-US" b="0" i="0" dirty="0">
                <a:solidFill>
                  <a:srgbClr val="333333"/>
                </a:solidFill>
                <a:effectLst/>
                <a:latin typeface="Times New Roman" panose="02020603050405020304" pitchFamily="18" charset="0"/>
                <a:cs typeface="Times New Roman" panose="02020603050405020304" pitchFamily="18" charset="0"/>
              </a:rPr>
              <a:t> etc. Classes can be called as targets/labels or categories.</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Unlike regression, the output variable of Classification is a category, not a value, such as "Green or Blue", "fruit or animal", etc. Since the Classification algorithm is a Supervised learning technique, hence it takes labeled input data, which means it contains input with the corresponding output.</a:t>
            </a:r>
          </a:p>
          <a:p>
            <a:pPr algn="just">
              <a:lnSpc>
                <a:spcPct val="150000"/>
              </a:lnSpc>
            </a:pPr>
            <a:r>
              <a:rPr lang="en-US" b="1" i="0" dirty="0">
                <a:solidFill>
                  <a:srgbClr val="333333"/>
                </a:solidFill>
                <a:effectLst/>
                <a:latin typeface="Times New Roman" panose="02020603050405020304" pitchFamily="18" charset="0"/>
                <a:cs typeface="Times New Roman" panose="02020603050405020304" pitchFamily="18" charset="0"/>
              </a:rPr>
              <a:t>In classification algorithm, a discrete output function(y) is mapped to input variable(x).</a:t>
            </a:r>
            <a:endParaRPr lang="en-US" b="1"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y=f(x), where y = categorical output  </a:t>
            </a:r>
          </a:p>
          <a:p>
            <a:pPr algn="just">
              <a:lnSpc>
                <a:spcPct val="15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4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DE4EB-4C95-10AA-34CC-4C0DC60FB6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B4DF2D-42FD-9022-574B-57D05299EE65}"/>
              </a:ext>
            </a:extLst>
          </p:cNvPr>
          <p:cNvSpPr txBox="1"/>
          <p:nvPr/>
        </p:nvSpPr>
        <p:spPr>
          <a:xfrm>
            <a:off x="80682" y="308787"/>
            <a:ext cx="12111318" cy="4162934"/>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best example of an ML classification algorithm is </a:t>
            </a:r>
            <a:r>
              <a:rPr lang="en-US" b="1" i="0" dirty="0">
                <a:solidFill>
                  <a:srgbClr val="333333"/>
                </a:solidFill>
                <a:effectLst/>
                <a:latin typeface="Times New Roman" panose="02020603050405020304" pitchFamily="18" charset="0"/>
                <a:cs typeface="Times New Roman" panose="02020603050405020304" pitchFamily="18" charset="0"/>
              </a:rPr>
              <a:t>Email Spam Detector</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main goal of the Classification algorithm is to identify the category of a given dataset, and these algorithms are mainly used to predict the output for the categorical data.</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Classification algorithms can be better understood using the below diagram. In the below diagram, there are two classes, class A and Class B. These classes have features that are similar to each other and dissimilar to other classes.</a:t>
            </a: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B46CEE5-9722-F7CB-683C-723199DE8A9C}"/>
              </a:ext>
            </a:extLst>
          </p:cNvPr>
          <p:cNvPicPr>
            <a:picLocks noChangeAspect="1"/>
          </p:cNvPicPr>
          <p:nvPr/>
        </p:nvPicPr>
        <p:blipFill>
          <a:blip r:embed="rId2"/>
          <a:stretch>
            <a:fillRect/>
          </a:stretch>
        </p:blipFill>
        <p:spPr>
          <a:xfrm>
            <a:off x="3514166" y="2516007"/>
            <a:ext cx="4665288" cy="3619500"/>
          </a:xfrm>
          <a:prstGeom prst="rect">
            <a:avLst/>
          </a:prstGeom>
        </p:spPr>
      </p:pic>
    </p:spTree>
    <p:extLst>
      <p:ext uri="{BB962C8B-B14F-4D97-AF65-F5344CB8AC3E}">
        <p14:creationId xmlns:p14="http://schemas.microsoft.com/office/powerpoint/2010/main" val="293395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BF389-DD3B-49C5-00A5-C7AC4BA74C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237935-B963-3877-1A27-78A553DC835B}"/>
              </a:ext>
            </a:extLst>
          </p:cNvPr>
          <p:cNvSpPr txBox="1"/>
          <p:nvPr/>
        </p:nvSpPr>
        <p:spPr>
          <a:xfrm>
            <a:off x="0" y="0"/>
            <a:ext cx="12111318" cy="7348422"/>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algorithm which implements the classification on a dataset is known as a classifier. There are two types of Classifications:</a:t>
            </a:r>
          </a:p>
          <a:p>
            <a:pPr marL="285750" indent="-285750"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Binary Classifier:</a:t>
            </a:r>
            <a:r>
              <a:rPr lang="en-US" b="0" i="0" dirty="0">
                <a:solidFill>
                  <a:srgbClr val="000000"/>
                </a:solidFill>
                <a:effectLst/>
                <a:latin typeface="Times New Roman" panose="02020603050405020304" pitchFamily="18" charset="0"/>
                <a:cs typeface="Times New Roman" panose="02020603050405020304" pitchFamily="18" charset="0"/>
              </a:rPr>
              <a:t> If the classification problem has only two possible outcomes, then it is called as Binary Classifier.</a:t>
            </a:r>
            <a:br>
              <a:rPr lang="en-US" b="0"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Examples:</a:t>
            </a:r>
            <a:r>
              <a:rPr lang="en-US" b="0" i="0" dirty="0">
                <a:solidFill>
                  <a:srgbClr val="000000"/>
                </a:solidFill>
                <a:effectLst/>
                <a:latin typeface="Times New Roman" panose="02020603050405020304" pitchFamily="18" charset="0"/>
                <a:cs typeface="Times New Roman" panose="02020603050405020304" pitchFamily="18" charset="0"/>
              </a:rPr>
              <a:t> YES or NO, MALE or FEMALE, SPAM or NOT SPAM, CAT or DOG, etc.</a:t>
            </a:r>
          </a:p>
          <a:p>
            <a:pPr marL="285750" indent="-285750"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Multi-class Classifier:</a:t>
            </a:r>
            <a:r>
              <a:rPr lang="en-US" b="0" i="0" dirty="0">
                <a:solidFill>
                  <a:srgbClr val="000000"/>
                </a:solidFill>
                <a:effectLst/>
                <a:latin typeface="Times New Roman" panose="02020603050405020304" pitchFamily="18" charset="0"/>
                <a:cs typeface="Times New Roman" panose="02020603050405020304" pitchFamily="18" charset="0"/>
              </a:rPr>
              <a:t> If a classification problem has more than two outcomes, then it is called as Multi-class Classifier.</a:t>
            </a:r>
            <a:br>
              <a:rPr lang="en-US" b="0"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Example:</a:t>
            </a:r>
            <a:r>
              <a:rPr lang="en-US" b="0" i="0" dirty="0">
                <a:solidFill>
                  <a:srgbClr val="000000"/>
                </a:solidFill>
                <a:effectLst/>
                <a:latin typeface="Times New Roman" panose="02020603050405020304" pitchFamily="18" charset="0"/>
                <a:cs typeface="Times New Roman" panose="02020603050405020304" pitchFamily="18" charset="0"/>
              </a:rPr>
              <a:t> Classifications of types of crops, Classification of types of music.</a:t>
            </a:r>
          </a:p>
          <a:p>
            <a:pPr algn="just">
              <a:lnSpc>
                <a:spcPct val="150000"/>
              </a:lnSpc>
            </a:pPr>
            <a:endParaRPr lang="en-US" b="0" i="0" dirty="0">
              <a:solidFill>
                <a:srgbClr val="610B4B"/>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Learners in Classification Problems:</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In the classification problems, there are two types of learners:</a:t>
            </a:r>
          </a:p>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Lazy Learners:</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Lazy Learner firstly stores the training dataset and wait until it receives the test dataset. In Lazy learner case, classification is done on the basis of the most related data stored in the training dataset. It takes less time in training but more time for predictions.</a:t>
            </a:r>
            <a:br>
              <a:rPr lang="en-US" b="0"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Example:</a:t>
            </a:r>
            <a:r>
              <a:rPr lang="en-US" b="0" i="0" dirty="0">
                <a:solidFill>
                  <a:srgbClr val="000000"/>
                </a:solidFill>
                <a:effectLst/>
                <a:latin typeface="Times New Roman" panose="02020603050405020304" pitchFamily="18" charset="0"/>
                <a:cs typeface="Times New Roman" panose="02020603050405020304" pitchFamily="18" charset="0"/>
              </a:rPr>
              <a:t> K-NN algorithm, Case-based reasoning</a:t>
            </a:r>
          </a:p>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2. </a:t>
            </a:r>
            <a:r>
              <a:rPr lang="en-US" b="1" i="0" dirty="0">
                <a:solidFill>
                  <a:srgbClr val="000000"/>
                </a:solidFill>
                <a:effectLst/>
                <a:latin typeface="Times New Roman" panose="02020603050405020304" pitchFamily="18" charset="0"/>
                <a:cs typeface="Times New Roman" panose="02020603050405020304" pitchFamily="18" charset="0"/>
              </a:rPr>
              <a:t>Eager Learners: </a:t>
            </a:r>
            <a:r>
              <a:rPr lang="en-US" b="0" i="0" dirty="0">
                <a:solidFill>
                  <a:srgbClr val="000000"/>
                </a:solidFill>
                <a:effectLst/>
                <a:latin typeface="Times New Roman" panose="02020603050405020304" pitchFamily="18" charset="0"/>
                <a:cs typeface="Times New Roman" panose="02020603050405020304" pitchFamily="18" charset="0"/>
              </a:rPr>
              <a:t>Eager Learners develop a classification model based on a training dataset before receiving a test dataset. Opposite to Lazy learners, Eager Learner takes more time in learning, and less time in prediction. </a:t>
            </a:r>
          </a:p>
          <a:p>
            <a:pPr algn="just">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Example:</a:t>
            </a:r>
            <a:r>
              <a:rPr lang="en-US" b="0" i="0" dirty="0">
                <a:solidFill>
                  <a:srgbClr val="000000"/>
                </a:solidFill>
                <a:effectLst/>
                <a:latin typeface="Times New Roman" panose="02020603050405020304" pitchFamily="18" charset="0"/>
                <a:cs typeface="Times New Roman" panose="02020603050405020304" pitchFamily="18" charset="0"/>
              </a:rPr>
              <a:t> Decision Trees, Naïve Bayes, ANN.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27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69A5-C76A-3EAF-A5A7-E8D54E74AB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5074A8-F07E-6599-7793-4A735B552705}"/>
              </a:ext>
            </a:extLst>
          </p:cNvPr>
          <p:cNvSpPr txBox="1"/>
          <p:nvPr/>
        </p:nvSpPr>
        <p:spPr>
          <a:xfrm>
            <a:off x="80682" y="308787"/>
            <a:ext cx="12111318" cy="7625421"/>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Logistic Regression</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000000"/>
                </a:solidFill>
                <a:effectLst/>
                <a:latin typeface="Times New Roman" panose="02020603050405020304" pitchFamily="18" charset="0"/>
                <a:cs typeface="Times New Roman" panose="02020603050405020304" pitchFamily="18" charset="0"/>
              </a:rPr>
              <a:t>it gives the probabilistic values which lie between 0 and 1</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b="1" i="0" dirty="0">
                <a:solidFill>
                  <a:srgbClr val="000000"/>
                </a:solidFill>
                <a:effectLst/>
                <a:latin typeface="Times New Roman" panose="02020603050405020304" pitchFamily="18" charset="0"/>
                <a:cs typeface="Times New Roman" panose="02020603050405020304" pitchFamily="18" charset="0"/>
              </a:rPr>
              <a:t>Logistic regression is used for solving the classification problems</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curve from the logistic function indicates the likelihood of something such as whether the cells are cancerous or not, a mouse is obese or not based on its weight, etc.</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 is a significant machine learning algorithm because it has the ability to provide probabilities and classify new data using continuous and discrete datasets.</a:t>
            </a: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53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91CA6-02C7-768A-3B37-839C98BBA0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A1F8F4-C8BD-08FE-BACE-B780F104D6FF}"/>
              </a:ext>
            </a:extLst>
          </p:cNvPr>
          <p:cNvSpPr txBox="1"/>
          <p:nvPr/>
        </p:nvSpPr>
        <p:spPr>
          <a:xfrm>
            <a:off x="80682" y="308787"/>
            <a:ext cx="12111318" cy="2777940"/>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 The below image is showing the logistic function:</a:t>
            </a: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C8F4892-B668-6BEF-49C8-CDF61EEC9F43}"/>
              </a:ext>
            </a:extLst>
          </p:cNvPr>
          <p:cNvPicPr>
            <a:picLocks noChangeAspect="1"/>
          </p:cNvPicPr>
          <p:nvPr/>
        </p:nvPicPr>
        <p:blipFill>
          <a:blip r:embed="rId2"/>
          <a:stretch>
            <a:fillRect/>
          </a:stretch>
        </p:blipFill>
        <p:spPr>
          <a:xfrm>
            <a:off x="3299012" y="2000249"/>
            <a:ext cx="5178238" cy="3244103"/>
          </a:xfrm>
          <a:prstGeom prst="rect">
            <a:avLst/>
          </a:prstGeom>
        </p:spPr>
      </p:pic>
    </p:spTree>
    <p:extLst>
      <p:ext uri="{BB962C8B-B14F-4D97-AF65-F5344CB8AC3E}">
        <p14:creationId xmlns:p14="http://schemas.microsoft.com/office/powerpoint/2010/main" val="386229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098CA-3933-0E99-6CB6-CB742A83F2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CD3EC7-18DB-3750-2260-08CAECF4D52C}"/>
              </a:ext>
            </a:extLst>
          </p:cNvPr>
          <p:cNvSpPr txBox="1"/>
          <p:nvPr/>
        </p:nvSpPr>
        <p:spPr>
          <a:xfrm>
            <a:off x="40341" y="0"/>
            <a:ext cx="12111318" cy="7763920"/>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Logistic Function (Sigmoid Function):</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sigmoid function is a mathematical function used to map the predicted values to probabilities.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maps any real value into another value within a range of 0 and 1.</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value of the logistic regression must be between 0 and 1, which cannot go beyond this limit, so it forms a curve like the "S" form. The S-form curve is called the Sigmoid function or the logistic function.</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logistic regression, we use the concept of the threshold value, which defines the probability of either 0 or 1. Such as values above the threshold value tends to 1, and a value below the threshold values tends to 0.</a:t>
            </a:r>
          </a:p>
          <a:p>
            <a:pPr algn="just">
              <a:lnSpc>
                <a:spcPct val="150000"/>
              </a:lnSpc>
            </a:pPr>
            <a:r>
              <a:rPr lang="en-US" b="1" i="0" dirty="0">
                <a:effectLst/>
                <a:latin typeface="Times New Roman" panose="02020603050405020304" pitchFamily="18" charset="0"/>
                <a:cs typeface="Times New Roman" panose="02020603050405020304" pitchFamily="18" charset="0"/>
              </a:rPr>
              <a:t>Assumptions for Logistic Regression:</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dependent variable must be categorical in nature.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independent variable should not have multi-collinearity.</a:t>
            </a:r>
          </a:p>
          <a:p>
            <a:pPr algn="just">
              <a:lnSpc>
                <a:spcPct val="150000"/>
              </a:lnSpc>
            </a:pPr>
            <a:r>
              <a:rPr lang="en-US" b="1" i="0" dirty="0">
                <a:effectLst/>
                <a:latin typeface="Times New Roman" panose="02020603050405020304" pitchFamily="18" charset="0"/>
                <a:cs typeface="Times New Roman" panose="02020603050405020304" pitchFamily="18" charset="0"/>
              </a:rPr>
              <a:t>Logistic Regression Equation:</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Logistic regression equation can be obtained from the Linear Regression equation. The mathematical steps to get Logistic Regression equations are given below:</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 know the equation of the straight line can be written as:</a:t>
            </a: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1A4FF10-E1C1-7246-7D3E-0516A14EC9CC}"/>
              </a:ext>
            </a:extLst>
          </p:cNvPr>
          <p:cNvPicPr>
            <a:picLocks noChangeAspect="1"/>
          </p:cNvPicPr>
          <p:nvPr/>
        </p:nvPicPr>
        <p:blipFill>
          <a:blip r:embed="rId2"/>
          <a:stretch>
            <a:fillRect/>
          </a:stretch>
        </p:blipFill>
        <p:spPr>
          <a:xfrm>
            <a:off x="735106" y="5997108"/>
            <a:ext cx="4462743" cy="511268"/>
          </a:xfrm>
          <a:prstGeom prst="rect">
            <a:avLst/>
          </a:prstGeom>
        </p:spPr>
      </p:pic>
    </p:spTree>
    <p:extLst>
      <p:ext uri="{BB962C8B-B14F-4D97-AF65-F5344CB8AC3E}">
        <p14:creationId xmlns:p14="http://schemas.microsoft.com/office/powerpoint/2010/main" val="86678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0B4F-AF33-E235-6764-BFF1CFBEB0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85805A-5C4B-E915-236D-7C0041EDFDC9}"/>
              </a:ext>
            </a:extLst>
          </p:cNvPr>
          <p:cNvSpPr txBox="1"/>
          <p:nvPr/>
        </p:nvSpPr>
        <p:spPr>
          <a:xfrm>
            <a:off x="80682" y="143435"/>
            <a:ext cx="12111318" cy="7071423"/>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 Logistic Regression y can be between 0 and 1 only, so for this let's divide the above equation by (1-y):</a:t>
            </a:r>
          </a:p>
          <a:p>
            <a:pPr algn="just"/>
            <a:endParaRPr lang="en-IN" b="1" i="0" dirty="0">
              <a:effectLst/>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But we need range between -[infinity] to +[infinity], then take logarithm of the equation it will become:</a:t>
            </a: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above equation is the final equation for Logistic Regression.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Type of Logistic Regression:</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On the basis of the categories, Logistic Regression can be classified into three types:</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Binomial:</a:t>
            </a:r>
            <a:r>
              <a:rPr lang="en-US" b="0" i="0" dirty="0">
                <a:solidFill>
                  <a:srgbClr val="000000"/>
                </a:solidFill>
                <a:effectLst/>
                <a:latin typeface="Times New Roman" panose="02020603050405020304" pitchFamily="18" charset="0"/>
                <a:cs typeface="Times New Roman" panose="02020603050405020304" pitchFamily="18" charset="0"/>
              </a:rPr>
              <a:t> In binomial Logistic regression, there can be only two possible types of the dependent variables, such as 0 or 1, Pass or Fail, etc.</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Multinomial:</a:t>
            </a:r>
            <a:r>
              <a:rPr lang="en-US" b="0" i="0" dirty="0">
                <a:solidFill>
                  <a:srgbClr val="000000"/>
                </a:solidFill>
                <a:effectLst/>
                <a:latin typeface="Times New Roman" panose="02020603050405020304" pitchFamily="18" charset="0"/>
                <a:cs typeface="Times New Roman" panose="02020603050405020304" pitchFamily="18" charset="0"/>
              </a:rPr>
              <a:t> In multinomial Logistic regression, there can be 3 or more possible unordered types of the dependent variable, such as "cat", "dogs", or "sheep"</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Ordinal:</a:t>
            </a:r>
            <a:r>
              <a:rPr lang="en-US" b="0" i="0" dirty="0">
                <a:solidFill>
                  <a:srgbClr val="000000"/>
                </a:solidFill>
                <a:effectLst/>
                <a:latin typeface="Times New Roman" panose="02020603050405020304" pitchFamily="18" charset="0"/>
                <a:cs typeface="Times New Roman" panose="02020603050405020304" pitchFamily="18" charset="0"/>
              </a:rPr>
              <a:t> In ordinal Logistic regression, there can be 3 or more possible ordered types of dependent variables, such as "low", "Medium", or "High".</a:t>
            </a: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FC570DA-082B-0DC1-7161-C3608116CA51}"/>
              </a:ext>
            </a:extLst>
          </p:cNvPr>
          <p:cNvPicPr>
            <a:picLocks noChangeAspect="1"/>
          </p:cNvPicPr>
          <p:nvPr/>
        </p:nvPicPr>
        <p:blipFill>
          <a:blip r:embed="rId2"/>
          <a:stretch>
            <a:fillRect/>
          </a:stretch>
        </p:blipFill>
        <p:spPr>
          <a:xfrm>
            <a:off x="2133600" y="509867"/>
            <a:ext cx="3896285" cy="539004"/>
          </a:xfrm>
          <a:prstGeom prst="rect">
            <a:avLst/>
          </a:prstGeom>
        </p:spPr>
      </p:pic>
      <p:pic>
        <p:nvPicPr>
          <p:cNvPr id="4098" name="Picture 2" descr="Logistic Regression in Machine Learning">
            <a:extLst>
              <a:ext uri="{FF2B5EF4-FFF2-40B4-BE49-F238E27FC236}">
                <a16:creationId xmlns:a16="http://schemas.microsoft.com/office/drawing/2014/main" id="{061F39ED-41CE-74DD-FBF2-7FC2984E8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953" y="1776346"/>
            <a:ext cx="4840941" cy="76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2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D3841-3379-3305-4C5B-0338CA347E9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1FB5DC-BA0C-8CFB-ED78-7DC00DCE63FA}"/>
              </a:ext>
            </a:extLst>
          </p:cNvPr>
          <p:cNvSpPr txBox="1"/>
          <p:nvPr/>
        </p:nvSpPr>
        <p:spPr>
          <a:xfrm>
            <a:off x="806824" y="3021105"/>
            <a:ext cx="10632141" cy="923330"/>
          </a:xfrm>
          <a:prstGeom prst="rect">
            <a:avLst/>
          </a:prstGeom>
          <a:noFill/>
        </p:spPr>
        <p:txBody>
          <a:bodyPr wrap="square">
            <a:spAutoFit/>
          </a:bodyPr>
          <a:lstStyle/>
          <a:p>
            <a:pPr algn="ctr"/>
            <a:r>
              <a:rPr lang="en-US" sz="5400" b="1" dirty="0">
                <a:latin typeface="Times New Roman" panose="02020603050405020304" pitchFamily="18" charset="0"/>
                <a:cs typeface="Times New Roman" panose="02020603050405020304" pitchFamily="18" charset="0"/>
              </a:rPr>
              <a:t>Deep Feed Forward Networks</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06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8D2B8-FB12-42C4-BE06-374D6FCB73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AE96A9-A824-4BE1-D70B-E1D47767C775}"/>
              </a:ext>
            </a:extLst>
          </p:cNvPr>
          <p:cNvSpPr txBox="1"/>
          <p:nvPr/>
        </p:nvSpPr>
        <p:spPr>
          <a:xfrm>
            <a:off x="80682" y="308787"/>
            <a:ext cx="12111318" cy="7348422"/>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Now, we know how with the combination of lines with different weight and biases can result in non-linear models. How does a neural network know what weight and biased values to have in each layer? It is no different from how we did it for the single based perceptron model.</a:t>
            </a:r>
          </a:p>
          <a:p>
            <a:pPr algn="just">
              <a:lnSpc>
                <a:spcPct val="15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We are still making use of a gradient descent optimization algorithm which acts to minimize the error of our model by iteratively moving in the direction with the steepest descent, the direction which updates the parameters of our model while ensuring the minimal error. It updates the weight of every model in every single layer. We will talk more about optimization algorithms and backpropagation later.</a:t>
            </a:r>
          </a:p>
          <a:p>
            <a:pPr algn="just">
              <a:lnSpc>
                <a:spcPct val="15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It is important to recognize the subsequent training of our neural network. Recognition is done by dividing our data samples through some decision boundary.</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process of receiving an input to produce some kind of output to make some kind of prediction is known as Feed Forward." Feed Forward neural network is the core of many other important neural networks such as convolution neural network.</a:t>
            </a: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24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5F1AE-7C83-674E-3EE4-BEBA26CBE1B6}"/>
              </a:ext>
            </a:extLst>
          </p:cNvPr>
          <p:cNvSpPr txBox="1"/>
          <p:nvPr/>
        </p:nvSpPr>
        <p:spPr>
          <a:xfrm>
            <a:off x="0" y="0"/>
            <a:ext cx="12192000" cy="646330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What is a (Neural Network) NN?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neuron == linear regression without applying activation(perceptron)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Basically a single neuron will calculate weighted sum of input(W.T*X) and then we can set a threshold to predict output in a perceptron. If weighted sum of input cross the threshold, perceptron fires and if not then perceptron doesn't predict.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Perceptron can take real values input or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values.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Actually, when </a:t>
            </a:r>
            <a:r>
              <a:rPr lang="en-US" dirty="0" err="1">
                <a:latin typeface="Times New Roman" panose="02020603050405020304" pitchFamily="18" charset="0"/>
                <a:cs typeface="Times New Roman" panose="02020603050405020304" pitchFamily="18" charset="0"/>
              </a:rPr>
              <a:t>w⋅x+b</a:t>
            </a:r>
            <a:r>
              <a:rPr lang="en-US" dirty="0">
                <a:latin typeface="Times New Roman" panose="02020603050405020304" pitchFamily="18" charset="0"/>
                <a:cs typeface="Times New Roman" panose="02020603050405020304" pitchFamily="18" charset="0"/>
              </a:rPr>
              <a:t>=0 the perceptron outputs 0.</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 of perceptron is that it only output binary values and if we try to give small change in weight and </a:t>
            </a:r>
            <a:r>
              <a:rPr lang="en-US" dirty="0" err="1">
                <a:latin typeface="Times New Roman" panose="02020603050405020304" pitchFamily="18" charset="0"/>
                <a:cs typeface="Times New Roman" panose="02020603050405020304" pitchFamily="18" charset="0"/>
              </a:rPr>
              <a:t>bais</a:t>
            </a:r>
            <a:r>
              <a:rPr lang="en-US" dirty="0">
                <a:latin typeface="Times New Roman" panose="02020603050405020304" pitchFamily="18" charset="0"/>
                <a:cs typeface="Times New Roman" panose="02020603050405020304" pitchFamily="18" charset="0"/>
              </a:rPr>
              <a:t> then perceptron can flip the output. We need some system which can modify the output slightly according to small change in weight and bias. Here comes sigmoid function in picture.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change perceptron with a sigmoid function, then we can make slight change in output.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output in perceptron = 0, you slightly changed weight and bias, output becomes = 1 but actual output is 0.7. In case of sigmoid, output1 = 0, slight change in weight and bias, output = 0.7.</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apply sigmoid activation function then Single neuron will act as Logistic Regression.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understand difference between perceptron and sigmoid function by looking at sigmoid function graph.</a:t>
            </a:r>
          </a:p>
          <a:p>
            <a:endParaRPr lang="en-US" dirty="0"/>
          </a:p>
        </p:txBody>
      </p:sp>
    </p:spTree>
    <p:extLst>
      <p:ext uri="{BB962C8B-B14F-4D97-AF65-F5344CB8AC3E}">
        <p14:creationId xmlns:p14="http://schemas.microsoft.com/office/powerpoint/2010/main" val="305157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9EFA5-858F-C83F-9885-5238F0F4CB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E3DCCC-6F48-DBCA-C4D9-0DB62D4B760F}"/>
              </a:ext>
            </a:extLst>
          </p:cNvPr>
          <p:cNvSpPr txBox="1"/>
          <p:nvPr/>
        </p:nvSpPr>
        <p:spPr>
          <a:xfrm>
            <a:off x="80682" y="308787"/>
            <a:ext cx="12111318" cy="3331938"/>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In the feed-forward neural network, there are not any feedback loops or connections in the network. Here is simply an input layer, a hidden layer, and an output layer.</a:t>
            </a:r>
          </a:p>
          <a:p>
            <a:pPr algn="just">
              <a:lnSpc>
                <a:spcPct val="150000"/>
              </a:lnSpc>
            </a:pPr>
            <a:endParaRPr lang="en-US"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D39E510-BC09-715A-98D2-3AF92E5EF55E}"/>
              </a:ext>
            </a:extLst>
          </p:cNvPr>
          <p:cNvPicPr>
            <a:picLocks noChangeAspect="1"/>
          </p:cNvPicPr>
          <p:nvPr/>
        </p:nvPicPr>
        <p:blipFill>
          <a:blip r:embed="rId2"/>
          <a:stretch>
            <a:fillRect/>
          </a:stretch>
        </p:blipFill>
        <p:spPr>
          <a:xfrm>
            <a:off x="2286000" y="1628775"/>
            <a:ext cx="6678705" cy="3794872"/>
          </a:xfrm>
          <a:prstGeom prst="rect">
            <a:avLst/>
          </a:prstGeom>
        </p:spPr>
      </p:pic>
    </p:spTree>
    <p:extLst>
      <p:ext uri="{BB962C8B-B14F-4D97-AF65-F5344CB8AC3E}">
        <p14:creationId xmlns:p14="http://schemas.microsoft.com/office/powerpoint/2010/main" val="319895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D66B1-17B0-04DA-68FF-F91F56E384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664120-C5F4-0F51-B7A4-0F2A9472EAA1}"/>
              </a:ext>
            </a:extLst>
          </p:cNvPr>
          <p:cNvSpPr txBox="1"/>
          <p:nvPr/>
        </p:nvSpPr>
        <p:spPr>
          <a:xfrm>
            <a:off x="80682" y="308787"/>
            <a:ext cx="12111318" cy="6240426"/>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There can be multiple hidden layers which depend on what kind of data you are dealing with. The number of hidden layers is known as the depth of the neural network. The deep neural network can learn from more functions. Input layer first provides the neural network with data and the output layer then make predictions on that data which is based on a series of functions. </a:t>
            </a:r>
            <a:r>
              <a:rPr lang="en-US" b="0" i="0" dirty="0" err="1">
                <a:solidFill>
                  <a:srgbClr val="333333"/>
                </a:solidFill>
                <a:effectLst/>
                <a:latin typeface="Times New Roman" panose="02020603050405020304" pitchFamily="18" charset="0"/>
                <a:cs typeface="Times New Roman" panose="02020603050405020304" pitchFamily="18" charset="0"/>
              </a:rPr>
              <a:t>ReLU</a:t>
            </a:r>
            <a:r>
              <a:rPr lang="en-US" b="0" i="0" dirty="0">
                <a:solidFill>
                  <a:srgbClr val="333333"/>
                </a:solidFill>
                <a:effectLst/>
                <a:latin typeface="Times New Roman" panose="02020603050405020304" pitchFamily="18" charset="0"/>
                <a:cs typeface="Times New Roman" panose="02020603050405020304" pitchFamily="18" charset="0"/>
              </a:rPr>
              <a:t> Function is the most commonly used activation function in the deep neural network.</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To gain a solid understanding of the feed-forward process, let's see this mathematically.</a:t>
            </a:r>
          </a:p>
          <a:p>
            <a:pPr marL="342900" indent="-342900" algn="just">
              <a:lnSpc>
                <a:spcPct val="150000"/>
              </a:lnSpc>
              <a:buAutoNum type="arabicParenR"/>
            </a:pPr>
            <a:r>
              <a:rPr lang="en-US" b="0" i="0" dirty="0">
                <a:solidFill>
                  <a:srgbClr val="333333"/>
                </a:solidFill>
                <a:effectLst/>
                <a:latin typeface="Times New Roman" panose="02020603050405020304" pitchFamily="18" charset="0"/>
                <a:cs typeface="Times New Roman" panose="02020603050405020304" pitchFamily="18" charset="0"/>
              </a:rPr>
              <a:t>The first input is fed to the network, which is represented as matrix x1, x2, and one where one is the bias value.</a:t>
            </a:r>
          </a:p>
          <a:p>
            <a:pPr algn="just"/>
            <a:endParaRPr lang="en-US" b="0" i="0" dirty="0">
              <a:solidFill>
                <a:srgbClr val="333333"/>
              </a:solidFill>
              <a:effectLst/>
              <a:latin typeface="inter-regular"/>
            </a:endParaRPr>
          </a:p>
          <a:p>
            <a:pPr algn="just"/>
            <a:endParaRPr lang="en-IN" b="1"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2) Each input is multiplied by weight with respect to the first and second model to obtain their probability of being in the positive region in each model.</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So, we will multiply our inputs by a matrix of weight using matrix multiplication.</a:t>
            </a:r>
          </a:p>
          <a:p>
            <a:pPr algn="just">
              <a:lnSpc>
                <a:spcPct val="15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731DA66-CE6D-58B4-359E-FD65552A22A7}"/>
              </a:ext>
            </a:extLst>
          </p:cNvPr>
          <p:cNvPicPr>
            <a:picLocks noChangeAspect="1"/>
          </p:cNvPicPr>
          <p:nvPr/>
        </p:nvPicPr>
        <p:blipFill>
          <a:blip r:embed="rId2"/>
          <a:stretch>
            <a:fillRect/>
          </a:stretch>
        </p:blipFill>
        <p:spPr>
          <a:xfrm>
            <a:off x="3119717" y="2807567"/>
            <a:ext cx="3469342" cy="775261"/>
          </a:xfrm>
          <a:prstGeom prst="rect">
            <a:avLst/>
          </a:prstGeom>
        </p:spPr>
      </p:pic>
      <p:pic>
        <p:nvPicPr>
          <p:cNvPr id="6" name="Picture 5">
            <a:extLst>
              <a:ext uri="{FF2B5EF4-FFF2-40B4-BE49-F238E27FC236}">
                <a16:creationId xmlns:a16="http://schemas.microsoft.com/office/drawing/2014/main" id="{4E31D3EF-A735-BBB8-31C9-DF9854FB1229}"/>
              </a:ext>
            </a:extLst>
          </p:cNvPr>
          <p:cNvPicPr>
            <a:picLocks noChangeAspect="1"/>
          </p:cNvPicPr>
          <p:nvPr/>
        </p:nvPicPr>
        <p:blipFill>
          <a:blip r:embed="rId3"/>
          <a:stretch>
            <a:fillRect/>
          </a:stretch>
        </p:blipFill>
        <p:spPr>
          <a:xfrm>
            <a:off x="3299012" y="4955987"/>
            <a:ext cx="5108761" cy="1125621"/>
          </a:xfrm>
          <a:prstGeom prst="rect">
            <a:avLst/>
          </a:prstGeom>
        </p:spPr>
      </p:pic>
    </p:spTree>
    <p:extLst>
      <p:ext uri="{BB962C8B-B14F-4D97-AF65-F5344CB8AC3E}">
        <p14:creationId xmlns:p14="http://schemas.microsoft.com/office/powerpoint/2010/main" val="56352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5E92D-A726-7087-1F31-E72361CD97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092C9E-B089-D7A3-9FF6-696EE6E6F93C}"/>
              </a:ext>
            </a:extLst>
          </p:cNvPr>
          <p:cNvSpPr txBox="1"/>
          <p:nvPr/>
        </p:nvSpPr>
        <p:spPr>
          <a:xfrm>
            <a:off x="80682" y="308787"/>
            <a:ext cx="12111318" cy="5824928"/>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3) After that, we will take the sigmoid of our scores and gives us the probability of the point being in the positive region in both models.</a:t>
            </a:r>
          </a:p>
          <a:p>
            <a:pPr algn="just">
              <a:lnSpc>
                <a:spcPct val="150000"/>
              </a:lnSpc>
            </a:pPr>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4) We multiply the probability which we have obtained from the previous step with the second set of weights. We always include a bias of one whenever taking a combination of inputs.</a:t>
            </a:r>
            <a:endParaRPr lang="en-IN"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And as we know to obtain the probability of the point being in the positive region of this model, we take the sigmoid and thus producing our final output in a feed-forward process.</a:t>
            </a:r>
            <a:endParaRPr lang="en-IN" b="0" i="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26FD8C5-EAD0-BA81-4D9C-E0C0BE390686}"/>
              </a:ext>
            </a:extLst>
          </p:cNvPr>
          <p:cNvPicPr>
            <a:picLocks noChangeAspect="1"/>
          </p:cNvPicPr>
          <p:nvPr/>
        </p:nvPicPr>
        <p:blipFill>
          <a:blip r:embed="rId2"/>
          <a:stretch>
            <a:fillRect/>
          </a:stretch>
        </p:blipFill>
        <p:spPr>
          <a:xfrm>
            <a:off x="2851056" y="1210794"/>
            <a:ext cx="4051768" cy="1021417"/>
          </a:xfrm>
          <a:prstGeom prst="rect">
            <a:avLst/>
          </a:prstGeom>
        </p:spPr>
      </p:pic>
      <p:pic>
        <p:nvPicPr>
          <p:cNvPr id="4" name="Picture 3">
            <a:extLst>
              <a:ext uri="{FF2B5EF4-FFF2-40B4-BE49-F238E27FC236}">
                <a16:creationId xmlns:a16="http://schemas.microsoft.com/office/drawing/2014/main" id="{B18FEF91-207B-3A33-6D90-0B7751C64BF1}"/>
              </a:ext>
            </a:extLst>
          </p:cNvPr>
          <p:cNvPicPr>
            <a:picLocks noChangeAspect="1"/>
          </p:cNvPicPr>
          <p:nvPr/>
        </p:nvPicPr>
        <p:blipFill>
          <a:blip r:embed="rId3"/>
          <a:stretch>
            <a:fillRect/>
          </a:stretch>
        </p:blipFill>
        <p:spPr>
          <a:xfrm>
            <a:off x="2779059" y="3429000"/>
            <a:ext cx="5979459" cy="1134035"/>
          </a:xfrm>
          <a:prstGeom prst="rect">
            <a:avLst/>
          </a:prstGeom>
        </p:spPr>
      </p:pic>
      <p:pic>
        <p:nvPicPr>
          <p:cNvPr id="5" name="Picture 4">
            <a:extLst>
              <a:ext uri="{FF2B5EF4-FFF2-40B4-BE49-F238E27FC236}">
                <a16:creationId xmlns:a16="http://schemas.microsoft.com/office/drawing/2014/main" id="{DAE2F203-6250-96BB-ACEF-A584D3CBD47E}"/>
              </a:ext>
            </a:extLst>
          </p:cNvPr>
          <p:cNvPicPr>
            <a:picLocks noChangeAspect="1"/>
          </p:cNvPicPr>
          <p:nvPr/>
        </p:nvPicPr>
        <p:blipFill>
          <a:blip r:embed="rId4"/>
          <a:stretch>
            <a:fillRect/>
          </a:stretch>
        </p:blipFill>
        <p:spPr>
          <a:xfrm>
            <a:off x="3536576" y="5703332"/>
            <a:ext cx="4464423" cy="860766"/>
          </a:xfrm>
          <a:prstGeom prst="rect">
            <a:avLst/>
          </a:prstGeom>
        </p:spPr>
      </p:pic>
    </p:spTree>
    <p:extLst>
      <p:ext uri="{BB962C8B-B14F-4D97-AF65-F5344CB8AC3E}">
        <p14:creationId xmlns:p14="http://schemas.microsoft.com/office/powerpoint/2010/main" val="74681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6AA7-9977-43B5-5F4A-CB7FFA48C5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DEA2DA-B63E-5062-D0CB-7433377C5672}"/>
              </a:ext>
            </a:extLst>
          </p:cNvPr>
          <p:cNvSpPr txBox="1"/>
          <p:nvPr/>
        </p:nvSpPr>
        <p:spPr>
          <a:xfrm>
            <a:off x="80682" y="308787"/>
            <a:ext cx="12111318" cy="2916439"/>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Let takes the neural network which we had previously with the following linear models and the hidden layer which combined to form the non-linear model in the output layer.</a:t>
            </a:r>
          </a:p>
          <a:p>
            <a:pPr algn="just">
              <a:lnSpc>
                <a:spcPct val="150000"/>
              </a:lnSpc>
            </a:pPr>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445991F-EBC9-6AA8-993C-4F598D35CB7B}"/>
              </a:ext>
            </a:extLst>
          </p:cNvPr>
          <p:cNvPicPr>
            <a:picLocks noChangeAspect="1"/>
          </p:cNvPicPr>
          <p:nvPr/>
        </p:nvPicPr>
        <p:blipFill>
          <a:blip r:embed="rId2"/>
          <a:stretch>
            <a:fillRect/>
          </a:stretch>
        </p:blipFill>
        <p:spPr>
          <a:xfrm>
            <a:off x="2348753" y="1524000"/>
            <a:ext cx="7351059" cy="4195482"/>
          </a:xfrm>
          <a:prstGeom prst="rect">
            <a:avLst/>
          </a:prstGeom>
        </p:spPr>
      </p:pic>
    </p:spTree>
    <p:extLst>
      <p:ext uri="{BB962C8B-B14F-4D97-AF65-F5344CB8AC3E}">
        <p14:creationId xmlns:p14="http://schemas.microsoft.com/office/powerpoint/2010/main" val="2945847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14C0E-AF4B-765A-6FBB-735E66D0FB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D86D0B-977A-B7E9-7B40-1D268DCD178C}"/>
              </a:ext>
            </a:extLst>
          </p:cNvPr>
          <p:cNvSpPr txBox="1"/>
          <p:nvPr/>
        </p:nvSpPr>
        <p:spPr>
          <a:xfrm>
            <a:off x="80682" y="308787"/>
            <a:ext cx="12111318" cy="4993931"/>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So, what we will do we use our non-linear model to produce an output that describes the probability of the point being in the positive region. The point was represented by 2 and 2. Along with bias, we will represent the input as</a:t>
            </a:r>
          </a:p>
          <a:p>
            <a:pPr algn="just">
              <a:lnSpc>
                <a:spcPct val="150000"/>
              </a:lnSpc>
            </a:pPr>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first linear model in the hidden layer recall and the equation defined it</a:t>
            </a:r>
            <a:endParaRPr lang="en-IN"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Which means in the first layer to obtain the linear combination the inputs are multiplied by -4, -1 and the bias value is multiplied by twelve.</a:t>
            </a:r>
            <a:endParaRPr lang="en-IN"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7261CEB-E282-D453-B2EF-DDC1C0B59181}"/>
              </a:ext>
            </a:extLst>
          </p:cNvPr>
          <p:cNvPicPr>
            <a:picLocks noChangeAspect="1"/>
          </p:cNvPicPr>
          <p:nvPr/>
        </p:nvPicPr>
        <p:blipFill>
          <a:blip r:embed="rId2"/>
          <a:stretch>
            <a:fillRect/>
          </a:stretch>
        </p:blipFill>
        <p:spPr>
          <a:xfrm>
            <a:off x="3612776" y="1366955"/>
            <a:ext cx="2868705" cy="551491"/>
          </a:xfrm>
          <a:prstGeom prst="rect">
            <a:avLst/>
          </a:prstGeom>
        </p:spPr>
      </p:pic>
      <p:pic>
        <p:nvPicPr>
          <p:cNvPr id="4" name="Picture 3">
            <a:extLst>
              <a:ext uri="{FF2B5EF4-FFF2-40B4-BE49-F238E27FC236}">
                <a16:creationId xmlns:a16="http://schemas.microsoft.com/office/drawing/2014/main" id="{1A46B105-099C-AF3B-C962-440C4625DFDD}"/>
              </a:ext>
            </a:extLst>
          </p:cNvPr>
          <p:cNvPicPr>
            <a:picLocks noChangeAspect="1"/>
          </p:cNvPicPr>
          <p:nvPr/>
        </p:nvPicPr>
        <p:blipFill>
          <a:blip r:embed="rId3"/>
          <a:stretch>
            <a:fillRect/>
          </a:stretch>
        </p:blipFill>
        <p:spPr>
          <a:xfrm>
            <a:off x="4270000" y="2633714"/>
            <a:ext cx="2740400" cy="719086"/>
          </a:xfrm>
          <a:prstGeom prst="rect">
            <a:avLst/>
          </a:prstGeom>
        </p:spPr>
      </p:pic>
      <p:pic>
        <p:nvPicPr>
          <p:cNvPr id="5" name="Picture 4">
            <a:extLst>
              <a:ext uri="{FF2B5EF4-FFF2-40B4-BE49-F238E27FC236}">
                <a16:creationId xmlns:a16="http://schemas.microsoft.com/office/drawing/2014/main" id="{085887BD-4F14-142D-546E-BE4A72E0CE9E}"/>
              </a:ext>
            </a:extLst>
          </p:cNvPr>
          <p:cNvPicPr>
            <a:picLocks noChangeAspect="1"/>
          </p:cNvPicPr>
          <p:nvPr/>
        </p:nvPicPr>
        <p:blipFill>
          <a:blip r:embed="rId4"/>
          <a:stretch>
            <a:fillRect/>
          </a:stretch>
        </p:blipFill>
        <p:spPr>
          <a:xfrm>
            <a:off x="3908612" y="4767145"/>
            <a:ext cx="4204447" cy="910582"/>
          </a:xfrm>
          <a:prstGeom prst="rect">
            <a:avLst/>
          </a:prstGeom>
        </p:spPr>
      </p:pic>
    </p:spTree>
    <p:extLst>
      <p:ext uri="{BB962C8B-B14F-4D97-AF65-F5344CB8AC3E}">
        <p14:creationId xmlns:p14="http://schemas.microsoft.com/office/powerpoint/2010/main" val="9243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5A45B-08FC-9128-F484-D136E528F1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ED8865-68AC-61C8-0348-ACF70F8B897C}"/>
              </a:ext>
            </a:extLst>
          </p:cNvPr>
          <p:cNvSpPr txBox="1"/>
          <p:nvPr/>
        </p:nvSpPr>
        <p:spPr>
          <a:xfrm>
            <a:off x="80682" y="308787"/>
            <a:ext cx="12111318" cy="6655925"/>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weight of the inputs are multiplied by -1/5, 1, and the bias is multiplied by three to obtain the linear combination of that same point in our second model.</a:t>
            </a:r>
          </a:p>
          <a:p>
            <a:pPr algn="just">
              <a:lnSpc>
                <a:spcPct val="150000"/>
              </a:lnSpc>
            </a:pPr>
            <a:endParaRPr lang="en-IN" b="1" i="0" dirty="0">
              <a:effectLst/>
              <a:latin typeface="Times New Roman" panose="02020603050405020304" pitchFamily="18"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Now, to obtain the probability of the point is in the positive region relative to both models we apply sigmoid to both points as</a:t>
            </a:r>
          </a:p>
          <a:p>
            <a:pPr algn="just">
              <a:lnSpc>
                <a:spcPct val="150000"/>
              </a:lnSpc>
            </a:pPr>
            <a:endParaRPr lang="en-US"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b="0" i="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b="0" i="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second layer contains the weights which dictated the combination of the linear models in the first layer to obtain the non-linear model in the second layer. The weights are 1.5, 1, and a bias value of 0.5.</a:t>
            </a:r>
            <a:endParaRPr lang="en-IN" b="0" i="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BCB3449-D8F4-CDFE-5067-F35A2516C661}"/>
              </a:ext>
            </a:extLst>
          </p:cNvPr>
          <p:cNvPicPr>
            <a:picLocks noChangeAspect="1"/>
          </p:cNvPicPr>
          <p:nvPr/>
        </p:nvPicPr>
        <p:blipFill>
          <a:blip r:embed="rId2"/>
          <a:stretch>
            <a:fillRect/>
          </a:stretch>
        </p:blipFill>
        <p:spPr>
          <a:xfrm>
            <a:off x="2537013" y="1436032"/>
            <a:ext cx="4661646" cy="1992967"/>
          </a:xfrm>
          <a:prstGeom prst="rect">
            <a:avLst/>
          </a:prstGeom>
        </p:spPr>
      </p:pic>
      <p:pic>
        <p:nvPicPr>
          <p:cNvPr id="4" name="Picture 3">
            <a:extLst>
              <a:ext uri="{FF2B5EF4-FFF2-40B4-BE49-F238E27FC236}">
                <a16:creationId xmlns:a16="http://schemas.microsoft.com/office/drawing/2014/main" id="{CBA738A7-051E-11D5-5B31-8B9873EF3232}"/>
              </a:ext>
            </a:extLst>
          </p:cNvPr>
          <p:cNvPicPr>
            <a:picLocks noChangeAspect="1"/>
          </p:cNvPicPr>
          <p:nvPr/>
        </p:nvPicPr>
        <p:blipFill>
          <a:blip r:embed="rId3"/>
          <a:stretch>
            <a:fillRect/>
          </a:stretch>
        </p:blipFill>
        <p:spPr>
          <a:xfrm>
            <a:off x="2868706" y="4333222"/>
            <a:ext cx="5916706" cy="1127245"/>
          </a:xfrm>
          <a:prstGeom prst="rect">
            <a:avLst/>
          </a:prstGeom>
        </p:spPr>
      </p:pic>
    </p:spTree>
    <p:extLst>
      <p:ext uri="{BB962C8B-B14F-4D97-AF65-F5344CB8AC3E}">
        <p14:creationId xmlns:p14="http://schemas.microsoft.com/office/powerpoint/2010/main" val="208570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1CC9C-9569-0270-5E06-067D8A0BA3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C9738B-DEC1-F9EE-6C03-59366435D0A2}"/>
              </a:ext>
            </a:extLst>
          </p:cNvPr>
          <p:cNvSpPr txBox="1"/>
          <p:nvPr/>
        </p:nvSpPr>
        <p:spPr>
          <a:xfrm>
            <a:off x="80682" y="308787"/>
            <a:ext cx="12111318" cy="5824928"/>
          </a:xfrm>
          <a:prstGeom prst="rect">
            <a:avLst/>
          </a:prstGeom>
          <a:noFill/>
        </p:spPr>
        <p:txBody>
          <a:bodyPr wrap="square">
            <a:spAutoFit/>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Now, we have to multiply our probabilities from the first layer with the second set of weights as</a:t>
            </a: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Now, we will take the sigmoid of our final score</a:t>
            </a:r>
          </a:p>
          <a:p>
            <a:pPr algn="just">
              <a:lnSpc>
                <a:spcPct val="150000"/>
              </a:lnSpc>
            </a:pPr>
            <a:endParaRPr lang="en-US"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It is complete math behind the feed forward process where the inputs from the input traverse the entire depth of the neural network. In this example, there is only one hidden layer. Whether there is one hidden layer or twenty, the computational processes are the same for all hidden layers.</a:t>
            </a:r>
            <a:endParaRPr lang="en-IN" b="0" i="0" kern="1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61CCAFD-E176-583F-5314-80A09F2542E3}"/>
              </a:ext>
            </a:extLst>
          </p:cNvPr>
          <p:cNvPicPr>
            <a:picLocks noChangeAspect="1"/>
          </p:cNvPicPr>
          <p:nvPr/>
        </p:nvPicPr>
        <p:blipFill>
          <a:blip r:embed="rId2"/>
          <a:stretch>
            <a:fillRect/>
          </a:stretch>
        </p:blipFill>
        <p:spPr>
          <a:xfrm>
            <a:off x="2722749" y="1013370"/>
            <a:ext cx="5999910" cy="1182983"/>
          </a:xfrm>
          <a:prstGeom prst="rect">
            <a:avLst/>
          </a:prstGeom>
        </p:spPr>
      </p:pic>
      <p:pic>
        <p:nvPicPr>
          <p:cNvPr id="5" name="Picture 4">
            <a:extLst>
              <a:ext uri="{FF2B5EF4-FFF2-40B4-BE49-F238E27FC236}">
                <a16:creationId xmlns:a16="http://schemas.microsoft.com/office/drawing/2014/main" id="{5A5D6938-8950-0DEF-A682-7A31C7273F5F}"/>
              </a:ext>
            </a:extLst>
          </p:cNvPr>
          <p:cNvPicPr>
            <a:picLocks noChangeAspect="1"/>
          </p:cNvPicPr>
          <p:nvPr/>
        </p:nvPicPr>
        <p:blipFill>
          <a:blip r:embed="rId3"/>
          <a:stretch>
            <a:fillRect/>
          </a:stretch>
        </p:blipFill>
        <p:spPr>
          <a:xfrm>
            <a:off x="3720353" y="2953463"/>
            <a:ext cx="3254188" cy="1071690"/>
          </a:xfrm>
          <a:prstGeom prst="rect">
            <a:avLst/>
          </a:prstGeom>
        </p:spPr>
      </p:pic>
    </p:spTree>
    <p:extLst>
      <p:ext uri="{BB962C8B-B14F-4D97-AF65-F5344CB8AC3E}">
        <p14:creationId xmlns:p14="http://schemas.microsoft.com/office/powerpoint/2010/main" val="293884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4D34F4-BCF4-D997-AE4E-533E4F79473A}"/>
              </a:ext>
            </a:extLst>
          </p:cNvPr>
          <p:cNvPicPr>
            <a:picLocks noChangeAspect="1"/>
          </p:cNvPicPr>
          <p:nvPr/>
        </p:nvPicPr>
        <p:blipFill>
          <a:blip r:embed="rId2"/>
          <a:stretch>
            <a:fillRect/>
          </a:stretch>
        </p:blipFill>
        <p:spPr>
          <a:xfrm>
            <a:off x="636494" y="616976"/>
            <a:ext cx="11340353" cy="5918295"/>
          </a:xfrm>
          <a:prstGeom prst="rect">
            <a:avLst/>
          </a:prstGeom>
        </p:spPr>
      </p:pic>
    </p:spTree>
    <p:extLst>
      <p:ext uri="{BB962C8B-B14F-4D97-AF65-F5344CB8AC3E}">
        <p14:creationId xmlns:p14="http://schemas.microsoft.com/office/powerpoint/2010/main" val="279603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635CE-43AA-A3DA-2EDC-44BDC1D7E14F}"/>
              </a:ext>
            </a:extLst>
          </p:cNvPr>
          <p:cNvPicPr>
            <a:picLocks noChangeAspect="1"/>
          </p:cNvPicPr>
          <p:nvPr/>
        </p:nvPicPr>
        <p:blipFill>
          <a:blip r:embed="rId2"/>
          <a:stretch>
            <a:fillRect/>
          </a:stretch>
        </p:blipFill>
        <p:spPr>
          <a:xfrm>
            <a:off x="1653155" y="1058974"/>
            <a:ext cx="8885690" cy="4740051"/>
          </a:xfrm>
          <a:prstGeom prst="rect">
            <a:avLst/>
          </a:prstGeom>
        </p:spPr>
      </p:pic>
      <p:pic>
        <p:nvPicPr>
          <p:cNvPr id="7" name="Picture 6">
            <a:extLst>
              <a:ext uri="{FF2B5EF4-FFF2-40B4-BE49-F238E27FC236}">
                <a16:creationId xmlns:a16="http://schemas.microsoft.com/office/drawing/2014/main" id="{42BE1F53-A705-CE74-652F-F21CB4213F02}"/>
              </a:ext>
            </a:extLst>
          </p:cNvPr>
          <p:cNvPicPr>
            <a:picLocks noChangeAspect="1"/>
          </p:cNvPicPr>
          <p:nvPr/>
        </p:nvPicPr>
        <p:blipFill>
          <a:blip r:embed="rId3"/>
          <a:stretch>
            <a:fillRect/>
          </a:stretch>
        </p:blipFill>
        <p:spPr>
          <a:xfrm>
            <a:off x="1577788" y="5665661"/>
            <a:ext cx="8767483" cy="762066"/>
          </a:xfrm>
          <a:prstGeom prst="rect">
            <a:avLst/>
          </a:prstGeom>
        </p:spPr>
      </p:pic>
    </p:spTree>
    <p:extLst>
      <p:ext uri="{BB962C8B-B14F-4D97-AF65-F5344CB8AC3E}">
        <p14:creationId xmlns:p14="http://schemas.microsoft.com/office/powerpoint/2010/main" val="96383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50CD9-6AF4-942D-4435-F002A755D5D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F53E0E-C432-8473-619C-24A9AFDDE92C}"/>
              </a:ext>
            </a:extLst>
          </p:cNvPr>
          <p:cNvPicPr>
            <a:picLocks noChangeAspect="1"/>
          </p:cNvPicPr>
          <p:nvPr/>
        </p:nvPicPr>
        <p:blipFill>
          <a:blip r:embed="rId2"/>
          <a:stretch>
            <a:fillRect/>
          </a:stretch>
        </p:blipFill>
        <p:spPr>
          <a:xfrm>
            <a:off x="1905068" y="106315"/>
            <a:ext cx="8763759" cy="3238781"/>
          </a:xfrm>
          <a:prstGeom prst="rect">
            <a:avLst/>
          </a:prstGeom>
        </p:spPr>
      </p:pic>
      <p:pic>
        <p:nvPicPr>
          <p:cNvPr id="6" name="Picture 5">
            <a:extLst>
              <a:ext uri="{FF2B5EF4-FFF2-40B4-BE49-F238E27FC236}">
                <a16:creationId xmlns:a16="http://schemas.microsoft.com/office/drawing/2014/main" id="{684ACB02-E855-C44B-C8AC-4635620FD53D}"/>
              </a:ext>
            </a:extLst>
          </p:cNvPr>
          <p:cNvPicPr>
            <a:picLocks noChangeAspect="1"/>
          </p:cNvPicPr>
          <p:nvPr/>
        </p:nvPicPr>
        <p:blipFill>
          <a:blip r:embed="rId3"/>
          <a:stretch>
            <a:fillRect/>
          </a:stretch>
        </p:blipFill>
        <p:spPr>
          <a:xfrm>
            <a:off x="1935550" y="2895631"/>
            <a:ext cx="8733277" cy="3856054"/>
          </a:xfrm>
          <a:prstGeom prst="rect">
            <a:avLst/>
          </a:prstGeom>
        </p:spPr>
      </p:pic>
    </p:spTree>
    <p:extLst>
      <p:ext uri="{BB962C8B-B14F-4D97-AF65-F5344CB8AC3E}">
        <p14:creationId xmlns:p14="http://schemas.microsoft.com/office/powerpoint/2010/main" val="128266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E1D9D-2A40-2767-C31D-67F30B5FC4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6954E7-E51E-2FA5-7F2A-0E01422C1A23}"/>
              </a:ext>
            </a:extLst>
          </p:cNvPr>
          <p:cNvSpPr txBox="1"/>
          <p:nvPr/>
        </p:nvSpPr>
        <p:spPr>
          <a:xfrm>
            <a:off x="80682" y="308787"/>
            <a:ext cx="12111318" cy="838948"/>
          </a:xfrm>
          <a:prstGeom prst="rect">
            <a:avLst/>
          </a:prstGeom>
          <a:noFill/>
        </p:spPr>
        <p:txBody>
          <a:bodyPr wrap="square">
            <a:spAutoFit/>
          </a:bodyPr>
          <a:lstStyle/>
          <a:p>
            <a:pPr algn="just">
              <a:lnSpc>
                <a:spcPct val="150000"/>
              </a:lnSpc>
            </a:pPr>
            <a:r>
              <a:rPr lang="en-IN" b="1" i="0" dirty="0">
                <a:solidFill>
                  <a:srgbClr val="1F2328"/>
                </a:solidFill>
                <a:effectLst/>
                <a:latin typeface="Times New Roman" panose="02020603050405020304" pitchFamily="18" charset="0"/>
                <a:cs typeface="Times New Roman" panose="02020603050405020304" pitchFamily="18" charset="0"/>
              </a:rPr>
              <a:t>Simple NN graph:</a:t>
            </a: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5FC8C2F-F40A-FF6F-15A2-48CE829B2B78}"/>
              </a:ext>
            </a:extLst>
          </p:cNvPr>
          <p:cNvPicPr>
            <a:picLocks noChangeAspect="1"/>
          </p:cNvPicPr>
          <p:nvPr/>
        </p:nvPicPr>
        <p:blipFill>
          <a:blip r:embed="rId2"/>
          <a:stretch>
            <a:fillRect/>
          </a:stretch>
        </p:blipFill>
        <p:spPr>
          <a:xfrm>
            <a:off x="3290887" y="1209675"/>
            <a:ext cx="5610225" cy="4438650"/>
          </a:xfrm>
          <a:prstGeom prst="rect">
            <a:avLst/>
          </a:prstGeom>
        </p:spPr>
      </p:pic>
    </p:spTree>
    <p:extLst>
      <p:ext uri="{BB962C8B-B14F-4D97-AF65-F5344CB8AC3E}">
        <p14:creationId xmlns:p14="http://schemas.microsoft.com/office/powerpoint/2010/main" val="139821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477821-0A95-DA32-ECD5-96B1EF2C3348}"/>
              </a:ext>
            </a:extLst>
          </p:cNvPr>
          <p:cNvPicPr>
            <a:picLocks noChangeAspect="1"/>
          </p:cNvPicPr>
          <p:nvPr/>
        </p:nvPicPr>
        <p:blipFill>
          <a:blip r:embed="rId2"/>
          <a:stretch>
            <a:fillRect/>
          </a:stretch>
        </p:blipFill>
        <p:spPr>
          <a:xfrm>
            <a:off x="1511063" y="0"/>
            <a:ext cx="8900931" cy="1722269"/>
          </a:xfrm>
          <a:prstGeom prst="rect">
            <a:avLst/>
          </a:prstGeom>
        </p:spPr>
      </p:pic>
      <p:pic>
        <p:nvPicPr>
          <p:cNvPr id="7" name="Picture 6">
            <a:extLst>
              <a:ext uri="{FF2B5EF4-FFF2-40B4-BE49-F238E27FC236}">
                <a16:creationId xmlns:a16="http://schemas.microsoft.com/office/drawing/2014/main" id="{33E3CE84-3211-0125-CC98-A7993A0403CE}"/>
              </a:ext>
            </a:extLst>
          </p:cNvPr>
          <p:cNvPicPr>
            <a:picLocks noChangeAspect="1"/>
          </p:cNvPicPr>
          <p:nvPr/>
        </p:nvPicPr>
        <p:blipFill>
          <a:blip r:embed="rId3"/>
          <a:stretch>
            <a:fillRect/>
          </a:stretch>
        </p:blipFill>
        <p:spPr>
          <a:xfrm>
            <a:off x="1914280" y="2074257"/>
            <a:ext cx="8237934" cy="4054191"/>
          </a:xfrm>
          <a:prstGeom prst="rect">
            <a:avLst/>
          </a:prstGeom>
        </p:spPr>
      </p:pic>
    </p:spTree>
    <p:extLst>
      <p:ext uri="{BB962C8B-B14F-4D97-AF65-F5344CB8AC3E}">
        <p14:creationId xmlns:p14="http://schemas.microsoft.com/office/powerpoint/2010/main" val="169681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100FD-15DC-9131-9268-DF4EB587E14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5557BC-73C9-533C-124D-A09C6E97C4E9}"/>
              </a:ext>
            </a:extLst>
          </p:cNvPr>
          <p:cNvPicPr>
            <a:picLocks noChangeAspect="1"/>
          </p:cNvPicPr>
          <p:nvPr/>
        </p:nvPicPr>
        <p:blipFill>
          <a:blip r:embed="rId2"/>
          <a:stretch>
            <a:fillRect/>
          </a:stretch>
        </p:blipFill>
        <p:spPr>
          <a:xfrm>
            <a:off x="1866533" y="1100471"/>
            <a:ext cx="8458933" cy="4466611"/>
          </a:xfrm>
          <a:prstGeom prst="rect">
            <a:avLst/>
          </a:prstGeom>
        </p:spPr>
      </p:pic>
    </p:spTree>
    <p:extLst>
      <p:ext uri="{BB962C8B-B14F-4D97-AF65-F5344CB8AC3E}">
        <p14:creationId xmlns:p14="http://schemas.microsoft.com/office/powerpoint/2010/main" val="397780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E0DB-2F14-3610-601C-DF4440C5413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B171636-EA08-C0F8-A7B1-9D43C6EDA127}"/>
              </a:ext>
            </a:extLst>
          </p:cNvPr>
          <p:cNvPicPr>
            <a:picLocks noChangeAspect="1"/>
          </p:cNvPicPr>
          <p:nvPr/>
        </p:nvPicPr>
        <p:blipFill>
          <a:blip r:embed="rId2"/>
          <a:stretch>
            <a:fillRect/>
          </a:stretch>
        </p:blipFill>
        <p:spPr>
          <a:xfrm>
            <a:off x="1897016" y="618565"/>
            <a:ext cx="8397968" cy="4989944"/>
          </a:xfrm>
          <a:prstGeom prst="rect">
            <a:avLst/>
          </a:prstGeom>
        </p:spPr>
      </p:pic>
    </p:spTree>
    <p:extLst>
      <p:ext uri="{BB962C8B-B14F-4D97-AF65-F5344CB8AC3E}">
        <p14:creationId xmlns:p14="http://schemas.microsoft.com/office/powerpoint/2010/main" val="1390172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DA06E-7A10-B9CB-3012-35F11BB8FBD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C1AF5DF-83D9-D425-BB67-326E79D9EB8D}"/>
              </a:ext>
            </a:extLst>
          </p:cNvPr>
          <p:cNvPicPr>
            <a:picLocks noChangeAspect="1"/>
          </p:cNvPicPr>
          <p:nvPr/>
        </p:nvPicPr>
        <p:blipFill>
          <a:blip r:embed="rId2"/>
          <a:stretch>
            <a:fillRect/>
          </a:stretch>
        </p:blipFill>
        <p:spPr>
          <a:xfrm>
            <a:off x="1759844" y="645459"/>
            <a:ext cx="8672312" cy="4928757"/>
          </a:xfrm>
          <a:prstGeom prst="rect">
            <a:avLst/>
          </a:prstGeom>
        </p:spPr>
      </p:pic>
    </p:spTree>
    <p:extLst>
      <p:ext uri="{BB962C8B-B14F-4D97-AF65-F5344CB8AC3E}">
        <p14:creationId xmlns:p14="http://schemas.microsoft.com/office/powerpoint/2010/main" val="3961597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EEABE-51A8-D46E-CA7A-9DBA3397DD4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8DBF6FF-734A-4A71-04B8-69BA7DA1EC4E}"/>
              </a:ext>
            </a:extLst>
          </p:cNvPr>
          <p:cNvPicPr>
            <a:picLocks noChangeAspect="1"/>
          </p:cNvPicPr>
          <p:nvPr/>
        </p:nvPicPr>
        <p:blipFill>
          <a:blip r:embed="rId2"/>
          <a:stretch>
            <a:fillRect/>
          </a:stretch>
        </p:blipFill>
        <p:spPr>
          <a:xfrm>
            <a:off x="1919878" y="339593"/>
            <a:ext cx="8352244" cy="3901778"/>
          </a:xfrm>
          <a:prstGeom prst="rect">
            <a:avLst/>
          </a:prstGeom>
        </p:spPr>
      </p:pic>
      <p:pic>
        <p:nvPicPr>
          <p:cNvPr id="6" name="Picture 5">
            <a:extLst>
              <a:ext uri="{FF2B5EF4-FFF2-40B4-BE49-F238E27FC236}">
                <a16:creationId xmlns:a16="http://schemas.microsoft.com/office/drawing/2014/main" id="{0838E1EC-CE58-2540-AF3B-DBAD1E4E70A2}"/>
              </a:ext>
            </a:extLst>
          </p:cNvPr>
          <p:cNvPicPr>
            <a:picLocks noChangeAspect="1"/>
          </p:cNvPicPr>
          <p:nvPr/>
        </p:nvPicPr>
        <p:blipFill>
          <a:blip r:embed="rId3"/>
          <a:stretch>
            <a:fillRect/>
          </a:stretch>
        </p:blipFill>
        <p:spPr>
          <a:xfrm>
            <a:off x="1919878" y="4241371"/>
            <a:ext cx="8817104" cy="1798476"/>
          </a:xfrm>
          <a:prstGeom prst="rect">
            <a:avLst/>
          </a:prstGeom>
        </p:spPr>
      </p:pic>
    </p:spTree>
    <p:extLst>
      <p:ext uri="{BB962C8B-B14F-4D97-AF65-F5344CB8AC3E}">
        <p14:creationId xmlns:p14="http://schemas.microsoft.com/office/powerpoint/2010/main" val="3741680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14963-6BC7-9511-C880-4135D767DD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B407B64-CB91-2768-D213-2ADFD29789A1}"/>
              </a:ext>
            </a:extLst>
          </p:cNvPr>
          <p:cNvPicPr>
            <a:picLocks noChangeAspect="1"/>
          </p:cNvPicPr>
          <p:nvPr/>
        </p:nvPicPr>
        <p:blipFill>
          <a:blip r:embed="rId2"/>
          <a:stretch>
            <a:fillRect/>
          </a:stretch>
        </p:blipFill>
        <p:spPr>
          <a:xfrm>
            <a:off x="2178980" y="1237130"/>
            <a:ext cx="7834039" cy="4554070"/>
          </a:xfrm>
          <a:prstGeom prst="rect">
            <a:avLst/>
          </a:prstGeom>
        </p:spPr>
      </p:pic>
    </p:spTree>
    <p:extLst>
      <p:ext uri="{BB962C8B-B14F-4D97-AF65-F5344CB8AC3E}">
        <p14:creationId xmlns:p14="http://schemas.microsoft.com/office/powerpoint/2010/main" val="925964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1135B-F438-DC40-1A3B-9D17140CD36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DF31DFD-F2E7-7385-F9A5-989DDC5E430A}"/>
              </a:ext>
            </a:extLst>
          </p:cNvPr>
          <p:cNvPicPr>
            <a:picLocks noChangeAspect="1"/>
          </p:cNvPicPr>
          <p:nvPr/>
        </p:nvPicPr>
        <p:blipFill>
          <a:blip r:embed="rId2"/>
          <a:stretch>
            <a:fillRect/>
          </a:stretch>
        </p:blipFill>
        <p:spPr>
          <a:xfrm>
            <a:off x="1994504" y="319276"/>
            <a:ext cx="8436071" cy="2095682"/>
          </a:xfrm>
          <a:prstGeom prst="rect">
            <a:avLst/>
          </a:prstGeom>
        </p:spPr>
      </p:pic>
      <p:pic>
        <p:nvPicPr>
          <p:cNvPr id="6" name="Picture 5">
            <a:extLst>
              <a:ext uri="{FF2B5EF4-FFF2-40B4-BE49-F238E27FC236}">
                <a16:creationId xmlns:a16="http://schemas.microsoft.com/office/drawing/2014/main" id="{5CDF8137-1202-37E9-46CB-061F702A9D31}"/>
              </a:ext>
            </a:extLst>
          </p:cNvPr>
          <p:cNvPicPr>
            <a:picLocks noChangeAspect="1"/>
          </p:cNvPicPr>
          <p:nvPr/>
        </p:nvPicPr>
        <p:blipFill>
          <a:blip r:embed="rId3"/>
          <a:stretch>
            <a:fillRect/>
          </a:stretch>
        </p:blipFill>
        <p:spPr>
          <a:xfrm>
            <a:off x="1761425" y="2141603"/>
            <a:ext cx="8779001" cy="4397121"/>
          </a:xfrm>
          <a:prstGeom prst="rect">
            <a:avLst/>
          </a:prstGeom>
        </p:spPr>
      </p:pic>
    </p:spTree>
    <p:extLst>
      <p:ext uri="{BB962C8B-B14F-4D97-AF65-F5344CB8AC3E}">
        <p14:creationId xmlns:p14="http://schemas.microsoft.com/office/powerpoint/2010/main" val="4101010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164C3-2910-C174-FFE6-9309CB42348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E24CB0C-85C8-0B35-D8A8-71A74D5F3F1B}"/>
              </a:ext>
            </a:extLst>
          </p:cNvPr>
          <p:cNvPicPr>
            <a:picLocks noChangeAspect="1"/>
          </p:cNvPicPr>
          <p:nvPr/>
        </p:nvPicPr>
        <p:blipFill>
          <a:blip r:embed="rId2"/>
          <a:stretch>
            <a:fillRect/>
          </a:stretch>
        </p:blipFill>
        <p:spPr>
          <a:xfrm>
            <a:off x="1989782" y="494746"/>
            <a:ext cx="8839966" cy="2408129"/>
          </a:xfrm>
          <a:prstGeom prst="rect">
            <a:avLst/>
          </a:prstGeom>
        </p:spPr>
      </p:pic>
      <p:pic>
        <p:nvPicPr>
          <p:cNvPr id="6" name="Picture 5">
            <a:extLst>
              <a:ext uri="{FF2B5EF4-FFF2-40B4-BE49-F238E27FC236}">
                <a16:creationId xmlns:a16="http://schemas.microsoft.com/office/drawing/2014/main" id="{FBBDD8B6-8E8D-79A1-CDB7-6F2CBAF3AD5B}"/>
              </a:ext>
            </a:extLst>
          </p:cNvPr>
          <p:cNvPicPr>
            <a:picLocks noChangeAspect="1"/>
          </p:cNvPicPr>
          <p:nvPr/>
        </p:nvPicPr>
        <p:blipFill>
          <a:blip r:embed="rId3"/>
          <a:stretch>
            <a:fillRect/>
          </a:stretch>
        </p:blipFill>
        <p:spPr>
          <a:xfrm>
            <a:off x="1989782" y="2423867"/>
            <a:ext cx="8626588" cy="4359018"/>
          </a:xfrm>
          <a:prstGeom prst="rect">
            <a:avLst/>
          </a:prstGeom>
        </p:spPr>
      </p:pic>
    </p:spTree>
    <p:extLst>
      <p:ext uri="{BB962C8B-B14F-4D97-AF65-F5344CB8AC3E}">
        <p14:creationId xmlns:p14="http://schemas.microsoft.com/office/powerpoint/2010/main" val="3332151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04B85-8C90-15FD-D377-DEDEAC805B3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296CA48-F0FA-0EF7-B29A-E96AF6CE4E2C}"/>
              </a:ext>
            </a:extLst>
          </p:cNvPr>
          <p:cNvPicPr>
            <a:picLocks noChangeAspect="1"/>
          </p:cNvPicPr>
          <p:nvPr/>
        </p:nvPicPr>
        <p:blipFill>
          <a:blip r:embed="rId2"/>
          <a:stretch>
            <a:fillRect/>
          </a:stretch>
        </p:blipFill>
        <p:spPr>
          <a:xfrm>
            <a:off x="1803989" y="213081"/>
            <a:ext cx="8817104" cy="3215919"/>
          </a:xfrm>
          <a:prstGeom prst="rect">
            <a:avLst/>
          </a:prstGeom>
        </p:spPr>
      </p:pic>
      <p:pic>
        <p:nvPicPr>
          <p:cNvPr id="6" name="Picture 5">
            <a:extLst>
              <a:ext uri="{FF2B5EF4-FFF2-40B4-BE49-F238E27FC236}">
                <a16:creationId xmlns:a16="http://schemas.microsoft.com/office/drawing/2014/main" id="{F79087BE-3606-C53D-40FC-C0668846F68E}"/>
              </a:ext>
            </a:extLst>
          </p:cNvPr>
          <p:cNvPicPr>
            <a:picLocks noChangeAspect="1"/>
          </p:cNvPicPr>
          <p:nvPr/>
        </p:nvPicPr>
        <p:blipFill>
          <a:blip r:embed="rId3"/>
          <a:stretch>
            <a:fillRect/>
          </a:stretch>
        </p:blipFill>
        <p:spPr>
          <a:xfrm>
            <a:off x="1456597" y="3433482"/>
            <a:ext cx="8931414" cy="2941575"/>
          </a:xfrm>
          <a:prstGeom prst="rect">
            <a:avLst/>
          </a:prstGeom>
        </p:spPr>
      </p:pic>
    </p:spTree>
    <p:extLst>
      <p:ext uri="{BB962C8B-B14F-4D97-AF65-F5344CB8AC3E}">
        <p14:creationId xmlns:p14="http://schemas.microsoft.com/office/powerpoint/2010/main" val="229298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FAF6F-00CD-ED2D-EFC5-8D75ED31708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0C1B8D8-2761-19B9-BC91-99D975426ED1}"/>
              </a:ext>
            </a:extLst>
          </p:cNvPr>
          <p:cNvPicPr>
            <a:picLocks noChangeAspect="1"/>
          </p:cNvPicPr>
          <p:nvPr/>
        </p:nvPicPr>
        <p:blipFill>
          <a:blip r:embed="rId2"/>
          <a:stretch>
            <a:fillRect/>
          </a:stretch>
        </p:blipFill>
        <p:spPr>
          <a:xfrm>
            <a:off x="1729361" y="131134"/>
            <a:ext cx="8733277" cy="4587638"/>
          </a:xfrm>
          <a:prstGeom prst="rect">
            <a:avLst/>
          </a:prstGeom>
        </p:spPr>
      </p:pic>
    </p:spTree>
    <p:extLst>
      <p:ext uri="{BB962C8B-B14F-4D97-AF65-F5344CB8AC3E}">
        <p14:creationId xmlns:p14="http://schemas.microsoft.com/office/powerpoint/2010/main" val="369322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CD734-2BF0-7184-77F8-73FA0C0A3C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878A3A-6429-5E1F-25D5-031AF849075A}"/>
              </a:ext>
            </a:extLst>
          </p:cNvPr>
          <p:cNvSpPr txBox="1"/>
          <p:nvPr/>
        </p:nvSpPr>
        <p:spPr>
          <a:xfrm>
            <a:off x="80682" y="308787"/>
            <a:ext cx="12111318" cy="3747436"/>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RELU stands for rectified linear unit is the most popular activation function right now that makes deep NNs train faster now.</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Hidden layers predicts connection between inputs automatically, thats what deep learning is good at.</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Deep NN consists of more hidden layers (Deeper layers)</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Each Input will be connected to the hidden layer and the NN will decide the connections.</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Supervised learning means we have the (X,Y) and we need to get the function that maps X to Y.</a:t>
            </a:r>
          </a:p>
          <a:p>
            <a:pPr algn="l">
              <a:lnSpc>
                <a:spcPct val="150000"/>
              </a:lnSpc>
              <a:buFont typeface="Arial" panose="020B0604020202020204" pitchFamily="34" charset="0"/>
              <a:buChar char="•"/>
            </a:pPr>
            <a:endParaRPr lang="en-US" b="0" i="0" dirty="0">
              <a:solidFill>
                <a:srgbClr val="1F2328"/>
              </a:solidFill>
              <a:effectLst/>
              <a:latin typeface="Times New Roman" panose="02020603050405020304" pitchFamily="18" charset="0"/>
              <a:cs typeface="Times New Roman" panose="02020603050405020304" pitchFamily="18" charset="0"/>
            </a:endParaRPr>
          </a:p>
          <a:p>
            <a:pPr algn="l">
              <a:lnSpc>
                <a:spcPct val="150000"/>
              </a:lnSpc>
            </a:pPr>
            <a:endParaRPr lang="en-US" dirty="0">
              <a:solidFill>
                <a:srgbClr val="1F2328"/>
              </a:solidFill>
              <a:latin typeface="Times New Roman" panose="02020603050405020304" pitchFamily="18" charset="0"/>
              <a:cs typeface="Times New Roman" panose="02020603050405020304" pitchFamily="18" charset="0"/>
            </a:endParaRPr>
          </a:p>
          <a:p>
            <a:pPr algn="l">
              <a:lnSpc>
                <a:spcPct val="150000"/>
              </a:lnSpc>
            </a:pPr>
            <a:endParaRPr lang="en-US" b="0" i="0" dirty="0">
              <a:solidFill>
                <a:srgbClr val="1F2328"/>
              </a:solidFill>
              <a:effectLst/>
              <a:latin typeface="Times New Roman" panose="02020603050405020304" pitchFamily="18"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79B181BA-1A12-965F-B2E2-9F072987C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045" y="2690533"/>
            <a:ext cx="52768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35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1E542-9C6A-1FA1-9EDB-A0C8DF00C44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0AAB33-D57D-C0F1-A845-C409ADA10317}"/>
              </a:ext>
            </a:extLst>
          </p:cNvPr>
          <p:cNvPicPr>
            <a:picLocks noChangeAspect="1"/>
          </p:cNvPicPr>
          <p:nvPr/>
        </p:nvPicPr>
        <p:blipFill>
          <a:blip r:embed="rId2"/>
          <a:stretch>
            <a:fillRect/>
          </a:stretch>
        </p:blipFill>
        <p:spPr>
          <a:xfrm>
            <a:off x="1633341" y="1614241"/>
            <a:ext cx="8925318" cy="2822693"/>
          </a:xfrm>
          <a:prstGeom prst="rect">
            <a:avLst/>
          </a:prstGeom>
        </p:spPr>
      </p:pic>
    </p:spTree>
    <p:extLst>
      <p:ext uri="{BB962C8B-B14F-4D97-AF65-F5344CB8AC3E}">
        <p14:creationId xmlns:p14="http://schemas.microsoft.com/office/powerpoint/2010/main" val="192471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1BCF9-15F2-FCE3-D928-5F450D8A67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D10CBF8-99E7-221F-2824-CEB57FFF6F0B}"/>
              </a:ext>
            </a:extLst>
          </p:cNvPr>
          <p:cNvSpPr txBox="1"/>
          <p:nvPr/>
        </p:nvSpPr>
        <p:spPr>
          <a:xfrm>
            <a:off x="80682" y="308787"/>
            <a:ext cx="12111318" cy="5409430"/>
          </a:xfrm>
          <a:prstGeom prst="rect">
            <a:avLst/>
          </a:prstGeom>
          <a:noFill/>
        </p:spPr>
        <p:txBody>
          <a:bodyPr wrap="square">
            <a:spAutoFit/>
          </a:bodyPr>
          <a:lstStyle/>
          <a:p>
            <a:pPr algn="l">
              <a:lnSpc>
                <a:spcPct val="150000"/>
              </a:lnSpc>
            </a:pPr>
            <a:r>
              <a:rPr lang="en-US" b="1" i="0" dirty="0">
                <a:solidFill>
                  <a:srgbClr val="1F2328"/>
                </a:solidFill>
                <a:effectLst/>
                <a:latin typeface="Times New Roman" panose="02020603050405020304" pitchFamily="18" charset="0"/>
                <a:cs typeface="Times New Roman" panose="02020603050405020304" pitchFamily="18" charset="0"/>
              </a:rPr>
              <a:t>Supervised learning with neural networks</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Different types of neural networks for supervised learning which includes:</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CNN or convolutional neural networks (Useful in computer vision)</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RNN or Recurrent neural networks (Useful in Speech recognition or NLP)</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Standard NN (Useful for Structured data)</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Hybrid/custom NN or a Collection of NNs types</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Structured data is like the databases and tables.</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Unstructured data is like images, video, audio, and text.</a:t>
            </a:r>
          </a:p>
          <a:p>
            <a:pPr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Structured data gives more money because companies relies on prediction on its big data.</a:t>
            </a: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14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7C83-78B0-AFEB-3FDC-A91623B1D5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0A2DC3-D5F6-8A9E-D361-A8D9A8DB71DD}"/>
              </a:ext>
            </a:extLst>
          </p:cNvPr>
          <p:cNvSpPr txBox="1"/>
          <p:nvPr/>
        </p:nvSpPr>
        <p:spPr>
          <a:xfrm>
            <a:off x="197223" y="345201"/>
            <a:ext cx="12111318" cy="1531445"/>
          </a:xfrm>
          <a:prstGeom prst="rect">
            <a:avLst/>
          </a:prstGeom>
          <a:noFill/>
        </p:spPr>
        <p:txBody>
          <a:bodyPr wrap="square">
            <a:spAutoFit/>
          </a:bodyPr>
          <a:lstStyle/>
          <a:p>
            <a:pPr algn="l"/>
            <a:r>
              <a:rPr lang="en-US" b="1" i="0" dirty="0">
                <a:solidFill>
                  <a:srgbClr val="1F2328"/>
                </a:solidFill>
                <a:effectLst/>
                <a:latin typeface="Times New Roman" panose="02020603050405020304" pitchFamily="18" charset="0"/>
                <a:cs typeface="Times New Roman" panose="02020603050405020304" pitchFamily="18" charset="0"/>
              </a:rPr>
              <a:t>Why is deep learning taking off?</a:t>
            </a:r>
          </a:p>
          <a:p>
            <a:pPr algn="l">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Deep learning is taking off for 3 reasons:</a:t>
            </a:r>
          </a:p>
          <a:p>
            <a:pPr marL="742950" lvl="1" indent="-285750" algn="l">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Data:</a:t>
            </a:r>
          </a:p>
          <a:p>
            <a:pPr marL="1143000" lvl="2" indent="-228600" algn="l">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Using this image we can conclude</a:t>
            </a: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9FFD3D8F-C664-4C47-1414-4DDEE517C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537" y="1876646"/>
            <a:ext cx="9629775" cy="490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4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53224-6594-3206-972F-373EA3DFDF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2ACE52-97CF-7AB8-BC7D-ACB017F70902}"/>
              </a:ext>
            </a:extLst>
          </p:cNvPr>
          <p:cNvSpPr txBox="1"/>
          <p:nvPr/>
        </p:nvSpPr>
        <p:spPr>
          <a:xfrm>
            <a:off x="80682" y="308787"/>
            <a:ext cx="12111318" cy="7625421"/>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For small data NN can perform as Linear regression or SVM (Support vector machine)</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For big data a small NN is better that SVM</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For big data a big NN is better that a medium NN is better that small NN.</a:t>
            </a:r>
          </a:p>
          <a:p>
            <a:pPr marL="742950" lvl="1" indent="-285750" algn="l">
              <a:lnSpc>
                <a:spcPct val="150000"/>
              </a:lnSpc>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Hopefully we have a lot of data because the world is using the computer a little bit more</a:t>
            </a:r>
          </a:p>
          <a:p>
            <a:pPr marL="1143000" lvl="2" indent="-22860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Mobiles</a:t>
            </a:r>
          </a:p>
          <a:p>
            <a:pPr marL="1143000" lvl="2" indent="-22860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IOT (Internet of things)</a:t>
            </a:r>
          </a:p>
          <a:p>
            <a:pPr algn="l">
              <a:lnSpc>
                <a:spcPct val="150000"/>
              </a:lnSpc>
            </a:pPr>
            <a:r>
              <a:rPr lang="en-US" b="0" i="0" dirty="0">
                <a:solidFill>
                  <a:srgbClr val="1F2328"/>
                </a:solidFill>
                <a:effectLst/>
                <a:latin typeface="Times New Roman" panose="02020603050405020304" pitchFamily="18" charset="0"/>
                <a:cs typeface="Times New Roman" panose="02020603050405020304" pitchFamily="18" charset="0"/>
              </a:rPr>
              <a:t>Computation:</a:t>
            </a:r>
          </a:p>
          <a:p>
            <a:pPr marL="742950" lvl="1" indent="-28575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GPUs.</a:t>
            </a:r>
          </a:p>
          <a:p>
            <a:pPr marL="742950" lvl="1" indent="-28575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Powerful CPUs.</a:t>
            </a:r>
          </a:p>
          <a:p>
            <a:pPr marL="742950" lvl="1" indent="-28575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Distributed computing.</a:t>
            </a:r>
          </a:p>
          <a:p>
            <a:pPr marL="742950" lvl="1" indent="-28575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ASICs</a:t>
            </a:r>
          </a:p>
          <a:p>
            <a:pPr algn="l">
              <a:lnSpc>
                <a:spcPct val="150000"/>
              </a:lnSpc>
            </a:pPr>
            <a:r>
              <a:rPr lang="en-US" b="0" i="0" dirty="0">
                <a:solidFill>
                  <a:srgbClr val="1F2328"/>
                </a:solidFill>
                <a:effectLst/>
                <a:latin typeface="Times New Roman" panose="02020603050405020304" pitchFamily="18" charset="0"/>
                <a:cs typeface="Times New Roman" panose="02020603050405020304" pitchFamily="18" charset="0"/>
              </a:rPr>
              <a:t>Algorithm:</a:t>
            </a:r>
          </a:p>
          <a:p>
            <a:pPr marL="742950" lvl="1" indent="-28575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Creative algorithms has appeared that changed the way NN works.</a:t>
            </a:r>
          </a:p>
          <a:p>
            <a:pPr marL="1143000" lvl="2" indent="-228600" algn="l">
              <a:lnSpc>
                <a:spcPct val="15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For example using RELU function is so much better than using SIGMOID function in training a NN because it helps with the vanishing gradient problem.</a:t>
            </a:r>
          </a:p>
          <a:p>
            <a:pPr algn="l"/>
            <a:r>
              <a:rPr lang="en-US" b="0" i="0" dirty="0">
                <a:solidFill>
                  <a:srgbClr val="1F2328"/>
                </a:solidFill>
                <a:effectLst/>
                <a:latin typeface="Times New Roman" panose="02020603050405020304" pitchFamily="18" charset="0"/>
                <a:cs typeface="Times New Roman" panose="02020603050405020304" pitchFamily="18" charset="0"/>
              </a:rPr>
              <a:t>​</a:t>
            </a: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4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25B4E-676D-25D3-B885-12A9CCAA88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41031B-499E-DA55-6674-19BD304EF5A0}"/>
              </a:ext>
            </a:extLst>
          </p:cNvPr>
          <p:cNvSpPr txBox="1"/>
          <p:nvPr/>
        </p:nvSpPr>
        <p:spPr>
          <a:xfrm>
            <a:off x="80682" y="308787"/>
            <a:ext cx="12111318" cy="2500941"/>
          </a:xfrm>
          <a:prstGeom prst="rect">
            <a:avLst/>
          </a:prstGeom>
          <a:noFill/>
        </p:spPr>
        <p:txBody>
          <a:bodyPr wrap="square">
            <a:spAutoFit/>
          </a:bodyPr>
          <a:lstStyle/>
          <a:p>
            <a:pPr algn="just">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What are Neural Networks?</a:t>
            </a:r>
            <a:endParaRPr lang="en-US" b="0" i="0" dirty="0">
              <a:solidFill>
                <a:srgbClr val="383838"/>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Neural networks mimic the basic functioning of the human brain and are inspired by how the human brain interprets information. They solve various real-time tasks because of its ability to perform computations quickly and its fast responses.</a:t>
            </a:r>
          </a:p>
          <a:p>
            <a:pPr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C5A857D-4B1C-4596-860C-1D017204F1CD}"/>
              </a:ext>
            </a:extLst>
          </p:cNvPr>
          <p:cNvPicPr>
            <a:picLocks noChangeAspect="1"/>
          </p:cNvPicPr>
          <p:nvPr/>
        </p:nvPicPr>
        <p:blipFill>
          <a:blip r:embed="rId2"/>
          <a:stretch>
            <a:fillRect/>
          </a:stretch>
        </p:blipFill>
        <p:spPr>
          <a:xfrm>
            <a:off x="2028825" y="1800225"/>
            <a:ext cx="8134350" cy="3497916"/>
          </a:xfrm>
          <a:prstGeom prst="rect">
            <a:avLst/>
          </a:prstGeom>
        </p:spPr>
      </p:pic>
    </p:spTree>
    <p:extLst>
      <p:ext uri="{BB962C8B-B14F-4D97-AF65-F5344CB8AC3E}">
        <p14:creationId xmlns:p14="http://schemas.microsoft.com/office/powerpoint/2010/main" val="40484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460DF-D7B3-643F-13C4-64FD527A92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F2A787-8620-F980-3485-7717D8994059}"/>
              </a:ext>
            </a:extLst>
          </p:cNvPr>
          <p:cNvSpPr txBox="1"/>
          <p:nvPr/>
        </p:nvSpPr>
        <p:spPr>
          <a:xfrm>
            <a:off x="170328" y="308787"/>
            <a:ext cx="12021671" cy="8733416"/>
          </a:xfrm>
          <a:prstGeom prst="rect">
            <a:avLst/>
          </a:prstGeom>
          <a:noFill/>
        </p:spPr>
        <p:txBody>
          <a:bodyPr wrap="square">
            <a:spAutoFit/>
          </a:bodyPr>
          <a:lstStyle/>
          <a:p>
            <a:pPr algn="just">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Artificial Neural Network has a huge number of interconnected processing elements, also known as Nodes. These nodes are connected with other nodes using a connection link. The connection link contains weights, these weights contain the information about the input signal. Each iteration and input in turn leads to updating of these weights. After inputting all the data instances from the training data set, the final weights of the Neural Network along with its architecture is known as the Trained Neural Network. This process is called Training of Neural Networks. These trained neural networks solve specific problems as defined in the problem statement.</a:t>
            </a:r>
          </a:p>
          <a:p>
            <a:pPr algn="just">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Types of tasks that can be solved using an artificial neural network include Classification problems, Pattern Matching, Data Clustering, etc.</a:t>
            </a:r>
          </a:p>
          <a:p>
            <a:pPr algn="just">
              <a:lnSpc>
                <a:spcPct val="150000"/>
              </a:lnSpc>
            </a:pPr>
            <a:r>
              <a:rPr lang="en-US" b="1" i="0" dirty="0">
                <a:solidFill>
                  <a:srgbClr val="383838"/>
                </a:solidFill>
                <a:effectLst/>
                <a:latin typeface="Times New Roman" panose="02020603050405020304" pitchFamily="18" charset="0"/>
                <a:cs typeface="Times New Roman" panose="02020603050405020304" pitchFamily="18" charset="0"/>
              </a:rPr>
              <a:t>What are Neural Networks Used For?</a:t>
            </a:r>
          </a:p>
          <a:p>
            <a:pPr algn="just">
              <a:lnSpc>
                <a:spcPct val="150000"/>
              </a:lnSpc>
            </a:pPr>
            <a:r>
              <a:rPr lang="en-US" b="0" i="0" dirty="0">
                <a:solidFill>
                  <a:srgbClr val="383838"/>
                </a:solidFill>
                <a:effectLst/>
                <a:latin typeface="Times New Roman" panose="02020603050405020304" pitchFamily="18" charset="0"/>
                <a:cs typeface="Times New Roman" panose="02020603050405020304" pitchFamily="18" charset="0"/>
              </a:rPr>
              <a:t>Neural networks are employed across various domains for:</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Identifying objects, faces, and understanding spoken language in applications like self-driving cars and voice assistants.</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Analyzing and understanding human language, enabling sentiment analysis, chatbots, language translation, and text generation.</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Diagnosing diseases from medical images, predicting patient outcomes, and drug discovery.</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Predicting stock prices, credit risk assessment, fraud detection, and algorithmic trading.</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Personalizing content and recommendations in e-commerce, streaming platforms, and social media.</a:t>
            </a:r>
          </a:p>
          <a:p>
            <a:pPr algn="just">
              <a:lnSpc>
                <a:spcPct val="150000"/>
              </a:lnSpc>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Powering robotics and autonomous vehicles by processing sensor data and making real-time decisions.</a:t>
            </a:r>
          </a:p>
          <a:p>
            <a:pPr>
              <a:lnSpc>
                <a:spcPct val="150000"/>
              </a:lnSpc>
            </a:pPr>
            <a:br>
              <a:rPr lang="en-IN" sz="1800" kern="0" dirty="0">
                <a:solidFill>
                  <a:srgbClr val="000000"/>
                </a:solidFill>
                <a:effectLst/>
                <a:latin typeface="Times New Roman" panose="02020603050405020304" pitchFamily="18" charset="0"/>
                <a:ea typeface="Calibri" panose="020F050202020403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648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3080</Words>
  <Application>Microsoft Office PowerPoint</Application>
  <PresentationFormat>Widescreen</PresentationFormat>
  <Paragraphs>222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Vaman Ravi</dc:creator>
  <cp:lastModifiedBy>Vaman Ravi</cp:lastModifiedBy>
  <cp:revision>6</cp:revision>
  <dcterms:created xsi:type="dcterms:W3CDTF">2024-02-07T08:31:36Z</dcterms:created>
  <dcterms:modified xsi:type="dcterms:W3CDTF">2024-02-12T08:54:08Z</dcterms:modified>
</cp:coreProperties>
</file>