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133" y="-1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7DF5F6-4977-E17F-67B8-F48219237D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85362-D219-0E10-FB7B-224E3355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BFE37-A001-4796-AE11-FA47555D8BC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FE77F-708E-7CBE-277C-1F779E812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88920-30FB-230E-85EE-8452401B91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210BC-FB50-44E6-A2D2-4E062D47D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811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EE3A-DF6C-4FC6-998A-7CF54163778D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9C54-F6B9-4114-AB57-922D7C606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904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75"/>
              </a:lnSpc>
            </a:pPr>
            <a:r>
              <a:rPr spc="-865" dirty="0">
                <a:latin typeface="Yu Gothic UI"/>
                <a:cs typeface="Yu Gothic UI"/>
              </a:rPr>
              <a:t>Ⓧ</a:t>
            </a:r>
            <a:r>
              <a:rPr sz="1800" spc="15" baseline="2314" dirty="0"/>
              <a:t>c</a:t>
            </a:r>
            <a:r>
              <a:rPr sz="1800" spc="97" baseline="2314" dirty="0"/>
              <a:t> </a:t>
            </a:r>
            <a:r>
              <a:rPr sz="1200" spc="40" dirty="0"/>
              <a:t>Alice</a:t>
            </a:r>
            <a:r>
              <a:rPr sz="1200" spc="114" dirty="0"/>
              <a:t> </a:t>
            </a:r>
            <a:r>
              <a:rPr sz="1200" spc="40" dirty="0"/>
              <a:t>Gao</a:t>
            </a:r>
            <a:r>
              <a:rPr sz="1200" spc="120" dirty="0"/>
              <a:t> </a:t>
            </a:r>
            <a:r>
              <a:rPr sz="1200" spc="-25" dirty="0"/>
              <a:t>2021</a:t>
            </a:r>
            <a:endParaRPr sz="1200">
              <a:latin typeface="Yu Gothic UI"/>
              <a:cs typeface="Yu Gothic U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35"/>
              </a:lnSpc>
            </a:pP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75"/>
              </a:lnSpc>
            </a:pPr>
            <a:r>
              <a:rPr spc="-865" dirty="0">
                <a:latin typeface="Yu Gothic UI"/>
                <a:cs typeface="Yu Gothic UI"/>
              </a:rPr>
              <a:t>Ⓧ</a:t>
            </a:r>
            <a:r>
              <a:rPr sz="1800" spc="15" baseline="2314" dirty="0"/>
              <a:t>c</a:t>
            </a:r>
            <a:r>
              <a:rPr sz="1800" spc="97" baseline="2314" dirty="0"/>
              <a:t> </a:t>
            </a:r>
            <a:r>
              <a:rPr sz="1200" spc="40" dirty="0"/>
              <a:t>Alice</a:t>
            </a:r>
            <a:r>
              <a:rPr sz="1200" spc="114" dirty="0"/>
              <a:t> </a:t>
            </a:r>
            <a:r>
              <a:rPr sz="1200" spc="40" dirty="0"/>
              <a:t>Gao</a:t>
            </a:r>
            <a:r>
              <a:rPr sz="1200" spc="120" dirty="0"/>
              <a:t> </a:t>
            </a:r>
            <a:r>
              <a:rPr sz="1200" spc="-25" dirty="0"/>
              <a:t>2021</a:t>
            </a:r>
            <a:endParaRPr sz="1200">
              <a:latin typeface="Yu Gothic UI"/>
              <a:cs typeface="Yu Gothic U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35"/>
              </a:lnSpc>
            </a:pP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75"/>
              </a:lnSpc>
            </a:pPr>
            <a:r>
              <a:rPr spc="-865" dirty="0">
                <a:latin typeface="Yu Gothic UI"/>
                <a:cs typeface="Yu Gothic UI"/>
              </a:rPr>
              <a:t>Ⓧ</a:t>
            </a:r>
            <a:r>
              <a:rPr sz="1800" spc="15" baseline="2314" dirty="0"/>
              <a:t>c</a:t>
            </a:r>
            <a:r>
              <a:rPr sz="1800" spc="97" baseline="2314" dirty="0"/>
              <a:t> </a:t>
            </a:r>
            <a:r>
              <a:rPr sz="1200" spc="40" dirty="0"/>
              <a:t>Alice</a:t>
            </a:r>
            <a:r>
              <a:rPr sz="1200" spc="114" dirty="0"/>
              <a:t> </a:t>
            </a:r>
            <a:r>
              <a:rPr sz="1200" spc="40" dirty="0"/>
              <a:t>Gao</a:t>
            </a:r>
            <a:r>
              <a:rPr sz="1200" spc="120" dirty="0"/>
              <a:t> </a:t>
            </a:r>
            <a:r>
              <a:rPr sz="1200" spc="-25" dirty="0"/>
              <a:t>2021</a:t>
            </a:r>
            <a:endParaRPr sz="1200">
              <a:latin typeface="Yu Gothic UI"/>
              <a:cs typeface="Yu Gothic U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35"/>
              </a:lnSpc>
            </a:pPr>
            <a:endParaRPr spc="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75"/>
              </a:lnSpc>
            </a:pPr>
            <a:r>
              <a:rPr spc="-865" dirty="0">
                <a:latin typeface="Yu Gothic UI"/>
                <a:cs typeface="Yu Gothic UI"/>
              </a:rPr>
              <a:t>Ⓧ</a:t>
            </a:r>
            <a:r>
              <a:rPr sz="1800" spc="15" baseline="2314" dirty="0"/>
              <a:t>c</a:t>
            </a:r>
            <a:r>
              <a:rPr sz="1800" spc="97" baseline="2314" dirty="0"/>
              <a:t> </a:t>
            </a:r>
            <a:r>
              <a:rPr sz="1200" spc="40" dirty="0"/>
              <a:t>Alice</a:t>
            </a:r>
            <a:r>
              <a:rPr sz="1200" spc="114" dirty="0"/>
              <a:t> </a:t>
            </a:r>
            <a:r>
              <a:rPr sz="1200" spc="40" dirty="0"/>
              <a:t>Gao</a:t>
            </a:r>
            <a:r>
              <a:rPr sz="1200" spc="120" dirty="0"/>
              <a:t> </a:t>
            </a:r>
            <a:r>
              <a:rPr sz="1200" spc="-25" dirty="0"/>
              <a:t>2021</a:t>
            </a:r>
            <a:endParaRPr sz="1200">
              <a:latin typeface="Yu Gothic UI"/>
              <a:cs typeface="Yu Gothic U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35"/>
              </a:lnSpc>
            </a:pP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75"/>
              </a:lnSpc>
            </a:pPr>
            <a:r>
              <a:rPr spc="-865" dirty="0">
                <a:latin typeface="Yu Gothic UI"/>
                <a:cs typeface="Yu Gothic UI"/>
              </a:rPr>
              <a:t>Ⓧ</a:t>
            </a:r>
            <a:r>
              <a:rPr sz="1800" spc="15" baseline="2314" dirty="0"/>
              <a:t>c</a:t>
            </a:r>
            <a:r>
              <a:rPr sz="1800" spc="97" baseline="2314" dirty="0"/>
              <a:t> </a:t>
            </a:r>
            <a:r>
              <a:rPr sz="1200" spc="40" dirty="0"/>
              <a:t>Alice</a:t>
            </a:r>
            <a:r>
              <a:rPr sz="1200" spc="114" dirty="0"/>
              <a:t> </a:t>
            </a:r>
            <a:r>
              <a:rPr sz="1200" spc="40" dirty="0"/>
              <a:t>Gao</a:t>
            </a:r>
            <a:r>
              <a:rPr sz="1200" spc="120" dirty="0"/>
              <a:t> </a:t>
            </a:r>
            <a:r>
              <a:rPr sz="1200" spc="-25" dirty="0"/>
              <a:t>2021</a:t>
            </a:r>
            <a:endParaRPr sz="1200">
              <a:latin typeface="Yu Gothic UI"/>
              <a:cs typeface="Yu Gothic U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35"/>
              </a:lnSpc>
            </a:pP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1700" y="9392432"/>
            <a:ext cx="1165225" cy="29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75"/>
              </a:lnSpc>
            </a:pPr>
            <a:r>
              <a:rPr spc="-865" dirty="0">
                <a:latin typeface="Yu Gothic UI"/>
                <a:cs typeface="Yu Gothic UI"/>
              </a:rPr>
              <a:t>Ⓧ</a:t>
            </a:r>
            <a:r>
              <a:rPr sz="1800" spc="15" baseline="2314" dirty="0"/>
              <a:t>c</a:t>
            </a:r>
            <a:r>
              <a:rPr sz="1800" spc="97" baseline="2314" dirty="0"/>
              <a:t> </a:t>
            </a:r>
            <a:r>
              <a:rPr sz="1200" spc="40" dirty="0"/>
              <a:t>Alice</a:t>
            </a:r>
            <a:r>
              <a:rPr sz="1200" spc="114" dirty="0"/>
              <a:t> </a:t>
            </a:r>
            <a:r>
              <a:rPr sz="1200" spc="40" dirty="0"/>
              <a:t>Gao</a:t>
            </a:r>
            <a:r>
              <a:rPr sz="1200" spc="120" dirty="0"/>
              <a:t> </a:t>
            </a:r>
            <a:r>
              <a:rPr sz="1200" spc="-25" dirty="0"/>
              <a:t>2021</a:t>
            </a:r>
            <a:endParaRPr sz="1200" dirty="0">
              <a:latin typeface="Yu Gothic UI"/>
              <a:cs typeface="Yu Gothic U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8857" y="9397003"/>
            <a:ext cx="29400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35"/>
              </a:lnSpc>
            </a:pP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1700" y="3348311"/>
            <a:ext cx="3441065" cy="939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150" dirty="0">
                <a:latin typeface="Calibri"/>
                <a:cs typeface="Calibri"/>
              </a:rPr>
              <a:t>Contents</a:t>
            </a:r>
            <a:endParaRPr sz="1700">
              <a:latin typeface="Calibri"/>
              <a:cs typeface="Calibri"/>
            </a:endParaRPr>
          </a:p>
          <a:p>
            <a:pPr marL="235585" indent="-223520">
              <a:lnSpc>
                <a:spcPct val="100000"/>
              </a:lnSpc>
              <a:spcBef>
                <a:spcPts val="1075"/>
              </a:spcBef>
              <a:buAutoNum type="arabicPlain"/>
              <a:tabLst>
                <a:tab pos="235585" algn="l"/>
                <a:tab pos="236220" algn="l"/>
              </a:tabLst>
            </a:pPr>
            <a:r>
              <a:rPr sz="1200" b="1" spc="10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Learning</a:t>
            </a:r>
            <a:r>
              <a:rPr sz="1200" b="1" spc="14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b="1" spc="10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Goals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Calibri"/>
              <a:buAutoNum type="arabicPlain"/>
            </a:pPr>
            <a:endParaRPr sz="950">
              <a:latin typeface="Calibri"/>
              <a:cs typeface="Calibri"/>
            </a:endParaRPr>
          </a:p>
          <a:p>
            <a:pPr marL="235585" indent="-223520">
              <a:lnSpc>
                <a:spcPct val="100000"/>
              </a:lnSpc>
              <a:buAutoNum type="arabicPlain"/>
              <a:tabLst>
                <a:tab pos="235585" algn="l"/>
                <a:tab pos="236220" algn="l"/>
              </a:tabLst>
            </a:pPr>
            <a:r>
              <a:rPr sz="1200" b="1" spc="9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r>
              <a:rPr sz="1200" b="1" spc="17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1200" b="1" spc="16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b="1" spc="9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Artificial</a:t>
            </a:r>
            <a:r>
              <a:rPr sz="1200" b="1" spc="17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b="1" spc="10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Neural</a:t>
            </a:r>
            <a:r>
              <a:rPr sz="1200" b="1" spc="17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b="1" spc="8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Networks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0282" y="374724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6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0009" y="4079376"/>
            <a:ext cx="11112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6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9" y="4262841"/>
            <a:ext cx="539051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330" algn="l"/>
                <a:tab pos="2053589" algn="l"/>
              </a:tabLst>
            </a:pP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2.1	</a:t>
            </a:r>
            <a:r>
              <a:rPr sz="1200" spc="4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History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and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background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354330" algn="l"/>
                <a:tab pos="2522855" algn="l"/>
              </a:tabLst>
            </a:pP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2.2	</a:t>
            </a:r>
            <a:r>
              <a:rPr sz="1200" spc="3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Learning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complex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relationships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2.3	</a:t>
            </a:r>
            <a:r>
              <a:rPr sz="1200" spc="3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Human</a:t>
            </a:r>
            <a:r>
              <a:rPr sz="1200" spc="1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200" spc="2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brains</a:t>
            </a:r>
            <a:r>
              <a:rPr sz="12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54330" lvl="1" indent="-342265">
              <a:lnSpc>
                <a:spcPct val="100000"/>
              </a:lnSpc>
              <a:spcBef>
                <a:spcPts val="10"/>
              </a:spcBef>
              <a:buAutoNum type="arabicPeriod" startAt="4"/>
              <a:tabLst>
                <a:tab pos="354330" algn="l"/>
                <a:tab pos="354965" algn="l"/>
                <a:tab pos="3226435" algn="l"/>
              </a:tabLst>
            </a:pPr>
            <a:r>
              <a:rPr sz="1200" spc="18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spc="13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simple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mathematical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model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of</a:t>
            </a:r>
            <a:r>
              <a:rPr sz="1200" spc="13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a</a:t>
            </a:r>
            <a:r>
              <a:rPr sz="1200" spc="14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neuron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54330" lvl="1" indent="-342265">
              <a:lnSpc>
                <a:spcPct val="100000"/>
              </a:lnSpc>
              <a:buAutoNum type="arabicPeriod" startAt="4"/>
              <a:tabLst>
                <a:tab pos="354330" algn="l"/>
                <a:tab pos="354965" algn="l"/>
              </a:tabLst>
            </a:pP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Desirable</a:t>
            </a:r>
            <a:r>
              <a:rPr sz="1200" spc="114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properties</a:t>
            </a:r>
            <a:r>
              <a:rPr sz="1200" spc="114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spc="-3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of</a:t>
            </a:r>
            <a:r>
              <a:rPr sz="1200" spc="114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the</a:t>
            </a:r>
            <a:r>
              <a:rPr sz="1200" spc="114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spc="2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activation</a:t>
            </a:r>
            <a:r>
              <a:rPr sz="1200" spc="114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function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sz="1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330" algn="l"/>
                <a:tab pos="2404745" algn="l"/>
              </a:tabLst>
            </a:pP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2.6	</a:t>
            </a:r>
            <a:r>
              <a:rPr sz="1200" spc="25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Common</a:t>
            </a:r>
            <a:r>
              <a:rPr sz="1200" spc="12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spc="2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activation</a:t>
            </a:r>
            <a:r>
              <a:rPr sz="1200" spc="13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functions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512280"/>
            <a:ext cx="561403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 indent="-223520">
              <a:lnSpc>
                <a:spcPct val="100000"/>
              </a:lnSpc>
              <a:spcBef>
                <a:spcPts val="95"/>
              </a:spcBef>
              <a:buAutoNum type="arabicPlain" startAt="3"/>
              <a:tabLst>
                <a:tab pos="235585" algn="l"/>
                <a:tab pos="236220" algn="l"/>
              </a:tabLst>
            </a:pPr>
            <a:r>
              <a:rPr sz="1200" b="1" spc="9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Introduction</a:t>
            </a:r>
            <a:r>
              <a:rPr sz="1200" b="1" spc="160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200" b="1" spc="6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to</a:t>
            </a:r>
            <a:r>
              <a:rPr sz="1200" b="1" spc="16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200" b="1" spc="8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Perceptrons</a:t>
            </a:r>
            <a:endParaRPr sz="1200">
              <a:latin typeface="Calibri"/>
              <a:cs typeface="Calibri"/>
            </a:endParaRPr>
          </a:p>
          <a:p>
            <a:pPr marL="235585" marR="5080" lvl="1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7215" algn="l"/>
                <a:tab pos="577850" algn="l"/>
                <a:tab pos="3566795" algn="l"/>
              </a:tabLst>
            </a:pP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Feed-forward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200" spc="2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v.s.</a:t>
            </a:r>
            <a:r>
              <a:rPr sz="1200" spc="280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recurrent</a:t>
            </a:r>
            <a:r>
              <a:rPr sz="1200" spc="13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neural</a:t>
            </a:r>
            <a:r>
              <a:rPr sz="1200" spc="14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  <a:hlinkClick r:id="rId6" action="ppaction://hlinksldjump"/>
              </a:rPr>
              <a:t>networks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3.2	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7" action="ppaction://hlinksldjump"/>
              </a:rPr>
              <a:t>Perceptrons</a:t>
            </a:r>
            <a:r>
              <a:rPr sz="1200" spc="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9721" y="5512280"/>
            <a:ext cx="11112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6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11326"/>
            <a:ext cx="596963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222885" algn="l"/>
                <a:tab pos="5772785" algn="l"/>
              </a:tabLst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4	</a:t>
            </a:r>
            <a:r>
              <a:rPr sz="1200" b="1" spc="10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Limitations </a:t>
            </a:r>
            <a:r>
              <a:rPr sz="1200" b="1" spc="-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00" b="1" spc="2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of</a:t>
            </a:r>
            <a:r>
              <a:rPr sz="1200" b="1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00" b="1" spc="-9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00" b="1" spc="23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P</a:t>
            </a:r>
            <a:r>
              <a:rPr sz="1200" b="1" spc="7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erceptrons</a:t>
            </a:r>
            <a:r>
              <a:rPr sz="1200" b="1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b="1" spc="60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  <a:tabLst>
                <a:tab pos="341630" algn="l"/>
                <a:tab pos="1805939" algn="l"/>
                <a:tab pos="5570855" algn="l"/>
              </a:tabLst>
            </a:pP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4.1	</a:t>
            </a:r>
            <a:r>
              <a:rPr sz="1200" spc="6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The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00" spc="6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First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00" spc="150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AI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200" spc="25" dirty="0">
                <a:solidFill>
                  <a:srgbClr val="0000FF"/>
                </a:solidFill>
                <a:latin typeface="Calibri"/>
                <a:cs typeface="Calibri"/>
                <a:hlinkClick r:id="rId8" action="ppaction://hlinksldjump"/>
              </a:rPr>
              <a:t>Winter</a:t>
            </a:r>
            <a:r>
              <a:rPr sz="1200" spc="2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	</a:t>
            </a:r>
            <a:r>
              <a:rPr sz="1200" spc="-25" dirty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341630" algn="l"/>
                <a:tab pos="2627630" algn="l"/>
                <a:tab pos="5571490" algn="l"/>
              </a:tabLst>
            </a:pPr>
            <a:r>
              <a:rPr sz="1200" spc="-1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4.2	</a:t>
            </a:r>
            <a:r>
              <a:rPr sz="1200" spc="18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XOR</a:t>
            </a:r>
            <a:r>
              <a:rPr sz="1200" spc="12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as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1200" spc="13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2-layer</a:t>
            </a:r>
            <a:r>
              <a:rPr sz="1200" spc="125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neural</a:t>
            </a:r>
            <a:r>
              <a:rPr sz="1200" spc="120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  <a:hlinkClick r:id="rId9" action="ppaction://hlinksldjump"/>
              </a:rPr>
              <a:t>network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	</a:t>
            </a:r>
            <a:r>
              <a:rPr sz="1200" spc="-25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910385"/>
            <a:ext cx="16205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585" algn="l"/>
              </a:tabLst>
            </a:pPr>
            <a:r>
              <a:rPr sz="1200" b="1" spc="60" dirty="0">
                <a:solidFill>
                  <a:srgbClr val="0000FF"/>
                </a:solidFill>
                <a:latin typeface="Calibri"/>
                <a:cs typeface="Calibri"/>
                <a:hlinkClick r:id="rId10" action="ppaction://hlinksldjump"/>
              </a:rPr>
              <a:t>5	</a:t>
            </a:r>
            <a:r>
              <a:rPr sz="1200" b="1" spc="105" dirty="0">
                <a:solidFill>
                  <a:srgbClr val="0000FF"/>
                </a:solidFill>
                <a:latin typeface="Calibri"/>
                <a:cs typeface="Calibri"/>
                <a:hlinkClick r:id="rId10" action="ppaction://hlinksldjump"/>
              </a:rPr>
              <a:t>Practice</a:t>
            </a:r>
            <a:r>
              <a:rPr sz="1200" b="1" spc="110" dirty="0">
                <a:solidFill>
                  <a:srgbClr val="0000FF"/>
                </a:solidFill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200" b="1" spc="100" dirty="0">
                <a:solidFill>
                  <a:srgbClr val="0000FF"/>
                </a:solidFill>
                <a:latin typeface="Calibri"/>
                <a:cs typeface="Calibri"/>
                <a:hlinkClick r:id="rId10" action="ppaction://hlinksldjump"/>
              </a:rPr>
              <a:t>Problems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4695" y="6910385"/>
            <a:ext cx="1962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60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6339" y="935904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399" y="932303"/>
            <a:ext cx="5908040" cy="7642859"/>
          </a:xfrm>
          <a:custGeom>
            <a:avLst/>
            <a:gdLst/>
            <a:ahLst/>
            <a:cxnLst/>
            <a:rect l="l" t="t" r="r" b="b"/>
            <a:pathLst>
              <a:path w="5908040" h="7642859">
                <a:moveTo>
                  <a:pt x="5907676" y="0"/>
                </a:moveTo>
                <a:lnTo>
                  <a:pt x="0" y="0"/>
                </a:lnTo>
                <a:lnTo>
                  <a:pt x="0" y="7642669"/>
                </a:lnTo>
                <a:lnTo>
                  <a:pt x="5907676" y="7642669"/>
                </a:lnTo>
                <a:lnTo>
                  <a:pt x="590767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592" y="981301"/>
            <a:ext cx="5649595" cy="200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95"/>
              </a:spcBef>
            </a:pPr>
            <a:r>
              <a:rPr sz="1200" b="1" spc="80" dirty="0">
                <a:latin typeface="Calibri"/>
                <a:cs typeface="Calibri"/>
              </a:rPr>
              <a:t>Solution: 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There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20" dirty="0">
                <a:latin typeface="Calibri"/>
                <a:cs typeface="Calibri"/>
              </a:rPr>
              <a:t>many </a:t>
            </a:r>
            <a:r>
              <a:rPr sz="1200" dirty="0">
                <a:latin typeface="Calibri"/>
                <a:cs typeface="Calibri"/>
              </a:rPr>
              <a:t>correct </a:t>
            </a:r>
            <a:r>
              <a:rPr sz="1200" spc="-10" dirty="0">
                <a:latin typeface="Calibri"/>
                <a:cs typeface="Calibri"/>
              </a:rPr>
              <a:t>answers.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Here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40" dirty="0">
                <a:latin typeface="Calibri"/>
                <a:cs typeface="Calibri"/>
              </a:rPr>
              <a:t>one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5" dirty="0">
                <a:latin typeface="Calibri"/>
                <a:cs typeface="Calibri"/>
              </a:rPr>
              <a:t>them. 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key </a:t>
            </a:r>
            <a:r>
              <a:rPr sz="1200" spc="20" dirty="0">
                <a:latin typeface="Calibri"/>
                <a:cs typeface="Calibri"/>
              </a:rPr>
              <a:t>insight is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linear </a:t>
            </a:r>
            <a:r>
              <a:rPr sz="1200" spc="5" dirty="0">
                <a:latin typeface="Calibri"/>
                <a:cs typeface="Calibri"/>
              </a:rPr>
              <a:t>classifier.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Given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data </a:t>
            </a:r>
            <a:r>
              <a:rPr sz="1200" spc="10" dirty="0">
                <a:latin typeface="Calibri"/>
                <a:cs typeface="Calibri"/>
              </a:rPr>
              <a:t>points,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need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find </a:t>
            </a:r>
            <a:r>
              <a:rPr sz="1200" spc="5" dirty="0">
                <a:latin typeface="Calibri"/>
                <a:cs typeface="Calibri"/>
              </a:rPr>
              <a:t>a  line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separates the </a:t>
            </a:r>
            <a:r>
              <a:rPr sz="1200" spc="10" dirty="0">
                <a:latin typeface="Calibri"/>
                <a:cs typeface="Calibri"/>
              </a:rPr>
              <a:t>positive </a:t>
            </a:r>
            <a:r>
              <a:rPr sz="1200" dirty="0">
                <a:latin typeface="Calibri"/>
                <a:cs typeface="Calibri"/>
              </a:rPr>
              <a:t>examples </a:t>
            </a:r>
            <a:r>
              <a:rPr sz="1200" spc="-5" dirty="0">
                <a:latin typeface="Calibri"/>
                <a:cs typeface="Calibri"/>
              </a:rPr>
              <a:t>from the </a:t>
            </a:r>
            <a:r>
              <a:rPr sz="1200" dirty="0">
                <a:latin typeface="Calibri"/>
                <a:cs typeface="Calibri"/>
              </a:rPr>
              <a:t>negative </a:t>
            </a:r>
            <a:r>
              <a:rPr sz="1200" spc="5" dirty="0">
                <a:latin typeface="Calibri"/>
                <a:cs typeface="Calibri"/>
              </a:rPr>
              <a:t>examples.  </a:t>
            </a:r>
            <a:r>
              <a:rPr sz="1200" spc="45" dirty="0">
                <a:latin typeface="Calibri"/>
                <a:cs typeface="Calibri"/>
              </a:rPr>
              <a:t>Then,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5" dirty="0">
                <a:latin typeface="Calibri"/>
                <a:cs typeface="Calibri"/>
              </a:rPr>
              <a:t>derive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15" dirty="0">
                <a:latin typeface="Calibri"/>
                <a:cs typeface="Calibri"/>
              </a:rPr>
              <a:t>inequality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10" dirty="0">
                <a:latin typeface="Calibri"/>
                <a:cs typeface="Calibri"/>
              </a:rPr>
              <a:t>selects </a:t>
            </a:r>
            <a:r>
              <a:rPr sz="1200" spc="-5" dirty="0">
                <a:latin typeface="Calibri"/>
                <a:cs typeface="Calibri"/>
              </a:rPr>
              <a:t>the side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positive </a:t>
            </a:r>
            <a:r>
              <a:rPr sz="1200" spc="5" dirty="0">
                <a:latin typeface="Calibri"/>
                <a:cs typeface="Calibri"/>
              </a:rPr>
              <a:t>examples. 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15" dirty="0">
                <a:latin typeface="Calibri"/>
                <a:cs typeface="Calibri"/>
              </a:rPr>
              <a:t>inequality </a:t>
            </a:r>
            <a:r>
              <a:rPr sz="1200" spc="30" dirty="0">
                <a:latin typeface="Calibri"/>
                <a:cs typeface="Calibri"/>
              </a:rPr>
              <a:t>will </a:t>
            </a:r>
            <a:r>
              <a:rPr sz="1200" spc="15" dirty="0">
                <a:latin typeface="Calibri"/>
                <a:cs typeface="Calibri"/>
              </a:rPr>
              <a:t>tell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us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5"/>
              </a:spcBef>
            </a:pPr>
            <a:r>
              <a:rPr sz="1200" spc="40" dirty="0">
                <a:latin typeface="Calibri"/>
                <a:cs typeface="Calibri"/>
              </a:rPr>
              <a:t>Let’s </a:t>
            </a:r>
            <a:r>
              <a:rPr sz="1200" dirty="0">
                <a:latin typeface="Calibri"/>
                <a:cs typeface="Calibri"/>
              </a:rPr>
              <a:t>draw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i="1" spc="40" dirty="0">
                <a:latin typeface="Calibri"/>
                <a:cs typeface="Calibri"/>
              </a:rPr>
              <a:t>x</a:t>
            </a:r>
            <a:r>
              <a:rPr sz="1200" spc="60" baseline="-13888" dirty="0">
                <a:latin typeface="Tahoma"/>
                <a:cs typeface="Tahoma"/>
              </a:rPr>
              <a:t>1</a:t>
            </a:r>
            <a:r>
              <a:rPr sz="1200" i="1" spc="40" dirty="0">
                <a:latin typeface="Calibri"/>
                <a:cs typeface="Calibri"/>
              </a:rPr>
              <a:t>x</a:t>
            </a:r>
            <a:r>
              <a:rPr sz="1200" spc="60" baseline="-13888" dirty="0">
                <a:latin typeface="Tahoma"/>
                <a:cs typeface="Tahoma"/>
              </a:rPr>
              <a:t>2</a:t>
            </a:r>
            <a:r>
              <a:rPr sz="1200" spc="40" dirty="0">
                <a:latin typeface="Calibri"/>
                <a:cs typeface="Calibri"/>
              </a:rPr>
              <a:t>-plane </a:t>
            </a:r>
            <a:r>
              <a:rPr sz="1200" spc="-15" dirty="0">
                <a:latin typeface="Calibri"/>
                <a:cs typeface="Calibri"/>
              </a:rPr>
              <a:t>here,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shade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correspond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15" dirty="0">
                <a:latin typeface="Calibri"/>
                <a:cs typeface="Calibri"/>
              </a:rPr>
              <a:t>output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20" dirty="0">
                <a:latin typeface="Calibri"/>
                <a:cs typeface="Calibri"/>
              </a:rPr>
              <a:t>leave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others </a:t>
            </a:r>
            <a:r>
              <a:rPr sz="1200" spc="-10" dirty="0">
                <a:latin typeface="Calibri"/>
                <a:cs typeface="Calibri"/>
              </a:rPr>
              <a:t>empty.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You’ll </a:t>
            </a:r>
            <a:r>
              <a:rPr sz="1200" dirty="0">
                <a:latin typeface="Calibri"/>
                <a:cs typeface="Calibri"/>
              </a:rPr>
              <a:t>notice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rather </a:t>
            </a:r>
            <a:r>
              <a:rPr sz="1200" spc="5" dirty="0">
                <a:latin typeface="Calibri"/>
                <a:cs typeface="Calibri"/>
              </a:rPr>
              <a:t>large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gap </a:t>
            </a:r>
            <a:r>
              <a:rPr sz="1200" spc="-30" dirty="0">
                <a:latin typeface="Calibri"/>
                <a:cs typeface="Calibri"/>
              </a:rPr>
              <a:t>between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5" dirty="0">
                <a:latin typeface="Calibri"/>
                <a:cs typeface="Calibri"/>
              </a:rPr>
              <a:t>shaded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unshaded </a:t>
            </a:r>
            <a:r>
              <a:rPr sz="1200" spc="20" dirty="0">
                <a:latin typeface="Calibri"/>
                <a:cs typeface="Calibri"/>
              </a:rPr>
              <a:t>inputs. </a:t>
            </a:r>
            <a:r>
              <a:rPr sz="1200" spc="80" dirty="0">
                <a:latin typeface="Calibri"/>
                <a:cs typeface="Calibri"/>
              </a:rPr>
              <a:t>Any </a:t>
            </a:r>
            <a:r>
              <a:rPr sz="1200" spc="5" dirty="0">
                <a:latin typeface="Calibri"/>
                <a:cs typeface="Calibri"/>
              </a:rPr>
              <a:t>line </a:t>
            </a:r>
            <a:r>
              <a:rPr sz="1200" spc="10" dirty="0">
                <a:latin typeface="Calibri"/>
                <a:cs typeface="Calibri"/>
              </a:rPr>
              <a:t>going </a:t>
            </a:r>
            <a:r>
              <a:rPr sz="1200" spc="15" dirty="0">
                <a:latin typeface="Calibri"/>
                <a:cs typeface="Calibri"/>
              </a:rPr>
              <a:t>through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15" dirty="0">
                <a:latin typeface="Calibri"/>
                <a:cs typeface="Calibri"/>
              </a:rPr>
              <a:t>gap </a:t>
            </a:r>
            <a:r>
              <a:rPr sz="1200" spc="-5" dirty="0">
                <a:latin typeface="Calibri"/>
                <a:cs typeface="Calibri"/>
              </a:rPr>
              <a:t>would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work,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-5" dirty="0">
                <a:latin typeface="Calibri"/>
                <a:cs typeface="Calibri"/>
              </a:rPr>
              <a:t>we’ll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pick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nicest </a:t>
            </a:r>
            <a:r>
              <a:rPr sz="1200" spc="-25" dirty="0">
                <a:latin typeface="Calibri"/>
                <a:cs typeface="Calibri"/>
              </a:rPr>
              <a:t>ones: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line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1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2 </a:t>
            </a:r>
            <a:r>
              <a:rPr sz="1200" dirty="0">
                <a:latin typeface="Calibri"/>
                <a:cs typeface="Calibri"/>
              </a:rPr>
              <a:t>intercepts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1</a:t>
            </a:r>
            <a:r>
              <a:rPr sz="1200" i="1" spc="-15" dirty="0">
                <a:latin typeface="Calibri"/>
                <a:cs typeface="Calibri"/>
              </a:rPr>
              <a:t>.</a:t>
            </a:r>
            <a:r>
              <a:rPr sz="1200" spc="-15" dirty="0">
                <a:latin typeface="Calibri"/>
                <a:cs typeface="Calibri"/>
              </a:rPr>
              <a:t>5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slope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95" dirty="0">
                <a:latin typeface="Yu Gothic UI"/>
                <a:cs typeface="Yu Gothic UI"/>
              </a:rPr>
              <a:t>−</a:t>
            </a:r>
            <a:r>
              <a:rPr sz="1200" spc="-95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7993" y="3136506"/>
            <a:ext cx="2496377" cy="23560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6192" y="5660171"/>
            <a:ext cx="5700395" cy="282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latin typeface="Calibri"/>
                <a:cs typeface="Calibri"/>
              </a:rPr>
              <a:t>Our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line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2</a:t>
            </a:r>
            <a:r>
              <a:rPr sz="1200" spc="195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0" dirty="0">
                <a:latin typeface="Yu Gothic UI"/>
                <a:cs typeface="Yu Gothic UI"/>
              </a:rPr>
              <a:t>−</a:t>
            </a:r>
            <a:r>
              <a:rPr sz="1200" i="1" spc="-50" dirty="0">
                <a:latin typeface="Calibri"/>
                <a:cs typeface="Calibri"/>
              </a:rPr>
              <a:t>x</a:t>
            </a:r>
            <a:r>
              <a:rPr sz="1200" spc="-75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</a:t>
            </a:r>
            <a:r>
              <a:rPr sz="1200" i="1" spc="-5" dirty="0">
                <a:latin typeface="Calibri"/>
                <a:cs typeface="Calibri"/>
              </a:rPr>
              <a:t>.</a:t>
            </a:r>
            <a:r>
              <a:rPr sz="1200" spc="-5" dirty="0">
                <a:latin typeface="Calibri"/>
                <a:cs typeface="Calibri"/>
              </a:rPr>
              <a:t>5,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which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rewrite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1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2 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spc="-220" dirty="0">
                <a:latin typeface="Yu Gothic UI"/>
                <a:cs typeface="Yu Gothic UI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5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  <a:p>
            <a:pPr marL="76200" marR="67945" algn="just">
              <a:lnSpc>
                <a:spcPct val="100000"/>
              </a:lnSpc>
              <a:spcBef>
                <a:spcPts val="1175"/>
              </a:spcBef>
            </a:pPr>
            <a:r>
              <a:rPr sz="1200" spc="-10" dirty="0">
                <a:latin typeface="Calibri"/>
                <a:cs typeface="Calibri"/>
              </a:rPr>
              <a:t>However,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want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20" dirty="0">
                <a:latin typeface="Calibri"/>
                <a:cs typeface="Calibri"/>
              </a:rPr>
              <a:t>classify </a:t>
            </a:r>
            <a:r>
              <a:rPr sz="1200" spc="35" dirty="0">
                <a:latin typeface="Calibri"/>
                <a:cs typeface="Calibri"/>
              </a:rPr>
              <a:t>all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-15" dirty="0">
                <a:latin typeface="Calibri"/>
                <a:cs typeface="Calibri"/>
              </a:rPr>
              <a:t>on </a:t>
            </a:r>
            <a:r>
              <a:rPr sz="1200" spc="-40" dirty="0">
                <a:latin typeface="Calibri"/>
                <a:cs typeface="Calibri"/>
              </a:rPr>
              <a:t>one </a:t>
            </a:r>
            <a:r>
              <a:rPr sz="1200" spc="-5" dirty="0">
                <a:latin typeface="Calibri"/>
                <a:cs typeface="Calibri"/>
              </a:rPr>
              <a:t>side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35" dirty="0">
                <a:latin typeface="Calibri"/>
                <a:cs typeface="Calibri"/>
              </a:rPr>
              <a:t>“firing”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-5" dirty="0">
                <a:latin typeface="Calibri"/>
                <a:cs typeface="Calibri"/>
              </a:rPr>
              <a:t>neuron, </a:t>
            </a:r>
            <a:r>
              <a:rPr sz="1200" spc="-30" dirty="0">
                <a:latin typeface="Calibri"/>
                <a:cs typeface="Calibri"/>
              </a:rPr>
              <a:t>so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need 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5" dirty="0">
                <a:latin typeface="Calibri"/>
                <a:cs typeface="Calibri"/>
              </a:rPr>
              <a:t>be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15" dirty="0">
                <a:latin typeface="Calibri"/>
                <a:cs typeface="Calibri"/>
              </a:rPr>
              <a:t>inequality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10" dirty="0">
                <a:latin typeface="Calibri"/>
                <a:cs typeface="Calibri"/>
              </a:rPr>
              <a:t>positive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-15" dirty="0">
                <a:latin typeface="Calibri"/>
                <a:cs typeface="Calibri"/>
              </a:rPr>
              <a:t>on </a:t>
            </a:r>
            <a:r>
              <a:rPr sz="1200" spc="-40" dirty="0">
                <a:latin typeface="Calibri"/>
                <a:cs typeface="Calibri"/>
              </a:rPr>
              <a:t>one </a:t>
            </a:r>
            <a:r>
              <a:rPr sz="1200" dirty="0">
                <a:latin typeface="Calibri"/>
                <a:cs typeface="Calibri"/>
              </a:rPr>
              <a:t>side.</a:t>
            </a:r>
            <a:r>
              <a:rPr sz="1200" spc="5" dirty="0">
                <a:latin typeface="Calibri"/>
                <a:cs typeface="Calibri"/>
              </a:rPr>
              <a:t> Here,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10" dirty="0">
                <a:latin typeface="Calibri"/>
                <a:cs typeface="Calibri"/>
              </a:rPr>
              <a:t>means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top-right </a:t>
            </a:r>
            <a:r>
              <a:rPr sz="1200" spc="-5" dirty="0">
                <a:latin typeface="Calibri"/>
                <a:cs typeface="Calibri"/>
              </a:rPr>
              <a:t>side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line. </a:t>
            </a:r>
            <a:r>
              <a:rPr sz="1200" spc="80" dirty="0">
                <a:latin typeface="Calibri"/>
                <a:cs typeface="Calibri"/>
              </a:rPr>
              <a:t>That </a:t>
            </a:r>
            <a:r>
              <a:rPr sz="1200" spc="20" dirty="0">
                <a:latin typeface="Calibri"/>
                <a:cs typeface="Calibri"/>
              </a:rPr>
              <a:t>is,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30" dirty="0">
                <a:latin typeface="Calibri"/>
                <a:cs typeface="Calibri"/>
              </a:rPr>
              <a:t>(1</a:t>
            </a:r>
            <a:r>
              <a:rPr sz="1200" i="1" spc="30" dirty="0">
                <a:latin typeface="Calibri"/>
                <a:cs typeface="Calibri"/>
              </a:rPr>
              <a:t>, </a:t>
            </a:r>
            <a:r>
              <a:rPr sz="1200" spc="30" dirty="0">
                <a:latin typeface="Calibri"/>
                <a:cs typeface="Calibri"/>
              </a:rPr>
              <a:t>1) input </a:t>
            </a:r>
            <a:r>
              <a:rPr sz="1200" spc="5" dirty="0">
                <a:latin typeface="Calibri"/>
                <a:cs typeface="Calibri"/>
              </a:rPr>
              <a:t>should </a:t>
            </a:r>
            <a:r>
              <a:rPr sz="1200" spc="-15" dirty="0">
                <a:latin typeface="Calibri"/>
                <a:cs typeface="Calibri"/>
              </a:rPr>
              <a:t>be </a:t>
            </a:r>
            <a:r>
              <a:rPr sz="1200" spc="10" dirty="0">
                <a:latin typeface="Calibri"/>
                <a:cs typeface="Calibri"/>
              </a:rPr>
              <a:t>positive </a:t>
            </a:r>
            <a:r>
              <a:rPr sz="1200" spc="-15" dirty="0">
                <a:latin typeface="Calibri"/>
                <a:cs typeface="Calibri"/>
              </a:rPr>
              <a:t>when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15" dirty="0">
                <a:latin typeface="Calibri"/>
                <a:cs typeface="Calibri"/>
              </a:rPr>
              <a:t>substitute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5" dirty="0">
                <a:latin typeface="Calibri"/>
                <a:cs typeface="Calibri"/>
              </a:rPr>
              <a:t>into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left-hand </a:t>
            </a:r>
            <a:r>
              <a:rPr sz="1200" spc="-5" dirty="0">
                <a:latin typeface="Calibri"/>
                <a:cs typeface="Calibri"/>
              </a:rPr>
              <a:t>side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inequality.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55" dirty="0">
                <a:latin typeface="Calibri"/>
                <a:cs typeface="Calibri"/>
              </a:rPr>
              <a:t>see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25" dirty="0">
                <a:latin typeface="Calibri"/>
                <a:cs typeface="Calibri"/>
              </a:rPr>
              <a:t>1 </a:t>
            </a:r>
            <a:r>
              <a:rPr sz="1200" spc="310" dirty="0">
                <a:latin typeface="Calibri"/>
                <a:cs typeface="Calibri"/>
              </a:rPr>
              <a:t>+ </a:t>
            </a:r>
            <a:r>
              <a:rPr sz="1200" spc="-25" dirty="0">
                <a:latin typeface="Calibri"/>
                <a:cs typeface="Calibri"/>
              </a:rPr>
              <a:t>1 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spc="-270" dirty="0">
                <a:latin typeface="Yu Gothic UI"/>
                <a:cs typeface="Yu Gothic UI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5 </a:t>
            </a:r>
            <a:r>
              <a:rPr sz="1200" spc="31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0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5 </a:t>
            </a:r>
            <a:r>
              <a:rPr sz="1200" i="1" spc="310" dirty="0">
                <a:latin typeface="Calibri"/>
                <a:cs typeface="Calibri"/>
              </a:rPr>
              <a:t>&gt; </a:t>
            </a:r>
            <a:r>
              <a:rPr sz="1200" dirty="0">
                <a:latin typeface="Calibri"/>
                <a:cs typeface="Calibri"/>
              </a:rPr>
              <a:t>0, </a:t>
            </a:r>
            <a:r>
              <a:rPr sz="1200" spc="-30" dirty="0">
                <a:latin typeface="Calibri"/>
                <a:cs typeface="Calibri"/>
              </a:rPr>
              <a:t>so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inequality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need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1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2 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spc="-220" dirty="0">
                <a:latin typeface="Yu Gothic UI"/>
                <a:cs typeface="Yu Gothic UI"/>
              </a:rPr>
              <a:t> </a:t>
            </a:r>
            <a:r>
              <a:rPr sz="1200" spc="-10" dirty="0">
                <a:latin typeface="Calibri"/>
                <a:cs typeface="Calibri"/>
              </a:rPr>
              <a:t>1</a:t>
            </a:r>
            <a:r>
              <a:rPr sz="1200" i="1" spc="-10" dirty="0">
                <a:latin typeface="Calibri"/>
                <a:cs typeface="Calibri"/>
              </a:rPr>
              <a:t>.</a:t>
            </a:r>
            <a:r>
              <a:rPr sz="1200" spc="-10" dirty="0">
                <a:latin typeface="Calibri"/>
                <a:cs typeface="Calibri"/>
              </a:rPr>
              <a:t>5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  <a:p>
            <a:pPr marL="76200" marR="67945" algn="just">
              <a:lnSpc>
                <a:spcPct val="100000"/>
              </a:lnSpc>
              <a:spcBef>
                <a:spcPts val="1195"/>
              </a:spcBef>
            </a:pPr>
            <a:r>
              <a:rPr sz="1200" spc="55" dirty="0">
                <a:latin typeface="Calibri"/>
                <a:cs typeface="Calibri"/>
              </a:rPr>
              <a:t>If </a:t>
            </a:r>
            <a:r>
              <a:rPr sz="1200" spc="5" dirty="0">
                <a:latin typeface="Calibri"/>
                <a:cs typeface="Calibri"/>
              </a:rPr>
              <a:t>instead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5" dirty="0">
                <a:latin typeface="Calibri"/>
                <a:cs typeface="Calibri"/>
              </a:rPr>
              <a:t>got a </a:t>
            </a:r>
            <a:r>
              <a:rPr sz="1200" dirty="0">
                <a:latin typeface="Calibri"/>
                <a:cs typeface="Calibri"/>
              </a:rPr>
              <a:t>negative value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25" dirty="0">
                <a:latin typeface="Calibri"/>
                <a:cs typeface="Calibri"/>
              </a:rPr>
              <a:t>(1</a:t>
            </a:r>
            <a:r>
              <a:rPr sz="1200" i="1" spc="25" dirty="0">
                <a:latin typeface="Calibri"/>
                <a:cs typeface="Calibri"/>
              </a:rPr>
              <a:t>, </a:t>
            </a:r>
            <a:r>
              <a:rPr sz="1200" spc="30" dirty="0">
                <a:latin typeface="Calibri"/>
                <a:cs typeface="Calibri"/>
              </a:rPr>
              <a:t>1) input,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inequality </a:t>
            </a:r>
            <a:r>
              <a:rPr sz="1200" spc="-5" dirty="0">
                <a:latin typeface="Calibri"/>
                <a:cs typeface="Calibri"/>
              </a:rPr>
              <a:t>would </a:t>
            </a:r>
            <a:r>
              <a:rPr sz="1200" spc="15" dirty="0">
                <a:latin typeface="Calibri"/>
                <a:cs typeface="Calibri"/>
              </a:rPr>
              <a:t>flip and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would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negate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coefficients.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marL="76200" algn="just">
              <a:lnSpc>
                <a:spcPct val="100000"/>
              </a:lnSpc>
              <a:spcBef>
                <a:spcPts val="5"/>
              </a:spcBef>
            </a:pPr>
            <a:r>
              <a:rPr sz="1200" spc="45" dirty="0">
                <a:latin typeface="Calibri"/>
                <a:cs typeface="Calibri"/>
              </a:rPr>
              <a:t>Finally,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read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off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coefficients: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202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5" dirty="0">
                <a:latin typeface="Yu Gothic UI"/>
                <a:cs typeface="Yu Gothic UI"/>
              </a:rPr>
              <a:t>−</a:t>
            </a:r>
            <a:r>
              <a:rPr sz="1200" spc="-55" dirty="0">
                <a:latin typeface="Calibri"/>
                <a:cs typeface="Calibri"/>
              </a:rPr>
              <a:t>1</a:t>
            </a:r>
            <a:r>
              <a:rPr sz="1200" i="1" spc="-55" dirty="0">
                <a:latin typeface="Calibri"/>
                <a:cs typeface="Calibri"/>
              </a:rPr>
              <a:t>.</a:t>
            </a:r>
            <a:r>
              <a:rPr sz="1200" spc="-55" dirty="0">
                <a:latin typeface="Calibri"/>
                <a:cs typeface="Calibri"/>
              </a:rPr>
              <a:t>5,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195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202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76200" marR="68580" algn="just">
              <a:lnSpc>
                <a:spcPct val="100000"/>
              </a:lnSpc>
              <a:spcBef>
                <a:spcPts val="1175"/>
              </a:spcBef>
            </a:pPr>
            <a:r>
              <a:rPr sz="1200" spc="30" dirty="0">
                <a:latin typeface="Calibri"/>
                <a:cs typeface="Calibri"/>
              </a:rPr>
              <a:t>For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general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15" dirty="0">
                <a:latin typeface="Calibri"/>
                <a:cs typeface="Calibri"/>
              </a:rPr>
              <a:t>function,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draw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15" dirty="0">
                <a:latin typeface="Calibri"/>
                <a:cs typeface="Calibri"/>
              </a:rPr>
              <a:t>and attempt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line </a:t>
            </a:r>
            <a:r>
              <a:rPr sz="1200" spc="10" dirty="0">
                <a:latin typeface="Calibri"/>
                <a:cs typeface="Calibri"/>
              </a:rPr>
              <a:t> which </a:t>
            </a:r>
            <a:r>
              <a:rPr sz="1200" dirty="0">
                <a:latin typeface="Calibri"/>
                <a:cs typeface="Calibri"/>
              </a:rPr>
              <a:t>classifies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5" dirty="0">
                <a:latin typeface="Calibri"/>
                <a:cs typeface="Calibri"/>
              </a:rPr>
              <a:t>correctly.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coefficients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line </a:t>
            </a:r>
            <a:r>
              <a:rPr sz="1200" spc="15" dirty="0">
                <a:latin typeface="Calibri"/>
                <a:cs typeface="Calibri"/>
              </a:rPr>
              <a:t>tell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weights,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may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adjust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signs.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10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834893"/>
            <a:ext cx="5970270" cy="533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635" indent="-369570" algn="just">
              <a:lnSpc>
                <a:spcPct val="100000"/>
              </a:lnSpc>
              <a:spcBef>
                <a:spcPts val="120"/>
              </a:spcBef>
              <a:buFont typeface="Calibri"/>
              <a:buAutoNum type="arabicPlain" startAt="4"/>
              <a:tabLst>
                <a:tab pos="382270" algn="l"/>
              </a:tabLst>
            </a:pPr>
            <a:r>
              <a:rPr sz="1700" b="1" spc="160" dirty="0">
                <a:latin typeface="Calibri"/>
                <a:cs typeface="Calibri"/>
              </a:rPr>
              <a:t>Limitations</a:t>
            </a:r>
            <a:r>
              <a:rPr sz="1700" b="1" spc="225" dirty="0">
                <a:latin typeface="Calibri"/>
                <a:cs typeface="Calibri"/>
              </a:rPr>
              <a:t> </a:t>
            </a:r>
            <a:r>
              <a:rPr sz="1700" b="1" spc="50" dirty="0">
                <a:latin typeface="Calibri"/>
                <a:cs typeface="Calibri"/>
              </a:rPr>
              <a:t>of</a:t>
            </a:r>
            <a:r>
              <a:rPr sz="1700" b="1" spc="225" dirty="0">
                <a:latin typeface="Calibri"/>
                <a:cs typeface="Calibri"/>
              </a:rPr>
              <a:t> </a:t>
            </a:r>
            <a:r>
              <a:rPr sz="1700" b="1" spc="140" dirty="0">
                <a:latin typeface="Calibri"/>
                <a:cs typeface="Calibri"/>
              </a:rPr>
              <a:t>Perceptrons</a:t>
            </a:r>
            <a:endParaRPr sz="1700">
              <a:latin typeface="Calibri"/>
              <a:cs typeface="Calibri"/>
            </a:endParaRPr>
          </a:p>
          <a:p>
            <a:pPr marL="479425" lvl="1" indent="-467359" algn="just">
              <a:lnSpc>
                <a:spcPct val="100000"/>
              </a:lnSpc>
              <a:spcBef>
                <a:spcPts val="1235"/>
              </a:spcBef>
              <a:buFont typeface="Calibri"/>
              <a:buAutoNum type="arabicPeriod"/>
              <a:tabLst>
                <a:tab pos="480059" algn="l"/>
              </a:tabLst>
            </a:pPr>
            <a:r>
              <a:rPr sz="1400" b="1" spc="200" dirty="0">
                <a:latin typeface="Calibri"/>
                <a:cs typeface="Calibri"/>
              </a:rPr>
              <a:t>The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170" dirty="0">
                <a:latin typeface="Calibri"/>
                <a:cs typeface="Calibri"/>
              </a:rPr>
              <a:t>First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295" dirty="0">
                <a:latin typeface="Calibri"/>
                <a:cs typeface="Calibri"/>
              </a:rPr>
              <a:t>AI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Winter</a:t>
            </a:r>
            <a:endParaRPr sz="14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740"/>
              </a:spcBef>
            </a:pPr>
            <a:r>
              <a:rPr sz="1200" spc="25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5" dirty="0">
                <a:latin typeface="Calibri"/>
                <a:cs typeface="Calibri"/>
              </a:rPr>
              <a:t>1950s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1960s, research </a:t>
            </a:r>
            <a:r>
              <a:rPr sz="1200" spc="5" dirty="0">
                <a:latin typeface="Calibri"/>
                <a:cs typeface="Calibri"/>
              </a:rPr>
              <a:t>into </a:t>
            </a:r>
            <a:r>
              <a:rPr sz="1200" dirty="0">
                <a:latin typeface="Calibri"/>
                <a:cs typeface="Calibri"/>
              </a:rPr>
              <a:t>perceptrons </a:t>
            </a:r>
            <a:r>
              <a:rPr sz="1200" spc="-35" dirty="0">
                <a:latin typeface="Calibri"/>
                <a:cs typeface="Calibri"/>
              </a:rPr>
              <a:t>seemed </a:t>
            </a:r>
            <a:r>
              <a:rPr sz="1200" spc="15" dirty="0">
                <a:latin typeface="Calibri"/>
                <a:cs typeface="Calibri"/>
              </a:rPr>
              <a:t>very promising. </a:t>
            </a:r>
            <a:r>
              <a:rPr sz="1200" spc="10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time,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people </a:t>
            </a:r>
            <a:r>
              <a:rPr sz="1200" spc="-5" dirty="0">
                <a:latin typeface="Calibri"/>
                <a:cs typeface="Calibri"/>
              </a:rPr>
              <a:t>believed </a:t>
            </a:r>
            <a:r>
              <a:rPr sz="1200" spc="150" dirty="0">
                <a:latin typeface="Calibri"/>
                <a:cs typeface="Calibri"/>
              </a:rPr>
              <a:t>AI </a:t>
            </a:r>
            <a:r>
              <a:rPr sz="1200" spc="10" dirty="0">
                <a:latin typeface="Calibri"/>
                <a:cs typeface="Calibri"/>
              </a:rPr>
              <a:t>could </a:t>
            </a:r>
            <a:r>
              <a:rPr sz="1200" spc="-15" dirty="0">
                <a:latin typeface="Calibri"/>
                <a:cs typeface="Calibri"/>
              </a:rPr>
              <a:t>be </a:t>
            </a:r>
            <a:r>
              <a:rPr sz="1200" spc="-5" dirty="0">
                <a:latin typeface="Calibri"/>
                <a:cs typeface="Calibri"/>
              </a:rPr>
              <a:t>solved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dirty="0">
                <a:latin typeface="Calibri"/>
                <a:cs typeface="Calibri"/>
              </a:rPr>
              <a:t>computers </a:t>
            </a:r>
            <a:r>
              <a:rPr sz="1200" spc="10" dirty="0">
                <a:latin typeface="Calibri"/>
                <a:cs typeface="Calibri"/>
              </a:rPr>
              <a:t>could </a:t>
            </a:r>
            <a:r>
              <a:rPr sz="1200" spc="-15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made </a:t>
            </a:r>
            <a:r>
              <a:rPr sz="1200" dirty="0">
                <a:latin typeface="Calibri"/>
                <a:cs typeface="Calibri"/>
              </a:rPr>
              <a:t>to perform </a:t>
            </a:r>
            <a:r>
              <a:rPr sz="1200" spc="5" dirty="0">
                <a:latin typeface="Calibri"/>
                <a:cs typeface="Calibri"/>
              </a:rPr>
              <a:t>formal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reasoning.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Recall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5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10" dirty="0">
                <a:latin typeface="Calibri"/>
                <a:cs typeface="Calibri"/>
              </a:rPr>
              <a:t>functions,  like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AND, OR, </a:t>
            </a:r>
            <a:r>
              <a:rPr sz="1200" spc="-10" dirty="0">
                <a:latin typeface="Calibri"/>
                <a:cs typeface="Calibri"/>
              </a:rPr>
              <a:t>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NOT,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20" dirty="0">
                <a:latin typeface="Calibri"/>
                <a:cs typeface="Calibri"/>
              </a:rPr>
              <a:t>these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10" dirty="0">
                <a:latin typeface="Calibri"/>
                <a:cs typeface="Calibri"/>
              </a:rPr>
              <a:t>functions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building </a:t>
            </a:r>
            <a:r>
              <a:rPr sz="1200" spc="15" dirty="0">
                <a:latin typeface="Calibri"/>
                <a:cs typeface="Calibri"/>
              </a:rPr>
              <a:t>blocks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deduction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system.</a:t>
            </a:r>
            <a:endParaRPr sz="12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745"/>
              </a:spcBef>
            </a:pPr>
            <a:r>
              <a:rPr sz="1200" spc="15" dirty="0">
                <a:latin typeface="Calibri"/>
                <a:cs typeface="Calibri"/>
              </a:rPr>
              <a:t>Unfortunately,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late </a:t>
            </a:r>
            <a:r>
              <a:rPr sz="1200" spc="-15" dirty="0">
                <a:latin typeface="Calibri"/>
                <a:cs typeface="Calibri"/>
              </a:rPr>
              <a:t>1960s, </a:t>
            </a:r>
            <a:r>
              <a:rPr sz="1200" spc="-30" dirty="0">
                <a:latin typeface="Calibri"/>
                <a:cs typeface="Calibri"/>
              </a:rPr>
              <a:t>some </a:t>
            </a:r>
            <a:r>
              <a:rPr sz="1200" spc="25" dirty="0">
                <a:latin typeface="Calibri"/>
                <a:cs typeface="Calibri"/>
              </a:rPr>
              <a:t>limitations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perceptrons </a:t>
            </a:r>
            <a:r>
              <a:rPr sz="1200" spc="-45" dirty="0">
                <a:latin typeface="Calibri"/>
                <a:cs typeface="Calibri"/>
              </a:rPr>
              <a:t>were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discovered.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Marvin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Minsky,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founder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40" dirty="0">
                <a:latin typeface="Calibri"/>
                <a:cs typeface="Calibri"/>
              </a:rPr>
              <a:t>MIT </a:t>
            </a:r>
            <a:r>
              <a:rPr sz="1200" spc="150" dirty="0">
                <a:latin typeface="Calibri"/>
                <a:cs typeface="Calibri"/>
              </a:rPr>
              <a:t>AI </a:t>
            </a:r>
            <a:r>
              <a:rPr sz="1200" spc="25" dirty="0">
                <a:latin typeface="Calibri"/>
                <a:cs typeface="Calibri"/>
              </a:rPr>
              <a:t>lab, </a:t>
            </a:r>
            <a:r>
              <a:rPr sz="1200" spc="15" dirty="0">
                <a:latin typeface="Calibri"/>
                <a:cs typeface="Calibri"/>
              </a:rPr>
              <a:t>and Seymour </a:t>
            </a:r>
            <a:r>
              <a:rPr sz="1200" spc="30" dirty="0">
                <a:latin typeface="Calibri"/>
                <a:cs typeface="Calibri"/>
              </a:rPr>
              <a:t>Papert,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director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5" dirty="0">
                <a:latin typeface="Calibri"/>
                <a:cs typeface="Calibri"/>
              </a:rPr>
              <a:t>lab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time, </a:t>
            </a:r>
            <a:r>
              <a:rPr sz="1200" spc="-45" dirty="0">
                <a:latin typeface="Calibri"/>
                <a:cs typeface="Calibri"/>
              </a:rPr>
              <a:t>were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skeptical about </a:t>
            </a:r>
            <a:r>
              <a:rPr sz="1200" dirty="0">
                <a:latin typeface="Calibri"/>
                <a:cs typeface="Calibri"/>
              </a:rPr>
              <a:t>perceptrons.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They </a:t>
            </a:r>
            <a:r>
              <a:rPr sz="1200" spc="10" dirty="0">
                <a:latin typeface="Calibri"/>
                <a:cs typeface="Calibri"/>
              </a:rPr>
              <a:t>studied </a:t>
            </a:r>
            <a:r>
              <a:rPr sz="1200" dirty="0">
                <a:latin typeface="Calibri"/>
                <a:cs typeface="Calibri"/>
              </a:rPr>
              <a:t>perceptrons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found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5" dirty="0">
                <a:latin typeface="Calibri"/>
                <a:cs typeface="Calibri"/>
              </a:rPr>
              <a:t>significant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limitation.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They </a:t>
            </a:r>
            <a:r>
              <a:rPr sz="1200" spc="-10" dirty="0">
                <a:latin typeface="Calibri"/>
                <a:cs typeface="Calibri"/>
              </a:rPr>
              <a:t>recorded </a:t>
            </a:r>
            <a:r>
              <a:rPr sz="1200" spc="10" dirty="0">
                <a:latin typeface="Calibri"/>
                <a:cs typeface="Calibri"/>
              </a:rPr>
              <a:t>their </a:t>
            </a:r>
            <a:r>
              <a:rPr sz="1200" spc="15" dirty="0">
                <a:latin typeface="Calibri"/>
                <a:cs typeface="Calibri"/>
              </a:rPr>
              <a:t>findings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book </a:t>
            </a:r>
            <a:r>
              <a:rPr sz="1200" spc="5" dirty="0">
                <a:latin typeface="Calibri"/>
                <a:cs typeface="Calibri"/>
              </a:rPr>
              <a:t>called </a:t>
            </a:r>
            <a:r>
              <a:rPr sz="1200" spc="10" dirty="0">
                <a:latin typeface="Calibri"/>
                <a:cs typeface="Calibri"/>
              </a:rPr>
              <a:t>”Perceptrons: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0" dirty="0">
                <a:latin typeface="Calibri"/>
                <a:cs typeface="Calibri"/>
              </a:rPr>
              <a:t>An </a:t>
            </a:r>
            <a:r>
              <a:rPr sz="1200" spc="20" dirty="0">
                <a:latin typeface="Calibri"/>
                <a:cs typeface="Calibri"/>
              </a:rPr>
              <a:t>Introduction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Computational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Geometry”.</a:t>
            </a:r>
            <a:endParaRPr sz="12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745"/>
              </a:spcBef>
            </a:pP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book, </a:t>
            </a:r>
            <a:r>
              <a:rPr sz="1200" spc="40" dirty="0">
                <a:latin typeface="Calibri"/>
                <a:cs typeface="Calibri"/>
              </a:rPr>
              <a:t>Minsky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35" dirty="0">
                <a:latin typeface="Calibri"/>
                <a:cs typeface="Calibri"/>
              </a:rPr>
              <a:t>Papert </a:t>
            </a:r>
            <a:r>
              <a:rPr sz="1200" spc="-30" dirty="0">
                <a:latin typeface="Calibri"/>
                <a:cs typeface="Calibri"/>
              </a:rPr>
              <a:t>showed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possible to </a:t>
            </a:r>
            <a:r>
              <a:rPr sz="1200" spc="-15" dirty="0">
                <a:latin typeface="Calibri"/>
                <a:cs typeface="Calibri"/>
              </a:rPr>
              <a:t>represent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180" dirty="0">
                <a:latin typeface="Calibri"/>
                <a:cs typeface="Calibri"/>
              </a:rPr>
              <a:t>XOR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15" dirty="0">
                <a:latin typeface="Calibri"/>
                <a:cs typeface="Calibri"/>
              </a:rPr>
              <a:t> using </a:t>
            </a:r>
            <a:r>
              <a:rPr sz="1200" dirty="0">
                <a:latin typeface="Calibri"/>
                <a:cs typeface="Calibri"/>
              </a:rPr>
              <a:t>perceptrons </a:t>
            </a:r>
            <a:r>
              <a:rPr sz="1200" spc="20" dirty="0">
                <a:latin typeface="Calibri"/>
                <a:cs typeface="Calibri"/>
              </a:rPr>
              <a:t>only -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25" dirty="0">
                <a:latin typeface="Calibri"/>
                <a:cs typeface="Calibri"/>
              </a:rPr>
              <a:t>deeper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5" dirty="0">
                <a:latin typeface="Calibri"/>
                <a:cs typeface="Calibri"/>
              </a:rPr>
              <a:t>least </a:t>
            </a:r>
            <a:r>
              <a:rPr sz="1200" spc="-30" dirty="0">
                <a:latin typeface="Calibri"/>
                <a:cs typeface="Calibri"/>
              </a:rPr>
              <a:t>two </a:t>
            </a:r>
            <a:r>
              <a:rPr sz="1200" dirty="0">
                <a:latin typeface="Calibri"/>
                <a:cs typeface="Calibri"/>
              </a:rPr>
              <a:t>layers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25" dirty="0">
                <a:latin typeface="Calibri"/>
                <a:cs typeface="Calibri"/>
              </a:rPr>
              <a:t>needed.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Recall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XOR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is </a:t>
            </a:r>
            <a:r>
              <a:rPr sz="1200" spc="5" dirty="0">
                <a:latin typeface="Calibri"/>
                <a:cs typeface="Calibri"/>
              </a:rPr>
              <a:t>true </a:t>
            </a:r>
            <a:r>
              <a:rPr sz="1200" spc="-20" dirty="0">
                <a:latin typeface="Calibri"/>
                <a:cs typeface="Calibri"/>
              </a:rPr>
              <a:t>whenever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different.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They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dirty="0">
                <a:latin typeface="Calibri"/>
                <a:cs typeface="Calibri"/>
              </a:rPr>
              <a:t>either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40"/>
              </a:spcBef>
            </a:pP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15" dirty="0">
                <a:latin typeface="Calibri"/>
                <a:cs typeface="Calibri"/>
              </a:rPr>
              <a:t>fact </a:t>
            </a:r>
            <a:r>
              <a:rPr sz="1200" spc="25" dirty="0">
                <a:latin typeface="Calibri"/>
                <a:cs typeface="Calibri"/>
              </a:rPr>
              <a:t>by </a:t>
            </a:r>
            <a:r>
              <a:rPr sz="1200" spc="5" dirty="0">
                <a:latin typeface="Calibri"/>
                <a:cs typeface="Calibri"/>
              </a:rPr>
              <a:t>itself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not a </a:t>
            </a:r>
            <a:r>
              <a:rPr sz="1200" dirty="0">
                <a:latin typeface="Calibri"/>
                <a:cs typeface="Calibri"/>
              </a:rPr>
              <a:t>problem. </a:t>
            </a:r>
            <a:r>
              <a:rPr sz="1200" spc="55" dirty="0">
                <a:latin typeface="Calibri"/>
                <a:cs typeface="Calibri"/>
              </a:rPr>
              <a:t>If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25" dirty="0">
                <a:latin typeface="Calibri"/>
                <a:cs typeface="Calibri"/>
              </a:rPr>
              <a:t>deeper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25" dirty="0">
                <a:latin typeface="Calibri"/>
                <a:cs typeface="Calibri"/>
              </a:rPr>
              <a:t>needed, </a:t>
            </a:r>
            <a:r>
              <a:rPr sz="1200" dirty="0">
                <a:latin typeface="Calibri"/>
                <a:cs typeface="Calibri"/>
              </a:rPr>
              <a:t>then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15" dirty="0">
                <a:latin typeface="Calibri"/>
                <a:cs typeface="Calibri"/>
              </a:rPr>
              <a:t>construct </a:t>
            </a:r>
            <a:r>
              <a:rPr sz="1200" spc="-40" dirty="0">
                <a:latin typeface="Calibri"/>
                <a:cs typeface="Calibri"/>
              </a:rPr>
              <a:t>one 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30" dirty="0">
                <a:latin typeface="Calibri"/>
                <a:cs typeface="Calibri"/>
              </a:rPr>
              <a:t>train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learn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15" dirty="0">
                <a:latin typeface="Calibri"/>
                <a:cs typeface="Calibri"/>
              </a:rPr>
              <a:t>target </a:t>
            </a:r>
            <a:r>
              <a:rPr sz="1200" spc="10" dirty="0">
                <a:latin typeface="Calibri"/>
                <a:cs typeface="Calibri"/>
              </a:rPr>
              <a:t>function.  </a:t>
            </a:r>
            <a:r>
              <a:rPr sz="1200" spc="15" dirty="0">
                <a:latin typeface="Calibri"/>
                <a:cs typeface="Calibri"/>
              </a:rPr>
              <a:t>Unfortunately,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time, </a:t>
            </a:r>
            <a:r>
              <a:rPr sz="1200" spc="15" dirty="0">
                <a:latin typeface="Calibri"/>
                <a:cs typeface="Calibri"/>
              </a:rPr>
              <a:t>nobody </a:t>
            </a:r>
            <a:r>
              <a:rPr sz="1200" dirty="0">
                <a:latin typeface="Calibri"/>
                <a:cs typeface="Calibri"/>
              </a:rPr>
              <a:t>knew </a:t>
            </a:r>
            <a:r>
              <a:rPr sz="1200" spc="-30" dirty="0">
                <a:latin typeface="Calibri"/>
                <a:cs typeface="Calibri"/>
              </a:rPr>
              <a:t>how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train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with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at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least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layers.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People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only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knew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how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train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1200" spc="20" dirty="0">
                <a:latin typeface="Calibri"/>
                <a:cs typeface="Calibri"/>
              </a:rPr>
              <a:t>-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single-layer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25"/>
              </a:spcBef>
            </a:pPr>
            <a:r>
              <a:rPr sz="1200" spc="20" dirty="0">
                <a:latin typeface="Calibri"/>
                <a:cs typeface="Calibri"/>
              </a:rPr>
              <a:t>These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results </a:t>
            </a:r>
            <a:r>
              <a:rPr sz="1200" spc="-5" dirty="0">
                <a:latin typeface="Calibri"/>
                <a:cs typeface="Calibri"/>
              </a:rPr>
              <a:t>combined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together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suggested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20" dirty="0">
                <a:latin typeface="Calibri"/>
                <a:cs typeface="Calibri"/>
              </a:rPr>
              <a:t>pursuing </a:t>
            </a:r>
            <a:r>
              <a:rPr sz="1200" dirty="0">
                <a:latin typeface="Calibri"/>
                <a:cs typeface="Calibri"/>
              </a:rPr>
              <a:t>perceptrons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may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dead </a:t>
            </a:r>
            <a:r>
              <a:rPr sz="1200" spc="-5" dirty="0">
                <a:latin typeface="Calibri"/>
                <a:cs typeface="Calibri"/>
              </a:rPr>
              <a:t> end.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discovery </a:t>
            </a:r>
            <a:r>
              <a:rPr sz="1200" spc="15" dirty="0">
                <a:latin typeface="Calibri"/>
                <a:cs typeface="Calibri"/>
              </a:rPr>
              <a:t>had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huge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impact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research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towards </a:t>
            </a:r>
            <a:r>
              <a:rPr sz="1200" spc="25" dirty="0">
                <a:latin typeface="Calibri"/>
                <a:cs typeface="Calibri"/>
              </a:rPr>
              <a:t>artificial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networks,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believed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book </a:t>
            </a:r>
            <a:r>
              <a:rPr sz="1200" spc="-5" dirty="0">
                <a:latin typeface="Calibri"/>
                <a:cs typeface="Calibri"/>
              </a:rPr>
              <a:t>led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first </a:t>
            </a:r>
            <a:r>
              <a:rPr sz="1200" spc="150" dirty="0">
                <a:latin typeface="Calibri"/>
                <a:cs typeface="Calibri"/>
              </a:rPr>
              <a:t>AI </a:t>
            </a:r>
            <a:r>
              <a:rPr sz="1200" spc="5" dirty="0">
                <a:latin typeface="Calibri"/>
                <a:cs typeface="Calibri"/>
              </a:rPr>
              <a:t>winter. </a:t>
            </a:r>
            <a:r>
              <a:rPr sz="1200" spc="30" dirty="0">
                <a:latin typeface="Calibri"/>
                <a:cs typeface="Calibri"/>
              </a:rPr>
              <a:t>There </a:t>
            </a:r>
            <a:r>
              <a:rPr sz="1200" spc="-20" dirty="0">
                <a:latin typeface="Calibri"/>
                <a:cs typeface="Calibri"/>
              </a:rPr>
              <a:t>was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30" dirty="0">
                <a:latin typeface="Calibri"/>
                <a:cs typeface="Calibri"/>
              </a:rPr>
              <a:t>freeze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15" dirty="0">
                <a:latin typeface="Calibri"/>
                <a:cs typeface="Calibri"/>
              </a:rPr>
              <a:t>funding </a:t>
            </a:r>
            <a:r>
              <a:rPr sz="1200" spc="-15" dirty="0">
                <a:latin typeface="Calibri"/>
                <a:cs typeface="Calibri"/>
              </a:rPr>
              <a:t>on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85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also </a:t>
            </a:r>
            <a:r>
              <a:rPr sz="1200" spc="-15" dirty="0">
                <a:latin typeface="Calibri"/>
                <a:cs typeface="Calibri"/>
              </a:rPr>
              <a:t>became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challenging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20" dirty="0">
                <a:latin typeface="Calibri"/>
                <a:cs typeface="Calibri"/>
              </a:rPr>
              <a:t>publish any </a:t>
            </a:r>
            <a:r>
              <a:rPr sz="1200" spc="5" dirty="0">
                <a:latin typeface="Calibri"/>
                <a:cs typeface="Calibri"/>
              </a:rPr>
              <a:t>paper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perceptrons,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since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was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thought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promising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research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direction.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6262845"/>
            <a:ext cx="5944235" cy="387350"/>
          </a:xfrm>
          <a:prstGeom prst="rect">
            <a:avLst/>
          </a:prstGeom>
          <a:solidFill>
            <a:srgbClr val="D8FFD8"/>
          </a:solidFill>
        </p:spPr>
        <p:txBody>
          <a:bodyPr vert="horz" wrap="square" lIns="0" tIns="7874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20"/>
              </a:spcBef>
              <a:tabLst>
                <a:tab pos="1011555" algn="l"/>
              </a:tabLst>
            </a:pPr>
            <a:r>
              <a:rPr sz="1200" b="1" spc="100" dirty="0">
                <a:latin typeface="Calibri"/>
                <a:cs typeface="Calibri"/>
              </a:rPr>
              <a:t>Problem:	</a:t>
            </a:r>
            <a:r>
              <a:rPr sz="1200" spc="60" dirty="0">
                <a:latin typeface="Calibri"/>
                <a:cs typeface="Calibri"/>
              </a:rPr>
              <a:t>Why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can’t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35" dirty="0">
                <a:latin typeface="Calibri"/>
                <a:cs typeface="Calibri"/>
              </a:rPr>
              <a:t>XOR?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754179"/>
            <a:ext cx="5944235" cy="946150"/>
          </a:xfrm>
          <a:prstGeom prst="rect">
            <a:avLst/>
          </a:prstGeom>
          <a:solidFill>
            <a:srgbClr val="EBD8EB"/>
          </a:solidFill>
        </p:spPr>
        <p:txBody>
          <a:bodyPr vert="horz" wrap="square" lIns="0" tIns="86995" rIns="0" bIns="0" rtlCol="0">
            <a:spAutoFit/>
          </a:bodyPr>
          <a:lstStyle/>
          <a:p>
            <a:pPr marL="197485" marR="191135" algn="just">
              <a:lnSpc>
                <a:spcPct val="100000"/>
              </a:lnSpc>
              <a:spcBef>
                <a:spcPts val="685"/>
              </a:spcBef>
            </a:pPr>
            <a:r>
              <a:rPr sz="1200" b="1" spc="80" dirty="0">
                <a:latin typeface="Calibri"/>
                <a:cs typeface="Calibri"/>
              </a:rPr>
              <a:t>Solution:</a:t>
            </a:r>
            <a:r>
              <a:rPr sz="1200" b="1" spc="43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Intuitively,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perceptron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linear </a:t>
            </a:r>
            <a:r>
              <a:rPr sz="1200" spc="5" dirty="0">
                <a:latin typeface="Calibri"/>
                <a:cs typeface="Calibri"/>
              </a:rPr>
              <a:t>classifier </a:t>
            </a:r>
            <a:r>
              <a:rPr sz="1200" spc="20" dirty="0">
                <a:latin typeface="Calibri"/>
                <a:cs typeface="Calibri"/>
              </a:rPr>
              <a:t>(given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use </a:t>
            </a:r>
            <a:r>
              <a:rPr sz="1200" spc="-5" dirty="0">
                <a:latin typeface="Calibri"/>
                <a:cs typeface="Calibri"/>
              </a:rPr>
              <a:t>the step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0" dirty="0">
                <a:latin typeface="Calibri"/>
                <a:cs typeface="Calibri"/>
              </a:rPr>
              <a:t>activation function),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180" dirty="0">
                <a:latin typeface="Calibri"/>
                <a:cs typeface="Calibri"/>
              </a:rPr>
              <a:t>XOR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not </a:t>
            </a:r>
            <a:r>
              <a:rPr sz="1200" spc="25" dirty="0">
                <a:latin typeface="Calibri"/>
                <a:cs typeface="Calibri"/>
              </a:rPr>
              <a:t>linearly </a:t>
            </a:r>
            <a:r>
              <a:rPr sz="1200" dirty="0">
                <a:latin typeface="Calibri"/>
                <a:cs typeface="Calibri"/>
              </a:rPr>
              <a:t>separable. </a:t>
            </a: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drawing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below, </a:t>
            </a:r>
            <a:r>
              <a:rPr sz="1200" dirty="0">
                <a:latin typeface="Calibri"/>
                <a:cs typeface="Calibri"/>
              </a:rPr>
              <a:t>you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55" dirty="0">
                <a:latin typeface="Calibri"/>
                <a:cs typeface="Calibri"/>
              </a:rPr>
              <a:t>see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145" dirty="0">
                <a:latin typeface="Calibri"/>
                <a:cs typeface="Calibri"/>
              </a:rPr>
              <a:t>AND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155" dirty="0">
                <a:latin typeface="Calibri"/>
                <a:cs typeface="Calibri"/>
              </a:rPr>
              <a:t>OR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25" dirty="0">
                <a:latin typeface="Calibri"/>
                <a:cs typeface="Calibri"/>
              </a:rPr>
              <a:t>linearly </a:t>
            </a:r>
            <a:r>
              <a:rPr sz="1200" dirty="0">
                <a:latin typeface="Calibri"/>
                <a:cs typeface="Calibri"/>
              </a:rPr>
              <a:t>separable,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-10" dirty="0">
                <a:latin typeface="Calibri"/>
                <a:cs typeface="Calibri"/>
              </a:rPr>
              <a:t>there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15" dirty="0">
                <a:latin typeface="Calibri"/>
                <a:cs typeface="Calibri"/>
              </a:rPr>
              <a:t>no </a:t>
            </a:r>
            <a:r>
              <a:rPr sz="1200" dirty="0">
                <a:latin typeface="Calibri"/>
                <a:cs typeface="Calibri"/>
              </a:rPr>
              <a:t>way 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linearly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separate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shaded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40" dirty="0">
                <a:latin typeface="Calibri"/>
                <a:cs typeface="Calibri"/>
              </a:rPr>
              <a:t>XOR.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11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31971" y="433347"/>
            <a:ext cx="638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32399" y="932293"/>
            <a:ext cx="5908040" cy="8194040"/>
            <a:chOff x="932399" y="932293"/>
            <a:chExt cx="5908040" cy="8194040"/>
          </a:xfrm>
        </p:grpSpPr>
        <p:sp>
          <p:nvSpPr>
            <p:cNvPr id="6" name="object 6"/>
            <p:cNvSpPr/>
            <p:nvPr/>
          </p:nvSpPr>
          <p:spPr>
            <a:xfrm>
              <a:off x="932399" y="932293"/>
              <a:ext cx="5908040" cy="8194040"/>
            </a:xfrm>
            <a:custGeom>
              <a:avLst/>
              <a:gdLst/>
              <a:ahLst/>
              <a:cxnLst/>
              <a:rect l="l" t="t" r="r" b="b"/>
              <a:pathLst>
                <a:path w="5908040" h="8194040">
                  <a:moveTo>
                    <a:pt x="5907676" y="0"/>
                  </a:moveTo>
                  <a:lnTo>
                    <a:pt x="0" y="0"/>
                  </a:lnTo>
                  <a:lnTo>
                    <a:pt x="0" y="8193706"/>
                  </a:lnTo>
                  <a:lnTo>
                    <a:pt x="5907676" y="8193706"/>
                  </a:lnTo>
                  <a:lnTo>
                    <a:pt x="5907676" y="0"/>
                  </a:lnTo>
                  <a:close/>
                </a:path>
              </a:pathLst>
            </a:custGeom>
            <a:solidFill>
              <a:srgbClr val="EB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405" y="1040401"/>
              <a:ext cx="5547538" cy="23427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48050" y="4587428"/>
            <a:ext cx="460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75" dirty="0">
                <a:latin typeface="Calibri"/>
                <a:cs typeface="Calibri"/>
              </a:rPr>
              <a:t>g</a:t>
            </a:r>
            <a:r>
              <a:rPr sz="1200" spc="75" dirty="0">
                <a:latin typeface="Calibri"/>
                <a:cs typeface="Calibri"/>
              </a:rPr>
              <a:t>(</a:t>
            </a:r>
            <a:r>
              <a:rPr sz="1200" i="1" spc="75" dirty="0">
                <a:latin typeface="Calibri"/>
                <a:cs typeface="Calibri"/>
              </a:rPr>
              <a:t>x</a:t>
            </a:r>
            <a:r>
              <a:rPr sz="1200" spc="75" dirty="0">
                <a:latin typeface="Calibri"/>
                <a:cs typeface="Calibri"/>
              </a:rPr>
              <a:t>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392" y="3602543"/>
            <a:ext cx="5572760" cy="78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Calibri"/>
                <a:cs typeface="Calibri"/>
              </a:rPr>
              <a:t>Let’s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prove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rigorously.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i="1" spc="20" dirty="0">
                <a:latin typeface="Calibri"/>
                <a:cs typeface="Calibri"/>
              </a:rPr>
              <a:t>Proof.</a:t>
            </a:r>
            <a:r>
              <a:rPr sz="1200" i="1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Assume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towards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contradiction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XOR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perceptron.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7084" y="4483415"/>
            <a:ext cx="877569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3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200" spc="-25" dirty="0">
                <a:latin typeface="Calibri"/>
                <a:cs typeface="Calibri"/>
              </a:rPr>
              <a:t>1	</a:t>
            </a:r>
            <a:r>
              <a:rPr sz="1200" spc="15" dirty="0">
                <a:latin typeface="Calibri"/>
                <a:cs typeface="Calibri"/>
              </a:rPr>
              <a:t>if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i="1" spc="35" dirty="0">
                <a:latin typeface="Calibri"/>
                <a:cs typeface="Calibri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822960">
              <a:lnSpc>
                <a:spcPts val="865"/>
              </a:lnSpc>
            </a:pPr>
            <a:r>
              <a:rPr sz="1200" i="1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  <a:tabLst>
                <a:tab pos="285115" algn="l"/>
              </a:tabLst>
            </a:pPr>
            <a:r>
              <a:rPr sz="1200" spc="-25" dirty="0">
                <a:latin typeface="Calibri"/>
                <a:cs typeface="Calibri"/>
              </a:rPr>
              <a:t>0	</a:t>
            </a:r>
            <a:r>
              <a:rPr sz="1200" spc="15" dirty="0">
                <a:latin typeface="Calibri"/>
                <a:cs typeface="Calibri"/>
              </a:rPr>
              <a:t>if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i="1" spc="35" dirty="0">
                <a:latin typeface="Calibri"/>
                <a:cs typeface="Calibri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-3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9692" y="5181241"/>
            <a:ext cx="5572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latin typeface="Calibri"/>
                <a:cs typeface="Calibri"/>
              </a:rPr>
              <a:t>Below</a:t>
            </a:r>
            <a:r>
              <a:rPr sz="1200" spc="20" dirty="0">
                <a:latin typeface="Calibri"/>
                <a:cs typeface="Calibri"/>
              </a:rPr>
              <a:t> is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graph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data</a:t>
            </a:r>
            <a:r>
              <a:rPr sz="1200" spc="3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points</a:t>
            </a:r>
            <a:r>
              <a:rPr sz="1200" spc="20" dirty="0">
                <a:latin typeface="Calibri"/>
                <a:cs typeface="Calibri"/>
              </a:rPr>
              <a:t> again</a:t>
            </a:r>
            <a:r>
              <a:rPr sz="1200" spc="29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drawing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reference.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97901" y="5766496"/>
            <a:ext cx="4577080" cy="1620520"/>
            <a:chOff x="1597901" y="5766496"/>
            <a:chExt cx="4577080" cy="16205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901" y="5766533"/>
              <a:ext cx="1727340" cy="1619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4796" y="5766496"/>
              <a:ext cx="2799719" cy="16199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86992" y="7629980"/>
            <a:ext cx="5598160" cy="1376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Calibri"/>
                <a:cs typeface="Calibri"/>
              </a:rPr>
              <a:t>Since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how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classifies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four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points,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derive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four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inequalities: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82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89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82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89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82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89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-5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82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89" baseline="-13888" dirty="0">
                <a:latin typeface="Tahoma"/>
                <a:cs typeface="Tahoma"/>
              </a:rPr>
              <a:t> </a:t>
            </a:r>
            <a:r>
              <a:rPr sz="1200" spc="70" dirty="0">
                <a:latin typeface="Yu Gothic UI"/>
                <a:cs typeface="Yu Gothic UI"/>
              </a:rPr>
              <a:t>·</a:t>
            </a:r>
            <a:r>
              <a:rPr sz="1200" spc="-7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-5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12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31971" y="433347"/>
            <a:ext cx="638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399" y="932362"/>
            <a:ext cx="5908040" cy="3073400"/>
          </a:xfrm>
          <a:custGeom>
            <a:avLst/>
            <a:gdLst/>
            <a:ahLst/>
            <a:cxnLst/>
            <a:rect l="l" t="t" r="r" b="b"/>
            <a:pathLst>
              <a:path w="5908040" h="3073400">
                <a:moveTo>
                  <a:pt x="5907676" y="0"/>
                </a:moveTo>
                <a:lnTo>
                  <a:pt x="0" y="0"/>
                </a:lnTo>
                <a:lnTo>
                  <a:pt x="0" y="3073403"/>
                </a:lnTo>
                <a:lnTo>
                  <a:pt x="5907676" y="3073403"/>
                </a:lnTo>
                <a:lnTo>
                  <a:pt x="590767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2405" y="981301"/>
            <a:ext cx="2657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Calibri"/>
                <a:cs typeface="Calibri"/>
              </a:rPr>
              <a:t>Simplifying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rewriting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these,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5557" y="1538018"/>
            <a:ext cx="2126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8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195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409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=</a:t>
            </a:r>
            <a:r>
              <a:rPr sz="1200" spc="50" dirty="0">
                <a:latin typeface="Yu Gothic UI"/>
                <a:cs typeface="Yu Gothic UI"/>
              </a:rPr>
              <a:t>⇒</a:t>
            </a:r>
            <a:r>
              <a:rPr sz="1200" spc="325" dirty="0">
                <a:latin typeface="Yu Gothic UI"/>
                <a:cs typeface="Yu Gothic U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60" dirty="0">
                <a:latin typeface="Calibri"/>
                <a:cs typeface="Calibri"/>
              </a:rPr>
              <a:t> </a:t>
            </a:r>
            <a:r>
              <a:rPr sz="1200" spc="-85" dirty="0">
                <a:latin typeface="Yu Gothic UI"/>
                <a:cs typeface="Yu Gothic UI"/>
              </a:rPr>
              <a:t>−</a:t>
            </a:r>
            <a:r>
              <a:rPr sz="1200" i="1" spc="-85" dirty="0">
                <a:latin typeface="Calibri"/>
                <a:cs typeface="Calibri"/>
              </a:rPr>
              <a:t>w</a:t>
            </a:r>
            <a:r>
              <a:rPr sz="1200" spc="-127" baseline="-13888" dirty="0">
                <a:latin typeface="Tahoma"/>
                <a:cs typeface="Tahoma"/>
              </a:rPr>
              <a:t>01</a:t>
            </a:r>
            <a:endParaRPr sz="1200" baseline="-138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5557" y="1277366"/>
            <a:ext cx="2472055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  <a:tabLst>
                <a:tab pos="2242820" algn="l"/>
              </a:tabLst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202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6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42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=</a:t>
            </a:r>
            <a:r>
              <a:rPr sz="1200" spc="50" dirty="0">
                <a:latin typeface="Yu Gothic UI"/>
                <a:cs typeface="Yu Gothic UI"/>
              </a:rPr>
              <a:t>⇒</a:t>
            </a:r>
            <a:r>
              <a:rPr sz="1200" spc="345" dirty="0">
                <a:latin typeface="Yu Gothic UI"/>
                <a:cs typeface="Yu Gothic U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202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65" dirty="0">
                <a:latin typeface="Calibri"/>
                <a:cs typeface="Calibri"/>
              </a:rPr>
              <a:t> </a:t>
            </a:r>
            <a:r>
              <a:rPr sz="1200" spc="-85" dirty="0">
                <a:latin typeface="Yu Gothic UI"/>
                <a:cs typeface="Yu Gothic UI"/>
              </a:rPr>
              <a:t>−</a:t>
            </a:r>
            <a:r>
              <a:rPr sz="1200" i="1" spc="-85" dirty="0">
                <a:latin typeface="Calibri"/>
                <a:cs typeface="Calibri"/>
              </a:rPr>
              <a:t>w</a:t>
            </a:r>
            <a:r>
              <a:rPr sz="1200" spc="-127" baseline="-13888" dirty="0">
                <a:latin typeface="Tahoma"/>
                <a:cs typeface="Tahoma"/>
              </a:rPr>
              <a:t>01	</a:t>
            </a:r>
            <a:r>
              <a:rPr sz="1200" spc="50" dirty="0">
                <a:latin typeface="Calibri"/>
                <a:cs typeface="Calibri"/>
              </a:rPr>
              <a:t>(1)</a:t>
            </a:r>
            <a:endParaRPr sz="12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latin typeface="Calibri"/>
                <a:cs typeface="Calibri"/>
              </a:rPr>
              <a:t>(2)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52527" y="3797414"/>
            <a:ext cx="99695" cy="100965"/>
            <a:chOff x="6552527" y="3797414"/>
            <a:chExt cx="99695" cy="100965"/>
          </a:xfrm>
        </p:grpSpPr>
        <p:sp>
          <p:nvSpPr>
            <p:cNvPr id="10" name="object 10"/>
            <p:cNvSpPr/>
            <p:nvPr/>
          </p:nvSpPr>
          <p:spPr>
            <a:xfrm>
              <a:off x="6555054" y="3797414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7581" y="379994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4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7581" y="389522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4">
                  <a:moveTo>
                    <a:pt x="0" y="0"/>
                  </a:moveTo>
                  <a:lnTo>
                    <a:pt x="892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49313" y="3797414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4">
                  <a:moveTo>
                    <a:pt x="0" y="10035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9000" y="1720228"/>
            <a:ext cx="5995035" cy="44443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  <a:tabLst>
                <a:tab pos="3026410" algn="l"/>
              </a:tabLst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104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112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209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5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40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=</a:t>
            </a:r>
            <a:r>
              <a:rPr sz="1200" spc="50" dirty="0">
                <a:latin typeface="Yu Gothic UI"/>
                <a:cs typeface="Yu Gothic UI"/>
              </a:rPr>
              <a:t>⇒</a:t>
            </a:r>
            <a:r>
              <a:rPr sz="1200" spc="345" dirty="0">
                <a:latin typeface="Yu Gothic UI"/>
                <a:cs typeface="Yu Gothic U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104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202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10" dirty="0">
                <a:latin typeface="Yu Gothic UI"/>
                <a:cs typeface="Yu Gothic UI"/>
              </a:rPr>
              <a:t> </a:t>
            </a:r>
            <a:r>
              <a:rPr sz="1200" spc="-85" dirty="0">
                <a:latin typeface="Yu Gothic UI"/>
                <a:cs typeface="Yu Gothic UI"/>
              </a:rPr>
              <a:t>−</a:t>
            </a:r>
            <a:r>
              <a:rPr sz="1200" i="1" spc="-85" dirty="0">
                <a:latin typeface="Calibri"/>
                <a:cs typeface="Calibri"/>
              </a:rPr>
              <a:t>w</a:t>
            </a:r>
            <a:r>
              <a:rPr sz="1200" spc="-127" baseline="-13888" dirty="0">
                <a:latin typeface="Tahoma"/>
                <a:cs typeface="Tahoma"/>
              </a:rPr>
              <a:t>01	</a:t>
            </a:r>
            <a:r>
              <a:rPr sz="1200" spc="50" dirty="0">
                <a:latin typeface="Calibri"/>
                <a:cs typeface="Calibri"/>
              </a:rPr>
              <a:t>(3)</a:t>
            </a:r>
            <a:endParaRPr sz="1200">
              <a:latin typeface="Calibri"/>
              <a:cs typeface="Calibri"/>
            </a:endParaRPr>
          </a:p>
          <a:p>
            <a:pPr marL="2195195">
              <a:lnSpc>
                <a:spcPct val="100000"/>
              </a:lnSpc>
              <a:spcBef>
                <a:spcPts val="300"/>
              </a:spcBef>
              <a:tabLst>
                <a:tab pos="2840355" algn="l"/>
              </a:tabLst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01</a:t>
            </a:r>
            <a:r>
              <a:rPr sz="1200" spc="195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5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	</a:t>
            </a:r>
            <a:r>
              <a:rPr sz="1200" spc="50" dirty="0">
                <a:latin typeface="Calibri"/>
                <a:cs typeface="Calibri"/>
              </a:rPr>
              <a:t>(4)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200" spc="50" dirty="0">
                <a:latin typeface="Calibri"/>
                <a:cs typeface="Calibri"/>
              </a:rPr>
              <a:t>Adding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(1)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(2)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gives</a:t>
            </a:r>
            <a:endParaRPr sz="1200">
              <a:latin typeface="Calibri"/>
              <a:cs typeface="Calibri"/>
            </a:endParaRPr>
          </a:p>
          <a:p>
            <a:pPr marL="2209800">
              <a:lnSpc>
                <a:spcPct val="100000"/>
              </a:lnSpc>
              <a:tabLst>
                <a:tab pos="3594100" algn="l"/>
              </a:tabLst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202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65" dirty="0">
                <a:latin typeface="Calibri"/>
                <a:cs typeface="Calibri"/>
              </a:rPr>
              <a:t> </a:t>
            </a:r>
            <a:r>
              <a:rPr sz="1200" spc="-70" dirty="0">
                <a:latin typeface="Yu Gothic UI"/>
                <a:cs typeface="Yu Gothic UI"/>
              </a:rPr>
              <a:t>−</a:t>
            </a:r>
            <a:r>
              <a:rPr sz="1200" spc="-70" dirty="0">
                <a:latin typeface="Calibri"/>
                <a:cs typeface="Calibri"/>
              </a:rPr>
              <a:t>2</a:t>
            </a:r>
            <a:r>
              <a:rPr sz="1200" i="1" spc="-70" dirty="0">
                <a:latin typeface="Calibri"/>
                <a:cs typeface="Calibri"/>
              </a:rPr>
              <a:t>w</a:t>
            </a:r>
            <a:r>
              <a:rPr sz="1200" spc="-104" baseline="-13888" dirty="0">
                <a:latin typeface="Tahoma"/>
                <a:cs typeface="Tahoma"/>
              </a:rPr>
              <a:t>01	</a:t>
            </a:r>
            <a:r>
              <a:rPr sz="1200" spc="50" dirty="0">
                <a:latin typeface="Calibri"/>
                <a:cs typeface="Calibri"/>
              </a:rPr>
              <a:t>(5)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25" dirty="0">
                <a:latin typeface="Calibri"/>
                <a:cs typeface="Calibri"/>
              </a:rPr>
              <a:t>From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(4),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70" dirty="0">
                <a:latin typeface="Yu Gothic UI"/>
                <a:cs typeface="Yu Gothic UI"/>
              </a:rPr>
              <a:t>−</a:t>
            </a:r>
            <a:r>
              <a:rPr sz="1200" spc="-70" dirty="0">
                <a:latin typeface="Calibri"/>
                <a:cs typeface="Calibri"/>
              </a:rPr>
              <a:t>2</a:t>
            </a:r>
            <a:r>
              <a:rPr sz="1200" i="1" spc="-70" dirty="0">
                <a:latin typeface="Calibri"/>
                <a:cs typeface="Calibri"/>
              </a:rPr>
              <a:t>w</a:t>
            </a:r>
            <a:r>
              <a:rPr sz="1200" spc="-104" baseline="-13888" dirty="0">
                <a:latin typeface="Tahoma"/>
                <a:cs typeface="Tahoma"/>
              </a:rPr>
              <a:t>01</a:t>
            </a:r>
            <a:r>
              <a:rPr sz="1200" spc="-60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≥</a:t>
            </a:r>
            <a:r>
              <a:rPr sz="1200" dirty="0">
                <a:latin typeface="Yu Gothic UI"/>
                <a:cs typeface="Yu Gothic UI"/>
              </a:rPr>
              <a:t> </a:t>
            </a:r>
            <a:r>
              <a:rPr sz="1200" spc="-55" dirty="0">
                <a:latin typeface="Yu Gothic UI"/>
                <a:cs typeface="Yu Gothic UI"/>
              </a:rPr>
              <a:t>−</a:t>
            </a:r>
            <a:r>
              <a:rPr sz="1200" i="1" spc="-55" dirty="0">
                <a:latin typeface="Calibri"/>
                <a:cs typeface="Calibri"/>
              </a:rPr>
              <a:t>w</a:t>
            </a:r>
            <a:r>
              <a:rPr sz="1200" spc="-82" baseline="-13888" dirty="0">
                <a:latin typeface="Tahoma"/>
                <a:cs typeface="Tahoma"/>
              </a:rPr>
              <a:t>01</a:t>
            </a:r>
            <a:r>
              <a:rPr sz="1200" spc="-55" dirty="0">
                <a:latin typeface="Calibri"/>
                <a:cs typeface="Calibri"/>
              </a:rPr>
              <a:t>.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55" dirty="0">
                <a:latin typeface="Calibri"/>
                <a:cs typeface="Calibri"/>
              </a:rPr>
              <a:t>Then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put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(3)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(5)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together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</a:t>
            </a:r>
            <a:endParaRPr sz="1200">
              <a:latin typeface="Calibri"/>
              <a:cs typeface="Calibri"/>
            </a:endParaRPr>
          </a:p>
          <a:p>
            <a:pPr marL="222885" marR="1694180" indent="1472565">
              <a:lnSpc>
                <a:spcPct val="183300"/>
              </a:lnSpc>
            </a:pP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8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</a:t>
            </a:r>
            <a:r>
              <a:rPr sz="1200" spc="187" baseline="-13888" dirty="0">
                <a:latin typeface="Tahoma"/>
                <a:cs typeface="Tahoma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60" dirty="0">
                <a:latin typeface="Calibri"/>
                <a:cs typeface="Calibri"/>
              </a:rPr>
              <a:t> </a:t>
            </a:r>
            <a:r>
              <a:rPr sz="1200" spc="-70" dirty="0">
                <a:latin typeface="Yu Gothic UI"/>
                <a:cs typeface="Yu Gothic UI"/>
              </a:rPr>
              <a:t>−</a:t>
            </a:r>
            <a:r>
              <a:rPr sz="1200" spc="-70" dirty="0">
                <a:latin typeface="Calibri"/>
                <a:cs typeface="Calibri"/>
              </a:rPr>
              <a:t>2</a:t>
            </a:r>
            <a:r>
              <a:rPr sz="1200" i="1" spc="-70" dirty="0">
                <a:latin typeface="Calibri"/>
                <a:cs typeface="Calibri"/>
              </a:rPr>
              <a:t>w</a:t>
            </a:r>
            <a:r>
              <a:rPr sz="1200" spc="-104" baseline="-13888" dirty="0">
                <a:latin typeface="Tahoma"/>
                <a:cs typeface="Tahoma"/>
              </a:rPr>
              <a:t>01</a:t>
            </a:r>
            <a:r>
              <a:rPr sz="1200" spc="-75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≥</a:t>
            </a:r>
            <a:r>
              <a:rPr sz="1200" dirty="0">
                <a:latin typeface="Yu Gothic UI"/>
                <a:cs typeface="Yu Gothic UI"/>
              </a:rPr>
              <a:t> </a:t>
            </a:r>
            <a:r>
              <a:rPr sz="1200" spc="-85" dirty="0">
                <a:latin typeface="Yu Gothic UI"/>
                <a:cs typeface="Yu Gothic UI"/>
              </a:rPr>
              <a:t>−</a:t>
            </a:r>
            <a:r>
              <a:rPr sz="1200" i="1" spc="-85" dirty="0">
                <a:latin typeface="Calibri"/>
                <a:cs typeface="Calibri"/>
              </a:rPr>
              <a:t>w</a:t>
            </a:r>
            <a:r>
              <a:rPr sz="1200" spc="-127" baseline="-13888" dirty="0">
                <a:latin typeface="Tahoma"/>
                <a:cs typeface="Tahoma"/>
              </a:rPr>
              <a:t>01</a:t>
            </a:r>
            <a:r>
              <a:rPr sz="1200" spc="-52" baseline="-13888" dirty="0">
                <a:latin typeface="Tahoma"/>
                <a:cs typeface="Tahoma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≥</a:t>
            </a:r>
            <a:r>
              <a:rPr sz="1200" spc="-5" dirty="0">
                <a:latin typeface="Yu Gothic UI"/>
                <a:cs typeface="Yu Gothic U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11 </a:t>
            </a:r>
            <a:r>
              <a:rPr sz="1200" spc="-352" baseline="-13888" dirty="0">
                <a:latin typeface="Tahoma"/>
                <a:cs typeface="Tahoma"/>
              </a:rPr>
              <a:t> </a:t>
            </a:r>
            <a:r>
              <a:rPr sz="1200" spc="10" dirty="0">
                <a:latin typeface="Calibri"/>
                <a:cs typeface="Calibri"/>
              </a:rPr>
              <a:t>which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contradiction.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tabLst>
                <a:tab pos="492125" algn="l"/>
              </a:tabLst>
            </a:pPr>
            <a:r>
              <a:rPr sz="1400" b="1" spc="85" dirty="0">
                <a:latin typeface="Calibri"/>
                <a:cs typeface="Calibri"/>
              </a:rPr>
              <a:t>4.2	</a:t>
            </a:r>
            <a:r>
              <a:rPr sz="1400" b="1" spc="360" dirty="0">
                <a:latin typeface="Calibri"/>
                <a:cs typeface="Calibri"/>
              </a:rPr>
              <a:t>XOR</a:t>
            </a:r>
            <a:r>
              <a:rPr sz="1400" b="1" spc="21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as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a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2-layer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neural</a:t>
            </a:r>
            <a:r>
              <a:rPr sz="1400" b="1" spc="21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  <a:p>
            <a:pPr marL="25400" marR="18415" algn="just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latin typeface="Calibri"/>
                <a:cs typeface="Calibri"/>
              </a:rPr>
              <a:t>Now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know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cannot </a:t>
            </a:r>
            <a:r>
              <a:rPr sz="1200" spc="-15" dirty="0">
                <a:latin typeface="Calibri"/>
                <a:cs typeface="Calibri"/>
              </a:rPr>
              <a:t>represent </a:t>
            </a:r>
            <a:r>
              <a:rPr sz="1200" spc="180" dirty="0">
                <a:latin typeface="Calibri"/>
                <a:cs typeface="Calibri"/>
              </a:rPr>
              <a:t>XOR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5" dirty="0">
                <a:latin typeface="Calibri"/>
                <a:cs typeface="Calibri"/>
              </a:rPr>
              <a:t>a single-layer neural </a:t>
            </a:r>
            <a:r>
              <a:rPr sz="1200" spc="-5" dirty="0">
                <a:latin typeface="Calibri"/>
                <a:cs typeface="Calibri"/>
              </a:rPr>
              <a:t>network, </a:t>
            </a:r>
            <a:r>
              <a:rPr sz="1200" spc="-30" dirty="0">
                <a:latin typeface="Calibri"/>
                <a:cs typeface="Calibri"/>
              </a:rPr>
              <a:t>how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35" dirty="0">
                <a:latin typeface="Calibri"/>
                <a:cs typeface="Calibri"/>
              </a:rPr>
              <a:t>XOR?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After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all,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XOR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function,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able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  <a:p>
            <a:pPr marL="25400" marR="17780" algn="just">
              <a:lnSpc>
                <a:spcPct val="100000"/>
              </a:lnSpc>
              <a:spcBef>
                <a:spcPts val="730"/>
              </a:spcBef>
            </a:pPr>
            <a:r>
              <a:rPr sz="1200" spc="85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turns </a:t>
            </a:r>
            <a:r>
              <a:rPr sz="1200" spc="5" dirty="0">
                <a:latin typeface="Calibri"/>
                <a:cs typeface="Calibri"/>
              </a:rPr>
              <a:t>out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simplest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need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looks </a:t>
            </a:r>
            <a:r>
              <a:rPr sz="1200" spc="10" dirty="0">
                <a:latin typeface="Calibri"/>
                <a:cs typeface="Calibri"/>
              </a:rPr>
              <a:t>like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following.  </a:t>
            </a:r>
            <a:r>
              <a:rPr sz="1200" spc="85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may </a:t>
            </a:r>
            <a:r>
              <a:rPr sz="1200" spc="5" dirty="0">
                <a:latin typeface="Calibri"/>
                <a:cs typeface="Calibri"/>
              </a:rPr>
              <a:t>appear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three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layers: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spc="5" dirty="0">
                <a:latin typeface="Calibri"/>
                <a:cs typeface="Calibri"/>
              </a:rPr>
              <a:t>layer, 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hidden layer, 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output </a:t>
            </a:r>
            <a:r>
              <a:rPr sz="1200" spc="5" dirty="0">
                <a:latin typeface="Calibri"/>
                <a:cs typeface="Calibri"/>
              </a:rPr>
              <a:t>layer.   </a:t>
            </a:r>
            <a:r>
              <a:rPr sz="1200" spc="-10" dirty="0">
                <a:latin typeface="Calibri"/>
                <a:cs typeface="Calibri"/>
              </a:rPr>
              <a:t>However,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dirty="0">
                <a:latin typeface="Calibri"/>
                <a:cs typeface="Calibri"/>
              </a:rPr>
              <a:t>layer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not a </a:t>
            </a:r>
            <a:r>
              <a:rPr sz="1200" dirty="0">
                <a:latin typeface="Calibri"/>
                <a:cs typeface="Calibri"/>
              </a:rPr>
              <a:t>real </a:t>
            </a:r>
            <a:r>
              <a:rPr sz="1200" spc="5" dirty="0">
                <a:latin typeface="Calibri"/>
                <a:cs typeface="Calibri"/>
              </a:rPr>
              <a:t>layer, </a:t>
            </a:r>
            <a:r>
              <a:rPr sz="1200" spc="-5" dirty="0">
                <a:latin typeface="Calibri"/>
                <a:cs typeface="Calibri"/>
              </a:rPr>
              <a:t>since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not performing </a:t>
            </a:r>
            <a:r>
              <a:rPr sz="1200" spc="20" dirty="0">
                <a:latin typeface="Calibri"/>
                <a:cs typeface="Calibri"/>
              </a:rPr>
              <a:t>any </a:t>
            </a:r>
            <a:r>
              <a:rPr sz="1200" spc="10" dirty="0">
                <a:latin typeface="Calibri"/>
                <a:cs typeface="Calibri"/>
              </a:rPr>
              <a:t>computation. </a:t>
            </a:r>
            <a:r>
              <a:rPr sz="1200" spc="85" dirty="0">
                <a:latin typeface="Calibri"/>
                <a:cs typeface="Calibri"/>
              </a:rPr>
              <a:t>It </a:t>
            </a:r>
            <a:r>
              <a:rPr sz="1200" spc="30" dirty="0">
                <a:latin typeface="Calibri"/>
                <a:cs typeface="Calibri"/>
              </a:rPr>
              <a:t>simply </a:t>
            </a:r>
            <a:r>
              <a:rPr sz="1200" spc="5" dirty="0">
                <a:latin typeface="Calibri"/>
                <a:cs typeface="Calibri"/>
              </a:rPr>
              <a:t>contains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dirty="0">
                <a:latin typeface="Calibri"/>
                <a:cs typeface="Calibri"/>
              </a:rPr>
              <a:t>values.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middle </a:t>
            </a:r>
            <a:r>
              <a:rPr sz="1200" dirty="0">
                <a:latin typeface="Calibri"/>
                <a:cs typeface="Calibri"/>
              </a:rPr>
              <a:t>layer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10" dirty="0">
                <a:latin typeface="Calibri"/>
                <a:cs typeface="Calibri"/>
              </a:rPr>
              <a:t>called </a:t>
            </a:r>
            <a:r>
              <a:rPr sz="1200" spc="5" dirty="0">
                <a:latin typeface="Calibri"/>
                <a:cs typeface="Calibri"/>
              </a:rPr>
              <a:t>a  hidden  </a:t>
            </a:r>
            <a:r>
              <a:rPr sz="1200" dirty="0">
                <a:latin typeface="Calibri"/>
                <a:cs typeface="Calibri"/>
              </a:rPr>
              <a:t>layer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since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not  </a:t>
            </a:r>
            <a:r>
              <a:rPr sz="1200" spc="20" dirty="0">
                <a:latin typeface="Calibri"/>
                <a:cs typeface="Calibri"/>
              </a:rPr>
              <a:t>visible, </a:t>
            </a:r>
            <a:r>
              <a:rPr sz="1200" spc="-20" dirty="0">
                <a:latin typeface="Calibri"/>
                <a:cs typeface="Calibri"/>
              </a:rPr>
              <a:t>whereas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spc="15" dirty="0">
                <a:latin typeface="Calibri"/>
                <a:cs typeface="Calibri"/>
              </a:rPr>
              <a:t>and output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visible </a:t>
            </a:r>
            <a:r>
              <a:rPr sz="1200" dirty="0">
                <a:latin typeface="Calibri"/>
                <a:cs typeface="Calibri"/>
              </a:rPr>
              <a:t>layers.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larger </a:t>
            </a:r>
            <a:r>
              <a:rPr sz="1200" spc="-5" dirty="0">
                <a:latin typeface="Calibri"/>
                <a:cs typeface="Calibri"/>
              </a:rPr>
              <a:t>network,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any </a:t>
            </a:r>
            <a:r>
              <a:rPr sz="1200" dirty="0">
                <a:latin typeface="Calibri"/>
                <a:cs typeface="Calibri"/>
              </a:rPr>
              <a:t>layer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middle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hidden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layer.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47" y="6255334"/>
            <a:ext cx="4754880" cy="215455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4400" y="8514263"/>
            <a:ext cx="5944235" cy="570865"/>
          </a:xfrm>
          <a:prstGeom prst="rect">
            <a:avLst/>
          </a:prstGeom>
          <a:solidFill>
            <a:srgbClr val="D8FFD8"/>
          </a:solidFill>
        </p:spPr>
        <p:txBody>
          <a:bodyPr vert="horz" wrap="square" lIns="0" tIns="78740" rIns="0" bIns="0" rtlCol="0">
            <a:spAutoFit/>
          </a:bodyPr>
          <a:lstStyle/>
          <a:p>
            <a:pPr marL="197485" marR="190500">
              <a:lnSpc>
                <a:spcPct val="100000"/>
              </a:lnSpc>
              <a:spcBef>
                <a:spcPts val="620"/>
              </a:spcBef>
              <a:tabLst>
                <a:tab pos="1033144" algn="l"/>
              </a:tabLst>
            </a:pPr>
            <a:r>
              <a:rPr sz="1200" b="1" spc="100" dirty="0">
                <a:latin typeface="Calibri"/>
                <a:cs typeface="Calibri"/>
              </a:rPr>
              <a:t>Problem:	</a:t>
            </a:r>
            <a:r>
              <a:rPr sz="1200" spc="40" dirty="0">
                <a:latin typeface="Calibri"/>
                <a:cs typeface="Calibri"/>
              </a:rPr>
              <a:t>Give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weights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represents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175" dirty="0">
                <a:latin typeface="Calibri"/>
                <a:cs typeface="Calibri"/>
              </a:rPr>
              <a:t>XOR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function,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13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31971" y="433347"/>
            <a:ext cx="638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399" y="1584974"/>
            <a:ext cx="5908040" cy="6247130"/>
          </a:xfrm>
          <a:custGeom>
            <a:avLst/>
            <a:gdLst/>
            <a:ahLst/>
            <a:cxnLst/>
            <a:rect l="l" t="t" r="r" b="b"/>
            <a:pathLst>
              <a:path w="5908040" h="6247130">
                <a:moveTo>
                  <a:pt x="5907676" y="0"/>
                </a:moveTo>
                <a:lnTo>
                  <a:pt x="0" y="0"/>
                </a:lnTo>
                <a:lnTo>
                  <a:pt x="0" y="6246882"/>
                </a:lnTo>
                <a:lnTo>
                  <a:pt x="5907676" y="6246882"/>
                </a:lnTo>
                <a:lnTo>
                  <a:pt x="590767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900" y="901697"/>
            <a:ext cx="6071235" cy="230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95"/>
              </a:spcBef>
            </a:pPr>
            <a:r>
              <a:rPr sz="1200" spc="50" dirty="0">
                <a:latin typeface="Calibri"/>
                <a:cs typeface="Calibri"/>
              </a:rPr>
              <a:t>You </a:t>
            </a:r>
            <a:r>
              <a:rPr sz="1200" spc="20" dirty="0">
                <a:latin typeface="Calibri"/>
                <a:cs typeface="Calibri"/>
              </a:rPr>
              <a:t>may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where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start, but </a:t>
            </a:r>
            <a:r>
              <a:rPr sz="1200" spc="50" dirty="0">
                <a:latin typeface="Calibri"/>
                <a:cs typeface="Calibri"/>
              </a:rPr>
              <a:t>try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reason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about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15" dirty="0">
                <a:latin typeface="Calibri"/>
                <a:cs typeface="Calibri"/>
              </a:rPr>
              <a:t>mathematically.  </a:t>
            </a:r>
            <a:r>
              <a:rPr sz="1200" spc="50" dirty="0">
                <a:latin typeface="Calibri"/>
                <a:cs typeface="Calibri"/>
              </a:rPr>
              <a:t>You </a:t>
            </a:r>
            <a:r>
              <a:rPr sz="1200" spc="20" dirty="0">
                <a:latin typeface="Calibri"/>
                <a:cs typeface="Calibri"/>
              </a:rPr>
              <a:t>may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 </a:t>
            </a:r>
            <a:r>
              <a:rPr sz="1200" spc="-15" dirty="0">
                <a:latin typeface="Calibri"/>
                <a:cs typeface="Calibri"/>
              </a:rPr>
              <a:t>have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10" dirty="0">
                <a:latin typeface="Calibri"/>
                <a:cs typeface="Calibri"/>
              </a:rPr>
              <a:t>recall </a:t>
            </a:r>
            <a:r>
              <a:rPr sz="1200" spc="-30" dirty="0">
                <a:latin typeface="Calibri"/>
                <a:cs typeface="Calibri"/>
              </a:rPr>
              <a:t>some </a:t>
            </a:r>
            <a:r>
              <a:rPr sz="1200" spc="-10" dirty="0">
                <a:latin typeface="Calibri"/>
                <a:cs typeface="Calibri"/>
              </a:rPr>
              <a:t>knowledge </a:t>
            </a:r>
            <a:r>
              <a:rPr sz="1200" spc="-5" dirty="0">
                <a:latin typeface="Calibri"/>
                <a:cs typeface="Calibri"/>
              </a:rPr>
              <a:t>from </a:t>
            </a:r>
            <a:r>
              <a:rPr sz="1200" spc="5" dirty="0">
                <a:latin typeface="Calibri"/>
                <a:cs typeface="Calibri"/>
              </a:rPr>
              <a:t>a previous </a:t>
            </a:r>
            <a:r>
              <a:rPr sz="1200" spc="15" dirty="0">
                <a:latin typeface="Calibri"/>
                <a:cs typeface="Calibri"/>
              </a:rPr>
              <a:t>logic </a:t>
            </a:r>
            <a:r>
              <a:rPr sz="1200" spc="5" dirty="0">
                <a:latin typeface="Calibri"/>
                <a:cs typeface="Calibri"/>
              </a:rPr>
              <a:t>class: </a:t>
            </a:r>
            <a:r>
              <a:rPr sz="1200" spc="50" dirty="0">
                <a:latin typeface="Calibri"/>
                <a:cs typeface="Calibri"/>
              </a:rPr>
              <a:t>try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10" dirty="0">
                <a:latin typeface="Calibri"/>
                <a:cs typeface="Calibri"/>
              </a:rPr>
              <a:t>break </a:t>
            </a:r>
            <a:r>
              <a:rPr sz="1200" spc="-15" dirty="0">
                <a:latin typeface="Calibri"/>
                <a:cs typeface="Calibri"/>
              </a:rPr>
              <a:t>down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80" dirty="0">
                <a:latin typeface="Calibri"/>
                <a:cs typeface="Calibri"/>
              </a:rPr>
              <a:t>XOR 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do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how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represent,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put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them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together.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260985" marR="253365" algn="just">
              <a:lnSpc>
                <a:spcPct val="100000"/>
              </a:lnSpc>
            </a:pPr>
            <a:r>
              <a:rPr sz="1200" b="1" spc="80" dirty="0">
                <a:latin typeface="Calibri"/>
                <a:cs typeface="Calibri"/>
              </a:rPr>
              <a:t>Solution: 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Let </a:t>
            </a:r>
            <a:r>
              <a:rPr sz="1200" spc="5" dirty="0">
                <a:latin typeface="Calibri"/>
                <a:cs typeface="Calibri"/>
              </a:rPr>
              <a:t>us  </a:t>
            </a:r>
            <a:r>
              <a:rPr sz="1200" dirty="0">
                <a:latin typeface="Calibri"/>
                <a:cs typeface="Calibri"/>
              </a:rPr>
              <a:t>channel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inner  </a:t>
            </a:r>
            <a:r>
              <a:rPr sz="1200" spc="15" dirty="0">
                <a:latin typeface="Calibri"/>
                <a:cs typeface="Calibri"/>
              </a:rPr>
              <a:t>logician—perhaps recalling </a:t>
            </a:r>
            <a:r>
              <a:rPr sz="1200" spc="150" dirty="0">
                <a:latin typeface="Calibri"/>
                <a:cs typeface="Calibri"/>
              </a:rPr>
              <a:t>CS </a:t>
            </a:r>
            <a:r>
              <a:rPr sz="1200" spc="-15" dirty="0">
                <a:latin typeface="Calibri"/>
                <a:cs typeface="Calibri"/>
              </a:rPr>
              <a:t>245.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80" dirty="0">
                <a:latin typeface="Calibri"/>
                <a:cs typeface="Calibri"/>
              </a:rPr>
              <a:t>XOR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1</a:t>
            </a:r>
            <a:r>
              <a:rPr sz="1200" spc="284" baseline="-13888" dirty="0">
                <a:latin typeface="Tahoma"/>
                <a:cs typeface="Tahoma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i="1" spc="65" dirty="0">
                <a:latin typeface="Calibri"/>
                <a:cs typeface="Calibri"/>
              </a:rPr>
              <a:t>x</a:t>
            </a:r>
            <a:r>
              <a:rPr sz="1200" spc="97" baseline="-13888" dirty="0">
                <a:latin typeface="Tahoma"/>
                <a:cs typeface="Tahoma"/>
              </a:rPr>
              <a:t>2</a:t>
            </a:r>
            <a:r>
              <a:rPr sz="1200" spc="284" baseline="-13888" dirty="0">
                <a:latin typeface="Tahoma"/>
                <a:cs typeface="Tahoma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expressed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i="1" spc="-55" dirty="0">
                <a:latin typeface="Calibri"/>
                <a:cs typeface="Calibri"/>
              </a:rPr>
              <a:t>o</a:t>
            </a:r>
            <a:r>
              <a:rPr sz="1200" spc="-22" baseline="-13888" dirty="0">
                <a:latin typeface="Tahoma"/>
                <a:cs typeface="Tahoma"/>
              </a:rPr>
              <a:t>1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((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∨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spc="-25" dirty="0">
                <a:latin typeface="Yu Gothic UI"/>
                <a:cs typeface="Yu Gothic UI"/>
              </a:rPr>
              <a:t>¬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)))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i="1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260985" marR="255270" algn="just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15" dirty="0">
                <a:latin typeface="Calibri"/>
                <a:cs typeface="Calibri"/>
              </a:rPr>
              <a:t>represent </a:t>
            </a:r>
            <a:r>
              <a:rPr sz="1200" spc="35" dirty="0">
                <a:latin typeface="Calibri"/>
                <a:cs typeface="Calibri"/>
              </a:rPr>
              <a:t>all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20" dirty="0">
                <a:latin typeface="Calibri"/>
                <a:cs typeface="Calibri"/>
              </a:rPr>
              <a:t>these </a:t>
            </a:r>
            <a:r>
              <a:rPr sz="1200" spc="10" dirty="0">
                <a:latin typeface="Calibri"/>
                <a:cs typeface="Calibri"/>
              </a:rPr>
              <a:t>simpler </a:t>
            </a:r>
            <a:r>
              <a:rPr sz="1200" spc="114" dirty="0">
                <a:latin typeface="Calibri"/>
                <a:cs typeface="Calibri"/>
              </a:rPr>
              <a:t>AND, OR,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155" dirty="0">
                <a:latin typeface="Calibri"/>
                <a:cs typeface="Calibri"/>
              </a:rPr>
              <a:t>NOT </a:t>
            </a:r>
            <a:r>
              <a:rPr sz="1200" spc="-5" dirty="0">
                <a:latin typeface="Calibri"/>
                <a:cs typeface="Calibri"/>
              </a:rPr>
              <a:t>components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-5" dirty="0">
                <a:latin typeface="Calibri"/>
                <a:cs typeface="Calibri"/>
              </a:rPr>
              <a:t>percep-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trons.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should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sufficient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 to figure </a:t>
            </a:r>
            <a:r>
              <a:rPr sz="1200" spc="5" dirty="0">
                <a:latin typeface="Calibri"/>
                <a:cs typeface="Calibri"/>
              </a:rPr>
              <a:t>out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weights,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114" dirty="0">
                <a:latin typeface="Calibri"/>
                <a:cs typeface="Calibri"/>
              </a:rPr>
              <a:t>I </a:t>
            </a:r>
            <a:r>
              <a:rPr sz="1200" spc="30" dirty="0">
                <a:latin typeface="Calibri"/>
                <a:cs typeface="Calibri"/>
              </a:rPr>
              <a:t>will </a:t>
            </a:r>
            <a:r>
              <a:rPr sz="1200" spc="5" dirty="0">
                <a:latin typeface="Calibri"/>
                <a:cs typeface="Calibri"/>
              </a:rPr>
              <a:t>provide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solution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anyway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diagram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below.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547" y="3358996"/>
            <a:ext cx="3883220" cy="14048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74292" y="4931394"/>
            <a:ext cx="56241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latin typeface="Calibri"/>
                <a:cs typeface="Calibri"/>
              </a:rPr>
              <a:t>To </a:t>
            </a:r>
            <a:r>
              <a:rPr sz="1200" spc="15" dirty="0">
                <a:latin typeface="Calibri"/>
                <a:cs typeface="Calibri"/>
              </a:rPr>
              <a:t>verify </a:t>
            </a:r>
            <a:r>
              <a:rPr sz="1200" spc="-20" dirty="0">
                <a:latin typeface="Calibri"/>
                <a:cs typeface="Calibri"/>
              </a:rPr>
              <a:t>these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correct, </a:t>
            </a:r>
            <a:r>
              <a:rPr sz="1200" spc="-25" dirty="0">
                <a:latin typeface="Calibri"/>
                <a:cs typeface="Calibri"/>
              </a:rPr>
              <a:t>here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formulas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35" dirty="0">
                <a:latin typeface="Calibri"/>
                <a:cs typeface="Calibri"/>
              </a:rPr>
              <a:t>truth </a:t>
            </a:r>
            <a:r>
              <a:rPr sz="1200" spc="5" dirty="0">
                <a:latin typeface="Calibri"/>
                <a:cs typeface="Calibri"/>
              </a:rPr>
              <a:t>tables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i="1" spc="35" dirty="0">
                <a:latin typeface="Calibri"/>
                <a:cs typeface="Calibri"/>
              </a:rPr>
              <a:t>h</a:t>
            </a:r>
            <a:r>
              <a:rPr sz="1200" spc="52" baseline="-13888" dirty="0">
                <a:latin typeface="Tahoma"/>
                <a:cs typeface="Tahoma"/>
              </a:rPr>
              <a:t>1</a:t>
            </a:r>
            <a:r>
              <a:rPr sz="1200" spc="35" dirty="0">
                <a:latin typeface="Calibri"/>
                <a:cs typeface="Calibri"/>
              </a:rPr>
              <a:t>, </a:t>
            </a:r>
            <a:r>
              <a:rPr sz="1200" i="1" spc="35" dirty="0">
                <a:latin typeface="Calibri"/>
                <a:cs typeface="Calibri"/>
              </a:rPr>
              <a:t>h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35" dirty="0">
                <a:latin typeface="Calibri"/>
                <a:cs typeface="Calibri"/>
              </a:rPr>
              <a:t>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o</a:t>
            </a:r>
            <a:r>
              <a:rPr sz="1200" baseline="-13888" dirty="0">
                <a:latin typeface="Tahoma"/>
                <a:cs typeface="Tahoma"/>
              </a:rPr>
              <a:t>1</a:t>
            </a:r>
            <a:r>
              <a:rPr sz="120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6797" y="5596290"/>
            <a:ext cx="146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1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g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2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i="1" spc="20" dirty="0">
                <a:latin typeface="Calibri"/>
                <a:cs typeface="Calibri"/>
              </a:rPr>
              <a:t>.</a:t>
            </a:r>
            <a:r>
              <a:rPr sz="1200" spc="30" dirty="0">
                <a:latin typeface="Calibri"/>
                <a:cs typeface="Calibri"/>
              </a:rPr>
              <a:t>5)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95247" y="5963259"/>
          <a:ext cx="860424" cy="94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31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2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70"/>
                        </a:lnSpc>
                      </a:pPr>
                      <a:r>
                        <a:rPr sz="1200" i="1" spc="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30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30083" y="7024761"/>
            <a:ext cx="9956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1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∨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8472" y="5596290"/>
            <a:ext cx="1580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2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g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2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i="1" spc="20" dirty="0">
                <a:latin typeface="Calibri"/>
                <a:cs typeface="Calibri"/>
              </a:rPr>
              <a:t>.</a:t>
            </a:r>
            <a:r>
              <a:rPr sz="1200" spc="30" dirty="0">
                <a:latin typeface="Calibri"/>
                <a:cs typeface="Calibri"/>
              </a:rPr>
              <a:t>5)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5964" y="5963259"/>
          <a:ext cx="860424" cy="94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31">
                <a:tc>
                  <a:txBody>
                    <a:bodyPr/>
                    <a:lstStyle/>
                    <a:p>
                      <a:pPr marL="65405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2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70"/>
                        </a:lnSpc>
                      </a:pPr>
                      <a:r>
                        <a:rPr sz="1200" i="1" spc="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30" baseline="-13888" dirty="0">
                          <a:latin typeface="Tahoma"/>
                          <a:cs typeface="Tahoma"/>
                        </a:rPr>
                        <a:t>2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310191" y="7024761"/>
            <a:ext cx="1096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2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25" dirty="0">
                <a:latin typeface="Yu Gothic UI"/>
                <a:cs typeface="Yu Gothic UI"/>
              </a:rPr>
              <a:t>¬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4188" y="5596290"/>
            <a:ext cx="14503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" dirty="0">
                <a:latin typeface="Calibri"/>
                <a:cs typeface="Calibri"/>
              </a:rPr>
              <a:t>o</a:t>
            </a:r>
            <a:r>
              <a:rPr sz="1200" spc="-22" baseline="-13888" dirty="0">
                <a:latin typeface="Tahoma"/>
                <a:cs typeface="Tahoma"/>
              </a:rPr>
              <a:t>1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g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+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2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275" dirty="0">
                <a:latin typeface="Yu Gothic UI"/>
                <a:cs typeface="Yu Gothic UI"/>
              </a:rPr>
              <a:t>−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i="1" spc="20" dirty="0">
                <a:latin typeface="Calibri"/>
                <a:cs typeface="Calibri"/>
              </a:rPr>
              <a:t>.</a:t>
            </a:r>
            <a:r>
              <a:rPr sz="1200" spc="30" dirty="0">
                <a:latin typeface="Calibri"/>
                <a:cs typeface="Calibri"/>
              </a:rPr>
              <a:t>5)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62638" y="5963259"/>
          <a:ext cx="848995" cy="94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31">
                <a:tc>
                  <a:txBody>
                    <a:bodyPr/>
                    <a:lstStyle/>
                    <a:p>
                      <a:pPr marR="64135" algn="r">
                        <a:lnSpc>
                          <a:spcPts val="1270"/>
                        </a:lnSpc>
                      </a:pPr>
                      <a:r>
                        <a:rPr sz="1200" i="1" spc="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30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270"/>
                        </a:lnSpc>
                      </a:pPr>
                      <a:r>
                        <a:rPr sz="1200" i="1" spc="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30" baseline="-13888" dirty="0">
                          <a:latin typeface="Tahoma"/>
                          <a:cs typeface="Tahoma"/>
                        </a:rPr>
                        <a:t>2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70"/>
                        </a:lnSpc>
                      </a:pPr>
                      <a:r>
                        <a:rPr sz="1200" i="1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2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R="9334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R="9334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R="9334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R="9334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197475" y="7024761"/>
            <a:ext cx="983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" dirty="0">
                <a:latin typeface="Calibri"/>
                <a:cs typeface="Calibri"/>
              </a:rPr>
              <a:t>o</a:t>
            </a:r>
            <a:r>
              <a:rPr sz="1200" spc="-22" baseline="-13888" dirty="0">
                <a:latin typeface="Tahoma"/>
                <a:cs typeface="Tahoma"/>
              </a:rPr>
              <a:t>1 </a:t>
            </a:r>
            <a:r>
              <a:rPr sz="1200" spc="-179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55" dirty="0">
                <a:latin typeface="Calibri"/>
                <a:cs typeface="Calibri"/>
              </a:rPr>
              <a:t>h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4305" y="7521369"/>
            <a:ext cx="43929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latin typeface="Calibri"/>
                <a:cs typeface="Calibri"/>
              </a:rPr>
              <a:t>Indeed,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i="1" spc="-35" dirty="0">
                <a:latin typeface="Calibri"/>
                <a:cs typeface="Calibri"/>
              </a:rPr>
              <a:t>o</a:t>
            </a:r>
            <a:r>
              <a:rPr sz="1200" spc="-52" baseline="-13888" dirty="0">
                <a:latin typeface="Tahoma"/>
                <a:cs typeface="Tahoma"/>
              </a:rPr>
              <a:t>1</a:t>
            </a:r>
            <a:r>
              <a:rPr sz="1200" spc="195" baseline="-13888" dirty="0">
                <a:latin typeface="Tahoma"/>
                <a:cs typeface="Tahoma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(</a:t>
            </a:r>
            <a:r>
              <a:rPr sz="1200" i="1" spc="40" dirty="0">
                <a:latin typeface="Calibri"/>
                <a:cs typeface="Calibri"/>
              </a:rPr>
              <a:t>h</a:t>
            </a:r>
            <a:r>
              <a:rPr sz="1200" spc="60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60" dirty="0">
                <a:latin typeface="Calibri"/>
                <a:cs typeface="Calibri"/>
              </a:rPr>
              <a:t>h</a:t>
            </a:r>
            <a:r>
              <a:rPr sz="1200" spc="89" baseline="-13888" dirty="0">
                <a:latin typeface="Tahoma"/>
                <a:cs typeface="Tahoma"/>
              </a:rPr>
              <a:t>2</a:t>
            </a:r>
            <a:r>
              <a:rPr sz="1200" spc="60" dirty="0">
                <a:latin typeface="Calibri"/>
                <a:cs typeface="Calibri"/>
              </a:rPr>
              <a:t>)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75" dirty="0">
                <a:latin typeface="Calibri"/>
                <a:cs typeface="Calibri"/>
              </a:rPr>
              <a:t>((</a:t>
            </a:r>
            <a:r>
              <a:rPr sz="1200" i="1" spc="75" dirty="0">
                <a:latin typeface="Calibri"/>
                <a:cs typeface="Calibri"/>
              </a:rPr>
              <a:t>x</a:t>
            </a:r>
            <a:r>
              <a:rPr sz="1200" spc="11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∨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90" dirty="0">
                <a:latin typeface="Calibri"/>
                <a:cs typeface="Calibri"/>
              </a:rPr>
              <a:t>x</a:t>
            </a:r>
            <a:r>
              <a:rPr sz="1200" spc="135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0" dirty="0">
                <a:latin typeface="Yu Gothic UI"/>
                <a:cs typeface="Yu Gothic UI"/>
              </a:rPr>
              <a:t> </a:t>
            </a:r>
            <a:r>
              <a:rPr sz="1200" spc="55" dirty="0">
                <a:latin typeface="Calibri"/>
                <a:cs typeface="Calibri"/>
              </a:rPr>
              <a:t>(</a:t>
            </a:r>
            <a:r>
              <a:rPr sz="1200" spc="55" dirty="0">
                <a:latin typeface="Yu Gothic UI"/>
                <a:cs typeface="Yu Gothic UI"/>
              </a:rPr>
              <a:t>¬</a:t>
            </a:r>
            <a:r>
              <a:rPr sz="1200" spc="55" dirty="0">
                <a:latin typeface="Calibri"/>
                <a:cs typeface="Calibri"/>
              </a:rPr>
              <a:t>(</a:t>
            </a:r>
            <a:r>
              <a:rPr sz="1200" i="1" spc="55" dirty="0">
                <a:latin typeface="Calibri"/>
                <a:cs typeface="Calibri"/>
              </a:rPr>
              <a:t>x</a:t>
            </a:r>
            <a:r>
              <a:rPr sz="1200" spc="8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90" dirty="0">
                <a:latin typeface="Calibri"/>
                <a:cs typeface="Calibri"/>
              </a:rPr>
              <a:t>x</a:t>
            </a:r>
            <a:r>
              <a:rPr sz="1200" spc="135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)))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70" dirty="0">
                <a:latin typeface="Calibri"/>
                <a:cs typeface="Calibri"/>
              </a:rPr>
              <a:t>(</a:t>
            </a:r>
            <a:r>
              <a:rPr sz="1200" i="1" spc="70" dirty="0">
                <a:latin typeface="Calibri"/>
                <a:cs typeface="Calibri"/>
              </a:rPr>
              <a:t>x</a:t>
            </a:r>
            <a:r>
              <a:rPr sz="1200" spc="104" baseline="-13888" dirty="0">
                <a:latin typeface="Tahoma"/>
                <a:cs typeface="Tahoma"/>
              </a:rPr>
              <a:t>1 </a:t>
            </a:r>
            <a:r>
              <a:rPr sz="1200" spc="142" baseline="-13888" dirty="0">
                <a:latin typeface="Tahoma"/>
                <a:cs typeface="Tahoma"/>
              </a:rPr>
              <a:t> </a:t>
            </a:r>
            <a:r>
              <a:rPr sz="1200" spc="-114" dirty="0">
                <a:latin typeface="Trebuchet MS"/>
                <a:cs typeface="Trebuchet MS"/>
              </a:rPr>
              <a:t>XOR</a:t>
            </a:r>
            <a:r>
              <a:rPr sz="1200" spc="254" dirty="0">
                <a:latin typeface="Trebuchet MS"/>
                <a:cs typeface="Trebuchet MS"/>
              </a:rPr>
              <a:t> </a:t>
            </a:r>
            <a:r>
              <a:rPr sz="1200" i="1" spc="70" dirty="0">
                <a:latin typeface="Calibri"/>
                <a:cs typeface="Calibri"/>
              </a:rPr>
              <a:t>x</a:t>
            </a:r>
            <a:r>
              <a:rPr sz="1200" spc="104" baseline="-13888" dirty="0">
                <a:latin typeface="Tahoma"/>
                <a:cs typeface="Tahoma"/>
              </a:rPr>
              <a:t>2</a:t>
            </a:r>
            <a:r>
              <a:rPr sz="1200" spc="70" dirty="0"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14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433347"/>
            <a:ext cx="5969635" cy="192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2890" algn="l"/>
              </a:tabLst>
            </a:pPr>
            <a:r>
              <a:rPr sz="1200" spc="-5" dirty="0">
                <a:latin typeface="Calibri"/>
                <a:cs typeface="Calibri"/>
              </a:rPr>
              <a:t>	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1000" algn="l"/>
              </a:tabLst>
            </a:pPr>
            <a:r>
              <a:rPr sz="1700" b="1" spc="105" dirty="0">
                <a:latin typeface="Calibri"/>
                <a:cs typeface="Calibri"/>
              </a:rPr>
              <a:t>5	</a:t>
            </a:r>
            <a:r>
              <a:rPr sz="1700" b="1" spc="160" dirty="0">
                <a:latin typeface="Calibri"/>
                <a:cs typeface="Calibri"/>
              </a:rPr>
              <a:t>Practice</a:t>
            </a:r>
            <a:r>
              <a:rPr sz="1700" b="1" spc="190" dirty="0">
                <a:latin typeface="Calibri"/>
                <a:cs typeface="Calibri"/>
              </a:rPr>
              <a:t> </a:t>
            </a:r>
            <a:r>
              <a:rPr sz="1700" b="1" spc="160" dirty="0">
                <a:latin typeface="Calibri"/>
                <a:cs typeface="Calibri"/>
              </a:rPr>
              <a:t>Problems</a:t>
            </a:r>
            <a:endParaRPr sz="1700" dirty="0">
              <a:latin typeface="Calibri"/>
              <a:cs typeface="Calibri"/>
            </a:endParaRPr>
          </a:p>
          <a:p>
            <a:pPr marL="384175" indent="-1905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84810" algn="l"/>
              </a:tabLst>
            </a:pPr>
            <a:r>
              <a:rPr sz="1200" spc="50" dirty="0">
                <a:latin typeface="Calibri"/>
                <a:cs typeface="Calibri"/>
              </a:rPr>
              <a:t>What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desirable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properties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function?</a:t>
            </a:r>
            <a:endParaRPr sz="1200" dirty="0">
              <a:latin typeface="Calibri"/>
              <a:cs typeface="Calibri"/>
            </a:endParaRPr>
          </a:p>
          <a:p>
            <a:pPr marL="384175" marR="5080" indent="-1905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384810" algn="l"/>
              </a:tabLst>
            </a:pPr>
            <a:r>
              <a:rPr sz="1200" spc="50" dirty="0">
                <a:latin typeface="Calibri"/>
                <a:cs typeface="Calibri"/>
              </a:rPr>
              <a:t>What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difference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between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feed-forward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recurrent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network?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What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advantage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disadvantage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each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type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network?</a:t>
            </a:r>
            <a:endParaRPr sz="1200" dirty="0">
              <a:latin typeface="Calibri"/>
              <a:cs typeface="Calibri"/>
            </a:endParaRPr>
          </a:p>
          <a:p>
            <a:pPr marL="384175" marR="5715" indent="-1905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384810" algn="l"/>
              </a:tabLst>
            </a:pPr>
            <a:r>
              <a:rPr sz="1200" spc="60" dirty="0">
                <a:latin typeface="Calibri"/>
                <a:cs typeface="Calibri"/>
              </a:rPr>
              <a:t>Why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possible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XOR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(with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function)?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15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33347"/>
            <a:ext cx="4003040" cy="156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81000" algn="l"/>
              </a:tabLst>
            </a:pPr>
            <a:r>
              <a:rPr sz="1700" b="1" spc="105" dirty="0">
                <a:latin typeface="Calibri"/>
                <a:cs typeface="Calibri"/>
              </a:rPr>
              <a:t>1	</a:t>
            </a:r>
            <a:r>
              <a:rPr sz="1700" b="1" spc="170" dirty="0">
                <a:latin typeface="Calibri"/>
                <a:cs typeface="Calibri"/>
              </a:rPr>
              <a:t>Learning</a:t>
            </a:r>
            <a:r>
              <a:rPr sz="1700" b="1" spc="185" dirty="0">
                <a:latin typeface="Calibri"/>
                <a:cs typeface="Calibri"/>
              </a:rPr>
              <a:t> </a:t>
            </a:r>
            <a:r>
              <a:rPr sz="1700" b="1" spc="155" dirty="0">
                <a:latin typeface="Calibri"/>
                <a:cs typeface="Calibri"/>
              </a:rPr>
              <a:t>Goals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200" spc="120" dirty="0">
                <a:latin typeface="Calibri"/>
                <a:cs typeface="Calibri"/>
              </a:rPr>
              <a:t>By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end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lecture,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15" dirty="0">
                <a:latin typeface="Calibri"/>
                <a:cs typeface="Calibri"/>
              </a:rPr>
              <a:t>Describe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motivations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using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model.</a:t>
            </a:r>
          </a:p>
          <a:p>
            <a:pPr marL="384175" indent="-151130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15" dirty="0">
                <a:latin typeface="Calibri"/>
                <a:cs typeface="Calibri"/>
              </a:rPr>
              <a:t>Describe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mathematical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neuron.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111" y="2061092"/>
            <a:ext cx="5746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95"/>
              </a:spcBef>
              <a:buFont typeface="Yu Gothic UI"/>
              <a:buChar char="•"/>
              <a:tabLst>
                <a:tab pos="163195" algn="l"/>
              </a:tabLst>
            </a:pPr>
            <a:r>
              <a:rPr sz="1200" spc="15" dirty="0">
                <a:latin typeface="Calibri"/>
                <a:cs typeface="Calibri"/>
              </a:rPr>
              <a:t>Describe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desirable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properties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function. 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Give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examples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151558"/>
            <a:ext cx="4991100" cy="21971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825"/>
              </a:spcBef>
            </a:pPr>
            <a:r>
              <a:rPr sz="1200" spc="10" dirty="0">
                <a:latin typeface="Calibri"/>
                <a:cs typeface="Calibri"/>
              </a:rPr>
              <a:t>functions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their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properties.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35" dirty="0">
                <a:latin typeface="Calibri"/>
                <a:cs typeface="Calibri"/>
              </a:rPr>
              <a:t>Distinguish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feed-forward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recurrent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networks.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40" dirty="0">
                <a:latin typeface="Calibri"/>
                <a:cs typeface="Calibri"/>
              </a:rPr>
              <a:t>Learn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10" dirty="0">
                <a:latin typeface="Calibri"/>
                <a:cs typeface="Calibri"/>
              </a:rPr>
              <a:t>Determine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represented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60" dirty="0">
                <a:latin typeface="Calibri"/>
                <a:cs typeface="Calibri"/>
              </a:rPr>
              <a:t>Explain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why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cannot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175" dirty="0">
                <a:latin typeface="Calibri"/>
                <a:cs typeface="Calibri"/>
              </a:rPr>
              <a:t>XOR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35" dirty="0">
                <a:latin typeface="Calibri"/>
                <a:cs typeface="Calibri"/>
              </a:rPr>
              <a:t>Construct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3-layer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represents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XOR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81000" algn="l"/>
              </a:tabLst>
            </a:pPr>
            <a:r>
              <a:rPr sz="1700" b="1" spc="105" dirty="0">
                <a:latin typeface="Calibri"/>
                <a:cs typeface="Calibri"/>
              </a:rPr>
              <a:t>2	</a:t>
            </a:r>
            <a:r>
              <a:rPr sz="1700" b="1" spc="150" dirty="0">
                <a:latin typeface="Calibri"/>
                <a:cs typeface="Calibri"/>
              </a:rPr>
              <a:t>Introduction</a:t>
            </a:r>
            <a:r>
              <a:rPr sz="1700" b="1" spc="240" dirty="0">
                <a:latin typeface="Calibri"/>
                <a:cs typeface="Calibri"/>
              </a:rPr>
              <a:t> </a:t>
            </a:r>
            <a:r>
              <a:rPr sz="1700" b="1" spc="105" dirty="0">
                <a:latin typeface="Calibri"/>
                <a:cs typeface="Calibri"/>
              </a:rPr>
              <a:t>to</a:t>
            </a:r>
            <a:r>
              <a:rPr sz="1700" b="1" spc="240" dirty="0">
                <a:latin typeface="Calibri"/>
                <a:cs typeface="Calibri"/>
              </a:rPr>
              <a:t> </a:t>
            </a:r>
            <a:r>
              <a:rPr sz="1700" b="1" spc="150" dirty="0">
                <a:latin typeface="Calibri"/>
                <a:cs typeface="Calibri"/>
              </a:rPr>
              <a:t>Artificial</a:t>
            </a:r>
            <a:r>
              <a:rPr sz="1700" b="1" spc="245" dirty="0">
                <a:latin typeface="Calibri"/>
                <a:cs typeface="Calibri"/>
              </a:rPr>
              <a:t> </a:t>
            </a:r>
            <a:r>
              <a:rPr sz="1700" b="1" spc="165" dirty="0">
                <a:latin typeface="Calibri"/>
                <a:cs typeface="Calibri"/>
              </a:rPr>
              <a:t>Neural</a:t>
            </a:r>
            <a:r>
              <a:rPr sz="1700" b="1" spc="240" dirty="0">
                <a:latin typeface="Calibri"/>
                <a:cs typeface="Calibri"/>
              </a:rPr>
              <a:t> </a:t>
            </a:r>
            <a:r>
              <a:rPr sz="1700" b="1" spc="140" dirty="0">
                <a:latin typeface="Calibri"/>
                <a:cs typeface="Calibri"/>
              </a:rPr>
              <a:t>Networks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461494"/>
            <a:ext cx="5969635" cy="1847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0" dirty="0">
                <a:latin typeface="Calibri"/>
                <a:cs typeface="Calibri"/>
              </a:rPr>
              <a:t>There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currently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lot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hype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around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networks.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How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did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point?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479425" lvl="1" indent="-467359">
              <a:lnSpc>
                <a:spcPct val="100000"/>
              </a:lnSpc>
              <a:buFont typeface="Calibri"/>
              <a:buAutoNum type="arabicPeriod"/>
              <a:tabLst>
                <a:tab pos="479425" algn="l"/>
                <a:tab pos="480059" algn="l"/>
              </a:tabLst>
            </a:pPr>
            <a:r>
              <a:rPr sz="1400" b="1" spc="155" dirty="0">
                <a:latin typeface="Calibri"/>
                <a:cs typeface="Calibri"/>
              </a:rPr>
              <a:t>History</a:t>
            </a:r>
            <a:r>
              <a:rPr sz="1400" b="1" spc="204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and</a:t>
            </a:r>
            <a:r>
              <a:rPr sz="1400" b="1" spc="204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background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35"/>
              </a:spcBef>
            </a:pPr>
            <a:r>
              <a:rPr sz="1200" spc="60" dirty="0">
                <a:latin typeface="Calibri"/>
                <a:cs typeface="Calibri"/>
              </a:rPr>
              <a:t>First,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few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terms.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What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artificial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intelligence,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deep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what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relationships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between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these?</a:t>
            </a:r>
            <a:endParaRPr sz="1200">
              <a:latin typeface="Calibri"/>
              <a:cs typeface="Calibri"/>
            </a:endParaRPr>
          </a:p>
          <a:p>
            <a:pPr marL="384175" lvl="2" indent="-151130">
              <a:lnSpc>
                <a:spcPct val="100000"/>
              </a:lnSpc>
              <a:spcBef>
                <a:spcPts val="73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40" dirty="0">
                <a:latin typeface="Calibri"/>
                <a:cs typeface="Calibri"/>
              </a:rPr>
              <a:t>Artificial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Intelligence: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building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behave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intelligently.</a:t>
            </a:r>
            <a:endParaRPr sz="1200">
              <a:latin typeface="Calibri"/>
              <a:cs typeface="Calibri"/>
            </a:endParaRPr>
          </a:p>
          <a:p>
            <a:pPr marL="384175" marR="5715" lvl="2" indent="-150495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5" dirty="0">
                <a:latin typeface="Calibri"/>
                <a:cs typeface="Calibri"/>
              </a:rPr>
              <a:t>Machine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Learning: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letting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computers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learn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without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being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explicitly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programmed.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A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branch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AI.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Primarily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uses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statistical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achieve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3111" y="6375727"/>
            <a:ext cx="57486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95"/>
              </a:spcBef>
              <a:buFont typeface="Yu Gothic UI"/>
              <a:buChar char="•"/>
              <a:tabLst>
                <a:tab pos="163195" algn="l"/>
                <a:tab pos="5623560" algn="l"/>
              </a:tabLst>
            </a:pPr>
            <a:r>
              <a:rPr sz="1200" dirty="0">
                <a:latin typeface="Calibri"/>
                <a:cs typeface="Calibri"/>
              </a:rPr>
              <a:t>Deep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Learning:</a:t>
            </a:r>
            <a:r>
              <a:rPr sz="1200" dirty="0">
                <a:latin typeface="Calibri"/>
                <a:cs typeface="Calibri"/>
              </a:rPr>
              <a:t>  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de</a:t>
            </a:r>
            <a:r>
              <a:rPr sz="1200" spc="-30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eloping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h</a:t>
            </a:r>
            <a:r>
              <a:rPr sz="1200" spc="10" dirty="0">
                <a:latin typeface="Calibri"/>
                <a:cs typeface="Calibri"/>
              </a:rPr>
              <a:t>ierar</a:t>
            </a:r>
            <a:r>
              <a:rPr sz="1200" spc="-25" dirty="0">
                <a:latin typeface="Calibri"/>
                <a:cs typeface="Calibri"/>
              </a:rPr>
              <a:t>c</a:t>
            </a:r>
            <a:r>
              <a:rPr sz="1200" spc="25" dirty="0">
                <a:latin typeface="Calibri"/>
                <a:cs typeface="Calibri"/>
              </a:rPr>
              <a:t>hical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</a:t>
            </a:r>
            <a:r>
              <a:rPr sz="1200" spc="-40" dirty="0">
                <a:latin typeface="Calibri"/>
                <a:cs typeface="Calibri"/>
              </a:rPr>
              <a:t>t</a:t>
            </a:r>
            <a:r>
              <a:rPr sz="1200" spc="-50" dirty="0">
                <a:latin typeface="Calibri"/>
                <a:cs typeface="Calibri"/>
              </a:rPr>
              <a:t>w</a:t>
            </a:r>
            <a:r>
              <a:rPr sz="1200" spc="-55" dirty="0">
                <a:latin typeface="Calibri"/>
                <a:cs typeface="Calibri"/>
              </a:rPr>
              <a:t>o</a:t>
            </a:r>
            <a:r>
              <a:rPr sz="1200" spc="30" dirty="0">
                <a:latin typeface="Calibri"/>
                <a:cs typeface="Calibri"/>
              </a:rPr>
              <a:t>rks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mimic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h</a:t>
            </a:r>
            <a:r>
              <a:rPr sz="1200" spc="15" dirty="0">
                <a:latin typeface="Calibri"/>
                <a:cs typeface="Calibri"/>
              </a:rPr>
              <a:t>uman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br</a:t>
            </a:r>
            <a:r>
              <a:rPr sz="1200" spc="20" dirty="0">
                <a:latin typeface="Calibri"/>
                <a:cs typeface="Calibri"/>
              </a:rPr>
              <a:t>ain.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18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466180"/>
            <a:ext cx="5969635" cy="26860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825"/>
              </a:spcBef>
            </a:pPr>
            <a:r>
              <a:rPr sz="1200" spc="10" dirty="0">
                <a:latin typeface="Calibri"/>
                <a:cs typeface="Calibri"/>
              </a:rPr>
              <a:t>branch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ML.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0"/>
              </a:spcBef>
            </a:pPr>
            <a:r>
              <a:rPr sz="1200" spc="50" dirty="0">
                <a:latin typeface="Calibri"/>
                <a:cs typeface="Calibri"/>
              </a:rPr>
              <a:t>You </a:t>
            </a:r>
            <a:r>
              <a:rPr sz="1200" spc="20" dirty="0">
                <a:latin typeface="Calibri"/>
                <a:cs typeface="Calibri"/>
              </a:rPr>
              <a:t>might </a:t>
            </a:r>
            <a:r>
              <a:rPr sz="1200" spc="-15" dirty="0">
                <a:latin typeface="Calibri"/>
                <a:cs typeface="Calibri"/>
              </a:rPr>
              <a:t>be </a:t>
            </a:r>
            <a:r>
              <a:rPr sz="1200" spc="5" dirty="0">
                <a:latin typeface="Calibri"/>
                <a:cs typeface="Calibri"/>
              </a:rPr>
              <a:t>surprised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30" dirty="0">
                <a:latin typeface="Calibri"/>
                <a:cs typeface="Calibri"/>
              </a:rPr>
              <a:t>deep </a:t>
            </a:r>
            <a:r>
              <a:rPr sz="1200" spc="15" dirty="0">
                <a:latin typeface="Calibri"/>
                <a:cs typeface="Calibri"/>
              </a:rPr>
              <a:t>learning </a:t>
            </a:r>
            <a:r>
              <a:rPr sz="1200" spc="5" dirty="0">
                <a:latin typeface="Calibri"/>
                <a:cs typeface="Calibri"/>
              </a:rPr>
              <a:t>has </a:t>
            </a:r>
            <a:r>
              <a:rPr sz="1200" spc="-25" dirty="0">
                <a:latin typeface="Calibri"/>
                <a:cs typeface="Calibri"/>
              </a:rPr>
              <a:t>been </a:t>
            </a:r>
            <a:r>
              <a:rPr sz="1200" spc="5" dirty="0">
                <a:latin typeface="Calibri"/>
                <a:cs typeface="Calibri"/>
              </a:rPr>
              <a:t>around </a:t>
            </a:r>
            <a:r>
              <a:rPr sz="1200" spc="-10" dirty="0">
                <a:latin typeface="Calibri"/>
                <a:cs typeface="Calibri"/>
              </a:rPr>
              <a:t>for decades,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20" dirty="0">
                <a:latin typeface="Calibri"/>
                <a:cs typeface="Calibri"/>
              </a:rPr>
              <a:t>only </a:t>
            </a:r>
            <a:r>
              <a:rPr sz="1200" spc="5" dirty="0">
                <a:latin typeface="Calibri"/>
                <a:cs typeface="Calibri"/>
              </a:rPr>
              <a:t>recently </a:t>
            </a:r>
            <a:r>
              <a:rPr sz="1200" spc="50" dirty="0">
                <a:latin typeface="Calibri"/>
                <a:cs typeface="Calibri"/>
              </a:rPr>
              <a:t>(in 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late </a:t>
            </a:r>
            <a:r>
              <a:rPr sz="1200" dirty="0">
                <a:latin typeface="Calibri"/>
                <a:cs typeface="Calibri"/>
              </a:rPr>
              <a:t>2000’s) </a:t>
            </a:r>
            <a:r>
              <a:rPr sz="1200" spc="-25" dirty="0">
                <a:latin typeface="Calibri"/>
                <a:cs typeface="Calibri"/>
              </a:rPr>
              <a:t>become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very </a:t>
            </a:r>
            <a:r>
              <a:rPr sz="1200" dirty="0">
                <a:latin typeface="Calibri"/>
                <a:cs typeface="Calibri"/>
              </a:rPr>
              <a:t>successful.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-20" dirty="0">
                <a:latin typeface="Calibri"/>
                <a:cs typeface="Calibri"/>
              </a:rPr>
              <a:t>was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mainly </a:t>
            </a:r>
            <a:r>
              <a:rPr sz="1200" spc="-15" dirty="0">
                <a:latin typeface="Calibri"/>
                <a:cs typeface="Calibri"/>
              </a:rPr>
              <a:t>due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20" dirty="0">
                <a:latin typeface="Calibri"/>
                <a:cs typeface="Calibri"/>
              </a:rPr>
              <a:t>more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powerful </a:t>
            </a:r>
            <a:r>
              <a:rPr sz="1200" dirty="0">
                <a:latin typeface="Calibri"/>
                <a:cs typeface="Calibri"/>
              </a:rPr>
              <a:t>computers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availability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lots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data.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200" spc="30" dirty="0">
                <a:latin typeface="Calibri"/>
                <a:cs typeface="Calibri"/>
              </a:rPr>
              <a:t>There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are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important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events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know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about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deep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learning.</a:t>
            </a:r>
            <a:endParaRPr sz="12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725"/>
              </a:spcBef>
            </a:pP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-15" dirty="0">
                <a:latin typeface="Calibri"/>
                <a:cs typeface="Calibri"/>
              </a:rPr>
              <a:t>2012,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30" dirty="0">
                <a:latin typeface="Calibri"/>
                <a:cs typeface="Calibri"/>
              </a:rPr>
              <a:t>deep </a:t>
            </a:r>
            <a:r>
              <a:rPr sz="1200" spc="15" dirty="0">
                <a:latin typeface="Calibri"/>
                <a:cs typeface="Calibri"/>
              </a:rPr>
              <a:t>learning </a:t>
            </a:r>
            <a:r>
              <a:rPr sz="1200" spc="20" dirty="0">
                <a:latin typeface="Calibri"/>
                <a:cs typeface="Calibri"/>
              </a:rPr>
              <a:t>algorithm </a:t>
            </a:r>
            <a:r>
              <a:rPr sz="1200" spc="10" dirty="0">
                <a:latin typeface="Calibri"/>
                <a:cs typeface="Calibri"/>
              </a:rPr>
              <a:t>called </a:t>
            </a:r>
            <a:r>
              <a:rPr sz="1200" spc="45" dirty="0">
                <a:latin typeface="Calibri"/>
                <a:cs typeface="Calibri"/>
              </a:rPr>
              <a:t>AlexNet </a:t>
            </a:r>
            <a:r>
              <a:rPr sz="1200" spc="-30" dirty="0">
                <a:latin typeface="Calibri"/>
                <a:cs typeface="Calibri"/>
              </a:rPr>
              <a:t>won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0" dirty="0">
                <a:latin typeface="Calibri"/>
                <a:cs typeface="Calibri"/>
              </a:rPr>
              <a:t>ImageNet </a:t>
            </a:r>
            <a:r>
              <a:rPr sz="1200" dirty="0">
                <a:latin typeface="Calibri"/>
                <a:cs typeface="Calibri"/>
              </a:rPr>
              <a:t>challenge.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-20" dirty="0">
                <a:latin typeface="Calibri"/>
                <a:cs typeface="Calibri"/>
              </a:rPr>
              <a:t>was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supervised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application.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same </a:t>
            </a:r>
            <a:r>
              <a:rPr sz="1200" spc="5" dirty="0">
                <a:latin typeface="Calibri"/>
                <a:cs typeface="Calibri"/>
              </a:rPr>
              <a:t>year, </a:t>
            </a:r>
            <a:r>
              <a:rPr sz="1200" spc="10" dirty="0">
                <a:latin typeface="Calibri"/>
                <a:cs typeface="Calibri"/>
              </a:rPr>
              <a:t>Google </a:t>
            </a:r>
            <a:r>
              <a:rPr sz="1200" spc="55" dirty="0">
                <a:latin typeface="Calibri"/>
                <a:cs typeface="Calibri"/>
              </a:rPr>
              <a:t>Brain </a:t>
            </a:r>
            <a:r>
              <a:rPr sz="1200" spc="-10" dirty="0">
                <a:latin typeface="Calibri"/>
                <a:cs typeface="Calibri"/>
              </a:rPr>
              <a:t>made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breakthrough </a:t>
            </a:r>
            <a:r>
              <a:rPr sz="1200" spc="25" dirty="0">
                <a:latin typeface="Calibri"/>
                <a:cs typeface="Calibri"/>
              </a:rPr>
              <a:t>by </a:t>
            </a:r>
            <a:r>
              <a:rPr sz="1200" spc="10" dirty="0">
                <a:latin typeface="Calibri"/>
                <a:cs typeface="Calibri"/>
              </a:rPr>
              <a:t>successfully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spc="-30" dirty="0">
                <a:latin typeface="Calibri"/>
                <a:cs typeface="Calibri"/>
              </a:rPr>
              <a:t>deep </a:t>
            </a:r>
            <a:r>
              <a:rPr sz="1200" spc="15" dirty="0">
                <a:latin typeface="Calibri"/>
                <a:cs typeface="Calibri"/>
              </a:rPr>
              <a:t>learning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5" dirty="0">
                <a:latin typeface="Calibri"/>
                <a:cs typeface="Calibri"/>
              </a:rPr>
              <a:t>unsupervised </a:t>
            </a:r>
            <a:r>
              <a:rPr sz="1200" spc="15" dirty="0">
                <a:latin typeface="Calibri"/>
                <a:cs typeface="Calibri"/>
              </a:rPr>
              <a:t>learning </a:t>
            </a:r>
            <a:r>
              <a:rPr sz="1200" spc="20" dirty="0">
                <a:latin typeface="Calibri"/>
                <a:cs typeface="Calibri"/>
              </a:rPr>
              <a:t>application. </a:t>
            </a:r>
            <a:r>
              <a:rPr sz="1200" spc="35" dirty="0">
                <a:latin typeface="Calibri"/>
                <a:cs typeface="Calibri"/>
              </a:rPr>
              <a:t>After </a:t>
            </a:r>
            <a:r>
              <a:rPr sz="1200" dirty="0">
                <a:latin typeface="Calibri"/>
                <a:cs typeface="Calibri"/>
              </a:rPr>
              <a:t>processing </a:t>
            </a:r>
            <a:r>
              <a:rPr sz="1200" spc="-25" dirty="0">
                <a:latin typeface="Calibri"/>
                <a:cs typeface="Calibri"/>
              </a:rPr>
              <a:t>over 10 </a:t>
            </a:r>
            <a:r>
              <a:rPr sz="1200" spc="25" dirty="0">
                <a:latin typeface="Calibri"/>
                <a:cs typeface="Calibri"/>
              </a:rPr>
              <a:t>million </a:t>
            </a:r>
            <a:r>
              <a:rPr sz="1200" dirty="0">
                <a:latin typeface="Calibri"/>
                <a:cs typeface="Calibri"/>
              </a:rPr>
              <a:t>images </a:t>
            </a:r>
            <a:r>
              <a:rPr sz="1200" spc="-5" dirty="0">
                <a:latin typeface="Calibri"/>
                <a:cs typeface="Calibri"/>
              </a:rPr>
              <a:t>from </a:t>
            </a:r>
            <a:r>
              <a:rPr sz="1200" spc="40" dirty="0">
                <a:latin typeface="Calibri"/>
                <a:cs typeface="Calibri"/>
              </a:rPr>
              <a:t>YouTube 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videos,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node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-15" dirty="0">
                <a:latin typeface="Calibri"/>
                <a:cs typeface="Calibri"/>
              </a:rPr>
              <a:t>developed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5" dirty="0">
                <a:latin typeface="Calibri"/>
                <a:cs typeface="Calibri"/>
              </a:rPr>
              <a:t>very </a:t>
            </a:r>
            <a:r>
              <a:rPr sz="1200" spc="10" dirty="0">
                <a:latin typeface="Calibri"/>
                <a:cs typeface="Calibri"/>
              </a:rPr>
              <a:t>strong </a:t>
            </a:r>
            <a:r>
              <a:rPr sz="1200" spc="15" dirty="0">
                <a:latin typeface="Calibri"/>
                <a:cs typeface="Calibri"/>
              </a:rPr>
              <a:t>affinity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15" dirty="0">
                <a:latin typeface="Calibri"/>
                <a:cs typeface="Calibri"/>
              </a:rPr>
              <a:t>cats and </a:t>
            </a:r>
            <a:r>
              <a:rPr sz="1200" spc="-20" dirty="0">
                <a:latin typeface="Calibri"/>
                <a:cs typeface="Calibri"/>
              </a:rPr>
              <a:t>was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able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recognize </a:t>
            </a:r>
            <a:r>
              <a:rPr sz="1200" spc="-15" dirty="0">
                <a:latin typeface="Calibri"/>
                <a:cs typeface="Calibri"/>
              </a:rPr>
              <a:t>when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dirty="0">
                <a:latin typeface="Calibri"/>
                <a:cs typeface="Calibri"/>
              </a:rPr>
              <a:t>image </a:t>
            </a:r>
            <a:r>
              <a:rPr sz="1200" spc="15" dirty="0">
                <a:latin typeface="Calibri"/>
                <a:cs typeface="Calibri"/>
              </a:rPr>
              <a:t>had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20" dirty="0">
                <a:latin typeface="Calibri"/>
                <a:cs typeface="Calibri"/>
              </a:rPr>
              <a:t>cat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40" dirty="0">
                <a:latin typeface="Calibri"/>
                <a:cs typeface="Calibri"/>
              </a:rPr>
              <a:t>it. 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experiment has </a:t>
            </a:r>
            <a:r>
              <a:rPr sz="1200" spc="-25" dirty="0">
                <a:latin typeface="Calibri"/>
                <a:cs typeface="Calibri"/>
              </a:rPr>
              <a:t>been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called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infamous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85" dirty="0">
                <a:latin typeface="Calibri"/>
                <a:cs typeface="Calibri"/>
              </a:rPr>
              <a:t>Cat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Experiment.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901697"/>
            <a:ext cx="5969000" cy="3853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Calibri"/>
                <a:cs typeface="Calibri"/>
              </a:rPr>
              <a:t>Hopefully,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insight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why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deep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popular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now.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479425" lvl="1" indent="-467359" algn="just">
              <a:lnSpc>
                <a:spcPct val="100000"/>
              </a:lnSpc>
              <a:buFont typeface="Calibri"/>
              <a:buAutoNum type="arabicPeriod" startAt="2"/>
              <a:tabLst>
                <a:tab pos="480059" algn="l"/>
              </a:tabLst>
            </a:pPr>
            <a:r>
              <a:rPr sz="1400" b="1" spc="145" dirty="0">
                <a:latin typeface="Calibri"/>
                <a:cs typeface="Calibri"/>
              </a:rPr>
              <a:t>Learning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complex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relationships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20" dirty="0">
                <a:latin typeface="Calibri"/>
                <a:cs typeface="Calibri"/>
              </a:rPr>
              <a:t>Consider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applications.  </a:t>
            </a:r>
            <a:r>
              <a:rPr sz="1200" spc="10" dirty="0">
                <a:latin typeface="Calibri"/>
                <a:cs typeface="Calibri"/>
              </a:rPr>
              <a:t>Maybe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dirty="0">
                <a:latin typeface="Calibri"/>
                <a:cs typeface="Calibri"/>
              </a:rPr>
              <a:t>image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want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recognize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what’s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image: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 </a:t>
            </a:r>
            <a:r>
              <a:rPr sz="1200" spc="10" dirty="0">
                <a:latin typeface="Calibri"/>
                <a:cs typeface="Calibri"/>
              </a:rPr>
              <a:t>interpretation.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75" dirty="0">
                <a:latin typeface="Calibri"/>
                <a:cs typeface="Calibri"/>
              </a:rPr>
              <a:t>Or </a:t>
            </a:r>
            <a:r>
              <a:rPr sz="1200" spc="5" dirty="0">
                <a:latin typeface="Calibri"/>
                <a:cs typeface="Calibri"/>
              </a:rPr>
              <a:t>maybe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want </a:t>
            </a:r>
            <a:r>
              <a:rPr sz="1200" spc="-20" dirty="0">
                <a:latin typeface="Calibri"/>
                <a:cs typeface="Calibri"/>
              </a:rPr>
              <a:t>speech </a:t>
            </a:r>
            <a:r>
              <a:rPr sz="1200" spc="5" dirty="0">
                <a:latin typeface="Calibri"/>
                <a:cs typeface="Calibri"/>
              </a:rPr>
              <a:t>recognition: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we’re </a:t>
            </a:r>
            <a:r>
              <a:rPr sz="1200" dirty="0">
                <a:latin typeface="Calibri"/>
                <a:cs typeface="Calibri"/>
              </a:rPr>
              <a:t>developing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something </a:t>
            </a:r>
            <a:r>
              <a:rPr sz="1200" spc="10" dirty="0">
                <a:latin typeface="Calibri"/>
                <a:cs typeface="Calibri"/>
              </a:rPr>
              <a:t>like </a:t>
            </a:r>
            <a:r>
              <a:rPr sz="1200" spc="50" dirty="0">
                <a:latin typeface="Calibri"/>
                <a:cs typeface="Calibri"/>
              </a:rPr>
              <a:t>Siri, </a:t>
            </a:r>
            <a:r>
              <a:rPr sz="1200" spc="10" dirty="0">
                <a:latin typeface="Calibri"/>
                <a:cs typeface="Calibri"/>
              </a:rPr>
              <a:t>which can </a:t>
            </a:r>
            <a:r>
              <a:rPr sz="1200" dirty="0">
                <a:latin typeface="Calibri"/>
                <a:cs typeface="Calibri"/>
              </a:rPr>
              <a:t>help </a:t>
            </a:r>
            <a:r>
              <a:rPr sz="1200" spc="5" dirty="0">
                <a:latin typeface="Calibri"/>
                <a:cs typeface="Calibri"/>
              </a:rPr>
              <a:t>us </a:t>
            </a:r>
            <a:r>
              <a:rPr sz="1200" dirty="0">
                <a:latin typeface="Calibri"/>
                <a:cs typeface="Calibri"/>
              </a:rPr>
              <a:t>perform </a:t>
            </a:r>
            <a:r>
              <a:rPr sz="1200" spc="20" dirty="0">
                <a:latin typeface="Calibri"/>
                <a:cs typeface="Calibri"/>
              </a:rPr>
              <a:t>tasks </a:t>
            </a:r>
            <a:r>
              <a:rPr sz="1200" spc="25" dirty="0">
                <a:latin typeface="Calibri"/>
                <a:cs typeface="Calibri"/>
              </a:rPr>
              <a:t>by </a:t>
            </a:r>
            <a:r>
              <a:rPr sz="1200" spc="35" dirty="0">
                <a:latin typeface="Calibri"/>
                <a:cs typeface="Calibri"/>
              </a:rPr>
              <a:t>talking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40" dirty="0">
                <a:latin typeface="Calibri"/>
                <a:cs typeface="Calibri"/>
              </a:rPr>
              <a:t>it. </a:t>
            </a:r>
            <a:r>
              <a:rPr sz="1200" spc="75" dirty="0">
                <a:latin typeface="Calibri"/>
                <a:cs typeface="Calibri"/>
              </a:rPr>
              <a:t>Or </a:t>
            </a:r>
            <a:r>
              <a:rPr sz="1200" spc="5" dirty="0">
                <a:latin typeface="Calibri"/>
                <a:cs typeface="Calibri"/>
              </a:rPr>
              <a:t>maybe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want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machine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translate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text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us.</a:t>
            </a:r>
            <a:endParaRPr sz="12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740"/>
              </a:spcBef>
            </a:pPr>
            <a:r>
              <a:rPr sz="1200" spc="20" dirty="0">
                <a:latin typeface="Calibri"/>
                <a:cs typeface="Calibri"/>
              </a:rPr>
              <a:t>These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35" dirty="0">
                <a:latin typeface="Calibri"/>
                <a:cs typeface="Calibri"/>
              </a:rPr>
              <a:t>all </a:t>
            </a:r>
            <a:r>
              <a:rPr sz="1200" spc="15" dirty="0">
                <a:latin typeface="Calibri"/>
                <a:cs typeface="Calibri"/>
              </a:rPr>
              <a:t>applications </a:t>
            </a:r>
            <a:r>
              <a:rPr sz="1200" spc="-25" dirty="0">
                <a:latin typeface="Calibri"/>
                <a:cs typeface="Calibri"/>
              </a:rPr>
              <a:t>where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0" dirty="0">
                <a:latin typeface="Calibri"/>
                <a:cs typeface="Calibri"/>
              </a:rPr>
              <a:t>data is </a:t>
            </a:r>
            <a:r>
              <a:rPr sz="1200" spc="10" dirty="0">
                <a:latin typeface="Calibri"/>
                <a:cs typeface="Calibri"/>
              </a:rPr>
              <a:t>complex. </a:t>
            </a: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25" dirty="0">
                <a:latin typeface="Calibri"/>
                <a:cs typeface="Calibri"/>
              </a:rPr>
              <a:t>particular,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relationship </a:t>
            </a:r>
            <a:r>
              <a:rPr sz="1200" spc="-30" dirty="0">
                <a:latin typeface="Calibri"/>
                <a:cs typeface="Calibri"/>
              </a:rPr>
              <a:t>between 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outputs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complex.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200" spc="10" dirty="0">
                <a:latin typeface="Calibri"/>
                <a:cs typeface="Calibri"/>
              </a:rPr>
              <a:t>How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build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learn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complex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relationships?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25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15" dirty="0">
                <a:latin typeface="Calibri"/>
                <a:cs typeface="Calibri"/>
              </a:rPr>
              <a:t>already </a:t>
            </a:r>
            <a:r>
              <a:rPr sz="1200" spc="-5" dirty="0">
                <a:latin typeface="Calibri"/>
                <a:cs typeface="Calibri"/>
              </a:rPr>
              <a:t>know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5" dirty="0">
                <a:latin typeface="Calibri"/>
                <a:cs typeface="Calibri"/>
              </a:rPr>
              <a:t>humans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5" dirty="0">
                <a:latin typeface="Calibri"/>
                <a:cs typeface="Calibri"/>
              </a:rPr>
              <a:t>learn </a:t>
            </a:r>
            <a:r>
              <a:rPr sz="1200" spc="-20" dirty="0">
                <a:latin typeface="Calibri"/>
                <a:cs typeface="Calibri"/>
              </a:rPr>
              <a:t>these </a:t>
            </a:r>
            <a:r>
              <a:rPr sz="1200" spc="5" dirty="0">
                <a:latin typeface="Calibri"/>
                <a:cs typeface="Calibri"/>
              </a:rPr>
              <a:t>complex </a:t>
            </a:r>
            <a:r>
              <a:rPr sz="1200" spc="10" dirty="0">
                <a:latin typeface="Calibri"/>
                <a:cs typeface="Calibri"/>
              </a:rPr>
              <a:t>relationships </a:t>
            </a:r>
            <a:r>
              <a:rPr sz="1200" spc="15" dirty="0">
                <a:latin typeface="Calibri"/>
                <a:cs typeface="Calibri"/>
              </a:rPr>
              <a:t>very </a:t>
            </a:r>
            <a:r>
              <a:rPr sz="1200" spc="-5" dirty="0">
                <a:latin typeface="Calibri"/>
                <a:cs typeface="Calibri"/>
              </a:rPr>
              <a:t>well. </a:t>
            </a:r>
            <a:r>
              <a:rPr sz="1200" spc="20" dirty="0">
                <a:latin typeface="Calibri"/>
                <a:cs typeface="Calibri"/>
              </a:rPr>
              <a:t>So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spc="5" dirty="0">
                <a:latin typeface="Calibri"/>
                <a:cs typeface="Calibri"/>
              </a:rPr>
              <a:t>humans </a:t>
            </a:r>
            <a:r>
              <a:rPr sz="1200" spc="10" dirty="0">
                <a:latin typeface="Calibri"/>
                <a:cs typeface="Calibri"/>
              </a:rPr>
              <a:t> can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do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it,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possible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build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mimics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human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brain?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200" spc="80" dirty="0">
                <a:latin typeface="Calibri"/>
                <a:cs typeface="Calibri"/>
              </a:rPr>
              <a:t>This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was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original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motivation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artificial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>
              <a:latin typeface="Calibri"/>
              <a:cs typeface="Calibri"/>
            </a:endParaRPr>
          </a:p>
          <a:p>
            <a:pPr marL="479425" lvl="1" indent="-467359" algn="just">
              <a:lnSpc>
                <a:spcPct val="100000"/>
              </a:lnSpc>
              <a:buFont typeface="Calibri"/>
              <a:buAutoNum type="arabicPeriod" startAt="3"/>
              <a:tabLst>
                <a:tab pos="480059" algn="l"/>
              </a:tabLst>
            </a:pPr>
            <a:r>
              <a:rPr sz="1400" b="1" spc="190" dirty="0">
                <a:latin typeface="Calibri"/>
                <a:cs typeface="Calibri"/>
              </a:rPr>
              <a:t>Human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brains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60" dirty="0">
                <a:latin typeface="Calibri"/>
                <a:cs typeface="Calibri"/>
              </a:rPr>
              <a:t>Thanks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Neuroscience, </a:t>
            </a:r>
            <a:r>
              <a:rPr sz="1200" spc="-3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understanding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structure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human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brain.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brain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set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densely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connected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neurons.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100" y="5073713"/>
            <a:ext cx="4178300" cy="2336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1700" y="7593279"/>
            <a:ext cx="4498975" cy="14014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50" dirty="0">
                <a:latin typeface="Calibri"/>
                <a:cs typeface="Calibri"/>
              </a:rPr>
              <a:t>Each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very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unit,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but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still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has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many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components.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15" dirty="0">
                <a:latin typeface="Calibri"/>
                <a:cs typeface="Calibri"/>
              </a:rPr>
              <a:t>Dendrites: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receive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(left)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15" dirty="0">
                <a:latin typeface="Calibri"/>
                <a:cs typeface="Calibri"/>
              </a:rPr>
              <a:t>Soma: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controls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activity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(centre)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2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50" dirty="0">
                <a:latin typeface="Calibri"/>
                <a:cs typeface="Calibri"/>
              </a:rPr>
              <a:t>Axon: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sends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(right)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15" dirty="0">
                <a:latin typeface="Calibri"/>
                <a:cs typeface="Calibri"/>
              </a:rPr>
              <a:t>Synapse: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links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3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901697"/>
            <a:ext cx="5969635" cy="294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Calibri"/>
                <a:cs typeface="Calibri"/>
              </a:rPr>
              <a:t>Don’t </a:t>
            </a:r>
            <a:r>
              <a:rPr sz="1200" spc="10" dirty="0">
                <a:latin typeface="Calibri"/>
                <a:cs typeface="Calibri"/>
              </a:rPr>
              <a:t>worry </a:t>
            </a:r>
            <a:r>
              <a:rPr sz="1200" spc="15" dirty="0">
                <a:latin typeface="Calibri"/>
                <a:cs typeface="Calibri"/>
              </a:rPr>
              <a:t>about </a:t>
            </a:r>
            <a:r>
              <a:rPr sz="1200" spc="-20" dirty="0">
                <a:latin typeface="Calibri"/>
                <a:cs typeface="Calibri"/>
              </a:rPr>
              <a:t>these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terms;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30" dirty="0">
                <a:latin typeface="Calibri"/>
                <a:cs typeface="Calibri"/>
              </a:rPr>
              <a:t>just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motivate </a:t>
            </a:r>
            <a:r>
              <a:rPr sz="1200" dirty="0">
                <a:latin typeface="Calibri"/>
                <a:cs typeface="Calibri"/>
              </a:rPr>
              <a:t>our </a:t>
            </a:r>
            <a:r>
              <a:rPr sz="1200" spc="15" dirty="0">
                <a:latin typeface="Calibri"/>
                <a:cs typeface="Calibri"/>
              </a:rPr>
              <a:t>mathematical computational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 neuron.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Here, a </a:t>
            </a:r>
            <a:r>
              <a:rPr sz="1200" spc="-10" dirty="0">
                <a:latin typeface="Calibri"/>
                <a:cs typeface="Calibri"/>
              </a:rPr>
              <a:t>neuron </a:t>
            </a:r>
            <a:r>
              <a:rPr sz="1200" dirty="0">
                <a:latin typeface="Calibri"/>
                <a:cs typeface="Calibri"/>
              </a:rPr>
              <a:t>takes </a:t>
            </a:r>
            <a:r>
              <a:rPr sz="1200" spc="30" dirty="0">
                <a:latin typeface="Calibri"/>
                <a:cs typeface="Calibri"/>
              </a:rPr>
              <a:t>input, </a:t>
            </a:r>
            <a:r>
              <a:rPr sz="1200" spc="-25" dirty="0">
                <a:latin typeface="Calibri"/>
                <a:cs typeface="Calibri"/>
              </a:rPr>
              <a:t>does </a:t>
            </a:r>
            <a:r>
              <a:rPr sz="1200" spc="-30" dirty="0">
                <a:latin typeface="Calibri"/>
                <a:cs typeface="Calibri"/>
              </a:rPr>
              <a:t>some </a:t>
            </a:r>
            <a:r>
              <a:rPr sz="1200" spc="35" dirty="0">
                <a:latin typeface="Calibri"/>
                <a:cs typeface="Calibri"/>
              </a:rPr>
              <a:t>(usually </a:t>
            </a:r>
            <a:r>
              <a:rPr sz="1200" spc="15" dirty="0">
                <a:latin typeface="Calibri"/>
                <a:cs typeface="Calibri"/>
              </a:rPr>
              <a:t>very simple) </a:t>
            </a:r>
            <a:r>
              <a:rPr sz="1200" spc="5" dirty="0">
                <a:latin typeface="Calibri"/>
                <a:cs typeface="Calibri"/>
              </a:rPr>
              <a:t>compu-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tation,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decides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strength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if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any.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85" dirty="0">
                <a:latin typeface="Calibri"/>
                <a:cs typeface="Calibri"/>
              </a:rPr>
              <a:t>As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5" dirty="0">
                <a:latin typeface="Calibri"/>
                <a:cs typeface="Calibri"/>
              </a:rPr>
              <a:t>computational </a:t>
            </a:r>
            <a:r>
              <a:rPr sz="1200" dirty="0">
                <a:latin typeface="Calibri"/>
                <a:cs typeface="Calibri"/>
              </a:rPr>
              <a:t>model,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contrasts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-5" dirty="0">
                <a:latin typeface="Calibri"/>
                <a:cs typeface="Calibri"/>
              </a:rPr>
              <a:t>the other models </a:t>
            </a:r>
            <a:r>
              <a:rPr sz="1200" spc="-30" dirty="0">
                <a:latin typeface="Calibri"/>
                <a:cs typeface="Calibri"/>
              </a:rPr>
              <a:t>we’ve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talked </a:t>
            </a:r>
            <a:r>
              <a:rPr sz="1200" spc="15" dirty="0">
                <a:latin typeface="Calibri"/>
                <a:cs typeface="Calibri"/>
              </a:rPr>
              <a:t>about, </a:t>
            </a:r>
            <a:r>
              <a:rPr sz="1200" spc="-15" dirty="0">
                <a:latin typeface="Calibri"/>
                <a:cs typeface="Calibri"/>
              </a:rPr>
              <a:t>because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much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simpler.   </a:t>
            </a:r>
            <a:r>
              <a:rPr sz="1200" spc="30" dirty="0">
                <a:latin typeface="Calibri"/>
                <a:cs typeface="Calibri"/>
              </a:rPr>
              <a:t>For </a:t>
            </a:r>
            <a:r>
              <a:rPr sz="1200" spc="5" dirty="0">
                <a:latin typeface="Calibri"/>
                <a:cs typeface="Calibri"/>
              </a:rPr>
              <a:t>example,  </a:t>
            </a:r>
            <a:r>
              <a:rPr sz="1200" spc="15" dirty="0">
                <a:latin typeface="Calibri"/>
                <a:cs typeface="Calibri"/>
              </a:rPr>
              <a:t>if 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combine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multiple  </a:t>
            </a:r>
            <a:r>
              <a:rPr sz="1200" dirty="0">
                <a:latin typeface="Calibri"/>
                <a:cs typeface="Calibri"/>
              </a:rPr>
              <a:t>decision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trees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into  </a:t>
            </a:r>
            <a:r>
              <a:rPr sz="1200" spc="10" dirty="0">
                <a:latin typeface="Calibri"/>
                <a:cs typeface="Calibri"/>
              </a:rPr>
              <a:t>what’s  called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random </a:t>
            </a:r>
            <a:r>
              <a:rPr sz="1200" spc="-5" dirty="0">
                <a:latin typeface="Calibri"/>
                <a:cs typeface="Calibri"/>
              </a:rPr>
              <a:t>forest, </a:t>
            </a:r>
            <a:r>
              <a:rPr sz="1200" spc="-20" dirty="0">
                <a:latin typeface="Calibri"/>
                <a:cs typeface="Calibri"/>
              </a:rPr>
              <a:t>each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15" dirty="0">
                <a:latin typeface="Calibri"/>
                <a:cs typeface="Calibri"/>
              </a:rPr>
              <a:t>very </a:t>
            </a:r>
            <a:r>
              <a:rPr sz="1200" spc="10" dirty="0">
                <a:latin typeface="Calibri"/>
                <a:cs typeface="Calibri"/>
              </a:rPr>
              <a:t>complex.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But </a:t>
            </a:r>
            <a:r>
              <a:rPr sz="1200" spc="-5" dirty="0">
                <a:latin typeface="Calibri"/>
                <a:cs typeface="Calibri"/>
              </a:rPr>
              <a:t>the model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human </a:t>
            </a:r>
            <a:r>
              <a:rPr sz="1200" spc="25" dirty="0">
                <a:latin typeface="Calibri"/>
                <a:cs typeface="Calibri"/>
              </a:rPr>
              <a:t>brain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15" dirty="0">
                <a:latin typeface="Calibri"/>
                <a:cs typeface="Calibri"/>
              </a:rPr>
              <a:t>very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different: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5" dirty="0">
                <a:latin typeface="Calibri"/>
                <a:cs typeface="Calibri"/>
              </a:rPr>
              <a:t>has a large </a:t>
            </a:r>
            <a:r>
              <a:rPr sz="1200" spc="-5" dirty="0">
                <a:latin typeface="Calibri"/>
                <a:cs typeface="Calibri"/>
              </a:rPr>
              <a:t>number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5" dirty="0">
                <a:latin typeface="Calibri"/>
                <a:cs typeface="Calibri"/>
              </a:rPr>
              <a:t>simple </a:t>
            </a:r>
            <a:r>
              <a:rPr sz="1200" spc="-5" dirty="0">
                <a:latin typeface="Calibri"/>
                <a:cs typeface="Calibri"/>
              </a:rPr>
              <a:t>components, </a:t>
            </a:r>
            <a:r>
              <a:rPr sz="1200" spc="10" dirty="0">
                <a:latin typeface="Calibri"/>
                <a:cs typeface="Calibri"/>
              </a:rPr>
              <a:t>rather </a:t>
            </a:r>
            <a:r>
              <a:rPr sz="1200" spc="20" dirty="0">
                <a:latin typeface="Calibri"/>
                <a:cs typeface="Calibri"/>
              </a:rPr>
              <a:t>than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20" dirty="0">
                <a:latin typeface="Calibri"/>
                <a:cs typeface="Calibri"/>
              </a:rPr>
              <a:t>small </a:t>
            </a:r>
            <a:r>
              <a:rPr sz="1200" spc="-5" dirty="0">
                <a:latin typeface="Calibri"/>
                <a:cs typeface="Calibri"/>
              </a:rPr>
              <a:t>number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5" dirty="0">
                <a:latin typeface="Calibri"/>
                <a:cs typeface="Calibri"/>
              </a:rPr>
              <a:t>complex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components.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No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inherently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better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than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though.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79425" algn="l"/>
              </a:tabLst>
            </a:pPr>
            <a:r>
              <a:rPr sz="1400" b="1" spc="85" dirty="0">
                <a:latin typeface="Calibri"/>
                <a:cs typeface="Calibri"/>
              </a:rPr>
              <a:t>2.4	</a:t>
            </a:r>
            <a:r>
              <a:rPr sz="1400" b="1" spc="365" dirty="0">
                <a:latin typeface="Calibri"/>
                <a:cs typeface="Calibri"/>
              </a:rPr>
              <a:t>A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simple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mathematical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14" dirty="0">
                <a:latin typeface="Calibri"/>
                <a:cs typeface="Calibri"/>
              </a:rPr>
              <a:t>model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of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a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neuron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35" dirty="0">
                <a:latin typeface="Calibri"/>
                <a:cs typeface="Calibri"/>
              </a:rPr>
              <a:t>McCulloch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60" dirty="0">
                <a:latin typeface="Calibri"/>
                <a:cs typeface="Calibri"/>
              </a:rPr>
              <a:t>Pitts </a:t>
            </a:r>
            <a:r>
              <a:rPr sz="1200" spc="15" dirty="0">
                <a:latin typeface="Calibri"/>
                <a:cs typeface="Calibri"/>
              </a:rPr>
              <a:t>first </a:t>
            </a:r>
            <a:r>
              <a:rPr sz="1200" spc="-10" dirty="0">
                <a:latin typeface="Calibri"/>
                <a:cs typeface="Calibri"/>
              </a:rPr>
              <a:t>proposed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neuron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20" dirty="0">
                <a:latin typeface="Calibri"/>
                <a:cs typeface="Calibri"/>
              </a:rPr>
              <a:t>1943.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75" dirty="0">
                <a:latin typeface="Calibri"/>
                <a:cs typeface="Calibri"/>
              </a:rPr>
              <a:t>This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5" dirty="0">
                <a:latin typeface="Calibri"/>
                <a:cs typeface="Calibri"/>
              </a:rPr>
              <a:t>very </a:t>
            </a:r>
            <a:r>
              <a:rPr sz="1200" spc="5" dirty="0">
                <a:latin typeface="Calibri"/>
                <a:cs typeface="Calibri"/>
              </a:rPr>
              <a:t>simple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model;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actual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much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more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complex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behaviour.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0"/>
              </a:spcBef>
            </a:pP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says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 </a:t>
            </a:r>
            <a:r>
              <a:rPr sz="1200" spc="10" dirty="0">
                <a:latin typeface="Calibri"/>
                <a:cs typeface="Calibri"/>
              </a:rPr>
              <a:t>linear </a:t>
            </a:r>
            <a:r>
              <a:rPr sz="1200" spc="5" dirty="0">
                <a:latin typeface="Calibri"/>
                <a:cs typeface="Calibri"/>
              </a:rPr>
              <a:t>classifier: 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15" dirty="0">
                <a:latin typeface="Calibri"/>
                <a:cs typeface="Calibri"/>
              </a:rPr>
              <a:t>“fires” </a:t>
            </a:r>
            <a:r>
              <a:rPr sz="1200" spc="-15" dirty="0">
                <a:latin typeface="Calibri"/>
                <a:cs typeface="Calibri"/>
              </a:rPr>
              <a:t>when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 </a:t>
            </a:r>
            <a:r>
              <a:rPr sz="1200" spc="10" dirty="0">
                <a:latin typeface="Calibri"/>
                <a:cs typeface="Calibri"/>
              </a:rPr>
              <a:t>linear combination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its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exceeds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threshold.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579" y="4086292"/>
            <a:ext cx="5167234" cy="19918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6300" y="6347851"/>
            <a:ext cx="56254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latin typeface="Calibri"/>
                <a:cs typeface="Calibri"/>
              </a:rPr>
              <a:t>Neuron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i="1" spc="195" dirty="0">
                <a:latin typeface="Calibri"/>
                <a:cs typeface="Calibri"/>
              </a:rPr>
              <a:t>j</a:t>
            </a:r>
            <a:r>
              <a:rPr sz="1200" i="1" spc="1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computes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weighted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sum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its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signals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i="1" spc="55" dirty="0">
                <a:latin typeface="Calibri"/>
                <a:cs typeface="Calibri"/>
              </a:rPr>
              <a:t>a</a:t>
            </a:r>
            <a:r>
              <a:rPr sz="1200" i="1" spc="82" baseline="-13888" dirty="0">
                <a:latin typeface="Calibri"/>
                <a:cs typeface="Calibri"/>
              </a:rPr>
              <a:t>i</a:t>
            </a:r>
            <a:r>
              <a:rPr sz="1200" spc="55" dirty="0">
                <a:latin typeface="Calibri"/>
                <a:cs typeface="Calibri"/>
              </a:rPr>
              <a:t>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where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i="1" spc="75" dirty="0">
                <a:latin typeface="Calibri"/>
                <a:cs typeface="Calibri"/>
              </a:rPr>
              <a:t>w</a:t>
            </a:r>
            <a:r>
              <a:rPr sz="1200" i="1" spc="112" baseline="-13888" dirty="0">
                <a:latin typeface="Calibri"/>
                <a:cs typeface="Calibri"/>
              </a:rPr>
              <a:t>ij</a:t>
            </a:r>
            <a:r>
              <a:rPr sz="1200" i="1" spc="465" baseline="-13888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bias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weight: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5826" y="6664158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335" y="6838682"/>
            <a:ext cx="245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10" dirty="0">
                <a:latin typeface="Lucida Sans Unicode"/>
                <a:cs typeface="Lucida Sans Unicode"/>
              </a:rPr>
              <a:t>Σ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3175" y="6876718"/>
            <a:ext cx="8388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125" algn="l"/>
              </a:tabLst>
            </a:pPr>
            <a:r>
              <a:rPr sz="800" i="1" spc="150" dirty="0">
                <a:latin typeface="Calibri"/>
                <a:cs typeface="Calibri"/>
              </a:rPr>
              <a:t>j	</a:t>
            </a:r>
            <a:r>
              <a:rPr sz="800" i="1" spc="125" dirty="0">
                <a:latin typeface="Calibri"/>
                <a:cs typeface="Calibri"/>
              </a:rPr>
              <a:t>ij </a:t>
            </a:r>
            <a:r>
              <a:rPr sz="800" i="1" spc="140" dirty="0">
                <a:latin typeface="Calibri"/>
                <a:cs typeface="Calibri"/>
              </a:rPr>
              <a:t> </a:t>
            </a:r>
            <a:r>
              <a:rPr sz="800" i="1" spc="100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2764" y="6803336"/>
            <a:ext cx="102679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2780" algn="l"/>
              </a:tabLst>
            </a:pPr>
            <a:r>
              <a:rPr sz="1200" i="1" spc="60" dirty="0">
                <a:latin typeface="Calibri"/>
                <a:cs typeface="Calibri"/>
              </a:rPr>
              <a:t>in </a:t>
            </a:r>
            <a:r>
              <a:rPr sz="1200" i="1" spc="254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	</a:t>
            </a:r>
            <a:r>
              <a:rPr sz="1200" i="1" spc="-25" dirty="0">
                <a:latin typeface="Calibri"/>
                <a:cs typeface="Calibri"/>
              </a:rPr>
              <a:t>w</a:t>
            </a:r>
            <a:r>
              <a:rPr sz="1200" i="1" spc="39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a</a:t>
            </a:r>
            <a:r>
              <a:rPr sz="1200" i="1" spc="40" dirty="0">
                <a:latin typeface="Calibri"/>
                <a:cs typeface="Calibri"/>
              </a:rPr>
              <a:t> </a:t>
            </a:r>
            <a:r>
              <a:rPr sz="1200" i="1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1445" y="7029677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30" dirty="0">
                <a:latin typeface="Tahoma"/>
                <a:cs typeface="Tahoma"/>
              </a:rPr>
              <a:t>=0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7264169"/>
            <a:ext cx="5835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latin typeface="Calibri"/>
                <a:cs typeface="Calibri"/>
              </a:rPr>
              <a:t>Neuron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i="1" spc="195" dirty="0">
                <a:latin typeface="Calibri"/>
                <a:cs typeface="Calibri"/>
              </a:rPr>
              <a:t>j</a:t>
            </a:r>
            <a:r>
              <a:rPr sz="1200" i="1" spc="1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applies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g</a:t>
            </a:r>
            <a:r>
              <a:rPr sz="1200" i="1" spc="1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weighted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sum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derive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7121" y="7584705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6257" y="7746308"/>
            <a:ext cx="232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10" dirty="0">
                <a:latin typeface="Lucida Sans Unicode"/>
                <a:cs typeface="Lucida Sans Unicode"/>
              </a:rPr>
              <a:t>Σ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9310" y="7746654"/>
            <a:ext cx="3898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127" baseline="9259" dirty="0">
                <a:latin typeface="Calibri"/>
                <a:cs typeface="Calibri"/>
              </a:rPr>
              <a:t>w</a:t>
            </a:r>
            <a:r>
              <a:rPr sz="800" i="1" spc="85" dirty="0">
                <a:latin typeface="Calibri"/>
                <a:cs typeface="Calibri"/>
              </a:rPr>
              <a:t>ij</a:t>
            </a:r>
            <a:r>
              <a:rPr sz="1800" i="1" spc="127" baseline="9259" dirty="0">
                <a:latin typeface="Calibri"/>
                <a:cs typeface="Calibri"/>
              </a:rPr>
              <a:t>a</a:t>
            </a:r>
            <a:r>
              <a:rPr sz="800" i="1" spc="85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9890" y="7464244"/>
            <a:ext cx="8299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6595" algn="l"/>
              </a:tabLst>
            </a:pPr>
            <a:r>
              <a:rPr sz="1200" spc="565" dirty="0">
                <a:latin typeface="Lucida Sans Unicode"/>
                <a:cs typeface="Lucida Sans Unicode"/>
              </a:rPr>
              <a:t> 	!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7878" y="7723883"/>
            <a:ext cx="1984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904364" algn="l"/>
              </a:tabLst>
            </a:pPr>
            <a:r>
              <a:rPr sz="1200" i="1" spc="70" dirty="0">
                <a:latin typeface="Calibri"/>
                <a:cs typeface="Calibri"/>
              </a:rPr>
              <a:t>a</a:t>
            </a:r>
            <a:r>
              <a:rPr sz="1200" i="1" spc="104" baseline="-13888" dirty="0">
                <a:latin typeface="Calibri"/>
                <a:cs typeface="Calibri"/>
              </a:rPr>
              <a:t>j</a:t>
            </a:r>
            <a:r>
              <a:rPr sz="1200" i="1" spc="367" baseline="-13888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i="1" spc="85" dirty="0">
                <a:latin typeface="Calibri"/>
                <a:cs typeface="Calibri"/>
              </a:rPr>
              <a:t>g</a:t>
            </a:r>
            <a:r>
              <a:rPr sz="1200" spc="85" dirty="0">
                <a:latin typeface="Calibri"/>
                <a:cs typeface="Calibri"/>
              </a:rPr>
              <a:t>(</a:t>
            </a:r>
            <a:r>
              <a:rPr sz="1200" i="1" spc="85" dirty="0">
                <a:latin typeface="Calibri"/>
                <a:cs typeface="Calibri"/>
              </a:rPr>
              <a:t>in</a:t>
            </a:r>
            <a:r>
              <a:rPr sz="1200" i="1" spc="127" baseline="-13888" dirty="0">
                <a:latin typeface="Calibri"/>
                <a:cs typeface="Calibri"/>
              </a:rPr>
              <a:t>j</a:t>
            </a:r>
            <a:r>
              <a:rPr sz="1200" i="1" spc="-127" baseline="-13888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)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i="1" spc="-60" dirty="0">
                <a:latin typeface="Calibri"/>
                <a:cs typeface="Calibri"/>
              </a:rPr>
              <a:t>g	</a:t>
            </a:r>
            <a:r>
              <a:rPr sz="1200" i="1" spc="20" dirty="0">
                <a:latin typeface="Calibri"/>
                <a:cs typeface="Calibri"/>
              </a:rPr>
              <a:t>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3600" y="7950224"/>
            <a:ext cx="6045835" cy="10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1505" algn="ctr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latin typeface="Calibri"/>
                <a:cs typeface="Calibri"/>
              </a:rPr>
              <a:t>i</a:t>
            </a:r>
            <a:r>
              <a:rPr sz="800" spc="55" dirty="0">
                <a:latin typeface="Tahoma"/>
                <a:cs typeface="Tahoma"/>
              </a:rPr>
              <a:t>=0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00">
              <a:latin typeface="Tahoma"/>
              <a:cs typeface="Tahoma"/>
            </a:endParaRPr>
          </a:p>
          <a:p>
            <a:pPr marL="50800" marR="43180" algn="just">
              <a:lnSpc>
                <a:spcPct val="100000"/>
              </a:lnSpc>
              <a:spcBef>
                <a:spcPts val="640"/>
              </a:spcBef>
            </a:pPr>
            <a:r>
              <a:rPr sz="1200" spc="15" dirty="0">
                <a:latin typeface="Calibri"/>
                <a:cs typeface="Calibri"/>
              </a:rPr>
              <a:t>Notice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i="1" spc="-10" dirty="0">
                <a:latin typeface="Calibri"/>
                <a:cs typeface="Calibri"/>
              </a:rPr>
              <a:t>a</a:t>
            </a:r>
            <a:r>
              <a:rPr sz="1200" spc="-15" baseline="-13888" dirty="0">
                <a:latin typeface="Tahoma"/>
                <a:cs typeface="Tahoma"/>
              </a:rPr>
              <a:t>0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always </a:t>
            </a:r>
            <a:r>
              <a:rPr sz="1200" spc="-15" dirty="0">
                <a:latin typeface="Calibri"/>
                <a:cs typeface="Calibri"/>
              </a:rPr>
              <a:t>set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5" dirty="0">
                <a:latin typeface="Calibri"/>
                <a:cs typeface="Calibri"/>
              </a:rPr>
              <a:t>1;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10" dirty="0">
                <a:latin typeface="Calibri"/>
                <a:cs typeface="Calibri"/>
              </a:rPr>
              <a:t>called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5" dirty="0">
                <a:latin typeface="Calibri"/>
                <a:cs typeface="Calibri"/>
              </a:rPr>
              <a:t>bias </a:t>
            </a:r>
            <a:r>
              <a:rPr sz="1200" spc="-10" dirty="0">
                <a:latin typeface="Calibri"/>
                <a:cs typeface="Calibri"/>
              </a:rPr>
              <a:t>or </a:t>
            </a:r>
            <a:r>
              <a:rPr sz="1200" spc="20" dirty="0">
                <a:latin typeface="Calibri"/>
                <a:cs typeface="Calibri"/>
              </a:rPr>
              <a:t>dummy </a:t>
            </a:r>
            <a:r>
              <a:rPr sz="1200" spc="25" dirty="0">
                <a:latin typeface="Calibri"/>
                <a:cs typeface="Calibri"/>
              </a:rPr>
              <a:t>input.  </a:t>
            </a:r>
            <a:r>
              <a:rPr sz="1200" spc="5" dirty="0">
                <a:latin typeface="Calibri"/>
                <a:cs typeface="Calibri"/>
              </a:rPr>
              <a:t>Remember,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 </a:t>
            </a:r>
            <a:r>
              <a:rPr sz="1200" spc="10" dirty="0">
                <a:latin typeface="Calibri"/>
                <a:cs typeface="Calibri"/>
              </a:rPr>
              <a:t>linear </a:t>
            </a:r>
            <a:r>
              <a:rPr sz="1200" spc="5" dirty="0">
                <a:latin typeface="Calibri"/>
                <a:cs typeface="Calibri"/>
              </a:rPr>
              <a:t>classifier: 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want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 </a:t>
            </a:r>
            <a:r>
              <a:rPr sz="1200" spc="10" dirty="0">
                <a:latin typeface="Calibri"/>
                <a:cs typeface="Calibri"/>
              </a:rPr>
              <a:t>linear </a:t>
            </a:r>
            <a:r>
              <a:rPr sz="1200" spc="15" dirty="0">
                <a:latin typeface="Calibri"/>
                <a:cs typeface="Calibri"/>
              </a:rPr>
              <a:t>function, 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all </a:t>
            </a:r>
            <a:r>
              <a:rPr sz="1200" spc="10" dirty="0">
                <a:latin typeface="Calibri"/>
                <a:cs typeface="Calibri"/>
              </a:rPr>
              <a:t>variables, </a:t>
            </a:r>
            <a:r>
              <a:rPr sz="1200" spc="-30" dirty="0">
                <a:latin typeface="Calibri"/>
                <a:cs typeface="Calibri"/>
              </a:rPr>
              <a:t>so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need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5" dirty="0">
                <a:latin typeface="Calibri"/>
                <a:cs typeface="Calibri"/>
              </a:rPr>
              <a:t>possibility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25" dirty="0">
                <a:latin typeface="Calibri"/>
                <a:cs typeface="Calibri"/>
              </a:rPr>
              <a:t>having </a:t>
            </a:r>
            <a:r>
              <a:rPr sz="1200" spc="5" dirty="0">
                <a:latin typeface="Calibri"/>
                <a:cs typeface="Calibri"/>
              </a:rPr>
              <a:t>a constant term. 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i="1" spc="-15" dirty="0">
                <a:latin typeface="Calibri"/>
                <a:cs typeface="Calibri"/>
              </a:rPr>
              <a:t>a</a:t>
            </a:r>
            <a:r>
              <a:rPr sz="1200" spc="-22" baseline="-13888" dirty="0">
                <a:latin typeface="Tahoma"/>
                <a:cs typeface="Tahoma"/>
              </a:rPr>
              <a:t>0 </a:t>
            </a:r>
            <a:r>
              <a:rPr sz="1200" spc="310" dirty="0">
                <a:latin typeface="Calibri"/>
                <a:cs typeface="Calibri"/>
              </a:rPr>
              <a:t>= </a:t>
            </a:r>
            <a:r>
              <a:rPr sz="1200" spc="-25" dirty="0">
                <a:latin typeface="Calibri"/>
                <a:cs typeface="Calibri"/>
              </a:rPr>
              <a:t>1 </a:t>
            </a:r>
            <a:r>
              <a:rPr sz="1200" dirty="0">
                <a:latin typeface="Calibri"/>
                <a:cs typeface="Calibri"/>
              </a:rPr>
              <a:t>lets </a:t>
            </a:r>
            <a:r>
              <a:rPr sz="1200" spc="5" dirty="0">
                <a:latin typeface="Calibri"/>
                <a:cs typeface="Calibri"/>
              </a:rPr>
              <a:t>us </a:t>
            </a:r>
            <a:r>
              <a:rPr sz="1200" spc="-15" dirty="0">
                <a:latin typeface="Calibri"/>
                <a:cs typeface="Calibri"/>
              </a:rPr>
              <a:t>have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constant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term.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33347"/>
            <a:ext cx="4642485" cy="68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79425" algn="l"/>
              </a:tabLst>
            </a:pPr>
            <a:r>
              <a:rPr sz="1400" b="1" spc="85" dirty="0">
                <a:latin typeface="Calibri"/>
                <a:cs typeface="Calibri"/>
              </a:rPr>
              <a:t>2.5	</a:t>
            </a:r>
            <a:r>
              <a:rPr sz="1400" b="1" spc="120" dirty="0">
                <a:latin typeface="Calibri"/>
                <a:cs typeface="Calibri"/>
              </a:rPr>
              <a:t>Desirable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properties</a:t>
            </a:r>
            <a:r>
              <a:rPr sz="1400" b="1" spc="22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of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the</a:t>
            </a:r>
            <a:r>
              <a:rPr sz="1400" b="1" spc="22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activation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function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183218"/>
            <a:ext cx="5970270" cy="295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very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important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model.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Let’s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look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at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desirable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properties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85" dirty="0">
                <a:latin typeface="Calibri"/>
                <a:cs typeface="Calibri"/>
              </a:rPr>
              <a:t>It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non-linear.</a:t>
            </a:r>
            <a:endParaRPr sz="1200">
              <a:latin typeface="Calibri"/>
              <a:cs typeface="Calibri"/>
            </a:endParaRPr>
          </a:p>
          <a:p>
            <a:pPr marL="384175" marR="5715" algn="just">
              <a:lnSpc>
                <a:spcPct val="100000"/>
              </a:lnSpc>
              <a:spcBef>
                <a:spcPts val="725"/>
              </a:spcBef>
            </a:pPr>
            <a:r>
              <a:rPr sz="1200" spc="30" dirty="0">
                <a:latin typeface="Calibri"/>
                <a:cs typeface="Calibri"/>
              </a:rPr>
              <a:t>Combining </a:t>
            </a:r>
            <a:r>
              <a:rPr sz="1200" spc="10" dirty="0">
                <a:latin typeface="Calibri"/>
                <a:cs typeface="Calibri"/>
              </a:rPr>
              <a:t>linear functions </a:t>
            </a:r>
            <a:r>
              <a:rPr sz="1200" spc="30" dirty="0">
                <a:latin typeface="Calibri"/>
                <a:cs typeface="Calibri"/>
              </a:rPr>
              <a:t>will </a:t>
            </a:r>
            <a:r>
              <a:rPr sz="1200" spc="5" dirty="0">
                <a:latin typeface="Calibri"/>
                <a:cs typeface="Calibri"/>
              </a:rPr>
              <a:t>not </a:t>
            </a:r>
            <a:r>
              <a:rPr sz="1200" dirty="0">
                <a:latin typeface="Calibri"/>
                <a:cs typeface="Calibri"/>
              </a:rPr>
              <a:t>produce </a:t>
            </a:r>
            <a:r>
              <a:rPr sz="1200" spc="5" dirty="0">
                <a:latin typeface="Calibri"/>
                <a:cs typeface="Calibri"/>
              </a:rPr>
              <a:t>a non-linear </a:t>
            </a:r>
            <a:r>
              <a:rPr sz="1200" spc="15" dirty="0">
                <a:latin typeface="Calibri"/>
                <a:cs typeface="Calibri"/>
              </a:rPr>
              <a:t>function,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5" dirty="0">
                <a:latin typeface="Calibri"/>
                <a:cs typeface="Calibri"/>
              </a:rPr>
              <a:t>complex rela-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tionships </a:t>
            </a:r>
            <a:r>
              <a:rPr sz="1200" spc="-15" dirty="0">
                <a:latin typeface="Calibri"/>
                <a:cs typeface="Calibri"/>
              </a:rPr>
              <a:t>are often </a:t>
            </a:r>
            <a:r>
              <a:rPr sz="1200" spc="10" dirty="0">
                <a:latin typeface="Calibri"/>
                <a:cs typeface="Calibri"/>
              </a:rPr>
              <a:t>non-linear. </a:t>
            </a:r>
            <a:r>
              <a:rPr sz="1200" spc="35" dirty="0">
                <a:latin typeface="Calibri"/>
                <a:cs typeface="Calibri"/>
              </a:rPr>
              <a:t>Using </a:t>
            </a:r>
            <a:r>
              <a:rPr sz="1200" spc="5" dirty="0">
                <a:latin typeface="Calibri"/>
                <a:cs typeface="Calibri"/>
              </a:rPr>
              <a:t>a non-linear </a:t>
            </a:r>
            <a:r>
              <a:rPr sz="1200" spc="20" dirty="0">
                <a:latin typeface="Calibri"/>
                <a:cs typeface="Calibri"/>
              </a:rPr>
              <a:t>activation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allows </a:t>
            </a:r>
            <a:r>
              <a:rPr sz="1200" spc="5" dirty="0">
                <a:latin typeface="Calibri"/>
                <a:cs typeface="Calibri"/>
              </a:rPr>
              <a:t>us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non-linear </a:t>
            </a:r>
            <a:r>
              <a:rPr sz="1200" spc="10" dirty="0">
                <a:latin typeface="Calibri"/>
                <a:cs typeface="Calibri"/>
              </a:rPr>
              <a:t>relationships </a:t>
            </a:r>
            <a:r>
              <a:rPr sz="1200" spc="25" dirty="0">
                <a:latin typeface="Calibri"/>
                <a:cs typeface="Calibri"/>
              </a:rPr>
              <a:t>by </a:t>
            </a:r>
            <a:r>
              <a:rPr sz="1200" spc="10" dirty="0">
                <a:latin typeface="Calibri"/>
                <a:cs typeface="Calibri"/>
              </a:rPr>
              <a:t>interleaving linear functions </a:t>
            </a:r>
            <a:r>
              <a:rPr sz="1200" dirty="0">
                <a:latin typeface="Calibri"/>
                <a:cs typeface="Calibri"/>
              </a:rPr>
              <a:t>(weighted sums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30" dirty="0">
                <a:latin typeface="Calibri"/>
                <a:cs typeface="Calibri"/>
              </a:rPr>
              <a:t>inputs)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non-linear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(activation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functions).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45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85" dirty="0">
                <a:latin typeface="Calibri"/>
                <a:cs typeface="Calibri"/>
              </a:rPr>
              <a:t>It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mimic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behaviour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real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neurons.</a:t>
            </a:r>
            <a:endParaRPr sz="1200">
              <a:latin typeface="Calibri"/>
              <a:cs typeface="Calibri"/>
            </a:endParaRPr>
          </a:p>
          <a:p>
            <a:pPr marL="384175" marR="6350" algn="just">
              <a:lnSpc>
                <a:spcPct val="100000"/>
              </a:lnSpc>
              <a:spcBef>
                <a:spcPts val="725"/>
              </a:spcBef>
            </a:pPr>
            <a:r>
              <a:rPr sz="1200" spc="55" dirty="0">
                <a:latin typeface="Calibri"/>
                <a:cs typeface="Calibri"/>
              </a:rPr>
              <a:t>If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weighted </a:t>
            </a:r>
            <a:r>
              <a:rPr sz="1200" spc="5" dirty="0">
                <a:latin typeface="Calibri"/>
                <a:cs typeface="Calibri"/>
              </a:rPr>
              <a:t>sum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spc="15" dirty="0">
                <a:latin typeface="Calibri"/>
                <a:cs typeface="Calibri"/>
              </a:rPr>
              <a:t>signals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large </a:t>
            </a:r>
            <a:r>
              <a:rPr sz="1200" spc="-5" dirty="0">
                <a:latin typeface="Calibri"/>
                <a:cs typeface="Calibri"/>
              </a:rPr>
              <a:t>enough,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neuron </a:t>
            </a:r>
            <a:r>
              <a:rPr sz="1200" spc="-5" dirty="0">
                <a:latin typeface="Calibri"/>
                <a:cs typeface="Calibri"/>
              </a:rPr>
              <a:t>fires.</a:t>
            </a:r>
            <a:r>
              <a:rPr sz="1200" spc="5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Otherwise,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does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fire.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(No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need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hard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threshold,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fire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signal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amount)</a:t>
            </a:r>
            <a:endParaRPr sz="1200">
              <a:latin typeface="Calibri"/>
              <a:cs typeface="Calibri"/>
            </a:endParaRPr>
          </a:p>
          <a:p>
            <a:pPr marL="384175" indent="-151130">
              <a:lnSpc>
                <a:spcPct val="100000"/>
              </a:lnSpc>
              <a:spcBef>
                <a:spcPts val="730"/>
              </a:spcBef>
              <a:buFont typeface="Yu Gothic UI"/>
              <a:buChar char="•"/>
              <a:tabLst>
                <a:tab pos="384810" algn="l"/>
              </a:tabLst>
            </a:pPr>
            <a:r>
              <a:rPr sz="1200" spc="85" dirty="0">
                <a:latin typeface="Calibri"/>
                <a:cs typeface="Calibri"/>
              </a:rPr>
              <a:t>It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differentiable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almost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everywhere.</a:t>
            </a:r>
            <a:endParaRPr sz="1200">
              <a:latin typeface="Calibri"/>
              <a:cs typeface="Calibri"/>
            </a:endParaRPr>
          </a:p>
          <a:p>
            <a:pPr marL="384175" marR="5080" algn="just">
              <a:lnSpc>
                <a:spcPct val="100000"/>
              </a:lnSpc>
              <a:spcBef>
                <a:spcPts val="730"/>
              </a:spcBef>
            </a:pP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want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learn a neural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15" dirty="0">
                <a:latin typeface="Calibri"/>
                <a:cs typeface="Calibri"/>
              </a:rPr>
              <a:t>using </a:t>
            </a:r>
            <a:r>
              <a:rPr sz="1200" spc="10" dirty="0">
                <a:latin typeface="Calibri"/>
                <a:cs typeface="Calibri"/>
              </a:rPr>
              <a:t>gradient </a:t>
            </a:r>
            <a:r>
              <a:rPr sz="1200" spc="-15" dirty="0">
                <a:latin typeface="Calibri"/>
                <a:cs typeface="Calibri"/>
              </a:rPr>
              <a:t>descent </a:t>
            </a:r>
            <a:r>
              <a:rPr sz="1200" spc="-10" dirty="0">
                <a:latin typeface="Calibri"/>
                <a:cs typeface="Calibri"/>
              </a:rPr>
              <a:t>or </a:t>
            </a:r>
            <a:r>
              <a:rPr sz="1200" spc="-5" dirty="0">
                <a:latin typeface="Calibri"/>
                <a:cs typeface="Calibri"/>
              </a:rPr>
              <a:t>other </a:t>
            </a:r>
            <a:r>
              <a:rPr sz="1200" spc="15" dirty="0">
                <a:latin typeface="Calibri"/>
                <a:cs typeface="Calibri"/>
              </a:rPr>
              <a:t>algorithms, </a:t>
            </a:r>
            <a:r>
              <a:rPr sz="1200" spc="10" dirty="0">
                <a:latin typeface="Calibri"/>
                <a:cs typeface="Calibri"/>
              </a:rPr>
              <a:t>which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require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differentiable.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344985"/>
            <a:ext cx="3129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9425" algn="l"/>
              </a:tabLst>
            </a:pPr>
            <a:r>
              <a:rPr sz="1400" b="1" spc="85" dirty="0">
                <a:latin typeface="Calibri"/>
                <a:cs typeface="Calibri"/>
              </a:rPr>
              <a:t>2.6	</a:t>
            </a:r>
            <a:r>
              <a:rPr sz="1400" b="1" spc="180" dirty="0">
                <a:latin typeface="Calibri"/>
                <a:cs typeface="Calibri"/>
              </a:rPr>
              <a:t>Common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activation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functions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3111" y="4751765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95"/>
              </a:spcBef>
              <a:buFont typeface="Yu Gothic UI"/>
              <a:buChar char="•"/>
              <a:tabLst>
                <a:tab pos="163195" algn="l"/>
              </a:tabLst>
            </a:pPr>
            <a:r>
              <a:rPr sz="1200" spc="20" dirty="0">
                <a:latin typeface="Calibri"/>
                <a:cs typeface="Calibri"/>
              </a:rPr>
              <a:t>Step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function: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i="1" spc="75" dirty="0">
                <a:latin typeface="Calibri"/>
                <a:cs typeface="Calibri"/>
              </a:rPr>
              <a:t>g</a:t>
            </a:r>
            <a:r>
              <a:rPr sz="1200" spc="75" dirty="0">
                <a:latin typeface="Calibri"/>
                <a:cs typeface="Calibri"/>
              </a:rPr>
              <a:t>(</a:t>
            </a:r>
            <a:r>
              <a:rPr sz="1200" i="1" spc="75" dirty="0">
                <a:latin typeface="Calibri"/>
                <a:cs typeface="Calibri"/>
              </a:rPr>
              <a:t>x</a:t>
            </a:r>
            <a:r>
              <a:rPr sz="1200" spc="75" dirty="0">
                <a:latin typeface="Calibri"/>
                <a:cs typeface="Calibri"/>
              </a:rPr>
              <a:t>)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1111" y="4647765"/>
            <a:ext cx="80264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0" algn="r">
              <a:lnSpc>
                <a:spcPts val="1130"/>
              </a:lnSpc>
              <a:spcBef>
                <a:spcPts val="95"/>
              </a:spcBef>
              <a:tabLst>
                <a:tab pos="222885" algn="l"/>
              </a:tabLst>
            </a:pPr>
            <a:r>
              <a:rPr sz="1200" spc="-25" dirty="0">
                <a:latin typeface="Calibri"/>
                <a:cs typeface="Calibri"/>
              </a:rPr>
              <a:t>1	</a:t>
            </a:r>
            <a:r>
              <a:rPr sz="1200" spc="15" dirty="0">
                <a:latin typeface="Calibri"/>
                <a:cs typeface="Calibri"/>
              </a:rPr>
              <a:t>if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i="1" spc="35" dirty="0">
                <a:latin typeface="Calibri"/>
                <a:cs typeface="Calibri"/>
              </a:rPr>
              <a:t> </a:t>
            </a:r>
            <a:r>
              <a:rPr sz="1200" i="1" spc="310" dirty="0">
                <a:latin typeface="Calibri"/>
                <a:cs typeface="Calibri"/>
              </a:rPr>
              <a:t>&gt;</a:t>
            </a:r>
            <a:r>
              <a:rPr sz="1200" i="1" spc="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865"/>
              </a:lnSpc>
            </a:pP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175"/>
              </a:lnSpc>
              <a:tabLst>
                <a:tab pos="235585" algn="l"/>
              </a:tabLst>
            </a:pPr>
            <a:r>
              <a:rPr sz="1200" spc="-25" dirty="0">
                <a:latin typeface="Calibri"/>
                <a:cs typeface="Calibri"/>
              </a:rPr>
              <a:t>0	</a:t>
            </a:r>
            <a:r>
              <a:rPr sz="1200" spc="15" dirty="0">
                <a:latin typeface="Calibri"/>
                <a:cs typeface="Calibri"/>
              </a:rPr>
              <a:t>if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i="1" spc="35" dirty="0">
                <a:latin typeface="Calibri"/>
                <a:cs typeface="Calibri"/>
              </a:rPr>
              <a:t> </a:t>
            </a:r>
            <a:r>
              <a:rPr sz="1200" spc="60" dirty="0">
                <a:latin typeface="Yu Gothic UI"/>
                <a:cs typeface="Yu Gothic UI"/>
              </a:rPr>
              <a:t>≤</a:t>
            </a:r>
            <a:r>
              <a:rPr sz="1200" spc="-30" dirty="0">
                <a:latin typeface="Yu Gothic UI"/>
                <a:cs typeface="Yu Gothic U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3365" y="5151384"/>
            <a:ext cx="41395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Calibri"/>
                <a:cs typeface="Calibri"/>
              </a:rPr>
              <a:t>Simple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use,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but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differentiable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used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1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practice.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concepts.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1089" y="5151384"/>
            <a:ext cx="1390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latin typeface="Calibri"/>
                <a:cs typeface="Calibri"/>
              </a:rPr>
              <a:t>Useful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explaining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498" y="5653770"/>
            <a:ext cx="2342492" cy="138637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05860" y="713247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87941" y="7361758"/>
            <a:ext cx="535940" cy="0"/>
          </a:xfrm>
          <a:custGeom>
            <a:avLst/>
            <a:gdLst/>
            <a:ahLst/>
            <a:cxnLst/>
            <a:rect l="l" t="t" r="r" b="b"/>
            <a:pathLst>
              <a:path w="535939">
                <a:moveTo>
                  <a:pt x="0" y="0"/>
                </a:moveTo>
                <a:lnTo>
                  <a:pt x="535559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7711" y="7235187"/>
            <a:ext cx="25203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indent="-150495">
              <a:lnSpc>
                <a:spcPct val="100000"/>
              </a:lnSpc>
              <a:spcBef>
                <a:spcPts val="95"/>
              </a:spcBef>
              <a:buFont typeface="Yu Gothic UI"/>
              <a:buChar char="•"/>
              <a:tabLst>
                <a:tab pos="188595" algn="l"/>
              </a:tabLst>
            </a:pPr>
            <a:r>
              <a:rPr sz="1200" spc="25" dirty="0">
                <a:latin typeface="Calibri"/>
                <a:cs typeface="Calibri"/>
              </a:rPr>
              <a:t>Sigmoid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function: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i="1" spc="75" dirty="0">
                <a:latin typeface="Calibri"/>
                <a:cs typeface="Calibri"/>
              </a:rPr>
              <a:t>g</a:t>
            </a:r>
            <a:r>
              <a:rPr sz="1200" spc="75" dirty="0">
                <a:latin typeface="Calibri"/>
                <a:cs typeface="Calibri"/>
              </a:rPr>
              <a:t>(</a:t>
            </a:r>
            <a:r>
              <a:rPr sz="1200" i="1" spc="75" dirty="0">
                <a:latin typeface="Calibri"/>
                <a:cs typeface="Calibri"/>
              </a:rPr>
              <a:t>x</a:t>
            </a:r>
            <a:r>
              <a:rPr sz="1200" spc="75" dirty="0">
                <a:latin typeface="Calibri"/>
                <a:cs typeface="Calibri"/>
              </a:rPr>
              <a:t>)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800" spc="-37" baseline="-37037" dirty="0">
                <a:latin typeface="Calibri"/>
                <a:cs typeface="Calibri"/>
              </a:rPr>
              <a:t>1</a:t>
            </a:r>
            <a:r>
              <a:rPr sz="1800" spc="-22" baseline="-37037" dirty="0">
                <a:latin typeface="Calibri"/>
                <a:cs typeface="Calibri"/>
              </a:rPr>
              <a:t> </a:t>
            </a:r>
            <a:r>
              <a:rPr sz="1800" spc="465" baseline="-37037" dirty="0">
                <a:latin typeface="Calibri"/>
                <a:cs typeface="Calibri"/>
              </a:rPr>
              <a:t>+</a:t>
            </a:r>
            <a:r>
              <a:rPr sz="1800" spc="-7" baseline="-37037" dirty="0">
                <a:latin typeface="Calibri"/>
                <a:cs typeface="Calibri"/>
              </a:rPr>
              <a:t> </a:t>
            </a:r>
            <a:r>
              <a:rPr sz="1800" i="1" spc="142" baseline="-37037" dirty="0">
                <a:latin typeface="Calibri"/>
                <a:cs typeface="Calibri"/>
              </a:rPr>
              <a:t>e</a:t>
            </a:r>
            <a:r>
              <a:rPr sz="1200" i="1" spc="142" baseline="-31250" dirty="0">
                <a:latin typeface="Arial"/>
                <a:cs typeface="Arial"/>
              </a:rPr>
              <a:t>−</a:t>
            </a:r>
            <a:r>
              <a:rPr sz="1200" i="1" spc="142" baseline="-31250" dirty="0">
                <a:latin typeface="Calibri"/>
                <a:cs typeface="Calibri"/>
              </a:rPr>
              <a:t>kx</a:t>
            </a:r>
            <a:r>
              <a:rPr sz="1200" i="1" spc="-30" baseline="-3125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3365" y="7569184"/>
            <a:ext cx="5598160" cy="850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75" dirty="0">
                <a:latin typeface="Calibri"/>
                <a:cs typeface="Calibri"/>
              </a:rPr>
              <a:t>Can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approximate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(red: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smaller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i="1" spc="60" dirty="0">
                <a:latin typeface="Calibri"/>
                <a:cs typeface="Calibri"/>
              </a:rPr>
              <a:t>k</a:t>
            </a:r>
            <a:r>
              <a:rPr sz="1200" spc="60" dirty="0">
                <a:latin typeface="Calibri"/>
                <a:cs typeface="Calibri"/>
              </a:rPr>
              <a:t>,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worse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approximation;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black: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larger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60" dirty="0">
                <a:latin typeface="Calibri"/>
                <a:cs typeface="Calibri"/>
              </a:rPr>
              <a:t>k</a:t>
            </a:r>
            <a:r>
              <a:rPr sz="1200" spc="60" dirty="0">
                <a:latin typeface="Calibri"/>
                <a:cs typeface="Calibri"/>
              </a:rPr>
              <a:t>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better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approximation).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Gives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clear,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bounded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prediction.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Differentiable.</a:t>
            </a:r>
            <a:endParaRPr sz="12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spcBef>
                <a:spcPts val="725"/>
              </a:spcBef>
            </a:pPr>
            <a:r>
              <a:rPr sz="1200" spc="5" dirty="0">
                <a:latin typeface="Calibri"/>
                <a:cs typeface="Calibri"/>
              </a:rPr>
              <a:t>Preferred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long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time,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but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has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“vanishing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gradient”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problem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(gradient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very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small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extreme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i="1" spc="114" dirty="0">
                <a:latin typeface="Calibri"/>
                <a:cs typeface="Calibri"/>
              </a:rPr>
              <a:t>x</a:t>
            </a:r>
            <a:r>
              <a:rPr sz="1200" spc="114" dirty="0">
                <a:latin typeface="Calibri"/>
                <a:cs typeface="Calibri"/>
              </a:rPr>
              <a:t>)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computationally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expensive.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5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839" y="914401"/>
            <a:ext cx="2501168" cy="14229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3111" y="2386394"/>
            <a:ext cx="490283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marR="1079500" indent="-150495">
              <a:lnSpc>
                <a:spcPct val="150500"/>
              </a:lnSpc>
              <a:spcBef>
                <a:spcPts val="100"/>
              </a:spcBef>
              <a:buFont typeface="Yu Gothic UI"/>
              <a:buChar char="•"/>
              <a:tabLst>
                <a:tab pos="163195" algn="l"/>
              </a:tabLst>
            </a:pPr>
            <a:r>
              <a:rPr sz="1200" spc="20" dirty="0">
                <a:latin typeface="Calibri"/>
                <a:cs typeface="Calibri"/>
              </a:rPr>
              <a:t>Rectified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linear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</a:t>
            </a:r>
            <a:r>
              <a:rPr sz="1200" spc="35" dirty="0">
                <a:latin typeface="Calibri"/>
                <a:cs typeface="Calibri"/>
              </a:rPr>
              <a:t>nit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(ReLU):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g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90" dirty="0">
                <a:latin typeface="Calibri"/>
                <a:cs typeface="Calibri"/>
              </a:rPr>
              <a:t>)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max(0</a:t>
            </a:r>
            <a:r>
              <a:rPr sz="1200" i="1" spc="20" dirty="0">
                <a:latin typeface="Calibri"/>
                <a:cs typeface="Calibri"/>
              </a:rPr>
              <a:t>,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0" dirty="0">
                <a:latin typeface="Calibri"/>
                <a:cs typeface="Calibri"/>
              </a:rPr>
              <a:t>).  </a:t>
            </a:r>
            <a:r>
              <a:rPr sz="1200" spc="35" dirty="0">
                <a:latin typeface="Calibri"/>
                <a:cs typeface="Calibri"/>
              </a:rPr>
              <a:t>Computationally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efficient.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Non-linear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differentiable.</a:t>
            </a:r>
            <a:endParaRPr sz="12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  <a:spcBef>
                <a:spcPts val="725"/>
              </a:spcBef>
            </a:pPr>
            <a:r>
              <a:rPr sz="1200" spc="65" dirty="0">
                <a:latin typeface="Calibri"/>
                <a:cs typeface="Calibri"/>
              </a:rPr>
              <a:t>“Dying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ReLU”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problem: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gradient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0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negative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i="1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approaching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580" y="3404570"/>
            <a:ext cx="2380029" cy="13300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3111" y="4822266"/>
            <a:ext cx="4102735" cy="5759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825"/>
              </a:spcBef>
              <a:buFont typeface="Yu Gothic UI"/>
              <a:buChar char="•"/>
              <a:tabLst>
                <a:tab pos="163195" algn="l"/>
              </a:tabLst>
            </a:pPr>
            <a:r>
              <a:rPr sz="1200" spc="60" dirty="0">
                <a:latin typeface="Calibri"/>
                <a:cs typeface="Calibri"/>
              </a:rPr>
              <a:t>Leaky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ReLU: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g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90" dirty="0">
                <a:latin typeface="Calibri"/>
                <a:cs typeface="Calibri"/>
              </a:rPr>
              <a:t>)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10" dirty="0">
                <a:latin typeface="Calibri"/>
                <a:cs typeface="Calibri"/>
              </a:rPr>
              <a:t>=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m</a:t>
            </a:r>
            <a:r>
              <a:rPr sz="1200" spc="40" dirty="0">
                <a:latin typeface="Calibri"/>
                <a:cs typeface="Calibri"/>
              </a:rPr>
              <a:t>ax(0</a:t>
            </a:r>
            <a:r>
              <a:rPr sz="1200" i="1" spc="20" dirty="0">
                <a:latin typeface="Calibri"/>
                <a:cs typeface="Calibri"/>
              </a:rPr>
              <a:t>.</a:t>
            </a:r>
            <a:r>
              <a:rPr sz="1200" spc="-25" dirty="0">
                <a:latin typeface="Calibri"/>
                <a:cs typeface="Calibri"/>
              </a:rPr>
              <a:t>1</a:t>
            </a:r>
            <a:r>
              <a:rPr sz="1200" i="1" spc="80" dirty="0">
                <a:latin typeface="Calibri"/>
                <a:cs typeface="Calibri"/>
              </a:rPr>
              <a:t>x,</a:t>
            </a:r>
            <a:r>
              <a:rPr sz="1200" i="1" spc="-75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5" dirty="0">
                <a:latin typeface="Calibri"/>
                <a:cs typeface="Calibri"/>
              </a:rPr>
              <a:t>).</a:t>
            </a:r>
            <a:endParaRPr sz="12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  <a:spcBef>
                <a:spcPts val="730"/>
              </a:spcBef>
            </a:pPr>
            <a:r>
              <a:rPr sz="1200" spc="55" dirty="0">
                <a:latin typeface="Calibri"/>
                <a:cs typeface="Calibri"/>
              </a:rPr>
              <a:t>Like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ReLU,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but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enables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learning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negative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2943" y="5533432"/>
            <a:ext cx="2392757" cy="166729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1700" y="7533825"/>
            <a:ext cx="5969635" cy="1484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635" indent="-369570" algn="just">
              <a:lnSpc>
                <a:spcPct val="100000"/>
              </a:lnSpc>
              <a:spcBef>
                <a:spcPts val="120"/>
              </a:spcBef>
              <a:buFont typeface="Calibri"/>
              <a:buAutoNum type="arabicPlain" startAt="3"/>
              <a:tabLst>
                <a:tab pos="382270" algn="l"/>
              </a:tabLst>
            </a:pPr>
            <a:r>
              <a:rPr sz="1700" b="1" spc="150" dirty="0">
                <a:latin typeface="Calibri"/>
                <a:cs typeface="Calibri"/>
              </a:rPr>
              <a:t>Introduction</a:t>
            </a:r>
            <a:r>
              <a:rPr sz="1700" b="1" spc="225" dirty="0">
                <a:latin typeface="Calibri"/>
                <a:cs typeface="Calibri"/>
              </a:rPr>
              <a:t> </a:t>
            </a:r>
            <a:r>
              <a:rPr sz="1700" b="1" spc="105" dirty="0">
                <a:latin typeface="Calibri"/>
                <a:cs typeface="Calibri"/>
              </a:rPr>
              <a:t>to</a:t>
            </a:r>
            <a:r>
              <a:rPr sz="1700" b="1" spc="229" dirty="0">
                <a:latin typeface="Calibri"/>
                <a:cs typeface="Calibri"/>
              </a:rPr>
              <a:t> </a:t>
            </a:r>
            <a:r>
              <a:rPr sz="1700" b="1" spc="140" dirty="0">
                <a:latin typeface="Calibri"/>
                <a:cs typeface="Calibri"/>
              </a:rPr>
              <a:t>Perceptrons</a:t>
            </a:r>
            <a:endParaRPr sz="1700">
              <a:latin typeface="Calibri"/>
              <a:cs typeface="Calibri"/>
            </a:endParaRPr>
          </a:p>
          <a:p>
            <a:pPr marL="479425" lvl="1" indent="-467359" algn="just">
              <a:lnSpc>
                <a:spcPct val="100000"/>
              </a:lnSpc>
              <a:spcBef>
                <a:spcPts val="1235"/>
              </a:spcBef>
              <a:buFont typeface="Calibri"/>
              <a:buAutoNum type="arabicPeriod"/>
              <a:tabLst>
                <a:tab pos="480059" algn="l"/>
              </a:tabLst>
            </a:pPr>
            <a:r>
              <a:rPr sz="1400" b="1" spc="105" dirty="0">
                <a:latin typeface="Calibri"/>
                <a:cs typeface="Calibri"/>
              </a:rPr>
              <a:t>Feed-forward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v.s.</a:t>
            </a:r>
            <a:r>
              <a:rPr sz="1400" b="1" spc="405" dirty="0">
                <a:latin typeface="Calibri"/>
                <a:cs typeface="Calibri"/>
              </a:rPr>
              <a:t> </a:t>
            </a:r>
            <a:r>
              <a:rPr sz="1400" b="1" spc="114" dirty="0">
                <a:latin typeface="Calibri"/>
                <a:cs typeface="Calibri"/>
              </a:rPr>
              <a:t>recurrent</a:t>
            </a:r>
            <a:r>
              <a:rPr sz="1400" b="1" spc="22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neural</a:t>
            </a:r>
            <a:r>
              <a:rPr sz="1400" b="1" spc="220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networks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40"/>
              </a:spcBef>
            </a:pPr>
            <a:r>
              <a:rPr sz="1200" spc="65" dirty="0">
                <a:latin typeface="Calibri"/>
                <a:cs typeface="Calibri"/>
              </a:rPr>
              <a:t>Let </a:t>
            </a:r>
            <a:r>
              <a:rPr sz="1200" spc="-35" dirty="0">
                <a:latin typeface="Calibri"/>
                <a:cs typeface="Calibri"/>
              </a:rPr>
              <a:t>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discuss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types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networks: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feed-forward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recurrent </a:t>
            </a:r>
            <a:r>
              <a:rPr sz="1200" spc="5" dirty="0">
                <a:latin typeface="Calibri"/>
                <a:cs typeface="Calibri"/>
              </a:rPr>
              <a:t> neural </a:t>
            </a:r>
            <a:r>
              <a:rPr sz="1200" spc="-5" dirty="0">
                <a:latin typeface="Calibri"/>
                <a:cs typeface="Calibri"/>
              </a:rPr>
              <a:t>network.</a:t>
            </a:r>
            <a:r>
              <a:rPr sz="1200" spc="5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See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2-layer </a:t>
            </a:r>
            <a:r>
              <a:rPr sz="1200" spc="-15" dirty="0">
                <a:latin typeface="Calibri"/>
                <a:cs typeface="Calibri"/>
              </a:rPr>
              <a:t>feed-forward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-10" dirty="0">
                <a:latin typeface="Calibri"/>
                <a:cs typeface="Calibri"/>
              </a:rPr>
              <a:t>below.</a:t>
            </a:r>
            <a:r>
              <a:rPr sz="1200" spc="509" dirty="0">
                <a:latin typeface="Calibri"/>
                <a:cs typeface="Calibri"/>
              </a:rPr>
              <a:t> </a:t>
            </a:r>
            <a:r>
              <a:rPr sz="1200" spc="85" dirty="0">
                <a:latin typeface="Calibri"/>
                <a:cs typeface="Calibri"/>
              </a:rPr>
              <a:t>It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directed </a:t>
            </a:r>
            <a:r>
              <a:rPr sz="1200" spc="30" dirty="0">
                <a:latin typeface="Calibri"/>
                <a:cs typeface="Calibri"/>
              </a:rPr>
              <a:t>acyclic </a:t>
            </a:r>
            <a:r>
              <a:rPr sz="1200" spc="20" dirty="0">
                <a:latin typeface="Calibri"/>
                <a:cs typeface="Calibri"/>
              </a:rPr>
              <a:t>graph.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key property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5" dirty="0">
                <a:latin typeface="Calibri"/>
                <a:cs typeface="Calibri"/>
              </a:rPr>
              <a:t>the network </a:t>
            </a:r>
            <a:r>
              <a:rPr sz="1200" spc="5" dirty="0">
                <a:latin typeface="Calibri"/>
                <a:cs typeface="Calibri"/>
              </a:rPr>
              <a:t>has </a:t>
            </a:r>
            <a:r>
              <a:rPr sz="1200" spc="-15" dirty="0">
                <a:latin typeface="Calibri"/>
                <a:cs typeface="Calibri"/>
              </a:rPr>
              <a:t>no </a:t>
            </a:r>
            <a:r>
              <a:rPr sz="1200" dirty="0">
                <a:latin typeface="Calibri"/>
                <a:cs typeface="Calibri"/>
              </a:rPr>
              <a:t>loops.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Think </a:t>
            </a:r>
            <a:r>
              <a:rPr sz="1200" spc="15" dirty="0">
                <a:latin typeface="Calibri"/>
                <a:cs typeface="Calibri"/>
              </a:rPr>
              <a:t>about </a:t>
            </a:r>
            <a:r>
              <a:rPr sz="1200" spc="-5" dirty="0">
                <a:latin typeface="Calibri"/>
                <a:cs typeface="Calibri"/>
              </a:rPr>
              <a:t>the numbers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flowing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through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network.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They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come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values,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transformed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through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edges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6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5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901697"/>
            <a:ext cx="59690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nodes,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finally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go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out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values.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These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only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flow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direction.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They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never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go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backwards.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7546" y="1587896"/>
            <a:ext cx="2159998" cy="13962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1700" y="3299101"/>
            <a:ext cx="5969000" cy="1400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feed-forward </a:t>
            </a:r>
            <a:r>
              <a:rPr sz="1200" spc="-5" dirty="0">
                <a:latin typeface="Calibri"/>
                <a:cs typeface="Calibri"/>
              </a:rPr>
              <a:t>network, the </a:t>
            </a:r>
            <a:r>
              <a:rPr sz="1200" spc="15" dirty="0">
                <a:latin typeface="Calibri"/>
                <a:cs typeface="Calibri"/>
              </a:rPr>
              <a:t>outputs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its </a:t>
            </a:r>
            <a:r>
              <a:rPr sz="1200" spc="20" dirty="0">
                <a:latin typeface="Calibri"/>
                <a:cs typeface="Calibri"/>
              </a:rPr>
              <a:t>inputs.  </a:t>
            </a:r>
            <a:r>
              <a:rPr sz="1200" spc="55" dirty="0">
                <a:latin typeface="Calibri"/>
                <a:cs typeface="Calibri"/>
              </a:rPr>
              <a:t>If </a:t>
            </a:r>
            <a:r>
              <a:rPr sz="1200" dirty="0">
                <a:latin typeface="Calibri"/>
                <a:cs typeface="Calibri"/>
              </a:rPr>
              <a:t>you </a:t>
            </a:r>
            <a:r>
              <a:rPr sz="1200" spc="-5" dirty="0">
                <a:latin typeface="Calibri"/>
                <a:cs typeface="Calibri"/>
              </a:rPr>
              <a:t>know the </a:t>
            </a:r>
            <a:r>
              <a:rPr sz="1200" spc="20" dirty="0">
                <a:latin typeface="Calibri"/>
                <a:cs typeface="Calibri"/>
              </a:rPr>
              <a:t>inputs,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determine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outputs.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0"/>
              </a:spcBef>
            </a:pPr>
            <a:r>
              <a:rPr sz="1200" spc="65" dirty="0">
                <a:latin typeface="Calibri"/>
                <a:cs typeface="Calibri"/>
              </a:rPr>
              <a:t>On </a:t>
            </a:r>
            <a:r>
              <a:rPr sz="1200" spc="-5" dirty="0">
                <a:latin typeface="Calibri"/>
                <a:cs typeface="Calibri"/>
              </a:rPr>
              <a:t>the other </a:t>
            </a:r>
            <a:r>
              <a:rPr sz="1200" spc="15" dirty="0">
                <a:latin typeface="Calibri"/>
                <a:cs typeface="Calibri"/>
              </a:rPr>
              <a:t>hand,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recurrent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loops.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See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dirty="0">
                <a:latin typeface="Calibri"/>
                <a:cs typeface="Calibri"/>
              </a:rPr>
              <a:t>example </a:t>
            </a:r>
            <a:r>
              <a:rPr sz="1200" spc="-10" dirty="0">
                <a:latin typeface="Calibri"/>
                <a:cs typeface="Calibri"/>
              </a:rPr>
              <a:t>below.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taken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15" dirty="0">
                <a:latin typeface="Calibri"/>
                <a:cs typeface="Calibri"/>
              </a:rPr>
              <a:t>output </a:t>
            </a:r>
            <a:r>
              <a:rPr sz="1200" spc="-5" dirty="0">
                <a:latin typeface="Calibri"/>
                <a:cs typeface="Calibri"/>
              </a:rPr>
              <a:t>from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-15" dirty="0">
                <a:latin typeface="Calibri"/>
                <a:cs typeface="Calibri"/>
              </a:rPr>
              <a:t>node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40" dirty="0">
                <a:latin typeface="Calibri"/>
                <a:cs typeface="Calibri"/>
              </a:rPr>
              <a:t>feed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value </a:t>
            </a:r>
            <a:r>
              <a:rPr sz="1200" spc="15" dirty="0">
                <a:latin typeface="Calibri"/>
                <a:cs typeface="Calibri"/>
              </a:rPr>
              <a:t>back </a:t>
            </a:r>
            <a:r>
              <a:rPr sz="1200" spc="5" dirty="0">
                <a:latin typeface="Calibri"/>
                <a:cs typeface="Calibri"/>
              </a:rPr>
              <a:t>into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node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10" dirty="0">
                <a:latin typeface="Calibri"/>
                <a:cs typeface="Calibri"/>
              </a:rPr>
              <a:t>an </a:t>
            </a:r>
            <a:r>
              <a:rPr sz="1200" spc="25" dirty="0">
                <a:latin typeface="Calibri"/>
                <a:cs typeface="Calibri"/>
              </a:rPr>
              <a:t>input. </a:t>
            </a:r>
            <a:r>
              <a:rPr sz="1200" spc="35" dirty="0">
                <a:latin typeface="Calibri"/>
                <a:cs typeface="Calibri"/>
              </a:rPr>
              <a:t>What’s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advantage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having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loop?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You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may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learned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circuit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design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course.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Loops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30" dirty="0">
                <a:latin typeface="Calibri"/>
                <a:cs typeface="Calibri"/>
              </a:rPr>
              <a:t>circuit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5" dirty="0">
                <a:latin typeface="Calibri"/>
                <a:cs typeface="Calibri"/>
              </a:rPr>
              <a:t>give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memory.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30" dirty="0">
                <a:latin typeface="Calibri"/>
                <a:cs typeface="Calibri"/>
              </a:rPr>
              <a:t>circuit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15" dirty="0">
                <a:latin typeface="Calibri"/>
                <a:cs typeface="Calibri"/>
              </a:rPr>
              <a:t>remember </a:t>
            </a:r>
            <a:r>
              <a:rPr sz="1200" spc="-30" dirty="0">
                <a:latin typeface="Calibri"/>
                <a:cs typeface="Calibri"/>
              </a:rPr>
              <a:t>some </a:t>
            </a:r>
            <a:r>
              <a:rPr sz="1200" spc="10" dirty="0">
                <a:latin typeface="Calibri"/>
                <a:cs typeface="Calibri"/>
              </a:rPr>
              <a:t>information </a:t>
            </a:r>
            <a:r>
              <a:rPr sz="1200" spc="5" dirty="0">
                <a:latin typeface="Calibri"/>
                <a:cs typeface="Calibri"/>
              </a:rPr>
              <a:t>while </a:t>
            </a:r>
            <a:r>
              <a:rPr sz="1200" spc="25" dirty="0">
                <a:latin typeface="Calibri"/>
                <a:cs typeface="Calibri"/>
              </a:rPr>
              <a:t>it’s </a:t>
            </a:r>
            <a:r>
              <a:rPr sz="1200" spc="10" dirty="0">
                <a:latin typeface="Calibri"/>
                <a:cs typeface="Calibri"/>
              </a:rPr>
              <a:t>doing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computations.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Similarly,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recurrent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network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has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memory.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5850" y="4952242"/>
            <a:ext cx="1934897" cy="87475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1700" y="6053515"/>
            <a:ext cx="5969000" cy="294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complication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30" dirty="0">
                <a:latin typeface="Calibri"/>
                <a:cs typeface="Calibri"/>
              </a:rPr>
              <a:t>that,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output </a:t>
            </a:r>
            <a:r>
              <a:rPr sz="1200" dirty="0">
                <a:latin typeface="Calibri"/>
                <a:cs typeface="Calibri"/>
              </a:rPr>
              <a:t>value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15" dirty="0">
                <a:latin typeface="Calibri"/>
                <a:cs typeface="Calibri"/>
              </a:rPr>
              <a:t>no </a:t>
            </a:r>
            <a:r>
              <a:rPr sz="1200" spc="-5" dirty="0">
                <a:latin typeface="Calibri"/>
                <a:cs typeface="Calibri"/>
              </a:rPr>
              <a:t>longer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30" dirty="0">
                <a:latin typeface="Calibri"/>
                <a:cs typeface="Calibri"/>
              </a:rPr>
              <a:t>its </a:t>
            </a:r>
            <a:r>
              <a:rPr sz="1200" spc="20" dirty="0">
                <a:latin typeface="Calibri"/>
                <a:cs typeface="Calibri"/>
              </a:rPr>
              <a:t>inputs.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output </a:t>
            </a:r>
            <a:r>
              <a:rPr sz="1200" spc="20" dirty="0">
                <a:latin typeface="Calibri"/>
                <a:cs typeface="Calibri"/>
              </a:rPr>
              <a:t> may </a:t>
            </a:r>
            <a:r>
              <a:rPr sz="1200" dirty="0">
                <a:latin typeface="Calibri"/>
                <a:cs typeface="Calibri"/>
              </a:rPr>
              <a:t>also </a:t>
            </a:r>
            <a:r>
              <a:rPr sz="1200" spc="-10" dirty="0">
                <a:latin typeface="Calibri"/>
                <a:cs typeface="Calibri"/>
              </a:rPr>
              <a:t>depend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what </a:t>
            </a:r>
            <a:r>
              <a:rPr sz="1200" spc="-5" dirty="0">
                <a:latin typeface="Calibri"/>
                <a:cs typeface="Calibri"/>
              </a:rPr>
              <a:t>the network </a:t>
            </a:r>
            <a:r>
              <a:rPr sz="1200" spc="-15" dirty="0">
                <a:latin typeface="Calibri"/>
                <a:cs typeface="Calibri"/>
              </a:rPr>
              <a:t>remembers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about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0" dirty="0">
                <a:latin typeface="Calibri"/>
                <a:cs typeface="Calibri"/>
              </a:rPr>
              <a:t>historical inputs.  </a:t>
            </a:r>
            <a:r>
              <a:rPr sz="1200" spc="30" dirty="0">
                <a:latin typeface="Calibri"/>
                <a:cs typeface="Calibri"/>
              </a:rPr>
              <a:t>Historical 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determine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current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state,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which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influences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35" dirty="0">
                <a:latin typeface="Calibri"/>
                <a:cs typeface="Calibri"/>
              </a:rPr>
              <a:t>Arguably,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recurrent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better </a:t>
            </a:r>
            <a:r>
              <a:rPr sz="1200" spc="-5" dirty="0">
                <a:latin typeface="Calibri"/>
                <a:cs typeface="Calibri"/>
              </a:rPr>
              <a:t>model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human </a:t>
            </a:r>
            <a:r>
              <a:rPr sz="1200" spc="25" dirty="0">
                <a:latin typeface="Calibri"/>
                <a:cs typeface="Calibri"/>
              </a:rPr>
              <a:t>brain, </a:t>
            </a:r>
            <a:r>
              <a:rPr sz="1200" spc="-15" dirty="0">
                <a:latin typeface="Calibri"/>
                <a:cs typeface="Calibri"/>
              </a:rPr>
              <a:t>because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15" dirty="0">
                <a:latin typeface="Calibri"/>
                <a:cs typeface="Calibri"/>
              </a:rPr>
              <a:t>have </a:t>
            </a:r>
            <a:r>
              <a:rPr sz="1200" spc="-10" dirty="0">
                <a:latin typeface="Calibri"/>
                <a:cs typeface="Calibri"/>
              </a:rPr>
              <a:t>memory.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Unfortunately, </a:t>
            </a:r>
            <a:r>
              <a:rPr sz="1200" spc="-15" dirty="0">
                <a:latin typeface="Calibri"/>
                <a:cs typeface="Calibri"/>
              </a:rPr>
              <a:t>because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loops, </a:t>
            </a:r>
            <a:r>
              <a:rPr sz="1200" spc="25" dirty="0">
                <a:latin typeface="Calibri"/>
                <a:cs typeface="Calibri"/>
              </a:rPr>
              <a:t>it’s </a:t>
            </a:r>
            <a:r>
              <a:rPr sz="1200" spc="-5" dirty="0">
                <a:latin typeface="Calibri"/>
                <a:cs typeface="Calibri"/>
              </a:rPr>
              <a:t>also </a:t>
            </a:r>
            <a:r>
              <a:rPr sz="1200" spc="-20" dirty="0">
                <a:latin typeface="Calibri"/>
                <a:cs typeface="Calibri"/>
              </a:rPr>
              <a:t>more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difficult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30" dirty="0">
                <a:latin typeface="Calibri"/>
                <a:cs typeface="Calibri"/>
              </a:rPr>
              <a:t>train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recurrent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interpret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their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meanings.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-10" dirty="0">
                <a:latin typeface="Calibri"/>
                <a:cs typeface="Calibri"/>
              </a:rPr>
              <a:t>course,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30" dirty="0">
                <a:latin typeface="Calibri"/>
                <a:cs typeface="Calibri"/>
              </a:rPr>
              <a:t>will </a:t>
            </a:r>
            <a:r>
              <a:rPr sz="1200" spc="-5" dirty="0">
                <a:latin typeface="Calibri"/>
                <a:cs typeface="Calibri"/>
              </a:rPr>
              <a:t>focus </a:t>
            </a:r>
            <a:r>
              <a:rPr sz="1200" spc="-15" dirty="0">
                <a:latin typeface="Calibri"/>
                <a:cs typeface="Calibri"/>
              </a:rPr>
              <a:t>on feed-forward </a:t>
            </a:r>
            <a:r>
              <a:rPr sz="1200" spc="-5" dirty="0">
                <a:latin typeface="Calibri"/>
                <a:cs typeface="Calibri"/>
              </a:rPr>
              <a:t>networks. </a:t>
            </a:r>
            <a:r>
              <a:rPr sz="1200" spc="55" dirty="0">
                <a:latin typeface="Calibri"/>
                <a:cs typeface="Calibri"/>
              </a:rPr>
              <a:t>If </a:t>
            </a:r>
            <a:r>
              <a:rPr sz="1200" dirty="0">
                <a:latin typeface="Calibri"/>
                <a:cs typeface="Calibri"/>
              </a:rPr>
              <a:t>you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interested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15" dirty="0">
                <a:latin typeface="Calibri"/>
                <a:cs typeface="Calibri"/>
              </a:rPr>
              <a:t>learning </a:t>
            </a:r>
            <a:r>
              <a:rPr sz="1200" spc="-20" dirty="0">
                <a:latin typeface="Calibri"/>
                <a:cs typeface="Calibri"/>
              </a:rPr>
              <a:t>more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about </a:t>
            </a:r>
            <a:r>
              <a:rPr sz="1200" spc="-5" dirty="0">
                <a:latin typeface="Calibri"/>
                <a:cs typeface="Calibri"/>
              </a:rPr>
              <a:t>other </a:t>
            </a:r>
            <a:r>
              <a:rPr sz="1200" spc="10" dirty="0">
                <a:latin typeface="Calibri"/>
                <a:cs typeface="Calibri"/>
              </a:rPr>
              <a:t>types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networks, </a:t>
            </a:r>
            <a:r>
              <a:rPr sz="1200" spc="50" dirty="0">
                <a:latin typeface="Calibri"/>
                <a:cs typeface="Calibri"/>
              </a:rPr>
              <a:t>I’d </a:t>
            </a:r>
            <a:r>
              <a:rPr sz="1200" spc="-10" dirty="0">
                <a:latin typeface="Calibri"/>
                <a:cs typeface="Calibri"/>
              </a:rPr>
              <a:t>recommend </a:t>
            </a:r>
            <a:r>
              <a:rPr sz="1200" spc="35" dirty="0">
                <a:latin typeface="Calibri"/>
                <a:cs typeface="Calibri"/>
              </a:rPr>
              <a:t>taking </a:t>
            </a:r>
            <a:r>
              <a:rPr sz="1200" spc="150" dirty="0">
                <a:latin typeface="Calibri"/>
                <a:cs typeface="Calibri"/>
              </a:rPr>
              <a:t>CS </a:t>
            </a:r>
            <a:r>
              <a:rPr sz="1200" spc="-25" dirty="0">
                <a:latin typeface="Calibri"/>
                <a:cs typeface="Calibri"/>
              </a:rPr>
              <a:t>480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on </a:t>
            </a:r>
            <a:r>
              <a:rPr sz="1200" spc="25" dirty="0">
                <a:latin typeface="Calibri"/>
                <a:cs typeface="Calibri"/>
              </a:rPr>
              <a:t>Intro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Machine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Learning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0" dirty="0">
                <a:latin typeface="Calibri"/>
                <a:cs typeface="Calibri"/>
              </a:rPr>
              <a:t>CS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479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Neural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Networks.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85" dirty="0">
                <a:latin typeface="Calibri"/>
                <a:cs typeface="Calibri"/>
              </a:rPr>
              <a:t>3.2  </a:t>
            </a:r>
            <a:r>
              <a:rPr sz="1400" b="1" spc="420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Perceptrons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35"/>
              </a:spcBef>
            </a:pPr>
            <a:r>
              <a:rPr sz="1200" spc="40" dirty="0">
                <a:latin typeface="Calibri"/>
                <a:cs typeface="Calibri"/>
              </a:rPr>
              <a:t>Let’s </a:t>
            </a:r>
            <a:r>
              <a:rPr sz="1200" spc="10" dirty="0">
                <a:latin typeface="Calibri"/>
                <a:cs typeface="Calibri"/>
              </a:rPr>
              <a:t>look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perceptron.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18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5" dirty="0">
                <a:latin typeface="Calibri"/>
                <a:cs typeface="Calibri"/>
              </a:rPr>
              <a:t>a single-layer  </a:t>
            </a:r>
            <a:r>
              <a:rPr sz="1200" spc="-15" dirty="0">
                <a:latin typeface="Calibri"/>
                <a:cs typeface="Calibri"/>
              </a:rPr>
              <a:t>feed-forward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neural </a:t>
            </a:r>
            <a:r>
              <a:rPr sz="1200" spc="-5" dirty="0">
                <a:latin typeface="Calibri"/>
                <a:cs typeface="Calibri"/>
              </a:rPr>
              <a:t>network.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In 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picture </a:t>
            </a:r>
            <a:r>
              <a:rPr sz="1200" spc="-10" dirty="0">
                <a:latin typeface="Calibri"/>
                <a:cs typeface="Calibri"/>
              </a:rPr>
              <a:t>below,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5" dirty="0">
                <a:latin typeface="Calibri"/>
                <a:cs typeface="Calibri"/>
              </a:rPr>
              <a:t>looks </a:t>
            </a:r>
            <a:r>
              <a:rPr sz="1200" spc="10" dirty="0">
                <a:latin typeface="Calibri"/>
                <a:cs typeface="Calibri"/>
              </a:rPr>
              <a:t>like </a:t>
            </a:r>
            <a:r>
              <a:rPr sz="1200" spc="-10" dirty="0">
                <a:latin typeface="Calibri"/>
                <a:cs typeface="Calibri"/>
              </a:rPr>
              <a:t>there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layers,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30" dirty="0">
                <a:latin typeface="Calibri"/>
                <a:cs typeface="Calibri"/>
              </a:rPr>
              <a:t>input </a:t>
            </a:r>
            <a:r>
              <a:rPr sz="1200" dirty="0">
                <a:latin typeface="Calibri"/>
                <a:cs typeface="Calibri"/>
              </a:rPr>
              <a:t>layer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output </a:t>
            </a:r>
            <a:r>
              <a:rPr sz="1200" spc="5" dirty="0">
                <a:latin typeface="Calibri"/>
                <a:cs typeface="Calibri"/>
              </a:rPr>
              <a:t>layer.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However,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layer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does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not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neurons.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spc="85" dirty="0">
                <a:latin typeface="Calibri"/>
                <a:cs typeface="Calibri"/>
              </a:rPr>
              <a:t>It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simply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contains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values.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7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901697"/>
            <a:ext cx="59683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Calibri"/>
                <a:cs typeface="Calibri"/>
              </a:rPr>
              <a:t>output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layer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has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neurons.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Each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neuron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takes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input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values,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calculates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weighted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sum,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feeds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result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through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some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activation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produce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output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5952" y="1383591"/>
            <a:ext cx="4160596" cy="249063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32399" y="6778021"/>
            <a:ext cx="5908040" cy="2218055"/>
          </a:xfrm>
          <a:custGeom>
            <a:avLst/>
            <a:gdLst/>
            <a:ahLst/>
            <a:cxnLst/>
            <a:rect l="l" t="t" r="r" b="b"/>
            <a:pathLst>
              <a:path w="5908040" h="2218054">
                <a:moveTo>
                  <a:pt x="5907676" y="0"/>
                </a:moveTo>
                <a:lnTo>
                  <a:pt x="0" y="0"/>
                </a:lnTo>
                <a:lnTo>
                  <a:pt x="0" y="2217536"/>
                </a:lnTo>
                <a:lnTo>
                  <a:pt x="5907676" y="2217536"/>
                </a:lnTo>
                <a:lnTo>
                  <a:pt x="5907676" y="0"/>
                </a:lnTo>
                <a:close/>
              </a:path>
            </a:pathLst>
          </a:custGeom>
          <a:solidFill>
            <a:srgbClr val="D8F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3984876"/>
            <a:ext cx="5969635" cy="341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200" spc="180" dirty="0">
                <a:latin typeface="Calibri"/>
                <a:cs typeface="Calibri"/>
              </a:rPr>
              <a:t>A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functions,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AND,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OR,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120" dirty="0">
                <a:latin typeface="Calibri"/>
                <a:cs typeface="Calibri"/>
              </a:rPr>
              <a:t>NOT.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80" dirty="0">
                <a:latin typeface="Calibri"/>
                <a:cs typeface="Calibri"/>
              </a:rPr>
              <a:t>This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was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25" dirty="0">
                <a:latin typeface="Calibri"/>
                <a:cs typeface="Calibri"/>
              </a:rPr>
              <a:t>big </a:t>
            </a:r>
            <a:r>
              <a:rPr sz="1200" dirty="0">
                <a:latin typeface="Calibri"/>
                <a:cs typeface="Calibri"/>
              </a:rPr>
              <a:t>deal </a:t>
            </a:r>
            <a:r>
              <a:rPr sz="1200" spc="-15" dirty="0">
                <a:latin typeface="Calibri"/>
                <a:cs typeface="Calibri"/>
              </a:rPr>
              <a:t>when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 </a:t>
            </a:r>
            <a:r>
              <a:rPr sz="1200" spc="-20" dirty="0">
                <a:latin typeface="Calibri"/>
                <a:cs typeface="Calibri"/>
              </a:rPr>
              <a:t>was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discovered.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time, </a:t>
            </a:r>
            <a:r>
              <a:rPr sz="1200" spc="-5" dirty="0">
                <a:latin typeface="Calibri"/>
                <a:cs typeface="Calibri"/>
              </a:rPr>
              <a:t>much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150" dirty="0">
                <a:latin typeface="Calibri"/>
                <a:cs typeface="Calibri"/>
              </a:rPr>
              <a:t>AI </a:t>
            </a:r>
            <a:r>
              <a:rPr sz="1200" spc="-20" dirty="0">
                <a:latin typeface="Calibri"/>
                <a:cs typeface="Calibri"/>
              </a:rPr>
              <a:t>was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focusing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developing </a:t>
            </a:r>
            <a:r>
              <a:rPr sz="1200" spc="5" dirty="0">
                <a:latin typeface="Calibri"/>
                <a:cs typeface="Calibri"/>
              </a:rPr>
              <a:t> systems </a:t>
            </a:r>
            <a:r>
              <a:rPr sz="1200" dirty="0">
                <a:latin typeface="Calibri"/>
                <a:cs typeface="Calibri"/>
              </a:rPr>
              <a:t>to perform </a:t>
            </a:r>
            <a:r>
              <a:rPr sz="1200" spc="5" dirty="0">
                <a:latin typeface="Calibri"/>
                <a:cs typeface="Calibri"/>
              </a:rPr>
              <a:t>formal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dirty="0">
                <a:latin typeface="Calibri"/>
                <a:cs typeface="Calibri"/>
              </a:rPr>
              <a:t>reasoning.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Representing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10" dirty="0">
                <a:latin typeface="Calibri"/>
                <a:cs typeface="Calibri"/>
              </a:rPr>
              <a:t>functions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first </a:t>
            </a:r>
            <a:r>
              <a:rPr sz="1200" spc="-5" dirty="0">
                <a:latin typeface="Calibri"/>
                <a:cs typeface="Calibri"/>
              </a:rPr>
              <a:t>step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towards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10" dirty="0">
                <a:latin typeface="Calibri"/>
                <a:cs typeface="Calibri"/>
              </a:rPr>
              <a:t>goal. </a:t>
            </a:r>
            <a:r>
              <a:rPr sz="1200" spc="25" dirty="0">
                <a:latin typeface="Calibri"/>
                <a:cs typeface="Calibri"/>
              </a:rPr>
              <a:t>Many </a:t>
            </a:r>
            <a:r>
              <a:rPr sz="1200" spc="-15" dirty="0">
                <a:latin typeface="Calibri"/>
                <a:cs typeface="Calibri"/>
              </a:rPr>
              <a:t>people </a:t>
            </a:r>
            <a:r>
              <a:rPr sz="1200" spc="10" dirty="0">
                <a:latin typeface="Calibri"/>
                <a:cs typeface="Calibri"/>
              </a:rPr>
              <a:t>thought </a:t>
            </a:r>
            <a:r>
              <a:rPr sz="1200" dirty="0">
                <a:latin typeface="Calibri"/>
                <a:cs typeface="Calibri"/>
              </a:rPr>
              <a:t>perceptrons </a:t>
            </a:r>
            <a:r>
              <a:rPr sz="1200" spc="-5" dirty="0">
                <a:latin typeface="Calibri"/>
                <a:cs typeface="Calibri"/>
              </a:rPr>
              <a:t>would </a:t>
            </a:r>
            <a:r>
              <a:rPr sz="1200" spc="10" dirty="0">
                <a:latin typeface="Calibri"/>
                <a:cs typeface="Calibri"/>
              </a:rPr>
              <a:t>eventually </a:t>
            </a:r>
            <a:r>
              <a:rPr sz="1200" dirty="0">
                <a:latin typeface="Calibri"/>
                <a:cs typeface="Calibri"/>
              </a:rPr>
              <a:t>allow </a:t>
            </a:r>
            <a:r>
              <a:rPr sz="1200" spc="5" dirty="0">
                <a:latin typeface="Calibri"/>
                <a:cs typeface="Calibri"/>
              </a:rPr>
              <a:t>us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5" dirty="0">
                <a:latin typeface="Calibri"/>
                <a:cs typeface="Calibri"/>
              </a:rPr>
              <a:t>develop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powerful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deduction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system,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which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capable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solving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any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problem.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200" spc="114" dirty="0">
                <a:latin typeface="Calibri"/>
                <a:cs typeface="Calibri"/>
              </a:rPr>
              <a:t>I </a:t>
            </a:r>
            <a:r>
              <a:rPr sz="1200" spc="15" dirty="0">
                <a:latin typeface="Calibri"/>
                <a:cs typeface="Calibri"/>
              </a:rPr>
              <a:t>told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simple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logical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functions.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How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does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0" dirty="0">
                <a:latin typeface="Calibri"/>
                <a:cs typeface="Calibri"/>
              </a:rPr>
              <a:t>it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work?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Calibri"/>
                <a:cs typeface="Calibri"/>
              </a:rPr>
              <a:t>Before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look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0" dirty="0">
                <a:latin typeface="Calibri"/>
                <a:cs typeface="Calibri"/>
              </a:rPr>
              <a:t>mathematics, </a:t>
            </a:r>
            <a:r>
              <a:rPr sz="1200" spc="5" dirty="0">
                <a:latin typeface="Calibri"/>
                <a:cs typeface="Calibri"/>
              </a:rPr>
              <a:t>let’s take </a:t>
            </a:r>
            <a:r>
              <a:rPr sz="1200" dirty="0">
                <a:latin typeface="Calibri"/>
                <a:cs typeface="Calibri"/>
              </a:rPr>
              <a:t>another </a:t>
            </a:r>
            <a:r>
              <a:rPr sz="1200" spc="10" dirty="0">
                <a:latin typeface="Calibri"/>
                <a:cs typeface="Calibri"/>
              </a:rPr>
              <a:t>look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perceptron </a:t>
            </a:r>
            <a:r>
              <a:rPr sz="1200" spc="-15" dirty="0">
                <a:latin typeface="Calibri"/>
                <a:cs typeface="Calibri"/>
              </a:rPr>
              <a:t>on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5" dirty="0">
                <a:latin typeface="Calibri"/>
                <a:cs typeface="Calibri"/>
              </a:rPr>
              <a:t>previous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slide.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spc="5" dirty="0">
                <a:latin typeface="Calibri"/>
                <a:cs typeface="Calibri"/>
              </a:rPr>
              <a:t>appears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15" dirty="0">
                <a:latin typeface="Calibri"/>
                <a:cs typeface="Calibri"/>
              </a:rPr>
              <a:t>have </a:t>
            </a:r>
            <a:r>
              <a:rPr sz="1200" spc="-30" dirty="0">
                <a:latin typeface="Calibri"/>
                <a:cs typeface="Calibri"/>
              </a:rPr>
              <a:t>two </a:t>
            </a:r>
            <a:r>
              <a:rPr sz="1200" spc="15" dirty="0">
                <a:latin typeface="Calibri"/>
                <a:cs typeface="Calibri"/>
              </a:rPr>
              <a:t>outputs, </a:t>
            </a:r>
            <a:r>
              <a:rPr sz="1200" spc="25" dirty="0">
                <a:latin typeface="Calibri"/>
                <a:cs typeface="Calibri"/>
              </a:rPr>
              <a:t>but </a:t>
            </a:r>
            <a:r>
              <a:rPr sz="1200" spc="-30" dirty="0">
                <a:latin typeface="Calibri"/>
                <a:cs typeface="Calibri"/>
              </a:rPr>
              <a:t>two </a:t>
            </a:r>
            <a:r>
              <a:rPr sz="1200" spc="15" dirty="0">
                <a:latin typeface="Calibri"/>
                <a:cs typeface="Calibri"/>
              </a:rPr>
              <a:t>outputs </a:t>
            </a:r>
            <a:r>
              <a:rPr sz="1200" spc="-15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independent.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split </a:t>
            </a:r>
            <a:r>
              <a:rPr sz="1200" spc="15" dirty="0">
                <a:latin typeface="Calibri"/>
                <a:cs typeface="Calibri"/>
              </a:rPr>
              <a:t>up </a:t>
            </a:r>
            <a:r>
              <a:rPr sz="1200" spc="-5" dirty="0">
                <a:latin typeface="Calibri"/>
                <a:cs typeface="Calibri"/>
              </a:rPr>
              <a:t>the network </a:t>
            </a:r>
            <a:r>
              <a:rPr sz="1200" spc="5" dirty="0">
                <a:latin typeface="Calibri"/>
                <a:cs typeface="Calibri"/>
              </a:rPr>
              <a:t>into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independent networks, </a:t>
            </a:r>
            <a:r>
              <a:rPr sz="1200" spc="-20" dirty="0">
                <a:latin typeface="Calibri"/>
                <a:cs typeface="Calibri"/>
              </a:rPr>
              <a:t>each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containing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perceptron.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60" dirty="0">
                <a:latin typeface="Calibri"/>
                <a:cs typeface="Calibri"/>
              </a:rPr>
              <a:t>And, 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5" dirty="0">
                <a:latin typeface="Calibri"/>
                <a:cs typeface="Calibri"/>
              </a:rPr>
              <a:t>learn </a:t>
            </a:r>
            <a:r>
              <a:rPr sz="1200" spc="-5" dirty="0">
                <a:latin typeface="Calibri"/>
                <a:cs typeface="Calibri"/>
              </a:rPr>
              <a:t>the weights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20" dirty="0">
                <a:latin typeface="Calibri"/>
                <a:cs typeface="Calibri"/>
              </a:rPr>
              <a:t>each </a:t>
            </a:r>
            <a:r>
              <a:rPr sz="1200" spc="-5" dirty="0">
                <a:latin typeface="Calibri"/>
                <a:cs typeface="Calibri"/>
              </a:rPr>
              <a:t>network </a:t>
            </a:r>
            <a:r>
              <a:rPr sz="1200" dirty="0">
                <a:latin typeface="Calibri"/>
                <a:cs typeface="Calibri"/>
              </a:rPr>
              <a:t>separately. </a:t>
            </a:r>
            <a:r>
              <a:rPr sz="1200" spc="5" dirty="0">
                <a:latin typeface="Calibri"/>
                <a:cs typeface="Calibri"/>
              </a:rPr>
              <a:t>Because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25" dirty="0">
                <a:latin typeface="Calibri"/>
                <a:cs typeface="Calibri"/>
              </a:rPr>
              <a:t>this, </a:t>
            </a:r>
            <a:r>
              <a:rPr sz="1200" spc="114" dirty="0">
                <a:latin typeface="Calibri"/>
                <a:cs typeface="Calibri"/>
              </a:rPr>
              <a:t>I </a:t>
            </a:r>
            <a:r>
              <a:rPr sz="1200" spc="10" dirty="0">
                <a:latin typeface="Calibri"/>
                <a:cs typeface="Calibri"/>
              </a:rPr>
              <a:t>am going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focus </a:t>
            </a:r>
            <a:r>
              <a:rPr sz="1200" spc="-15" dirty="0">
                <a:latin typeface="Calibri"/>
                <a:cs typeface="Calibri"/>
              </a:rPr>
              <a:t>on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discussing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single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at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745"/>
              </a:spcBef>
            </a:pPr>
            <a:r>
              <a:rPr sz="1200" spc="55" dirty="0">
                <a:latin typeface="Calibri"/>
                <a:cs typeface="Calibri"/>
              </a:rPr>
              <a:t>Back </a:t>
            </a:r>
            <a:r>
              <a:rPr sz="1200" dirty="0">
                <a:latin typeface="Calibri"/>
                <a:cs typeface="Calibri"/>
              </a:rPr>
              <a:t>to our question.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How can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use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perceptron to </a:t>
            </a:r>
            <a:r>
              <a:rPr sz="1200" spc="-15" dirty="0">
                <a:latin typeface="Calibri"/>
                <a:cs typeface="Calibri"/>
              </a:rPr>
              <a:t>represent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10" dirty="0">
                <a:latin typeface="Calibri"/>
                <a:cs typeface="Calibri"/>
              </a:rPr>
              <a:t>function?  </a:t>
            </a:r>
            <a:r>
              <a:rPr sz="1200" spc="40" dirty="0">
                <a:latin typeface="Calibri"/>
                <a:cs typeface="Calibri"/>
              </a:rPr>
              <a:t>Let’s 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look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at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first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question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below.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210185" marR="203835" algn="just">
              <a:lnSpc>
                <a:spcPct val="100000"/>
              </a:lnSpc>
            </a:pPr>
            <a:r>
              <a:rPr sz="1200" b="1" spc="100" dirty="0">
                <a:latin typeface="Calibri"/>
                <a:cs typeface="Calibri"/>
              </a:rPr>
              <a:t>Problem:    </a:t>
            </a:r>
            <a:r>
              <a:rPr sz="1200" spc="20" dirty="0">
                <a:latin typeface="Calibri"/>
                <a:cs typeface="Calibri"/>
              </a:rPr>
              <a:t>Consider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following perceptron </a:t>
            </a:r>
            <a:r>
              <a:rPr sz="1200" spc="-25" dirty="0">
                <a:latin typeface="Calibri"/>
                <a:cs typeface="Calibri"/>
              </a:rPr>
              <a:t>where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0" dirty="0">
                <a:latin typeface="Calibri"/>
                <a:cs typeface="Calibri"/>
              </a:rPr>
              <a:t>activation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80" dirty="0">
                <a:latin typeface="Calibri"/>
                <a:cs typeface="Calibri"/>
              </a:rPr>
              <a:t>(</a:t>
            </a:r>
            <a:r>
              <a:rPr sz="1200" i="1" spc="80" dirty="0">
                <a:latin typeface="Calibri"/>
                <a:cs typeface="Calibri"/>
              </a:rPr>
              <a:t>g</a:t>
            </a:r>
            <a:r>
              <a:rPr sz="1200" spc="80" dirty="0">
                <a:latin typeface="Calibri"/>
                <a:cs typeface="Calibri"/>
              </a:rPr>
              <a:t>(</a:t>
            </a:r>
            <a:r>
              <a:rPr sz="1200" i="1" spc="80" dirty="0">
                <a:latin typeface="Calibri"/>
                <a:cs typeface="Calibri"/>
              </a:rPr>
              <a:t>x</a:t>
            </a:r>
            <a:r>
              <a:rPr sz="1200" spc="80" dirty="0">
                <a:latin typeface="Calibri"/>
                <a:cs typeface="Calibri"/>
              </a:rPr>
              <a:t>) </a:t>
            </a:r>
            <a:r>
              <a:rPr sz="1200" spc="310" dirty="0">
                <a:latin typeface="Calibri"/>
                <a:cs typeface="Calibri"/>
              </a:rPr>
              <a:t>= </a:t>
            </a:r>
            <a:r>
              <a:rPr sz="1200" spc="-25" dirty="0">
                <a:latin typeface="Calibri"/>
                <a:cs typeface="Calibri"/>
              </a:rPr>
              <a:t>1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i="1" spc="145" dirty="0">
                <a:latin typeface="Calibri"/>
                <a:cs typeface="Calibri"/>
              </a:rPr>
              <a:t>x </a:t>
            </a:r>
            <a:r>
              <a:rPr sz="1200" i="1" spc="310" dirty="0">
                <a:latin typeface="Calibri"/>
                <a:cs typeface="Calibri"/>
              </a:rPr>
              <a:t>&gt; </a:t>
            </a:r>
            <a:r>
              <a:rPr sz="1200" dirty="0">
                <a:latin typeface="Calibri"/>
                <a:cs typeface="Calibri"/>
              </a:rPr>
              <a:t>0, </a:t>
            </a:r>
            <a:r>
              <a:rPr sz="1200" i="1" spc="75" dirty="0">
                <a:latin typeface="Calibri"/>
                <a:cs typeface="Calibri"/>
              </a:rPr>
              <a:t>g</a:t>
            </a:r>
            <a:r>
              <a:rPr sz="1200" spc="75" dirty="0">
                <a:latin typeface="Calibri"/>
                <a:cs typeface="Calibri"/>
              </a:rPr>
              <a:t>(</a:t>
            </a:r>
            <a:r>
              <a:rPr sz="1200" i="1" spc="75" dirty="0">
                <a:latin typeface="Calibri"/>
                <a:cs typeface="Calibri"/>
              </a:rPr>
              <a:t>x</a:t>
            </a:r>
            <a:r>
              <a:rPr sz="1200" spc="75" dirty="0">
                <a:latin typeface="Calibri"/>
                <a:cs typeface="Calibri"/>
              </a:rPr>
              <a:t>) </a:t>
            </a:r>
            <a:r>
              <a:rPr sz="1200" spc="310" dirty="0">
                <a:latin typeface="Calibri"/>
                <a:cs typeface="Calibri"/>
              </a:rPr>
              <a:t>= </a:t>
            </a:r>
            <a:r>
              <a:rPr sz="1200" spc="-25" dirty="0">
                <a:latin typeface="Calibri"/>
                <a:cs typeface="Calibri"/>
              </a:rPr>
              <a:t>0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i="1" spc="145" dirty="0">
                <a:latin typeface="Calibri"/>
                <a:cs typeface="Calibri"/>
              </a:rPr>
              <a:t>x </a:t>
            </a:r>
            <a:r>
              <a:rPr sz="1200" spc="60" dirty="0">
                <a:latin typeface="Yu Gothic UI"/>
                <a:cs typeface="Yu Gothic UI"/>
              </a:rPr>
              <a:t>≤ </a:t>
            </a:r>
            <a:r>
              <a:rPr sz="1200" spc="25" dirty="0">
                <a:latin typeface="Calibri"/>
                <a:cs typeface="Calibri"/>
              </a:rPr>
              <a:t>0.)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Which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following </a:t>
            </a:r>
            <a:r>
              <a:rPr sz="1200" spc="20" dirty="0">
                <a:latin typeface="Calibri"/>
                <a:cs typeface="Calibri"/>
              </a:rPr>
              <a:t>logical 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does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compute?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00" y="7816644"/>
            <a:ext cx="111633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200" spc="120" dirty="0">
                <a:latin typeface="Calibri"/>
                <a:cs typeface="Calibri"/>
              </a:rPr>
              <a:t>(A)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2</a:t>
            </a:r>
            <a:endParaRPr sz="1200" baseline="-13888">
              <a:latin typeface="Tahoma"/>
              <a:cs typeface="Tahoma"/>
            </a:endParaRPr>
          </a:p>
          <a:p>
            <a:pPr marL="69215">
              <a:lnSpc>
                <a:spcPct val="100000"/>
              </a:lnSpc>
              <a:spcBef>
                <a:spcPts val="5"/>
              </a:spcBef>
            </a:pPr>
            <a:r>
              <a:rPr sz="1200" spc="114" dirty="0">
                <a:latin typeface="Calibri"/>
                <a:cs typeface="Calibri"/>
              </a:rPr>
              <a:t>(B)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25" dirty="0">
                <a:latin typeface="Yu Gothic UI"/>
                <a:cs typeface="Yu Gothic UI"/>
              </a:rPr>
              <a:t>¬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∧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5"/>
              </a:spcBef>
            </a:pPr>
            <a:r>
              <a:rPr sz="1200" spc="125" dirty="0">
                <a:latin typeface="Calibri"/>
                <a:cs typeface="Calibri"/>
              </a:rPr>
              <a:t>(C)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∨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2</a:t>
            </a:r>
            <a:endParaRPr sz="1200" baseline="-13888">
              <a:latin typeface="Tahoma"/>
              <a:cs typeface="Tahoma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1200" spc="110" dirty="0">
                <a:latin typeface="Calibri"/>
                <a:cs typeface="Calibri"/>
              </a:rPr>
              <a:t>(D) 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25" dirty="0">
                <a:latin typeface="Yu Gothic UI"/>
                <a:cs typeface="Yu Gothic UI"/>
              </a:rPr>
              <a:t>¬</a:t>
            </a:r>
            <a:r>
              <a:rPr sz="1200" spc="90" dirty="0">
                <a:latin typeface="Calibri"/>
                <a:cs typeface="Calibri"/>
              </a:rPr>
              <a:t>(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-22" baseline="-13888" dirty="0">
                <a:latin typeface="Tahoma"/>
                <a:cs typeface="Tahoma"/>
              </a:rPr>
              <a:t>1</a:t>
            </a:r>
            <a:r>
              <a:rPr sz="1200" spc="97" baseline="-13888" dirty="0">
                <a:latin typeface="Tahoma"/>
                <a:cs typeface="Tahoma"/>
              </a:rPr>
              <a:t> </a:t>
            </a:r>
            <a:r>
              <a:rPr sz="1200" spc="-405" dirty="0">
                <a:latin typeface="Yu Gothic UI"/>
                <a:cs typeface="Yu Gothic UI"/>
              </a:rPr>
              <a:t>∨</a:t>
            </a:r>
            <a:r>
              <a:rPr sz="1200" spc="-65" dirty="0">
                <a:latin typeface="Yu Gothic UI"/>
                <a:cs typeface="Yu Gothic UI"/>
              </a:rPr>
              <a:t> </a:t>
            </a:r>
            <a:r>
              <a:rPr sz="1200" i="1" spc="145" dirty="0">
                <a:latin typeface="Calibri"/>
                <a:cs typeface="Calibri"/>
              </a:rPr>
              <a:t>x</a:t>
            </a:r>
            <a:r>
              <a:rPr sz="1200" spc="52" baseline="-13888" dirty="0">
                <a:latin typeface="Tahoma"/>
                <a:cs typeface="Tahoma"/>
              </a:rPr>
              <a:t>2</a:t>
            </a:r>
            <a:r>
              <a:rPr sz="1200" spc="9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1052" y="7549240"/>
            <a:ext cx="2488146" cy="133832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8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4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400" y="65544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399" y="932351"/>
            <a:ext cx="5908040" cy="3564890"/>
          </a:xfrm>
          <a:custGeom>
            <a:avLst/>
            <a:gdLst/>
            <a:ahLst/>
            <a:cxnLst/>
            <a:rect l="l" t="t" r="r" b="b"/>
            <a:pathLst>
              <a:path w="5908040" h="3564890">
                <a:moveTo>
                  <a:pt x="5907676" y="0"/>
                </a:moveTo>
                <a:lnTo>
                  <a:pt x="0" y="0"/>
                </a:lnTo>
                <a:lnTo>
                  <a:pt x="0" y="3564536"/>
                </a:lnTo>
                <a:lnTo>
                  <a:pt x="5907676" y="3564536"/>
                </a:lnTo>
                <a:lnTo>
                  <a:pt x="5907676" y="0"/>
                </a:lnTo>
                <a:close/>
              </a:path>
            </a:pathLst>
          </a:custGeom>
          <a:solidFill>
            <a:srgbClr val="EB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705" y="989746"/>
            <a:ext cx="557212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80" dirty="0">
                <a:latin typeface="Calibri"/>
                <a:cs typeface="Calibri"/>
              </a:rPr>
              <a:t>Solution: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correct </a:t>
            </a:r>
            <a:r>
              <a:rPr sz="1200" spc="-15" dirty="0">
                <a:latin typeface="Calibri"/>
                <a:cs typeface="Calibri"/>
              </a:rPr>
              <a:t>answer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85" dirty="0">
                <a:latin typeface="Calibri"/>
                <a:cs typeface="Calibri"/>
              </a:rPr>
              <a:t>(D). </a:t>
            </a:r>
            <a:r>
              <a:rPr sz="1200" spc="80" dirty="0">
                <a:latin typeface="Calibri"/>
                <a:cs typeface="Calibri"/>
              </a:rPr>
              <a:t>This </a:t>
            </a:r>
            <a:r>
              <a:rPr sz="1200" dirty="0">
                <a:latin typeface="Calibri"/>
                <a:cs typeface="Calibri"/>
              </a:rPr>
              <a:t>perceptron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15" dirty="0">
                <a:latin typeface="Calibri"/>
                <a:cs typeface="Calibri"/>
              </a:rPr>
              <a:t>computing </a:t>
            </a:r>
            <a:r>
              <a:rPr sz="1200" spc="5" dirty="0">
                <a:latin typeface="Calibri"/>
                <a:cs typeface="Calibri"/>
              </a:rPr>
              <a:t>a negation </a:t>
            </a:r>
            <a:r>
              <a:rPr sz="1200" spc="-3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60" dirty="0">
                <a:latin typeface="Calibri"/>
                <a:cs typeface="Calibri"/>
              </a:rPr>
              <a:t>OR </a:t>
            </a:r>
            <a:r>
              <a:rPr sz="1200" spc="10" dirty="0">
                <a:latin typeface="Calibri"/>
                <a:cs typeface="Calibri"/>
              </a:rPr>
              <a:t>function.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easiest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derive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-15" dirty="0">
                <a:latin typeface="Calibri"/>
                <a:cs typeface="Calibri"/>
              </a:rPr>
              <a:t>answer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draw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35" dirty="0">
                <a:latin typeface="Calibri"/>
                <a:cs typeface="Calibri"/>
              </a:rPr>
              <a:t>truth </a:t>
            </a:r>
            <a:r>
              <a:rPr sz="1200" spc="10" dirty="0">
                <a:latin typeface="Calibri"/>
                <a:cs typeface="Calibri"/>
              </a:rPr>
              <a:t>table.  </a:t>
            </a:r>
            <a:r>
              <a:rPr sz="1200" spc="60" dirty="0">
                <a:latin typeface="Calibri"/>
                <a:cs typeface="Calibri"/>
              </a:rPr>
              <a:t>With 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two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inputs,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should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four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rows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in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table.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37966" y="1712036"/>
          <a:ext cx="892175" cy="94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31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2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i="1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2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D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32399" y="4637241"/>
            <a:ext cx="5908040" cy="2448560"/>
          </a:xfrm>
          <a:custGeom>
            <a:avLst/>
            <a:gdLst/>
            <a:ahLst/>
            <a:cxnLst/>
            <a:rect l="l" t="t" r="r" b="b"/>
            <a:pathLst>
              <a:path w="5908040" h="2448559">
                <a:moveTo>
                  <a:pt x="5907676" y="0"/>
                </a:moveTo>
                <a:lnTo>
                  <a:pt x="0" y="0"/>
                </a:lnTo>
                <a:lnTo>
                  <a:pt x="0" y="2448109"/>
                </a:lnTo>
                <a:lnTo>
                  <a:pt x="5907676" y="2448109"/>
                </a:lnTo>
                <a:lnTo>
                  <a:pt x="5907676" y="0"/>
                </a:lnTo>
                <a:close/>
              </a:path>
            </a:pathLst>
          </a:custGeom>
          <a:solidFill>
            <a:srgbClr val="D8F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205" y="2761943"/>
            <a:ext cx="5700395" cy="249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67945" algn="just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Calibri"/>
                <a:cs typeface="Calibri"/>
              </a:rPr>
              <a:t>See </a:t>
            </a:r>
            <a:r>
              <a:rPr sz="1200" spc="-15" dirty="0">
                <a:latin typeface="Calibri"/>
                <a:cs typeface="Calibri"/>
              </a:rPr>
              <a:t>above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complete </a:t>
            </a:r>
            <a:r>
              <a:rPr sz="1200" spc="35" dirty="0">
                <a:latin typeface="Calibri"/>
                <a:cs typeface="Calibri"/>
              </a:rPr>
              <a:t>truth </a:t>
            </a:r>
            <a:r>
              <a:rPr sz="1200" spc="10" dirty="0">
                <a:latin typeface="Calibri"/>
                <a:cs typeface="Calibri"/>
              </a:rPr>
              <a:t>table. </a:t>
            </a:r>
            <a:r>
              <a:rPr sz="1200" spc="40" dirty="0">
                <a:latin typeface="Calibri"/>
                <a:cs typeface="Calibri"/>
              </a:rPr>
              <a:t>Next,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30" dirty="0">
                <a:latin typeface="Calibri"/>
                <a:cs typeface="Calibri"/>
              </a:rPr>
              <a:t>need </a:t>
            </a:r>
            <a:r>
              <a:rPr sz="1200" dirty="0">
                <a:latin typeface="Calibri"/>
                <a:cs typeface="Calibri"/>
              </a:rPr>
              <a:t>to stare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35" dirty="0">
                <a:latin typeface="Calibri"/>
                <a:cs typeface="Calibri"/>
              </a:rPr>
              <a:t>truth </a:t>
            </a:r>
            <a:r>
              <a:rPr sz="1200" spc="10" dirty="0">
                <a:latin typeface="Calibri"/>
                <a:cs typeface="Calibri"/>
              </a:rPr>
              <a:t>table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figure</a:t>
            </a:r>
            <a:r>
              <a:rPr sz="1200" spc="5" dirty="0">
                <a:latin typeface="Calibri"/>
                <a:cs typeface="Calibri"/>
              </a:rPr>
              <a:t> out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30" dirty="0">
                <a:latin typeface="Calibri"/>
                <a:cs typeface="Calibri"/>
              </a:rPr>
              <a:t>that </a:t>
            </a:r>
            <a:r>
              <a:rPr sz="1200" spc="-40" dirty="0">
                <a:latin typeface="Calibri"/>
                <a:cs typeface="Calibri"/>
              </a:rPr>
              <a:t>o1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representing.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85" dirty="0">
                <a:latin typeface="Calibri"/>
                <a:cs typeface="Calibri"/>
              </a:rPr>
              <a:t>It </a:t>
            </a:r>
            <a:r>
              <a:rPr sz="1200" spc="5" dirty="0">
                <a:latin typeface="Calibri"/>
                <a:cs typeface="Calibri"/>
              </a:rPr>
              <a:t>looks  </a:t>
            </a:r>
            <a:r>
              <a:rPr sz="1200" spc="10" dirty="0">
                <a:latin typeface="Calibri"/>
                <a:cs typeface="Calibri"/>
              </a:rPr>
              <a:t>like </a:t>
            </a:r>
            <a:r>
              <a:rPr sz="1200" spc="5" dirty="0">
                <a:latin typeface="Calibri"/>
                <a:cs typeface="Calibri"/>
              </a:rPr>
              <a:t>a  </a:t>
            </a:r>
            <a:r>
              <a:rPr sz="1200" spc="-5" dirty="0">
                <a:latin typeface="Calibri"/>
                <a:cs typeface="Calibri"/>
              </a:rPr>
              <a:t>negated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version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60" dirty="0">
                <a:latin typeface="Calibri"/>
                <a:cs typeface="Calibri"/>
              </a:rPr>
              <a:t>OR </a:t>
            </a:r>
            <a:r>
              <a:rPr sz="1200" spc="10" dirty="0">
                <a:latin typeface="Calibri"/>
                <a:cs typeface="Calibri"/>
              </a:rPr>
              <a:t>function.  </a:t>
            </a:r>
            <a:r>
              <a:rPr sz="1200" spc="65" dirty="0">
                <a:latin typeface="Calibri"/>
                <a:cs typeface="Calibri"/>
              </a:rPr>
              <a:t>The </a:t>
            </a:r>
            <a:r>
              <a:rPr sz="1200" spc="160" dirty="0">
                <a:latin typeface="Calibri"/>
                <a:cs typeface="Calibri"/>
              </a:rPr>
              <a:t>OR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-5" dirty="0">
                <a:latin typeface="Calibri"/>
                <a:cs typeface="Calibri"/>
              </a:rPr>
              <a:t>would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true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5" dirty="0">
                <a:latin typeface="Calibri"/>
                <a:cs typeface="Calibri"/>
              </a:rPr>
              <a:t>least </a:t>
            </a:r>
            <a:r>
              <a:rPr sz="1200" spc="-40" dirty="0">
                <a:latin typeface="Calibri"/>
                <a:cs typeface="Calibri"/>
              </a:rPr>
              <a:t>one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215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x1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35" dirty="0">
                <a:latin typeface="Calibri"/>
                <a:cs typeface="Calibri"/>
              </a:rPr>
              <a:t>x2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1,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 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this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looks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like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opposite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114" dirty="0">
                <a:latin typeface="Calibri"/>
                <a:cs typeface="Calibri"/>
              </a:rPr>
              <a:t> OR.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76200" marR="67945" algn="just">
              <a:lnSpc>
                <a:spcPct val="100000"/>
              </a:lnSpc>
              <a:spcBef>
                <a:spcPts val="5"/>
              </a:spcBef>
            </a:pPr>
            <a:r>
              <a:rPr sz="1200" spc="114" dirty="0">
                <a:latin typeface="Calibri"/>
                <a:cs typeface="Calibri"/>
              </a:rPr>
              <a:t>I </a:t>
            </a:r>
            <a:r>
              <a:rPr sz="1200" spc="-5" dirty="0">
                <a:latin typeface="Calibri"/>
                <a:cs typeface="Calibri"/>
              </a:rPr>
              <a:t>found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example interesting.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35" dirty="0">
                <a:latin typeface="Calibri"/>
                <a:cs typeface="Calibri"/>
              </a:rPr>
              <a:t>Although </a:t>
            </a:r>
            <a:r>
              <a:rPr sz="1200" spc="-65" dirty="0">
                <a:latin typeface="Calibri"/>
                <a:cs typeface="Calibri"/>
              </a:rPr>
              <a:t>we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have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real </a:t>
            </a:r>
            <a:r>
              <a:rPr sz="1200" spc="-5" dirty="0">
                <a:latin typeface="Calibri"/>
                <a:cs typeface="Calibri"/>
              </a:rPr>
              <a:t>numbers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on</a:t>
            </a:r>
            <a:r>
              <a:rPr sz="1200" spc="2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edges,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65" dirty="0">
                <a:latin typeface="Calibri"/>
                <a:cs typeface="Calibri"/>
              </a:rPr>
              <a:t>we 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can </a:t>
            </a:r>
            <a:r>
              <a:rPr sz="1200" spc="-25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compute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binary </a:t>
            </a:r>
            <a:r>
              <a:rPr sz="1200" spc="15" dirty="0">
                <a:latin typeface="Calibri"/>
                <a:cs typeface="Calibri"/>
              </a:rPr>
              <a:t>outputs.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45" dirty="0">
                <a:latin typeface="Calibri"/>
                <a:cs typeface="Calibri"/>
              </a:rPr>
              <a:t>Looking </a:t>
            </a:r>
            <a:r>
              <a:rPr sz="1200" spc="30" dirty="0">
                <a:latin typeface="Calibri"/>
                <a:cs typeface="Calibri"/>
              </a:rPr>
              <a:t>at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5" dirty="0">
                <a:latin typeface="Calibri"/>
                <a:cs typeface="Calibri"/>
              </a:rPr>
              <a:t>example,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might </a:t>
            </a:r>
            <a:r>
              <a:rPr sz="1200" spc="-15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wondering, </a:t>
            </a:r>
            <a:r>
              <a:rPr sz="1200" spc="-30" dirty="0">
                <a:latin typeface="Calibri"/>
                <a:cs typeface="Calibri"/>
              </a:rPr>
              <a:t>how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25" dirty="0">
                <a:latin typeface="Calibri"/>
                <a:cs typeface="Calibri"/>
              </a:rPr>
              <a:t>did </a:t>
            </a:r>
            <a:r>
              <a:rPr sz="1200" spc="114" dirty="0">
                <a:latin typeface="Calibri"/>
                <a:cs typeface="Calibri"/>
              </a:rPr>
              <a:t>I </a:t>
            </a:r>
            <a:r>
              <a:rPr sz="1200" spc="-30" dirty="0">
                <a:latin typeface="Calibri"/>
                <a:cs typeface="Calibri"/>
              </a:rPr>
              <a:t>come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up </a:t>
            </a:r>
            <a:r>
              <a:rPr sz="1200" spc="25" dirty="0">
                <a:latin typeface="Calibri"/>
                <a:cs typeface="Calibri"/>
              </a:rPr>
              <a:t>with </a:t>
            </a:r>
            <a:r>
              <a:rPr sz="1200" spc="-20" dirty="0">
                <a:latin typeface="Calibri"/>
                <a:cs typeface="Calibri"/>
              </a:rPr>
              <a:t>these </a:t>
            </a:r>
            <a:r>
              <a:rPr sz="1200" spc="-5" dirty="0">
                <a:latin typeface="Calibri"/>
                <a:cs typeface="Calibri"/>
              </a:rPr>
              <a:t>weights </a:t>
            </a:r>
            <a:r>
              <a:rPr sz="1200" spc="3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15" dirty="0">
                <a:latin typeface="Calibri"/>
                <a:cs typeface="Calibri"/>
              </a:rPr>
              <a:t>first </a:t>
            </a:r>
            <a:r>
              <a:rPr sz="1200" dirty="0">
                <a:latin typeface="Calibri"/>
                <a:cs typeface="Calibri"/>
              </a:rPr>
              <a:t>place?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spc="40" dirty="0">
                <a:latin typeface="Calibri"/>
                <a:cs typeface="Calibri"/>
              </a:rPr>
              <a:t>Let’s </a:t>
            </a:r>
            <a:r>
              <a:rPr sz="1200" spc="-5" dirty="0">
                <a:latin typeface="Calibri"/>
                <a:cs typeface="Calibri"/>
              </a:rPr>
              <a:t>explore </a:t>
            </a:r>
            <a:r>
              <a:rPr sz="1200" spc="25" dirty="0">
                <a:latin typeface="Calibri"/>
                <a:cs typeface="Calibri"/>
              </a:rPr>
              <a:t>this </a:t>
            </a:r>
            <a:r>
              <a:rPr sz="1200" spc="30" dirty="0">
                <a:latin typeface="Calibri"/>
                <a:cs typeface="Calibri"/>
              </a:rPr>
              <a:t> in</a:t>
            </a:r>
            <a:r>
              <a:rPr sz="1200" spc="1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20" dirty="0">
                <a:latin typeface="Calibri"/>
                <a:cs typeface="Calibri"/>
              </a:rPr>
              <a:t>next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question.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75565" marR="68580" algn="just">
              <a:lnSpc>
                <a:spcPct val="100000"/>
              </a:lnSpc>
              <a:spcBef>
                <a:spcPts val="975"/>
              </a:spcBef>
            </a:pPr>
            <a:r>
              <a:rPr sz="1200" b="1" spc="100" dirty="0">
                <a:latin typeface="Calibri"/>
                <a:cs typeface="Calibri"/>
              </a:rPr>
              <a:t>Problem:    </a:t>
            </a:r>
            <a:r>
              <a:rPr sz="1200" spc="20" dirty="0">
                <a:latin typeface="Calibri"/>
                <a:cs typeface="Calibri"/>
              </a:rPr>
              <a:t>Consider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following perceptron </a:t>
            </a:r>
            <a:r>
              <a:rPr sz="1200" spc="-25" dirty="0">
                <a:latin typeface="Calibri"/>
                <a:cs typeface="Calibri"/>
              </a:rPr>
              <a:t>where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20" dirty="0">
                <a:latin typeface="Calibri"/>
                <a:cs typeface="Calibri"/>
              </a:rPr>
              <a:t>activation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2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step </a:t>
            </a:r>
            <a:r>
              <a:rPr sz="1200" spc="10" dirty="0">
                <a:latin typeface="Calibri"/>
                <a:cs typeface="Calibri"/>
              </a:rPr>
              <a:t>function </a:t>
            </a:r>
            <a:r>
              <a:rPr sz="1200" spc="80" dirty="0">
                <a:latin typeface="Calibri"/>
                <a:cs typeface="Calibri"/>
              </a:rPr>
              <a:t>(</a:t>
            </a:r>
            <a:r>
              <a:rPr sz="1200" i="1" spc="80" dirty="0">
                <a:latin typeface="Calibri"/>
                <a:cs typeface="Calibri"/>
              </a:rPr>
              <a:t>g</a:t>
            </a:r>
            <a:r>
              <a:rPr sz="1200" spc="80" dirty="0">
                <a:latin typeface="Calibri"/>
                <a:cs typeface="Calibri"/>
              </a:rPr>
              <a:t>(</a:t>
            </a:r>
            <a:r>
              <a:rPr sz="1200" i="1" spc="80" dirty="0">
                <a:latin typeface="Calibri"/>
                <a:cs typeface="Calibri"/>
              </a:rPr>
              <a:t>x</a:t>
            </a:r>
            <a:r>
              <a:rPr sz="1200" spc="80" dirty="0">
                <a:latin typeface="Calibri"/>
                <a:cs typeface="Calibri"/>
              </a:rPr>
              <a:t>) </a:t>
            </a:r>
            <a:r>
              <a:rPr sz="1200" spc="310" dirty="0">
                <a:latin typeface="Calibri"/>
                <a:cs typeface="Calibri"/>
              </a:rPr>
              <a:t>= </a:t>
            </a:r>
            <a:r>
              <a:rPr sz="1200" spc="-25" dirty="0">
                <a:latin typeface="Calibri"/>
                <a:cs typeface="Calibri"/>
              </a:rPr>
              <a:t>1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i="1" spc="145" dirty="0">
                <a:latin typeface="Calibri"/>
                <a:cs typeface="Calibri"/>
              </a:rPr>
              <a:t>x </a:t>
            </a:r>
            <a:r>
              <a:rPr sz="1200" i="1" spc="310" dirty="0">
                <a:latin typeface="Calibri"/>
                <a:cs typeface="Calibri"/>
              </a:rPr>
              <a:t>&gt; </a:t>
            </a:r>
            <a:r>
              <a:rPr sz="1200" dirty="0">
                <a:latin typeface="Calibri"/>
                <a:cs typeface="Calibri"/>
              </a:rPr>
              <a:t>0, </a:t>
            </a:r>
            <a:r>
              <a:rPr sz="1200" i="1" spc="75" dirty="0">
                <a:latin typeface="Calibri"/>
                <a:cs typeface="Calibri"/>
              </a:rPr>
              <a:t>g</a:t>
            </a:r>
            <a:r>
              <a:rPr sz="1200" spc="75" dirty="0">
                <a:latin typeface="Calibri"/>
                <a:cs typeface="Calibri"/>
              </a:rPr>
              <a:t>(</a:t>
            </a:r>
            <a:r>
              <a:rPr sz="1200" i="1" spc="75" dirty="0">
                <a:latin typeface="Calibri"/>
                <a:cs typeface="Calibri"/>
              </a:rPr>
              <a:t>x</a:t>
            </a:r>
            <a:r>
              <a:rPr sz="1200" spc="75" dirty="0">
                <a:latin typeface="Calibri"/>
                <a:cs typeface="Calibri"/>
              </a:rPr>
              <a:t>) </a:t>
            </a:r>
            <a:r>
              <a:rPr sz="1200" spc="310" dirty="0">
                <a:latin typeface="Calibri"/>
                <a:cs typeface="Calibri"/>
              </a:rPr>
              <a:t>= </a:t>
            </a:r>
            <a:r>
              <a:rPr sz="1200" spc="-25" dirty="0">
                <a:latin typeface="Calibri"/>
                <a:cs typeface="Calibri"/>
              </a:rPr>
              <a:t>0 </a:t>
            </a:r>
            <a:r>
              <a:rPr sz="1200" spc="15" dirty="0">
                <a:latin typeface="Calibri"/>
                <a:cs typeface="Calibri"/>
              </a:rPr>
              <a:t>if </a:t>
            </a:r>
            <a:r>
              <a:rPr sz="1200" i="1" spc="145" dirty="0">
                <a:latin typeface="Calibri"/>
                <a:cs typeface="Calibri"/>
              </a:rPr>
              <a:t>x </a:t>
            </a:r>
            <a:r>
              <a:rPr sz="1200" spc="60" dirty="0">
                <a:latin typeface="Yu Gothic UI"/>
                <a:cs typeface="Yu Gothic UI"/>
              </a:rPr>
              <a:t>≤ </a:t>
            </a:r>
            <a:r>
              <a:rPr sz="1200" spc="25" dirty="0">
                <a:latin typeface="Calibri"/>
                <a:cs typeface="Calibri"/>
              </a:rPr>
              <a:t>0).  </a:t>
            </a:r>
            <a:r>
              <a:rPr sz="1200" spc="50" dirty="0">
                <a:latin typeface="Calibri"/>
                <a:cs typeface="Calibri"/>
              </a:rPr>
              <a:t>What </a:t>
            </a:r>
            <a:r>
              <a:rPr sz="1200" spc="5" dirty="0">
                <a:latin typeface="Calibri"/>
                <a:cs typeface="Calibri"/>
              </a:rPr>
              <a:t>should </a:t>
            </a:r>
            <a:r>
              <a:rPr sz="1200" spc="-5" dirty="0">
                <a:latin typeface="Calibri"/>
                <a:cs typeface="Calibri"/>
              </a:rPr>
              <a:t>the weights </a:t>
            </a:r>
            <a:r>
              <a:rPr sz="1200" i="1" spc="5" dirty="0">
                <a:latin typeface="Calibri"/>
                <a:cs typeface="Calibri"/>
              </a:rPr>
              <a:t>w</a:t>
            </a:r>
            <a:r>
              <a:rPr sz="1200" spc="7" baseline="-13888" dirty="0">
                <a:latin typeface="Tahoma"/>
                <a:cs typeface="Tahoma"/>
              </a:rPr>
              <a:t>01</a:t>
            </a:r>
            <a:r>
              <a:rPr sz="1200" spc="5" dirty="0">
                <a:latin typeface="Calibri"/>
                <a:cs typeface="Calibri"/>
              </a:rPr>
              <a:t>,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i="1" spc="5" dirty="0">
                <a:latin typeface="Calibri"/>
                <a:cs typeface="Calibri"/>
              </a:rPr>
              <a:t>w</a:t>
            </a:r>
            <a:r>
              <a:rPr sz="1200" spc="7" baseline="-13888" dirty="0">
                <a:latin typeface="Tahoma"/>
                <a:cs typeface="Tahoma"/>
              </a:rPr>
              <a:t>11</a:t>
            </a:r>
            <a:r>
              <a:rPr sz="1200" spc="5" dirty="0">
                <a:latin typeface="Calibri"/>
                <a:cs typeface="Calibri"/>
              </a:rPr>
              <a:t>,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and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i="1" spc="-20" dirty="0">
                <a:latin typeface="Calibri"/>
                <a:cs typeface="Calibri"/>
              </a:rPr>
              <a:t>w</a:t>
            </a:r>
            <a:r>
              <a:rPr sz="1200" spc="-30" baseline="-13888" dirty="0">
                <a:latin typeface="Tahoma"/>
                <a:cs typeface="Tahoma"/>
              </a:rPr>
              <a:t>21</a:t>
            </a:r>
            <a:r>
              <a:rPr sz="1200" spc="284" baseline="-13888" dirty="0">
                <a:latin typeface="Tahoma"/>
                <a:cs typeface="Tahoma"/>
              </a:rPr>
              <a:t> </a:t>
            </a:r>
            <a:r>
              <a:rPr sz="1200" spc="-15" dirty="0">
                <a:latin typeface="Calibri"/>
                <a:cs typeface="Calibri"/>
              </a:rPr>
              <a:t>be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30" dirty="0">
                <a:latin typeface="Calibri"/>
                <a:cs typeface="Calibri"/>
              </a:rPr>
              <a:t>that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perceptron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represents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AND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function?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0644" y="5408477"/>
            <a:ext cx="3506034" cy="1568876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573763" y="5719076"/>
          <a:ext cx="892175" cy="94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31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i="1" spc="6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200" spc="97" baseline="-13888" dirty="0">
                          <a:latin typeface="Tahoma"/>
                          <a:cs typeface="Tahoma"/>
                        </a:rPr>
                        <a:t>2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i="1" spc="-3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2" baseline="-13888" dirty="0">
                          <a:latin typeface="Tahoma"/>
                          <a:cs typeface="Tahoma"/>
                        </a:rPr>
                        <a:t>1</a:t>
                      </a:r>
                      <a:endParaRPr sz="1200" baseline="-13888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27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8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14400" y="9337585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67312" y="9397003"/>
            <a:ext cx="9417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5"/>
              </a:lnSpc>
            </a:pPr>
            <a:r>
              <a:rPr sz="1200" spc="20" dirty="0">
                <a:latin typeface="Calibri"/>
                <a:cs typeface="Calibri"/>
              </a:rPr>
              <a:t>Page</a:t>
            </a:r>
            <a:r>
              <a:rPr sz="1200" spc="95" dirty="0">
                <a:latin typeface="Calibri"/>
                <a:cs typeface="Calibri"/>
              </a:rPr>
              <a:t> </a:t>
            </a:r>
            <a:fld id="{81D60167-4931-47E6-BA6A-407CBD079E47}" type="slidenum">
              <a:rPr sz="1200" spc="-25" dirty="0">
                <a:latin typeface="Calibri"/>
                <a:cs typeface="Calibri"/>
              </a:rPr>
              <a:t>9</a:t>
            </a:fld>
            <a:r>
              <a:rPr sz="1200" spc="10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of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4177</Words>
  <Application>Microsoft Office PowerPoint</Application>
  <PresentationFormat>Custom</PresentationFormat>
  <Paragraphs>306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Yu Gothic UI</vt:lpstr>
      <vt:lpstr>Arial</vt:lpstr>
      <vt:lpstr>Calibri</vt:lpstr>
      <vt:lpstr>Lucida Sans Unicode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Vaman Ravi</cp:lastModifiedBy>
  <cp:revision>2</cp:revision>
  <dcterms:created xsi:type="dcterms:W3CDTF">2024-02-14T09:05:24Z</dcterms:created>
  <dcterms:modified xsi:type="dcterms:W3CDTF">2024-02-14T09:19:09Z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2021-11-02T00:00:00Z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2024-02-14T00:00:00Z</vt:filetime>
  </property>
</Properties>
</file>