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5" r:id="rId2"/>
    <p:sldId id="256" r:id="rId3"/>
    <p:sldId id="283" r:id="rId4"/>
    <p:sldId id="257" r:id="rId5"/>
    <p:sldId id="258" r:id="rId6"/>
    <p:sldId id="259" r:id="rId7"/>
    <p:sldId id="260" r:id="rId8"/>
    <p:sldId id="262" r:id="rId9"/>
    <p:sldId id="261" r:id="rId10"/>
    <p:sldId id="263" r:id="rId11"/>
    <p:sldId id="264" r:id="rId12"/>
    <p:sldId id="265" r:id="rId13"/>
    <p:sldId id="266" r:id="rId14"/>
    <p:sldId id="284" r:id="rId15"/>
    <p:sldId id="285" r:id="rId16"/>
    <p:sldId id="286" r:id="rId17"/>
    <p:sldId id="287" r:id="rId18"/>
    <p:sldId id="288" r:id="rId19"/>
    <p:sldId id="267" r:id="rId20"/>
    <p:sldId id="268" r:id="rId21"/>
    <p:sldId id="280" r:id="rId22"/>
    <p:sldId id="269" r:id="rId23"/>
    <p:sldId id="274" r:id="rId24"/>
    <p:sldId id="270" r:id="rId25"/>
    <p:sldId id="271" r:id="rId26"/>
    <p:sldId id="272" r:id="rId27"/>
    <p:sldId id="281" r:id="rId28"/>
    <p:sldId id="273" r:id="rId29"/>
    <p:sldId id="276" r:id="rId30"/>
    <p:sldId id="277" r:id="rId31"/>
    <p:sldId id="278" r:id="rId32"/>
    <p:sldId id="279" r:id="rId33"/>
    <p:sldId id="289" r:id="rId34"/>
    <p:sldId id="290" r:id="rId35"/>
    <p:sldId id="291" r:id="rId36"/>
    <p:sldId id="282"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85" d="100"/>
          <a:sy n="85" d="100"/>
        </p:scale>
        <p:origin x="1560"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A1B0F5E-1B96-4227-933A-9EDCC518793A}" type="datetimeFigureOut">
              <a:rPr lang="en-IN" smtClean="0"/>
              <a:pPr/>
              <a:t>12-08-2022</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2B05B32-EE99-4EAB-8100-E71CE641CC5E}"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A1B0F5E-1B96-4227-933A-9EDCC518793A}" type="datetimeFigureOut">
              <a:rPr lang="en-IN" smtClean="0"/>
              <a:pPr/>
              <a:t>12-08-2022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B05B32-EE99-4EAB-8100-E71CE641CC5E}"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A1B0F5E-1B96-4227-933A-9EDCC518793A}" type="datetimeFigureOut">
              <a:rPr lang="en-IN" smtClean="0"/>
              <a:pPr/>
              <a:t>12-08-2022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B05B32-EE99-4EAB-8100-E71CE641CC5E}"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A1B0F5E-1B96-4227-933A-9EDCC518793A}" type="datetimeFigureOut">
              <a:rPr lang="en-IN" smtClean="0"/>
              <a:pPr/>
              <a:t>12-08-2022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B05B32-EE99-4EAB-8100-E71CE641CC5E}" type="slidenum">
              <a:rPr lang="en-IN" smtClean="0"/>
              <a:pPr/>
              <a:t>‹#›</a:t>
            </a:fld>
            <a:endParaRPr lang="en-IN"/>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A1B0F5E-1B96-4227-933A-9EDCC518793A}" type="datetimeFigureOut">
              <a:rPr lang="en-IN" smtClean="0"/>
              <a:pPr/>
              <a:t>12-08-2022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B05B32-EE99-4EAB-8100-E71CE641CC5E}" type="slidenum">
              <a:rPr lang="en-IN" smtClean="0"/>
              <a:pPr/>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A1B0F5E-1B96-4227-933A-9EDCC518793A}" type="datetimeFigureOut">
              <a:rPr lang="en-IN" smtClean="0"/>
              <a:pPr/>
              <a:t>12-08-2022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B05B32-EE99-4EAB-8100-E71CE641CC5E}" type="slidenum">
              <a:rPr lang="en-IN" smtClean="0"/>
              <a:pPr/>
              <a:t>‹#›</a:t>
            </a:fld>
            <a:endParaRPr lang="en-IN"/>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5A1B0F5E-1B96-4227-933A-9EDCC518793A}" type="datetimeFigureOut">
              <a:rPr lang="en-IN" smtClean="0"/>
              <a:pPr/>
              <a:t>12-08-2022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2B05B32-EE99-4EAB-8100-E71CE641CC5E}"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A1B0F5E-1B96-4227-933A-9EDCC518793A}" type="datetimeFigureOut">
              <a:rPr lang="en-IN" smtClean="0"/>
              <a:pPr/>
              <a:t>12-08-2022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2B05B32-EE99-4EAB-8100-E71CE641CC5E}" type="slidenum">
              <a:rPr lang="en-IN" smtClean="0"/>
              <a:pPr/>
              <a:t>‹#›</a:t>
            </a:fld>
            <a:endParaRPr lang="en-IN"/>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1B0F5E-1B96-4227-933A-9EDCC518793A}" type="datetimeFigureOut">
              <a:rPr lang="en-IN" smtClean="0"/>
              <a:pPr/>
              <a:t>12-08-2022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2B05B32-EE99-4EAB-8100-E71CE641CC5E}"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5A1B0F5E-1B96-4227-933A-9EDCC518793A}" type="datetimeFigureOut">
              <a:rPr lang="en-IN" smtClean="0"/>
              <a:pPr/>
              <a:t>12-08-2022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B05B32-EE99-4EAB-8100-E71CE641CC5E}"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A1B0F5E-1B96-4227-933A-9EDCC518793A}" type="datetimeFigureOut">
              <a:rPr lang="en-IN" smtClean="0"/>
              <a:pPr/>
              <a:t>12-08-2022</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2B05B32-EE99-4EAB-8100-E71CE641CC5E}" type="slidenum">
              <a:rPr lang="en-IN" smtClean="0"/>
              <a:pPr/>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A1B0F5E-1B96-4227-933A-9EDCC518793A}" type="datetimeFigureOut">
              <a:rPr lang="en-IN" smtClean="0"/>
              <a:pPr/>
              <a:t>12-08-2022</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2B05B32-EE99-4EAB-8100-E71CE641CC5E}"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260648"/>
            <a:ext cx="7772400" cy="2088232"/>
          </a:xfrm>
        </p:spPr>
        <p:txBody>
          <a:bodyPr>
            <a:normAutofit/>
          </a:bodyPr>
          <a:lstStyle/>
          <a:p>
            <a:pPr algn="ctr"/>
            <a:r>
              <a:rPr lang="en-US" dirty="0"/>
              <a:t>UNIT-IV </a:t>
            </a:r>
            <a:br>
              <a:rPr lang="en-US" dirty="0"/>
            </a:br>
            <a:endParaRPr lang="en-IN" dirty="0"/>
          </a:p>
        </p:txBody>
      </p:sp>
      <p:sp>
        <p:nvSpPr>
          <p:cNvPr id="3" name="Subtitle 2"/>
          <p:cNvSpPr>
            <a:spLocks noGrp="1"/>
          </p:cNvSpPr>
          <p:nvPr>
            <p:ph type="subTitle" idx="1"/>
          </p:nvPr>
        </p:nvSpPr>
        <p:spPr>
          <a:xfrm>
            <a:off x="683568" y="1844824"/>
            <a:ext cx="7772400" cy="3456384"/>
          </a:xfrm>
        </p:spPr>
        <p:txBody>
          <a:bodyPr>
            <a:normAutofit/>
          </a:bodyPr>
          <a:lstStyle/>
          <a:p>
            <a:pPr algn="l"/>
            <a:r>
              <a:rPr lang="en-US" sz="3200" dirty="0"/>
              <a:t>ENGINEERING MATERIALS</a:t>
            </a:r>
          </a:p>
          <a:p>
            <a:pPr algn="l"/>
            <a:endParaRPr lang="en-US" sz="3200" dirty="0"/>
          </a:p>
          <a:p>
            <a:pPr marL="571500" indent="-571500" algn="l">
              <a:buAutoNum type="romanLcParenR"/>
            </a:pPr>
            <a:r>
              <a:rPr lang="en-US" sz="3200" dirty="0"/>
              <a:t>Composite materials</a:t>
            </a:r>
          </a:p>
          <a:p>
            <a:pPr marL="571500" indent="-571500" algn="l">
              <a:buAutoNum type="romanLcParenR"/>
            </a:pPr>
            <a:r>
              <a:rPr lang="en-US" sz="3200"/>
              <a:t>Liquidcrystals</a:t>
            </a:r>
            <a:endParaRPr lang="en-US" sz="3200" dirty="0"/>
          </a:p>
          <a:p>
            <a:pPr marL="571500" indent="-571500" algn="l">
              <a:buAutoNum type="romanLcParenR"/>
            </a:pPr>
            <a:endParaRPr lang="en-US" sz="3200" dirty="0"/>
          </a:p>
          <a:p>
            <a:pPr marL="571500" indent="-571500" algn="l"/>
            <a:r>
              <a:rPr lang="en-US" sz="3200" dirty="0"/>
              <a:t>                                  </a:t>
            </a:r>
            <a:endParaRPr lang="en-IN"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7544" y="476672"/>
            <a:ext cx="8280920" cy="5616624"/>
          </a:xfrm>
        </p:spPr>
        <p:txBody>
          <a:bodyPr/>
          <a:lstStyle/>
          <a:p>
            <a:pPr algn="l"/>
            <a:r>
              <a:rPr lang="en-IN" dirty="0">
                <a:solidFill>
                  <a:srgbClr val="FF0000"/>
                </a:solidFill>
              </a:rPr>
              <a:t>Fibre based composites- </a:t>
            </a:r>
            <a:r>
              <a:rPr lang="en-IN" dirty="0"/>
              <a:t>Fibre is a long thread like filament in which fibre is the rein forcing material. </a:t>
            </a:r>
          </a:p>
          <a:p>
            <a:pPr algn="l"/>
            <a:r>
              <a:rPr lang="en-IN" dirty="0"/>
              <a:t> Further classified into three types based on the nature of fibre, they are </a:t>
            </a:r>
          </a:p>
          <a:p>
            <a:pPr marL="514350" indent="-514350" algn="l"/>
            <a:r>
              <a:rPr lang="en-IN" dirty="0"/>
              <a:t>1) Glass fibre based composites </a:t>
            </a:r>
          </a:p>
          <a:p>
            <a:pPr marL="514350" indent="-514350" algn="l"/>
            <a:r>
              <a:rPr lang="en-IN" dirty="0"/>
              <a:t>2) Carbon fibre based composites</a:t>
            </a:r>
          </a:p>
          <a:p>
            <a:pPr marL="514350" indent="-514350" algn="l"/>
            <a:r>
              <a:rPr lang="en-IN" dirty="0"/>
              <a:t>3) </a:t>
            </a:r>
            <a:r>
              <a:rPr lang="en-IN" dirty="0" err="1"/>
              <a:t>Aramid</a:t>
            </a:r>
            <a:r>
              <a:rPr lang="en-IN" dirty="0"/>
              <a:t> fibre based composite</a:t>
            </a:r>
          </a:p>
          <a:p>
            <a:pPr marL="514350" indent="-514350" algn="l"/>
            <a:endParaRPr lang="en-IN" dirty="0"/>
          </a:p>
          <a:p>
            <a:pPr algn="l"/>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subTitle" idx="1"/>
          </p:nvPr>
        </p:nvSpPr>
        <p:spPr>
          <a:xfrm>
            <a:off x="827088" y="1052513"/>
            <a:ext cx="7848600" cy="5256212"/>
          </a:xfrm>
        </p:spPr>
        <p:txBody>
          <a:bodyPr>
            <a:normAutofit fontScale="77500" lnSpcReduction="20000"/>
          </a:bodyPr>
          <a:lstStyle/>
          <a:p>
            <a:pPr algn="l"/>
            <a:r>
              <a:rPr lang="en-IN" u="sng" dirty="0">
                <a:solidFill>
                  <a:srgbClr val="FF0000"/>
                </a:solidFill>
              </a:rPr>
              <a:t>I) Glass fibre reinforced </a:t>
            </a:r>
            <a:r>
              <a:rPr lang="en-IN" u="sng" dirty="0" err="1">
                <a:solidFill>
                  <a:srgbClr val="FF0000"/>
                </a:solidFill>
              </a:rPr>
              <a:t>composites</a:t>
            </a:r>
            <a:r>
              <a:rPr lang="en-IN" u="sng" dirty="0" err="1"/>
              <a:t>:s</a:t>
            </a:r>
            <a:endParaRPr lang="en-IN" dirty="0"/>
          </a:p>
          <a:p>
            <a:pPr algn="l"/>
            <a:r>
              <a:rPr lang="en-IN" dirty="0"/>
              <a:t>These are prepared by allowing the glass melt through a small and pulling and cooling rapidly which gives a film. The film is glass fibre. </a:t>
            </a:r>
          </a:p>
          <a:p>
            <a:pPr algn="l"/>
            <a:r>
              <a:rPr lang="en-IN" b="1" dirty="0">
                <a:solidFill>
                  <a:srgbClr val="FF0000"/>
                </a:solidFill>
              </a:rPr>
              <a:t>Properties</a:t>
            </a:r>
            <a:r>
              <a:rPr lang="en-IN" b="1" dirty="0"/>
              <a:t>:</a:t>
            </a:r>
            <a:r>
              <a:rPr lang="en-IN" dirty="0"/>
              <a:t>  </a:t>
            </a:r>
            <a:r>
              <a:rPr lang="en-IN" dirty="0" err="1"/>
              <a:t>i</a:t>
            </a:r>
            <a:r>
              <a:rPr lang="en-IN" dirty="0"/>
              <a:t>)  These are lighter in weight but slightly higher than </a:t>
            </a:r>
            <a:r>
              <a:rPr lang="en-IN" dirty="0" err="1"/>
              <a:t>aramid</a:t>
            </a:r>
            <a:r>
              <a:rPr lang="en-IN" dirty="0"/>
              <a:t> fibre composites.</a:t>
            </a:r>
          </a:p>
          <a:p>
            <a:pPr algn="l"/>
            <a:r>
              <a:rPr lang="en-IN" dirty="0"/>
              <a:t>  ii) High tensile strength   </a:t>
            </a:r>
          </a:p>
          <a:p>
            <a:pPr algn="l"/>
            <a:r>
              <a:rPr lang="en-IN" dirty="0"/>
              <a:t>  iii) High impact resistances. </a:t>
            </a:r>
          </a:p>
          <a:p>
            <a:pPr algn="l"/>
            <a:r>
              <a:rPr lang="en-IN" dirty="0"/>
              <a:t> iv) High chemical inertness </a:t>
            </a:r>
          </a:p>
          <a:p>
            <a:pPr algn="l"/>
            <a:r>
              <a:rPr lang="en-IN" dirty="0"/>
              <a:t>  v) Lower densities  vi) Corrosion resistance vii) In expensive( Low cost),</a:t>
            </a:r>
          </a:p>
          <a:p>
            <a:pPr algn="l"/>
            <a:r>
              <a:rPr lang="en-IN" b="1" dirty="0">
                <a:solidFill>
                  <a:srgbClr val="FF0000"/>
                </a:solidFill>
              </a:rPr>
              <a:t>Limitations</a:t>
            </a:r>
            <a:r>
              <a:rPr lang="en-IN" b="1" dirty="0">
                <a:solidFill>
                  <a:srgbClr val="C00000"/>
                </a:solidFill>
              </a:rPr>
              <a:t>:</a:t>
            </a:r>
            <a:r>
              <a:rPr lang="en-IN" b="1" dirty="0"/>
              <a:t> </a:t>
            </a:r>
          </a:p>
          <a:p>
            <a:pPr algn="l"/>
            <a:r>
              <a:rPr lang="en-IN" dirty="0" err="1"/>
              <a:t>i</a:t>
            </a:r>
            <a:r>
              <a:rPr lang="en-IN" dirty="0"/>
              <a:t>) Limited working temperature    ii) Do not possess the desired stiffness and rigidity at elevated temperatures. </a:t>
            </a:r>
          </a:p>
          <a:p>
            <a:pPr algn="l"/>
            <a:r>
              <a:rPr lang="en-IN" dirty="0">
                <a:solidFill>
                  <a:srgbClr val="FF0000"/>
                </a:solidFill>
              </a:rPr>
              <a:t>Applications</a:t>
            </a:r>
            <a:r>
              <a:rPr lang="en-IN" dirty="0"/>
              <a:t>: </a:t>
            </a:r>
            <a:r>
              <a:rPr lang="en-IN" dirty="0" err="1"/>
              <a:t>i</a:t>
            </a:r>
            <a:r>
              <a:rPr lang="en-IN" dirty="0"/>
              <a:t>) Automobile parts   ii) Lining materials for storage tanks  iii) Plastic pipes iv) Transportation industry to reduce fuel consumption. </a:t>
            </a: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11560" y="620688"/>
            <a:ext cx="7776864" cy="5688632"/>
          </a:xfrm>
        </p:spPr>
        <p:txBody>
          <a:bodyPr>
            <a:normAutofit fontScale="77500" lnSpcReduction="20000"/>
          </a:bodyPr>
          <a:lstStyle/>
          <a:p>
            <a:pPr algn="l"/>
            <a:r>
              <a:rPr lang="en-IN" u="sng" dirty="0">
                <a:solidFill>
                  <a:srgbClr val="FF0000"/>
                </a:solidFill>
              </a:rPr>
              <a:t>ii) Carbon based fibre rein forced composites</a:t>
            </a:r>
            <a:r>
              <a:rPr lang="en-IN" dirty="0"/>
              <a:t>: </a:t>
            </a:r>
          </a:p>
          <a:p>
            <a:pPr algn="l"/>
            <a:r>
              <a:rPr lang="en-IN" dirty="0"/>
              <a:t>These are prepared by carbonisation of high carbon content material at 1000</a:t>
            </a:r>
            <a:r>
              <a:rPr lang="en-IN" baseline="30000" dirty="0"/>
              <a:t>o</a:t>
            </a:r>
            <a:r>
              <a:rPr lang="en-IN" dirty="0"/>
              <a:t>C, which gives thread like film known as carbon fibre. </a:t>
            </a:r>
          </a:p>
          <a:p>
            <a:pPr algn="l"/>
            <a:r>
              <a:rPr lang="en-IN" dirty="0">
                <a:solidFill>
                  <a:srgbClr val="FF0000"/>
                </a:solidFill>
              </a:rPr>
              <a:t>Properties</a:t>
            </a:r>
            <a:r>
              <a:rPr lang="en-IN" dirty="0"/>
              <a:t>: </a:t>
            </a:r>
            <a:r>
              <a:rPr lang="en-IN" dirty="0" err="1"/>
              <a:t>i</a:t>
            </a:r>
            <a:r>
              <a:rPr lang="en-IN" dirty="0"/>
              <a:t>) Heavy weight  ii) High tensile strength iii) Highly expensive iv) The diameter of C fibre is in the range of 5-10 microns. V) High specific strength. Vi) Good resistance to moisture, acids, bases and various solvents. Vii) High performance c-fibres are used as dispersed phase in polymer matrix which posses excellent stability to higher temperature, corrosion resistance etc.,  viii) Lighter in weight.</a:t>
            </a:r>
          </a:p>
          <a:p>
            <a:pPr algn="l"/>
            <a:r>
              <a:rPr lang="en-IN" dirty="0">
                <a:solidFill>
                  <a:srgbClr val="FF0000"/>
                </a:solidFill>
              </a:rPr>
              <a:t>Limitations:  </a:t>
            </a:r>
            <a:r>
              <a:rPr lang="en-IN" dirty="0" err="1"/>
              <a:t>i</a:t>
            </a:r>
            <a:r>
              <a:rPr lang="en-IN" dirty="0"/>
              <a:t>) Highly expensive, due to the difficulties causes in manufacturing.</a:t>
            </a:r>
          </a:p>
          <a:p>
            <a:pPr algn="l"/>
            <a:r>
              <a:rPr lang="en-IN" dirty="0">
                <a:solidFill>
                  <a:srgbClr val="FF0000"/>
                </a:solidFill>
              </a:rPr>
              <a:t>Applications:</a:t>
            </a:r>
            <a:r>
              <a:rPr lang="en-IN" dirty="0"/>
              <a:t> </a:t>
            </a:r>
            <a:r>
              <a:rPr lang="en-IN" dirty="0" err="1"/>
              <a:t>i</a:t>
            </a:r>
            <a:r>
              <a:rPr lang="en-IN" dirty="0"/>
              <a:t>) Body and stabiliser components of helicopters   </a:t>
            </a:r>
          </a:p>
          <a:p>
            <a:pPr algn="l"/>
            <a:r>
              <a:rPr lang="en-IN" dirty="0"/>
              <a:t>ii) Military and commercial aircraft structural components such as wings. </a:t>
            </a:r>
          </a:p>
          <a:p>
            <a:pPr algn="l"/>
            <a:r>
              <a:rPr lang="en-IN" dirty="0"/>
              <a:t>Iii) Due to extreme tensile strength, used as sports and recreational equipments like fishing rods, golf clubs, hockey sticks etc., </a:t>
            </a: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3568" y="692696"/>
            <a:ext cx="7488832" cy="5328592"/>
          </a:xfrm>
        </p:spPr>
        <p:txBody>
          <a:bodyPr>
            <a:normAutofit fontScale="77500" lnSpcReduction="20000"/>
          </a:bodyPr>
          <a:lstStyle/>
          <a:p>
            <a:pPr algn="l"/>
            <a:r>
              <a:rPr lang="en-IN" dirty="0"/>
              <a:t>III</a:t>
            </a:r>
            <a:r>
              <a:rPr lang="en-IN" u="sng" dirty="0"/>
              <a:t>) </a:t>
            </a:r>
            <a:r>
              <a:rPr lang="en-IN" u="sng" dirty="0" err="1">
                <a:solidFill>
                  <a:srgbClr val="FF0000"/>
                </a:solidFill>
              </a:rPr>
              <a:t>Aramid</a:t>
            </a:r>
            <a:r>
              <a:rPr lang="en-IN" u="sng" dirty="0">
                <a:solidFill>
                  <a:srgbClr val="FF0000"/>
                </a:solidFill>
              </a:rPr>
              <a:t> based  fibre rein forced composites</a:t>
            </a:r>
            <a:r>
              <a:rPr lang="en-IN" u="sng" dirty="0"/>
              <a:t>: </a:t>
            </a:r>
          </a:p>
          <a:p>
            <a:pPr algn="l"/>
            <a:r>
              <a:rPr lang="en-IN" u="sng" dirty="0"/>
              <a:t> </a:t>
            </a:r>
            <a:r>
              <a:rPr lang="en-IN" dirty="0"/>
              <a:t>These are prepared by dissolving </a:t>
            </a:r>
            <a:r>
              <a:rPr lang="en-IN" dirty="0" err="1"/>
              <a:t>aramid</a:t>
            </a:r>
            <a:r>
              <a:rPr lang="en-IN" dirty="0"/>
              <a:t> polymer in anhydrous H</a:t>
            </a:r>
            <a:r>
              <a:rPr lang="en-IN" baseline="-25000" dirty="0"/>
              <a:t>2</a:t>
            </a:r>
            <a:r>
              <a:rPr lang="en-IN" dirty="0"/>
              <a:t>SO</a:t>
            </a:r>
            <a:r>
              <a:rPr lang="en-IN" baseline="-25000" dirty="0"/>
              <a:t>4 </a:t>
            </a:r>
            <a:r>
              <a:rPr lang="en-IN" dirty="0"/>
              <a:t> and the resultant solution is subjected to spinning until a solid thin film is formed. Generally Kevlar is used as </a:t>
            </a:r>
            <a:r>
              <a:rPr lang="en-IN" dirty="0" err="1"/>
              <a:t>aramid</a:t>
            </a:r>
            <a:r>
              <a:rPr lang="en-IN" dirty="0"/>
              <a:t> fibre. </a:t>
            </a:r>
          </a:p>
          <a:p>
            <a:pPr algn="l"/>
            <a:r>
              <a:rPr lang="en-IN" dirty="0" err="1">
                <a:solidFill>
                  <a:srgbClr val="FF0000"/>
                </a:solidFill>
              </a:rPr>
              <a:t>Properties:</a:t>
            </a:r>
            <a:r>
              <a:rPr lang="en-IN" dirty="0" err="1"/>
              <a:t>i</a:t>
            </a:r>
            <a:r>
              <a:rPr lang="en-IN" dirty="0"/>
              <a:t>)Ultra  Light in weight  ii) High tensile strength iii) Moderate expensive iv) Excellent toughness v) Resistance to creep and fatigue failure  vi) Stable to higher </a:t>
            </a:r>
          </a:p>
          <a:p>
            <a:pPr algn="l"/>
            <a:r>
              <a:rPr lang="en-IN" dirty="0"/>
              <a:t>temperature vii) Non conducting nature  viii) Retain mechanical properties for a wide temperature range (-200 to 200</a:t>
            </a:r>
            <a:r>
              <a:rPr lang="en-IN" baseline="30000" dirty="0"/>
              <a:t>o</a:t>
            </a:r>
            <a:r>
              <a:rPr lang="en-IN" dirty="0"/>
              <a:t>C) viii) Much better mechanical properties than steel and metals. </a:t>
            </a:r>
          </a:p>
          <a:p>
            <a:pPr algn="l"/>
            <a:endParaRPr lang="en-IN" dirty="0"/>
          </a:p>
          <a:p>
            <a:pPr algn="l"/>
            <a:r>
              <a:rPr lang="en-IN" dirty="0">
                <a:solidFill>
                  <a:srgbClr val="FF0000"/>
                </a:solidFill>
              </a:rPr>
              <a:t>Limitations:</a:t>
            </a:r>
            <a:r>
              <a:rPr lang="en-IN" dirty="0"/>
              <a:t> </a:t>
            </a:r>
            <a:r>
              <a:rPr lang="en-IN" dirty="0" err="1"/>
              <a:t>i</a:t>
            </a:r>
            <a:r>
              <a:rPr lang="en-IN" dirty="0"/>
              <a:t>) They are attacked by strong acids and bases  ii) Highly sensitive to UV light  </a:t>
            </a:r>
          </a:p>
          <a:p>
            <a:pPr algn="l"/>
            <a:endParaRPr lang="en-IN" dirty="0"/>
          </a:p>
          <a:p>
            <a:pPr algn="l"/>
            <a:r>
              <a:rPr lang="en-IN" dirty="0">
                <a:solidFill>
                  <a:srgbClr val="FF0000"/>
                </a:solidFill>
              </a:rPr>
              <a:t>Applications: </a:t>
            </a:r>
            <a:r>
              <a:rPr lang="en-IN" dirty="0"/>
              <a:t> </a:t>
            </a:r>
            <a:r>
              <a:rPr lang="en-IN" dirty="0" err="1"/>
              <a:t>i</a:t>
            </a:r>
            <a:r>
              <a:rPr lang="en-IN" dirty="0"/>
              <a:t>) Used in automobile brakes, clutches, Ship hulls, Commercial aircrafts like Boeing 767 and Airbus 320 .</a:t>
            </a: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214290"/>
            <a:ext cx="7772400" cy="5143536"/>
          </a:xfrm>
        </p:spPr>
        <p:txBody>
          <a:bodyPr>
            <a:normAutofit lnSpcReduction="10000"/>
          </a:bodyPr>
          <a:lstStyle/>
          <a:p>
            <a:pPr algn="l"/>
            <a:r>
              <a:rPr lang="en-US" b="1" dirty="0">
                <a:solidFill>
                  <a:srgbClr val="0070C0"/>
                </a:solidFill>
                <a:latin typeface="Calibri" pitchFamily="34" charset="0"/>
              </a:rPr>
              <a:t>Layered composites: </a:t>
            </a:r>
          </a:p>
          <a:p>
            <a:pPr algn="l"/>
            <a:r>
              <a:rPr lang="en-US" dirty="0">
                <a:latin typeface="Calibri" pitchFamily="34" charset="0"/>
              </a:rPr>
              <a:t>Based on number of layers, these are two types they are </a:t>
            </a:r>
            <a:r>
              <a:rPr lang="en-US" dirty="0" err="1">
                <a:solidFill>
                  <a:srgbClr val="7030A0"/>
                </a:solidFill>
                <a:latin typeface="Calibri" pitchFamily="34" charset="0"/>
              </a:rPr>
              <a:t>uni</a:t>
            </a:r>
            <a:r>
              <a:rPr lang="en-US" dirty="0">
                <a:solidFill>
                  <a:srgbClr val="7030A0"/>
                </a:solidFill>
                <a:latin typeface="Calibri" pitchFamily="34" charset="0"/>
              </a:rPr>
              <a:t> layer and multi layer composites</a:t>
            </a:r>
            <a:r>
              <a:rPr lang="en-US" dirty="0">
                <a:latin typeface="Calibri" pitchFamily="34" charset="0"/>
              </a:rPr>
              <a:t>. </a:t>
            </a:r>
          </a:p>
          <a:p>
            <a:pPr algn="l"/>
            <a:r>
              <a:rPr lang="en-US" dirty="0">
                <a:latin typeface="Calibri" pitchFamily="34" charset="0"/>
              </a:rPr>
              <a:t>Based on structural, these are two types they are </a:t>
            </a:r>
            <a:r>
              <a:rPr lang="en-US" dirty="0">
                <a:solidFill>
                  <a:srgbClr val="7030A0"/>
                </a:solidFill>
                <a:latin typeface="Calibri" pitchFamily="34" charset="0"/>
              </a:rPr>
              <a:t>laminated and sandwiched composites</a:t>
            </a:r>
            <a:r>
              <a:rPr lang="en-US" dirty="0">
                <a:latin typeface="Calibri" pitchFamily="34" charset="0"/>
              </a:rPr>
              <a:t>. </a:t>
            </a:r>
          </a:p>
          <a:p>
            <a:pPr algn="l"/>
            <a:r>
              <a:rPr lang="en-US" dirty="0">
                <a:solidFill>
                  <a:srgbClr val="FF0000"/>
                </a:solidFill>
                <a:latin typeface="Calibri" pitchFamily="34" charset="0"/>
              </a:rPr>
              <a:t>Laminar or laminated composites:</a:t>
            </a:r>
          </a:p>
          <a:p>
            <a:pPr algn="l">
              <a:buFontTx/>
              <a:buChar char="-"/>
            </a:pPr>
            <a:r>
              <a:rPr lang="en-US" dirty="0">
                <a:latin typeface="Calibri" pitchFamily="34" charset="0"/>
              </a:rPr>
              <a:t>Number of composites are stacked  together using adhesive material.</a:t>
            </a:r>
          </a:p>
          <a:p>
            <a:pPr algn="l">
              <a:buFontTx/>
              <a:buChar char="-"/>
            </a:pPr>
            <a:r>
              <a:rPr lang="en-US" dirty="0">
                <a:latin typeface="Calibri" pitchFamily="34" charset="0"/>
              </a:rPr>
              <a:t>- As no of layers increases stiffness also increased.</a:t>
            </a:r>
          </a:p>
          <a:p>
            <a:pPr algn="l">
              <a:buFontTx/>
              <a:buChar char="-"/>
            </a:pPr>
            <a:r>
              <a:rPr lang="en-US" dirty="0">
                <a:latin typeface="Calibri" pitchFamily="34" charset="0"/>
              </a:rPr>
              <a:t>-Stiffness also depends on the direction of layers.</a:t>
            </a:r>
          </a:p>
          <a:p>
            <a:pPr algn="l">
              <a:buFontTx/>
              <a:buChar char="-"/>
            </a:pPr>
            <a:r>
              <a:rPr lang="en-US" dirty="0">
                <a:latin typeface="Calibri" pitchFamily="34" charset="0"/>
              </a:rPr>
              <a:t>-When the load is applied on the first layer, it is dissipated uniformly through adhesive.  </a:t>
            </a:r>
          </a:p>
          <a:p>
            <a:pPr algn="l"/>
            <a:endParaRPr lang="en-US" dirty="0">
              <a:latin typeface="Calibri" pitchFamily="34" charset="0"/>
            </a:endParaRPr>
          </a:p>
          <a:p>
            <a:pPr algn="l"/>
            <a:endParaRPr lang="en-IN" dirty="0">
              <a:latin typeface="Calibri"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428604"/>
            <a:ext cx="7772400" cy="4382707"/>
          </a:xfrm>
        </p:spPr>
        <p:txBody>
          <a:bodyPr/>
          <a:lstStyle/>
          <a:p>
            <a:pPr algn="l"/>
            <a:r>
              <a:rPr lang="en-US" dirty="0"/>
              <a:t>Laminar:</a:t>
            </a:r>
          </a:p>
          <a:p>
            <a:pPr algn="l"/>
            <a:endParaRPr lang="en-US" dirty="0"/>
          </a:p>
          <a:p>
            <a:pPr algn="l"/>
            <a:endParaRPr lang="en-IN" dirty="0"/>
          </a:p>
        </p:txBody>
      </p:sp>
      <p:pic>
        <p:nvPicPr>
          <p:cNvPr id="1026" name="Picture 2" descr="C:\Users\SONY\Desktop\composite-materials-13-638.jpg"/>
          <p:cNvPicPr>
            <a:picLocks noChangeAspect="1" noChangeArrowheads="1"/>
          </p:cNvPicPr>
          <p:nvPr/>
        </p:nvPicPr>
        <p:blipFill>
          <a:blip r:embed="rId2"/>
          <a:srcRect/>
          <a:stretch>
            <a:fillRect/>
          </a:stretch>
        </p:blipFill>
        <p:spPr bwMode="auto">
          <a:xfrm>
            <a:off x="571472" y="642918"/>
            <a:ext cx="7715304" cy="4495819"/>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357166"/>
            <a:ext cx="7772400" cy="4454145"/>
          </a:xfrm>
        </p:spPr>
        <p:txBody>
          <a:bodyPr/>
          <a:lstStyle/>
          <a:p>
            <a:pPr algn="l"/>
            <a:r>
              <a:rPr lang="en-US" dirty="0">
                <a:latin typeface="Calibri" pitchFamily="34" charset="0"/>
              </a:rPr>
              <a:t>Sandwich composites</a:t>
            </a:r>
          </a:p>
          <a:p>
            <a:pPr algn="l"/>
            <a:endParaRPr lang="en-IN" dirty="0">
              <a:latin typeface="Calibri" pitchFamily="34" charset="0"/>
            </a:endParaRPr>
          </a:p>
        </p:txBody>
      </p:sp>
      <p:pic>
        <p:nvPicPr>
          <p:cNvPr id="2050" name="Picture 2" descr="C:\Users\SONY\Desktop\composites-15-638.jpg"/>
          <p:cNvPicPr>
            <a:picLocks noChangeAspect="1" noChangeArrowheads="1"/>
          </p:cNvPicPr>
          <p:nvPr/>
        </p:nvPicPr>
        <p:blipFill>
          <a:blip r:embed="rId2"/>
          <a:srcRect/>
          <a:stretch>
            <a:fillRect/>
          </a:stretch>
        </p:blipFill>
        <p:spPr bwMode="auto">
          <a:xfrm>
            <a:off x="642910" y="714356"/>
            <a:ext cx="7929618" cy="4995881"/>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571480"/>
            <a:ext cx="7772400" cy="4239831"/>
          </a:xfrm>
        </p:spPr>
        <p:txBody>
          <a:bodyPr/>
          <a:lstStyle/>
          <a:p>
            <a:pPr algn="l"/>
            <a:r>
              <a:rPr lang="en-US" dirty="0"/>
              <a:t>Fig:</a:t>
            </a:r>
          </a:p>
          <a:p>
            <a:pPr algn="l"/>
            <a:endParaRPr lang="en-IN" dirty="0"/>
          </a:p>
        </p:txBody>
      </p:sp>
      <p:pic>
        <p:nvPicPr>
          <p:cNvPr id="3074" name="Picture 2" descr="C:\Users\SONY\Desktop\main-qimg-dbb564160c00836849aaf596c1c62fcb.png"/>
          <p:cNvPicPr>
            <a:picLocks noChangeAspect="1" noChangeArrowheads="1"/>
          </p:cNvPicPr>
          <p:nvPr/>
        </p:nvPicPr>
        <p:blipFill>
          <a:blip r:embed="rId2"/>
          <a:srcRect/>
          <a:stretch>
            <a:fillRect/>
          </a:stretch>
        </p:blipFill>
        <p:spPr bwMode="auto">
          <a:xfrm>
            <a:off x="714348" y="1000107"/>
            <a:ext cx="6724677" cy="3576655"/>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714356"/>
            <a:ext cx="7772400" cy="4096955"/>
          </a:xfrm>
        </p:spPr>
        <p:txBody>
          <a:bodyPr>
            <a:normAutofit fontScale="92500" lnSpcReduction="20000"/>
          </a:bodyPr>
          <a:lstStyle/>
          <a:p>
            <a:pPr algn="l"/>
            <a:r>
              <a:rPr lang="en-US" dirty="0">
                <a:solidFill>
                  <a:srgbClr val="FF0000"/>
                </a:solidFill>
                <a:latin typeface="Calibri" pitchFamily="34" charset="0"/>
              </a:rPr>
              <a:t>Applications:</a:t>
            </a:r>
          </a:p>
          <a:p>
            <a:pPr algn="l"/>
            <a:r>
              <a:rPr lang="en-US" dirty="0">
                <a:latin typeface="Calibri" pitchFamily="34" charset="0"/>
              </a:rPr>
              <a:t>Laminar composites are used </a:t>
            </a:r>
          </a:p>
          <a:p>
            <a:pPr algn="l"/>
            <a:r>
              <a:rPr lang="en-US" dirty="0">
                <a:latin typeface="Calibri" pitchFamily="34" charset="0"/>
              </a:rPr>
              <a:t>-as roofing sheets,</a:t>
            </a:r>
          </a:p>
          <a:p>
            <a:pPr algn="l">
              <a:buFontTx/>
              <a:buChar char="-"/>
            </a:pPr>
            <a:r>
              <a:rPr lang="en-US" dirty="0">
                <a:latin typeface="Calibri" pitchFamily="34" charset="0"/>
              </a:rPr>
              <a:t>readymade walls and</a:t>
            </a:r>
          </a:p>
          <a:p>
            <a:pPr algn="l">
              <a:buFontTx/>
              <a:buChar char="-"/>
            </a:pPr>
            <a:r>
              <a:rPr lang="en-US" dirty="0">
                <a:latin typeface="Calibri" pitchFamily="34" charset="0"/>
              </a:rPr>
              <a:t>- lining for storage tanks etc., </a:t>
            </a:r>
          </a:p>
          <a:p>
            <a:pPr algn="l">
              <a:buFontTx/>
              <a:buChar char="-"/>
            </a:pPr>
            <a:endParaRPr lang="en-US" dirty="0">
              <a:latin typeface="Calibri" pitchFamily="34" charset="0"/>
            </a:endParaRPr>
          </a:p>
          <a:p>
            <a:pPr algn="l"/>
            <a:r>
              <a:rPr lang="en-US" dirty="0">
                <a:latin typeface="Calibri" pitchFamily="34" charset="0"/>
              </a:rPr>
              <a:t>Sandwiched composites are used</a:t>
            </a:r>
          </a:p>
          <a:p>
            <a:pPr algn="l">
              <a:buFontTx/>
              <a:buChar char="-"/>
            </a:pPr>
            <a:r>
              <a:rPr lang="en-US" dirty="0">
                <a:latin typeface="Calibri" pitchFamily="34" charset="0"/>
              </a:rPr>
              <a:t>as wings of aero plains, helicopters etc., </a:t>
            </a:r>
          </a:p>
          <a:p>
            <a:pPr algn="l">
              <a:buFontTx/>
              <a:buChar char="-"/>
            </a:pPr>
            <a:r>
              <a:rPr lang="en-US" dirty="0">
                <a:latin typeface="Calibri" pitchFamily="34" charset="0"/>
              </a:rPr>
              <a:t>-Ship hulls</a:t>
            </a:r>
          </a:p>
          <a:p>
            <a:pPr algn="l">
              <a:buFontTx/>
              <a:buChar char="-"/>
            </a:pPr>
            <a:endParaRPr lang="en-US" dirty="0">
              <a:latin typeface="Calibri" pitchFamily="34" charset="0"/>
            </a:endParaRPr>
          </a:p>
          <a:p>
            <a:pPr algn="l"/>
            <a:r>
              <a:rPr lang="en-US" dirty="0">
                <a:latin typeface="Calibri" pitchFamily="34" charset="0"/>
              </a:rPr>
              <a:t> </a:t>
            </a:r>
            <a:endParaRPr lang="en-IN" dirty="0">
              <a:latin typeface="Calibri"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548680"/>
            <a:ext cx="7772400" cy="936104"/>
          </a:xfrm>
        </p:spPr>
        <p:txBody>
          <a:bodyPr>
            <a:normAutofit fontScale="90000"/>
          </a:bodyPr>
          <a:lstStyle/>
          <a:p>
            <a:pPr algn="l"/>
            <a:r>
              <a:rPr lang="en-IN" dirty="0">
                <a:solidFill>
                  <a:srgbClr val="FF0000"/>
                </a:solidFill>
              </a:rPr>
              <a:t>Manufacturing methods:</a:t>
            </a:r>
          </a:p>
        </p:txBody>
      </p:sp>
      <p:sp>
        <p:nvSpPr>
          <p:cNvPr id="3" name="Subtitle 2"/>
          <p:cNvSpPr>
            <a:spLocks noGrp="1"/>
          </p:cNvSpPr>
          <p:nvPr>
            <p:ph type="subTitle" idx="1"/>
          </p:nvPr>
        </p:nvSpPr>
        <p:spPr>
          <a:xfrm>
            <a:off x="683568" y="1484784"/>
            <a:ext cx="7848872" cy="4536504"/>
          </a:xfrm>
        </p:spPr>
        <p:txBody>
          <a:bodyPr>
            <a:normAutofit fontScale="92500" lnSpcReduction="20000"/>
          </a:bodyPr>
          <a:lstStyle/>
          <a:p>
            <a:pPr algn="l"/>
            <a:r>
              <a:rPr lang="en-IN" dirty="0"/>
              <a:t>Composites can be prepared by two methods; they are </a:t>
            </a:r>
            <a:r>
              <a:rPr lang="en-IN" dirty="0">
                <a:solidFill>
                  <a:srgbClr val="FF0000"/>
                </a:solidFill>
              </a:rPr>
              <a:t>open</a:t>
            </a:r>
            <a:r>
              <a:rPr lang="en-IN" dirty="0"/>
              <a:t> and </a:t>
            </a:r>
            <a:r>
              <a:rPr lang="en-IN" dirty="0">
                <a:solidFill>
                  <a:srgbClr val="FF0000"/>
                </a:solidFill>
              </a:rPr>
              <a:t>closed</a:t>
            </a:r>
            <a:r>
              <a:rPr lang="en-IN" dirty="0"/>
              <a:t> moulding methods.</a:t>
            </a:r>
          </a:p>
          <a:p>
            <a:pPr algn="l"/>
            <a:r>
              <a:rPr lang="en-IN" dirty="0">
                <a:solidFill>
                  <a:srgbClr val="FF0000"/>
                </a:solidFill>
              </a:rPr>
              <a:t>Hand Lay-up technique</a:t>
            </a:r>
            <a:r>
              <a:rPr lang="en-IN" dirty="0"/>
              <a:t> is one of the </a:t>
            </a:r>
            <a:r>
              <a:rPr lang="en-IN" b="1" dirty="0"/>
              <a:t>open moulding</a:t>
            </a:r>
            <a:r>
              <a:rPr lang="en-IN" dirty="0"/>
              <a:t> methods. </a:t>
            </a:r>
          </a:p>
          <a:p>
            <a:pPr algn="l"/>
            <a:r>
              <a:rPr lang="en-IN" dirty="0"/>
              <a:t> The processing steps are quite simple. </a:t>
            </a:r>
          </a:p>
          <a:p>
            <a:pPr algn="l"/>
            <a:r>
              <a:rPr lang="en-IN" dirty="0"/>
              <a:t>The required materials are </a:t>
            </a:r>
          </a:p>
          <a:p>
            <a:pPr algn="l"/>
            <a:r>
              <a:rPr lang="en-IN" dirty="0"/>
              <a:t> 1) Matrix  2) Resin  3) Release gel 4) </a:t>
            </a:r>
            <a:r>
              <a:rPr lang="en-IN" dirty="0" err="1"/>
              <a:t>Hardner</a:t>
            </a:r>
            <a:r>
              <a:rPr lang="en-IN" dirty="0"/>
              <a:t>  </a:t>
            </a:r>
          </a:p>
          <a:p>
            <a:pPr algn="l"/>
            <a:r>
              <a:rPr lang="en-IN" dirty="0"/>
              <a:t>5) Reinforcing material</a:t>
            </a:r>
          </a:p>
          <a:p>
            <a:pPr algn="l"/>
            <a:r>
              <a:rPr lang="en-IN" dirty="0"/>
              <a:t>Matrix like Epoxy, polyester, polyvinyl ester, </a:t>
            </a:r>
            <a:r>
              <a:rPr lang="en-IN" dirty="0" err="1"/>
              <a:t>phenolic</a:t>
            </a:r>
            <a:r>
              <a:rPr lang="en-IN" dirty="0"/>
              <a:t> resin, unsaturated polyester, polyurethane resin are used.</a:t>
            </a:r>
          </a:p>
          <a:p>
            <a:pPr algn="l"/>
            <a:r>
              <a:rPr lang="en-IN" dirty="0"/>
              <a:t>Reinforcement like Glass fibre, carbon fibre, </a:t>
            </a:r>
            <a:r>
              <a:rPr lang="en-IN" dirty="0" err="1"/>
              <a:t>aramid</a:t>
            </a:r>
            <a:r>
              <a:rPr lang="en-IN" dirty="0"/>
              <a:t> fibre, natural plant fibres (sisal, banana, nettle, hemp, flax etc.) are used.</a:t>
            </a:r>
          </a:p>
          <a:p>
            <a:pPr algn="l"/>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528" y="1752601"/>
            <a:ext cx="8496944" cy="2324471"/>
          </a:xfrm>
        </p:spPr>
        <p:txBody>
          <a:bodyPr/>
          <a:lstStyle/>
          <a:p>
            <a:r>
              <a:rPr lang="en-US" i="1" dirty="0"/>
              <a:t>COMPOSITE MATERIALS</a:t>
            </a:r>
            <a:br>
              <a:rPr lang="en-US" i="1" dirty="0"/>
            </a:br>
            <a:r>
              <a:rPr lang="en-US" sz="2800" i="1" dirty="0" err="1"/>
              <a:t>Dr.P.Venugopal</a:t>
            </a:r>
            <a:endParaRPr lang="en-IN" sz="2800" i="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subTitle" idx="1"/>
          </p:nvPr>
        </p:nvSpPr>
        <p:spPr>
          <a:xfrm>
            <a:off x="395536" y="476672"/>
            <a:ext cx="8064500" cy="5472113"/>
          </a:xfrm>
        </p:spPr>
        <p:txBody>
          <a:bodyPr>
            <a:normAutofit/>
          </a:bodyPr>
          <a:lstStyle/>
          <a:p>
            <a:pPr algn="l"/>
            <a:r>
              <a:rPr lang="en-IN" sz="2400" dirty="0">
                <a:solidFill>
                  <a:srgbClr val="FF0000"/>
                </a:solidFill>
              </a:rPr>
              <a:t>Steps involved in the process</a:t>
            </a:r>
            <a:r>
              <a:rPr lang="en-IN" sz="2400" dirty="0"/>
              <a:t>:</a:t>
            </a:r>
          </a:p>
          <a:p>
            <a:pPr algn="l"/>
            <a:r>
              <a:rPr lang="en-IN" sz="2400" dirty="0" err="1"/>
              <a:t>i</a:t>
            </a:r>
            <a:r>
              <a:rPr lang="en-IN" sz="2400" dirty="0"/>
              <a:t>)Release gel is sprayed on the mould surface to avoid the sticking of polymer to the surface. Thin plastic sheets are used at the top and bottom of the mould plate to get good surface finish of the product.</a:t>
            </a:r>
          </a:p>
          <a:p>
            <a:pPr algn="l"/>
            <a:r>
              <a:rPr lang="en-US" sz="2400" dirty="0"/>
              <a:t>ii) </a:t>
            </a:r>
            <a:r>
              <a:rPr lang="en-IN" sz="2400" dirty="0"/>
              <a:t>Reinforcement in the form of woven mats or chopped strand mats is cut as per the mould size and placed at the surface of mould after </a:t>
            </a:r>
            <a:r>
              <a:rPr lang="en-IN" sz="2400" dirty="0" err="1"/>
              <a:t>perspex</a:t>
            </a:r>
            <a:r>
              <a:rPr lang="en-IN" sz="2400" dirty="0"/>
              <a:t> sheet. </a:t>
            </a:r>
          </a:p>
          <a:p>
            <a:pPr algn="l"/>
            <a:endParaRPr lang="en-IN"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55576" y="980728"/>
            <a:ext cx="7772400" cy="5040560"/>
          </a:xfrm>
        </p:spPr>
        <p:txBody>
          <a:bodyPr>
            <a:normAutofit/>
          </a:bodyPr>
          <a:lstStyle/>
          <a:p>
            <a:pPr algn="l"/>
            <a:r>
              <a:rPr lang="en-US" sz="2800" dirty="0"/>
              <a:t>iii)</a:t>
            </a:r>
            <a:r>
              <a:rPr lang="en-IN" sz="2800" dirty="0"/>
              <a:t> Then thermosetting polymer in liquid form is mixed thoroughly in suitable proportion with a prescribed </a:t>
            </a:r>
            <a:r>
              <a:rPr lang="en-IN" sz="2800" dirty="0" err="1"/>
              <a:t>hardner</a:t>
            </a:r>
            <a:r>
              <a:rPr lang="en-IN" sz="2800" dirty="0"/>
              <a:t> (curing agent) and poured onto the surface of mat already placed in the mould. The polymer is uniformly spread with the help of brush. </a:t>
            </a:r>
          </a:p>
          <a:p>
            <a:pPr algn="l"/>
            <a:r>
              <a:rPr lang="en-US" sz="2800" dirty="0"/>
              <a:t>iv)</a:t>
            </a:r>
            <a:r>
              <a:rPr lang="en-IN" sz="2800" dirty="0"/>
              <a:t> After curing either at room temperature or at some specific temperature, then mould is opened and the developed composite part is taken out and further processed. The time of curing depends on type of polymer used for composite processing</a:t>
            </a: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55576" y="548680"/>
            <a:ext cx="7560840" cy="5472608"/>
          </a:xfrm>
        </p:spPr>
        <p:txBody>
          <a:bodyPr>
            <a:normAutofit/>
          </a:bodyPr>
          <a:lstStyle/>
          <a:p>
            <a:pPr algn="l"/>
            <a:r>
              <a:rPr lang="en-US" dirty="0">
                <a:solidFill>
                  <a:srgbClr val="FF0000"/>
                </a:solidFill>
              </a:rPr>
              <a:t>Advantages</a:t>
            </a:r>
            <a:r>
              <a:rPr lang="en-US" dirty="0"/>
              <a:t>:</a:t>
            </a:r>
            <a:r>
              <a:rPr lang="en-IN" dirty="0"/>
              <a:t> </a:t>
            </a:r>
            <a:r>
              <a:rPr lang="en-IN" dirty="0" err="1"/>
              <a:t>i</a:t>
            </a:r>
            <a:r>
              <a:rPr lang="en-IN" dirty="0"/>
              <a:t>)Production rate is less, simple and inexpensive </a:t>
            </a:r>
          </a:p>
          <a:p>
            <a:pPr algn="l"/>
            <a:r>
              <a:rPr lang="en-IN" dirty="0"/>
              <a:t>ii)Capital and infrastructural requirement is less. Iii) Normal temperature and less time is required for curing than other methods.</a:t>
            </a:r>
          </a:p>
          <a:p>
            <a:pPr algn="l"/>
            <a:r>
              <a:rPr lang="en-US" dirty="0">
                <a:solidFill>
                  <a:srgbClr val="FF0000"/>
                </a:solidFill>
              </a:rPr>
              <a:t>Limitations:</a:t>
            </a:r>
            <a:r>
              <a:rPr lang="en-IN" dirty="0"/>
              <a:t> Can be used to make smaller structures only Complex structures can’t be moulded.</a:t>
            </a:r>
          </a:p>
          <a:p>
            <a:pPr lvl="0" algn="l"/>
            <a:r>
              <a:rPr lang="en-IN" dirty="0"/>
              <a:t>Mass production can’t be taken places</a:t>
            </a:r>
          </a:p>
          <a:p>
            <a:pPr algn="l"/>
            <a:r>
              <a:rPr lang="en-US" dirty="0"/>
              <a:t>Applications:</a:t>
            </a:r>
            <a:r>
              <a:rPr lang="en-IN" dirty="0"/>
              <a:t> Areas like aircraft components, automotive parts, boat hulls, dais board, deck etc. </a:t>
            </a:r>
          </a:p>
          <a:p>
            <a:pPr lvl="0" algn="l"/>
            <a:endParaRPr lang="en-IN" dirty="0"/>
          </a:p>
          <a:p>
            <a:pPr algn="l"/>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836712"/>
            <a:ext cx="7772400" cy="5328592"/>
          </a:xfrm>
        </p:spPr>
        <p:txBody>
          <a:bodyPr/>
          <a:lstStyle/>
          <a:p>
            <a:pPr algn="l"/>
            <a:endParaRPr lang="en-IN" dirty="0"/>
          </a:p>
          <a:p>
            <a:pPr algn="l"/>
            <a:endParaRPr lang="en-IN" dirty="0"/>
          </a:p>
          <a:p>
            <a:pPr algn="l"/>
            <a:endParaRPr lang="en-IN" dirty="0"/>
          </a:p>
        </p:txBody>
      </p:sp>
      <p:pic>
        <p:nvPicPr>
          <p:cNvPr id="1026" name="Picture 2" descr="C:\Users\Sony\Downloads\IMG_20200413_184129 (2).jpg"/>
          <p:cNvPicPr>
            <a:picLocks noChangeAspect="1" noChangeArrowheads="1"/>
          </p:cNvPicPr>
          <p:nvPr/>
        </p:nvPicPr>
        <p:blipFill>
          <a:blip r:embed="rId2" cstate="print"/>
          <a:srcRect/>
          <a:stretch>
            <a:fillRect/>
          </a:stretch>
        </p:blipFill>
        <p:spPr bwMode="auto">
          <a:xfrm>
            <a:off x="395536" y="0"/>
            <a:ext cx="8496944" cy="5472608"/>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260648"/>
            <a:ext cx="8208912" cy="893961"/>
          </a:xfrm>
        </p:spPr>
        <p:txBody>
          <a:bodyPr>
            <a:normAutofit/>
          </a:bodyPr>
          <a:lstStyle/>
          <a:p>
            <a:pPr algn="l"/>
            <a:r>
              <a:rPr lang="en-US" sz="2800" dirty="0"/>
              <a:t>RESIN TRANSFER METHOD(RTM)</a:t>
            </a:r>
            <a:endParaRPr lang="en-IN" sz="2800" dirty="0"/>
          </a:p>
        </p:txBody>
      </p:sp>
      <p:sp>
        <p:nvSpPr>
          <p:cNvPr id="3" name="Subtitle 2"/>
          <p:cNvSpPr>
            <a:spLocks noGrp="1"/>
          </p:cNvSpPr>
          <p:nvPr>
            <p:ph type="subTitle" idx="1"/>
          </p:nvPr>
        </p:nvSpPr>
        <p:spPr>
          <a:xfrm>
            <a:off x="539552" y="1196752"/>
            <a:ext cx="8064896" cy="5328592"/>
          </a:xfrm>
        </p:spPr>
        <p:txBody>
          <a:bodyPr>
            <a:normAutofit fontScale="92500"/>
          </a:bodyPr>
          <a:lstStyle/>
          <a:p>
            <a:pPr algn="l"/>
            <a:r>
              <a:rPr lang="en-IN" dirty="0"/>
              <a:t>It is one of the closed moulding methods.</a:t>
            </a:r>
          </a:p>
          <a:p>
            <a:pPr algn="l"/>
            <a:r>
              <a:rPr lang="en-IN" dirty="0"/>
              <a:t>Five steps are involved in the process:  </a:t>
            </a:r>
          </a:p>
          <a:p>
            <a:pPr algn="l"/>
            <a:endParaRPr lang="en-IN" dirty="0"/>
          </a:p>
          <a:p>
            <a:pPr algn="l"/>
            <a:r>
              <a:rPr lang="en-IN" u="sng" dirty="0">
                <a:solidFill>
                  <a:srgbClr val="FF0000"/>
                </a:solidFill>
              </a:rPr>
              <a:t>Creating </a:t>
            </a:r>
            <a:r>
              <a:rPr lang="en-IN" u="sng" dirty="0" err="1">
                <a:solidFill>
                  <a:srgbClr val="FF0000"/>
                </a:solidFill>
              </a:rPr>
              <a:t>preform</a:t>
            </a:r>
            <a:r>
              <a:rPr lang="en-IN" dirty="0">
                <a:solidFill>
                  <a:srgbClr val="FF0000"/>
                </a:solidFill>
              </a:rPr>
              <a:t>: </a:t>
            </a:r>
            <a:r>
              <a:rPr lang="en-IN" dirty="0"/>
              <a:t>Reinforced material is made into required shape. Generally glass fibre is used as reinforced material.</a:t>
            </a:r>
          </a:p>
          <a:p>
            <a:pPr algn="l"/>
            <a:r>
              <a:rPr lang="en-IN" u="sng" dirty="0" err="1">
                <a:solidFill>
                  <a:srgbClr val="FF0000"/>
                </a:solidFill>
              </a:rPr>
              <a:t>Preform</a:t>
            </a:r>
            <a:r>
              <a:rPr lang="en-IN" u="sng" dirty="0">
                <a:solidFill>
                  <a:srgbClr val="FF0000"/>
                </a:solidFill>
              </a:rPr>
              <a:t> layup </a:t>
            </a:r>
            <a:r>
              <a:rPr lang="en-IN" dirty="0"/>
              <a:t>: The preformed shape should be placed in moulding cavity that has the shape of the desired product.</a:t>
            </a:r>
          </a:p>
          <a:p>
            <a:pPr algn="l"/>
            <a:r>
              <a:rPr lang="en-IN" u="sng" dirty="0">
                <a:solidFill>
                  <a:srgbClr val="FF0000"/>
                </a:solidFill>
              </a:rPr>
              <a:t>Moulding</a:t>
            </a:r>
            <a:r>
              <a:rPr lang="en-IN" dirty="0">
                <a:solidFill>
                  <a:srgbClr val="FF0000"/>
                </a:solidFill>
              </a:rPr>
              <a:t>:</a:t>
            </a:r>
            <a:r>
              <a:rPr lang="en-IN" dirty="0"/>
              <a:t> Before placing perform the moulding cavity is coated with release gel which does not allow sticking to the moulding cavity. The moulding cavity is provided with inlet and out let. </a:t>
            </a:r>
            <a:r>
              <a:rPr lang="en-IN" dirty="0" err="1"/>
              <a:t>Preform</a:t>
            </a:r>
            <a:r>
              <a:rPr lang="en-IN" dirty="0"/>
              <a:t> is placed in cavity and closed with clamps. The entrapped air is sent out through outlet using evacuated pump.</a:t>
            </a:r>
          </a:p>
          <a:p>
            <a:pPr algn="l"/>
            <a:endParaRPr lang="en-IN" dirty="0"/>
          </a:p>
          <a:p>
            <a:pPr algn="l"/>
            <a:endParaRPr lang="en-IN" dirty="0"/>
          </a:p>
          <a:p>
            <a:pPr algn="l"/>
            <a:endParaRPr lang="en-IN" dirty="0"/>
          </a:p>
          <a:p>
            <a:pPr algn="l"/>
            <a:endParaRPr lang="en-IN" dirty="0"/>
          </a:p>
          <a:p>
            <a:pPr algn="l"/>
            <a:endParaRPr lang="en-IN" dirty="0"/>
          </a:p>
          <a:p>
            <a:pPr algn="l"/>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3568" y="548680"/>
            <a:ext cx="7848872" cy="5616624"/>
          </a:xfrm>
        </p:spPr>
        <p:txBody>
          <a:bodyPr>
            <a:normAutofit/>
          </a:bodyPr>
          <a:lstStyle/>
          <a:p>
            <a:pPr algn="l"/>
            <a:r>
              <a:rPr lang="en-IN" u="sng" dirty="0">
                <a:solidFill>
                  <a:srgbClr val="FF0000"/>
                </a:solidFill>
              </a:rPr>
              <a:t>Catalyze phase</a:t>
            </a:r>
            <a:r>
              <a:rPr lang="en-IN" dirty="0"/>
              <a:t>: Allow the low viscosity resin slowly along with additives till the cavity filled. Under the influence of additives the resin will undergo polymerisation and forms composite material.  </a:t>
            </a:r>
          </a:p>
          <a:p>
            <a:pPr algn="l"/>
            <a:endParaRPr lang="en-IN" u="sng" dirty="0">
              <a:solidFill>
                <a:srgbClr val="FF0000"/>
              </a:solidFill>
            </a:endParaRPr>
          </a:p>
          <a:p>
            <a:pPr algn="l"/>
            <a:r>
              <a:rPr lang="en-IN" u="sng" dirty="0">
                <a:solidFill>
                  <a:srgbClr val="FF0000"/>
                </a:solidFill>
              </a:rPr>
              <a:t>Curing phase</a:t>
            </a:r>
            <a:r>
              <a:rPr lang="en-IN" dirty="0"/>
              <a:t>: During this time resin undergoes polymerisation and forms a solid composite material. Depending on the resin 24 to 48 hours required for solidification.</a:t>
            </a:r>
          </a:p>
          <a:p>
            <a:r>
              <a:rPr lang="en-IN" b="1" dirty="0"/>
              <a:t> </a:t>
            </a:r>
            <a:endParaRPr lang="en-IN" dirty="0"/>
          </a:p>
          <a:p>
            <a:pPr algn="l"/>
            <a:endParaRPr lang="en-IN" dirty="0"/>
          </a:p>
          <a:p>
            <a:endParaRPr lang="en-IN" dirty="0"/>
          </a:p>
          <a:p>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subTitle" idx="1"/>
          </p:nvPr>
        </p:nvSpPr>
        <p:spPr>
          <a:xfrm>
            <a:off x="611188" y="765175"/>
            <a:ext cx="7416800" cy="5400675"/>
          </a:xfrm>
        </p:spPr>
        <p:txBody>
          <a:bodyPr/>
          <a:lstStyle/>
          <a:p>
            <a:pPr algn="l"/>
            <a:r>
              <a:rPr lang="en-US" dirty="0"/>
              <a:t>Schematic diagram: </a:t>
            </a:r>
            <a:endParaRPr lang="en-IN" dirty="0"/>
          </a:p>
        </p:txBody>
      </p:sp>
      <p:pic>
        <p:nvPicPr>
          <p:cNvPr id="6" name="Picture 5" descr="C:\Users\Sony\Desktop\RTM-Definition.png"/>
          <p:cNvPicPr/>
          <p:nvPr/>
        </p:nvPicPr>
        <p:blipFill>
          <a:blip r:embed="rId2" cstate="print"/>
          <a:srcRect/>
          <a:stretch>
            <a:fillRect/>
          </a:stretch>
        </p:blipFill>
        <p:spPr bwMode="auto">
          <a:xfrm>
            <a:off x="827584" y="1412776"/>
            <a:ext cx="6912768" cy="4176464"/>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55576" y="908720"/>
            <a:ext cx="7772400" cy="4896544"/>
          </a:xfrm>
        </p:spPr>
        <p:txBody>
          <a:bodyPr>
            <a:normAutofit/>
          </a:bodyPr>
          <a:lstStyle/>
          <a:p>
            <a:pPr algn="l"/>
            <a:r>
              <a:rPr lang="en-IN" u="sng" dirty="0">
                <a:solidFill>
                  <a:srgbClr val="FF0000"/>
                </a:solidFill>
              </a:rPr>
              <a:t>Precautions:</a:t>
            </a:r>
            <a:r>
              <a:rPr lang="en-IN" dirty="0"/>
              <a:t> The size of the moulding cavity should be equal to thickness of the final product.</a:t>
            </a:r>
          </a:p>
          <a:p>
            <a:pPr algn="l"/>
            <a:r>
              <a:rPr lang="en-IN" u="sng" dirty="0">
                <a:solidFill>
                  <a:srgbClr val="FF0000"/>
                </a:solidFill>
              </a:rPr>
              <a:t>Advantages:</a:t>
            </a:r>
            <a:r>
              <a:rPr lang="en-IN" dirty="0"/>
              <a:t> </a:t>
            </a:r>
            <a:r>
              <a:rPr lang="en-IN" dirty="0" err="1"/>
              <a:t>i</a:t>
            </a:r>
            <a:r>
              <a:rPr lang="en-IN" dirty="0"/>
              <a:t>) Labour cost is minimum  ii) Good surface area   iii) Large and complex shapes can be moulded   iv) Low capital investment   v) Wide range of resins can be used. </a:t>
            </a:r>
          </a:p>
          <a:p>
            <a:pPr algn="l"/>
            <a:r>
              <a:rPr lang="en-IN" u="sng" dirty="0">
                <a:solidFill>
                  <a:srgbClr val="FF0000"/>
                </a:solidFill>
              </a:rPr>
              <a:t>Limitations</a:t>
            </a:r>
            <a:r>
              <a:rPr lang="en-IN" dirty="0"/>
              <a:t>: </a:t>
            </a:r>
            <a:r>
              <a:rPr lang="en-IN" dirty="0" err="1"/>
              <a:t>i</a:t>
            </a:r>
            <a:r>
              <a:rPr lang="en-IN" dirty="0"/>
              <a:t>) Large thickness composites cant be made.</a:t>
            </a:r>
          </a:p>
          <a:p>
            <a:pPr algn="l"/>
            <a:r>
              <a:rPr lang="en-IN" dirty="0"/>
              <a:t>ii) Glass fibre reinforced material cant be stable at extreme high temperatures. </a:t>
            </a:r>
          </a:p>
          <a:p>
            <a:pPr algn="l"/>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04665"/>
            <a:ext cx="7772400" cy="864095"/>
          </a:xfrm>
        </p:spPr>
        <p:txBody>
          <a:bodyPr/>
          <a:lstStyle/>
          <a:p>
            <a:pPr algn="l"/>
            <a:r>
              <a:rPr lang="en-US" dirty="0" err="1"/>
              <a:t>Pultrusion</a:t>
            </a:r>
            <a:r>
              <a:rPr lang="en-US" dirty="0"/>
              <a:t> method</a:t>
            </a:r>
            <a:endParaRPr lang="en-IN" dirty="0"/>
          </a:p>
        </p:txBody>
      </p:sp>
      <p:sp>
        <p:nvSpPr>
          <p:cNvPr id="3" name="Subtitle 2"/>
          <p:cNvSpPr>
            <a:spLocks noGrp="1"/>
          </p:cNvSpPr>
          <p:nvPr>
            <p:ph type="subTitle" idx="1"/>
          </p:nvPr>
        </p:nvSpPr>
        <p:spPr>
          <a:xfrm>
            <a:off x="685800" y="1484784"/>
            <a:ext cx="7772400" cy="4752528"/>
          </a:xfrm>
        </p:spPr>
        <p:txBody>
          <a:bodyPr>
            <a:normAutofit/>
          </a:bodyPr>
          <a:lstStyle/>
          <a:p>
            <a:pPr algn="l"/>
            <a:r>
              <a:rPr lang="en-US" dirty="0"/>
              <a:t>-It is one of the closed molding methods.</a:t>
            </a:r>
          </a:p>
          <a:p>
            <a:pPr algn="l">
              <a:buFontTx/>
              <a:buChar char="-"/>
            </a:pPr>
            <a:r>
              <a:rPr lang="en-US" dirty="0"/>
              <a:t>Two types of </a:t>
            </a:r>
            <a:r>
              <a:rPr lang="en-US" dirty="0" err="1"/>
              <a:t>pultrusion</a:t>
            </a:r>
            <a:r>
              <a:rPr lang="en-US" dirty="0"/>
              <a:t> process</a:t>
            </a:r>
          </a:p>
          <a:p>
            <a:pPr marL="571500" indent="-571500" algn="l"/>
            <a:r>
              <a:rPr lang="en-IN" dirty="0" err="1"/>
              <a:t>i</a:t>
            </a:r>
            <a:r>
              <a:rPr lang="en-IN" dirty="0"/>
              <a:t>) Ordinary </a:t>
            </a:r>
            <a:r>
              <a:rPr lang="en-IN" dirty="0" err="1"/>
              <a:t>pultrusion</a:t>
            </a:r>
            <a:r>
              <a:rPr lang="en-IN" dirty="0"/>
              <a:t> process can be provided a straight chain composites materials </a:t>
            </a:r>
          </a:p>
          <a:p>
            <a:pPr marL="571500" indent="-571500" algn="l"/>
            <a:r>
              <a:rPr lang="en-IN" dirty="0"/>
              <a:t> ii)  Radius </a:t>
            </a:r>
            <a:r>
              <a:rPr lang="en-IN" dirty="0" err="1"/>
              <a:t>pultrusion</a:t>
            </a:r>
            <a:r>
              <a:rPr lang="en-IN" dirty="0"/>
              <a:t> technique can provide 2D and 3D curved composites. </a:t>
            </a:r>
          </a:p>
          <a:p>
            <a:pPr marL="571500" indent="-571500" algn="l"/>
            <a:r>
              <a:rPr lang="en-US" u="sng" dirty="0"/>
              <a:t>Advantage:</a:t>
            </a:r>
            <a:r>
              <a:rPr lang="en-US" dirty="0"/>
              <a:t> </a:t>
            </a:r>
            <a:r>
              <a:rPr lang="en-IN" dirty="0"/>
              <a:t>Continuous constant cross section shapes of any length can be manufactured with low cost</a:t>
            </a:r>
          </a:p>
          <a:p>
            <a:pPr marL="571500" indent="-571500" algn="l"/>
            <a:endParaRPr lang="en-IN" dirty="0"/>
          </a:p>
          <a:p>
            <a:pPr algn="l"/>
            <a:r>
              <a:rPr lang="en-US" dirty="0"/>
              <a:t> </a:t>
            </a:r>
          </a:p>
          <a:p>
            <a:pPr algn="l"/>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3568" y="476672"/>
            <a:ext cx="7772400" cy="5328592"/>
          </a:xfrm>
        </p:spPr>
        <p:txBody>
          <a:bodyPr>
            <a:normAutofit lnSpcReduction="10000"/>
          </a:bodyPr>
          <a:lstStyle/>
          <a:p>
            <a:pPr algn="l"/>
            <a:r>
              <a:rPr lang="en-IN" dirty="0"/>
              <a:t>The following steps are involved in the process,</a:t>
            </a:r>
          </a:p>
          <a:p>
            <a:pPr algn="l"/>
            <a:endParaRPr lang="en-IN" dirty="0"/>
          </a:p>
          <a:p>
            <a:pPr algn="l"/>
            <a:r>
              <a:rPr lang="en-IN" dirty="0" err="1"/>
              <a:t>i</a:t>
            </a:r>
            <a:r>
              <a:rPr lang="en-IN" dirty="0"/>
              <a:t>) As per the thickness of desired product, the reinforced material allow in the form of fibre through rollers. Generally carbon fibre and glass fibre reinforcement are used</a:t>
            </a:r>
          </a:p>
          <a:p>
            <a:pPr algn="l"/>
            <a:endParaRPr lang="en-IN" dirty="0"/>
          </a:p>
          <a:p>
            <a:pPr algn="l"/>
            <a:r>
              <a:rPr lang="en-IN" dirty="0"/>
              <a:t>ii) The reinforced material is allowed to pass through resin impregnator where fibre can be soaked in resin. Generally polyethylene </a:t>
            </a:r>
          </a:p>
          <a:p>
            <a:pPr algn="l"/>
            <a:r>
              <a:rPr lang="en-IN" dirty="0" err="1"/>
              <a:t>ter</a:t>
            </a:r>
            <a:r>
              <a:rPr lang="en-IN" dirty="0"/>
              <a:t> </a:t>
            </a:r>
            <a:r>
              <a:rPr lang="en-IN" dirty="0" err="1"/>
              <a:t>pththalate</a:t>
            </a:r>
            <a:r>
              <a:rPr lang="en-IN" dirty="0"/>
              <a:t> and tri butyl phthalate etc. are used as resin.</a:t>
            </a:r>
          </a:p>
          <a:p>
            <a:pPr algn="l"/>
            <a:r>
              <a:rPr lang="en-IN"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836712"/>
            <a:ext cx="7772400" cy="4968552"/>
          </a:xfrm>
        </p:spPr>
        <p:txBody>
          <a:bodyPr/>
          <a:lstStyle/>
          <a:p>
            <a:pPr algn="l"/>
            <a:r>
              <a:rPr lang="en-US" b="1" u="sng" dirty="0"/>
              <a:t>Contents:</a:t>
            </a:r>
          </a:p>
          <a:p>
            <a:pPr algn="l"/>
            <a:r>
              <a:rPr lang="en-US" dirty="0"/>
              <a:t>Definition</a:t>
            </a:r>
          </a:p>
          <a:p>
            <a:pPr algn="l"/>
            <a:r>
              <a:rPr lang="en-US" dirty="0"/>
              <a:t>Advantages</a:t>
            </a:r>
          </a:p>
          <a:p>
            <a:pPr algn="l"/>
            <a:r>
              <a:rPr lang="en-US" dirty="0"/>
              <a:t>Uses</a:t>
            </a:r>
          </a:p>
          <a:p>
            <a:pPr algn="l"/>
            <a:r>
              <a:rPr lang="en-US" dirty="0"/>
              <a:t>Classification</a:t>
            </a:r>
          </a:p>
          <a:p>
            <a:pPr algn="l"/>
            <a:r>
              <a:rPr lang="en-US" dirty="0" err="1"/>
              <a:t>Fibre</a:t>
            </a:r>
            <a:r>
              <a:rPr lang="en-US" dirty="0"/>
              <a:t> reinforced composites</a:t>
            </a:r>
          </a:p>
          <a:p>
            <a:pPr algn="l"/>
            <a:r>
              <a:rPr lang="en-US" dirty="0"/>
              <a:t>Layered composites</a:t>
            </a:r>
          </a:p>
          <a:p>
            <a:pPr algn="l"/>
            <a:r>
              <a:rPr lang="en-US" dirty="0"/>
              <a:t>Manufacturing methods</a:t>
            </a:r>
          </a:p>
          <a:p>
            <a:pPr algn="l"/>
            <a:r>
              <a:rPr lang="en-US" dirty="0"/>
              <a:t>Limitations</a:t>
            </a:r>
          </a:p>
          <a:p>
            <a:pPr algn="l"/>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9552" y="620688"/>
            <a:ext cx="7772400" cy="5112568"/>
          </a:xfrm>
        </p:spPr>
        <p:txBody>
          <a:bodyPr/>
          <a:lstStyle/>
          <a:p>
            <a:pPr algn="l"/>
            <a:r>
              <a:rPr lang="en-IN" dirty="0"/>
              <a:t>iii) The fibre is coated with resin and allows passing through heat source where resin undergoes polymerisation and solidification</a:t>
            </a:r>
          </a:p>
          <a:p>
            <a:pPr algn="l"/>
            <a:endParaRPr lang="en-IN" dirty="0"/>
          </a:p>
          <a:p>
            <a:pPr algn="l"/>
            <a:r>
              <a:rPr lang="en-IN" dirty="0"/>
              <a:t>iv) The solid composite pulled through pulling mechanism which provides uniform thickness of composites.</a:t>
            </a:r>
          </a:p>
          <a:p>
            <a:pPr algn="l"/>
            <a:endParaRPr lang="en-IN" dirty="0"/>
          </a:p>
          <a:p>
            <a:pPr algn="l"/>
            <a:r>
              <a:rPr lang="en-IN" dirty="0"/>
              <a:t>v) The uniform thickness of composite is subjected to final product as the desired shape and size. </a:t>
            </a:r>
          </a:p>
          <a:p>
            <a:pPr algn="l"/>
            <a:endParaRPr lang="en-IN" dirty="0"/>
          </a:p>
          <a:p>
            <a:pPr algn="l"/>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11560" y="764704"/>
            <a:ext cx="8060432" cy="5112568"/>
          </a:xfrm>
        </p:spPr>
        <p:txBody>
          <a:bodyPr/>
          <a:lstStyle/>
          <a:p>
            <a:pPr algn="l"/>
            <a:endParaRPr lang="en-US" dirty="0"/>
          </a:p>
          <a:p>
            <a:pPr algn="l"/>
            <a:r>
              <a:rPr lang="en-US" dirty="0"/>
              <a:t>The schematic diagram is</a:t>
            </a:r>
          </a:p>
          <a:p>
            <a:pPr algn="l"/>
            <a:r>
              <a:rPr lang="en-IN" dirty="0"/>
              <a:t>1 – Continuous roll of reinforced fibres/woven fibre mat  2 – Tension roller</a:t>
            </a:r>
            <a:br>
              <a:rPr lang="en-IN" dirty="0"/>
            </a:br>
            <a:r>
              <a:rPr lang="en-IN" dirty="0"/>
              <a:t>3 – Resin Impregnator   4 – Resin soaked fibre   5 – Die and heat source  6 – Pull mechanism </a:t>
            </a:r>
            <a:br>
              <a:rPr lang="en-IN" dirty="0"/>
            </a:br>
            <a:r>
              <a:rPr lang="en-IN" dirty="0"/>
              <a:t>7 – Finished hardened fibre reinforced polymer</a:t>
            </a:r>
          </a:p>
          <a:p>
            <a:pPr algn="l"/>
            <a:r>
              <a:rPr lang="en-US" dirty="0"/>
              <a:t> </a:t>
            </a:r>
          </a:p>
          <a:p>
            <a:pPr algn="l"/>
            <a:endParaRPr lang="en-IN" dirty="0"/>
          </a:p>
        </p:txBody>
      </p:sp>
      <p:pic>
        <p:nvPicPr>
          <p:cNvPr id="6" name="Picture 5" descr="C:\Users\Sony\Desktop\600px-Pultrusion_process_01.png"/>
          <p:cNvPicPr/>
          <p:nvPr/>
        </p:nvPicPr>
        <p:blipFill>
          <a:blip r:embed="rId2" cstate="print"/>
          <a:srcRect/>
          <a:stretch>
            <a:fillRect/>
          </a:stretch>
        </p:blipFill>
        <p:spPr bwMode="auto">
          <a:xfrm>
            <a:off x="683568" y="3933056"/>
            <a:ext cx="7632848" cy="252028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1268760"/>
            <a:ext cx="7772400" cy="4824536"/>
          </a:xfrm>
        </p:spPr>
        <p:txBody>
          <a:bodyPr/>
          <a:lstStyle/>
          <a:p>
            <a:pPr algn="l"/>
            <a:r>
              <a:rPr lang="en-IN" dirty="0"/>
              <a:t>Applications: -Used in agriculture and chemical industries.</a:t>
            </a:r>
          </a:p>
          <a:p>
            <a:pPr algn="l"/>
            <a:r>
              <a:rPr lang="en-IN" dirty="0"/>
              <a:t>In construction industry for the, PVC windows etc., </a:t>
            </a:r>
          </a:p>
          <a:p>
            <a:pPr lvl="0" algn="l"/>
            <a:r>
              <a:rPr lang="en-IN" dirty="0"/>
              <a:t>Used in aero –space industry as various components of aircraft.</a:t>
            </a:r>
          </a:p>
          <a:p>
            <a:pPr lvl="0" algn="l"/>
            <a:r>
              <a:rPr lang="en-IN" dirty="0"/>
              <a:t>Used in automobile industry for the production of complex parts of the vehicles with enhance stiffness, rigidity and light weight, production of car cases etc.,   </a:t>
            </a:r>
          </a:p>
          <a:p>
            <a:pPr algn="l"/>
            <a:endParaRPr lang="en-I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E90AD-2688-D2EB-9212-4ABEDC4501E8}"/>
              </a:ext>
            </a:extLst>
          </p:cNvPr>
          <p:cNvSpPr>
            <a:spLocks noGrp="1"/>
          </p:cNvSpPr>
          <p:nvPr>
            <p:ph type="ctrTitle"/>
          </p:nvPr>
        </p:nvSpPr>
        <p:spPr>
          <a:xfrm>
            <a:off x="323528" y="260649"/>
            <a:ext cx="8134672" cy="648071"/>
          </a:xfrm>
        </p:spPr>
        <p:txBody>
          <a:bodyPr>
            <a:normAutofit fontScale="90000"/>
          </a:bodyPr>
          <a:lstStyle/>
          <a:p>
            <a:pPr algn="l"/>
            <a:r>
              <a:rPr lang="en-US" dirty="0"/>
              <a:t>Filament winding process</a:t>
            </a:r>
            <a:endParaRPr lang="en-IN" dirty="0"/>
          </a:p>
        </p:txBody>
      </p:sp>
      <p:sp>
        <p:nvSpPr>
          <p:cNvPr id="3" name="Subtitle 2">
            <a:extLst>
              <a:ext uri="{FF2B5EF4-FFF2-40B4-BE49-F238E27FC236}">
                <a16:creationId xmlns:a16="http://schemas.microsoft.com/office/drawing/2014/main" id="{49111FF3-0E5F-8292-BBED-B5DDB3B6F760}"/>
              </a:ext>
            </a:extLst>
          </p:cNvPr>
          <p:cNvSpPr>
            <a:spLocks noGrp="1"/>
          </p:cNvSpPr>
          <p:nvPr>
            <p:ph type="subTitle" idx="1"/>
          </p:nvPr>
        </p:nvSpPr>
        <p:spPr>
          <a:xfrm>
            <a:off x="107504" y="1196752"/>
            <a:ext cx="8856984" cy="4752528"/>
          </a:xfrm>
        </p:spPr>
        <p:txBody>
          <a:bodyPr>
            <a:normAutofit/>
          </a:bodyPr>
          <a:lstStyle/>
          <a:p>
            <a:pPr algn="l"/>
            <a:r>
              <a:rPr lang="en-US" dirty="0"/>
              <a:t>-</a:t>
            </a:r>
            <a:r>
              <a:rPr lang="en-US" dirty="0">
                <a:solidFill>
                  <a:srgbClr val="FF0000"/>
                </a:solidFill>
              </a:rPr>
              <a:t>Used to manufacture hollow, circular such as pipes, storage tanks, aerospace parts, etc., </a:t>
            </a:r>
          </a:p>
          <a:p>
            <a:pPr algn="l"/>
            <a:r>
              <a:rPr lang="en-US" dirty="0">
                <a:solidFill>
                  <a:srgbClr val="00B0F0"/>
                </a:solidFill>
              </a:rPr>
              <a:t>Materials:</a:t>
            </a:r>
            <a:r>
              <a:rPr lang="en-US" dirty="0"/>
              <a:t> Fiber- C, Glass, Aramid or metal fiber </a:t>
            </a:r>
          </a:p>
          <a:p>
            <a:pPr algn="l"/>
            <a:r>
              <a:rPr lang="en-US" dirty="0"/>
              <a:t>              Resin- Phenolic resins, polyurethanes, polyesters etc., </a:t>
            </a:r>
          </a:p>
          <a:p>
            <a:pPr algn="l"/>
            <a:r>
              <a:rPr lang="en-US" dirty="0"/>
              <a:t>-It is the process of winding fiber material and resin( resin impregnated fiber) around a shape known as mandrel to create a composite material. </a:t>
            </a:r>
          </a:p>
          <a:p>
            <a:pPr algn="l"/>
            <a:r>
              <a:rPr lang="en-US" dirty="0"/>
              <a:t>-Automated winding equipment is used for winding on mandrel</a:t>
            </a:r>
          </a:p>
          <a:p>
            <a:pPr algn="l"/>
            <a:r>
              <a:rPr lang="en-US" dirty="0"/>
              <a:t>-</a:t>
            </a:r>
            <a:endParaRPr lang="en-IN" dirty="0"/>
          </a:p>
        </p:txBody>
      </p:sp>
    </p:spTree>
    <p:extLst>
      <p:ext uri="{BB962C8B-B14F-4D97-AF65-F5344CB8AC3E}">
        <p14:creationId xmlns:p14="http://schemas.microsoft.com/office/powerpoint/2010/main" val="16637571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304BBA6-C997-68D2-3ADF-59E1FB13C483}"/>
              </a:ext>
            </a:extLst>
          </p:cNvPr>
          <p:cNvSpPr>
            <a:spLocks noGrp="1"/>
          </p:cNvSpPr>
          <p:nvPr>
            <p:ph type="subTitle" idx="1"/>
          </p:nvPr>
        </p:nvSpPr>
        <p:spPr>
          <a:xfrm>
            <a:off x="251520" y="260648"/>
            <a:ext cx="8568952" cy="5544616"/>
          </a:xfrm>
        </p:spPr>
        <p:txBody>
          <a:bodyPr/>
          <a:lstStyle/>
          <a:p>
            <a:pPr algn="l"/>
            <a:r>
              <a:rPr lang="en-US" dirty="0">
                <a:solidFill>
                  <a:srgbClr val="00B0F0"/>
                </a:solidFill>
              </a:rPr>
              <a:t>Process:</a:t>
            </a:r>
          </a:p>
          <a:p>
            <a:pPr algn="l"/>
            <a:r>
              <a:rPr lang="en-US" dirty="0"/>
              <a:t>-Precision high speed positioning of continuous fiber in a predetermined pattern is the basis for this process. Winding pattern like winding angle has effect on mechanical properties of resultant composite material.</a:t>
            </a:r>
          </a:p>
          <a:p>
            <a:pPr algn="l"/>
            <a:r>
              <a:rPr lang="en-US" dirty="0"/>
              <a:t>-There is a mandrel that the resin coated fiber wound upon and after the desired number of layers applied </a:t>
            </a:r>
            <a:r>
              <a:rPr lang="en-US" dirty="0" err="1"/>
              <a:t>curring</a:t>
            </a:r>
            <a:r>
              <a:rPr lang="en-US" dirty="0"/>
              <a:t> process is carried out either in room temperature or auto clave or oven. </a:t>
            </a:r>
          </a:p>
          <a:p>
            <a:pPr algn="l"/>
            <a:r>
              <a:rPr lang="en-US" dirty="0"/>
              <a:t>-After curing, mandrel is removed leaving a hollow composite structure. </a:t>
            </a:r>
            <a:endParaRPr lang="en-IN" dirty="0"/>
          </a:p>
        </p:txBody>
      </p:sp>
    </p:spTree>
    <p:extLst>
      <p:ext uri="{BB962C8B-B14F-4D97-AF65-F5344CB8AC3E}">
        <p14:creationId xmlns:p14="http://schemas.microsoft.com/office/powerpoint/2010/main" val="33261887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D42707A-FDA2-41F7-CD7A-BDF06BDFDF28}"/>
              </a:ext>
            </a:extLst>
          </p:cNvPr>
          <p:cNvSpPr>
            <a:spLocks noGrp="1"/>
          </p:cNvSpPr>
          <p:nvPr>
            <p:ph type="subTitle" idx="1"/>
          </p:nvPr>
        </p:nvSpPr>
        <p:spPr>
          <a:xfrm>
            <a:off x="685800" y="404664"/>
            <a:ext cx="7772400" cy="5616624"/>
          </a:xfrm>
        </p:spPr>
        <p:txBody>
          <a:bodyPr/>
          <a:lstStyle/>
          <a:p>
            <a:pPr algn="l"/>
            <a:r>
              <a:rPr lang="en-US" dirty="0">
                <a:solidFill>
                  <a:srgbClr val="00B0F0"/>
                </a:solidFill>
              </a:rPr>
              <a:t>Advantages:</a:t>
            </a:r>
            <a:r>
              <a:rPr lang="en-US" dirty="0"/>
              <a:t> Process is automation results cost saving</a:t>
            </a:r>
          </a:p>
          <a:p>
            <a:pPr algn="l"/>
            <a:r>
              <a:rPr lang="en-US" dirty="0"/>
              <a:t>-Continuous fibers leads to very good properties like strength, stiffness etc.,</a:t>
            </a:r>
          </a:p>
          <a:p>
            <a:pPr algn="l"/>
            <a:r>
              <a:rPr lang="en-US" dirty="0"/>
              <a:t>-High fiber volume</a:t>
            </a:r>
          </a:p>
          <a:p>
            <a:pPr algn="l"/>
            <a:r>
              <a:rPr lang="en-US" dirty="0">
                <a:solidFill>
                  <a:srgbClr val="00B0F0"/>
                </a:solidFill>
              </a:rPr>
              <a:t>Disadvantages: </a:t>
            </a:r>
            <a:r>
              <a:rPr lang="en-US" dirty="0"/>
              <a:t>Mandrel could be complex and expensive</a:t>
            </a:r>
          </a:p>
          <a:p>
            <a:pPr algn="l"/>
            <a:r>
              <a:rPr lang="en-US" dirty="0"/>
              <a:t>-Unable to change fiber path within one layer</a:t>
            </a:r>
          </a:p>
          <a:p>
            <a:pPr algn="l"/>
            <a:endParaRPr lang="en-US" dirty="0"/>
          </a:p>
        </p:txBody>
      </p:sp>
      <p:pic>
        <p:nvPicPr>
          <p:cNvPr id="5" name="Picture 4" descr="Diagram&#10;&#10;Description automatically generated">
            <a:extLst>
              <a:ext uri="{FF2B5EF4-FFF2-40B4-BE49-F238E27FC236}">
                <a16:creationId xmlns:a16="http://schemas.microsoft.com/office/drawing/2014/main" id="{42ED1701-CF9D-9861-EBF0-9371BE2836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3645024"/>
            <a:ext cx="5616624" cy="2016223"/>
          </a:xfrm>
          <a:prstGeom prst="rect">
            <a:avLst/>
          </a:prstGeom>
        </p:spPr>
      </p:pic>
    </p:spTree>
    <p:extLst>
      <p:ext uri="{BB962C8B-B14F-4D97-AF65-F5344CB8AC3E}">
        <p14:creationId xmlns:p14="http://schemas.microsoft.com/office/powerpoint/2010/main" val="37662886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1124744"/>
            <a:ext cx="7772400" cy="4968552"/>
          </a:xfrm>
        </p:spPr>
        <p:txBody>
          <a:bodyPr>
            <a:normAutofit/>
          </a:bodyPr>
          <a:lstStyle/>
          <a:p>
            <a:pPr algn="l"/>
            <a:endParaRPr lang="en-US" sz="4800" dirty="0"/>
          </a:p>
          <a:p>
            <a:pPr algn="l"/>
            <a:endParaRPr lang="en-US" sz="4800" dirty="0"/>
          </a:p>
          <a:p>
            <a:pPr algn="ctr"/>
            <a:r>
              <a:rPr lang="en-US" sz="6600" i="1" dirty="0">
                <a:solidFill>
                  <a:srgbClr val="FF0000"/>
                </a:solidFill>
              </a:rPr>
              <a:t>THANK YOU</a:t>
            </a:r>
            <a:endParaRPr lang="en-IN" sz="6600" i="1" dirty="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55576" y="908720"/>
            <a:ext cx="7776864" cy="5400600"/>
          </a:xfrm>
        </p:spPr>
        <p:txBody>
          <a:bodyPr>
            <a:normAutofit lnSpcReduction="10000"/>
          </a:bodyPr>
          <a:lstStyle/>
          <a:p>
            <a:pPr algn="l"/>
            <a:r>
              <a:rPr lang="en-IN" dirty="0"/>
              <a:t>It may be defined as, the multi phase material consists of two or more physically and or chemically distinct phases and the properties of these materials are different from those of the individual materials of the composite.</a:t>
            </a:r>
          </a:p>
          <a:p>
            <a:pPr algn="l"/>
            <a:r>
              <a:rPr lang="en-US" dirty="0"/>
              <a:t>The minimum number of constituents are two, they are</a:t>
            </a:r>
          </a:p>
          <a:p>
            <a:pPr algn="l"/>
            <a:r>
              <a:rPr lang="en-US" dirty="0"/>
              <a:t> </a:t>
            </a:r>
            <a:r>
              <a:rPr lang="en-US" dirty="0" err="1">
                <a:solidFill>
                  <a:srgbClr val="FF0000"/>
                </a:solidFill>
              </a:rPr>
              <a:t>i</a:t>
            </a:r>
            <a:r>
              <a:rPr lang="en-US" dirty="0">
                <a:solidFill>
                  <a:srgbClr val="FF0000"/>
                </a:solidFill>
              </a:rPr>
              <a:t>)Matrix(Dispersion medium)-</a:t>
            </a:r>
            <a:r>
              <a:rPr lang="en-US" dirty="0"/>
              <a:t>Into which other ingredients will be added </a:t>
            </a:r>
            <a:r>
              <a:rPr lang="en-US" dirty="0" err="1"/>
              <a:t>ie</a:t>
            </a:r>
            <a:r>
              <a:rPr lang="en-US" dirty="0"/>
              <a:t>., it holds all the ingredients.</a:t>
            </a:r>
          </a:p>
          <a:p>
            <a:pPr algn="l"/>
            <a:r>
              <a:rPr lang="en-US" dirty="0"/>
              <a:t>ii) </a:t>
            </a:r>
            <a:r>
              <a:rPr lang="en-US" dirty="0">
                <a:solidFill>
                  <a:srgbClr val="FF0000"/>
                </a:solidFill>
              </a:rPr>
              <a:t>Reinforced material(Dispersed phase)</a:t>
            </a:r>
            <a:r>
              <a:rPr lang="en-US" dirty="0"/>
              <a:t>-These are the substances added to dispersion medium(Matrix)</a:t>
            </a:r>
          </a:p>
          <a:p>
            <a:pPr algn="l"/>
            <a:r>
              <a:rPr lang="en-US" dirty="0"/>
              <a:t> </a:t>
            </a:r>
            <a:endParaRPr lang="en-IN" dirty="0"/>
          </a:p>
          <a:p>
            <a:pPr algn="l"/>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11560" y="476672"/>
            <a:ext cx="8208912" cy="5760640"/>
          </a:xfrm>
        </p:spPr>
        <p:txBody>
          <a:bodyPr>
            <a:normAutofit/>
          </a:bodyPr>
          <a:lstStyle/>
          <a:p>
            <a:pPr algn="l"/>
            <a:r>
              <a:rPr lang="en-IN" dirty="0">
                <a:solidFill>
                  <a:srgbClr val="FF0000"/>
                </a:solidFill>
              </a:rPr>
              <a:t>Advantages of composites:  </a:t>
            </a:r>
          </a:p>
          <a:p>
            <a:pPr algn="l"/>
            <a:r>
              <a:rPr lang="en-IN" dirty="0" err="1"/>
              <a:t>i</a:t>
            </a:r>
            <a:r>
              <a:rPr lang="en-IN" dirty="0"/>
              <a:t>) These are more economical than metals and ceramics.</a:t>
            </a:r>
          </a:p>
          <a:p>
            <a:pPr algn="l"/>
            <a:r>
              <a:rPr lang="en-IN" dirty="0"/>
              <a:t>ii) Weight of the composites is less than conventional metallic design.</a:t>
            </a:r>
          </a:p>
          <a:p>
            <a:pPr algn="l"/>
            <a:r>
              <a:rPr lang="en-IN" dirty="0"/>
              <a:t>iii)  Due to less weight, these are used in automobile industry to the larger extent for fuel economy(Fuel consumption is less).</a:t>
            </a:r>
          </a:p>
          <a:p>
            <a:pPr algn="l"/>
            <a:r>
              <a:rPr lang="en-IN" dirty="0"/>
              <a:t>iii) Excellent mechanical and chemical properties.</a:t>
            </a:r>
          </a:p>
          <a:p>
            <a:pPr algn="l"/>
            <a:r>
              <a:rPr lang="en-IN" dirty="0"/>
              <a:t>iv)  More thermal resistance than conventional materials hence composites provide improved thermal insulation.</a:t>
            </a:r>
          </a:p>
          <a:p>
            <a:pPr algn="l"/>
            <a:r>
              <a:rPr lang="en-IN" dirty="0"/>
              <a:t>v) Corrosion resistance   vi)  Fabrication is very easy. </a:t>
            </a:r>
          </a:p>
          <a:p>
            <a:pPr algn="l"/>
            <a:r>
              <a:rPr lang="en-IN" dirty="0"/>
              <a:t>s vii) Good aesthetic appeal</a:t>
            </a:r>
          </a:p>
          <a:p>
            <a:pPr algn="l"/>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7158" y="0"/>
            <a:ext cx="8501122" cy="5143512"/>
          </a:xfrm>
        </p:spPr>
        <p:txBody>
          <a:bodyPr>
            <a:normAutofit/>
          </a:bodyPr>
          <a:lstStyle/>
          <a:p>
            <a:pPr algn="l"/>
            <a:r>
              <a:rPr lang="en-IN" dirty="0">
                <a:solidFill>
                  <a:srgbClr val="FF0000"/>
                </a:solidFill>
              </a:rPr>
              <a:t>Uses: </a:t>
            </a:r>
          </a:p>
          <a:p>
            <a:pPr lvl="0" algn="l"/>
            <a:r>
              <a:rPr lang="en-IN" b="1" u="sng" dirty="0"/>
              <a:t>Transportation industry</a:t>
            </a:r>
            <a:r>
              <a:rPr lang="en-IN" dirty="0"/>
              <a:t>- Racing vehicle components, engine components, racing boats etc.,</a:t>
            </a:r>
          </a:p>
          <a:p>
            <a:pPr lvl="0" algn="l"/>
            <a:r>
              <a:rPr lang="en-IN" dirty="0"/>
              <a:t>Aerospace rocket components, aircrafts, </a:t>
            </a:r>
            <a:r>
              <a:rPr lang="en-IN" dirty="0">
                <a:solidFill>
                  <a:srgbClr val="FF0000"/>
                </a:solidFill>
              </a:rPr>
              <a:t>airbags of cars. Safety equipment  like ballistic protection etc., </a:t>
            </a:r>
          </a:p>
          <a:p>
            <a:pPr lvl="0" algn="l"/>
            <a:r>
              <a:rPr lang="en-IN" dirty="0"/>
              <a:t>Sporting goods ( lawn tennis rockets) and musical instruments   </a:t>
            </a:r>
          </a:p>
          <a:p>
            <a:pPr lvl="0" algn="l"/>
            <a:r>
              <a:rPr lang="en-IN" b="1" u="sng" dirty="0"/>
              <a:t>Industrial equipments</a:t>
            </a:r>
            <a:r>
              <a:rPr lang="en-IN" dirty="0"/>
              <a:t>: High speed machinery, PCB in which composite is an electrically insulating substrate on which electrical circuits are mounted.</a:t>
            </a:r>
          </a:p>
          <a:p>
            <a:pPr algn="l"/>
            <a:r>
              <a:rPr lang="en-IN" dirty="0"/>
              <a:t>Communication antennae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5616" y="476672"/>
            <a:ext cx="6336704" cy="792088"/>
          </a:xfrm>
        </p:spPr>
        <p:txBody>
          <a:bodyPr>
            <a:normAutofit fontScale="90000"/>
          </a:bodyPr>
          <a:lstStyle/>
          <a:p>
            <a:pPr algn="l"/>
            <a:r>
              <a:rPr lang="en-US" dirty="0">
                <a:solidFill>
                  <a:srgbClr val="FF0000"/>
                </a:solidFill>
              </a:rPr>
              <a:t>Classification:</a:t>
            </a:r>
            <a:endParaRPr lang="en-IN" dirty="0">
              <a:solidFill>
                <a:srgbClr val="FF0000"/>
              </a:solidFill>
            </a:endParaRPr>
          </a:p>
        </p:txBody>
      </p:sp>
      <p:sp>
        <p:nvSpPr>
          <p:cNvPr id="3" name="Subtitle 2"/>
          <p:cNvSpPr>
            <a:spLocks noGrp="1"/>
          </p:cNvSpPr>
          <p:nvPr>
            <p:ph type="subTitle" idx="1"/>
          </p:nvPr>
        </p:nvSpPr>
        <p:spPr>
          <a:xfrm>
            <a:off x="1187624" y="1412776"/>
            <a:ext cx="7128792" cy="5112568"/>
          </a:xfrm>
        </p:spPr>
        <p:txBody>
          <a:bodyPr>
            <a:normAutofit fontScale="85000" lnSpcReduction="10000"/>
          </a:bodyPr>
          <a:lstStyle/>
          <a:p>
            <a:pPr algn="l"/>
            <a:r>
              <a:rPr lang="en-IN" dirty="0"/>
              <a:t>Composites are classified into different types based on </a:t>
            </a:r>
            <a:r>
              <a:rPr lang="en-IN" b="1" dirty="0"/>
              <a:t>dispersion medium</a:t>
            </a:r>
            <a:r>
              <a:rPr lang="en-IN" dirty="0"/>
              <a:t> (matrix) and </a:t>
            </a:r>
            <a:r>
              <a:rPr lang="en-IN" b="1" dirty="0"/>
              <a:t>dispersed phase</a:t>
            </a:r>
            <a:r>
              <a:rPr lang="en-IN" dirty="0"/>
              <a:t>s. </a:t>
            </a:r>
          </a:p>
          <a:p>
            <a:pPr algn="l"/>
            <a:r>
              <a:rPr lang="en-IN" dirty="0"/>
              <a:t> </a:t>
            </a:r>
          </a:p>
          <a:p>
            <a:pPr algn="l"/>
            <a:r>
              <a:rPr lang="en-IN" b="1" u="sng" dirty="0">
                <a:solidFill>
                  <a:srgbClr val="FF0000"/>
                </a:solidFill>
              </a:rPr>
              <a:t>Based on matrix ( dispersion medium) </a:t>
            </a:r>
            <a:r>
              <a:rPr lang="en-IN" dirty="0"/>
              <a:t>–</a:t>
            </a:r>
          </a:p>
          <a:p>
            <a:pPr algn="l"/>
            <a:r>
              <a:rPr lang="en-IN" dirty="0"/>
              <a:t>composites are classifies into </a:t>
            </a:r>
            <a:r>
              <a:rPr lang="en-IN" b="1" i="1" u="sng" dirty="0"/>
              <a:t>three</a:t>
            </a:r>
            <a:r>
              <a:rPr lang="en-IN" dirty="0"/>
              <a:t> types. They are </a:t>
            </a:r>
          </a:p>
          <a:p>
            <a:pPr algn="l"/>
            <a:r>
              <a:rPr lang="en-IN" dirty="0" err="1"/>
              <a:t>i</a:t>
            </a:r>
            <a:r>
              <a:rPr lang="en-IN" dirty="0"/>
              <a:t>) </a:t>
            </a:r>
            <a:r>
              <a:rPr lang="en-IN" b="1" dirty="0"/>
              <a:t>Polymer based composites</a:t>
            </a:r>
            <a:r>
              <a:rPr lang="en-IN" dirty="0"/>
              <a:t>  (PCM) :in which polymer is the matrix to which other substances added.</a:t>
            </a:r>
          </a:p>
          <a:p>
            <a:pPr algn="l"/>
            <a:r>
              <a:rPr lang="en-IN" dirty="0"/>
              <a:t>ii) </a:t>
            </a:r>
            <a:r>
              <a:rPr lang="en-IN" b="1" dirty="0"/>
              <a:t>Metal based composites</a:t>
            </a:r>
            <a:r>
              <a:rPr lang="en-IN" dirty="0"/>
              <a:t> (MCM):  in which metal is the matrix to which other substances are added.</a:t>
            </a:r>
          </a:p>
          <a:p>
            <a:pPr algn="l"/>
            <a:r>
              <a:rPr lang="en-IN" dirty="0"/>
              <a:t>iii) </a:t>
            </a:r>
            <a:r>
              <a:rPr lang="en-IN" b="1" dirty="0"/>
              <a:t>Ceramics based composites (CCM): </a:t>
            </a:r>
            <a:r>
              <a:rPr lang="en-IN" dirty="0"/>
              <a:t> in which Ceramic is the matrix to which other substances are added.</a:t>
            </a:r>
          </a:p>
          <a:p>
            <a:pPr algn="l"/>
            <a:r>
              <a:rPr lang="en-IN" dirty="0"/>
              <a:t>.</a:t>
            </a:r>
          </a:p>
          <a:p>
            <a:pPr algn="l"/>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55576" y="764704"/>
            <a:ext cx="7848872" cy="5832648"/>
          </a:xfrm>
        </p:spPr>
        <p:txBody>
          <a:bodyPr>
            <a:normAutofit/>
          </a:bodyPr>
          <a:lstStyle/>
          <a:p>
            <a:pPr algn="l"/>
            <a:r>
              <a:rPr lang="en-IN" dirty="0">
                <a:solidFill>
                  <a:srgbClr val="FF0000"/>
                </a:solidFill>
              </a:rPr>
              <a:t>Based on reinforcement (</a:t>
            </a:r>
            <a:r>
              <a:rPr lang="en-IN" b="1" dirty="0">
                <a:solidFill>
                  <a:srgbClr val="FF0000"/>
                </a:solidFill>
              </a:rPr>
              <a:t>dispersed phase</a:t>
            </a:r>
            <a:r>
              <a:rPr lang="en-IN" dirty="0">
                <a:solidFill>
                  <a:srgbClr val="FF0000"/>
                </a:solidFill>
              </a:rPr>
              <a:t>) </a:t>
            </a:r>
            <a:r>
              <a:rPr lang="en-IN" dirty="0"/>
              <a:t>composites are three types: They are, </a:t>
            </a:r>
          </a:p>
          <a:p>
            <a:pPr algn="l"/>
            <a:r>
              <a:rPr lang="en-IN" dirty="0" err="1"/>
              <a:t>i</a:t>
            </a:r>
            <a:r>
              <a:rPr lang="en-IN" dirty="0"/>
              <a:t>) Fibre reinforced composites-Further classified into types they are short and long fibre composites</a:t>
            </a:r>
          </a:p>
          <a:p>
            <a:pPr algn="l"/>
            <a:r>
              <a:rPr lang="en-IN" dirty="0"/>
              <a:t>ii) Particle based composites – Again further classified into large particle based composites and dispersion strengthened composites. </a:t>
            </a:r>
          </a:p>
          <a:p>
            <a:pPr algn="l"/>
            <a:r>
              <a:rPr lang="en-IN" dirty="0"/>
              <a:t>iii) Layered composites- Further classified into </a:t>
            </a:r>
            <a:r>
              <a:rPr lang="en-IN" dirty="0" err="1"/>
              <a:t>unilayer</a:t>
            </a:r>
            <a:r>
              <a:rPr lang="en-IN" dirty="0"/>
              <a:t> and multilayer composites</a:t>
            </a:r>
          </a:p>
          <a:p>
            <a:pPr algn="l"/>
            <a:r>
              <a:rPr lang="en-US" dirty="0">
                <a:solidFill>
                  <a:srgbClr val="FF0000"/>
                </a:solidFill>
              </a:rPr>
              <a:t>Functions of reinforcement materials</a:t>
            </a:r>
            <a:r>
              <a:rPr lang="en-US" dirty="0"/>
              <a:t>: </a:t>
            </a:r>
          </a:p>
          <a:p>
            <a:pPr algn="l"/>
            <a:r>
              <a:rPr lang="en-US" dirty="0"/>
              <a:t>Can provide the required the properties. Orientation, concentration of these materials etc.,  will decide the properties. </a:t>
            </a:r>
            <a:endParaRPr lang="en-IN" dirty="0"/>
          </a:p>
          <a:p>
            <a:pPr algn="l"/>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subTitle" idx="1"/>
          </p:nvPr>
        </p:nvSpPr>
        <p:spPr>
          <a:xfrm>
            <a:off x="1187450" y="620713"/>
            <a:ext cx="7056438" cy="5472112"/>
          </a:xfrm>
        </p:spPr>
        <p:txBody>
          <a:bodyPr/>
          <a:lstStyle/>
          <a:p>
            <a:pPr algn="l"/>
            <a:r>
              <a:rPr lang="en-IN" dirty="0">
                <a:solidFill>
                  <a:srgbClr val="FF0000"/>
                </a:solidFill>
              </a:rPr>
              <a:t>Functions of matrix: </a:t>
            </a:r>
          </a:p>
          <a:p>
            <a:pPr algn="l"/>
            <a:r>
              <a:rPr lang="en-IN" dirty="0" err="1"/>
              <a:t>i</a:t>
            </a:r>
            <a:r>
              <a:rPr lang="en-IN" dirty="0"/>
              <a:t>) It binds the dispersed phase</a:t>
            </a:r>
          </a:p>
          <a:p>
            <a:pPr algn="l"/>
            <a:r>
              <a:rPr lang="en-IN" dirty="0"/>
              <a:t>ii) It acts as medium by which an externally applied load is transmitted and distributed to the dispersed phase</a:t>
            </a:r>
          </a:p>
          <a:p>
            <a:pPr algn="l"/>
            <a:r>
              <a:rPr lang="en-IN" dirty="0"/>
              <a:t>iii) It keeps the reinforced fibres in the proper position and orientation so that they can carry the load uniformly.</a:t>
            </a:r>
          </a:p>
          <a:p>
            <a:pPr algn="l"/>
            <a:r>
              <a:rPr lang="en-IN" dirty="0"/>
              <a:t>iv) It protects the individual fibres from chemical reaction with environment.</a:t>
            </a:r>
          </a:p>
          <a:p>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566</TotalTime>
  <Words>2313</Words>
  <Application>Microsoft Office PowerPoint</Application>
  <PresentationFormat>On-screen Show (4:3)</PresentationFormat>
  <Paragraphs>196</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Bookman Old Style</vt:lpstr>
      <vt:lpstr>Calibri</vt:lpstr>
      <vt:lpstr>Gill Sans MT</vt:lpstr>
      <vt:lpstr>Verdana</vt:lpstr>
      <vt:lpstr>Wingdings 2</vt:lpstr>
      <vt:lpstr>Wingdings 3</vt:lpstr>
      <vt:lpstr>Concourse</vt:lpstr>
      <vt:lpstr>UNIT-IV  </vt:lpstr>
      <vt:lpstr>COMPOSITE MATERIALS Dr.P.Venugopal</vt:lpstr>
      <vt:lpstr>PowerPoint Presentation</vt:lpstr>
      <vt:lpstr>PowerPoint Presentation</vt:lpstr>
      <vt:lpstr>PowerPoint Presentation</vt:lpstr>
      <vt:lpstr>PowerPoint Presentation</vt:lpstr>
      <vt:lpstr>Classification: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Manufacturing methods:</vt:lpstr>
      <vt:lpstr>PowerPoint Presentation</vt:lpstr>
      <vt:lpstr>PowerPoint Presentation</vt:lpstr>
      <vt:lpstr>PowerPoint Presentation</vt:lpstr>
      <vt:lpstr>PowerPoint Presentation</vt:lpstr>
      <vt:lpstr>RESIN TRANSFER METHOD(RTM)</vt:lpstr>
      <vt:lpstr>PowerPoint Presentation</vt:lpstr>
      <vt:lpstr>PowerPoint Presentation</vt:lpstr>
      <vt:lpstr>PowerPoint Presentation</vt:lpstr>
      <vt:lpstr>Pultrusion method</vt:lpstr>
      <vt:lpstr>PowerPoint Presentation</vt:lpstr>
      <vt:lpstr>PowerPoint Presentation</vt:lpstr>
      <vt:lpstr>PowerPoint Presentation</vt:lpstr>
      <vt:lpstr>PowerPoint Presentation</vt:lpstr>
      <vt:lpstr>Filament winding process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COMPOSITE MATERIALS</dc:title>
  <dc:creator>Sony</dc:creator>
  <cp:lastModifiedBy>Dr. P.Venu Gopal</cp:lastModifiedBy>
  <cp:revision>105</cp:revision>
  <dcterms:created xsi:type="dcterms:W3CDTF">2020-04-11T08:13:42Z</dcterms:created>
  <dcterms:modified xsi:type="dcterms:W3CDTF">2022-08-12T09:35:13Z</dcterms:modified>
</cp:coreProperties>
</file>