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81" r:id="rId2"/>
    <p:sldId id="257" r:id="rId3"/>
    <p:sldId id="261" r:id="rId4"/>
    <p:sldId id="259" r:id="rId5"/>
    <p:sldId id="260" r:id="rId6"/>
    <p:sldId id="258"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F37D26-4CCC-4A41-81F5-E33960BD38F7}" type="datetimeFigureOut">
              <a:rPr lang="en-IN" smtClean="0"/>
              <a:pPr/>
              <a:t>06-08-2022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0C7724-0C3F-4315-A26D-EC8B25AD84B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0012CAF-1F34-4AB4-8F98-A5E8748C2640}" type="slidenum">
              <a:rPr lang="en-US" altLang="zh-CN"/>
              <a:pPr/>
              <a:t>5</a:t>
            </a:fld>
            <a:endParaRPr lang="en-US" altLang="zh-CN"/>
          </a:p>
        </p:txBody>
      </p:sp>
      <p:sp>
        <p:nvSpPr>
          <p:cNvPr id="44035" name="Rectangle 2"/>
          <p:cNvSpPr>
            <a:spLocks noGrp="1" noRot="1" noChangeAspect="1" noChangeArrowheads="1" noTextEdit="1"/>
          </p:cNvSpPr>
          <p:nvPr>
            <p:ph type="sldImg"/>
          </p:nvPr>
        </p:nvSpPr>
        <p:spPr>
          <a:xfrm>
            <a:off x="1143000" y="685800"/>
            <a:ext cx="4572000" cy="3429000"/>
          </a:xfrm>
          <a:ln/>
        </p:spPr>
      </p:sp>
      <p:sp>
        <p:nvSpPr>
          <p:cNvPr id="44036" name="Rectangle 3"/>
          <p:cNvSpPr>
            <a:spLocks noGrp="1" noChangeArrowheads="1"/>
          </p:cNvSpPr>
          <p:nvPr>
            <p:ph type="body" idx="1"/>
          </p:nvPr>
        </p:nvSpPr>
        <p:spPr>
          <a:noFill/>
          <a:ln/>
        </p:spPr>
        <p:txBody>
          <a:bodyPr/>
          <a:lstStyle/>
          <a:p>
            <a:pPr eaLnBrk="1" hangingPunct="1"/>
            <a:r>
              <a:rPr lang="en-US" altLang="zh-CN"/>
              <a:t>Do not follow patterns, Some phases are combined and orientation is NOT the only way to characterize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78F7419-C85E-48C9-A581-E960D311038D}" type="datetimeFigureOut">
              <a:rPr lang="en-IN" smtClean="0"/>
              <a:pPr/>
              <a:t>06-08-2022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4C3750F-89C6-4CFA-A16E-A9231D8E5A2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8F7419-C85E-48C9-A581-E960D311038D}" type="datetimeFigureOut">
              <a:rPr lang="en-IN" smtClean="0"/>
              <a:pPr/>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3750F-89C6-4CFA-A16E-A9231D8E5A2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8F7419-C85E-48C9-A581-E960D311038D}" type="datetimeFigureOut">
              <a:rPr lang="en-IN" smtClean="0"/>
              <a:pPr/>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3750F-89C6-4CFA-A16E-A9231D8E5A2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8F7419-C85E-48C9-A581-E960D311038D}" type="datetimeFigureOut">
              <a:rPr lang="en-IN" smtClean="0"/>
              <a:pPr/>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3750F-89C6-4CFA-A16E-A9231D8E5A27}"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78F7419-C85E-48C9-A581-E960D311038D}" type="datetimeFigureOut">
              <a:rPr lang="en-IN" smtClean="0"/>
              <a:pPr/>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3750F-89C6-4CFA-A16E-A9231D8E5A27}"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78F7419-C85E-48C9-A581-E960D311038D}" type="datetimeFigureOut">
              <a:rPr lang="en-IN" smtClean="0"/>
              <a:pPr/>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C3750F-89C6-4CFA-A16E-A9231D8E5A27}"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78F7419-C85E-48C9-A581-E960D311038D}" type="datetimeFigureOut">
              <a:rPr lang="en-IN" smtClean="0"/>
              <a:pPr/>
              <a:t>06-08-2022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C3750F-89C6-4CFA-A16E-A9231D8E5A2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8F7419-C85E-48C9-A581-E960D311038D}" type="datetimeFigureOut">
              <a:rPr lang="en-IN" smtClean="0"/>
              <a:pPr/>
              <a:t>06-08-2022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C3750F-89C6-4CFA-A16E-A9231D8E5A27}"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F7419-C85E-48C9-A581-E960D311038D}" type="datetimeFigureOut">
              <a:rPr lang="en-IN" smtClean="0"/>
              <a:pPr/>
              <a:t>06-08-2022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C3750F-89C6-4CFA-A16E-A9231D8E5A2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78F7419-C85E-48C9-A581-E960D311038D}" type="datetimeFigureOut">
              <a:rPr lang="en-IN" smtClean="0"/>
              <a:pPr/>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C3750F-89C6-4CFA-A16E-A9231D8E5A2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78F7419-C85E-48C9-A581-E960D311038D}" type="datetimeFigureOut">
              <a:rPr lang="en-IN" smtClean="0"/>
              <a:pPr/>
              <a:t>06-08-2022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4C3750F-89C6-4CFA-A16E-A9231D8E5A27}"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78F7419-C85E-48C9-A581-E960D311038D}" type="datetimeFigureOut">
              <a:rPr lang="en-IN" smtClean="0"/>
              <a:pPr/>
              <a:t>06-08-2022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4C3750F-89C6-4CFA-A16E-A9231D8E5A2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1285859"/>
            <a:ext cx="6143668" cy="1357323"/>
          </a:xfrm>
        </p:spPr>
        <p:txBody>
          <a:bodyPr>
            <a:normAutofit/>
          </a:bodyPr>
          <a:lstStyle/>
          <a:p>
            <a:pPr algn="l"/>
            <a:r>
              <a:rPr lang="en-US" sz="4000" b="1" dirty="0">
                <a:latin typeface="Calibri" pitchFamily="34" charset="0"/>
              </a:rPr>
              <a:t>                LIQUIDCRYSTALS</a:t>
            </a:r>
          </a:p>
          <a:p>
            <a:pPr algn="l"/>
            <a:r>
              <a:rPr lang="en-US" sz="2800" b="1" dirty="0">
                <a:latin typeface="Calibri" pitchFamily="34" charset="0"/>
              </a:rPr>
              <a:t>                                            Dr. P. </a:t>
            </a:r>
            <a:r>
              <a:rPr lang="en-US" sz="2800" b="1" dirty="0" err="1">
                <a:latin typeface="Calibri" pitchFamily="34" charset="0"/>
              </a:rPr>
              <a:t>Venugopal</a:t>
            </a:r>
            <a:endParaRPr lang="en-IN" sz="2800" b="1" dirty="0">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4CE6A5-525A-4AA3-A735-4C257D249A5D}"/>
              </a:ext>
            </a:extLst>
          </p:cNvPr>
          <p:cNvSpPr/>
          <p:nvPr/>
        </p:nvSpPr>
        <p:spPr>
          <a:xfrm>
            <a:off x="323528" y="188640"/>
            <a:ext cx="8568952" cy="7016280"/>
          </a:xfrm>
          <a:prstGeom prst="rect">
            <a:avLst/>
          </a:prstGeom>
        </p:spPr>
        <p:txBody>
          <a:bodyPr wrap="square">
            <a:spAutoFit/>
          </a:bodyPr>
          <a:lstStyle/>
          <a:p>
            <a:pPr algn="just">
              <a:lnSpc>
                <a:spcPct val="115000"/>
              </a:lnSpc>
              <a:spcAft>
                <a:spcPts val="1000"/>
              </a:spcAft>
              <a:tabLst>
                <a:tab pos="485775" algn="l"/>
              </a:tabLst>
            </a:pPr>
            <a:r>
              <a:rPr lang="en-US" sz="2800" b="1" dirty="0">
                <a:solidFill>
                  <a:srgbClr val="FF0000"/>
                </a:solidFill>
                <a:latin typeface="Calibri" pitchFamily="34" charset="0"/>
                <a:ea typeface="Times New Roman" panose="02020603050405020304" pitchFamily="18" charset="0"/>
                <a:cs typeface="Times New Roman" panose="02020603050405020304" pitchFamily="18" charset="0"/>
              </a:rPr>
              <a:t>IMPORTANT TERMS IN LIQUID CRYSTALS.</a:t>
            </a:r>
            <a:endParaRPr lang="en-US" sz="2800" dirty="0">
              <a:latin typeface="Calibri" pitchFamily="34" charset="0"/>
              <a:ea typeface="Times New Roman" panose="02020603050405020304" pitchFamily="18" charset="0"/>
              <a:cs typeface="Times New Roman" panose="02020603050405020304" pitchFamily="18" charset="0"/>
            </a:endParaRPr>
          </a:p>
          <a:p>
            <a:pPr algn="just">
              <a:lnSpc>
                <a:spcPct val="115000"/>
              </a:lnSpc>
            </a:pPr>
            <a:r>
              <a:rPr lang="en-US" sz="2800" b="1" dirty="0" err="1">
                <a:solidFill>
                  <a:srgbClr val="000000"/>
                </a:solidFill>
                <a:latin typeface="Calibri" pitchFamily="34" charset="0"/>
                <a:ea typeface="Times New Roman" panose="02020603050405020304" pitchFamily="18" charset="0"/>
                <a:cs typeface="Times New Roman" panose="02020603050405020304" pitchFamily="18" charset="0"/>
              </a:rPr>
              <a:t>Lyotropic</a:t>
            </a:r>
            <a:endParaRPr lang="en-US" sz="2800" dirty="0">
              <a:latin typeface="Calibri" pitchFamily="34" charset="0"/>
              <a:ea typeface="Times New Roman" panose="02020603050405020304" pitchFamily="18" charset="0"/>
              <a:cs typeface="Times New Roman" panose="02020603050405020304" pitchFamily="18" charset="0"/>
            </a:endParaRPr>
          </a:p>
          <a:p>
            <a:pPr algn="just">
              <a:lnSpc>
                <a:spcPct val="115000"/>
              </a:lnSpc>
            </a:pPr>
            <a:r>
              <a:rPr lang="en-US" sz="2800" dirty="0">
                <a:solidFill>
                  <a:srgbClr val="000000"/>
                </a:solidFill>
                <a:latin typeface="Calibri" pitchFamily="34" charset="0"/>
                <a:ea typeface="Times New Roman" panose="02020603050405020304" pitchFamily="18" charset="0"/>
                <a:cs typeface="Times New Roman" panose="02020603050405020304" pitchFamily="18" charset="0"/>
              </a:rPr>
              <a:t>Materials in which liquid crystalline properties appear induced by the presence of a solvent, with mesophases depending on solvent concentration, as well as temperature.</a:t>
            </a:r>
            <a:endParaRPr lang="en-US" sz="2800" dirty="0">
              <a:latin typeface="Calibri" pitchFamily="34" charset="0"/>
              <a:ea typeface="Times New Roman" panose="02020603050405020304" pitchFamily="18" charset="0"/>
              <a:cs typeface="Times New Roman" panose="02020603050405020304" pitchFamily="18" charset="0"/>
            </a:endParaRPr>
          </a:p>
          <a:p>
            <a:pPr algn="just">
              <a:lnSpc>
                <a:spcPct val="115000"/>
              </a:lnSpc>
            </a:pPr>
            <a:r>
              <a:rPr lang="en-US" sz="2800" b="1" dirty="0">
                <a:solidFill>
                  <a:srgbClr val="000000"/>
                </a:solidFill>
                <a:latin typeface="Calibri" pitchFamily="34" charset="0"/>
                <a:ea typeface="Times New Roman" panose="02020603050405020304" pitchFamily="18" charset="0"/>
                <a:cs typeface="Times New Roman" panose="02020603050405020304" pitchFamily="18" charset="0"/>
              </a:rPr>
              <a:t>Thermotropic</a:t>
            </a:r>
            <a:endParaRPr lang="en-US" sz="2800" dirty="0">
              <a:latin typeface="Calibri" pitchFamily="34" charset="0"/>
              <a:ea typeface="Times New Roman" panose="02020603050405020304" pitchFamily="18" charset="0"/>
              <a:cs typeface="Times New Roman" panose="02020603050405020304" pitchFamily="18" charset="0"/>
            </a:endParaRPr>
          </a:p>
          <a:p>
            <a:pPr algn="just">
              <a:lnSpc>
                <a:spcPct val="115000"/>
              </a:lnSpc>
            </a:pPr>
            <a:r>
              <a:rPr lang="en-US" sz="2800" dirty="0">
                <a:solidFill>
                  <a:srgbClr val="000000"/>
                </a:solidFill>
                <a:latin typeface="Calibri" pitchFamily="34" charset="0"/>
                <a:ea typeface="Times New Roman" panose="02020603050405020304" pitchFamily="18" charset="0"/>
                <a:cs typeface="Times New Roman" panose="02020603050405020304" pitchFamily="18" charset="0"/>
              </a:rPr>
              <a:t>Liquid crystal molecules which exhibit temperature dependent liquid crystalline </a:t>
            </a:r>
            <a:r>
              <a:rPr lang="en-U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behavior.</a:t>
            </a:r>
          </a:p>
          <a:p>
            <a:pPr algn="just">
              <a:lnSpc>
                <a:spcPct val="115000"/>
              </a:lnSpc>
            </a:pPr>
            <a:r>
              <a:rPr lang="en-US" sz="3200" b="1" dirty="0">
                <a:solidFill>
                  <a:srgbClr val="000000"/>
                </a:solidFill>
                <a:latin typeface="Calibri" pitchFamily="34" charset="0"/>
                <a:ea typeface="Times New Roman" panose="02020603050405020304" pitchFamily="18" charset="0"/>
                <a:cs typeface="Times New Roman" panose="02020603050405020304" pitchFamily="18" charset="0"/>
              </a:rPr>
              <a:t>Director</a:t>
            </a:r>
            <a:endParaRPr lang="en-US" sz="3200" dirty="0">
              <a:latin typeface="Calibri" pitchFamily="34" charset="0"/>
              <a:ea typeface="Times New Roman" panose="02020603050405020304" pitchFamily="18" charset="0"/>
              <a:cs typeface="Times New Roman" panose="02020603050405020304" pitchFamily="18" charset="0"/>
            </a:endParaRPr>
          </a:p>
          <a:p>
            <a:pPr algn="just">
              <a:lnSpc>
                <a:spcPct val="115000"/>
              </a:lnSpc>
            </a:pPr>
            <a:r>
              <a:rPr lang="en-US" sz="3200" dirty="0">
                <a:solidFill>
                  <a:srgbClr val="000000"/>
                </a:solidFill>
                <a:latin typeface="Calibri" pitchFamily="34" charset="0"/>
                <a:ea typeface="Times New Roman" panose="02020603050405020304" pitchFamily="18" charset="0"/>
                <a:cs typeface="Times New Roman" panose="02020603050405020304" pitchFamily="18" charset="0"/>
              </a:rPr>
              <a:t>The molecular direction of preferred orientation in liquid crystalline </a:t>
            </a:r>
            <a:r>
              <a:rPr lang="en-US" sz="3200" dirty="0" err="1">
                <a:solidFill>
                  <a:srgbClr val="000000"/>
                </a:solidFill>
                <a:latin typeface="Calibri" pitchFamily="34" charset="0"/>
                <a:ea typeface="Times New Roman" panose="02020603050405020304" pitchFamily="18" charset="0"/>
                <a:cs typeface="Times New Roman" panose="02020603050405020304" pitchFamily="18" charset="0"/>
              </a:rPr>
              <a:t>mesophases</a:t>
            </a:r>
            <a:r>
              <a:rPr lang="en-US" sz="3200" dirty="0">
                <a:solidFill>
                  <a:srgbClr val="000000"/>
                </a:solidFill>
                <a:latin typeface="Calibri" pitchFamily="34" charset="0"/>
                <a:ea typeface="Times New Roman" panose="02020603050405020304" pitchFamily="18" charset="0"/>
                <a:cs typeface="Times New Roman" panose="02020603050405020304" pitchFamily="18" charset="0"/>
              </a:rPr>
              <a:t>.</a:t>
            </a:r>
            <a:endParaRPr lang="en-US" sz="3200" dirty="0">
              <a:latin typeface="Calibri" pitchFamily="34" charset="0"/>
              <a:ea typeface="Times New Roman" panose="02020603050405020304" pitchFamily="18" charset="0"/>
              <a:cs typeface="Times New Roman" panose="02020603050405020304" pitchFamily="18" charset="0"/>
            </a:endParaRPr>
          </a:p>
          <a:p>
            <a:pPr algn="just">
              <a:lnSpc>
                <a:spcPct val="115000"/>
              </a:lnSpc>
            </a:pP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45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814F1C-186F-4DC0-BE96-DD2422C71E03}"/>
              </a:ext>
            </a:extLst>
          </p:cNvPr>
          <p:cNvSpPr/>
          <p:nvPr/>
        </p:nvSpPr>
        <p:spPr>
          <a:xfrm>
            <a:off x="251520" y="152139"/>
            <a:ext cx="8424936" cy="6422271"/>
          </a:xfrm>
          <a:prstGeom prst="rect">
            <a:avLst/>
          </a:prstGeom>
        </p:spPr>
        <p:txBody>
          <a:bodyPr wrap="square">
            <a:spAutoFit/>
          </a:bodyPr>
          <a:lstStyle/>
          <a:p>
            <a:pPr>
              <a:lnSpc>
                <a:spcPct val="150000"/>
              </a:lnSpc>
              <a:spcBef>
                <a:spcPts val="720"/>
              </a:spcBef>
              <a:spcAft>
                <a:spcPts val="1200"/>
              </a:spcAft>
            </a:pPr>
            <a:r>
              <a:rPr lang="en-US" sz="4000" b="1" dirty="0">
                <a:solidFill>
                  <a:srgbClr val="000000"/>
                </a:solidFill>
                <a:latin typeface="Calibri" pitchFamily="34" charset="0"/>
                <a:ea typeface="Times New Roman" panose="02020603050405020304" pitchFamily="18" charset="0"/>
                <a:cs typeface="Times New Roman" panose="02020603050405020304" pitchFamily="18" charset="0"/>
              </a:rPr>
              <a:t>Classification of liquid crystals:</a:t>
            </a:r>
            <a:endParaRPr lang="en-US" sz="4000" dirty="0">
              <a:latin typeface="Calibri" pitchFamily="34" charset="0"/>
              <a:ea typeface="Times New Roman" panose="02020603050405020304" pitchFamily="18" charset="0"/>
              <a:cs typeface="Times New Roman" panose="02020603050405020304" pitchFamily="18" charset="0"/>
            </a:endParaRPr>
          </a:p>
          <a:p>
            <a:pPr>
              <a:lnSpc>
                <a:spcPct val="150000"/>
              </a:lnSpc>
              <a:spcBef>
                <a:spcPts val="720"/>
              </a:spcBef>
              <a:spcAft>
                <a:spcPts val="1200"/>
              </a:spcAft>
            </a:pPr>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These are classified in to three types, based on how liquid crystalline state is produced in molecules.</a:t>
            </a:r>
            <a:endParaRPr lang="en-US" sz="2400" dirty="0">
              <a:latin typeface="Calibri" pitchFamily="34" charset="0"/>
              <a:ea typeface="Times New Roman" panose="02020603050405020304" pitchFamily="18" charset="0"/>
              <a:cs typeface="Times New Roman" panose="02020603050405020304" pitchFamily="18" charset="0"/>
            </a:endParaRPr>
          </a:p>
          <a:p>
            <a:pPr>
              <a:lnSpc>
                <a:spcPct val="150000"/>
              </a:lnSpc>
              <a:spcBef>
                <a:spcPts val="720"/>
              </a:spcBef>
              <a:spcAft>
                <a:spcPts val="1200"/>
              </a:spcAft>
            </a:pPr>
            <a:r>
              <a:rPr lang="en-US" sz="2400" b="1" dirty="0">
                <a:solidFill>
                  <a:srgbClr val="002060"/>
                </a:solidFill>
                <a:latin typeface="Calibri" pitchFamily="34" charset="0"/>
                <a:ea typeface="Times New Roman" panose="02020603050405020304" pitchFamily="18" charset="0"/>
                <a:cs typeface="Times New Roman" panose="02020603050405020304" pitchFamily="18" charset="0"/>
              </a:rPr>
              <a:t>1)</a:t>
            </a:r>
            <a:r>
              <a:rPr lang="en-US" sz="2400" b="1" dirty="0" err="1">
                <a:solidFill>
                  <a:srgbClr val="002060"/>
                </a:solidFill>
                <a:latin typeface="Calibri" pitchFamily="34" charset="0"/>
                <a:ea typeface="Times New Roman" panose="02020603050405020304" pitchFamily="18" charset="0"/>
                <a:cs typeface="Times New Roman" panose="02020603050405020304" pitchFamily="18" charset="0"/>
              </a:rPr>
              <a:t>Thermotropic</a:t>
            </a:r>
            <a:r>
              <a:rPr lang="en-US" sz="2400" b="1" dirty="0">
                <a:solidFill>
                  <a:srgbClr val="002060"/>
                </a:solidFill>
                <a:latin typeface="Calibri" pitchFamily="34" charset="0"/>
                <a:ea typeface="Times New Roman" panose="02020603050405020304" pitchFamily="18" charset="0"/>
                <a:cs typeface="Times New Roman" panose="02020603050405020304" pitchFamily="18" charset="0"/>
              </a:rPr>
              <a:t> liquid crystals-As the temperature changes </a:t>
            </a:r>
            <a:r>
              <a:rPr lang="en-US" sz="2400" b="1" dirty="0">
                <a:solidFill>
                  <a:srgbClr val="002060"/>
                </a:solidFill>
                <a:effectLst/>
                <a:latin typeface="Calibri" pitchFamily="34" charset="0"/>
                <a:ea typeface="Times New Roman" panose="02020603050405020304" pitchFamily="18" charset="0"/>
                <a:cs typeface="Times New Roman" panose="02020603050405020304" pitchFamily="18" charset="0"/>
              </a:rPr>
              <a:t>leads to formation of these liquid crystals.</a:t>
            </a:r>
            <a:endParaRPr lang="en-US" sz="2400" dirty="0">
              <a:solidFill>
                <a:srgbClr val="002060"/>
              </a:solidFill>
              <a:effectLst/>
              <a:latin typeface="Calibri" pitchFamily="34" charset="0"/>
              <a:ea typeface="Times New Roman" panose="02020603050405020304" pitchFamily="18" charset="0"/>
              <a:cs typeface="Times New Roman" panose="02020603050405020304" pitchFamily="18" charset="0"/>
            </a:endParaRPr>
          </a:p>
          <a:p>
            <a:pPr>
              <a:lnSpc>
                <a:spcPct val="150000"/>
              </a:lnSpc>
              <a:spcBef>
                <a:spcPts val="720"/>
              </a:spcBef>
              <a:spcAft>
                <a:spcPts val="1200"/>
              </a:spcAft>
            </a:pPr>
            <a:r>
              <a:rPr lang="en-US" sz="2400" b="1" dirty="0">
                <a:solidFill>
                  <a:srgbClr val="002060"/>
                </a:solidFill>
                <a:latin typeface="Calibri" pitchFamily="34" charset="0"/>
                <a:ea typeface="Times New Roman" panose="02020603050405020304" pitchFamily="18" charset="0"/>
                <a:cs typeface="Times New Roman" panose="02020603050405020304" pitchFamily="18" charset="0"/>
              </a:rPr>
              <a:t>  2) </a:t>
            </a:r>
            <a:r>
              <a:rPr lang="en-US" sz="2400" b="1" dirty="0" err="1">
                <a:solidFill>
                  <a:srgbClr val="002060"/>
                </a:solidFill>
                <a:latin typeface="Calibri" pitchFamily="34" charset="0"/>
                <a:ea typeface="Times New Roman" panose="02020603050405020304" pitchFamily="18" charset="0"/>
                <a:cs typeface="Times New Roman" panose="02020603050405020304" pitchFamily="18" charset="0"/>
              </a:rPr>
              <a:t>Lyotropic</a:t>
            </a:r>
            <a:r>
              <a:rPr lang="en-US" sz="2400" b="1" dirty="0">
                <a:solidFill>
                  <a:srgbClr val="002060"/>
                </a:solidFill>
                <a:latin typeface="Calibri" pitchFamily="34" charset="0"/>
                <a:ea typeface="Times New Roman" panose="02020603050405020304" pitchFamily="18" charset="0"/>
                <a:cs typeface="Times New Roman" panose="02020603050405020304" pitchFamily="18" charset="0"/>
              </a:rPr>
              <a:t> liquid crystals-Interaction between solute and solvent </a:t>
            </a:r>
            <a:r>
              <a:rPr lang="en-US" sz="2400" b="1" dirty="0">
                <a:solidFill>
                  <a:srgbClr val="002060"/>
                </a:solidFill>
                <a:effectLst/>
                <a:latin typeface="Calibri" pitchFamily="34" charset="0"/>
                <a:ea typeface="Times New Roman" panose="02020603050405020304" pitchFamily="18" charset="0"/>
                <a:cs typeface="Times New Roman" panose="02020603050405020304" pitchFamily="18" charset="0"/>
              </a:rPr>
              <a:t>leads to formation of these liquid crystals.</a:t>
            </a:r>
            <a:endParaRPr lang="en-US" sz="2400" dirty="0">
              <a:solidFill>
                <a:srgbClr val="002060"/>
              </a:solidFill>
              <a:effectLst/>
              <a:latin typeface="Calibri" pitchFamily="34" charset="0"/>
              <a:ea typeface="Times New Roman" panose="02020603050405020304" pitchFamily="18" charset="0"/>
              <a:cs typeface="Times New Roman" panose="02020603050405020304" pitchFamily="18" charset="0"/>
            </a:endParaRPr>
          </a:p>
          <a:p>
            <a:pPr>
              <a:lnSpc>
                <a:spcPct val="150000"/>
              </a:lnSpc>
              <a:spcBef>
                <a:spcPts val="720"/>
              </a:spcBef>
              <a:spcAft>
                <a:spcPts val="1200"/>
              </a:spcAft>
            </a:pPr>
            <a:r>
              <a:rPr lang="en-US" sz="2400" b="1" dirty="0">
                <a:solidFill>
                  <a:srgbClr val="002060"/>
                </a:solidFill>
                <a:effectLst/>
                <a:latin typeface="Calibri" pitchFamily="34" charset="0"/>
                <a:ea typeface="Times New Roman" panose="02020603050405020304" pitchFamily="18" charset="0"/>
                <a:cs typeface="Times New Roman" panose="02020603050405020304" pitchFamily="18" charset="0"/>
              </a:rPr>
              <a:t>3) </a:t>
            </a:r>
            <a:r>
              <a:rPr lang="en-US" sz="2400" b="1" dirty="0" err="1">
                <a:solidFill>
                  <a:srgbClr val="002060"/>
                </a:solidFill>
                <a:effectLst/>
                <a:latin typeface="Calibri" pitchFamily="34" charset="0"/>
                <a:ea typeface="Times New Roman" panose="02020603050405020304" pitchFamily="18" charset="0"/>
                <a:cs typeface="Times New Roman" panose="02020603050405020304" pitchFamily="18" charset="0"/>
              </a:rPr>
              <a:t>Metallotropic</a:t>
            </a:r>
            <a:r>
              <a:rPr lang="en-US" sz="2400" b="1" dirty="0">
                <a:solidFill>
                  <a:srgbClr val="002060"/>
                </a:solidFill>
                <a:effectLst/>
                <a:latin typeface="Calibri" pitchFamily="34" charset="0"/>
                <a:ea typeface="Times New Roman" panose="02020603050405020304" pitchFamily="18" charset="0"/>
                <a:cs typeface="Times New Roman" panose="02020603050405020304" pitchFamily="18" charset="0"/>
              </a:rPr>
              <a:t> liquid crystals: Interaction between organic and inorganic molecules leads to formation of these liquid crystals.</a:t>
            </a:r>
            <a:endParaRPr lang="en-US" sz="2400" dirty="0">
              <a:solidFill>
                <a:srgbClr val="002060"/>
              </a:solidFill>
              <a:effectLst/>
              <a:latin typeface="Calibri"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63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490D148-7DF3-44AC-9D21-43D88AF24B0B}"/>
              </a:ext>
            </a:extLst>
          </p:cNvPr>
          <p:cNvSpPr>
            <a:spLocks noGrp="1"/>
          </p:cNvSpPr>
          <p:nvPr>
            <p:ph type="ctrTitle"/>
          </p:nvPr>
        </p:nvSpPr>
        <p:spPr>
          <a:xfrm>
            <a:off x="0" y="0"/>
            <a:ext cx="9144000" cy="4220308"/>
          </a:xfrm>
        </p:spPr>
        <p:txBody>
          <a:bodyPr>
            <a:noAutofit/>
          </a:bodyPr>
          <a:lstStyle/>
          <a:p>
            <a:pPr algn="l"/>
            <a:r>
              <a:rPr lang="en-US" sz="2400" b="1" dirty="0">
                <a:latin typeface="Calibri" pitchFamily="34" charset="0"/>
                <a:cs typeface="Times New Roman" panose="02020603050405020304" pitchFamily="18" charset="0"/>
              </a:rPr>
              <a:t>Chemical constitution and liquid crystalline behavior:</a:t>
            </a:r>
            <a:br>
              <a:rPr lang="en-US" sz="2400" b="1" dirty="0">
                <a:latin typeface="Calibri" pitchFamily="34" charset="0"/>
                <a:cs typeface="Times New Roman" panose="02020603050405020304" pitchFamily="18" charset="0"/>
              </a:rPr>
            </a:br>
            <a:br>
              <a:rPr lang="en-US" sz="2400" dirty="0">
                <a:latin typeface="Calibri" pitchFamily="34" charset="0"/>
                <a:cs typeface="Times New Roman" panose="02020603050405020304" pitchFamily="18" charset="0"/>
              </a:rPr>
            </a:br>
            <a:r>
              <a:rPr lang="en-US" sz="2400" dirty="0">
                <a:latin typeface="Calibri" pitchFamily="34" charset="0"/>
                <a:cs typeface="Times New Roman" panose="02020603050405020304" pitchFamily="18" charset="0"/>
              </a:rPr>
              <a:t>Majority of organic compounds do show liquid crystalline behavior due to the  presence of linkage groups and terminal substituent groups in the molecules.</a:t>
            </a:r>
            <a:br>
              <a:rPr lang="en-US" sz="2400" dirty="0">
                <a:latin typeface="Calibri" pitchFamily="34" charset="0"/>
                <a:cs typeface="Times New Roman" panose="02020603050405020304" pitchFamily="18" charset="0"/>
              </a:rPr>
            </a:br>
            <a:r>
              <a:rPr lang="en-US" sz="2400" b="1" dirty="0">
                <a:latin typeface="Calibri" pitchFamily="34" charset="0"/>
                <a:cs typeface="Times New Roman" panose="02020603050405020304" pitchFamily="18" charset="0"/>
              </a:rPr>
              <a:t>Thermotropic liquid crystals general chemical composition</a:t>
            </a:r>
            <a:br>
              <a:rPr lang="en-US" sz="2400" dirty="0">
                <a:latin typeface="Calibri" pitchFamily="34" charset="0"/>
              </a:rPr>
            </a:br>
            <a:br>
              <a:rPr lang="en-US" sz="2400" dirty="0">
                <a:latin typeface="Calibri" pitchFamily="34" charset="0"/>
                <a:cs typeface="Times New Roman" panose="02020603050405020304" pitchFamily="18" charset="0"/>
              </a:rPr>
            </a:br>
            <a:endParaRPr lang="en-US" sz="2400" dirty="0">
              <a:latin typeface="Calibri" pitchFamily="34" charset="0"/>
              <a:cs typeface="Times New Roman" panose="02020603050405020304" pitchFamily="18" charset="0"/>
            </a:endParaRPr>
          </a:p>
        </p:txBody>
      </p:sp>
      <p:sp>
        <p:nvSpPr>
          <p:cNvPr id="14" name="Subtitle 13">
            <a:extLst>
              <a:ext uri="{FF2B5EF4-FFF2-40B4-BE49-F238E27FC236}">
                <a16:creationId xmlns:a16="http://schemas.microsoft.com/office/drawing/2014/main" id="{BD7E5F49-5D68-4E54-A61E-3383CF153FFB}"/>
              </a:ext>
            </a:extLst>
          </p:cNvPr>
          <p:cNvSpPr>
            <a:spLocks noGrp="1"/>
          </p:cNvSpPr>
          <p:nvPr>
            <p:ph type="subTitle" idx="1"/>
          </p:nvPr>
        </p:nvSpPr>
        <p:spPr>
          <a:xfrm>
            <a:off x="921434" y="4446100"/>
            <a:ext cx="6858000" cy="1655762"/>
          </a:xfrm>
        </p:spPr>
        <p:txBody>
          <a:bodyPr>
            <a:normAutofit/>
          </a:bodyPr>
          <a:lstStyle/>
          <a:p>
            <a:endParaRPr lang="en-US" sz="2400" dirty="0"/>
          </a:p>
        </p:txBody>
      </p:sp>
      <p:pic>
        <p:nvPicPr>
          <p:cNvPr id="16" name="Picture 15" descr="Typical shape of a liquid crystal molecule">
            <a:extLst>
              <a:ext uri="{FF2B5EF4-FFF2-40B4-BE49-F238E27FC236}">
                <a16:creationId xmlns:a16="http://schemas.microsoft.com/office/drawing/2014/main" id="{910D63E5-7CE0-41FD-955A-94DE18CCC141}"/>
              </a:ext>
            </a:extLst>
          </p:cNvPr>
          <p:cNvPicPr/>
          <p:nvPr/>
        </p:nvPicPr>
        <p:blipFill>
          <a:blip r:embed="rId2" cstate="print"/>
          <a:srcRect/>
          <a:stretch>
            <a:fillRect/>
          </a:stretch>
        </p:blipFill>
        <p:spPr bwMode="auto">
          <a:xfrm>
            <a:off x="683568" y="3513409"/>
            <a:ext cx="7704856" cy="2147839"/>
          </a:xfrm>
          <a:prstGeom prst="rect">
            <a:avLst/>
          </a:prstGeom>
          <a:noFill/>
          <a:ln w="9525">
            <a:noFill/>
            <a:miter lim="800000"/>
            <a:headEnd/>
            <a:tailEnd/>
          </a:ln>
        </p:spPr>
      </p:pic>
    </p:spTree>
    <p:extLst>
      <p:ext uri="{BB962C8B-B14F-4D97-AF65-F5344CB8AC3E}">
        <p14:creationId xmlns:p14="http://schemas.microsoft.com/office/powerpoint/2010/main" val="393873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CDF4152-71A6-41A7-BDC7-741FEC100E6A}"/>
              </a:ext>
            </a:extLst>
          </p:cNvPr>
          <p:cNvPicPr/>
          <p:nvPr/>
        </p:nvPicPr>
        <p:blipFill>
          <a:blip r:embed="rId2" cstate="print"/>
          <a:stretch>
            <a:fillRect/>
          </a:stretch>
        </p:blipFill>
        <p:spPr bwMode="auto">
          <a:xfrm>
            <a:off x="482600" y="480060"/>
            <a:ext cx="8178800" cy="5897880"/>
          </a:xfrm>
          <a:prstGeom prst="rect">
            <a:avLst/>
          </a:prstGeom>
          <a:noFill/>
        </p:spPr>
      </p:pic>
    </p:spTree>
    <p:extLst>
      <p:ext uri="{BB962C8B-B14F-4D97-AF65-F5344CB8AC3E}">
        <p14:creationId xmlns:p14="http://schemas.microsoft.com/office/powerpoint/2010/main" val="143763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476672"/>
            <a:ext cx="7992888" cy="6048672"/>
          </a:xfrm>
        </p:spPr>
        <p:txBody>
          <a:bodyPr/>
          <a:lstStyle/>
          <a:p>
            <a:pPr algn="l"/>
            <a:r>
              <a:rPr lang="en-US" dirty="0">
                <a:latin typeface="Calibri" pitchFamily="34" charset="0"/>
              </a:rPr>
              <a:t>In the above fig,</a:t>
            </a:r>
          </a:p>
          <a:p>
            <a:pPr algn="l"/>
            <a:r>
              <a:rPr lang="en-US" dirty="0">
                <a:latin typeface="Calibri" pitchFamily="34" charset="0"/>
              </a:rPr>
              <a:t>First molecule is (If R= </a:t>
            </a:r>
            <a:r>
              <a:rPr lang="en-US" dirty="0" err="1">
                <a:latin typeface="Calibri" pitchFamily="34" charset="0"/>
              </a:rPr>
              <a:t>methoxy</a:t>
            </a:r>
            <a:r>
              <a:rPr lang="en-US" dirty="0">
                <a:latin typeface="Calibri" pitchFamily="34" charset="0"/>
              </a:rPr>
              <a:t> and R(prime) is </a:t>
            </a:r>
            <a:r>
              <a:rPr lang="en-US" dirty="0" err="1">
                <a:latin typeface="Calibri" pitchFamily="34" charset="0"/>
              </a:rPr>
              <a:t>Cyano</a:t>
            </a:r>
            <a:r>
              <a:rPr lang="en-US" dirty="0">
                <a:latin typeface="Calibri" pitchFamily="34" charset="0"/>
              </a:rPr>
              <a:t> then the molecule) known as </a:t>
            </a:r>
            <a:r>
              <a:rPr lang="en-US" dirty="0" err="1">
                <a:latin typeface="Calibri" pitchFamily="34" charset="0"/>
              </a:rPr>
              <a:t>para</a:t>
            </a:r>
            <a:r>
              <a:rPr lang="en-US" dirty="0">
                <a:latin typeface="Calibri" pitchFamily="34" charset="0"/>
              </a:rPr>
              <a:t> </a:t>
            </a:r>
            <a:r>
              <a:rPr lang="en-US" dirty="0" err="1">
                <a:latin typeface="Calibri" pitchFamily="34" charset="0"/>
              </a:rPr>
              <a:t>methoxy</a:t>
            </a:r>
            <a:r>
              <a:rPr lang="en-US" dirty="0">
                <a:latin typeface="Calibri" pitchFamily="34" charset="0"/>
              </a:rPr>
              <a:t> </a:t>
            </a:r>
            <a:r>
              <a:rPr lang="en-US" dirty="0" err="1">
                <a:latin typeface="Calibri" pitchFamily="34" charset="0"/>
              </a:rPr>
              <a:t>para</a:t>
            </a:r>
            <a:r>
              <a:rPr lang="en-US" dirty="0">
                <a:latin typeface="Calibri" pitchFamily="34" charset="0"/>
              </a:rPr>
              <a:t> </a:t>
            </a:r>
            <a:r>
              <a:rPr lang="en-US" dirty="0" err="1">
                <a:latin typeface="Calibri" pitchFamily="34" charset="0"/>
              </a:rPr>
              <a:t>cyano</a:t>
            </a:r>
            <a:r>
              <a:rPr lang="en-US" dirty="0">
                <a:latin typeface="Calibri" pitchFamily="34" charset="0"/>
              </a:rPr>
              <a:t> bi phenyl </a:t>
            </a:r>
            <a:endParaRPr lang="en-IN" dirty="0">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8623-35E8-463C-9A6F-061F8D00EBDF}"/>
              </a:ext>
            </a:extLst>
          </p:cNvPr>
          <p:cNvSpPr>
            <a:spLocks noGrp="1"/>
          </p:cNvSpPr>
          <p:nvPr>
            <p:ph type="title"/>
          </p:nvPr>
        </p:nvSpPr>
        <p:spPr>
          <a:xfrm>
            <a:off x="0" y="476671"/>
            <a:ext cx="9144000" cy="2880321"/>
          </a:xfrm>
        </p:spPr>
        <p:txBody>
          <a:bodyPr>
            <a:noAutofit/>
          </a:bodyPr>
          <a:lstStyle/>
          <a:p>
            <a:r>
              <a:rPr lang="en-US" sz="2400" dirty="0">
                <a:latin typeface="+mn-lt"/>
                <a:cs typeface="Times New Roman" panose="02020603050405020304" pitchFamily="18" charset="0"/>
              </a:rPr>
              <a:t>In </a:t>
            </a:r>
            <a:r>
              <a:rPr lang="en-US" sz="2400" b="1" dirty="0">
                <a:latin typeface="+mn-lt"/>
                <a:cs typeface="Times New Roman" panose="02020603050405020304" pitchFamily="18" charset="0"/>
              </a:rPr>
              <a:t>lyotropic liquid crystals</a:t>
            </a:r>
            <a:r>
              <a:rPr lang="en-US" sz="2400" dirty="0">
                <a:latin typeface="+mn-lt"/>
                <a:cs typeface="Times New Roman" panose="02020603050405020304" pitchFamily="18" charset="0"/>
              </a:rPr>
              <a:t> one part of the molecule is hydrophilic means highly soluble in water and another portion is lipophilic means highly soluble in hydrocarbon solvent.</a:t>
            </a:r>
            <a:br>
              <a:rPr lang="en-US" sz="2400" dirty="0">
                <a:latin typeface="+mn-lt"/>
                <a:cs typeface="Times New Roman" panose="02020603050405020304" pitchFamily="18" charset="0"/>
              </a:rPr>
            </a:br>
            <a:r>
              <a:rPr lang="en-US" sz="2400" b="1" dirty="0">
                <a:latin typeface="+mn-lt"/>
                <a:cs typeface="Times New Roman" panose="02020603050405020304" pitchFamily="18" charset="0"/>
              </a:rPr>
              <a:t>Hydrophilic groups:--</a:t>
            </a:r>
            <a:r>
              <a:rPr lang="en-US" sz="2400" dirty="0">
                <a:latin typeface="+mn-lt"/>
                <a:cs typeface="Times New Roman" panose="02020603050405020304" pitchFamily="18" charset="0"/>
              </a:rPr>
              <a:t>OH,-COOH,-COONa,-SO3, PO</a:t>
            </a:r>
            <a:r>
              <a:rPr lang="en-US" sz="2400" baseline="-25000" dirty="0">
                <a:latin typeface="+mn-lt"/>
                <a:cs typeface="Times New Roman" panose="02020603050405020304" pitchFamily="18" charset="0"/>
              </a:rPr>
              <a:t>4</a:t>
            </a:r>
            <a:r>
              <a:rPr lang="en-US" sz="2400" baseline="30000" dirty="0">
                <a:latin typeface="+mn-lt"/>
                <a:cs typeface="Times New Roman" panose="02020603050405020304" pitchFamily="18" charset="0"/>
              </a:rPr>
              <a:t>-3</a:t>
            </a:r>
            <a:r>
              <a:rPr lang="en-US" sz="2400" dirty="0">
                <a:latin typeface="+mn-lt"/>
                <a:cs typeface="Times New Roman" panose="02020603050405020304" pitchFamily="18" charset="0"/>
              </a:rPr>
              <a:t>, Etc.</a:t>
            </a:r>
            <a:br>
              <a:rPr lang="en-US" sz="2400" dirty="0">
                <a:latin typeface="+mn-lt"/>
                <a:cs typeface="Times New Roman" panose="02020603050405020304" pitchFamily="18" charset="0"/>
              </a:rPr>
            </a:br>
            <a:r>
              <a:rPr lang="en-US" sz="2400" b="1" dirty="0">
                <a:latin typeface="+mn-lt"/>
                <a:cs typeface="Times New Roman" panose="02020603050405020304" pitchFamily="18" charset="0"/>
              </a:rPr>
              <a:t> Lipophilic groups</a:t>
            </a:r>
            <a:r>
              <a:rPr lang="en-US" sz="2400" dirty="0">
                <a:latin typeface="+mn-lt"/>
                <a:cs typeface="Times New Roman" panose="02020603050405020304" pitchFamily="18" charset="0"/>
              </a:rPr>
              <a:t>: long chain hydrocarbons, with or without aromatic rings.</a:t>
            </a:r>
            <a:br>
              <a:rPr lang="en-US" sz="2400" dirty="0">
                <a:latin typeface="+mn-lt"/>
                <a:cs typeface="Times New Roman" panose="02020603050405020304" pitchFamily="18" charset="0"/>
              </a:rPr>
            </a:br>
            <a:endParaRPr lang="en-US" sz="2400" dirty="0">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id="{06FE38DB-4CFD-4AA3-83AA-B333E2D28692}"/>
              </a:ext>
            </a:extLst>
          </p:cNvPr>
          <p:cNvPicPr/>
          <p:nvPr/>
        </p:nvPicPr>
        <p:blipFill>
          <a:blip r:embed="rId2" cstate="print"/>
          <a:srcRect/>
          <a:stretch>
            <a:fillRect/>
          </a:stretch>
        </p:blipFill>
        <p:spPr bwMode="auto">
          <a:xfrm>
            <a:off x="605452" y="3284984"/>
            <a:ext cx="7877175" cy="2592288"/>
          </a:xfrm>
          <a:prstGeom prst="rect">
            <a:avLst/>
          </a:prstGeom>
          <a:noFill/>
          <a:ln w="9525">
            <a:noFill/>
            <a:miter lim="800000"/>
            <a:headEnd/>
            <a:tailEnd/>
          </a:ln>
        </p:spPr>
      </p:pic>
    </p:spTree>
    <p:extLst>
      <p:ext uri="{BB962C8B-B14F-4D97-AF65-F5344CB8AC3E}">
        <p14:creationId xmlns:p14="http://schemas.microsoft.com/office/powerpoint/2010/main" val="847654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E64345-69EB-4C5C-8A21-8487113F3B2F}"/>
              </a:ext>
            </a:extLst>
          </p:cNvPr>
          <p:cNvSpPr/>
          <p:nvPr/>
        </p:nvSpPr>
        <p:spPr>
          <a:xfrm>
            <a:off x="357158" y="714356"/>
            <a:ext cx="8319298" cy="4832092"/>
          </a:xfrm>
          <a:prstGeom prst="rect">
            <a:avLst/>
          </a:prstGeom>
        </p:spPr>
        <p:txBody>
          <a:bodyPr wrap="square">
            <a:spAutoFit/>
          </a:bodyPr>
          <a:lstStyle/>
          <a:p>
            <a:r>
              <a:rPr lang="en-US" sz="2800" dirty="0">
                <a:solidFill>
                  <a:srgbClr val="002060"/>
                </a:solidFill>
                <a:latin typeface="Calibri" pitchFamily="34" charset="0"/>
                <a:cs typeface="Times New Roman" panose="02020603050405020304" pitchFamily="18" charset="0"/>
              </a:rPr>
              <a:t>As the temperature changes ordering of molecules changes, as a result there is change in  optical properties of </a:t>
            </a:r>
            <a:r>
              <a:rPr lang="en-US" sz="2800" dirty="0" err="1">
                <a:solidFill>
                  <a:srgbClr val="002060"/>
                </a:solidFill>
                <a:latin typeface="Calibri" pitchFamily="34" charset="0"/>
                <a:cs typeface="Times New Roman" panose="02020603050405020304" pitchFamily="18" charset="0"/>
              </a:rPr>
              <a:t>thermotropic</a:t>
            </a:r>
            <a:r>
              <a:rPr lang="en-US" sz="2800" dirty="0">
                <a:solidFill>
                  <a:srgbClr val="002060"/>
                </a:solidFill>
                <a:latin typeface="Calibri" pitchFamily="34" charset="0"/>
                <a:cs typeface="Times New Roman" panose="02020603050405020304" pitchFamily="18" charset="0"/>
              </a:rPr>
              <a:t> liquid crystals. Based on molecular order </a:t>
            </a:r>
            <a:r>
              <a:rPr lang="en-US" sz="2800" dirty="0" err="1">
                <a:solidFill>
                  <a:srgbClr val="002060"/>
                </a:solidFill>
                <a:latin typeface="Calibri" pitchFamily="34" charset="0"/>
                <a:cs typeface="Times New Roman" panose="02020603050405020304" pitchFamily="18" charset="0"/>
              </a:rPr>
              <a:t>thermotropic</a:t>
            </a:r>
            <a:r>
              <a:rPr lang="en-US" sz="2800" dirty="0">
                <a:solidFill>
                  <a:srgbClr val="002060"/>
                </a:solidFill>
                <a:latin typeface="Calibri" pitchFamily="34" charset="0"/>
                <a:cs typeface="Times New Roman" panose="02020603050405020304" pitchFamily="18" charset="0"/>
              </a:rPr>
              <a:t> liquid crystals are classified into-</a:t>
            </a:r>
          </a:p>
          <a:p>
            <a:r>
              <a:rPr lang="en-US" sz="2800" dirty="0">
                <a:solidFill>
                  <a:srgbClr val="002060"/>
                </a:solidFill>
                <a:latin typeface="Calibri" pitchFamily="34" charset="0"/>
                <a:cs typeface="Times New Roman" panose="02020603050405020304" pitchFamily="18" charset="0"/>
              </a:rPr>
              <a:t> </a:t>
            </a:r>
            <a:r>
              <a:rPr lang="en-US" sz="2800" b="1" dirty="0">
                <a:solidFill>
                  <a:srgbClr val="0070C0"/>
                </a:solidFill>
                <a:latin typeface="Calibri" pitchFamily="34" charset="0"/>
                <a:cs typeface="Times New Roman" panose="02020603050405020304" pitchFamily="18" charset="0"/>
              </a:rPr>
              <a:t>Nematic, </a:t>
            </a:r>
          </a:p>
          <a:p>
            <a:endParaRPr lang="en-US" sz="2800" b="1" dirty="0">
              <a:solidFill>
                <a:srgbClr val="0070C0"/>
              </a:solidFill>
              <a:latin typeface="Calibri" pitchFamily="34" charset="0"/>
              <a:cs typeface="Times New Roman" panose="02020603050405020304" pitchFamily="18" charset="0"/>
            </a:endParaRPr>
          </a:p>
          <a:p>
            <a:r>
              <a:rPr lang="en-US" sz="2800" b="1" dirty="0" err="1">
                <a:solidFill>
                  <a:srgbClr val="0070C0"/>
                </a:solidFill>
                <a:latin typeface="Calibri" pitchFamily="34" charset="0"/>
                <a:cs typeface="Times New Roman" panose="02020603050405020304" pitchFamily="18" charset="0"/>
              </a:rPr>
              <a:t>Smectic</a:t>
            </a:r>
            <a:r>
              <a:rPr lang="en-US" sz="2800" b="1" dirty="0">
                <a:solidFill>
                  <a:srgbClr val="0070C0"/>
                </a:solidFill>
                <a:latin typeface="Calibri" pitchFamily="34" charset="0"/>
                <a:cs typeface="Times New Roman" panose="02020603050405020304" pitchFamily="18" charset="0"/>
              </a:rPr>
              <a:t> and</a:t>
            </a:r>
          </a:p>
          <a:p>
            <a:r>
              <a:rPr lang="en-US" sz="2800" b="1" dirty="0">
                <a:solidFill>
                  <a:srgbClr val="0070C0"/>
                </a:solidFill>
                <a:latin typeface="Calibri" pitchFamily="34" charset="0"/>
                <a:cs typeface="Times New Roman" panose="02020603050405020304" pitchFamily="18" charset="0"/>
              </a:rPr>
              <a:t> </a:t>
            </a:r>
          </a:p>
          <a:p>
            <a:r>
              <a:rPr lang="en-US" sz="2800" b="1" dirty="0" err="1">
                <a:solidFill>
                  <a:srgbClr val="0070C0"/>
                </a:solidFill>
                <a:latin typeface="Calibri" pitchFamily="34" charset="0"/>
                <a:cs typeface="Times New Roman" panose="02020603050405020304" pitchFamily="18" charset="0"/>
              </a:rPr>
              <a:t>Cholesteric</a:t>
            </a:r>
            <a:r>
              <a:rPr lang="en-US" sz="2800" b="1" dirty="0">
                <a:solidFill>
                  <a:srgbClr val="0070C0"/>
                </a:solidFill>
                <a:latin typeface="Calibri" pitchFamily="34" charset="0"/>
                <a:cs typeface="Times New Roman" panose="02020603050405020304" pitchFamily="18" charset="0"/>
              </a:rPr>
              <a:t> liquid crystals</a:t>
            </a:r>
          </a:p>
          <a:p>
            <a:endParaRPr lang="en-US" sz="2800" dirty="0">
              <a:solidFill>
                <a:srgbClr val="002060"/>
              </a:solidFill>
              <a:latin typeface="Calibri" pitchFamily="34" charset="0"/>
            </a:endParaRPr>
          </a:p>
        </p:txBody>
      </p:sp>
    </p:spTree>
    <p:extLst>
      <p:ext uri="{BB962C8B-B14F-4D97-AF65-F5344CB8AC3E}">
        <p14:creationId xmlns:p14="http://schemas.microsoft.com/office/powerpoint/2010/main" val="2345749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D0C2A5-D639-40A1-95B9-D5BB42ADE853}"/>
              </a:ext>
            </a:extLst>
          </p:cNvPr>
          <p:cNvSpPr/>
          <p:nvPr/>
        </p:nvSpPr>
        <p:spPr>
          <a:xfrm>
            <a:off x="179512" y="103240"/>
            <a:ext cx="8784976" cy="7171194"/>
          </a:xfrm>
          <a:prstGeom prst="rect">
            <a:avLst/>
          </a:prstGeom>
        </p:spPr>
        <p:txBody>
          <a:bodyPr wrap="square">
            <a:spAutoFit/>
          </a:bodyPr>
          <a:lstStyle/>
          <a:p>
            <a:pPr algn="just">
              <a:lnSpc>
                <a:spcPct val="115000"/>
              </a:lnSpc>
            </a:pPr>
            <a: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1.Nematic liquid crystals:</a:t>
            </a:r>
          </a:p>
          <a:p>
            <a:pPr algn="just">
              <a:lnSpc>
                <a:spcPct val="115000"/>
              </a:lnSpc>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Calibri" pitchFamily="34" charset="0"/>
                <a:ea typeface="Times New Roman" panose="02020603050405020304" pitchFamily="18" charset="0"/>
                <a:cs typeface="Times New Roman" panose="02020603050405020304" pitchFamily="18" charset="0"/>
              </a:rPr>
              <a:t>Liquid crystals are characterized by molecules possessing only orientational but no positional long-range order. </a:t>
            </a:r>
            <a:endParaRPr lang="en-US" sz="2800" dirty="0">
              <a:latin typeface="Calibri" pitchFamily="34" charset="0"/>
              <a:ea typeface="Times New Roman" panose="02020603050405020304" pitchFamily="18" charset="0"/>
              <a:cs typeface="Times New Roman" panose="02020603050405020304" pitchFamily="18" charset="0"/>
            </a:endParaRPr>
          </a:p>
          <a:p>
            <a:pPr algn="just">
              <a:lnSpc>
                <a:spcPct val="115000"/>
              </a:lnSpc>
            </a:pPr>
            <a:r>
              <a:rPr lang="en-US" sz="2800" dirty="0">
                <a:solidFill>
                  <a:srgbClr val="000000"/>
                </a:solidFill>
                <a:latin typeface="Calibri" pitchFamily="34" charset="0"/>
                <a:ea typeface="Times New Roman" panose="02020603050405020304" pitchFamily="18" charset="0"/>
                <a:cs typeface="Times New Roman" panose="02020603050405020304" pitchFamily="18" charset="0"/>
              </a:rPr>
              <a:t>-These liquid crystals exhibit normal liquid flow characteristics having low viscosity, turbid and anisotropic. </a:t>
            </a:r>
            <a:endParaRPr lang="en-US" sz="2800" dirty="0">
              <a:latin typeface="Calibri" pitchFamily="34" charset="0"/>
              <a:ea typeface="Times New Roman" panose="02020603050405020304" pitchFamily="18" charset="0"/>
              <a:cs typeface="Times New Roman" panose="02020603050405020304" pitchFamily="18" charset="0"/>
            </a:endParaRPr>
          </a:p>
          <a:p>
            <a:pPr algn="just">
              <a:lnSpc>
                <a:spcPct val="115000"/>
              </a:lnSpc>
            </a:pPr>
            <a:r>
              <a:rPr lang="en-US" sz="2800" dirty="0">
                <a:solidFill>
                  <a:srgbClr val="000000"/>
                </a:solidFill>
                <a:latin typeface="Calibri" pitchFamily="34" charset="0"/>
                <a:ea typeface="Times New Roman" panose="02020603050405020304" pitchFamily="18" charset="0"/>
                <a:cs typeface="Times New Roman" panose="02020603050405020304" pitchFamily="18" charset="0"/>
              </a:rPr>
              <a:t>-</a:t>
            </a:r>
            <a:r>
              <a:rPr lang="en-US" sz="2800" dirty="0" err="1">
                <a:solidFill>
                  <a:srgbClr val="000000"/>
                </a:solidFill>
                <a:latin typeface="Calibri" pitchFamily="34" charset="0"/>
                <a:ea typeface="Times New Roman" panose="02020603050405020304" pitchFamily="18" charset="0"/>
                <a:cs typeface="Times New Roman" panose="02020603050405020304" pitchFamily="18" charset="0"/>
              </a:rPr>
              <a:t>Nematic</a:t>
            </a:r>
            <a:r>
              <a:rPr lang="en-US" sz="2800" dirty="0">
                <a:solidFill>
                  <a:srgbClr val="000000"/>
                </a:solidFill>
                <a:latin typeface="Calibri" pitchFamily="34" charset="0"/>
                <a:ea typeface="Times New Roman" panose="02020603050405020304" pitchFamily="18" charset="0"/>
                <a:cs typeface="Times New Roman" panose="02020603050405020304" pitchFamily="18" charset="0"/>
              </a:rPr>
              <a:t> phases are composed of rod-shaped molecular aggregates and molecules are aligned approximately parallel to each other to a principle axis n. </a:t>
            </a:r>
          </a:p>
          <a:p>
            <a:pPr algn="just">
              <a:lnSpc>
                <a:spcPct val="115000"/>
              </a:lnSpc>
            </a:pPr>
            <a:r>
              <a:rPr lang="en-US" sz="2800" dirty="0">
                <a:solidFill>
                  <a:srgbClr val="000000"/>
                </a:solidFill>
                <a:effectLst/>
                <a:latin typeface="Calibri" pitchFamily="34" charset="0"/>
                <a:ea typeface="Times New Roman" panose="02020603050405020304" pitchFamily="18" charset="0"/>
                <a:cs typeface="Times New Roman" panose="02020603050405020304" pitchFamily="18" charset="0"/>
              </a:rPr>
              <a:t>-When they observed through polarized light they appear as thread like, hence these are also known as thread like liquid crystals.</a:t>
            </a:r>
            <a:r>
              <a:rPr lang="en-US" sz="2800" dirty="0">
                <a:solidFill>
                  <a:srgbClr val="000000"/>
                </a:solidFill>
                <a:latin typeface="Calibri" pitchFamily="34" charset="0"/>
                <a:ea typeface="Times New Roman" panose="02020603050405020304" pitchFamily="18" charset="0"/>
                <a:cs typeface="Times New Roman" panose="02020603050405020304" pitchFamily="18" charset="0"/>
              </a:rPr>
              <a:t>-They exhibit </a:t>
            </a:r>
            <a:r>
              <a:rPr lang="en-US" sz="2800" dirty="0" err="1">
                <a:solidFill>
                  <a:srgbClr val="000000"/>
                </a:solidFill>
                <a:latin typeface="Calibri" pitchFamily="34" charset="0"/>
                <a:ea typeface="Times New Roman" panose="02020603050405020304" pitchFamily="18" charset="0"/>
                <a:cs typeface="Times New Roman" panose="02020603050405020304" pitchFamily="18" charset="0"/>
              </a:rPr>
              <a:t>birefriengene</a:t>
            </a:r>
            <a:r>
              <a:rPr lang="en-US" sz="2800" dirty="0">
                <a:solidFill>
                  <a:srgbClr val="000000"/>
                </a:solidFill>
                <a:latin typeface="Calibri" pitchFamily="34" charset="0"/>
                <a:ea typeface="Times New Roman" panose="02020603050405020304" pitchFamily="18" charset="0"/>
                <a:cs typeface="Times New Roman" panose="02020603050405020304" pitchFamily="18" charset="0"/>
              </a:rPr>
              <a:t> property.</a:t>
            </a:r>
          </a:p>
          <a:p>
            <a:pPr algn="just">
              <a:lnSpc>
                <a:spcPct val="115000"/>
              </a:lnSpc>
            </a:pPr>
            <a:r>
              <a:rPr lang="en-US" sz="2800" dirty="0">
                <a:solidFill>
                  <a:srgbClr val="000000"/>
                </a:solidFill>
                <a:effectLst/>
                <a:latin typeface="Calibri" pitchFamily="34" charset="0"/>
                <a:ea typeface="Times New Roman" panose="02020603050405020304" pitchFamily="18" charset="0"/>
                <a:cs typeface="Times New Roman" panose="02020603050405020304" pitchFamily="18" charset="0"/>
              </a:rPr>
              <a:t>-There is no </a:t>
            </a:r>
            <a:r>
              <a:rPr lang="en-US" sz="2800" dirty="0">
                <a:solidFill>
                  <a:srgbClr val="000000"/>
                </a:solidFill>
                <a:latin typeface="Calibri" pitchFamily="34" charset="0"/>
                <a:ea typeface="Times New Roman" panose="02020603050405020304" pitchFamily="18" charset="0"/>
                <a:cs typeface="Times New Roman" panose="02020603050405020304" pitchFamily="18" charset="0"/>
              </a:rPr>
              <a:t>B</a:t>
            </a:r>
            <a:r>
              <a:rPr lang="en-US" sz="2800" dirty="0">
                <a:solidFill>
                  <a:srgbClr val="000000"/>
                </a:solidFill>
                <a:effectLst/>
                <a:latin typeface="Calibri" pitchFamily="34" charset="0"/>
                <a:ea typeface="Times New Roman" panose="02020603050405020304" pitchFamily="18" charset="0"/>
                <a:cs typeface="Times New Roman" panose="02020603050405020304" pitchFamily="18" charset="0"/>
              </a:rPr>
              <a:t>ragg peaks in XRD spectrum</a:t>
            </a:r>
          </a:p>
          <a:p>
            <a:pPr algn="just">
              <a:lnSpc>
                <a:spcPct val="115000"/>
              </a:lnSpc>
            </a:pPr>
            <a:r>
              <a:rPr lang="en-US" sz="2800" dirty="0">
                <a:solidFill>
                  <a:srgbClr val="000000"/>
                </a:solidFill>
                <a:latin typeface="Calibri" pitchFamily="34" charset="0"/>
                <a:ea typeface="Times New Roman" panose="02020603050405020304" pitchFamily="18" charset="0"/>
                <a:cs typeface="Times New Roman" panose="02020603050405020304" pitchFamily="18" charset="0"/>
              </a:rPr>
              <a:t>Example- </a:t>
            </a:r>
            <a:r>
              <a:rPr lang="en-US" sz="2800" dirty="0" err="1">
                <a:solidFill>
                  <a:srgbClr val="000000"/>
                </a:solidFill>
                <a:latin typeface="Calibri" pitchFamily="34" charset="0"/>
                <a:ea typeface="Times New Roman" panose="02020603050405020304" pitchFamily="18" charset="0"/>
                <a:cs typeface="Times New Roman" panose="02020603050405020304" pitchFamily="18" charset="0"/>
              </a:rPr>
              <a:t>para</a:t>
            </a:r>
            <a:r>
              <a:rPr lang="en-US" sz="2800" dirty="0">
                <a:solidFill>
                  <a:srgbClr val="000000"/>
                </a:solidFill>
                <a:latin typeface="Calibri" pitchFamily="34" charset="0"/>
                <a:ea typeface="Times New Roman" panose="02020603050405020304" pitchFamily="18" charset="0"/>
                <a:cs typeface="Times New Roman" panose="02020603050405020304" pitchFamily="18" charset="0"/>
              </a:rPr>
              <a:t> </a:t>
            </a:r>
            <a:r>
              <a:rPr lang="en-US" sz="2800" dirty="0" err="1">
                <a:solidFill>
                  <a:srgbClr val="000000"/>
                </a:solidFill>
                <a:latin typeface="Calibri" pitchFamily="34" charset="0"/>
                <a:ea typeface="Times New Roman" panose="02020603050405020304" pitchFamily="18" charset="0"/>
                <a:cs typeface="Times New Roman" panose="02020603050405020304" pitchFamily="18" charset="0"/>
              </a:rPr>
              <a:t>methoxy</a:t>
            </a:r>
            <a:r>
              <a:rPr lang="en-US" sz="2800" dirty="0">
                <a:solidFill>
                  <a:srgbClr val="000000"/>
                </a:solidFill>
                <a:latin typeface="Calibri" pitchFamily="34" charset="0"/>
                <a:ea typeface="Times New Roman" panose="02020603050405020304" pitchFamily="18" charset="0"/>
                <a:cs typeface="Times New Roman" panose="02020603050405020304" pitchFamily="18" charset="0"/>
              </a:rPr>
              <a:t> </a:t>
            </a:r>
            <a:r>
              <a:rPr lang="en-US" sz="2800" dirty="0" err="1">
                <a:solidFill>
                  <a:srgbClr val="000000"/>
                </a:solidFill>
                <a:latin typeface="Calibri" pitchFamily="34" charset="0"/>
                <a:ea typeface="Times New Roman" panose="02020603050405020304" pitchFamily="18" charset="0"/>
                <a:cs typeface="Times New Roman" panose="02020603050405020304" pitchFamily="18" charset="0"/>
              </a:rPr>
              <a:t>cinnamic</a:t>
            </a:r>
            <a:r>
              <a:rPr lang="en-US" sz="2800" dirty="0">
                <a:solidFill>
                  <a:srgbClr val="000000"/>
                </a:solidFill>
                <a:latin typeface="Calibri" pitchFamily="34" charset="0"/>
                <a:ea typeface="Times New Roman" panose="02020603050405020304" pitchFamily="18" charset="0"/>
                <a:cs typeface="Times New Roman" panose="02020603050405020304" pitchFamily="18" charset="0"/>
              </a:rPr>
              <a:t> acid</a:t>
            </a:r>
            <a:endParaRPr lang="en-US" sz="2800" dirty="0">
              <a:solidFill>
                <a:srgbClr val="000000"/>
              </a:solidFill>
              <a:effectLst/>
              <a:latin typeface="Calibri" pitchFamily="34" charset="0"/>
              <a:ea typeface="Times New Roman" panose="02020603050405020304" pitchFamily="18" charset="0"/>
              <a:cs typeface="Times New Roman" panose="02020603050405020304" pitchFamily="18" charset="0"/>
            </a:endParaRPr>
          </a:p>
          <a:p>
            <a:pPr algn="just">
              <a:lnSpc>
                <a:spcPct val="115000"/>
              </a:lnSpc>
            </a:pPr>
            <a:endParaRPr lang="en-US" sz="2800" dirty="0">
              <a:effectLst/>
              <a:latin typeface="Calibri"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70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D4795C-4C7D-422C-8F65-1090B2A230BC}"/>
              </a:ext>
            </a:extLst>
          </p:cNvPr>
          <p:cNvSpPr/>
          <p:nvPr/>
        </p:nvSpPr>
        <p:spPr>
          <a:xfrm>
            <a:off x="0" y="0"/>
            <a:ext cx="9143999" cy="5386090"/>
          </a:xfrm>
          <a:prstGeom prst="rect">
            <a:avLst/>
          </a:prstGeom>
        </p:spPr>
        <p:txBody>
          <a:bodyPr wrap="square">
            <a:spAutoFit/>
          </a:bodyPr>
          <a:lstStyle/>
          <a:p>
            <a:r>
              <a:rPr lang="en-US" sz="3600" dirty="0">
                <a:solidFill>
                  <a:srgbClr val="000000"/>
                </a:solidFill>
                <a:latin typeface="Times New Roman" panose="02020603050405020304" pitchFamily="18" charset="0"/>
                <a:ea typeface="Times New Roman" panose="02020603050405020304" pitchFamily="18" charset="0"/>
              </a:rPr>
              <a:t>                       </a:t>
            </a:r>
            <a: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Smectic liquid crystals:</a:t>
            </a:r>
            <a:r>
              <a:rPr lang="en-US" sz="2800" dirty="0">
                <a:solidFill>
                  <a:srgbClr val="000000"/>
                </a:solidFill>
                <a:latin typeface="Times New Roman" panose="02020603050405020304" pitchFamily="18" charset="0"/>
                <a:ea typeface="Times New Roman" panose="02020603050405020304" pitchFamily="18" charset="0"/>
              </a:rPr>
              <a:t>                                                                                                                                                                                                                                                                                                                                                 </a:t>
            </a:r>
          </a:p>
          <a:p>
            <a:endParaRPr lang="en-US" sz="2800" dirty="0">
              <a:solidFill>
                <a:srgbClr val="000000"/>
              </a:solidFill>
              <a:latin typeface="Times New Roman" panose="02020603050405020304" pitchFamily="18" charset="0"/>
              <a:ea typeface="Times New Roman" panose="02020603050405020304" pitchFamily="18" charset="0"/>
            </a:endParaRPr>
          </a:p>
          <a:p>
            <a:r>
              <a:rPr lang="en-US" sz="2800" dirty="0">
                <a:solidFill>
                  <a:srgbClr val="000000"/>
                </a:solidFill>
                <a:latin typeface="Calibri" pitchFamily="34" charset="0"/>
                <a:ea typeface="Times New Roman" panose="02020603050405020304" pitchFamily="18" charset="0"/>
              </a:rPr>
              <a:t>The word "Smectic" is derived from the Greek word for soap. The thick, slippery substance often found at the bottom of a soap dish is a type of Smectic liquid crystal.</a:t>
            </a:r>
          </a:p>
          <a:p>
            <a:endParaRPr lang="en-US" sz="2800" dirty="0">
              <a:latin typeface="Calibri" pitchFamily="34" charset="0"/>
              <a:ea typeface="Times New Roman" panose="02020603050405020304" pitchFamily="18" charset="0"/>
            </a:endParaRPr>
          </a:p>
          <a:p>
            <a:r>
              <a:rPr lang="en-US" sz="2800" dirty="0">
                <a:solidFill>
                  <a:srgbClr val="000000"/>
                </a:solidFill>
                <a:latin typeface="Calibri" pitchFamily="34" charset="0"/>
                <a:ea typeface="Times New Roman" panose="02020603050405020304" pitchFamily="18" charset="0"/>
              </a:rPr>
              <a:t>The Smectic state is another distinct mesophase of liquid crystal substances. Molecules in this phase show a degree of </a:t>
            </a:r>
            <a:r>
              <a:rPr lang="en-US" sz="2800" i="1" dirty="0">
                <a:solidFill>
                  <a:srgbClr val="000000"/>
                </a:solidFill>
                <a:latin typeface="Calibri" pitchFamily="34" charset="0"/>
                <a:ea typeface="Times New Roman" panose="02020603050405020304" pitchFamily="18" charset="0"/>
              </a:rPr>
              <a:t>translational order(Positional order)</a:t>
            </a:r>
            <a:r>
              <a:rPr lang="en-US" sz="2800" dirty="0">
                <a:solidFill>
                  <a:srgbClr val="000000"/>
                </a:solidFill>
                <a:latin typeface="Calibri" pitchFamily="34" charset="0"/>
                <a:ea typeface="Times New Roman" panose="02020603050405020304" pitchFamily="18" charset="0"/>
              </a:rPr>
              <a:t> not present in the Nematic. In the Smectic state, the molecules maintain the general orientational order of Nematic, but also tend to align themselves in layers or planes. </a:t>
            </a:r>
            <a:endParaRPr lang="en-US" sz="2800" dirty="0">
              <a:latin typeface="Calibri" pitchFamily="34" charset="0"/>
              <a:ea typeface="Times New Roman" panose="02020603050405020304" pitchFamily="18" charset="0"/>
            </a:endParaRPr>
          </a:p>
        </p:txBody>
      </p:sp>
    </p:spTree>
    <p:extLst>
      <p:ext uri="{BB962C8B-B14F-4D97-AF65-F5344CB8AC3E}">
        <p14:creationId xmlns:p14="http://schemas.microsoft.com/office/powerpoint/2010/main" val="359921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86AEC7-8C4C-4CDF-B16E-96F1228E1914}"/>
              </a:ext>
            </a:extLst>
          </p:cNvPr>
          <p:cNvSpPr/>
          <p:nvPr/>
        </p:nvSpPr>
        <p:spPr>
          <a:xfrm>
            <a:off x="73855" y="499915"/>
            <a:ext cx="8957603" cy="4693593"/>
          </a:xfrm>
          <a:prstGeom prst="rect">
            <a:avLst/>
          </a:prstGeom>
        </p:spPr>
        <p:txBody>
          <a:bodyPr wrap="square">
            <a:spAutoFit/>
          </a:bodyPr>
          <a:lstStyle/>
          <a:p>
            <a:pPr lvl="0" algn="just" fontAlgn="ctr">
              <a:lnSpc>
                <a:spcPct val="115000"/>
              </a:lnSpc>
              <a:defRPr/>
            </a:pPr>
            <a:endParaRPr lang="en-US" sz="3600" dirty="0">
              <a:solidFill>
                <a:srgbClr val="000000"/>
              </a:solidFill>
              <a:latin typeface="Times New Roman" panose="02020603050405020304" pitchFamily="18" charset="0"/>
              <a:cs typeface="Times New Roman" panose="02020603050405020304" pitchFamily="18" charset="0"/>
            </a:endParaRPr>
          </a:p>
          <a:p>
            <a:pPr lvl="0" algn="just" fontAlgn="ctr">
              <a:lnSpc>
                <a:spcPct val="115000"/>
              </a:lnSpc>
              <a:defRPr/>
            </a:pPr>
            <a:r>
              <a:rPr lang="en-US" sz="2800" dirty="0">
                <a:solidFill>
                  <a:srgbClr val="000000"/>
                </a:solidFill>
                <a:latin typeface="Calibri" pitchFamily="34" charset="0"/>
                <a:cs typeface="Times New Roman" panose="02020603050405020304" pitchFamily="18" charset="0"/>
              </a:rPr>
              <a:t>Motion is restricted to within these planes, and separate planes are observed to flow past each other. The increased order means that the Smectic state is more "solid-like" than the Nematic.</a:t>
            </a:r>
            <a:r>
              <a:rPr lang="en-US" sz="2800" dirty="0">
                <a:latin typeface="Calibri" pitchFamily="34" charset="0"/>
                <a:cs typeface="Times New Roman" panose="02020603050405020304" pitchFamily="18" charset="0"/>
              </a:rPr>
              <a:t> </a:t>
            </a:r>
          </a:p>
          <a:p>
            <a:pPr lvl="0" algn="just" fontAlgn="ctr">
              <a:lnSpc>
                <a:spcPct val="115000"/>
              </a:lnSpc>
              <a:defRPr/>
            </a:pPr>
            <a:endParaRPr lang="en-US" sz="2800" dirty="0">
              <a:latin typeface="Calibri" pitchFamily="34" charset="0"/>
              <a:cs typeface="Times New Roman" panose="02020603050405020304" pitchFamily="18" charset="0"/>
            </a:endParaRPr>
          </a:p>
          <a:p>
            <a:pPr lvl="0" algn="just" fontAlgn="ctr">
              <a:lnSpc>
                <a:spcPct val="115000"/>
              </a:lnSpc>
              <a:defRPr/>
            </a:pPr>
            <a:r>
              <a:rPr lang="en-US" sz="2800" dirty="0">
                <a:latin typeface="Calibri" pitchFamily="34" charset="0"/>
                <a:cs typeface="Times New Roman" panose="02020603050405020304" pitchFamily="18" charset="0"/>
              </a:rPr>
              <a:t>Many compounds are observed to form more than one type of Smectic phase. Till Now 12 different Smectic phases have been identified</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186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3CB5B1-A9E3-4951-8D49-839EA53BA1BC}"/>
              </a:ext>
            </a:extLst>
          </p:cNvPr>
          <p:cNvSpPr/>
          <p:nvPr/>
        </p:nvSpPr>
        <p:spPr>
          <a:xfrm>
            <a:off x="341143" y="571480"/>
            <a:ext cx="4373734" cy="2398027"/>
          </a:xfrm>
          <a:prstGeom prst="rect">
            <a:avLst/>
          </a:prstGeom>
        </p:spPr>
        <p:txBody>
          <a:bodyPr wrap="square">
            <a:spAutoFit/>
          </a:bodyPr>
          <a:lstStyle/>
          <a:p>
            <a:r>
              <a:rPr lang="en-US" sz="3600" b="1" dirty="0">
                <a:latin typeface="Calibri" pitchFamily="34" charset="0"/>
                <a:cs typeface="Times New Roman" panose="02020603050405020304" pitchFamily="18" charset="0"/>
              </a:rPr>
              <a:t>Contents: </a:t>
            </a:r>
          </a:p>
          <a:p>
            <a:pPr algn="just"/>
            <a:r>
              <a:rPr lang="en-US" sz="3600" dirty="0">
                <a:latin typeface="Calibri" pitchFamily="34" charset="0"/>
                <a:cs typeface="Times New Roman" panose="02020603050405020304" pitchFamily="18" charset="0"/>
              </a:rPr>
              <a:t>-Introduction </a:t>
            </a:r>
          </a:p>
          <a:p>
            <a:pPr algn="just"/>
            <a:r>
              <a:rPr lang="en-US" sz="3600" dirty="0">
                <a:latin typeface="Calibri" pitchFamily="34" charset="0"/>
                <a:cs typeface="Times New Roman" panose="02020603050405020304" pitchFamily="18" charset="0"/>
              </a:rPr>
              <a:t>-Classification </a:t>
            </a:r>
          </a:p>
          <a:p>
            <a:pPr algn="just"/>
            <a:r>
              <a:rPr lang="en-US" sz="3600" dirty="0">
                <a:latin typeface="Calibri" pitchFamily="34" charset="0"/>
                <a:cs typeface="Times New Roman" panose="02020603050405020304" pitchFamily="18" charset="0"/>
              </a:rPr>
              <a:t>-Applications. </a:t>
            </a:r>
          </a:p>
        </p:txBody>
      </p:sp>
    </p:spTree>
    <p:extLst>
      <p:ext uri="{BB962C8B-B14F-4D97-AF65-F5344CB8AC3E}">
        <p14:creationId xmlns:p14="http://schemas.microsoft.com/office/powerpoint/2010/main" val="53796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D4795C-4C7D-422C-8F65-1090B2A230BC}"/>
              </a:ext>
            </a:extLst>
          </p:cNvPr>
          <p:cNvSpPr/>
          <p:nvPr/>
        </p:nvSpPr>
        <p:spPr>
          <a:xfrm>
            <a:off x="0" y="0"/>
            <a:ext cx="9063111" cy="5509200"/>
          </a:xfrm>
          <a:prstGeom prst="rect">
            <a:avLst/>
          </a:prstGeom>
        </p:spPr>
        <p:txBody>
          <a:bodyPr wrap="square">
            <a:spAutoFit/>
          </a:bodyPr>
          <a:lstStyle/>
          <a:p>
            <a:pPr algn="just"/>
            <a:r>
              <a:rPr lang="en-US" sz="3600" b="1" dirty="0">
                <a:latin typeface="Times New Roman" panose="02020603050405020304" pitchFamily="18" charset="0"/>
                <a:ea typeface="Times New Roman" panose="02020603050405020304" pitchFamily="18" charset="0"/>
              </a:rPr>
              <a:t>                       </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a typeface="Times New Roman" panose="02020603050405020304" pitchFamily="18" charset="0"/>
                <a:cs typeface="Times New Roman" panose="02020603050405020304" pitchFamily="18" charset="0"/>
              </a:rPr>
              <a:t>3. Cholesteric liquid crystals:</a:t>
            </a:r>
            <a:r>
              <a:rPr lang="en-US" sz="2800" b="1" dirty="0">
                <a:ea typeface="Times New Roman" panose="02020603050405020304" pitchFamily="18" charset="0"/>
              </a:rPr>
              <a:t>                                                                                                                                                                                                                                                                                                                                          </a:t>
            </a:r>
          </a:p>
          <a:p>
            <a:pPr algn="just"/>
            <a:endParaRPr lang="en-US" sz="2800" b="1" dirty="0"/>
          </a:p>
          <a:p>
            <a:pPr algn="just"/>
            <a:r>
              <a:rPr lang="en-US" sz="2800" b="1" dirty="0">
                <a:latin typeface="Calibri" pitchFamily="34" charset="0"/>
                <a:cs typeface="Times New Roman" panose="02020603050405020304" pitchFamily="18" charset="0"/>
              </a:rPr>
              <a:t>These are also known as Chiral Nematic. Similar to the Nematic phase, however, in the cholesteric phase, molecules in the different layers orient at a slight angle relative to each other (rather than parallel as in the Nematic). Each consecutive molecule is rotated slightly relative to the one before it. Therefore, instead of the constant director of the Nematic, the cholesteric director rotates helically throughout the sample. Many cholesterol esters exhibit this phase hence they are named as cholesteric liquid </a:t>
            </a:r>
            <a:r>
              <a:rPr lang="en-US" sz="3600" b="1" dirty="0">
                <a:latin typeface="Calibri" pitchFamily="34" charset="0"/>
                <a:cs typeface="Times New Roman" panose="02020603050405020304" pitchFamily="18" charset="0"/>
              </a:rPr>
              <a:t>crystals. </a:t>
            </a:r>
          </a:p>
        </p:txBody>
      </p:sp>
    </p:spTree>
    <p:extLst>
      <p:ext uri="{BB962C8B-B14F-4D97-AF65-F5344CB8AC3E}">
        <p14:creationId xmlns:p14="http://schemas.microsoft.com/office/powerpoint/2010/main" val="333430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8"/>
            <a:ext cx="8178800"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DoITPoMS - TLP Library Introduction to Anisotropy - Liquid crystals">
            <a:extLst>
              <a:ext uri="{FF2B5EF4-FFF2-40B4-BE49-F238E27FC236}">
                <a16:creationId xmlns:a16="http://schemas.microsoft.com/office/drawing/2014/main" id="{1FA88C03-B2B7-46C4-99BD-B65F111C6C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879450" y="1123527"/>
            <a:ext cx="5385096"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839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6E38FF-B0DC-44E8-90AC-6A6D3EFAAF9F}"/>
              </a:ext>
            </a:extLst>
          </p:cNvPr>
          <p:cNvSpPr/>
          <p:nvPr/>
        </p:nvSpPr>
        <p:spPr>
          <a:xfrm>
            <a:off x="357158" y="1"/>
            <a:ext cx="8501122" cy="7008072"/>
          </a:xfrm>
          <a:prstGeom prst="rect">
            <a:avLst/>
          </a:prstGeom>
        </p:spPr>
        <p:txBody>
          <a:bodyPr wrap="square">
            <a:spAutoFit/>
          </a:bodyPr>
          <a:lstStyle/>
          <a:p>
            <a:pPr algn="just">
              <a:lnSpc>
                <a:spcPct val="115000"/>
              </a:lnSpc>
              <a:spcBef>
                <a:spcPts val="2400"/>
              </a:spcBef>
            </a:pPr>
            <a:r>
              <a:rPr lang="en-US" sz="36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b="1" kern="0" dirty="0">
                <a:solidFill>
                  <a:srgbClr val="000000"/>
                </a:solidFill>
                <a:latin typeface="Calibri" pitchFamily="34" charset="0"/>
                <a:ea typeface="Times New Roman" panose="02020603050405020304" pitchFamily="18" charset="0"/>
                <a:cs typeface="Times New Roman" panose="02020603050405020304" pitchFamily="18" charset="0"/>
              </a:rPr>
              <a:t>Applications of Liquid Crystals</a:t>
            </a:r>
          </a:p>
          <a:p>
            <a:pPr algn="just"/>
            <a:r>
              <a:rPr lang="en-US" sz="2400" dirty="0">
                <a:solidFill>
                  <a:srgbClr val="000000"/>
                </a:solidFill>
                <a:latin typeface="Calibri" pitchFamily="34" charset="0"/>
                <a:ea typeface="Times New Roman" panose="02020603050405020304" pitchFamily="18" charset="0"/>
              </a:rPr>
              <a:t>Liquid crystal technology has a major effect many areas of science and engineering, as well as in device technology.</a:t>
            </a:r>
          </a:p>
          <a:p>
            <a:pPr algn="just"/>
            <a:r>
              <a:rPr lang="en-US" sz="2400" dirty="0">
                <a:solidFill>
                  <a:srgbClr val="000000"/>
                </a:solidFill>
                <a:latin typeface="Calibri" pitchFamily="34" charset="0"/>
                <a:ea typeface="Times New Roman" panose="02020603050405020304" pitchFamily="18" charset="0"/>
              </a:rPr>
              <a:t> </a:t>
            </a:r>
            <a:r>
              <a:rPr lang="en-US" sz="2400" b="1" dirty="0">
                <a:solidFill>
                  <a:srgbClr val="000000"/>
                </a:solidFill>
                <a:latin typeface="Calibri" pitchFamily="34" charset="0"/>
                <a:ea typeface="Times New Roman" panose="02020603050405020304" pitchFamily="18" charset="0"/>
                <a:cs typeface="Times New Roman" panose="02020603050405020304" pitchFamily="18" charset="0"/>
              </a:rPr>
              <a:t>1. Liquid Crystal Displays</a:t>
            </a:r>
            <a:endParaRPr lang="en-US" sz="2400" b="1" dirty="0">
              <a:solidFill>
                <a:srgbClr val="4F81BD"/>
              </a:solidFill>
              <a:latin typeface="Calibri" pitchFamily="34" charset="0"/>
              <a:ea typeface="Times New Roman" panose="02020603050405020304" pitchFamily="18" charset="0"/>
              <a:cs typeface="Times New Roman" panose="02020603050405020304" pitchFamily="18" charset="0"/>
            </a:endParaRPr>
          </a:p>
          <a:p>
            <a:pPr algn="just"/>
            <a:r>
              <a:rPr lang="en-US" sz="2400" dirty="0">
                <a:solidFill>
                  <a:srgbClr val="000000"/>
                </a:solidFill>
                <a:latin typeface="Calibri" pitchFamily="34" charset="0"/>
                <a:ea typeface="Times New Roman" panose="02020603050405020304" pitchFamily="18" charset="0"/>
              </a:rPr>
              <a:t>The most common application of liquid crystal technology is liquid crystal displays (LCDs.) this field has grown into a multi-billion-dollar industry, and many significant scientific and engineering discoveries have been made.</a:t>
            </a:r>
          </a:p>
          <a:p>
            <a:pPr algn="just"/>
            <a:r>
              <a:rPr lang="en-US" sz="2400" dirty="0">
                <a:solidFill>
                  <a:srgbClr val="000000"/>
                </a:solidFill>
                <a:latin typeface="Calibri" pitchFamily="34" charset="0"/>
                <a:ea typeface="Times New Roman" panose="02020603050405020304" pitchFamily="18" charset="0"/>
              </a:rPr>
              <a:t>2</a:t>
            </a:r>
            <a:r>
              <a:rPr lang="en-US" sz="2400" b="1" dirty="0">
                <a:solidFill>
                  <a:srgbClr val="000000"/>
                </a:solidFill>
                <a:latin typeface="Calibri" pitchFamily="34" charset="0"/>
                <a:ea typeface="Times New Roman" panose="02020603050405020304" pitchFamily="18" charset="0"/>
              </a:rPr>
              <a:t>. Liquid crystal </a:t>
            </a:r>
            <a:r>
              <a:rPr lang="en-US" sz="2400" b="1" dirty="0" err="1">
                <a:solidFill>
                  <a:srgbClr val="000000"/>
                </a:solidFill>
                <a:latin typeface="Calibri" pitchFamily="34" charset="0"/>
                <a:ea typeface="Times New Roman" panose="02020603050405020304" pitchFamily="18" charset="0"/>
              </a:rPr>
              <a:t>thermometres</a:t>
            </a:r>
            <a:r>
              <a:rPr lang="en-US" sz="2400" b="1" dirty="0">
                <a:solidFill>
                  <a:srgbClr val="000000"/>
                </a:solidFill>
                <a:latin typeface="Calibri" pitchFamily="34" charset="0"/>
                <a:ea typeface="Times New Roman" panose="02020603050405020304" pitchFamily="18" charset="0"/>
              </a:rPr>
              <a:t>.</a:t>
            </a:r>
          </a:p>
          <a:p>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Chiral nematic (cholesteric) liquid crystals reflect light with a wavelength equal to the pitch. Because the pitch is dependent upon temperature, the color reflected also is dependent upon temperature. Liquid crystals make it possible to accurately gauge temperature just by looking at the color of the thermometer. By mixing different compounds, a device for practically any temperature range can be built.</a:t>
            </a:r>
            <a:endParaRPr lang="en-US" sz="2400" dirty="0">
              <a:solidFill>
                <a:srgbClr val="000000"/>
              </a:solidFill>
              <a:latin typeface="Calibri" pitchFamily="34" charset="0"/>
              <a:ea typeface="Times New Roman" panose="02020603050405020304" pitchFamily="18" charset="0"/>
            </a:endParaRPr>
          </a:p>
          <a:p>
            <a:endParaRPr lang="en-US" sz="2400" dirty="0">
              <a:solidFill>
                <a:srgbClr val="000000"/>
              </a:solidFill>
              <a:latin typeface="Calibri" pitchFamily="34" charset="0"/>
              <a:ea typeface="Times New Roman" panose="02020603050405020304" pitchFamily="18" charset="0"/>
            </a:endParaRPr>
          </a:p>
          <a:p>
            <a:r>
              <a:rPr lang="en-US" sz="2400" dirty="0">
                <a:solidFill>
                  <a:srgbClr val="000000"/>
                </a:solidFill>
                <a:ea typeface="Times New Roman" panose="02020603050405020304" pitchFamily="18" charset="0"/>
              </a:rPr>
              <a:t> </a:t>
            </a:r>
            <a:endParaRPr lang="en-US" sz="2400" dirty="0">
              <a:ea typeface="Times New Roman" panose="02020603050405020304" pitchFamily="18" charset="0"/>
            </a:endParaRPr>
          </a:p>
        </p:txBody>
      </p:sp>
    </p:spTree>
    <p:extLst>
      <p:ext uri="{BB962C8B-B14F-4D97-AF65-F5344CB8AC3E}">
        <p14:creationId xmlns:p14="http://schemas.microsoft.com/office/powerpoint/2010/main" val="1096469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FD8DB9-F32A-4B10-BDAD-FBE85274067A}"/>
              </a:ext>
            </a:extLst>
          </p:cNvPr>
          <p:cNvSpPr/>
          <p:nvPr/>
        </p:nvSpPr>
        <p:spPr>
          <a:xfrm>
            <a:off x="94957" y="-81174"/>
            <a:ext cx="9049043" cy="6463308"/>
          </a:xfrm>
          <a:prstGeom prst="rect">
            <a:avLst/>
          </a:prstGeom>
        </p:spPr>
        <p:txBody>
          <a:bodyPr wrap="square">
            <a:spAutoFit/>
          </a:bodyPr>
          <a:lstStyle/>
          <a:p>
            <a:pPr>
              <a:lnSpc>
                <a:spcPct val="150000"/>
              </a:lnSpc>
              <a:spcBef>
                <a:spcPts val="1000"/>
              </a:spcBef>
            </a:pPr>
            <a:r>
              <a:rPr lang="en-US" sz="3600" b="1" dirty="0">
                <a:solidFill>
                  <a:srgbClr val="000000"/>
                </a:solidFill>
                <a:latin typeface="Calibri" pitchFamily="34" charset="0"/>
                <a:ea typeface="Times New Roman" panose="02020603050405020304" pitchFamily="18" charset="0"/>
                <a:cs typeface="Times New Roman" panose="02020603050405020304" pitchFamily="18" charset="0"/>
              </a:rPr>
              <a:t>3.  </a:t>
            </a:r>
            <a:r>
              <a:rPr lang="en-US" sz="2400" b="1" dirty="0">
                <a:solidFill>
                  <a:srgbClr val="000000"/>
                </a:solidFill>
                <a:latin typeface="Calibri" pitchFamily="34" charset="0"/>
                <a:ea typeface="Times New Roman" panose="02020603050405020304" pitchFamily="18" charset="0"/>
                <a:cs typeface="Times New Roman" panose="02020603050405020304" pitchFamily="18" charset="0"/>
              </a:rPr>
              <a:t>Optical Imaging (</a:t>
            </a:r>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to identify the tumors</a:t>
            </a:r>
            <a:r>
              <a:rPr lang="en-US" sz="2400" b="1" dirty="0">
                <a:solidFill>
                  <a:srgbClr val="000000"/>
                </a:solidFill>
                <a:latin typeface="Calibri" pitchFamily="34" charset="0"/>
                <a:ea typeface="Times New Roman" panose="02020603050405020304" pitchFamily="18" charset="0"/>
                <a:cs typeface="Times New Roman" panose="02020603050405020304" pitchFamily="18" charset="0"/>
              </a:rPr>
              <a:t> </a:t>
            </a:r>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in</a:t>
            </a:r>
            <a:r>
              <a:rPr lang="en-US" sz="2400" b="1" dirty="0">
                <a:solidFill>
                  <a:srgbClr val="000000"/>
                </a:solidFill>
                <a:latin typeface="Calibri" pitchFamily="34" charset="0"/>
                <a:ea typeface="Times New Roman" panose="02020603050405020304" pitchFamily="18" charset="0"/>
                <a:cs typeface="Times New Roman" panose="02020603050405020304" pitchFamily="18" charset="0"/>
              </a:rPr>
              <a:t> diagnosis)</a:t>
            </a:r>
            <a:endParaRPr lang="en-US" sz="2400" b="1" dirty="0">
              <a:solidFill>
                <a:srgbClr val="4F81BD"/>
              </a:solidFill>
              <a:latin typeface="Calibri" pitchFamily="34"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 Liquid crystals are being explored for optical imaging and recording. In this technology, a liquid crystal cell is placed between two layers of photoconductor. Light is applied to the photoconductor, which increases the material's conductivity. This causes an electric field to develop in the liquid crystal corresponding to the intensity of the light. The electric pattern can be transmitted by an electrode, which enables the image to be recorded. This technology is still being developed and is one of the most promising areas of liquid crystal research in biomedical engineering field.</a:t>
            </a:r>
            <a:endParaRPr lang="en-US" sz="2400" dirty="0">
              <a:latin typeface="Calibri" pitchFamily="34"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a:t>
            </a:r>
            <a:endParaRPr lang="en-US" sz="2400" dirty="0">
              <a:latin typeface="Calibri"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141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1E5D53-FEBD-4AE3-BBED-F7DFC1B34C9C}"/>
              </a:ext>
            </a:extLst>
          </p:cNvPr>
          <p:cNvSpPr/>
          <p:nvPr/>
        </p:nvSpPr>
        <p:spPr>
          <a:xfrm>
            <a:off x="0" y="28135"/>
            <a:ext cx="9144000" cy="6883936"/>
          </a:xfrm>
          <a:prstGeom prst="rect">
            <a:avLst/>
          </a:prstGeom>
        </p:spPr>
        <p:txBody>
          <a:bodyPr wrap="square">
            <a:spAutoFit/>
          </a:bodyPr>
          <a:lstStyle/>
          <a:p>
            <a:pPr marL="76200" marR="0" algn="just">
              <a:lnSpc>
                <a:spcPct val="150000"/>
              </a:lnSpc>
              <a:spcBef>
                <a:spcPts val="720"/>
              </a:spcBef>
              <a:spcAft>
                <a:spcPts val="1200"/>
              </a:spcAft>
            </a:pPr>
            <a: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rgbClr val="000000"/>
                </a:solidFill>
                <a:latin typeface="Calibri" pitchFamily="34" charset="0"/>
                <a:ea typeface="Times New Roman" panose="02020603050405020304" pitchFamily="18" charset="0"/>
                <a:cs typeface="Times New Roman" panose="02020603050405020304" pitchFamily="18" charset="0"/>
              </a:rPr>
              <a:t>4. Liquid crystal solar cell</a:t>
            </a:r>
          </a:p>
          <a:p>
            <a:pPr marL="76200" marR="0" algn="just">
              <a:lnSpc>
                <a:spcPct val="150000"/>
              </a:lnSpc>
              <a:spcBef>
                <a:spcPts val="720"/>
              </a:spcBef>
              <a:spcAft>
                <a:spcPts val="1200"/>
              </a:spcAft>
            </a:pPr>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A new and promising application using liquid crystals is the </a:t>
            </a:r>
            <a:r>
              <a:rPr lang="en-US" sz="2400" b="1" dirty="0">
                <a:solidFill>
                  <a:srgbClr val="000000"/>
                </a:solidFill>
                <a:latin typeface="Calibri" pitchFamily="34" charset="0"/>
                <a:ea typeface="Times New Roman" panose="02020603050405020304" pitchFamily="18" charset="0"/>
                <a:cs typeface="Times New Roman" panose="02020603050405020304" pitchFamily="18" charset="0"/>
              </a:rPr>
              <a:t>liquid crystal semiconductor</a:t>
            </a:r>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 Liquid crystals are organic molecules like polymers. In polymers containing conjugated systems (alternating single and double bond) the creation of a higher and lower pi-bond leads to the creation of a band gap like semiconductors. The use of such a liquid crystal in a device like the </a:t>
            </a:r>
            <a:r>
              <a:rPr lang="en-US" sz="2400" b="1" dirty="0">
                <a:solidFill>
                  <a:srgbClr val="000000"/>
                </a:solidFill>
                <a:latin typeface="Calibri" pitchFamily="34" charset="0"/>
                <a:ea typeface="Times New Roman" panose="02020603050405020304" pitchFamily="18" charset="0"/>
                <a:cs typeface="Times New Roman" panose="02020603050405020304" pitchFamily="18" charset="0"/>
              </a:rPr>
              <a:t>photo voltaic cell</a:t>
            </a:r>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a:t>
            </a:r>
          </a:p>
          <a:p>
            <a:pPr marL="76200" marR="0" algn="just">
              <a:lnSpc>
                <a:spcPct val="150000"/>
              </a:lnSpc>
              <a:spcBef>
                <a:spcPts val="720"/>
              </a:spcBef>
              <a:spcAft>
                <a:spcPts val="1200"/>
              </a:spcAft>
            </a:pPr>
            <a:endParaRPr lang="en-US" sz="2400" dirty="0">
              <a:solidFill>
                <a:srgbClr val="000000"/>
              </a:solidFill>
              <a:latin typeface="Calibri" pitchFamily="34" charset="0"/>
              <a:ea typeface="Times New Roman" panose="02020603050405020304" pitchFamily="18" charset="0"/>
              <a:cs typeface="Times New Roman" panose="02020603050405020304" pitchFamily="18" charset="0"/>
            </a:endParaRPr>
          </a:p>
          <a:p>
            <a:pPr marL="76200" marR="0" algn="just">
              <a:lnSpc>
                <a:spcPct val="150000"/>
              </a:lnSpc>
              <a:spcBef>
                <a:spcPts val="720"/>
              </a:spcBef>
              <a:spcAft>
                <a:spcPts val="1200"/>
              </a:spcAft>
            </a:pPr>
            <a:endParaRPr lang="en-US" sz="2400" dirty="0">
              <a:solidFill>
                <a:srgbClr val="000000"/>
              </a:solidFill>
              <a:ea typeface="Times New Roman" panose="02020603050405020304" pitchFamily="18" charset="0"/>
              <a:cs typeface="Times New Roman" panose="02020603050405020304" pitchFamily="18" charset="0"/>
            </a:endParaRPr>
          </a:p>
          <a:p>
            <a:pPr marL="76200" marR="0" algn="just">
              <a:lnSpc>
                <a:spcPct val="150000"/>
              </a:lnSpc>
              <a:spcBef>
                <a:spcPts val="720"/>
              </a:spcBef>
              <a:spcAft>
                <a:spcPts val="1200"/>
              </a:spcAft>
            </a:pPr>
            <a:endParaRPr lang="en-US" sz="24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724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81BA43-F3D6-4E2E-B19C-F971B8AA3ABA}"/>
              </a:ext>
            </a:extLst>
          </p:cNvPr>
          <p:cNvSpPr/>
          <p:nvPr/>
        </p:nvSpPr>
        <p:spPr>
          <a:xfrm>
            <a:off x="323528" y="620688"/>
            <a:ext cx="8640960" cy="4844916"/>
          </a:xfrm>
          <a:prstGeom prst="rect">
            <a:avLst/>
          </a:prstGeom>
        </p:spPr>
        <p:txBody>
          <a:bodyPr wrap="square">
            <a:spAutoFit/>
          </a:bodyPr>
          <a:lstStyle/>
          <a:p>
            <a:pPr marL="76200" marR="0" algn="just">
              <a:lnSpc>
                <a:spcPts val="1260"/>
              </a:lnSpc>
              <a:spcBef>
                <a:spcPts val="720"/>
              </a:spcBef>
              <a:spcAft>
                <a:spcPts val="1200"/>
              </a:spcAft>
            </a:pPr>
            <a: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5</a:t>
            </a:r>
            <a:r>
              <a:rPr lang="en-US" sz="3600" b="1" dirty="0">
                <a:solidFill>
                  <a:srgbClr val="000000"/>
                </a:solidFill>
                <a:latin typeface="Calibri" pitchFamily="34" charset="0"/>
                <a:ea typeface="Times New Roman" panose="02020603050405020304" pitchFamily="18" charset="0"/>
                <a:cs typeface="Times New Roman" panose="02020603050405020304" pitchFamily="18" charset="0"/>
              </a:rPr>
              <a:t>. Other Liquid Crystal </a:t>
            </a:r>
            <a:r>
              <a:rPr lang="en-US" sz="2400" b="1" dirty="0">
                <a:solidFill>
                  <a:srgbClr val="000000"/>
                </a:solidFill>
                <a:latin typeface="Calibri" pitchFamily="34" charset="0"/>
                <a:ea typeface="Times New Roman" panose="02020603050405020304" pitchFamily="18" charset="0"/>
                <a:cs typeface="Times New Roman" panose="02020603050405020304" pitchFamily="18" charset="0"/>
              </a:rPr>
              <a:t>Applications</a:t>
            </a:r>
            <a:endParaRPr lang="en-US" sz="2400" dirty="0">
              <a:latin typeface="Calibri" pitchFamily="34" charset="0"/>
              <a:ea typeface="Times New Roman" panose="02020603050405020304" pitchFamily="18" charset="0"/>
              <a:cs typeface="Times New Roman" panose="02020603050405020304" pitchFamily="18" charset="0"/>
            </a:endParaRPr>
          </a:p>
          <a:p>
            <a:pPr algn="just"/>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They are used for </a:t>
            </a:r>
            <a:r>
              <a:rPr lang="en-US" sz="2400" b="1" dirty="0">
                <a:solidFill>
                  <a:srgbClr val="000000"/>
                </a:solidFill>
                <a:latin typeface="Calibri" pitchFamily="34" charset="0"/>
                <a:ea typeface="Times New Roman" panose="02020603050405020304" pitchFamily="18" charset="0"/>
                <a:cs typeface="Times New Roman" panose="02020603050405020304" pitchFamily="18" charset="0"/>
              </a:rPr>
              <a:t>nondestructive mechanical testing</a:t>
            </a:r>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 of materials under stress. This technique is also used for the </a:t>
            </a:r>
            <a:r>
              <a:rPr lang="en-US" sz="2400" b="1" dirty="0">
                <a:solidFill>
                  <a:srgbClr val="000000"/>
                </a:solidFill>
                <a:latin typeface="Calibri" pitchFamily="34" charset="0"/>
                <a:ea typeface="Times New Roman" panose="02020603050405020304" pitchFamily="18" charset="0"/>
                <a:cs typeface="Times New Roman" panose="02020603050405020304" pitchFamily="18" charset="0"/>
              </a:rPr>
              <a:t>visualization of RF</a:t>
            </a:r>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 (radio frequency) waves in waveguides. </a:t>
            </a:r>
          </a:p>
          <a:p>
            <a:pPr algn="just"/>
            <a:endParaRPr lang="en-US" sz="2400" dirty="0">
              <a:latin typeface="Calibri" pitchFamily="34" charset="0"/>
              <a:ea typeface="Times New Roman" panose="02020603050405020304" pitchFamily="18" charset="0"/>
              <a:cs typeface="Times New Roman" panose="02020603050405020304" pitchFamily="18" charset="0"/>
            </a:endParaRPr>
          </a:p>
          <a:p>
            <a:pPr algn="just"/>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They are used in medical applications where, for example, transient </a:t>
            </a:r>
            <a:r>
              <a:rPr lang="en-US" sz="2400" b="1" dirty="0">
                <a:solidFill>
                  <a:srgbClr val="000000"/>
                </a:solidFill>
                <a:latin typeface="Calibri" pitchFamily="34" charset="0"/>
                <a:ea typeface="Times New Roman" panose="02020603050405020304" pitchFamily="18" charset="0"/>
                <a:cs typeface="Times New Roman" panose="02020603050405020304" pitchFamily="18" charset="0"/>
              </a:rPr>
              <a:t>pressure transmitted by a walking foot </a:t>
            </a:r>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on the ground is measured.</a:t>
            </a:r>
            <a:endParaRPr lang="en-US" sz="2400" dirty="0">
              <a:latin typeface="Calibri" pitchFamily="34" charset="0"/>
              <a:ea typeface="Times New Roman" panose="02020603050405020304" pitchFamily="18" charset="0"/>
              <a:cs typeface="Times New Roman" panose="02020603050405020304" pitchFamily="18" charset="0"/>
            </a:endParaRPr>
          </a:p>
          <a:p>
            <a:pPr algn="just"/>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 Low molar mass (LMM) liquid crystals have applications including erasable optical disks, full color "electronic slides" for computer-aided drawing (CAD), and light modulators for color electronic imaging.</a:t>
            </a:r>
          </a:p>
          <a:p>
            <a:pPr algn="just"/>
            <a:endParaRPr lang="en-US" sz="2400" dirty="0">
              <a:solidFill>
                <a:srgbClr val="000000"/>
              </a:solidFill>
              <a:latin typeface="Calibri" pitchFamily="34" charset="0"/>
              <a:ea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61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332656"/>
            <a:ext cx="8352928" cy="5472608"/>
          </a:xfrm>
        </p:spPr>
        <p:txBody>
          <a:bodyPr/>
          <a:lstStyle/>
          <a:p>
            <a:pPr algn="ctr">
              <a:lnSpc>
                <a:spcPct val="115000"/>
              </a:lnSpc>
            </a:pPr>
            <a:r>
              <a:rPr lang="en-US" sz="2800" b="1">
                <a:solidFill>
                  <a:srgbClr val="002060"/>
                </a:solidFill>
                <a:latin typeface="Calibri" pitchFamily="34" charset="0"/>
                <a:ea typeface="Times New Roman" panose="02020603050405020304" pitchFamily="18" charset="0"/>
                <a:cs typeface="Times New Roman" panose="02020603050405020304" pitchFamily="18" charset="0"/>
              </a:rPr>
              <a:t>IMPORTANT TERMS</a:t>
            </a:r>
            <a:endParaRPr lang="en-US" b="1" dirty="0">
              <a:solidFill>
                <a:srgbClr val="002060"/>
              </a:solidFill>
              <a:effectLst/>
              <a:latin typeface="Calibri" pitchFamily="34" charset="0"/>
              <a:ea typeface="Times New Roman" panose="02020603050405020304" pitchFamily="18" charset="0"/>
              <a:cs typeface="Times New Roman" panose="02020603050405020304" pitchFamily="18" charset="0"/>
            </a:endParaRPr>
          </a:p>
          <a:p>
            <a:pPr algn="just">
              <a:lnSpc>
                <a:spcPct val="115000"/>
              </a:lnSpc>
            </a:pPr>
            <a:r>
              <a:rPr lang="en-US" b="1" dirty="0">
                <a:solidFill>
                  <a:srgbClr val="FF0000"/>
                </a:solidFill>
                <a:effectLst/>
                <a:latin typeface="Calibri" pitchFamily="34" charset="0"/>
                <a:ea typeface="Times New Roman" panose="02020603050405020304" pitchFamily="18" charset="0"/>
                <a:cs typeface="Times New Roman" panose="02020603050405020304" pitchFamily="18" charset="0"/>
              </a:rPr>
              <a:t>Positional order</a:t>
            </a:r>
          </a:p>
          <a:p>
            <a:pPr algn="just">
              <a:lnSpc>
                <a:spcPct val="115000"/>
              </a:lnSpc>
            </a:pPr>
            <a:r>
              <a:rPr lang="en-US" dirty="0">
                <a:solidFill>
                  <a:srgbClr val="000000"/>
                </a:solidFill>
                <a:latin typeface="Calibri" pitchFamily="34" charset="0"/>
                <a:ea typeface="Times New Roman" panose="02020603050405020304" pitchFamily="18" charset="0"/>
                <a:cs typeface="Times New Roman" panose="02020603050405020304" pitchFamily="18" charset="0"/>
              </a:rPr>
              <a:t>Regularity in the distance between molecules</a:t>
            </a:r>
          </a:p>
          <a:p>
            <a:pPr algn="just">
              <a:lnSpc>
                <a:spcPct val="115000"/>
              </a:lnSpc>
            </a:pPr>
            <a:r>
              <a:rPr lang="en-US" b="1" dirty="0" err="1">
                <a:solidFill>
                  <a:srgbClr val="FF0000"/>
                </a:solidFill>
                <a:effectLst/>
                <a:latin typeface="Calibri" pitchFamily="34" charset="0"/>
                <a:ea typeface="Times New Roman" panose="02020603050405020304" pitchFamily="18" charset="0"/>
                <a:cs typeface="Times New Roman" panose="02020603050405020304" pitchFamily="18" charset="0"/>
              </a:rPr>
              <a:t>Orientationa</a:t>
            </a:r>
            <a:r>
              <a:rPr lang="en-US" b="1" dirty="0" err="1">
                <a:solidFill>
                  <a:srgbClr val="FF0000"/>
                </a:solidFill>
                <a:latin typeface="Calibri" pitchFamily="34" charset="0"/>
                <a:ea typeface="Times New Roman" panose="02020603050405020304" pitchFamily="18" charset="0"/>
                <a:cs typeface="Times New Roman" panose="02020603050405020304" pitchFamily="18" charset="0"/>
              </a:rPr>
              <a:t>l</a:t>
            </a:r>
            <a:r>
              <a:rPr lang="en-US" b="1" dirty="0">
                <a:solidFill>
                  <a:srgbClr val="FF0000"/>
                </a:solidFill>
                <a:latin typeface="Calibri" pitchFamily="34" charset="0"/>
                <a:ea typeface="Times New Roman" panose="02020603050405020304" pitchFamily="18" charset="0"/>
                <a:cs typeface="Times New Roman" panose="02020603050405020304" pitchFamily="18" charset="0"/>
              </a:rPr>
              <a:t> order:</a:t>
            </a:r>
          </a:p>
          <a:p>
            <a:pPr algn="just">
              <a:lnSpc>
                <a:spcPct val="115000"/>
              </a:lnSpc>
            </a:pPr>
            <a:r>
              <a:rPr lang="en-US" dirty="0">
                <a:solidFill>
                  <a:srgbClr val="000000"/>
                </a:solidFill>
                <a:effectLst/>
                <a:latin typeface="Calibri" pitchFamily="34" charset="0"/>
                <a:ea typeface="Times New Roman" panose="02020603050405020304" pitchFamily="18" charset="0"/>
                <a:cs typeface="Times New Roman" panose="02020603050405020304" pitchFamily="18" charset="0"/>
              </a:rPr>
              <a:t>Regularity in the orientation of molecules</a:t>
            </a:r>
          </a:p>
          <a:p>
            <a:pPr algn="just">
              <a:lnSpc>
                <a:spcPct val="115000"/>
              </a:lnSpc>
            </a:pPr>
            <a:r>
              <a:rPr lang="en-US" dirty="0" err="1">
                <a:solidFill>
                  <a:srgbClr val="FF0000"/>
                </a:solidFill>
                <a:latin typeface="Calibri" pitchFamily="34" charset="0"/>
                <a:ea typeface="Times New Roman" panose="02020603050405020304" pitchFamily="18" charset="0"/>
                <a:cs typeface="Times New Roman" panose="02020603050405020304" pitchFamily="18" charset="0"/>
              </a:rPr>
              <a:t>Birefriegence</a:t>
            </a:r>
            <a:r>
              <a:rPr lang="en-US" dirty="0">
                <a:solidFill>
                  <a:srgbClr val="FF0000"/>
                </a:solidFill>
                <a:latin typeface="Calibri" pitchFamily="34" charset="0"/>
                <a:ea typeface="Times New Roman" panose="02020603050405020304" pitchFamily="18" charset="0"/>
                <a:cs typeface="Times New Roman" panose="02020603050405020304" pitchFamily="18" charset="0"/>
              </a:rPr>
              <a:t>: </a:t>
            </a:r>
            <a:r>
              <a:rPr lang="en-US" dirty="0">
                <a:solidFill>
                  <a:srgbClr val="000000"/>
                </a:solidFill>
                <a:latin typeface="Calibri" pitchFamily="34" charset="0"/>
                <a:ea typeface="Times New Roman" panose="02020603050405020304" pitchFamily="18" charset="0"/>
                <a:cs typeface="Times New Roman" panose="02020603050405020304" pitchFamily="18" charset="0"/>
              </a:rPr>
              <a:t>It is an optical property in which the material can propagate the polarized light with different speeds and different angles.</a:t>
            </a:r>
          </a:p>
          <a:p>
            <a:pPr algn="just">
              <a:lnSpc>
                <a:spcPct val="115000"/>
              </a:lnSpc>
            </a:pPr>
            <a:endParaRPr lang="en-US" dirty="0">
              <a:solidFill>
                <a:srgbClr val="000000"/>
              </a:solidFill>
              <a:effectLst/>
              <a:latin typeface="Calibri" pitchFamily="34" charset="0"/>
              <a:ea typeface="Times New Roman" panose="02020603050405020304" pitchFamily="18" charset="0"/>
              <a:cs typeface="Times New Roman" panose="02020603050405020304" pitchFamily="18" charset="0"/>
            </a:endParaRPr>
          </a:p>
          <a:p>
            <a:pPr algn="just">
              <a:lnSpc>
                <a:spcPct val="115000"/>
              </a:lnSpc>
            </a:pPr>
            <a:endParaRPr lang="en-US" b="1" dirty="0">
              <a:effectLst/>
              <a:latin typeface="Calibri" pitchFamily="34" charset="0"/>
              <a:ea typeface="Times New Roman" panose="02020603050405020304" pitchFamily="18" charset="0"/>
              <a:cs typeface="Times New Roman" panose="02020603050405020304" pitchFamily="18" charset="0"/>
            </a:endParaRPr>
          </a:p>
          <a:p>
            <a:pPr algn="l"/>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4F8CD2-B394-4393-9812-4BE0F2CF5106}"/>
              </a:ext>
            </a:extLst>
          </p:cNvPr>
          <p:cNvSpPr/>
          <p:nvPr/>
        </p:nvSpPr>
        <p:spPr>
          <a:xfrm>
            <a:off x="395536" y="620688"/>
            <a:ext cx="8280920" cy="4255524"/>
          </a:xfrm>
          <a:prstGeom prst="rect">
            <a:avLst/>
          </a:prstGeom>
        </p:spPr>
        <p:txBody>
          <a:bodyPr wrap="square">
            <a:spAutoFit/>
          </a:bodyPr>
          <a:lstStyle/>
          <a:p>
            <a:pPr algn="just">
              <a:lnSpc>
                <a:spcPct val="115000"/>
              </a:lnSpc>
              <a:spcAft>
                <a:spcPts val="1000"/>
              </a:spcAft>
              <a:tabLst>
                <a:tab pos="485775" algn="l"/>
              </a:tabLst>
            </a:pPr>
            <a:r>
              <a:rPr lang="en-US" sz="3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Calibri" pitchFamily="34" charset="0"/>
              <a:ea typeface="Times New Roman" panose="02020603050405020304" pitchFamily="18" charset="0"/>
              <a:cs typeface="Times New Roman" panose="02020603050405020304" pitchFamily="18" charset="0"/>
            </a:endParaRPr>
          </a:p>
          <a:p>
            <a:pPr algn="just">
              <a:lnSpc>
                <a:spcPct val="115000"/>
              </a:lnSpc>
            </a:pPr>
            <a:r>
              <a:rPr lang="en-US" sz="2400" b="1" dirty="0">
                <a:solidFill>
                  <a:srgbClr val="FF0000"/>
                </a:solidFill>
                <a:latin typeface="Calibri" pitchFamily="34" charset="0"/>
                <a:ea typeface="Times New Roman" panose="02020603050405020304" pitchFamily="18" charset="0"/>
                <a:cs typeface="Times New Roman" panose="02020603050405020304" pitchFamily="18" charset="0"/>
              </a:rPr>
              <a:t>Anisotropic</a:t>
            </a:r>
            <a:endParaRPr lang="en-US" sz="2400" dirty="0">
              <a:solidFill>
                <a:srgbClr val="FF0000"/>
              </a:solidFill>
              <a:latin typeface="Calibri" pitchFamily="34" charset="0"/>
              <a:ea typeface="Times New Roman" panose="02020603050405020304" pitchFamily="18" charset="0"/>
              <a:cs typeface="Times New Roman" panose="02020603050405020304" pitchFamily="18" charset="0"/>
            </a:endParaRPr>
          </a:p>
          <a:p>
            <a:pPr algn="just">
              <a:lnSpc>
                <a:spcPct val="115000"/>
              </a:lnSpc>
            </a:pPr>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Having properties which vary depending on the direction of measurement. Liquid crystals are anisotropic, due to the alignment and the shape of the molecules. </a:t>
            </a:r>
            <a:endParaRPr lang="en-US" sz="2400" dirty="0">
              <a:latin typeface="Calibri" pitchFamily="34" charset="0"/>
              <a:ea typeface="Times New Roman" panose="02020603050405020304" pitchFamily="18" charset="0"/>
              <a:cs typeface="Times New Roman" panose="02020603050405020304" pitchFamily="18" charset="0"/>
            </a:endParaRPr>
          </a:p>
          <a:p>
            <a:pPr algn="just">
              <a:lnSpc>
                <a:spcPct val="115000"/>
              </a:lnSpc>
            </a:pPr>
            <a:r>
              <a:rPr lang="en-US" sz="2400" b="1" dirty="0">
                <a:solidFill>
                  <a:srgbClr val="FF0000"/>
                </a:solidFill>
                <a:latin typeface="Calibri" pitchFamily="34" charset="0"/>
                <a:ea typeface="Times New Roman" panose="02020603050405020304" pitchFamily="18" charset="0"/>
                <a:cs typeface="Times New Roman" panose="02020603050405020304" pitchFamily="18" charset="0"/>
              </a:rPr>
              <a:t>Isotropic</a:t>
            </a:r>
            <a:endParaRPr lang="en-US" sz="2400" dirty="0">
              <a:solidFill>
                <a:srgbClr val="FF0000"/>
              </a:solidFill>
              <a:latin typeface="Calibri" pitchFamily="34" charset="0"/>
              <a:ea typeface="Times New Roman" panose="02020603050405020304" pitchFamily="18" charset="0"/>
              <a:cs typeface="Times New Roman" panose="02020603050405020304" pitchFamily="18" charset="0"/>
            </a:endParaRPr>
          </a:p>
          <a:p>
            <a:pPr algn="just">
              <a:lnSpc>
                <a:spcPct val="115000"/>
              </a:lnSpc>
            </a:pPr>
            <a:r>
              <a:rPr lang="en-US" sz="2400" dirty="0">
                <a:solidFill>
                  <a:srgbClr val="000000"/>
                </a:solidFill>
                <a:latin typeface="Calibri" pitchFamily="34" charset="0"/>
                <a:ea typeface="Times New Roman" panose="02020603050405020304" pitchFamily="18" charset="0"/>
                <a:cs typeface="Times New Roman" panose="02020603050405020304" pitchFamily="18" charset="0"/>
              </a:rPr>
              <a:t>Having properties that are the same regardless of the direction of measurement. In the isotropic state, all directions are indistinguishable from each other. Like in liquids.</a:t>
            </a:r>
          </a:p>
        </p:txBody>
      </p:sp>
    </p:spTree>
    <p:extLst>
      <p:ext uri="{BB962C8B-B14F-4D97-AF65-F5344CB8AC3E}">
        <p14:creationId xmlns:p14="http://schemas.microsoft.com/office/powerpoint/2010/main" val="210851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rrowheads="1"/>
          </p:cNvSpPr>
          <p:nvPr>
            <p:ph type="title" idx="4294967295"/>
          </p:nvPr>
        </p:nvSpPr>
        <p:spPr>
          <a:xfrm>
            <a:off x="0" y="685800"/>
            <a:ext cx="4514850" cy="1143000"/>
          </a:xfrm>
        </p:spPr>
        <p:txBody>
          <a:bodyPr/>
          <a:lstStyle/>
          <a:p>
            <a:pPr eaLnBrk="1" hangingPunct="1"/>
            <a:r>
              <a:rPr lang="en-US" altLang="zh-CN" sz="6000" b="1" u="sng" dirty="0">
                <a:solidFill>
                  <a:srgbClr val="002060"/>
                </a:solidFill>
                <a:latin typeface="Times New Roman" panose="02020603050405020304" pitchFamily="18" charset="0"/>
                <a:cs typeface="Times New Roman" panose="02020603050405020304" pitchFamily="18" charset="0"/>
              </a:rPr>
              <a:t>Isotropic</a:t>
            </a:r>
          </a:p>
        </p:txBody>
      </p:sp>
      <p:pic>
        <p:nvPicPr>
          <p:cNvPr id="16389" name="Picture 3" descr="Isotropic phase"/>
          <p:cNvPicPr>
            <a:picLocks noChangeAspect="1" noChangeArrowheads="1"/>
          </p:cNvPicPr>
          <p:nvPr/>
        </p:nvPicPr>
        <p:blipFill>
          <a:blip r:embed="rId3" cstate="print"/>
          <a:srcRect/>
          <a:stretch>
            <a:fillRect/>
          </a:stretch>
        </p:blipFill>
        <p:spPr bwMode="auto">
          <a:xfrm>
            <a:off x="5284178" y="65594"/>
            <a:ext cx="2514600" cy="3114675"/>
          </a:xfrm>
          <a:prstGeom prst="rect">
            <a:avLst/>
          </a:prstGeom>
          <a:noFill/>
          <a:ln w="9525">
            <a:noFill/>
            <a:miter lim="800000"/>
            <a:headEnd/>
            <a:tailEnd/>
          </a:ln>
        </p:spPr>
      </p:pic>
      <p:sp>
        <p:nvSpPr>
          <p:cNvPr id="16390" name="Rectangle 4"/>
          <p:cNvSpPr>
            <a:spLocks noChangeArrowheads="1"/>
          </p:cNvSpPr>
          <p:nvPr/>
        </p:nvSpPr>
        <p:spPr bwMode="auto">
          <a:xfrm>
            <a:off x="3429000" y="4267200"/>
            <a:ext cx="5829300" cy="1143000"/>
          </a:xfrm>
          <a:prstGeom prst="rect">
            <a:avLst/>
          </a:prstGeom>
          <a:noFill/>
          <a:ln w="9525">
            <a:noFill/>
            <a:miter lim="800000"/>
            <a:headEnd/>
            <a:tailEnd/>
          </a:ln>
        </p:spPr>
        <p:txBody>
          <a:bodyPr lIns="92075" tIns="46038" rIns="92075" bIns="46038" anchor="ctr"/>
          <a:lstStyle/>
          <a:p>
            <a:pPr algn="ctr"/>
            <a:r>
              <a:rPr lang="en-US" altLang="zh-CN" sz="6000" b="1" u="sng" dirty="0">
                <a:solidFill>
                  <a:srgbClr val="002060"/>
                </a:solidFill>
                <a:latin typeface="Times New Roman" panose="02020603050405020304" pitchFamily="18" charset="0"/>
                <a:cs typeface="Times New Roman" panose="02020603050405020304" pitchFamily="18" charset="0"/>
              </a:rPr>
              <a:t>Anisotropic</a:t>
            </a:r>
          </a:p>
        </p:txBody>
      </p:sp>
      <p:pic>
        <p:nvPicPr>
          <p:cNvPr id="16391" name="Picture 5" descr="TGB phase"/>
          <p:cNvPicPr>
            <a:picLocks noChangeAspect="1" noChangeArrowheads="1"/>
          </p:cNvPicPr>
          <p:nvPr/>
        </p:nvPicPr>
        <p:blipFill>
          <a:blip r:embed="rId4" cstate="print"/>
          <a:srcRect/>
          <a:stretch>
            <a:fillRect/>
          </a:stretch>
        </p:blipFill>
        <p:spPr bwMode="auto">
          <a:xfrm>
            <a:off x="1228725" y="3876677"/>
            <a:ext cx="2628900" cy="2930525"/>
          </a:xfrm>
          <a:prstGeom prst="rect">
            <a:avLst/>
          </a:prstGeom>
          <a:noFill/>
          <a:ln w="9525">
            <a:noFill/>
            <a:miter lim="800000"/>
            <a:headEnd/>
            <a:tailEnd/>
          </a:ln>
        </p:spPr>
      </p:pic>
      <p:sp>
        <p:nvSpPr>
          <p:cNvPr id="16392" name="Line 6"/>
          <p:cNvSpPr>
            <a:spLocks noChangeShapeType="1"/>
          </p:cNvSpPr>
          <p:nvPr/>
        </p:nvSpPr>
        <p:spPr bwMode="auto">
          <a:xfrm>
            <a:off x="4229100" y="1371600"/>
            <a:ext cx="400050" cy="0"/>
          </a:xfrm>
          <a:prstGeom prst="line">
            <a:avLst/>
          </a:prstGeom>
          <a:noFill/>
          <a:ln w="101600">
            <a:solidFill>
              <a:schemeClr val="tx1"/>
            </a:solidFill>
            <a:round/>
            <a:headEnd type="none" w="sm" len="sm"/>
            <a:tailEnd type="triangle" w="sm" len="sm"/>
          </a:ln>
        </p:spPr>
        <p:txBody>
          <a:bodyPr wrap="none"/>
          <a:lstStyle/>
          <a:p>
            <a:endParaRPr lang="en-IN"/>
          </a:p>
        </p:txBody>
      </p:sp>
      <p:sp>
        <p:nvSpPr>
          <p:cNvPr id="16393" name="Text Box 7"/>
          <p:cNvSpPr txBox="1">
            <a:spLocks noChangeArrowheads="1"/>
          </p:cNvSpPr>
          <p:nvPr/>
        </p:nvSpPr>
        <p:spPr bwMode="auto">
          <a:xfrm>
            <a:off x="124854" y="1828802"/>
            <a:ext cx="3732771" cy="1200329"/>
          </a:xfrm>
          <a:prstGeom prst="rect">
            <a:avLst/>
          </a:prstGeom>
          <a:noFill/>
          <a:ln w="12700">
            <a:noFill/>
            <a:miter lim="800000"/>
            <a:headEnd type="none" w="sm" len="sm"/>
            <a:tailEnd type="none" w="sm" len="sm"/>
          </a:ln>
        </p:spPr>
        <p:txBody>
          <a:bodyPr wrap="square">
            <a:spAutoFit/>
          </a:bodyPr>
          <a:lstStyle/>
          <a:p>
            <a:pPr algn="ctr"/>
            <a:r>
              <a:rPr lang="en-US" altLang="zh-CN" sz="2400" dirty="0">
                <a:latin typeface="Times New Roman" pitchFamily="18" charset="0"/>
              </a:rPr>
              <a:t>Liquids and gases</a:t>
            </a:r>
          </a:p>
          <a:p>
            <a:pPr algn="ctr"/>
            <a:r>
              <a:rPr lang="en-US" altLang="zh-CN" sz="2400" dirty="0">
                <a:latin typeface="Times New Roman" pitchFamily="18" charset="0"/>
              </a:rPr>
              <a:t>(uniform properties in all directions).</a:t>
            </a:r>
          </a:p>
        </p:txBody>
      </p:sp>
      <p:sp>
        <p:nvSpPr>
          <p:cNvPr id="16394" name="Text Box 8"/>
          <p:cNvSpPr txBox="1">
            <a:spLocks noChangeArrowheads="1"/>
          </p:cNvSpPr>
          <p:nvPr/>
        </p:nvSpPr>
        <p:spPr bwMode="auto">
          <a:xfrm>
            <a:off x="5143500" y="5562602"/>
            <a:ext cx="2571750" cy="1200329"/>
          </a:xfrm>
          <a:prstGeom prst="rect">
            <a:avLst/>
          </a:prstGeom>
          <a:noFill/>
          <a:ln w="12700">
            <a:noFill/>
            <a:miter lim="800000"/>
            <a:headEnd type="none" w="sm" len="sm"/>
            <a:tailEnd type="none" w="sm" len="sm"/>
          </a:ln>
        </p:spPr>
        <p:txBody>
          <a:bodyPr>
            <a:spAutoFit/>
          </a:bodyPr>
          <a:lstStyle/>
          <a:p>
            <a:pPr algn="ctr"/>
            <a:r>
              <a:rPr lang="en-US" altLang="zh-CN" sz="2400" dirty="0">
                <a:latin typeface="Times New Roman" pitchFamily="18" charset="0"/>
              </a:rPr>
              <a:t>Liquid Crystals</a:t>
            </a:r>
          </a:p>
          <a:p>
            <a:pPr algn="ctr"/>
            <a:r>
              <a:rPr lang="en-US" altLang="zh-CN" sz="2400" dirty="0">
                <a:latin typeface="Times New Roman" pitchFamily="18" charset="0"/>
              </a:rPr>
              <a:t> have orientational order </a:t>
            </a:r>
          </a:p>
        </p:txBody>
      </p:sp>
      <p:sp>
        <p:nvSpPr>
          <p:cNvPr id="16395" name="Line 9"/>
          <p:cNvSpPr>
            <a:spLocks noChangeShapeType="1"/>
          </p:cNvSpPr>
          <p:nvPr/>
        </p:nvSpPr>
        <p:spPr bwMode="auto">
          <a:xfrm flipH="1">
            <a:off x="4457700" y="5181600"/>
            <a:ext cx="285750" cy="0"/>
          </a:xfrm>
          <a:prstGeom prst="line">
            <a:avLst/>
          </a:prstGeom>
          <a:noFill/>
          <a:ln w="101600">
            <a:solidFill>
              <a:schemeClr val="tx1"/>
            </a:solidFill>
            <a:round/>
            <a:headEnd type="none" w="sm" len="sm"/>
            <a:tailEnd type="triangle" w="sm" len="sm"/>
          </a:ln>
        </p:spPr>
        <p:txBody>
          <a:bodyPr wrap="none"/>
          <a:lstStyle/>
          <a:p>
            <a:endParaRPr lang="en-I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168812" y="615464"/>
            <a:ext cx="8841545" cy="6242535"/>
          </a:xfrm>
        </p:spPr>
        <p:txBody>
          <a:bodyPr>
            <a:noAutofit/>
          </a:bodyPr>
          <a:lstStyle/>
          <a:p>
            <a:pPr eaLnBrk="1" hangingPunct="1">
              <a:buFontTx/>
              <a:buNone/>
            </a:pPr>
            <a:r>
              <a:rPr lang="en-US" altLang="zh-TW" sz="3600" b="1" dirty="0">
                <a:solidFill>
                  <a:srgbClr val="002060"/>
                </a:solidFill>
                <a:latin typeface="Times New Roman" panose="02020603050405020304" pitchFamily="18" charset="0"/>
                <a:ea typeface="新細明體" charset="-120"/>
                <a:cs typeface="Times New Roman" panose="02020603050405020304" pitchFamily="18" charset="0"/>
              </a:rPr>
              <a:t>Solid Phase</a:t>
            </a:r>
          </a:p>
          <a:p>
            <a:pPr eaLnBrk="1" hangingPunct="1"/>
            <a:r>
              <a:rPr lang="en-US" altLang="zh-TW" sz="2400" b="1" dirty="0">
                <a:solidFill>
                  <a:srgbClr val="002060"/>
                </a:solidFill>
                <a:latin typeface="Calibri" pitchFamily="34" charset="0"/>
                <a:ea typeface="新細明體" charset="-120"/>
                <a:cs typeface="Times New Roman" panose="02020603050405020304" pitchFamily="18" charset="0"/>
              </a:rPr>
              <a:t>Molecules with both orientation and positional orders, and are held to each other strongly</a:t>
            </a:r>
          </a:p>
          <a:p>
            <a:pPr marL="0" indent="0" eaLnBrk="1" hangingPunct="1">
              <a:buNone/>
            </a:pPr>
            <a:endParaRPr lang="en-US" altLang="zh-TW" sz="2400" b="1" dirty="0">
              <a:solidFill>
                <a:srgbClr val="002060"/>
              </a:solidFill>
              <a:latin typeface="Calibri" pitchFamily="34" charset="0"/>
              <a:ea typeface="新細明體" charset="-120"/>
              <a:cs typeface="Times New Roman" panose="02020603050405020304" pitchFamily="18" charset="0"/>
            </a:endParaRPr>
          </a:p>
          <a:p>
            <a:pPr eaLnBrk="1" hangingPunct="1">
              <a:buFontTx/>
              <a:buNone/>
            </a:pPr>
            <a:r>
              <a:rPr lang="en-US" altLang="zh-TW" sz="2400" b="1" dirty="0">
                <a:solidFill>
                  <a:srgbClr val="002060"/>
                </a:solidFill>
                <a:latin typeface="Calibri" pitchFamily="34" charset="0"/>
                <a:ea typeface="新細明體" charset="-120"/>
                <a:cs typeface="Times New Roman" panose="02020603050405020304" pitchFamily="18" charset="0"/>
              </a:rPr>
              <a:t>Liquid Phase</a:t>
            </a:r>
          </a:p>
          <a:p>
            <a:pPr eaLnBrk="1" hangingPunct="1"/>
            <a:r>
              <a:rPr lang="en-US" altLang="zh-TW" sz="2400" b="1" dirty="0">
                <a:solidFill>
                  <a:srgbClr val="002060"/>
                </a:solidFill>
                <a:latin typeface="Calibri" pitchFamily="34" charset="0"/>
                <a:ea typeface="新細明體" charset="-120"/>
                <a:cs typeface="Times New Roman" panose="02020603050405020304" pitchFamily="18" charset="0"/>
              </a:rPr>
              <a:t>Molecules with no orientation and positional orders, but are held together by weak intermolecular forces</a:t>
            </a:r>
          </a:p>
          <a:p>
            <a:pPr marL="0" indent="0" eaLnBrk="1" hangingPunct="1">
              <a:buNone/>
            </a:pPr>
            <a:endParaRPr lang="en-US" altLang="zh-TW" sz="2400" b="1" dirty="0">
              <a:solidFill>
                <a:srgbClr val="002060"/>
              </a:solidFill>
              <a:latin typeface="Calibri" pitchFamily="34" charset="0"/>
              <a:ea typeface="新細明體" charset="-120"/>
              <a:cs typeface="Times New Roman" panose="02020603050405020304" pitchFamily="18" charset="0"/>
            </a:endParaRPr>
          </a:p>
          <a:p>
            <a:pPr eaLnBrk="1" hangingPunct="1">
              <a:buFontTx/>
              <a:buNone/>
            </a:pPr>
            <a:r>
              <a:rPr lang="en-US" altLang="zh-TW" sz="2400" b="1" dirty="0">
                <a:solidFill>
                  <a:srgbClr val="002060"/>
                </a:solidFill>
                <a:latin typeface="Calibri" pitchFamily="34" charset="0"/>
                <a:ea typeface="新細明體" charset="-120"/>
                <a:cs typeface="Times New Roman" panose="02020603050405020304" pitchFamily="18" charset="0"/>
              </a:rPr>
              <a:t>Gas Phase</a:t>
            </a:r>
          </a:p>
          <a:p>
            <a:pPr eaLnBrk="1" hangingPunct="1"/>
            <a:r>
              <a:rPr lang="en-US" altLang="zh-TW" sz="2400" b="1" dirty="0">
                <a:solidFill>
                  <a:srgbClr val="002060"/>
                </a:solidFill>
                <a:latin typeface="Calibri" pitchFamily="34" charset="0"/>
                <a:ea typeface="新細明體" charset="-120"/>
                <a:cs typeface="Times New Roman" panose="02020603050405020304" pitchFamily="18" charset="0"/>
              </a:rPr>
              <a:t>No ordering, no int</a:t>
            </a:r>
            <a:r>
              <a:rPr lang="en-US" altLang="zh-TW" sz="2400" b="1" dirty="0">
                <a:solidFill>
                  <a:srgbClr val="002060"/>
                </a:solidFill>
                <a:latin typeface="Times New Roman" panose="02020603050405020304" pitchFamily="18" charset="0"/>
                <a:ea typeface="新細明體" charset="-120"/>
                <a:cs typeface="Times New Roman" panose="02020603050405020304" pitchFamily="18" charset="0"/>
              </a:rPr>
              <a:t>ermolecular attraction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908720"/>
            <a:ext cx="8208912" cy="5616624"/>
          </a:xfrm>
        </p:spPr>
        <p:txBody>
          <a:bodyPr>
            <a:normAutofit/>
          </a:bodyPr>
          <a:lstStyle/>
          <a:p>
            <a:pPr algn="l"/>
            <a:r>
              <a:rPr lang="en-US" dirty="0"/>
              <a:t>-</a:t>
            </a:r>
            <a:r>
              <a:rPr lang="en-US" sz="2400" dirty="0">
                <a:solidFill>
                  <a:schemeClr val="tx1"/>
                </a:solidFill>
                <a:latin typeface="Calibri" pitchFamily="34" charset="0"/>
              </a:rPr>
              <a:t>Apart from the three phases a number of intermediate  phases present, in which one of the phases is Liquid crystal (Before reaching to the melting point of a substance</a:t>
            </a:r>
            <a:r>
              <a:rPr lang="en-US" sz="2400" dirty="0">
                <a:latin typeface="Calibri" pitchFamily="34" charset="0"/>
              </a:rPr>
              <a:t>) </a:t>
            </a:r>
          </a:p>
          <a:p>
            <a:pPr algn="l"/>
            <a:r>
              <a:rPr lang="en-US" sz="2400" dirty="0">
                <a:solidFill>
                  <a:schemeClr val="tx1"/>
                </a:solidFill>
                <a:latin typeface="Calibri" pitchFamily="34" charset="0"/>
              </a:rPr>
              <a:t>It is defined as </a:t>
            </a:r>
            <a:r>
              <a:rPr lang="en-US" sz="2400" dirty="0">
                <a:solidFill>
                  <a:srgbClr val="00B0F0"/>
                </a:solidFill>
                <a:latin typeface="Calibri" pitchFamily="34" charset="0"/>
              </a:rPr>
              <a:t>an order liquid fluid </a:t>
            </a:r>
            <a:r>
              <a:rPr lang="en-US" sz="2400" dirty="0" err="1">
                <a:solidFill>
                  <a:srgbClr val="00B0F0"/>
                </a:solidFill>
                <a:latin typeface="Calibri" pitchFamily="34" charset="0"/>
              </a:rPr>
              <a:t>meso</a:t>
            </a:r>
            <a:r>
              <a:rPr lang="en-US" sz="2400" dirty="0">
                <a:solidFill>
                  <a:srgbClr val="00B0F0"/>
                </a:solidFill>
                <a:latin typeface="Calibri" pitchFamily="34" charset="0"/>
              </a:rPr>
              <a:t> phase of an organic long chain molecule possessing both solid like order and liquid like character(mobility is less than isotropic liquids).</a:t>
            </a:r>
          </a:p>
          <a:p>
            <a:pPr algn="l"/>
            <a:r>
              <a:rPr lang="en-US" sz="2400" dirty="0">
                <a:solidFill>
                  <a:srgbClr val="00B0F0"/>
                </a:solidFill>
                <a:latin typeface="Calibri" pitchFamily="34" charset="0"/>
              </a:rPr>
              <a:t>-</a:t>
            </a:r>
            <a:r>
              <a:rPr lang="en-US" sz="2400" dirty="0">
                <a:solidFill>
                  <a:schemeClr val="tx1"/>
                </a:solidFill>
                <a:latin typeface="Calibri" pitchFamily="34" charset="0"/>
              </a:rPr>
              <a:t>Liquid crystals have both solid like order and liquid like fluid in a single phase with anisotropic provides unique interesting properties.</a:t>
            </a:r>
            <a:endParaRPr lang="en-IN" sz="2400" dirty="0">
              <a:solidFill>
                <a:schemeClr val="tx1"/>
              </a:solidFill>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CAFC5B-D1DC-411A-A426-A97B70176023}"/>
              </a:ext>
            </a:extLst>
          </p:cNvPr>
          <p:cNvPicPr/>
          <p:nvPr/>
        </p:nvPicPr>
        <p:blipFill>
          <a:blip r:embed="rId2" cstate="print"/>
          <a:srcRect/>
          <a:stretch>
            <a:fillRect/>
          </a:stretch>
        </p:blipFill>
        <p:spPr bwMode="auto">
          <a:xfrm>
            <a:off x="137161" y="207499"/>
            <a:ext cx="8925950" cy="6443003"/>
          </a:xfrm>
          <a:prstGeom prst="rect">
            <a:avLst/>
          </a:prstGeom>
          <a:noFill/>
          <a:ln w="9525">
            <a:noFill/>
            <a:miter lim="800000"/>
            <a:headEnd/>
            <a:tailEnd/>
          </a:ln>
        </p:spPr>
      </p:pic>
    </p:spTree>
    <p:extLst>
      <p:ext uri="{BB962C8B-B14F-4D97-AF65-F5344CB8AC3E}">
        <p14:creationId xmlns:p14="http://schemas.microsoft.com/office/powerpoint/2010/main" val="1299670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908720"/>
            <a:ext cx="7314036" cy="3234660"/>
          </a:xfrm>
        </p:spPr>
        <p:txBody>
          <a:bodyPr/>
          <a:lstStyle/>
          <a:p>
            <a:pPr algn="l"/>
            <a:r>
              <a:rPr lang="en-US" b="1" dirty="0">
                <a:latin typeface="Calibri" pitchFamily="34" charset="0"/>
              </a:rPr>
              <a:t>Conditions required to exhibit liquid crystalline behavior:</a:t>
            </a:r>
          </a:p>
          <a:p>
            <a:pPr algn="l"/>
            <a:r>
              <a:rPr lang="en-US" b="1" dirty="0">
                <a:latin typeface="Calibri" pitchFamily="34" charset="0"/>
              </a:rPr>
              <a:t>-Long chain molecule</a:t>
            </a:r>
          </a:p>
          <a:p>
            <a:pPr algn="l"/>
            <a:r>
              <a:rPr lang="en-US" b="1" dirty="0">
                <a:latin typeface="Calibri" pitchFamily="34" charset="0"/>
              </a:rPr>
              <a:t>-Rigidity</a:t>
            </a:r>
          </a:p>
          <a:p>
            <a:pPr algn="l"/>
            <a:r>
              <a:rPr lang="en-US" b="1" dirty="0">
                <a:latin typeface="Calibri" pitchFamily="34" charset="0"/>
              </a:rPr>
              <a:t>-Permanent dipole moment</a:t>
            </a:r>
          </a:p>
          <a:p>
            <a:pPr algn="l"/>
            <a:r>
              <a:rPr lang="en-US" b="1" dirty="0">
                <a:latin typeface="Calibri" pitchFamily="34" charset="0"/>
              </a:rPr>
              <a:t>-Presence of hydrophilic and hydrophobic groups.</a:t>
            </a:r>
          </a:p>
          <a:p>
            <a:pPr algn="l"/>
            <a:endParaRPr lang="en-IN" b="1" dirty="0">
              <a:latin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154</TotalTime>
  <Words>1431</Words>
  <Application>Microsoft Office PowerPoint</Application>
  <PresentationFormat>On-screen Show (4:3)</PresentationFormat>
  <Paragraphs>102</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Lucida Sans Unicode</vt:lpstr>
      <vt:lpstr>Times New Roman</vt:lpstr>
      <vt:lpstr>Verdana</vt:lpstr>
      <vt:lpstr>Wingdings 2</vt:lpstr>
      <vt:lpstr>Wingdings 3</vt:lpstr>
      <vt:lpstr>Concourse</vt:lpstr>
      <vt:lpstr>PowerPoint Presentation</vt:lpstr>
      <vt:lpstr>PowerPoint Presentation</vt:lpstr>
      <vt:lpstr>PowerPoint Presentation</vt:lpstr>
      <vt:lpstr>PowerPoint Presentation</vt:lpstr>
      <vt:lpstr>Isotropic</vt:lpstr>
      <vt:lpstr>PowerPoint Presentation</vt:lpstr>
      <vt:lpstr>PowerPoint Presentation</vt:lpstr>
      <vt:lpstr>PowerPoint Presentation</vt:lpstr>
      <vt:lpstr>PowerPoint Presentation</vt:lpstr>
      <vt:lpstr>PowerPoint Presentation</vt:lpstr>
      <vt:lpstr>PowerPoint Presentation</vt:lpstr>
      <vt:lpstr>Chemical constitution and liquid crystalline behavior:  Majority of organic compounds do show liquid crystalline behavior due to the  presence of linkage groups and terminal substituent groups in the molecules. Thermotropic liquid crystals general chemical composition  </vt:lpstr>
      <vt:lpstr>PowerPoint Presentation</vt:lpstr>
      <vt:lpstr>PowerPoint Presentation</vt:lpstr>
      <vt:lpstr>In lyotropic liquid crystals one part of the molecule is hydrophilic means highly soluble in water and another portion is lipophilic means highly soluble in hydrocarbon solvent. Hydrophilic groups:--OH,-COOH,-COONa,-SO3, PO4-3, Etc.  Lipophilic groups: long chain hydrocarbons, with or without aromatic rings.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 CRYSTALS</dc:title>
  <dc:creator>Sony</dc:creator>
  <cp:lastModifiedBy>Dr. P.Venu Gopal</cp:lastModifiedBy>
  <cp:revision>24</cp:revision>
  <dcterms:created xsi:type="dcterms:W3CDTF">2020-04-27T09:20:43Z</dcterms:created>
  <dcterms:modified xsi:type="dcterms:W3CDTF">2022-08-06T04:53:13Z</dcterms:modified>
</cp:coreProperties>
</file>