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35"/>
  </p:notesMasterIdLst>
  <p:sldIdLst>
    <p:sldId id="378" r:id="rId4"/>
    <p:sldId id="286" r:id="rId5"/>
    <p:sldId id="301" r:id="rId6"/>
    <p:sldId id="302" r:id="rId7"/>
    <p:sldId id="329" r:id="rId8"/>
    <p:sldId id="330" r:id="rId9"/>
    <p:sldId id="346" r:id="rId10"/>
    <p:sldId id="343" r:id="rId11"/>
    <p:sldId id="347" r:id="rId12"/>
    <p:sldId id="344" r:id="rId13"/>
    <p:sldId id="348" r:id="rId14"/>
    <p:sldId id="349" r:id="rId15"/>
    <p:sldId id="337" r:id="rId16"/>
    <p:sldId id="350" r:id="rId17"/>
    <p:sldId id="331" r:id="rId18"/>
    <p:sldId id="333" r:id="rId19"/>
    <p:sldId id="351" r:id="rId20"/>
    <p:sldId id="376" r:id="rId21"/>
    <p:sldId id="352" r:id="rId22"/>
    <p:sldId id="353" r:id="rId23"/>
    <p:sldId id="354" r:id="rId24"/>
    <p:sldId id="355" r:id="rId25"/>
    <p:sldId id="356" r:id="rId26"/>
    <p:sldId id="357" r:id="rId27"/>
    <p:sldId id="358" r:id="rId28"/>
    <p:sldId id="374" r:id="rId29"/>
    <p:sldId id="377" r:id="rId30"/>
    <p:sldId id="360" r:id="rId31"/>
    <p:sldId id="362" r:id="rId32"/>
    <p:sldId id="363" r:id="rId33"/>
    <p:sldId id="364"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5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74D125-47A5-6338-6B2F-3578CF4C49B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724DFDB-6E53-B05C-528C-C7C70D03009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873A1B9-CD73-416D-A683-5FC386EBB250}" type="datetimeFigureOut">
              <a:rPr lang="en-US"/>
              <a:pPr>
                <a:defRPr/>
              </a:pPr>
              <a:t>10/16/2022</a:t>
            </a:fld>
            <a:endParaRPr lang="en-US"/>
          </a:p>
        </p:txBody>
      </p:sp>
      <p:sp>
        <p:nvSpPr>
          <p:cNvPr id="4" name="Slide Image Placeholder 3">
            <a:extLst>
              <a:ext uri="{FF2B5EF4-FFF2-40B4-BE49-F238E27FC236}">
                <a16:creationId xmlns:a16="http://schemas.microsoft.com/office/drawing/2014/main" id="{EDD65545-5B44-81F0-4342-D4978F7289C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6BF612A-71FF-E620-8FCB-71F66126B97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00569F0-D751-58ED-EBF5-88357073141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E2336243-B676-2288-0915-65BF2EC72B8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C970A540-64E4-46B4-8F32-D56543D399A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4F27BB26-5A20-8219-AC52-3131701D3EC8}"/>
              </a:ext>
            </a:extLst>
          </p:cNvPr>
          <p:cNvSpPr>
            <a:spLocks noChangeShapeType="1"/>
          </p:cNvSpPr>
          <p:nvPr/>
        </p:nvSpPr>
        <p:spPr bwMode="auto">
          <a:xfrm>
            <a:off x="7315200" y="1066800"/>
            <a:ext cx="0" cy="4495800"/>
          </a:xfrm>
          <a:prstGeom prst="line">
            <a:avLst/>
          </a:prstGeom>
          <a:noFill/>
          <a:ln w="9525">
            <a:solidFill>
              <a:schemeClr val="tx1"/>
            </a:solidFill>
            <a:round/>
            <a:headEnd/>
            <a:tailEnd/>
          </a:ln>
        </p:spPr>
        <p:txBody>
          <a:bodyPr/>
          <a:lstStyle/>
          <a:p>
            <a:pPr>
              <a:defRPr/>
            </a:pPr>
            <a:endParaRPr lang="en-US">
              <a:latin typeface="Arial" charset="0"/>
              <a:cs typeface="Arial" charset="0"/>
            </a:endParaRPr>
          </a:p>
        </p:txBody>
      </p:sp>
      <p:grpSp>
        <p:nvGrpSpPr>
          <p:cNvPr id="3" name="Group 8">
            <a:extLst>
              <a:ext uri="{FF2B5EF4-FFF2-40B4-BE49-F238E27FC236}">
                <a16:creationId xmlns:a16="http://schemas.microsoft.com/office/drawing/2014/main" id="{CEF40E69-FF87-3921-5296-066FD79AC4A2}"/>
              </a:ext>
            </a:extLst>
          </p:cNvPr>
          <p:cNvGrpSpPr>
            <a:grpSpLocks/>
          </p:cNvGrpSpPr>
          <p:nvPr/>
        </p:nvGrpSpPr>
        <p:grpSpPr bwMode="auto">
          <a:xfrm>
            <a:off x="7493000" y="2992438"/>
            <a:ext cx="1338263" cy="2189162"/>
            <a:chOff x="4704" y="1885"/>
            <a:chExt cx="843" cy="1379"/>
          </a:xfrm>
        </p:grpSpPr>
        <p:sp>
          <p:nvSpPr>
            <p:cNvPr id="4" name="Oval 9">
              <a:extLst>
                <a:ext uri="{FF2B5EF4-FFF2-40B4-BE49-F238E27FC236}">
                  <a16:creationId xmlns:a16="http://schemas.microsoft.com/office/drawing/2014/main" id="{C00B5177-5CED-B163-5CD4-59E46EB6CB7B}"/>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5" name="Oval 10">
              <a:extLst>
                <a:ext uri="{FF2B5EF4-FFF2-40B4-BE49-F238E27FC236}">
                  <a16:creationId xmlns:a16="http://schemas.microsoft.com/office/drawing/2014/main" id="{A7D96F29-1F84-4C3F-3CB6-FFB940705EA3}"/>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6" name="Oval 11">
              <a:extLst>
                <a:ext uri="{FF2B5EF4-FFF2-40B4-BE49-F238E27FC236}">
                  <a16:creationId xmlns:a16="http://schemas.microsoft.com/office/drawing/2014/main" id="{C0DB6AFB-0CBF-835E-827B-8DB3A90919ED}"/>
                </a:ext>
              </a:extLst>
            </p:cNvPr>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7" name="Oval 12">
              <a:extLst>
                <a:ext uri="{FF2B5EF4-FFF2-40B4-BE49-F238E27FC236}">
                  <a16:creationId xmlns:a16="http://schemas.microsoft.com/office/drawing/2014/main" id="{535CF3B6-EF39-5515-7DF7-CC1AC4B72374}"/>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8" name="Oval 13">
              <a:extLst>
                <a:ext uri="{FF2B5EF4-FFF2-40B4-BE49-F238E27FC236}">
                  <a16:creationId xmlns:a16="http://schemas.microsoft.com/office/drawing/2014/main" id="{AD7F698A-5B8B-8EF0-A758-88B6E3CC705F}"/>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 name="Oval 14">
              <a:extLst>
                <a:ext uri="{FF2B5EF4-FFF2-40B4-BE49-F238E27FC236}">
                  <a16:creationId xmlns:a16="http://schemas.microsoft.com/office/drawing/2014/main" id="{8B6498B5-EF12-80F7-D1AF-9FBCE1B54A6D}"/>
                </a:ext>
              </a:extLst>
            </p:cNvPr>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 name="Oval 15">
              <a:extLst>
                <a:ext uri="{FF2B5EF4-FFF2-40B4-BE49-F238E27FC236}">
                  <a16:creationId xmlns:a16="http://schemas.microsoft.com/office/drawing/2014/main" id="{AF2A002B-FE27-B5F1-3F24-FE0E97E37F58}"/>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1" name="Oval 16">
              <a:extLst>
                <a:ext uri="{FF2B5EF4-FFF2-40B4-BE49-F238E27FC236}">
                  <a16:creationId xmlns:a16="http://schemas.microsoft.com/office/drawing/2014/main" id="{E1EFDC97-CF8E-5E55-7D66-7CEEB19D550A}"/>
                </a:ext>
              </a:extLst>
            </p:cNvPr>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2" name="Oval 17">
              <a:extLst>
                <a:ext uri="{FF2B5EF4-FFF2-40B4-BE49-F238E27FC236}">
                  <a16:creationId xmlns:a16="http://schemas.microsoft.com/office/drawing/2014/main" id="{0FF29178-F14A-8702-D012-AD62F44EEEDD}"/>
                </a:ext>
              </a:extLst>
            </p:cNvPr>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3" name="Oval 18">
              <a:extLst>
                <a:ext uri="{FF2B5EF4-FFF2-40B4-BE49-F238E27FC236}">
                  <a16:creationId xmlns:a16="http://schemas.microsoft.com/office/drawing/2014/main" id="{ACB2AB1E-4B51-2AFF-3C2B-14CA9175E916}"/>
                </a:ext>
              </a:extLst>
            </p:cNvPr>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4" name="Oval 19">
              <a:extLst>
                <a:ext uri="{FF2B5EF4-FFF2-40B4-BE49-F238E27FC236}">
                  <a16:creationId xmlns:a16="http://schemas.microsoft.com/office/drawing/2014/main" id="{96C7A8F2-762C-4A46-3341-E98BCD509195}"/>
                </a:ext>
              </a:extLst>
            </p:cNvPr>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5" name="Oval 20">
              <a:extLst>
                <a:ext uri="{FF2B5EF4-FFF2-40B4-BE49-F238E27FC236}">
                  <a16:creationId xmlns:a16="http://schemas.microsoft.com/office/drawing/2014/main" id="{6C0A0042-DF78-EAFB-7CD9-D2AF5AB1C299}"/>
                </a:ext>
              </a:extLst>
            </p:cNvPr>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6" name="Oval 21">
              <a:extLst>
                <a:ext uri="{FF2B5EF4-FFF2-40B4-BE49-F238E27FC236}">
                  <a16:creationId xmlns:a16="http://schemas.microsoft.com/office/drawing/2014/main" id="{7CAAD82C-6759-9762-D03A-BEFFE93C13F1}"/>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7" name="Oval 22">
              <a:extLst>
                <a:ext uri="{FF2B5EF4-FFF2-40B4-BE49-F238E27FC236}">
                  <a16:creationId xmlns:a16="http://schemas.microsoft.com/office/drawing/2014/main" id="{3AE4C63D-2CD3-FCDF-F30A-EBC93A9F89DE}"/>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 name="Oval 23">
              <a:extLst>
                <a:ext uri="{FF2B5EF4-FFF2-40B4-BE49-F238E27FC236}">
                  <a16:creationId xmlns:a16="http://schemas.microsoft.com/office/drawing/2014/main" id="{C6DF8301-F095-3260-09E2-C5BA83441044}"/>
                </a:ext>
              </a:extLst>
            </p:cNvPr>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9" name="Oval 24">
              <a:extLst>
                <a:ext uri="{FF2B5EF4-FFF2-40B4-BE49-F238E27FC236}">
                  <a16:creationId xmlns:a16="http://schemas.microsoft.com/office/drawing/2014/main" id="{8D33CA84-D210-CDA0-5077-FB4737B8F4DB}"/>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 name="Oval 25">
              <a:extLst>
                <a:ext uri="{FF2B5EF4-FFF2-40B4-BE49-F238E27FC236}">
                  <a16:creationId xmlns:a16="http://schemas.microsoft.com/office/drawing/2014/main" id="{CBC878F4-F5A4-CCE7-02C9-834D4589DD97}"/>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1" name="Oval 26">
              <a:extLst>
                <a:ext uri="{FF2B5EF4-FFF2-40B4-BE49-F238E27FC236}">
                  <a16:creationId xmlns:a16="http://schemas.microsoft.com/office/drawing/2014/main" id="{55FCAD27-1CFF-A503-F4A8-108876CD8FBC}"/>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2" name="Oval 27">
              <a:extLst>
                <a:ext uri="{FF2B5EF4-FFF2-40B4-BE49-F238E27FC236}">
                  <a16:creationId xmlns:a16="http://schemas.microsoft.com/office/drawing/2014/main" id="{7547B9AE-ECDC-E34E-1654-308C89FFF4B2}"/>
                </a:ext>
              </a:extLst>
            </p:cNvPr>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3" name="Oval 28">
              <a:extLst>
                <a:ext uri="{FF2B5EF4-FFF2-40B4-BE49-F238E27FC236}">
                  <a16:creationId xmlns:a16="http://schemas.microsoft.com/office/drawing/2014/main" id="{D12BAAC8-DAF2-844A-DDC2-04388C2EB608}"/>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4" name="Oval 29">
              <a:extLst>
                <a:ext uri="{FF2B5EF4-FFF2-40B4-BE49-F238E27FC236}">
                  <a16:creationId xmlns:a16="http://schemas.microsoft.com/office/drawing/2014/main" id="{A74C2C54-A3F8-CF94-BB40-ABA58D9AFC63}"/>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5" name="Oval 30">
              <a:extLst>
                <a:ext uri="{FF2B5EF4-FFF2-40B4-BE49-F238E27FC236}">
                  <a16:creationId xmlns:a16="http://schemas.microsoft.com/office/drawing/2014/main" id="{9DA00D81-E2D9-C9EB-F006-CDD2D54E0B4B}"/>
                </a:ext>
              </a:extLst>
            </p:cNvPr>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6" name="Oval 31">
              <a:extLst>
                <a:ext uri="{FF2B5EF4-FFF2-40B4-BE49-F238E27FC236}">
                  <a16:creationId xmlns:a16="http://schemas.microsoft.com/office/drawing/2014/main" id="{E501FC34-3AD2-B767-66C1-F2A7162029EE}"/>
                </a:ext>
              </a:extLst>
            </p:cNvPr>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7" name="Oval 32">
              <a:extLst>
                <a:ext uri="{FF2B5EF4-FFF2-40B4-BE49-F238E27FC236}">
                  <a16:creationId xmlns:a16="http://schemas.microsoft.com/office/drawing/2014/main" id="{E2A1BFEA-DE76-0EC5-710C-EE361C116918}"/>
                </a:ext>
              </a:extLst>
            </p:cNvPr>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8" name="Oval 33">
              <a:extLst>
                <a:ext uri="{FF2B5EF4-FFF2-40B4-BE49-F238E27FC236}">
                  <a16:creationId xmlns:a16="http://schemas.microsoft.com/office/drawing/2014/main" id="{8623016A-8D15-C0ED-BD22-00832127C612}"/>
                </a:ext>
              </a:extLst>
            </p:cNvPr>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9" name="Oval 34">
              <a:extLst>
                <a:ext uri="{FF2B5EF4-FFF2-40B4-BE49-F238E27FC236}">
                  <a16:creationId xmlns:a16="http://schemas.microsoft.com/office/drawing/2014/main" id="{49DB292B-D7C3-0FEF-13A5-797D78DD75D5}"/>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 name="Oval 35">
              <a:extLst>
                <a:ext uri="{FF2B5EF4-FFF2-40B4-BE49-F238E27FC236}">
                  <a16:creationId xmlns:a16="http://schemas.microsoft.com/office/drawing/2014/main" id="{52AA996E-38E1-435F-0032-7C8C4EB7E5BA}"/>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1" name="Oval 36">
              <a:extLst>
                <a:ext uri="{FF2B5EF4-FFF2-40B4-BE49-F238E27FC236}">
                  <a16:creationId xmlns:a16="http://schemas.microsoft.com/office/drawing/2014/main" id="{45D8ABBB-C5CC-47F8-B89A-AD7B28259B88}"/>
                </a:ext>
              </a:extLst>
            </p:cNvPr>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2" name="Oval 37">
              <a:extLst>
                <a:ext uri="{FF2B5EF4-FFF2-40B4-BE49-F238E27FC236}">
                  <a16:creationId xmlns:a16="http://schemas.microsoft.com/office/drawing/2014/main" id="{5E0B4142-6EDC-2E66-17BB-BA68A7395B96}"/>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3" name="Oval 38">
              <a:extLst>
                <a:ext uri="{FF2B5EF4-FFF2-40B4-BE49-F238E27FC236}">
                  <a16:creationId xmlns:a16="http://schemas.microsoft.com/office/drawing/2014/main" id="{6846BDC4-58DD-57C1-306C-86BEA57B7821}"/>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4" name="Oval 39">
              <a:extLst>
                <a:ext uri="{FF2B5EF4-FFF2-40B4-BE49-F238E27FC236}">
                  <a16:creationId xmlns:a16="http://schemas.microsoft.com/office/drawing/2014/main" id="{5EAC3687-B1B2-39D9-48E7-CF1C26269124}"/>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grpSp>
      <p:sp>
        <p:nvSpPr>
          <p:cNvPr id="35" name="Line 40">
            <a:extLst>
              <a:ext uri="{FF2B5EF4-FFF2-40B4-BE49-F238E27FC236}">
                <a16:creationId xmlns:a16="http://schemas.microsoft.com/office/drawing/2014/main" id="{64A38641-C187-6724-D446-06566505E0BE}"/>
              </a:ext>
            </a:extLst>
          </p:cNvPr>
          <p:cNvSpPr>
            <a:spLocks noChangeShapeType="1"/>
          </p:cNvSpPr>
          <p:nvPr/>
        </p:nvSpPr>
        <p:spPr bwMode="auto">
          <a:xfrm>
            <a:off x="304800" y="2819400"/>
            <a:ext cx="8229600" cy="0"/>
          </a:xfrm>
          <a:prstGeom prst="line">
            <a:avLst/>
          </a:prstGeom>
          <a:noFill/>
          <a:ln w="6350">
            <a:solidFill>
              <a:schemeClr val="tx1"/>
            </a:solidFill>
            <a:round/>
            <a:headEnd/>
            <a:tailEnd/>
          </a:ln>
        </p:spPr>
        <p:txBody>
          <a:bodyPr/>
          <a:lstStyle/>
          <a:p>
            <a:pPr>
              <a:defRPr/>
            </a:pPr>
            <a:endParaRPr lang="en-US">
              <a:latin typeface="Arial" charset="0"/>
              <a:cs typeface="Arial" charset="0"/>
            </a:endParaRPr>
          </a:p>
        </p:txBody>
      </p:sp>
      <p:sp>
        <p:nvSpPr>
          <p:cNvPr id="9625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9626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6" name="Rectangle 5">
            <a:extLst>
              <a:ext uri="{FF2B5EF4-FFF2-40B4-BE49-F238E27FC236}">
                <a16:creationId xmlns:a16="http://schemas.microsoft.com/office/drawing/2014/main" id="{EA2CDDCD-5269-A937-BEDE-62318FC6C032}"/>
              </a:ext>
            </a:extLst>
          </p:cNvPr>
          <p:cNvSpPr>
            <a:spLocks noGrp="1" noChangeArrowheads="1"/>
          </p:cNvSpPr>
          <p:nvPr>
            <p:ph type="dt" sz="half" idx="10"/>
          </p:nvPr>
        </p:nvSpPr>
        <p:spPr/>
        <p:txBody>
          <a:bodyPr/>
          <a:lstStyle>
            <a:lvl1pPr>
              <a:defRPr/>
            </a:lvl1pPr>
          </a:lstStyle>
          <a:p>
            <a:pPr>
              <a:defRPr/>
            </a:pPr>
            <a:endParaRPr lang="en-US" altLang="en-US"/>
          </a:p>
        </p:txBody>
      </p:sp>
      <p:sp>
        <p:nvSpPr>
          <p:cNvPr id="37" name="Rectangle 6">
            <a:extLst>
              <a:ext uri="{FF2B5EF4-FFF2-40B4-BE49-F238E27FC236}">
                <a16:creationId xmlns:a16="http://schemas.microsoft.com/office/drawing/2014/main" id="{7F98DB2D-6657-6705-061B-1D462FF48697}"/>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38" name="Rectangle 7">
            <a:extLst>
              <a:ext uri="{FF2B5EF4-FFF2-40B4-BE49-F238E27FC236}">
                <a16:creationId xmlns:a16="http://schemas.microsoft.com/office/drawing/2014/main" id="{90013F26-D556-B332-B0BC-70F9D1C1EACE}"/>
              </a:ext>
            </a:extLst>
          </p:cNvPr>
          <p:cNvSpPr>
            <a:spLocks noGrp="1" noChangeArrowheads="1"/>
          </p:cNvSpPr>
          <p:nvPr>
            <p:ph type="sldNum" sz="quarter" idx="12"/>
          </p:nvPr>
        </p:nvSpPr>
        <p:spPr/>
        <p:txBody>
          <a:bodyPr/>
          <a:lstStyle>
            <a:lvl1pPr>
              <a:defRPr/>
            </a:lvl1pPr>
          </a:lstStyle>
          <a:p>
            <a:fld id="{546D555C-422C-4821-BAB8-6616C72C31DA}" type="slidenum">
              <a:rPr lang="en-US" altLang="en-US"/>
              <a:pPr/>
              <a:t>‹#›</a:t>
            </a:fld>
            <a:endParaRPr lang="en-US" altLang="en-US"/>
          </a:p>
        </p:txBody>
      </p:sp>
    </p:spTree>
    <p:extLst>
      <p:ext uri="{BB962C8B-B14F-4D97-AF65-F5344CB8AC3E}">
        <p14:creationId xmlns:p14="http://schemas.microsoft.com/office/powerpoint/2010/main" val="212104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C35D169-0B77-55FC-A86B-5F9F23616B1E}"/>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3E95747-B1B5-F13E-03F9-1387D9BA832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63B5326B-ACAF-A998-38DC-914545B7BC53}"/>
              </a:ext>
            </a:extLst>
          </p:cNvPr>
          <p:cNvSpPr>
            <a:spLocks noGrp="1" noChangeArrowheads="1"/>
          </p:cNvSpPr>
          <p:nvPr>
            <p:ph type="sldNum" sz="quarter" idx="12"/>
          </p:nvPr>
        </p:nvSpPr>
        <p:spPr/>
        <p:txBody>
          <a:bodyPr/>
          <a:lstStyle>
            <a:lvl1pPr>
              <a:defRPr/>
            </a:lvl1pPr>
          </a:lstStyle>
          <a:p>
            <a:fld id="{932B8518-8399-4733-91EB-7ED0D14C13C0}" type="slidenum">
              <a:rPr lang="en-US" altLang="en-US"/>
              <a:pPr/>
              <a:t>‹#›</a:t>
            </a:fld>
            <a:endParaRPr lang="en-US" altLang="en-US"/>
          </a:p>
        </p:txBody>
      </p:sp>
    </p:spTree>
    <p:extLst>
      <p:ext uri="{BB962C8B-B14F-4D97-AF65-F5344CB8AC3E}">
        <p14:creationId xmlns:p14="http://schemas.microsoft.com/office/powerpoint/2010/main" val="425165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3C85813-186B-F7BF-57B9-3F39B82CD50D}"/>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415B80EC-14E7-961D-CAE4-8E78EAB721D1}"/>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18E32D7A-54D9-DD83-9A9E-BC24209D85ED}"/>
              </a:ext>
            </a:extLst>
          </p:cNvPr>
          <p:cNvSpPr>
            <a:spLocks noGrp="1" noChangeArrowheads="1"/>
          </p:cNvSpPr>
          <p:nvPr>
            <p:ph type="sldNum" sz="quarter" idx="12"/>
          </p:nvPr>
        </p:nvSpPr>
        <p:spPr/>
        <p:txBody>
          <a:bodyPr/>
          <a:lstStyle>
            <a:lvl1pPr>
              <a:defRPr/>
            </a:lvl1pPr>
          </a:lstStyle>
          <a:p>
            <a:fld id="{F61B0FB9-0E3A-45F6-886A-2C35877F8438}" type="slidenum">
              <a:rPr lang="en-US" altLang="en-US"/>
              <a:pPr/>
              <a:t>‹#›</a:t>
            </a:fld>
            <a:endParaRPr lang="en-US" altLang="en-US"/>
          </a:p>
        </p:txBody>
      </p:sp>
    </p:spTree>
    <p:extLst>
      <p:ext uri="{BB962C8B-B14F-4D97-AF65-F5344CB8AC3E}">
        <p14:creationId xmlns:p14="http://schemas.microsoft.com/office/powerpoint/2010/main" val="1406021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200025"/>
            <a:ext cx="8393113" cy="2773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358096"/>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A521655E-621C-DE21-A3D0-31689E84BDA2}"/>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61D1469-9AFF-A743-624E-39563B0633B5}"/>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9E367246-B186-2FFB-A50E-6AC7338F2B60}"/>
              </a:ext>
            </a:extLst>
          </p:cNvPr>
          <p:cNvSpPr>
            <a:spLocks noGrp="1" noChangeArrowheads="1"/>
          </p:cNvSpPr>
          <p:nvPr>
            <p:ph type="sldNum" sz="quarter" idx="12"/>
          </p:nvPr>
        </p:nvSpPr>
        <p:spPr/>
        <p:txBody>
          <a:bodyPr/>
          <a:lstStyle>
            <a:lvl1pPr>
              <a:defRPr/>
            </a:lvl1pPr>
          </a:lstStyle>
          <a:p>
            <a:fld id="{EBC8FBFC-CBFF-4B6A-9EA3-DE18DFF82159}" type="slidenum">
              <a:rPr lang="en-US" altLang="en-US"/>
              <a:pPr/>
              <a:t>‹#›</a:t>
            </a:fld>
            <a:endParaRPr lang="en-US" altLang="en-US"/>
          </a:p>
        </p:txBody>
      </p:sp>
    </p:spTree>
    <p:extLst>
      <p:ext uri="{BB962C8B-B14F-4D97-AF65-F5344CB8AC3E}">
        <p14:creationId xmlns:p14="http://schemas.microsoft.com/office/powerpoint/2010/main" val="346841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27E16200-4A4F-CBDD-FDC7-C547A24D5FAB}"/>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3728B44-5720-61AA-40A6-9BE20D25790A}"/>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0D8B6147-0937-0F25-020A-511F09C938BE}"/>
              </a:ext>
            </a:extLst>
          </p:cNvPr>
          <p:cNvSpPr>
            <a:spLocks noGrp="1" noChangeArrowheads="1"/>
          </p:cNvSpPr>
          <p:nvPr>
            <p:ph type="sldNum" sz="quarter" idx="12"/>
          </p:nvPr>
        </p:nvSpPr>
        <p:spPr/>
        <p:txBody>
          <a:bodyPr/>
          <a:lstStyle>
            <a:lvl1pPr>
              <a:defRPr/>
            </a:lvl1pPr>
          </a:lstStyle>
          <a:p>
            <a:fld id="{30A4F580-EC73-4722-B021-6C0231B17EE4}" type="slidenum">
              <a:rPr lang="en-US" altLang="en-US"/>
              <a:pPr/>
              <a:t>‹#›</a:t>
            </a:fld>
            <a:endParaRPr lang="en-US" altLang="en-US"/>
          </a:p>
        </p:txBody>
      </p:sp>
    </p:spTree>
    <p:extLst>
      <p:ext uri="{BB962C8B-B14F-4D97-AF65-F5344CB8AC3E}">
        <p14:creationId xmlns:p14="http://schemas.microsoft.com/office/powerpoint/2010/main" val="289467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F6EA3828-B21A-1E62-D208-F7672701A558}"/>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5361A74-3B98-7B9D-6D55-EF193D07A580}"/>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BB8ABB6F-F24C-519F-F1E4-6B03803501F1}"/>
              </a:ext>
            </a:extLst>
          </p:cNvPr>
          <p:cNvSpPr>
            <a:spLocks noGrp="1" noChangeArrowheads="1"/>
          </p:cNvSpPr>
          <p:nvPr>
            <p:ph type="sldNum" sz="quarter" idx="12"/>
          </p:nvPr>
        </p:nvSpPr>
        <p:spPr/>
        <p:txBody>
          <a:bodyPr/>
          <a:lstStyle>
            <a:lvl1pPr>
              <a:defRPr/>
            </a:lvl1pPr>
          </a:lstStyle>
          <a:p>
            <a:fld id="{FA544F1B-ACD8-4CB3-B461-9CA681351373}" type="slidenum">
              <a:rPr lang="en-US" altLang="en-US"/>
              <a:pPr/>
              <a:t>‹#›</a:t>
            </a:fld>
            <a:endParaRPr lang="en-US" altLang="en-US"/>
          </a:p>
        </p:txBody>
      </p:sp>
    </p:spTree>
    <p:extLst>
      <p:ext uri="{BB962C8B-B14F-4D97-AF65-F5344CB8AC3E}">
        <p14:creationId xmlns:p14="http://schemas.microsoft.com/office/powerpoint/2010/main" val="379641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6AFCEBD7-B965-C440-1107-18BC27241824}"/>
              </a:ext>
            </a:extLst>
          </p:cNvPr>
          <p:cNvSpPr>
            <a:spLocks noGrp="1" noChangeArrowheads="1"/>
          </p:cNvSpPr>
          <p:nvPr>
            <p:ph type="dt" sz="half" idx="10"/>
          </p:nvPr>
        </p:nvSpPr>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2A5C991C-C82D-BE08-3B56-CE3DF52DDC06}"/>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11AD2B62-D4CB-9553-F501-89D6EC51C001}"/>
              </a:ext>
            </a:extLst>
          </p:cNvPr>
          <p:cNvSpPr>
            <a:spLocks noGrp="1" noChangeArrowheads="1"/>
          </p:cNvSpPr>
          <p:nvPr>
            <p:ph type="sldNum" sz="quarter" idx="12"/>
          </p:nvPr>
        </p:nvSpPr>
        <p:spPr/>
        <p:txBody>
          <a:bodyPr/>
          <a:lstStyle>
            <a:lvl1pPr>
              <a:defRPr/>
            </a:lvl1pPr>
          </a:lstStyle>
          <a:p>
            <a:fld id="{5F591F90-2B34-43E3-AA69-CA1A801E1291}" type="slidenum">
              <a:rPr lang="en-US" altLang="en-US"/>
              <a:pPr/>
              <a:t>‹#›</a:t>
            </a:fld>
            <a:endParaRPr lang="en-US" altLang="en-US"/>
          </a:p>
        </p:txBody>
      </p:sp>
    </p:spTree>
    <p:extLst>
      <p:ext uri="{BB962C8B-B14F-4D97-AF65-F5344CB8AC3E}">
        <p14:creationId xmlns:p14="http://schemas.microsoft.com/office/powerpoint/2010/main" val="279177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81322779-FCBA-1EB3-F244-D43C3DA96441}"/>
              </a:ext>
            </a:extLst>
          </p:cNvPr>
          <p:cNvSpPr>
            <a:spLocks noGrp="1" noChangeArrowheads="1"/>
          </p:cNvSpPr>
          <p:nvPr>
            <p:ph type="dt" sz="half" idx="10"/>
          </p:nvPr>
        </p:nvSpPr>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837DCE3-50B3-B60E-3782-78189307D64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D18D0E4C-3C32-6C7A-1195-8726DCA9C912}"/>
              </a:ext>
            </a:extLst>
          </p:cNvPr>
          <p:cNvSpPr>
            <a:spLocks noGrp="1" noChangeArrowheads="1"/>
          </p:cNvSpPr>
          <p:nvPr>
            <p:ph type="sldNum" sz="quarter" idx="12"/>
          </p:nvPr>
        </p:nvSpPr>
        <p:spPr/>
        <p:txBody>
          <a:bodyPr/>
          <a:lstStyle>
            <a:lvl1pPr>
              <a:defRPr/>
            </a:lvl1pPr>
          </a:lstStyle>
          <a:p>
            <a:fld id="{CCD7D46A-F75C-42E2-A04B-8A19E91B8C66}" type="slidenum">
              <a:rPr lang="en-US" altLang="en-US"/>
              <a:pPr/>
              <a:t>‹#›</a:t>
            </a:fld>
            <a:endParaRPr lang="en-US" altLang="en-US"/>
          </a:p>
        </p:txBody>
      </p:sp>
    </p:spTree>
    <p:extLst>
      <p:ext uri="{BB962C8B-B14F-4D97-AF65-F5344CB8AC3E}">
        <p14:creationId xmlns:p14="http://schemas.microsoft.com/office/powerpoint/2010/main" val="348437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D5B82BC-A7A7-595E-E584-8741580B920E}"/>
              </a:ext>
            </a:extLst>
          </p:cNvPr>
          <p:cNvSpPr>
            <a:spLocks noGrp="1" noChangeArrowheads="1"/>
          </p:cNvSpPr>
          <p:nvPr>
            <p:ph type="dt" sz="half" idx="10"/>
          </p:nvPr>
        </p:nvSpPr>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F8395D2F-53C6-DBC5-0588-9074F706DA31}"/>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698FB342-0702-1949-53E9-B059A6FA2FAD}"/>
              </a:ext>
            </a:extLst>
          </p:cNvPr>
          <p:cNvSpPr>
            <a:spLocks noGrp="1" noChangeArrowheads="1"/>
          </p:cNvSpPr>
          <p:nvPr>
            <p:ph type="sldNum" sz="quarter" idx="12"/>
          </p:nvPr>
        </p:nvSpPr>
        <p:spPr/>
        <p:txBody>
          <a:bodyPr/>
          <a:lstStyle>
            <a:lvl1pPr>
              <a:defRPr/>
            </a:lvl1pPr>
          </a:lstStyle>
          <a:p>
            <a:fld id="{EABA5D0D-C40B-46EF-9DB1-B7EEAAD7B92D}" type="slidenum">
              <a:rPr lang="en-US" altLang="en-US"/>
              <a:pPr/>
              <a:t>‹#›</a:t>
            </a:fld>
            <a:endParaRPr lang="en-US" altLang="en-US"/>
          </a:p>
        </p:txBody>
      </p:sp>
    </p:spTree>
    <p:extLst>
      <p:ext uri="{BB962C8B-B14F-4D97-AF65-F5344CB8AC3E}">
        <p14:creationId xmlns:p14="http://schemas.microsoft.com/office/powerpoint/2010/main" val="92249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4452368-D0D1-B624-524C-19D3F885191E}"/>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6EA11FA-387C-2316-AAF6-4BEC17ED80DB}"/>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484A06E5-D674-5A01-9AF0-3905B98932E9}"/>
              </a:ext>
            </a:extLst>
          </p:cNvPr>
          <p:cNvSpPr>
            <a:spLocks noGrp="1" noChangeArrowheads="1"/>
          </p:cNvSpPr>
          <p:nvPr>
            <p:ph type="sldNum" sz="quarter" idx="12"/>
          </p:nvPr>
        </p:nvSpPr>
        <p:spPr/>
        <p:txBody>
          <a:bodyPr/>
          <a:lstStyle>
            <a:lvl1pPr>
              <a:defRPr/>
            </a:lvl1pPr>
          </a:lstStyle>
          <a:p>
            <a:fld id="{D5783E54-0EB9-48FE-B91F-089828706D46}" type="slidenum">
              <a:rPr lang="en-US" altLang="en-US"/>
              <a:pPr/>
              <a:t>‹#›</a:t>
            </a:fld>
            <a:endParaRPr lang="en-US" altLang="en-US"/>
          </a:p>
        </p:txBody>
      </p:sp>
    </p:spTree>
    <p:extLst>
      <p:ext uri="{BB962C8B-B14F-4D97-AF65-F5344CB8AC3E}">
        <p14:creationId xmlns:p14="http://schemas.microsoft.com/office/powerpoint/2010/main" val="397491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430EC6A-2A92-D610-26BA-C380BA5BF1A8}"/>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F5B1FAA-CC12-E10B-F760-9B345C6C2416}"/>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A34A9607-39FC-D717-4088-23913BADB4F3}"/>
              </a:ext>
            </a:extLst>
          </p:cNvPr>
          <p:cNvSpPr>
            <a:spLocks noGrp="1" noChangeArrowheads="1"/>
          </p:cNvSpPr>
          <p:nvPr>
            <p:ph type="sldNum" sz="quarter" idx="12"/>
          </p:nvPr>
        </p:nvSpPr>
        <p:spPr/>
        <p:txBody>
          <a:bodyPr/>
          <a:lstStyle>
            <a:lvl1pPr>
              <a:defRPr/>
            </a:lvl1pPr>
          </a:lstStyle>
          <a:p>
            <a:fld id="{CED3C783-AF2C-4958-A789-3693DCEEA641}" type="slidenum">
              <a:rPr lang="en-US" altLang="en-US"/>
              <a:pPr/>
              <a:t>‹#›</a:t>
            </a:fld>
            <a:endParaRPr lang="en-US" altLang="en-US"/>
          </a:p>
        </p:txBody>
      </p:sp>
    </p:spTree>
    <p:extLst>
      <p:ext uri="{BB962C8B-B14F-4D97-AF65-F5344CB8AC3E}">
        <p14:creationId xmlns:p14="http://schemas.microsoft.com/office/powerpoint/2010/main" val="244150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88EA241A-D15C-11F2-7FEB-1AFB51A9A8E6}"/>
              </a:ext>
            </a:extLst>
          </p:cNvPr>
          <p:cNvSpPr>
            <a:spLocks noChangeShapeType="1"/>
          </p:cNvSpPr>
          <p:nvPr/>
        </p:nvSpPr>
        <p:spPr bwMode="auto">
          <a:xfrm>
            <a:off x="7962900" y="152400"/>
            <a:ext cx="0" cy="1524000"/>
          </a:xfrm>
          <a:prstGeom prst="line">
            <a:avLst/>
          </a:prstGeom>
          <a:noFill/>
          <a:ln w="9525">
            <a:solidFill>
              <a:schemeClr val="tx1"/>
            </a:solidFill>
            <a:round/>
            <a:headEnd/>
            <a:tailEnd/>
          </a:ln>
        </p:spPr>
        <p:txBody>
          <a:bodyPr/>
          <a:lstStyle/>
          <a:p>
            <a:pPr>
              <a:defRPr/>
            </a:pPr>
            <a:endParaRPr lang="en-US">
              <a:latin typeface="Arial" charset="0"/>
              <a:cs typeface="Arial" charset="0"/>
            </a:endParaRPr>
          </a:p>
        </p:txBody>
      </p:sp>
      <p:sp>
        <p:nvSpPr>
          <p:cNvPr id="1027" name="Rectangle 3">
            <a:extLst>
              <a:ext uri="{FF2B5EF4-FFF2-40B4-BE49-F238E27FC236}">
                <a16:creationId xmlns:a16="http://schemas.microsoft.com/office/drawing/2014/main" id="{102C2E20-2834-C4BB-1344-2F43EDA2F75E}"/>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BA2611FF-9924-DAAD-79A8-4F3A6E05E9DF}"/>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5237" name="Rectangle 5">
            <a:extLst>
              <a:ext uri="{FF2B5EF4-FFF2-40B4-BE49-F238E27FC236}">
                <a16:creationId xmlns:a16="http://schemas.microsoft.com/office/drawing/2014/main" id="{0E37FC9F-95DA-88ED-9092-FB4C20A01653}"/>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000">
                <a:latin typeface="Arial" charset="0"/>
                <a:cs typeface="Arial" charset="0"/>
              </a:defRPr>
            </a:lvl1pPr>
          </a:lstStyle>
          <a:p>
            <a:pPr>
              <a:defRPr/>
            </a:pPr>
            <a:endParaRPr lang="en-US" altLang="en-US"/>
          </a:p>
        </p:txBody>
      </p:sp>
      <p:sp>
        <p:nvSpPr>
          <p:cNvPr id="95238" name="Rectangle 6">
            <a:extLst>
              <a:ext uri="{FF2B5EF4-FFF2-40B4-BE49-F238E27FC236}">
                <a16:creationId xmlns:a16="http://schemas.microsoft.com/office/drawing/2014/main" id="{95E1EB8F-4B6C-58DA-99C0-9D02E30BE11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000">
                <a:latin typeface="Arial" charset="0"/>
                <a:cs typeface="Arial" charset="0"/>
              </a:defRPr>
            </a:lvl1pPr>
          </a:lstStyle>
          <a:p>
            <a:pPr>
              <a:defRPr/>
            </a:pPr>
            <a:endParaRPr lang="en-US" altLang="en-US"/>
          </a:p>
        </p:txBody>
      </p:sp>
      <p:sp>
        <p:nvSpPr>
          <p:cNvPr id="95239" name="Rectangle 7">
            <a:extLst>
              <a:ext uri="{FF2B5EF4-FFF2-40B4-BE49-F238E27FC236}">
                <a16:creationId xmlns:a16="http://schemas.microsoft.com/office/drawing/2014/main" id="{D3FD1D56-A5CB-103F-EF12-7196D7EAC321}"/>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AFE3F176-CD17-43E0-8288-AA26FB5DE883}" type="slidenum">
              <a:rPr lang="en-US" altLang="en-US"/>
              <a:pPr/>
              <a:t>‹#›</a:t>
            </a:fld>
            <a:endParaRPr lang="en-US" altLang="en-US"/>
          </a:p>
        </p:txBody>
      </p:sp>
      <p:grpSp>
        <p:nvGrpSpPr>
          <p:cNvPr id="1032" name="Group 8">
            <a:extLst>
              <a:ext uri="{FF2B5EF4-FFF2-40B4-BE49-F238E27FC236}">
                <a16:creationId xmlns:a16="http://schemas.microsoft.com/office/drawing/2014/main" id="{8F21CFD3-6412-3163-7F56-FC3B73BE84AD}"/>
              </a:ext>
            </a:extLst>
          </p:cNvPr>
          <p:cNvGrpSpPr>
            <a:grpSpLocks/>
          </p:cNvGrpSpPr>
          <p:nvPr/>
        </p:nvGrpSpPr>
        <p:grpSpPr bwMode="auto">
          <a:xfrm>
            <a:off x="8153400" y="152400"/>
            <a:ext cx="792163" cy="1295400"/>
            <a:chOff x="5136" y="960"/>
            <a:chExt cx="528" cy="864"/>
          </a:xfrm>
        </p:grpSpPr>
        <p:sp>
          <p:nvSpPr>
            <p:cNvPr id="2057" name="Oval 9">
              <a:extLst>
                <a:ext uri="{FF2B5EF4-FFF2-40B4-BE49-F238E27FC236}">
                  <a16:creationId xmlns:a16="http://schemas.microsoft.com/office/drawing/2014/main" id="{4751FDD6-F87B-614D-A183-989F6ECEDE03}"/>
                </a:ext>
              </a:extLst>
            </p:cNvPr>
            <p:cNvSpPr>
              <a:spLocks noChangeArrowheads="1"/>
            </p:cNvSpPr>
            <p:nvPr/>
          </p:nvSpPr>
          <p:spPr bwMode="auto">
            <a:xfrm>
              <a:off x="5136" y="960"/>
              <a:ext cx="80" cy="80"/>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58" name="Oval 10">
              <a:extLst>
                <a:ext uri="{FF2B5EF4-FFF2-40B4-BE49-F238E27FC236}">
                  <a16:creationId xmlns:a16="http://schemas.microsoft.com/office/drawing/2014/main" id="{D7648FDF-FE32-333A-D83D-12A012C4C031}"/>
                </a:ext>
              </a:extLst>
            </p:cNvPr>
            <p:cNvSpPr>
              <a:spLocks noChangeArrowheads="1"/>
            </p:cNvSpPr>
            <p:nvPr/>
          </p:nvSpPr>
          <p:spPr bwMode="auto">
            <a:xfrm>
              <a:off x="5248" y="960"/>
              <a:ext cx="79" cy="80"/>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59" name="Oval 11">
              <a:extLst>
                <a:ext uri="{FF2B5EF4-FFF2-40B4-BE49-F238E27FC236}">
                  <a16:creationId xmlns:a16="http://schemas.microsoft.com/office/drawing/2014/main" id="{D79437BD-A70B-1E04-2301-78DCCA24721F}"/>
                </a:ext>
              </a:extLst>
            </p:cNvPr>
            <p:cNvSpPr>
              <a:spLocks noChangeArrowheads="1"/>
            </p:cNvSpPr>
            <p:nvPr/>
          </p:nvSpPr>
          <p:spPr bwMode="auto">
            <a:xfrm>
              <a:off x="5360" y="960"/>
              <a:ext cx="76" cy="80"/>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0" name="Oval 12">
              <a:extLst>
                <a:ext uri="{FF2B5EF4-FFF2-40B4-BE49-F238E27FC236}">
                  <a16:creationId xmlns:a16="http://schemas.microsoft.com/office/drawing/2014/main" id="{9E6B2BA0-8923-6974-BEB2-DA76A17D33DE}"/>
                </a:ext>
              </a:extLst>
            </p:cNvPr>
            <p:cNvSpPr>
              <a:spLocks noChangeArrowheads="1"/>
            </p:cNvSpPr>
            <p:nvPr/>
          </p:nvSpPr>
          <p:spPr bwMode="auto">
            <a:xfrm>
              <a:off x="5136" y="1072"/>
              <a:ext cx="80" cy="7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1" name="Oval 13">
              <a:extLst>
                <a:ext uri="{FF2B5EF4-FFF2-40B4-BE49-F238E27FC236}">
                  <a16:creationId xmlns:a16="http://schemas.microsoft.com/office/drawing/2014/main" id="{21AC0F84-09B9-3CEF-90D7-0B445D7F9E17}"/>
                </a:ext>
              </a:extLst>
            </p:cNvPr>
            <p:cNvSpPr>
              <a:spLocks noChangeArrowheads="1"/>
            </p:cNvSpPr>
            <p:nvPr/>
          </p:nvSpPr>
          <p:spPr bwMode="auto">
            <a:xfrm>
              <a:off x="5248" y="1072"/>
              <a:ext cx="79" cy="7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2" name="Oval 14">
              <a:extLst>
                <a:ext uri="{FF2B5EF4-FFF2-40B4-BE49-F238E27FC236}">
                  <a16:creationId xmlns:a16="http://schemas.microsoft.com/office/drawing/2014/main" id="{768D7032-8316-9C3D-C4C6-5FE31EB19009}"/>
                </a:ext>
              </a:extLst>
            </p:cNvPr>
            <p:cNvSpPr>
              <a:spLocks noChangeArrowheads="1"/>
            </p:cNvSpPr>
            <p:nvPr/>
          </p:nvSpPr>
          <p:spPr bwMode="auto">
            <a:xfrm>
              <a:off x="5360" y="1072"/>
              <a:ext cx="76" cy="77"/>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3" name="Oval 15">
              <a:extLst>
                <a:ext uri="{FF2B5EF4-FFF2-40B4-BE49-F238E27FC236}">
                  <a16:creationId xmlns:a16="http://schemas.microsoft.com/office/drawing/2014/main" id="{B10E955B-92BB-53E2-ADA4-BEE0A3FBE3FB}"/>
                </a:ext>
              </a:extLst>
            </p:cNvPr>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4" name="Oval 16">
              <a:extLst>
                <a:ext uri="{FF2B5EF4-FFF2-40B4-BE49-F238E27FC236}">
                  <a16:creationId xmlns:a16="http://schemas.microsoft.com/office/drawing/2014/main" id="{A28DE108-8E9A-B5F4-1E89-6629DADDF1B9}"/>
                </a:ext>
              </a:extLst>
            </p:cNvPr>
            <p:cNvSpPr>
              <a:spLocks noChangeArrowheads="1"/>
            </p:cNvSpPr>
            <p:nvPr/>
          </p:nvSpPr>
          <p:spPr bwMode="auto">
            <a:xfrm>
              <a:off x="5136" y="1184"/>
              <a:ext cx="80" cy="73"/>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5" name="Oval 17">
              <a:extLst>
                <a:ext uri="{FF2B5EF4-FFF2-40B4-BE49-F238E27FC236}">
                  <a16:creationId xmlns:a16="http://schemas.microsoft.com/office/drawing/2014/main" id="{97C962B1-A51E-FC5C-9DC5-A710DFB97852}"/>
                </a:ext>
              </a:extLst>
            </p:cNvPr>
            <p:cNvSpPr>
              <a:spLocks noChangeArrowheads="1"/>
            </p:cNvSpPr>
            <p:nvPr/>
          </p:nvSpPr>
          <p:spPr bwMode="auto">
            <a:xfrm>
              <a:off x="5248" y="1184"/>
              <a:ext cx="79" cy="73"/>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6" name="Oval 18">
              <a:extLst>
                <a:ext uri="{FF2B5EF4-FFF2-40B4-BE49-F238E27FC236}">
                  <a16:creationId xmlns:a16="http://schemas.microsoft.com/office/drawing/2014/main" id="{01FDDCAD-9B31-72E8-37FE-F725542C0892}"/>
                </a:ext>
              </a:extLst>
            </p:cNvPr>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7" name="Oval 19">
              <a:extLst>
                <a:ext uri="{FF2B5EF4-FFF2-40B4-BE49-F238E27FC236}">
                  <a16:creationId xmlns:a16="http://schemas.microsoft.com/office/drawing/2014/main" id="{2C850C6F-BB3D-F867-1952-25F0AB14FC7D}"/>
                </a:ext>
              </a:extLst>
            </p:cNvPr>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8" name="Oval 20">
              <a:extLst>
                <a:ext uri="{FF2B5EF4-FFF2-40B4-BE49-F238E27FC236}">
                  <a16:creationId xmlns:a16="http://schemas.microsoft.com/office/drawing/2014/main" id="{5D301D8C-4262-F158-D339-A810152F922A}"/>
                </a:ext>
              </a:extLst>
            </p:cNvPr>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69" name="Oval 21">
              <a:extLst>
                <a:ext uri="{FF2B5EF4-FFF2-40B4-BE49-F238E27FC236}">
                  <a16:creationId xmlns:a16="http://schemas.microsoft.com/office/drawing/2014/main" id="{5518EA7B-856A-5D32-E45C-70ADA3E02F8D}"/>
                </a:ext>
              </a:extLst>
            </p:cNvPr>
            <p:cNvSpPr>
              <a:spLocks noChangeArrowheads="1"/>
            </p:cNvSpPr>
            <p:nvPr/>
          </p:nvSpPr>
          <p:spPr bwMode="auto">
            <a:xfrm>
              <a:off x="5136" y="1296"/>
              <a:ext cx="80" cy="80"/>
            </a:xfrm>
            <a:prstGeom prst="ellipse">
              <a:avLst/>
            </a:prstGeom>
            <a:solidFill>
              <a:schemeClr val="tx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0" name="Oval 22">
              <a:extLst>
                <a:ext uri="{FF2B5EF4-FFF2-40B4-BE49-F238E27FC236}">
                  <a16:creationId xmlns:a16="http://schemas.microsoft.com/office/drawing/2014/main" id="{BE8CD1F2-772B-A097-A423-AF92910147C7}"/>
                </a:ext>
              </a:extLst>
            </p:cNvPr>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1" name="Oval 23">
              <a:extLst>
                <a:ext uri="{FF2B5EF4-FFF2-40B4-BE49-F238E27FC236}">
                  <a16:creationId xmlns:a16="http://schemas.microsoft.com/office/drawing/2014/main" id="{883706D3-303D-F442-073C-CE71F00FC6B1}"/>
                </a:ext>
              </a:extLst>
            </p:cNvPr>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2" name="Oval 24">
              <a:extLst>
                <a:ext uri="{FF2B5EF4-FFF2-40B4-BE49-F238E27FC236}">
                  <a16:creationId xmlns:a16="http://schemas.microsoft.com/office/drawing/2014/main" id="{C8D7E89D-AD50-6A54-8B6C-D74C87E9D546}"/>
                </a:ext>
              </a:extLst>
            </p:cNvPr>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3" name="Oval 25">
              <a:extLst>
                <a:ext uri="{FF2B5EF4-FFF2-40B4-BE49-F238E27FC236}">
                  <a16:creationId xmlns:a16="http://schemas.microsoft.com/office/drawing/2014/main" id="{4E2D8FF7-A9B7-2262-4B01-414E59BD9363}"/>
                </a:ext>
              </a:extLst>
            </p:cNvPr>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4" name="Oval 26">
              <a:extLst>
                <a:ext uri="{FF2B5EF4-FFF2-40B4-BE49-F238E27FC236}">
                  <a16:creationId xmlns:a16="http://schemas.microsoft.com/office/drawing/2014/main" id="{0FDB1206-9F4D-7309-DF1D-735EFF05B8CE}"/>
                </a:ext>
              </a:extLst>
            </p:cNvPr>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5" name="Oval 27">
              <a:extLst>
                <a:ext uri="{FF2B5EF4-FFF2-40B4-BE49-F238E27FC236}">
                  <a16:creationId xmlns:a16="http://schemas.microsoft.com/office/drawing/2014/main" id="{C57CDA92-419E-6FAA-BB31-51339665ADD7}"/>
                </a:ext>
              </a:extLst>
            </p:cNvPr>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6" name="Oval 28">
              <a:extLst>
                <a:ext uri="{FF2B5EF4-FFF2-40B4-BE49-F238E27FC236}">
                  <a16:creationId xmlns:a16="http://schemas.microsoft.com/office/drawing/2014/main" id="{52D5D81A-48FF-431A-7D07-7B2DF33D149D}"/>
                </a:ext>
              </a:extLst>
            </p:cNvPr>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7" name="Oval 29">
              <a:extLst>
                <a:ext uri="{FF2B5EF4-FFF2-40B4-BE49-F238E27FC236}">
                  <a16:creationId xmlns:a16="http://schemas.microsoft.com/office/drawing/2014/main" id="{D0EC6A15-3E37-7D65-25A4-28C02AE4CDF0}"/>
                </a:ext>
              </a:extLst>
            </p:cNvPr>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8" name="Oval 30">
              <a:extLst>
                <a:ext uri="{FF2B5EF4-FFF2-40B4-BE49-F238E27FC236}">
                  <a16:creationId xmlns:a16="http://schemas.microsoft.com/office/drawing/2014/main" id="{A20A0DDD-DC59-13AA-3A80-EFBE145D4B7C}"/>
                </a:ext>
              </a:extLst>
            </p:cNvPr>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9" name="Oval 31">
              <a:extLst>
                <a:ext uri="{FF2B5EF4-FFF2-40B4-BE49-F238E27FC236}">
                  <a16:creationId xmlns:a16="http://schemas.microsoft.com/office/drawing/2014/main" id="{523E0B4B-F5D1-11D3-AC9A-16C7DD5099A0}"/>
                </a:ext>
              </a:extLst>
            </p:cNvPr>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0" name="Oval 32">
              <a:extLst>
                <a:ext uri="{FF2B5EF4-FFF2-40B4-BE49-F238E27FC236}">
                  <a16:creationId xmlns:a16="http://schemas.microsoft.com/office/drawing/2014/main" id="{047E9D61-843C-E494-DAD1-0098A2192864}"/>
                </a:ext>
              </a:extLst>
            </p:cNvPr>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1" name="Oval 33">
              <a:extLst>
                <a:ext uri="{FF2B5EF4-FFF2-40B4-BE49-F238E27FC236}">
                  <a16:creationId xmlns:a16="http://schemas.microsoft.com/office/drawing/2014/main" id="{D3E4909B-FE78-F76C-2CEE-D3CD573F5CE7}"/>
                </a:ext>
              </a:extLst>
            </p:cNvPr>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2" name="Oval 34">
              <a:extLst>
                <a:ext uri="{FF2B5EF4-FFF2-40B4-BE49-F238E27FC236}">
                  <a16:creationId xmlns:a16="http://schemas.microsoft.com/office/drawing/2014/main" id="{740FB206-0E1D-0B26-BB07-AA7AB115615A}"/>
                </a:ext>
              </a:extLst>
            </p:cNvPr>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3" name="Oval 35">
              <a:extLst>
                <a:ext uri="{FF2B5EF4-FFF2-40B4-BE49-F238E27FC236}">
                  <a16:creationId xmlns:a16="http://schemas.microsoft.com/office/drawing/2014/main" id="{B878EAB6-2CEB-FBD5-BC13-596ABE61DBED}"/>
                </a:ext>
              </a:extLst>
            </p:cNvPr>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4" name="Oval 36">
              <a:extLst>
                <a:ext uri="{FF2B5EF4-FFF2-40B4-BE49-F238E27FC236}">
                  <a16:creationId xmlns:a16="http://schemas.microsoft.com/office/drawing/2014/main" id="{7366DD24-DD29-6B21-2182-60F0DBA9A003}"/>
                </a:ext>
              </a:extLst>
            </p:cNvPr>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5" name="Oval 37">
              <a:extLst>
                <a:ext uri="{FF2B5EF4-FFF2-40B4-BE49-F238E27FC236}">
                  <a16:creationId xmlns:a16="http://schemas.microsoft.com/office/drawing/2014/main" id="{DD75FC26-603B-C99A-DD0B-F009E3DE69CB}"/>
                </a:ext>
              </a:extLst>
            </p:cNvPr>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6" name="Oval 38">
              <a:extLst>
                <a:ext uri="{FF2B5EF4-FFF2-40B4-BE49-F238E27FC236}">
                  <a16:creationId xmlns:a16="http://schemas.microsoft.com/office/drawing/2014/main" id="{40DD6755-59CB-25DF-A1D2-4C004EB14778}"/>
                </a:ext>
              </a:extLst>
            </p:cNvPr>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87" name="Oval 39">
              <a:extLst>
                <a:ext uri="{FF2B5EF4-FFF2-40B4-BE49-F238E27FC236}">
                  <a16:creationId xmlns:a16="http://schemas.microsoft.com/office/drawing/2014/main" id="{2FB2EA26-52B3-76AE-43C0-94B175652D59}"/>
                </a:ext>
              </a:extLst>
            </p:cNvPr>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cs typeface="Arial" charset="0"/>
        </a:defRPr>
      </a:lvl2pPr>
      <a:lvl3pPr algn="l" rtl="0" eaLnBrk="0" fontAlgn="base" hangingPunct="0">
        <a:spcBef>
          <a:spcPct val="0"/>
        </a:spcBef>
        <a:spcAft>
          <a:spcPct val="0"/>
        </a:spcAft>
        <a:defRPr sz="3900" b="1">
          <a:solidFill>
            <a:schemeClr val="tx2"/>
          </a:solidFill>
          <a:latin typeface="Arial" charset="0"/>
          <a:cs typeface="Arial" charset="0"/>
        </a:defRPr>
      </a:lvl3pPr>
      <a:lvl4pPr algn="l" rtl="0" eaLnBrk="0" fontAlgn="base" hangingPunct="0">
        <a:spcBef>
          <a:spcPct val="0"/>
        </a:spcBef>
        <a:spcAft>
          <a:spcPct val="0"/>
        </a:spcAft>
        <a:defRPr sz="3900" b="1">
          <a:solidFill>
            <a:schemeClr val="tx2"/>
          </a:solidFill>
          <a:latin typeface="Arial" charset="0"/>
          <a:cs typeface="Arial" charset="0"/>
        </a:defRPr>
      </a:lvl4pPr>
      <a:lvl5pPr algn="l" rtl="0" eaLnBrk="0" fontAlgn="base" hangingPunct="0">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54AE141-201E-915F-023E-E8283464FC01}"/>
              </a:ext>
            </a:extLst>
          </p:cNvPr>
          <p:cNvSpPr>
            <a:spLocks noGrp="1"/>
          </p:cNvSpPr>
          <p:nvPr>
            <p:ph type="title"/>
          </p:nvPr>
        </p:nvSpPr>
        <p:spPr>
          <a:xfrm>
            <a:off x="381000" y="122238"/>
            <a:ext cx="8305800" cy="1295400"/>
          </a:xfrm>
        </p:spPr>
        <p:txBody>
          <a:bodyPr/>
          <a:lstStyle/>
          <a:p>
            <a:r>
              <a:rPr lang="en-US" altLang="en-US" sz="4000">
                <a:solidFill>
                  <a:srgbClr val="C00000"/>
                </a:solidFill>
              </a:rPr>
              <a:t>Introduction to Cloud Computing </a:t>
            </a:r>
          </a:p>
        </p:txBody>
      </p:sp>
      <p:sp>
        <p:nvSpPr>
          <p:cNvPr id="3" name="Content Placeholder 2">
            <a:extLst>
              <a:ext uri="{FF2B5EF4-FFF2-40B4-BE49-F238E27FC236}">
                <a16:creationId xmlns:a16="http://schemas.microsoft.com/office/drawing/2014/main" id="{A4FA0B0F-944A-8AE5-1B5D-4C3969675231}"/>
              </a:ext>
            </a:extLst>
          </p:cNvPr>
          <p:cNvSpPr>
            <a:spLocks noGrp="1"/>
          </p:cNvSpPr>
          <p:nvPr>
            <p:ph idx="1"/>
          </p:nvPr>
        </p:nvSpPr>
        <p:spPr/>
        <p:txBody>
          <a:bodyPr/>
          <a:lstStyle/>
          <a:p>
            <a:pPr marL="457200" indent="-457200" eaLnBrk="1" fontAlgn="auto" hangingPunct="1">
              <a:spcAft>
                <a:spcPts val="0"/>
              </a:spcAft>
              <a:buFont typeface="Wingdings" panose="05000000000000000000" pitchFamily="2" charset="2"/>
              <a:buChar char="Ø"/>
              <a:defRPr/>
            </a:pPr>
            <a:r>
              <a:rPr lang="en-US" dirty="0"/>
              <a:t>Cloud Computing in a Nutshell </a:t>
            </a:r>
          </a:p>
          <a:p>
            <a:pPr marL="457200" indent="-457200" eaLnBrk="1" fontAlgn="auto" hangingPunct="1">
              <a:spcAft>
                <a:spcPts val="0"/>
              </a:spcAft>
              <a:buFont typeface="Wingdings" panose="05000000000000000000" pitchFamily="2" charset="2"/>
              <a:buChar char="Ø"/>
              <a:defRPr/>
            </a:pPr>
            <a:r>
              <a:rPr lang="en-US" dirty="0"/>
              <a:t>Roots of Cloud Computing, Grid and Cloud </a:t>
            </a:r>
          </a:p>
          <a:p>
            <a:pPr marL="457200" indent="-457200" eaLnBrk="1" fontAlgn="auto" hangingPunct="1">
              <a:spcAft>
                <a:spcPts val="0"/>
              </a:spcAft>
              <a:buFont typeface="Wingdings" panose="05000000000000000000" pitchFamily="2" charset="2"/>
              <a:buChar char="Ø"/>
              <a:defRPr/>
            </a:pPr>
            <a:r>
              <a:rPr lang="en-US" dirty="0"/>
              <a:t>Layers and Types of Clouds</a:t>
            </a:r>
          </a:p>
          <a:p>
            <a:pPr marL="457200" indent="-457200" eaLnBrk="1" fontAlgn="auto" hangingPunct="1">
              <a:spcAft>
                <a:spcPts val="0"/>
              </a:spcAft>
              <a:buFont typeface="Wingdings" panose="05000000000000000000" pitchFamily="2" charset="2"/>
              <a:buChar char="Ø"/>
              <a:defRPr/>
            </a:pPr>
            <a:r>
              <a:rPr lang="en-US" dirty="0"/>
              <a:t>Service Models </a:t>
            </a:r>
          </a:p>
          <a:p>
            <a:pPr marL="457200" indent="-457200" eaLnBrk="1" fontAlgn="auto" hangingPunct="1">
              <a:spcAft>
                <a:spcPts val="0"/>
              </a:spcAft>
              <a:buFont typeface="Wingdings" panose="05000000000000000000" pitchFamily="2" charset="2"/>
              <a:buChar char="Ø"/>
              <a:defRPr/>
            </a:pPr>
            <a:r>
              <a:rPr lang="en-US" dirty="0"/>
              <a:t>Desired Features of a Cloud</a:t>
            </a:r>
          </a:p>
          <a:p>
            <a:pPr marL="457200" indent="-457200" eaLnBrk="1" fontAlgn="auto" hangingPunct="1">
              <a:spcAft>
                <a:spcPts val="0"/>
              </a:spcAft>
              <a:buFont typeface="Wingdings" panose="05000000000000000000" pitchFamily="2" charset="2"/>
              <a:buChar char="Ø"/>
              <a:defRPr/>
            </a:pPr>
            <a:r>
              <a:rPr lang="en-US" dirty="0"/>
              <a:t>Basic Principles of Cloud Computing </a:t>
            </a:r>
          </a:p>
          <a:p>
            <a:pPr marL="457200" indent="-457200" eaLnBrk="1" fontAlgn="auto" hangingPunct="1">
              <a:spcAft>
                <a:spcPts val="0"/>
              </a:spcAft>
              <a:buFont typeface="Wingdings" panose="05000000000000000000" pitchFamily="2" charset="2"/>
              <a:buChar char="Ø"/>
              <a:defRPr/>
            </a:pPr>
            <a:r>
              <a:rPr lang="en-US" dirty="0"/>
              <a:t>Challenges and Risks</a:t>
            </a:r>
          </a:p>
          <a:p>
            <a:pPr marL="457200" indent="-457200" eaLnBrk="1" fontAlgn="auto" hangingPunct="1">
              <a:spcAft>
                <a:spcPts val="0"/>
              </a:spcAft>
              <a:buFont typeface="Wingdings"/>
              <a:buNone/>
              <a:defRPr/>
            </a:pPr>
            <a:endParaRPr lang="en-US" dirty="0"/>
          </a:p>
          <a:p>
            <a:pPr marL="274320" indent="-274320" eaLnBrk="1" fontAlgn="auto" hangingPunct="1">
              <a:spcAft>
                <a:spcPts val="0"/>
              </a:spcAft>
              <a:buFont typeface="Wingdings"/>
              <a:buChar char=""/>
              <a:defRPr/>
            </a:pPr>
            <a:endParaRPr lang="en-US" sz="2800" dirty="0"/>
          </a:p>
          <a:p>
            <a:pP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E30D12-98A8-3E4C-B2A0-B04D5A882432}"/>
              </a:ext>
            </a:extLst>
          </p:cNvPr>
          <p:cNvSpPr>
            <a:spLocks noGrp="1"/>
          </p:cNvSpPr>
          <p:nvPr>
            <p:ph/>
          </p:nvPr>
        </p:nvSpPr>
        <p:spPr>
          <a:xfrm>
            <a:off x="228600" y="200025"/>
            <a:ext cx="8763000" cy="6048375"/>
          </a:xfrm>
        </p:spPr>
        <p:txBody>
          <a:bodyPr/>
          <a:lstStyle/>
          <a:p>
            <a:pPr>
              <a:defRPr/>
            </a:pPr>
            <a:r>
              <a:rPr lang="en-US" sz="2000" dirty="0"/>
              <a:t>Globus Toolkit - a middleware - implements several standard Grid services.</a:t>
            </a:r>
          </a:p>
          <a:p>
            <a:pPr marL="0" indent="0">
              <a:buFont typeface="Wingdings" panose="05000000000000000000" pitchFamily="2" charset="2"/>
              <a:buNone/>
              <a:defRPr/>
            </a:pPr>
            <a:endParaRPr lang="en-US" sz="2000" dirty="0"/>
          </a:p>
          <a:p>
            <a:pPr>
              <a:defRPr/>
            </a:pPr>
            <a:r>
              <a:rPr lang="en-US" sz="2000" dirty="0"/>
              <a:t>However, </a:t>
            </a:r>
            <a:r>
              <a:rPr lang="en-US" sz="2000" dirty="0">
                <a:solidFill>
                  <a:srgbClr val="7030A0"/>
                </a:solidFill>
              </a:rPr>
              <a:t>ensuring QoS in grids </a:t>
            </a:r>
            <a:r>
              <a:rPr lang="en-US" sz="2000" dirty="0"/>
              <a:t>- perceived as a difficult endeavor. </a:t>
            </a:r>
          </a:p>
          <a:p>
            <a:pPr>
              <a:defRPr/>
            </a:pPr>
            <a:r>
              <a:rPr lang="en-US" sz="2000" dirty="0">
                <a:solidFill>
                  <a:srgbClr val="7030A0"/>
                </a:solidFill>
              </a:rPr>
              <a:t>Lack of performance isolation </a:t>
            </a:r>
            <a:r>
              <a:rPr lang="en-US" sz="2000" dirty="0"/>
              <a:t>- prevented grids adoption </a:t>
            </a:r>
          </a:p>
          <a:p>
            <a:pPr marL="0" indent="0">
              <a:buFont typeface="Wingdings" panose="05000000000000000000" pitchFamily="2" charset="2"/>
              <a:buNone/>
              <a:defRPr/>
            </a:pPr>
            <a:r>
              <a:rPr lang="en-US" sz="2000" dirty="0"/>
              <a:t>	(environments where resources are oversubscribed or </a:t>
            </a:r>
          </a:p>
          <a:p>
            <a:pPr marL="0" indent="0">
              <a:buFont typeface="Wingdings" panose="05000000000000000000" pitchFamily="2" charset="2"/>
              <a:buNone/>
              <a:defRPr/>
            </a:pPr>
            <a:r>
              <a:rPr lang="en-US" sz="2000" dirty="0"/>
              <a:t>	users are uncooperative). </a:t>
            </a:r>
          </a:p>
          <a:p>
            <a:pPr>
              <a:defRPr/>
            </a:pPr>
            <a:r>
              <a:rPr lang="en-US" sz="2000" dirty="0">
                <a:solidFill>
                  <a:srgbClr val="7030A0"/>
                </a:solidFill>
              </a:rPr>
              <a:t>Impossibility of enforcing QoS &amp; guaranteeing execution time </a:t>
            </a:r>
          </a:p>
          <a:p>
            <a:pPr marL="0" indent="0">
              <a:buFont typeface="Wingdings" panose="05000000000000000000" pitchFamily="2" charset="2"/>
              <a:buNone/>
              <a:defRPr/>
            </a:pPr>
            <a:r>
              <a:rPr lang="en-US" sz="2000" dirty="0"/>
              <a:t>	- became a problem, especially for time-critical applications.</a:t>
            </a:r>
          </a:p>
          <a:p>
            <a:pPr>
              <a:defRPr/>
            </a:pPr>
            <a:r>
              <a:rPr lang="en-US" sz="2000" dirty="0"/>
              <a:t>Another issue - that has lead to frustration when using grids </a:t>
            </a:r>
          </a:p>
          <a:p>
            <a:pPr marL="0" indent="0">
              <a:buFont typeface="Wingdings" panose="05000000000000000000" pitchFamily="2" charset="2"/>
              <a:buNone/>
              <a:defRPr/>
            </a:pPr>
            <a:r>
              <a:rPr lang="en-US" sz="2000" dirty="0"/>
              <a:t>	- </a:t>
            </a:r>
            <a:r>
              <a:rPr lang="en-US" sz="2000" dirty="0">
                <a:solidFill>
                  <a:srgbClr val="7030A0"/>
                </a:solidFill>
              </a:rPr>
              <a:t>availability of resources with diverse software configurations, including disparate operating systems, libraries, compilers, runtime environments, and so forth</a:t>
            </a:r>
            <a:r>
              <a:rPr lang="en-US" sz="2000" dirty="0"/>
              <a:t>. </a:t>
            </a:r>
          </a:p>
          <a:p>
            <a:pPr marL="0" indent="0">
              <a:buFont typeface="Wingdings" panose="05000000000000000000" pitchFamily="2" charset="2"/>
              <a:buNone/>
              <a:defRPr/>
            </a:pPr>
            <a:endParaRPr lang="en-US" sz="2000" dirty="0"/>
          </a:p>
          <a:p>
            <a:pPr>
              <a:defRPr/>
            </a:pPr>
            <a:r>
              <a:rPr lang="en-US" sz="2000" b="1" i="1" dirty="0">
                <a:solidFill>
                  <a:srgbClr val="7030A0"/>
                </a:solidFill>
              </a:rPr>
              <a:t>Virtualization technology has been identified as the perfect fit to issues that have caused frustration when using grids. </a:t>
            </a:r>
          </a:p>
          <a:p>
            <a:pPr marL="0" indent="0">
              <a:buFont typeface="Wingdings" panose="05000000000000000000" pitchFamily="2" charset="2"/>
              <a:buNone/>
              <a:defRPr/>
            </a:pPr>
            <a:endParaRPr lang="en-US" sz="2000" dirty="0"/>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15C216CE-8037-DBA0-77DE-41132C96899B}"/>
              </a:ext>
            </a:extLst>
          </p:cNvPr>
          <p:cNvSpPr>
            <a:spLocks noChangeArrowheads="1"/>
          </p:cNvSpPr>
          <p:nvPr/>
        </p:nvSpPr>
        <p:spPr bwMode="auto">
          <a:xfrm>
            <a:off x="76200" y="762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2060"/>
                </a:solidFill>
              </a:rPr>
              <a:t>Utility Computing</a:t>
            </a:r>
          </a:p>
        </p:txBody>
      </p:sp>
      <p:sp>
        <p:nvSpPr>
          <p:cNvPr id="15363" name="Content Placeholder 2">
            <a:extLst>
              <a:ext uri="{FF2B5EF4-FFF2-40B4-BE49-F238E27FC236}">
                <a16:creationId xmlns:a16="http://schemas.microsoft.com/office/drawing/2014/main" id="{888ED2C5-7DF9-7C5B-A79E-21FE07D582E5}"/>
              </a:ext>
            </a:extLst>
          </p:cNvPr>
          <p:cNvSpPr>
            <a:spLocks noGrp="1" noChangeArrowheads="1"/>
          </p:cNvSpPr>
          <p:nvPr>
            <p:ph idx="1"/>
          </p:nvPr>
        </p:nvSpPr>
        <p:spPr>
          <a:xfrm>
            <a:off x="106363" y="762000"/>
            <a:ext cx="8593137" cy="5953125"/>
          </a:xfrm>
        </p:spPr>
        <p:txBody>
          <a:bodyPr/>
          <a:lstStyle/>
          <a:p>
            <a:pPr>
              <a:defRPr/>
            </a:pPr>
            <a:r>
              <a:rPr lang="en-US" sz="2000" dirty="0"/>
              <a:t>In utility computing environments:</a:t>
            </a:r>
          </a:p>
          <a:p>
            <a:pPr marL="0" indent="0">
              <a:buFont typeface="Wingdings" panose="05000000000000000000" pitchFamily="2" charset="2"/>
              <a:buNone/>
              <a:defRPr/>
            </a:pPr>
            <a:r>
              <a:rPr lang="en-US" sz="2000" dirty="0"/>
              <a:t>	</a:t>
            </a:r>
            <a:r>
              <a:rPr lang="en-US" sz="2000" dirty="0">
                <a:solidFill>
                  <a:srgbClr val="7030A0"/>
                </a:solidFill>
              </a:rPr>
              <a:t>- users assign a “utility” value to their jobs, </a:t>
            </a:r>
          </a:p>
          <a:p>
            <a:pPr marL="0" indent="0">
              <a:buFont typeface="Wingdings" panose="05000000000000000000" pitchFamily="2" charset="2"/>
              <a:buNone/>
              <a:defRPr/>
            </a:pPr>
            <a:r>
              <a:rPr lang="en-US" sz="2000" dirty="0">
                <a:solidFill>
                  <a:srgbClr val="7030A0"/>
                </a:solidFill>
              </a:rPr>
              <a:t>	- where utility is a fixed or time-varying valuation </a:t>
            </a:r>
          </a:p>
          <a:p>
            <a:pPr marL="0" indent="0">
              <a:buFont typeface="Wingdings" panose="05000000000000000000" pitchFamily="2" charset="2"/>
              <a:buNone/>
              <a:defRPr/>
            </a:pPr>
            <a:r>
              <a:rPr lang="en-US" sz="2000" dirty="0">
                <a:solidFill>
                  <a:srgbClr val="7030A0"/>
                </a:solidFill>
              </a:rPr>
              <a:t>	- that captures various QoS constraints </a:t>
            </a:r>
          </a:p>
          <a:p>
            <a:pPr marL="0" indent="0">
              <a:buFont typeface="Wingdings" panose="05000000000000000000" pitchFamily="2" charset="2"/>
              <a:buNone/>
              <a:defRPr/>
            </a:pPr>
            <a:r>
              <a:rPr lang="en-US" sz="2000" dirty="0">
                <a:solidFill>
                  <a:srgbClr val="7030A0"/>
                </a:solidFill>
              </a:rPr>
              <a:t>	   	(deadline, importance, satisfaction). </a:t>
            </a:r>
          </a:p>
          <a:p>
            <a:pPr marL="0" indent="0">
              <a:buFont typeface="Wingdings" panose="05000000000000000000" pitchFamily="2" charset="2"/>
              <a:buNone/>
              <a:defRPr/>
            </a:pPr>
            <a:endParaRPr lang="en-US" sz="2000" dirty="0"/>
          </a:p>
          <a:p>
            <a:pPr>
              <a:defRPr/>
            </a:pPr>
            <a:r>
              <a:rPr lang="en-US" sz="2000" dirty="0"/>
              <a:t>The </a:t>
            </a:r>
            <a:r>
              <a:rPr lang="en-US" sz="2000" u="sng" dirty="0"/>
              <a:t>valuation is the amount they are willing to pay a service provider to satisfy their demands</a:t>
            </a:r>
            <a:r>
              <a:rPr lang="en-US" sz="2000" dirty="0"/>
              <a:t>. </a:t>
            </a:r>
          </a:p>
          <a:p>
            <a:pPr>
              <a:defRPr/>
            </a:pPr>
            <a:endParaRPr lang="en-US" sz="2000" dirty="0"/>
          </a:p>
          <a:p>
            <a:pPr>
              <a:defRPr/>
            </a:pPr>
            <a:r>
              <a:rPr lang="en-US" sz="2000" dirty="0"/>
              <a:t>The service providers then </a:t>
            </a:r>
            <a:r>
              <a:rPr lang="en-US" sz="2000" dirty="0">
                <a:solidFill>
                  <a:srgbClr val="7030A0"/>
                </a:solidFill>
              </a:rPr>
              <a:t>attempt to maximize their own utility</a:t>
            </a:r>
            <a:r>
              <a:rPr lang="en-US" sz="2000" dirty="0"/>
              <a:t>, where said utility may directly correlate with their profit. </a:t>
            </a:r>
          </a:p>
          <a:p>
            <a:pPr>
              <a:defRPr/>
            </a:pPr>
            <a:endParaRPr lang="en-US" sz="2000" dirty="0"/>
          </a:p>
          <a:p>
            <a:pPr>
              <a:defRPr/>
            </a:pPr>
            <a:r>
              <a:rPr lang="en-US" sz="2000" dirty="0"/>
              <a:t>Providers can choose to prioritize high yield user jobs, </a:t>
            </a:r>
          </a:p>
          <a:p>
            <a:pPr marL="0" indent="0">
              <a:buFont typeface="Wingdings" panose="05000000000000000000" pitchFamily="2" charset="2"/>
              <a:buNone/>
              <a:defRPr/>
            </a:pPr>
            <a:r>
              <a:rPr lang="en-US" sz="2000" dirty="0"/>
              <a:t>	- leading to a scenario where shared systems - viewed as a marketplace, </a:t>
            </a:r>
          </a:p>
          <a:p>
            <a:pPr marL="0" indent="0">
              <a:buFont typeface="Wingdings" panose="05000000000000000000" pitchFamily="2" charset="2"/>
              <a:buNone/>
              <a:defRPr/>
            </a:pPr>
            <a:r>
              <a:rPr lang="en-US" sz="2000" dirty="0"/>
              <a:t>	- where users compete for resources based on perceived utility.</a:t>
            </a: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52110285-7166-7131-4DF7-F3AF32D19996}"/>
              </a:ext>
            </a:extLst>
          </p:cNvPr>
          <p:cNvSpPr>
            <a:spLocks noChangeArrowheads="1"/>
          </p:cNvSpPr>
          <p:nvPr/>
        </p:nvSpPr>
        <p:spPr bwMode="auto">
          <a:xfrm>
            <a:off x="152400" y="1524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2060"/>
                </a:solidFill>
              </a:rPr>
              <a:t>Hardware Virtualization</a:t>
            </a:r>
          </a:p>
        </p:txBody>
      </p:sp>
      <p:sp>
        <p:nvSpPr>
          <p:cNvPr id="15363" name="Content Placeholder 2">
            <a:extLst>
              <a:ext uri="{FF2B5EF4-FFF2-40B4-BE49-F238E27FC236}">
                <a16:creationId xmlns:a16="http://schemas.microsoft.com/office/drawing/2014/main" id="{32F63AC0-CCE8-665B-FCA9-61973731DEC2}"/>
              </a:ext>
            </a:extLst>
          </p:cNvPr>
          <p:cNvSpPr>
            <a:spLocks noGrp="1" noChangeArrowheads="1"/>
          </p:cNvSpPr>
          <p:nvPr>
            <p:ph idx="1"/>
          </p:nvPr>
        </p:nvSpPr>
        <p:spPr>
          <a:xfrm>
            <a:off x="144463" y="838200"/>
            <a:ext cx="8839200" cy="5562600"/>
          </a:xfrm>
        </p:spPr>
        <p:txBody>
          <a:bodyPr/>
          <a:lstStyle/>
          <a:p>
            <a:pPr>
              <a:defRPr/>
            </a:pPr>
            <a:r>
              <a:rPr lang="en-US" sz="2000" dirty="0"/>
              <a:t>Cloud computing services - backed by large-scale data centers (composed of thousands of computers).</a:t>
            </a:r>
          </a:p>
          <a:p>
            <a:pPr>
              <a:defRPr/>
            </a:pPr>
            <a:endParaRPr lang="en-US" sz="2000" dirty="0"/>
          </a:p>
          <a:p>
            <a:pPr>
              <a:defRPr/>
            </a:pPr>
            <a:r>
              <a:rPr lang="en-US" sz="2000" dirty="0"/>
              <a:t>Such data centers are built - to serve many users and host many disparate applications. </a:t>
            </a:r>
          </a:p>
          <a:p>
            <a:pPr>
              <a:defRPr/>
            </a:pPr>
            <a:endParaRPr lang="en-US" sz="2000" dirty="0"/>
          </a:p>
          <a:p>
            <a:pPr>
              <a:defRPr/>
            </a:pPr>
            <a:r>
              <a:rPr lang="en-US" sz="2000" dirty="0"/>
              <a:t>For this purpose, </a:t>
            </a:r>
            <a:r>
              <a:rPr lang="en-US" sz="2000" dirty="0">
                <a:solidFill>
                  <a:srgbClr val="7030A0"/>
                </a:solidFill>
              </a:rPr>
              <a:t>hardware virtualization can be considered as a perfect fit to overcome most operational issues of data center building and maintenance. </a:t>
            </a:r>
            <a:endParaRPr lang="en-US" sz="2000" dirty="0"/>
          </a:p>
          <a:p>
            <a:pPr marL="0" indent="0">
              <a:buFont typeface="Wingdings" panose="05000000000000000000" pitchFamily="2" charset="2"/>
              <a:buNone/>
              <a:defRPr/>
            </a:pPr>
            <a:r>
              <a:rPr lang="en-US" sz="2000" dirty="0"/>
              <a:t> </a:t>
            </a:r>
          </a:p>
          <a:p>
            <a:pPr>
              <a:defRPr/>
            </a:pPr>
            <a:r>
              <a:rPr lang="en-US" sz="2000" dirty="0"/>
              <a:t>As depicted in Figure 1.2, a software layer, the virtual machine monitor (VMM), also called a hypervisor, mediates access to the physical hardware presenting to each guest operating system a virtual machine (VM), which is a set of virtual platform interfaces [22].</a:t>
            </a: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9EC87E4A-965B-7A93-82CE-5664FEB20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0013"/>
            <a:ext cx="8610600" cy="584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A28692-F9E3-DD42-23FA-70B50AE1D4EE}"/>
              </a:ext>
            </a:extLst>
          </p:cNvPr>
          <p:cNvSpPr>
            <a:spLocks noGrp="1"/>
          </p:cNvSpPr>
          <p:nvPr>
            <p:ph/>
          </p:nvPr>
        </p:nvSpPr>
        <p:spPr>
          <a:xfrm>
            <a:off x="304800" y="200025"/>
            <a:ext cx="8534400" cy="6429375"/>
          </a:xfrm>
        </p:spPr>
        <p:txBody>
          <a:bodyPr/>
          <a:lstStyle/>
          <a:p>
            <a:pPr>
              <a:defRPr/>
            </a:pPr>
            <a:r>
              <a:rPr lang="en-US" sz="1800" dirty="0"/>
              <a:t>With adoption of virtualization - three basic capabilities regarding management of workload in a virtualized system are:</a:t>
            </a:r>
          </a:p>
          <a:p>
            <a:pPr>
              <a:buFont typeface="Wingdings" panose="05000000000000000000" pitchFamily="2" charset="2"/>
              <a:buNone/>
              <a:defRPr/>
            </a:pPr>
            <a:r>
              <a:rPr lang="en-US" sz="1800" dirty="0"/>
              <a:t>		- isolation, consolidation, and migration.</a:t>
            </a:r>
          </a:p>
          <a:p>
            <a:pPr>
              <a:defRPr/>
            </a:pPr>
            <a:endParaRPr lang="en-US" sz="1800" dirty="0"/>
          </a:p>
          <a:p>
            <a:pPr>
              <a:defRPr/>
            </a:pPr>
            <a:r>
              <a:rPr lang="en-US" sz="1800" dirty="0">
                <a:solidFill>
                  <a:srgbClr val="7030A0"/>
                </a:solidFill>
              </a:rPr>
              <a:t>Workload isolation is achieved - all program instructions are fully confined inside a VM, which leads to improvements in security</a:t>
            </a:r>
            <a:r>
              <a:rPr lang="en-US" sz="1800" dirty="0"/>
              <a:t>.</a:t>
            </a:r>
          </a:p>
          <a:p>
            <a:pPr marL="0" indent="0">
              <a:buFont typeface="Wingdings" panose="05000000000000000000" pitchFamily="2" charset="2"/>
              <a:buNone/>
              <a:defRPr/>
            </a:pPr>
            <a:r>
              <a:rPr lang="en-US" sz="1800" dirty="0"/>
              <a:t> </a:t>
            </a:r>
          </a:p>
          <a:p>
            <a:pPr>
              <a:defRPr/>
            </a:pPr>
            <a:r>
              <a:rPr lang="en-US" sz="1800" dirty="0">
                <a:solidFill>
                  <a:srgbClr val="7030A0"/>
                </a:solidFill>
              </a:rPr>
              <a:t>Better reliability </a:t>
            </a:r>
            <a:r>
              <a:rPr lang="en-US" sz="1800" dirty="0"/>
              <a:t>- because software failures inside one VM do not affect others. </a:t>
            </a:r>
          </a:p>
          <a:p>
            <a:pPr>
              <a:defRPr/>
            </a:pPr>
            <a:r>
              <a:rPr lang="en-US" sz="1800" dirty="0">
                <a:solidFill>
                  <a:srgbClr val="7030A0"/>
                </a:solidFill>
              </a:rPr>
              <a:t>Better performance control </a:t>
            </a:r>
            <a:r>
              <a:rPr lang="en-US" sz="1800" dirty="0"/>
              <a:t>- since execution of one VM should not affect the performance of another VM. </a:t>
            </a:r>
          </a:p>
          <a:p>
            <a:pPr>
              <a:defRPr/>
            </a:pPr>
            <a:endParaRPr lang="en-US" sz="1800" dirty="0"/>
          </a:p>
          <a:p>
            <a:pPr>
              <a:defRPr/>
            </a:pPr>
            <a:r>
              <a:rPr lang="en-US" sz="1800" dirty="0">
                <a:solidFill>
                  <a:srgbClr val="7030A0"/>
                </a:solidFill>
              </a:rPr>
              <a:t>Consolidation of several individual and heterogeneous workloads onto a single physical platform - leads to better system utilization</a:t>
            </a:r>
            <a:r>
              <a:rPr lang="en-US" sz="1800" dirty="0"/>
              <a:t>. </a:t>
            </a:r>
          </a:p>
          <a:p>
            <a:pPr>
              <a:defRPr/>
            </a:pPr>
            <a:endParaRPr lang="en-US" sz="1800" dirty="0"/>
          </a:p>
          <a:p>
            <a:pPr>
              <a:defRPr/>
            </a:pPr>
            <a:r>
              <a:rPr lang="en-US" sz="1800" dirty="0">
                <a:solidFill>
                  <a:srgbClr val="7030A0"/>
                </a:solidFill>
              </a:rPr>
              <a:t>Workload migration - targets at facilitating hardware maintenance, load balancing, and disaster recovery. </a:t>
            </a:r>
          </a:p>
          <a:p>
            <a:pPr>
              <a:defRPr/>
            </a:pPr>
            <a:endParaRPr lang="en-IN" sz="1800" dirty="0"/>
          </a:p>
          <a:p>
            <a:pPr>
              <a:defRPr/>
            </a:pPr>
            <a:r>
              <a:rPr lang="en-US" sz="1800" u="sng" dirty="0"/>
              <a:t>A number of VMM platforms exist that are the basis of many utility or cloud computing environments</a:t>
            </a:r>
            <a:r>
              <a:rPr lang="en-US" sz="1800" dirty="0"/>
              <a:t>. The most notable are: </a:t>
            </a:r>
            <a:r>
              <a:rPr lang="en-US" sz="1800" dirty="0" err="1">
                <a:solidFill>
                  <a:srgbClr val="7030A0"/>
                </a:solidFill>
              </a:rPr>
              <a:t>VMWare</a:t>
            </a:r>
            <a:r>
              <a:rPr lang="en-US" sz="1800" dirty="0">
                <a:solidFill>
                  <a:srgbClr val="7030A0"/>
                </a:solidFill>
              </a:rPr>
              <a:t>, </a:t>
            </a:r>
            <a:r>
              <a:rPr lang="en-US" sz="1800" dirty="0" err="1">
                <a:solidFill>
                  <a:srgbClr val="7030A0"/>
                </a:solidFill>
              </a:rPr>
              <a:t>Xen</a:t>
            </a:r>
            <a:r>
              <a:rPr lang="en-US" sz="1800" dirty="0">
                <a:solidFill>
                  <a:srgbClr val="7030A0"/>
                </a:solidFill>
              </a:rPr>
              <a:t>, and KVM.</a:t>
            </a:r>
          </a:p>
          <a:p>
            <a:pPr>
              <a:defRPr/>
            </a:pPr>
            <a:endParaRPr lang="en-US" sz="1800" dirty="0"/>
          </a:p>
          <a:p>
            <a:pPr>
              <a:defRPr/>
            </a:pPr>
            <a:endParaRPr lang="en-US" sz="1800" dirty="0"/>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id="{72E501D7-46DA-0B34-0D2E-DD73C890A7A0}"/>
              </a:ext>
            </a:extLst>
          </p:cNvPr>
          <p:cNvSpPr>
            <a:spLocks noChangeArrowheads="1"/>
          </p:cNvSpPr>
          <p:nvPr/>
        </p:nvSpPr>
        <p:spPr bwMode="auto">
          <a:xfrm>
            <a:off x="152400" y="2286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002060"/>
                </a:solidFill>
              </a:rPr>
              <a:t>Virtual Appliances and the Open Virtualization Format</a:t>
            </a:r>
          </a:p>
        </p:txBody>
      </p:sp>
      <p:sp>
        <p:nvSpPr>
          <p:cNvPr id="15363" name="Content Placeholder 2">
            <a:extLst>
              <a:ext uri="{FF2B5EF4-FFF2-40B4-BE49-F238E27FC236}">
                <a16:creationId xmlns:a16="http://schemas.microsoft.com/office/drawing/2014/main" id="{7E1A7960-5979-5543-ECAC-ADBDF7B329FC}"/>
              </a:ext>
            </a:extLst>
          </p:cNvPr>
          <p:cNvSpPr>
            <a:spLocks noGrp="1" noChangeArrowheads="1"/>
          </p:cNvSpPr>
          <p:nvPr>
            <p:ph idx="1"/>
          </p:nvPr>
        </p:nvSpPr>
        <p:spPr>
          <a:xfrm>
            <a:off x="228600" y="914400"/>
            <a:ext cx="8620125" cy="5638800"/>
          </a:xfrm>
        </p:spPr>
        <p:txBody>
          <a:bodyPr/>
          <a:lstStyle/>
          <a:p>
            <a:pPr>
              <a:defRPr/>
            </a:pPr>
            <a:r>
              <a:rPr lang="en-US" sz="1800" dirty="0">
                <a:solidFill>
                  <a:srgbClr val="7030A0"/>
                </a:solidFill>
              </a:rPr>
              <a:t>Virtual appliance - an application combined with environment needed to run it </a:t>
            </a:r>
            <a:r>
              <a:rPr lang="en-US" sz="1800" dirty="0"/>
              <a:t>(OS, libraries, compilers, databases, application containers etc)</a:t>
            </a:r>
          </a:p>
          <a:p>
            <a:pPr>
              <a:defRPr/>
            </a:pPr>
            <a:r>
              <a:rPr lang="en-US" sz="1800" dirty="0"/>
              <a:t>On-line marketplaces - allow the exchange of ready-made appliances - both commercial and open-source. </a:t>
            </a:r>
          </a:p>
          <a:p>
            <a:pPr>
              <a:defRPr/>
            </a:pPr>
            <a:endParaRPr lang="en-US" sz="1800" dirty="0"/>
          </a:p>
          <a:p>
            <a:pPr>
              <a:defRPr/>
            </a:pPr>
            <a:r>
              <a:rPr lang="en-US" sz="1800" dirty="0"/>
              <a:t>VMWare virtual appliance marketplace - allows users to deploy appliances on VMWare hypervisors or on partners public clouds</a:t>
            </a:r>
          </a:p>
          <a:p>
            <a:pPr>
              <a:defRPr/>
            </a:pPr>
            <a:r>
              <a:rPr lang="en-US" sz="1800" dirty="0"/>
              <a:t>Amazon allows developers to share specialized Amazon Machine Images (AMI) and monetize their usage on Amazon EC2.</a:t>
            </a:r>
          </a:p>
          <a:p>
            <a:pPr>
              <a:defRPr/>
            </a:pPr>
            <a:endParaRPr lang="en-US" sz="1800" dirty="0"/>
          </a:p>
          <a:p>
            <a:pPr>
              <a:defRPr/>
            </a:pPr>
            <a:r>
              <a:rPr lang="en-US" sz="1800" dirty="0">
                <a:solidFill>
                  <a:srgbClr val="7030A0"/>
                </a:solidFill>
              </a:rPr>
              <a:t>In order to facilitate packing and distribution of software to be run on VMs several vendors </a:t>
            </a:r>
            <a:r>
              <a:rPr lang="en-US" sz="1800" dirty="0"/>
              <a:t>(Ex: VMware, IBM, Citrix, Cisco, Microsoft, Dell, HP)  -  devised the </a:t>
            </a:r>
            <a:r>
              <a:rPr lang="en-US" sz="1800" dirty="0">
                <a:solidFill>
                  <a:srgbClr val="7030A0"/>
                </a:solidFill>
              </a:rPr>
              <a:t>Open Virtualization Format (OVF). </a:t>
            </a:r>
          </a:p>
          <a:p>
            <a:pPr>
              <a:defRPr/>
            </a:pPr>
            <a:endParaRPr lang="en-US" sz="1800" dirty="0"/>
          </a:p>
          <a:p>
            <a:pPr>
              <a:defRPr/>
            </a:pPr>
            <a:r>
              <a:rPr lang="en-US" sz="1800" dirty="0"/>
              <a:t>An OVF package consists of a file, or set of files, describing the VM hardware characteristics (e.g., memory, network cards, and disks), operating system details, startup, and shutdown actions, the virtual disks themselves, and other metadata containing product and licensing information. </a:t>
            </a:r>
          </a:p>
          <a:p>
            <a:pPr marL="0" indent="0">
              <a:buFont typeface="Wingdings" panose="05000000000000000000" pitchFamily="2" charset="2"/>
              <a:buNone/>
              <a:defRPr/>
            </a:pPr>
            <a:endParaRPr lang="en-US"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52E941A2-8C56-EB92-C804-0510CBD88666}"/>
              </a:ext>
            </a:extLst>
          </p:cNvPr>
          <p:cNvSpPr>
            <a:spLocks noChangeArrowheads="1"/>
          </p:cNvSpPr>
          <p:nvPr/>
        </p:nvSpPr>
        <p:spPr bwMode="auto">
          <a:xfrm>
            <a:off x="228600" y="2286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2060"/>
                </a:solidFill>
              </a:rPr>
              <a:t>Autonomic Computing</a:t>
            </a:r>
          </a:p>
        </p:txBody>
      </p:sp>
      <p:sp>
        <p:nvSpPr>
          <p:cNvPr id="18435" name="Content Placeholder 2">
            <a:extLst>
              <a:ext uri="{FF2B5EF4-FFF2-40B4-BE49-F238E27FC236}">
                <a16:creationId xmlns:a16="http://schemas.microsoft.com/office/drawing/2014/main" id="{179967E8-1C0F-938B-8011-884279A875F0}"/>
              </a:ext>
            </a:extLst>
          </p:cNvPr>
          <p:cNvSpPr>
            <a:spLocks noGrp="1" noChangeArrowheads="1"/>
          </p:cNvSpPr>
          <p:nvPr>
            <p:ph idx="1"/>
          </p:nvPr>
        </p:nvSpPr>
        <p:spPr>
          <a:xfrm>
            <a:off x="265113" y="838200"/>
            <a:ext cx="8534400" cy="5943600"/>
          </a:xfrm>
        </p:spPr>
        <p:txBody>
          <a:bodyPr/>
          <a:lstStyle/>
          <a:p>
            <a:pPr>
              <a:defRPr/>
            </a:pPr>
            <a:r>
              <a:rPr lang="en-US" sz="1800" dirty="0"/>
              <a:t>Autonomic computing - seeks to improve systems by decreasing human involvement in their operation. i.e</a:t>
            </a:r>
            <a:r>
              <a:rPr lang="en-US" sz="1800" i="1" dirty="0">
                <a:solidFill>
                  <a:srgbClr val="7030A0"/>
                </a:solidFill>
              </a:rPr>
              <a:t>., systems should manage themselves, with high-level guidance from humans</a:t>
            </a:r>
            <a:r>
              <a:rPr lang="en-US" sz="1800" dirty="0"/>
              <a:t>. </a:t>
            </a:r>
          </a:p>
          <a:p>
            <a:pPr>
              <a:defRPr/>
            </a:pPr>
            <a:endParaRPr lang="en-US" sz="1800" dirty="0"/>
          </a:p>
          <a:p>
            <a:pPr>
              <a:defRPr/>
            </a:pPr>
            <a:r>
              <a:rPr lang="en-US" sz="1800" dirty="0"/>
              <a:t>Autonomic systems - rely on monitoring probes and gauges (sensors), - computing optimizations based on monitoring data, and on effectors to carry out changes on the system. </a:t>
            </a:r>
          </a:p>
          <a:p>
            <a:pPr>
              <a:defRPr/>
            </a:pPr>
            <a:endParaRPr lang="en-US" sz="1800" dirty="0"/>
          </a:p>
          <a:p>
            <a:pPr>
              <a:defRPr/>
            </a:pPr>
            <a:r>
              <a:rPr lang="en-US" sz="1800" dirty="0">
                <a:solidFill>
                  <a:srgbClr val="7030A0"/>
                </a:solidFill>
              </a:rPr>
              <a:t>IBM’s Autonomic Computing Initiative - define the four properties of autonomic systems: self-configuration, self optimization, self-healing, and self-protection. </a:t>
            </a:r>
          </a:p>
          <a:p>
            <a:pPr>
              <a:defRPr/>
            </a:pPr>
            <a:endParaRPr lang="en-US" sz="1800" dirty="0"/>
          </a:p>
          <a:p>
            <a:pPr>
              <a:defRPr/>
            </a:pPr>
            <a:r>
              <a:rPr lang="en-US" sz="1800" dirty="0"/>
              <a:t>Concepts of autonomic computing inspire software technologies for data center automation, which may perform tasks such as: </a:t>
            </a:r>
          </a:p>
          <a:p>
            <a:pPr marL="0" indent="0">
              <a:buFont typeface="Wingdings" panose="05000000000000000000" pitchFamily="2" charset="2"/>
              <a:buNone/>
              <a:defRPr/>
            </a:pPr>
            <a:r>
              <a:rPr lang="en-US" sz="1800" dirty="0"/>
              <a:t>	- </a:t>
            </a:r>
            <a:r>
              <a:rPr lang="en-US" sz="1800" dirty="0">
                <a:solidFill>
                  <a:srgbClr val="7030A0"/>
                </a:solidFill>
              </a:rPr>
              <a:t>management of service levels of running applications;</a:t>
            </a:r>
          </a:p>
          <a:p>
            <a:pPr marL="0" indent="0">
              <a:buFont typeface="Wingdings" panose="05000000000000000000" pitchFamily="2" charset="2"/>
              <a:buNone/>
              <a:defRPr/>
            </a:pPr>
            <a:r>
              <a:rPr lang="en-US" sz="1800" dirty="0">
                <a:solidFill>
                  <a:srgbClr val="7030A0"/>
                </a:solidFill>
              </a:rPr>
              <a:t>	- management of data center capacity; </a:t>
            </a:r>
          </a:p>
          <a:p>
            <a:pPr marL="0" indent="0">
              <a:buFont typeface="Wingdings" panose="05000000000000000000" pitchFamily="2" charset="2"/>
              <a:buNone/>
              <a:defRPr/>
            </a:pPr>
            <a:r>
              <a:rPr lang="en-US" sz="1800" dirty="0">
                <a:solidFill>
                  <a:srgbClr val="7030A0"/>
                </a:solidFill>
              </a:rPr>
              <a:t>	- proactive disaster recovery; and </a:t>
            </a:r>
          </a:p>
          <a:p>
            <a:pPr marL="0" indent="0">
              <a:buFont typeface="Wingdings" panose="05000000000000000000" pitchFamily="2" charset="2"/>
              <a:buNone/>
              <a:defRPr/>
            </a:pPr>
            <a:r>
              <a:rPr lang="en-US" sz="1800" dirty="0">
                <a:solidFill>
                  <a:srgbClr val="7030A0"/>
                </a:solidFill>
              </a:rPr>
              <a:t>	- automation of VM provisioning.</a:t>
            </a:r>
            <a:endParaRPr lang="en-US" altLang="en-US" sz="1800" dirty="0">
              <a:solidFill>
                <a:srgbClr val="7030A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15CA-A60E-AC61-56A5-B636273F05C5}"/>
              </a:ext>
            </a:extLst>
          </p:cNvPr>
          <p:cNvSpPr>
            <a:spLocks noGrp="1"/>
          </p:cNvSpPr>
          <p:nvPr>
            <p:ph type="title"/>
          </p:nvPr>
        </p:nvSpPr>
        <p:spPr>
          <a:xfrm>
            <a:off x="685800" y="228600"/>
            <a:ext cx="7543800" cy="639763"/>
          </a:xfrm>
        </p:spPr>
        <p:txBody>
          <a:bodyPr/>
          <a:lstStyle/>
          <a:p>
            <a:pPr algn="ctr">
              <a:defRPr/>
            </a:pPr>
            <a:r>
              <a:rPr lang="en-US" sz="3600" kern="1200" dirty="0">
                <a:solidFill>
                  <a:srgbClr val="C00000"/>
                </a:solidFill>
                <a:ea typeface="+mn-ea"/>
              </a:rPr>
              <a:t>Layers and Types of Clouds </a:t>
            </a:r>
          </a:p>
        </p:txBody>
      </p:sp>
      <p:sp>
        <p:nvSpPr>
          <p:cNvPr id="3" name="Content Placeholder 2">
            <a:extLst>
              <a:ext uri="{FF2B5EF4-FFF2-40B4-BE49-F238E27FC236}">
                <a16:creationId xmlns:a16="http://schemas.microsoft.com/office/drawing/2014/main" id="{8A9B6978-AB30-6253-1285-3345F2330C8F}"/>
              </a:ext>
            </a:extLst>
          </p:cNvPr>
          <p:cNvSpPr>
            <a:spLocks noGrp="1"/>
          </p:cNvSpPr>
          <p:nvPr>
            <p:ph idx="1"/>
          </p:nvPr>
        </p:nvSpPr>
        <p:spPr>
          <a:xfrm>
            <a:off x="381000" y="914400"/>
            <a:ext cx="8077200" cy="1447800"/>
          </a:xfrm>
        </p:spPr>
        <p:txBody>
          <a:bodyPr/>
          <a:lstStyle/>
          <a:p>
            <a:pPr marL="0" indent="0">
              <a:buFont typeface="Wingdings" panose="05000000000000000000" pitchFamily="2" charset="2"/>
              <a:buNone/>
              <a:defRPr/>
            </a:pPr>
            <a:r>
              <a:rPr lang="en-US" sz="1800" dirty="0"/>
              <a:t>Cloud computing services are divided into three classes:</a:t>
            </a:r>
          </a:p>
          <a:p>
            <a:pPr marL="0" indent="0">
              <a:buFont typeface="Wingdings" panose="05000000000000000000" pitchFamily="2" charset="2"/>
              <a:buNone/>
              <a:defRPr/>
            </a:pPr>
            <a:r>
              <a:rPr lang="en-US" sz="1800" dirty="0"/>
              <a:t>(1) </a:t>
            </a:r>
            <a:r>
              <a:rPr lang="en-US" sz="1800" dirty="0">
                <a:solidFill>
                  <a:srgbClr val="7030A0"/>
                </a:solidFill>
              </a:rPr>
              <a:t>Infrastructure as a Service</a:t>
            </a:r>
          </a:p>
          <a:p>
            <a:pPr marL="0" indent="0">
              <a:buFont typeface="Wingdings" panose="05000000000000000000" pitchFamily="2" charset="2"/>
              <a:buNone/>
              <a:defRPr/>
            </a:pPr>
            <a:r>
              <a:rPr lang="en-US" sz="1800" dirty="0"/>
              <a:t>(2) </a:t>
            </a:r>
            <a:r>
              <a:rPr lang="en-US" sz="1800" dirty="0">
                <a:solidFill>
                  <a:srgbClr val="7030A0"/>
                </a:solidFill>
              </a:rPr>
              <a:t>Platform as a Service</a:t>
            </a:r>
            <a:r>
              <a:rPr lang="en-US" sz="1800" dirty="0"/>
              <a:t>, and </a:t>
            </a:r>
          </a:p>
          <a:p>
            <a:pPr marL="0" indent="0">
              <a:buFont typeface="Wingdings" panose="05000000000000000000" pitchFamily="2" charset="2"/>
              <a:buNone/>
              <a:defRPr/>
            </a:pPr>
            <a:r>
              <a:rPr lang="en-US" sz="1800" dirty="0"/>
              <a:t>(3) </a:t>
            </a:r>
            <a:r>
              <a:rPr lang="en-US" sz="1800" dirty="0">
                <a:solidFill>
                  <a:srgbClr val="7030A0"/>
                </a:solidFill>
              </a:rPr>
              <a:t>Software as a Service. </a:t>
            </a:r>
          </a:p>
          <a:p>
            <a:pPr>
              <a:buFont typeface="Wingdings" panose="05000000000000000000" pitchFamily="2" charset="2"/>
              <a:buNone/>
              <a:defRPr/>
            </a:pPr>
            <a:endParaRPr lang="en-US" sz="1800" dirty="0">
              <a:solidFill>
                <a:srgbClr val="7030A0"/>
              </a:solidFill>
            </a:endParaRPr>
          </a:p>
        </p:txBody>
      </p:sp>
      <p:pic>
        <p:nvPicPr>
          <p:cNvPr id="30724" name="Picture 2">
            <a:extLst>
              <a:ext uri="{FF2B5EF4-FFF2-40B4-BE49-F238E27FC236}">
                <a16:creationId xmlns:a16="http://schemas.microsoft.com/office/drawing/2014/main" id="{A9A9C911-6781-049E-0C78-2ED1BA75B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62188"/>
            <a:ext cx="649605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3AF7E01C-76B9-347D-F24F-8BAF905A0BC0}"/>
              </a:ext>
            </a:extLst>
          </p:cNvPr>
          <p:cNvSpPr>
            <a:spLocks noGrp="1" noChangeArrowheads="1"/>
          </p:cNvSpPr>
          <p:nvPr>
            <p:ph idx="1"/>
          </p:nvPr>
        </p:nvSpPr>
        <p:spPr>
          <a:xfrm>
            <a:off x="381000" y="609600"/>
            <a:ext cx="8229600" cy="5791200"/>
          </a:xfrm>
        </p:spPr>
        <p:txBody>
          <a:bodyPr/>
          <a:lstStyle/>
          <a:p>
            <a:r>
              <a:rPr lang="en-US" altLang="en-US" sz="1800"/>
              <a:t>Figure 1.3 depicts the layered organization of the cloud stack from physical infrastructure to applications. </a:t>
            </a:r>
          </a:p>
          <a:p>
            <a:endParaRPr lang="en-US" altLang="en-US" sz="1800"/>
          </a:p>
          <a:p>
            <a:r>
              <a:rPr lang="en-US" altLang="en-US" sz="1800">
                <a:solidFill>
                  <a:srgbClr val="7030A0"/>
                </a:solidFill>
              </a:rPr>
              <a:t>Abstraction levels - viewed as a layered architecture</a:t>
            </a:r>
          </a:p>
          <a:p>
            <a:pPr>
              <a:buFont typeface="Wingdings" panose="05000000000000000000" pitchFamily="2" charset="2"/>
              <a:buNone/>
            </a:pPr>
            <a:r>
              <a:rPr lang="en-US" altLang="en-US" sz="1800"/>
              <a:t>		- services of a higher layer can be composed from services of the underlying layer. </a:t>
            </a:r>
          </a:p>
          <a:p>
            <a:pPr>
              <a:buFont typeface="Wingdings" panose="05000000000000000000" pitchFamily="2" charset="2"/>
              <a:buNone/>
            </a:pPr>
            <a:endParaRPr lang="en-US" altLang="en-US" sz="1800"/>
          </a:p>
          <a:p>
            <a:r>
              <a:rPr lang="en-US" altLang="en-US" sz="1800"/>
              <a:t>Core middleware:</a:t>
            </a:r>
          </a:p>
          <a:p>
            <a:pPr>
              <a:buFont typeface="Wingdings" panose="05000000000000000000" pitchFamily="2" charset="2"/>
              <a:buNone/>
            </a:pPr>
            <a:r>
              <a:rPr lang="en-US" altLang="en-US" sz="1800"/>
              <a:t>		- </a:t>
            </a:r>
            <a:r>
              <a:rPr lang="en-US" altLang="en-US" sz="1800">
                <a:solidFill>
                  <a:srgbClr val="7030A0"/>
                </a:solidFill>
              </a:rPr>
              <a:t>manages physical resources &amp; VMs deployed on top of them</a:t>
            </a:r>
            <a:r>
              <a:rPr lang="en-US" altLang="en-US" sz="1800"/>
              <a:t>; </a:t>
            </a:r>
          </a:p>
          <a:p>
            <a:pPr>
              <a:buFont typeface="Wingdings" panose="05000000000000000000" pitchFamily="2" charset="2"/>
              <a:buNone/>
            </a:pPr>
            <a:r>
              <a:rPr lang="en-US" altLang="en-US" sz="1800"/>
              <a:t>		- </a:t>
            </a:r>
            <a:r>
              <a:rPr lang="en-US" altLang="en-US" sz="1800">
                <a:solidFill>
                  <a:srgbClr val="7030A0"/>
                </a:solidFill>
              </a:rPr>
              <a:t>provides required features </a:t>
            </a:r>
            <a:r>
              <a:rPr lang="en-US" altLang="en-US" sz="1800"/>
              <a:t>(multi-tenant  &amp; pay-as-you-go services) </a:t>
            </a:r>
          </a:p>
          <a:p>
            <a:pPr>
              <a:buFont typeface="Wingdings" panose="05000000000000000000" pitchFamily="2" charset="2"/>
              <a:buNone/>
            </a:pPr>
            <a:r>
              <a:rPr lang="en-IN" altLang="en-US" sz="1800"/>
              <a:t>	</a:t>
            </a:r>
            <a:endParaRPr lang="en-US" altLang="en-US" sz="1800"/>
          </a:p>
          <a:p>
            <a:r>
              <a:rPr lang="en-US" altLang="en-US" sz="1800"/>
              <a:t>Cloud development environments:</a:t>
            </a:r>
          </a:p>
          <a:p>
            <a:pPr>
              <a:buFont typeface="Wingdings" panose="05000000000000000000" pitchFamily="2" charset="2"/>
              <a:buNone/>
            </a:pPr>
            <a:r>
              <a:rPr lang="en-US" altLang="en-US" sz="1800"/>
              <a:t>		- built on top of infrastructure services </a:t>
            </a:r>
          </a:p>
          <a:p>
            <a:pPr>
              <a:buFont typeface="Wingdings" panose="05000000000000000000" pitchFamily="2" charset="2"/>
              <a:buNone/>
            </a:pPr>
            <a:r>
              <a:rPr lang="en-US" altLang="en-US" sz="1800"/>
              <a:t>		- </a:t>
            </a:r>
            <a:r>
              <a:rPr lang="en-US" altLang="en-US" sz="1800">
                <a:solidFill>
                  <a:srgbClr val="7030A0"/>
                </a:solidFill>
              </a:rPr>
              <a:t>to offer application development &amp; deployment capabilities</a:t>
            </a:r>
          </a:p>
          <a:p>
            <a:pPr>
              <a:buFont typeface="Wingdings" panose="05000000000000000000" pitchFamily="2" charset="2"/>
              <a:buNone/>
            </a:pPr>
            <a:endParaRPr lang="en-US" altLang="en-US" sz="1800"/>
          </a:p>
          <a:p>
            <a:r>
              <a:rPr lang="en-US" altLang="en-US" sz="1800"/>
              <a:t>Once deployed in the cloud - </a:t>
            </a:r>
            <a:r>
              <a:rPr lang="en-US" altLang="en-US" sz="1800">
                <a:solidFill>
                  <a:srgbClr val="7030A0"/>
                </a:solidFill>
              </a:rPr>
              <a:t>applications can be consumed by end users</a:t>
            </a:r>
            <a:r>
              <a:rPr lang="en-US" altLang="en-US" sz="18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B411-E8F1-D63E-8FF8-E3DA68EEBA02}"/>
              </a:ext>
            </a:extLst>
          </p:cNvPr>
          <p:cNvSpPr>
            <a:spLocks noGrp="1"/>
          </p:cNvSpPr>
          <p:nvPr>
            <p:ph type="title"/>
          </p:nvPr>
        </p:nvSpPr>
        <p:spPr>
          <a:xfrm>
            <a:off x="228600" y="228600"/>
            <a:ext cx="7543800" cy="609600"/>
          </a:xfrm>
        </p:spPr>
        <p:txBody>
          <a:bodyPr/>
          <a:lstStyle/>
          <a:p>
            <a:pPr>
              <a:defRPr/>
            </a:pPr>
            <a:r>
              <a:rPr lang="en-US" sz="2800" kern="1200" dirty="0">
                <a:solidFill>
                  <a:srgbClr val="002060"/>
                </a:solidFill>
                <a:ea typeface="+mn-ea"/>
              </a:rPr>
              <a:t>Infrastructure as a Service</a:t>
            </a:r>
          </a:p>
        </p:txBody>
      </p:sp>
      <p:sp>
        <p:nvSpPr>
          <p:cNvPr id="32771" name="Content Placeholder 2">
            <a:extLst>
              <a:ext uri="{FF2B5EF4-FFF2-40B4-BE49-F238E27FC236}">
                <a16:creationId xmlns:a16="http://schemas.microsoft.com/office/drawing/2014/main" id="{77B7798D-F417-0FD4-4658-CE1FF1E22421}"/>
              </a:ext>
            </a:extLst>
          </p:cNvPr>
          <p:cNvSpPr>
            <a:spLocks noGrp="1" noChangeArrowheads="1"/>
          </p:cNvSpPr>
          <p:nvPr>
            <p:ph idx="1"/>
          </p:nvPr>
        </p:nvSpPr>
        <p:spPr>
          <a:xfrm>
            <a:off x="304800" y="1143000"/>
            <a:ext cx="8229600" cy="4953000"/>
          </a:xfrm>
        </p:spPr>
        <p:txBody>
          <a:bodyPr/>
          <a:lstStyle/>
          <a:p>
            <a:r>
              <a:rPr lang="en-US" altLang="en-US" sz="1800"/>
              <a:t>Infrastructure as a Service (IaaS)  - </a:t>
            </a:r>
            <a:r>
              <a:rPr lang="en-US" altLang="en-US" sz="1800">
                <a:solidFill>
                  <a:srgbClr val="7030A0"/>
                </a:solidFill>
              </a:rPr>
              <a:t>offers virtualized resources on demand</a:t>
            </a:r>
            <a:r>
              <a:rPr lang="en-US" altLang="en-US" sz="1800"/>
              <a:t>. </a:t>
            </a:r>
          </a:p>
          <a:p>
            <a:pPr>
              <a:buFont typeface="Wingdings" panose="05000000000000000000" pitchFamily="2" charset="2"/>
              <a:buNone/>
            </a:pPr>
            <a:r>
              <a:rPr lang="en-US" altLang="en-US" sz="1800"/>
              <a:t>	(computation, storage, and communication)</a:t>
            </a:r>
          </a:p>
          <a:p>
            <a:pPr>
              <a:buFont typeface="Wingdings" panose="05000000000000000000" pitchFamily="2" charset="2"/>
              <a:buNone/>
            </a:pPr>
            <a:endParaRPr lang="en-US" altLang="en-US" sz="1800"/>
          </a:p>
          <a:p>
            <a:r>
              <a:rPr lang="en-US" altLang="en-US" sz="1800"/>
              <a:t>A cloud infrastructure - </a:t>
            </a:r>
            <a:r>
              <a:rPr lang="en-US" altLang="en-US" sz="1800">
                <a:solidFill>
                  <a:srgbClr val="7030A0"/>
                </a:solidFill>
              </a:rPr>
              <a:t>enables on-demand provisioning of servers</a:t>
            </a:r>
            <a:r>
              <a:rPr lang="en-US" altLang="en-US" sz="1800"/>
              <a:t>. </a:t>
            </a:r>
          </a:p>
          <a:p>
            <a:endParaRPr lang="en-US" altLang="en-US" sz="1800"/>
          </a:p>
          <a:p>
            <a:r>
              <a:rPr lang="en-US" altLang="en-US" sz="1800"/>
              <a:t>Amazon Web Services mainly offers IaaS - </a:t>
            </a:r>
            <a:r>
              <a:rPr lang="en-US" altLang="en-US" sz="1800">
                <a:solidFill>
                  <a:srgbClr val="7030A0"/>
                </a:solidFill>
              </a:rPr>
              <a:t>EC2 service </a:t>
            </a:r>
          </a:p>
          <a:p>
            <a:pPr>
              <a:buFont typeface="Wingdings" panose="05000000000000000000" pitchFamily="2" charset="2"/>
              <a:buNone/>
            </a:pPr>
            <a:r>
              <a:rPr lang="en-US" altLang="en-US" sz="1800">
                <a:solidFill>
                  <a:srgbClr val="7030A0"/>
                </a:solidFill>
              </a:rPr>
              <a:t>		- means offering VMs with a software stack that can be customized </a:t>
            </a:r>
          </a:p>
          <a:p>
            <a:pPr>
              <a:buFont typeface="Wingdings" panose="05000000000000000000" pitchFamily="2" charset="2"/>
              <a:buNone/>
            </a:pPr>
            <a:r>
              <a:rPr lang="en-US" altLang="en-US" sz="1800">
                <a:solidFill>
                  <a:srgbClr val="7030A0"/>
                </a:solidFill>
              </a:rPr>
              <a:t>		- similar to how an ordinary physical server would be customized</a:t>
            </a:r>
            <a:r>
              <a:rPr lang="en-US" altLang="en-US" sz="1800"/>
              <a:t>. </a:t>
            </a:r>
          </a:p>
          <a:p>
            <a:pPr>
              <a:buFont typeface="Wingdings" panose="05000000000000000000" pitchFamily="2" charset="2"/>
              <a:buNone/>
            </a:pPr>
            <a:endParaRPr lang="en-US" altLang="en-US" sz="1800"/>
          </a:p>
          <a:p>
            <a:r>
              <a:rPr lang="en-US" altLang="en-US" sz="1800"/>
              <a:t>Users are given privileges - numerous activities to the server:</a:t>
            </a:r>
          </a:p>
          <a:p>
            <a:pPr>
              <a:buFont typeface="Wingdings" panose="05000000000000000000" pitchFamily="2" charset="2"/>
              <a:buNone/>
            </a:pPr>
            <a:r>
              <a:rPr lang="en-US" altLang="en-US" sz="1800"/>
              <a:t>		- starting and stopping it, </a:t>
            </a:r>
          </a:p>
          <a:p>
            <a:pPr>
              <a:buFont typeface="Wingdings" panose="05000000000000000000" pitchFamily="2" charset="2"/>
              <a:buNone/>
            </a:pPr>
            <a:r>
              <a:rPr lang="en-US" altLang="en-US" sz="1800"/>
              <a:t>		- customizing it by installing software packages, </a:t>
            </a:r>
          </a:p>
          <a:p>
            <a:pPr>
              <a:buFont typeface="Wingdings" panose="05000000000000000000" pitchFamily="2" charset="2"/>
              <a:buNone/>
            </a:pPr>
            <a:r>
              <a:rPr lang="en-US" altLang="en-US" sz="1800"/>
              <a:t>		- attaching virtual disks to it, and </a:t>
            </a:r>
          </a:p>
          <a:p>
            <a:pPr>
              <a:buFont typeface="Wingdings" panose="05000000000000000000" pitchFamily="2" charset="2"/>
              <a:buNone/>
            </a:pPr>
            <a:r>
              <a:rPr lang="en-US" altLang="en-US" sz="1800"/>
              <a:t>		- configuring access permissions and firewalls rules.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85250DA-4478-E664-96A9-1FB994A16A56}"/>
              </a:ext>
            </a:extLst>
          </p:cNvPr>
          <p:cNvSpPr>
            <a:spLocks noGrp="1" noChangeArrowheads="1"/>
          </p:cNvSpPr>
          <p:nvPr>
            <p:ph type="title"/>
          </p:nvPr>
        </p:nvSpPr>
        <p:spPr>
          <a:xfrm>
            <a:off x="800100" y="228600"/>
            <a:ext cx="7543800" cy="533400"/>
          </a:xfrm>
        </p:spPr>
        <p:txBody>
          <a:bodyPr/>
          <a:lstStyle/>
          <a:p>
            <a:pPr algn="ctr" eaLnBrk="1" hangingPunct="1">
              <a:defRPr/>
            </a:pPr>
            <a:r>
              <a:rPr lang="en-US" sz="3600" kern="1200" dirty="0">
                <a:solidFill>
                  <a:srgbClr val="C00000"/>
                </a:solidFill>
                <a:ea typeface="+mn-ea"/>
              </a:rPr>
              <a:t>Cloud Computing in a Nutshell </a:t>
            </a:r>
            <a:endParaRPr lang="en-US" altLang="en-US" sz="3200" dirty="0">
              <a:solidFill>
                <a:srgbClr val="7030A0"/>
              </a:solidFill>
            </a:endParaRPr>
          </a:p>
        </p:txBody>
      </p:sp>
      <p:sp>
        <p:nvSpPr>
          <p:cNvPr id="6147" name="Content Placeholder 2">
            <a:extLst>
              <a:ext uri="{FF2B5EF4-FFF2-40B4-BE49-F238E27FC236}">
                <a16:creationId xmlns:a16="http://schemas.microsoft.com/office/drawing/2014/main" id="{58F1D41F-8BF2-5A67-D693-6D6947A5DEA6}"/>
              </a:ext>
            </a:extLst>
          </p:cNvPr>
          <p:cNvSpPr>
            <a:spLocks noGrp="1" noChangeArrowheads="1"/>
          </p:cNvSpPr>
          <p:nvPr>
            <p:ph idx="1"/>
          </p:nvPr>
        </p:nvSpPr>
        <p:spPr>
          <a:xfrm>
            <a:off x="304800" y="990600"/>
            <a:ext cx="8534400" cy="5638800"/>
          </a:xfrm>
        </p:spPr>
        <p:txBody>
          <a:bodyPr/>
          <a:lstStyle/>
          <a:p>
            <a:pPr algn="just">
              <a:defRPr/>
            </a:pPr>
            <a:r>
              <a:rPr lang="en-US" sz="2000" dirty="0"/>
              <a:t>Computing - to be considered fully virtualized, </a:t>
            </a:r>
          </a:p>
          <a:p>
            <a:pPr marL="0" indent="0" algn="just">
              <a:buFont typeface="Wingdings" panose="05000000000000000000" pitchFamily="2" charset="2"/>
              <a:buNone/>
              <a:defRPr/>
            </a:pPr>
            <a:r>
              <a:rPr lang="en-US" sz="2000" dirty="0"/>
              <a:t>	- must allow computers to be built from distributed components 	</a:t>
            </a:r>
          </a:p>
          <a:p>
            <a:pPr marL="0" indent="0" algn="just">
              <a:buFont typeface="Wingdings" panose="05000000000000000000" pitchFamily="2" charset="2"/>
              <a:buNone/>
              <a:defRPr/>
            </a:pPr>
            <a:r>
              <a:rPr lang="en-US" sz="2000" dirty="0"/>
              <a:t>	- such as processing, storage, data, and software resources. </a:t>
            </a:r>
          </a:p>
          <a:p>
            <a:pPr marL="0" indent="0" algn="just">
              <a:buFont typeface="Wingdings" panose="05000000000000000000" pitchFamily="2" charset="2"/>
              <a:buNone/>
              <a:defRPr/>
            </a:pPr>
            <a:endParaRPr lang="en-US" sz="2000" dirty="0"/>
          </a:p>
          <a:p>
            <a:pPr algn="just">
              <a:defRPr/>
            </a:pPr>
            <a:r>
              <a:rPr lang="en-US" sz="2000" dirty="0"/>
              <a:t>Technologies (cluster, grid, and now, cloud computing)</a:t>
            </a:r>
          </a:p>
          <a:p>
            <a:pPr marL="0" indent="0" algn="just">
              <a:buFont typeface="Wingdings" panose="05000000000000000000" pitchFamily="2" charset="2"/>
              <a:buNone/>
              <a:defRPr/>
            </a:pPr>
            <a:r>
              <a:rPr lang="en-US" sz="2000" dirty="0"/>
              <a:t>	- all aimed at - access to large amounts of computing power </a:t>
            </a:r>
          </a:p>
          <a:p>
            <a:pPr marL="0" indent="0" algn="just">
              <a:buFont typeface="Wingdings" panose="05000000000000000000" pitchFamily="2" charset="2"/>
              <a:buNone/>
              <a:defRPr/>
            </a:pPr>
            <a:r>
              <a:rPr lang="en-US" sz="2000" dirty="0"/>
              <a:t>	- fully virtualized manner, </a:t>
            </a:r>
          </a:p>
          <a:p>
            <a:pPr marL="0" indent="0" algn="just">
              <a:buFont typeface="Wingdings" panose="05000000000000000000" pitchFamily="2" charset="2"/>
              <a:buNone/>
              <a:defRPr/>
            </a:pPr>
            <a:r>
              <a:rPr lang="en-US" sz="2000" dirty="0"/>
              <a:t>	- by aggregating resources and </a:t>
            </a:r>
          </a:p>
          <a:p>
            <a:pPr marL="0" indent="0" algn="just">
              <a:buFont typeface="Wingdings" panose="05000000000000000000" pitchFamily="2" charset="2"/>
              <a:buNone/>
              <a:defRPr/>
            </a:pPr>
            <a:r>
              <a:rPr lang="en-US" sz="2000" dirty="0"/>
              <a:t>	- offering a single system view. </a:t>
            </a:r>
          </a:p>
          <a:p>
            <a:pPr marL="0" indent="0" algn="just">
              <a:buFont typeface="Wingdings" panose="05000000000000000000" pitchFamily="2" charset="2"/>
              <a:buNone/>
              <a:defRPr/>
            </a:pPr>
            <a:endParaRPr lang="en-US" sz="2000" dirty="0"/>
          </a:p>
          <a:p>
            <a:pPr algn="just">
              <a:defRPr/>
            </a:pPr>
            <a:r>
              <a:rPr lang="en-US" sz="2000" dirty="0">
                <a:solidFill>
                  <a:srgbClr val="7030A0"/>
                </a:solidFill>
              </a:rPr>
              <a:t>Important aim of these technologies - delivering computing as a utility</a:t>
            </a:r>
            <a:r>
              <a:rPr lang="en-US" sz="2000" dirty="0"/>
              <a:t>. </a:t>
            </a:r>
          </a:p>
          <a:p>
            <a:pPr algn="just">
              <a:defRPr/>
            </a:pPr>
            <a:r>
              <a:rPr lang="en-US" sz="2000" dirty="0"/>
              <a:t>Utility computing </a:t>
            </a:r>
          </a:p>
          <a:p>
            <a:pPr marL="0" indent="0" algn="just">
              <a:buFont typeface="Wingdings" panose="05000000000000000000" pitchFamily="2" charset="2"/>
              <a:buNone/>
              <a:defRPr/>
            </a:pPr>
            <a:r>
              <a:rPr lang="en-US" sz="2000" dirty="0"/>
              <a:t>	- a business model for on-demand delivery of computing power; 	</a:t>
            </a:r>
          </a:p>
          <a:p>
            <a:pPr marL="0" indent="0" algn="just">
              <a:buFont typeface="Wingdings" panose="05000000000000000000" pitchFamily="2" charset="2"/>
              <a:buNone/>
              <a:defRPr/>
            </a:pPr>
            <a:r>
              <a:rPr lang="en-US" sz="2000" dirty="0"/>
              <a:t>	- consumers pay providers based on usage (“pay as-you-go”), </a:t>
            </a:r>
          </a:p>
          <a:p>
            <a:pPr marL="0" indent="0" algn="just">
              <a:buFont typeface="Wingdings" panose="05000000000000000000" pitchFamily="2" charset="2"/>
              <a:buNone/>
              <a:defRPr/>
            </a:pPr>
            <a:r>
              <a:rPr lang="en-US" sz="2000" dirty="0"/>
              <a:t>	- Ex: public utility services - water, electricity, gas, telephony.</a:t>
            </a: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4B9A-606B-DD89-807A-CDE505C8D8E3}"/>
              </a:ext>
            </a:extLst>
          </p:cNvPr>
          <p:cNvSpPr>
            <a:spLocks noGrp="1"/>
          </p:cNvSpPr>
          <p:nvPr>
            <p:ph type="title"/>
          </p:nvPr>
        </p:nvSpPr>
        <p:spPr>
          <a:xfrm>
            <a:off x="457200" y="122238"/>
            <a:ext cx="7543800" cy="639762"/>
          </a:xfrm>
        </p:spPr>
        <p:txBody>
          <a:bodyPr/>
          <a:lstStyle/>
          <a:p>
            <a:pPr>
              <a:defRPr/>
            </a:pPr>
            <a:r>
              <a:rPr lang="en-US" sz="2800" kern="1200" dirty="0">
                <a:solidFill>
                  <a:srgbClr val="002060"/>
                </a:solidFill>
                <a:ea typeface="+mn-ea"/>
              </a:rPr>
              <a:t>Platform as a Service</a:t>
            </a:r>
          </a:p>
        </p:txBody>
      </p:sp>
      <p:sp>
        <p:nvSpPr>
          <p:cNvPr id="33795" name="Content Placeholder 2">
            <a:extLst>
              <a:ext uri="{FF2B5EF4-FFF2-40B4-BE49-F238E27FC236}">
                <a16:creationId xmlns:a16="http://schemas.microsoft.com/office/drawing/2014/main" id="{5B98CD76-D322-3B84-76A5-755F2879B198}"/>
              </a:ext>
            </a:extLst>
          </p:cNvPr>
          <p:cNvSpPr>
            <a:spLocks noGrp="1" noChangeArrowheads="1"/>
          </p:cNvSpPr>
          <p:nvPr>
            <p:ph idx="1"/>
          </p:nvPr>
        </p:nvSpPr>
        <p:spPr>
          <a:xfrm>
            <a:off x="381000" y="990600"/>
            <a:ext cx="8229600" cy="4411663"/>
          </a:xfrm>
        </p:spPr>
        <p:txBody>
          <a:bodyPr/>
          <a:lstStyle/>
          <a:p>
            <a:r>
              <a:rPr lang="en-US" altLang="en-US" sz="1800"/>
              <a:t>Platform as a Service (PaaS) - offers a higher level of abstraction to </a:t>
            </a:r>
            <a:r>
              <a:rPr lang="en-US" altLang="en-US" sz="1800">
                <a:solidFill>
                  <a:srgbClr val="7030A0"/>
                </a:solidFill>
              </a:rPr>
              <a:t>make a cloud easily programmable.</a:t>
            </a:r>
          </a:p>
          <a:p>
            <a:endParaRPr lang="en-US" altLang="en-US" sz="1800"/>
          </a:p>
          <a:p>
            <a:r>
              <a:rPr lang="en-US" altLang="en-US" sz="1800"/>
              <a:t>A cloud platform - offers an environment </a:t>
            </a:r>
          </a:p>
          <a:p>
            <a:pPr>
              <a:buFont typeface="Wingdings" panose="05000000000000000000" pitchFamily="2" charset="2"/>
              <a:buNone/>
            </a:pPr>
            <a:r>
              <a:rPr lang="en-US" altLang="en-US" sz="1800"/>
              <a:t>		- </a:t>
            </a:r>
            <a:r>
              <a:rPr lang="en-US" altLang="en-US" sz="1800">
                <a:solidFill>
                  <a:srgbClr val="7030A0"/>
                </a:solidFill>
              </a:rPr>
              <a:t>on which developers create &amp;  deploy applications </a:t>
            </a:r>
          </a:p>
          <a:p>
            <a:pPr>
              <a:buFont typeface="Wingdings" panose="05000000000000000000" pitchFamily="2" charset="2"/>
              <a:buNone/>
            </a:pPr>
            <a:r>
              <a:rPr lang="en-US" altLang="en-US" sz="1800"/>
              <a:t>		- </a:t>
            </a:r>
            <a:r>
              <a:rPr lang="en-US" altLang="en-US" sz="1800">
                <a:solidFill>
                  <a:srgbClr val="7030A0"/>
                </a:solidFill>
              </a:rPr>
              <a:t>and do not need to know how many processors or how much 	 	  memory that applications will be using. </a:t>
            </a:r>
          </a:p>
          <a:p>
            <a:endParaRPr lang="en-US" altLang="en-US" sz="1800"/>
          </a:p>
          <a:p>
            <a:r>
              <a:rPr lang="en-US" altLang="en-US" sz="1800">
                <a:solidFill>
                  <a:srgbClr val="7030A0"/>
                </a:solidFill>
              </a:rPr>
              <a:t>Google AppEngine </a:t>
            </a:r>
            <a:r>
              <a:rPr lang="en-US" altLang="en-US" sz="1800"/>
              <a:t>- an example of Platform as a Service offers:</a:t>
            </a:r>
          </a:p>
          <a:p>
            <a:pPr>
              <a:buFont typeface="Wingdings" panose="05000000000000000000" pitchFamily="2" charset="2"/>
              <a:buNone/>
            </a:pPr>
            <a:r>
              <a:rPr lang="en-US" altLang="en-US" sz="1800"/>
              <a:t>		- a scalable environment</a:t>
            </a:r>
          </a:p>
          <a:p>
            <a:pPr>
              <a:buFont typeface="Wingdings" panose="05000000000000000000" pitchFamily="2" charset="2"/>
              <a:buNone/>
            </a:pPr>
            <a:r>
              <a:rPr lang="en-US" altLang="en-US" sz="1800"/>
              <a:t>		- for developing and hosting Web applications, </a:t>
            </a:r>
          </a:p>
          <a:p>
            <a:pPr>
              <a:buFont typeface="Wingdings" panose="05000000000000000000" pitchFamily="2" charset="2"/>
              <a:buNone/>
            </a:pPr>
            <a:r>
              <a:rPr lang="en-US" altLang="en-US" sz="18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0E42-5184-64AC-4BD2-8CFD7CF49FD1}"/>
              </a:ext>
            </a:extLst>
          </p:cNvPr>
          <p:cNvSpPr>
            <a:spLocks noGrp="1"/>
          </p:cNvSpPr>
          <p:nvPr>
            <p:ph type="title"/>
          </p:nvPr>
        </p:nvSpPr>
        <p:spPr>
          <a:xfrm>
            <a:off x="457200" y="122238"/>
            <a:ext cx="7543800" cy="639762"/>
          </a:xfrm>
        </p:spPr>
        <p:txBody>
          <a:bodyPr/>
          <a:lstStyle/>
          <a:p>
            <a:pPr>
              <a:defRPr/>
            </a:pPr>
            <a:r>
              <a:rPr lang="en-US" sz="2800" kern="1200" dirty="0">
                <a:solidFill>
                  <a:srgbClr val="002060"/>
                </a:solidFill>
                <a:ea typeface="+mn-ea"/>
              </a:rPr>
              <a:t>Software as a Service</a:t>
            </a:r>
          </a:p>
        </p:txBody>
      </p:sp>
      <p:sp>
        <p:nvSpPr>
          <p:cNvPr id="34819" name="Content Placeholder 2">
            <a:extLst>
              <a:ext uri="{FF2B5EF4-FFF2-40B4-BE49-F238E27FC236}">
                <a16:creationId xmlns:a16="http://schemas.microsoft.com/office/drawing/2014/main" id="{41F39762-DF1A-4A35-0229-BD3749DA1C35}"/>
              </a:ext>
            </a:extLst>
          </p:cNvPr>
          <p:cNvSpPr>
            <a:spLocks noGrp="1" noChangeArrowheads="1"/>
          </p:cNvSpPr>
          <p:nvPr>
            <p:ph idx="1"/>
          </p:nvPr>
        </p:nvSpPr>
        <p:spPr>
          <a:xfrm>
            <a:off x="381000" y="990600"/>
            <a:ext cx="8229600" cy="5486400"/>
          </a:xfrm>
        </p:spPr>
        <p:txBody>
          <a:bodyPr/>
          <a:lstStyle/>
          <a:p>
            <a:r>
              <a:rPr lang="en-US" altLang="en-US" sz="1800"/>
              <a:t>Software  as a Service (SaaS) - </a:t>
            </a:r>
            <a:r>
              <a:rPr lang="en-US" altLang="en-US" sz="1800">
                <a:solidFill>
                  <a:srgbClr val="7030A0"/>
                </a:solidFill>
              </a:rPr>
              <a:t>Applications reside on the top of the cloud stack. </a:t>
            </a:r>
          </a:p>
          <a:p>
            <a:endParaRPr lang="en-US" altLang="en-US" sz="1800"/>
          </a:p>
          <a:p>
            <a:r>
              <a:rPr lang="en-US" altLang="en-US" sz="1800"/>
              <a:t>SaaS – </a:t>
            </a:r>
          </a:p>
          <a:p>
            <a:pPr>
              <a:buFont typeface="Wingdings" panose="05000000000000000000" pitchFamily="2" charset="2"/>
              <a:buNone/>
            </a:pPr>
            <a:r>
              <a:rPr lang="en-US" altLang="en-US" sz="1800"/>
              <a:t>		- </a:t>
            </a:r>
            <a:r>
              <a:rPr lang="en-US" altLang="en-US" sz="1800">
                <a:solidFill>
                  <a:srgbClr val="7030A0"/>
                </a:solidFill>
              </a:rPr>
              <a:t>alleviates the burden of software maintenance for customers &amp; </a:t>
            </a:r>
          </a:p>
          <a:p>
            <a:pPr>
              <a:buFont typeface="Wingdings" panose="05000000000000000000" pitchFamily="2" charset="2"/>
              <a:buNone/>
            </a:pPr>
            <a:r>
              <a:rPr lang="en-US" altLang="en-US" sz="1800">
                <a:solidFill>
                  <a:srgbClr val="7030A0"/>
                </a:solidFill>
              </a:rPr>
              <a:t>		- simplifies development and testing for providers</a:t>
            </a:r>
          </a:p>
          <a:p>
            <a:pPr>
              <a:buFont typeface="Wingdings" panose="05000000000000000000" pitchFamily="2" charset="2"/>
              <a:buNone/>
            </a:pPr>
            <a:endParaRPr lang="en-US" altLang="en-US" sz="1800"/>
          </a:p>
          <a:p>
            <a:r>
              <a:rPr lang="en-US" altLang="en-US" sz="1800"/>
              <a:t>Services provided by this layer - accessed by end users (Web portals)</a:t>
            </a:r>
          </a:p>
          <a:p>
            <a:endParaRPr lang="en-US" altLang="en-US" sz="1800"/>
          </a:p>
          <a:p>
            <a:r>
              <a:rPr lang="en-US" altLang="en-US" sz="1800"/>
              <a:t>Thus, consumers are increasingly </a:t>
            </a:r>
            <a:r>
              <a:rPr lang="en-US" altLang="en-US" sz="1800">
                <a:solidFill>
                  <a:srgbClr val="7030A0"/>
                </a:solidFill>
              </a:rPr>
              <a:t>shifting from locally installed computer programs to on-line software services</a:t>
            </a:r>
            <a:r>
              <a:rPr lang="en-US" altLang="en-US" sz="1800"/>
              <a:t> that offer the same functionally. </a:t>
            </a:r>
          </a:p>
          <a:p>
            <a:endParaRPr lang="en-US" altLang="en-US" sz="1800"/>
          </a:p>
          <a:p>
            <a:r>
              <a:rPr lang="en-US" altLang="en-US" sz="1800">
                <a:solidFill>
                  <a:srgbClr val="7030A0"/>
                </a:solidFill>
              </a:rPr>
              <a:t>Salesforce.com </a:t>
            </a:r>
            <a:r>
              <a:rPr lang="en-US" altLang="en-US" sz="1800"/>
              <a:t>- which relies on the SaaS model</a:t>
            </a:r>
          </a:p>
          <a:p>
            <a:pPr>
              <a:buFont typeface="Wingdings" panose="05000000000000000000" pitchFamily="2" charset="2"/>
              <a:buNone/>
            </a:pPr>
            <a:r>
              <a:rPr lang="en-US" altLang="en-US" sz="1800"/>
              <a:t>		- offers business productivity applications - reside completely on their servers, </a:t>
            </a:r>
          </a:p>
          <a:p>
            <a:pPr>
              <a:buFont typeface="Wingdings" panose="05000000000000000000" pitchFamily="2" charset="2"/>
              <a:buNone/>
            </a:pPr>
            <a:r>
              <a:rPr lang="en-US" altLang="en-US" sz="1800"/>
              <a:t>		- allowing costumers to customize &amp; access applications on demand.</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CF26D4E-8CDE-81ED-B72F-BF6D53BE9122}"/>
              </a:ext>
            </a:extLst>
          </p:cNvPr>
          <p:cNvSpPr>
            <a:spLocks noGrp="1"/>
          </p:cNvSpPr>
          <p:nvPr>
            <p:ph type="title"/>
          </p:nvPr>
        </p:nvSpPr>
        <p:spPr>
          <a:xfrm>
            <a:off x="304800" y="141288"/>
            <a:ext cx="7543800" cy="604837"/>
          </a:xfrm>
        </p:spPr>
        <p:txBody>
          <a:bodyPr/>
          <a:lstStyle/>
          <a:p>
            <a:pPr>
              <a:defRPr/>
            </a:pPr>
            <a:r>
              <a:rPr lang="en-US" altLang="en-US" sz="3000" kern="1200" dirty="0">
                <a:solidFill>
                  <a:srgbClr val="002060"/>
                </a:solidFill>
                <a:ea typeface="+mn-ea"/>
              </a:rPr>
              <a:t>Deployment Models</a:t>
            </a:r>
          </a:p>
        </p:txBody>
      </p:sp>
      <p:sp>
        <p:nvSpPr>
          <p:cNvPr id="35843" name="Content Placeholder 2">
            <a:extLst>
              <a:ext uri="{FF2B5EF4-FFF2-40B4-BE49-F238E27FC236}">
                <a16:creationId xmlns:a16="http://schemas.microsoft.com/office/drawing/2014/main" id="{6200EF1E-5680-D263-581A-DB8AFED1589B}"/>
              </a:ext>
            </a:extLst>
          </p:cNvPr>
          <p:cNvSpPr>
            <a:spLocks noGrp="1" noChangeArrowheads="1"/>
          </p:cNvSpPr>
          <p:nvPr>
            <p:ph idx="1"/>
          </p:nvPr>
        </p:nvSpPr>
        <p:spPr>
          <a:xfrm>
            <a:off x="304800" y="914400"/>
            <a:ext cx="8229600" cy="1023938"/>
          </a:xfrm>
        </p:spPr>
        <p:txBody>
          <a:bodyPr/>
          <a:lstStyle/>
          <a:p>
            <a:pPr marL="0" indent="0" algn="just">
              <a:buFont typeface="Wingdings" panose="05000000000000000000" pitchFamily="2" charset="2"/>
              <a:buNone/>
            </a:pPr>
            <a:r>
              <a:rPr lang="en-US" altLang="en-US" sz="2000"/>
              <a:t>A cloud can be classified as public, private, community, or hybrid based on model of deployment as shown in Figure 1.4.</a:t>
            </a:r>
          </a:p>
        </p:txBody>
      </p:sp>
      <p:pic>
        <p:nvPicPr>
          <p:cNvPr id="35844" name="Content Placeholder 2">
            <a:extLst>
              <a:ext uri="{FF2B5EF4-FFF2-40B4-BE49-F238E27FC236}">
                <a16:creationId xmlns:a16="http://schemas.microsoft.com/office/drawing/2014/main" id="{9458EFE9-50B8-635C-EADD-31A2683FFF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676400"/>
            <a:ext cx="75231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a:extLst>
              <a:ext uri="{FF2B5EF4-FFF2-40B4-BE49-F238E27FC236}">
                <a16:creationId xmlns:a16="http://schemas.microsoft.com/office/drawing/2014/main" id="{AE2A284E-68F6-5D35-1A1F-DC2E231D7B62}"/>
              </a:ext>
            </a:extLst>
          </p:cNvPr>
          <p:cNvSpPr>
            <a:spLocks noGrp="1"/>
          </p:cNvSpPr>
          <p:nvPr>
            <p:ph idx="1"/>
          </p:nvPr>
        </p:nvSpPr>
        <p:spPr>
          <a:xfrm>
            <a:off x="304800" y="304800"/>
            <a:ext cx="8458200" cy="6400800"/>
          </a:xfrm>
        </p:spPr>
        <p:txBody>
          <a:bodyPr/>
          <a:lstStyle/>
          <a:p>
            <a:pPr>
              <a:defRPr/>
            </a:pPr>
            <a:r>
              <a:rPr lang="en-US" altLang="en-US" sz="2000" dirty="0" err="1"/>
              <a:t>Armbrust</a:t>
            </a:r>
            <a:r>
              <a:rPr lang="en-US" altLang="en-US" sz="2000" dirty="0"/>
              <a:t> et al. defines:</a:t>
            </a:r>
          </a:p>
          <a:p>
            <a:pPr marL="0" indent="0">
              <a:buFont typeface="Wingdings" panose="05000000000000000000" pitchFamily="2" charset="2"/>
              <a:buNone/>
              <a:defRPr/>
            </a:pPr>
            <a:r>
              <a:rPr lang="en-US" altLang="en-US" sz="2000" dirty="0"/>
              <a:t>	</a:t>
            </a:r>
            <a:r>
              <a:rPr lang="en-US" altLang="en-US" sz="2000" dirty="0">
                <a:solidFill>
                  <a:srgbClr val="7030A0"/>
                </a:solidFill>
              </a:rPr>
              <a:t>public cloud - a “cloud made available in a pay-as-you-go manner to the general public</a:t>
            </a:r>
            <a:r>
              <a:rPr lang="en-US" altLang="en-US" sz="2000" dirty="0"/>
              <a:t>” and </a:t>
            </a:r>
          </a:p>
          <a:p>
            <a:pPr marL="0" indent="0">
              <a:buFont typeface="Wingdings" panose="05000000000000000000" pitchFamily="2" charset="2"/>
              <a:buNone/>
              <a:defRPr/>
            </a:pPr>
            <a:r>
              <a:rPr lang="en-US" altLang="en-US" sz="2000" dirty="0"/>
              <a:t>	</a:t>
            </a:r>
            <a:r>
              <a:rPr lang="en-US" altLang="en-US" sz="2000" dirty="0">
                <a:solidFill>
                  <a:srgbClr val="7030A0"/>
                </a:solidFill>
              </a:rPr>
              <a:t>private cloud - “internal data center of a business or other organization, not made available to the general public.”</a:t>
            </a:r>
          </a:p>
          <a:p>
            <a:pPr marL="0" indent="0">
              <a:buFont typeface="Wingdings" panose="05000000000000000000" pitchFamily="2" charset="2"/>
              <a:buNone/>
              <a:defRPr/>
            </a:pPr>
            <a:endParaRPr lang="en-US" altLang="en-US" sz="2000" dirty="0"/>
          </a:p>
          <a:p>
            <a:pPr>
              <a:defRPr/>
            </a:pPr>
            <a:r>
              <a:rPr lang="en-US" altLang="en-US" sz="2000" dirty="0"/>
              <a:t>Mostly, establishing a private cloud means </a:t>
            </a:r>
            <a:r>
              <a:rPr lang="en-US" altLang="en-US" sz="2000" u="sng" dirty="0"/>
              <a:t>restructuring an existing infrastructure by adding virtualization and cloud-like interfaces</a:t>
            </a:r>
            <a:r>
              <a:rPr lang="en-US" altLang="en-US" sz="2000" dirty="0"/>
              <a:t>. </a:t>
            </a:r>
          </a:p>
          <a:p>
            <a:pPr>
              <a:defRPr/>
            </a:pPr>
            <a:endParaRPr lang="en-US" altLang="en-US" sz="2000" dirty="0"/>
          </a:p>
          <a:p>
            <a:pPr>
              <a:defRPr/>
            </a:pPr>
            <a:r>
              <a:rPr lang="en-US" altLang="en-US" sz="2000" dirty="0"/>
              <a:t>Community cloud - “</a:t>
            </a:r>
            <a:r>
              <a:rPr lang="en-US" altLang="en-US" sz="2000" dirty="0">
                <a:solidFill>
                  <a:srgbClr val="7030A0"/>
                </a:solidFill>
              </a:rPr>
              <a:t>shared by several organizations and supports a specific community that has shared concerns </a:t>
            </a:r>
            <a:r>
              <a:rPr lang="en-US" altLang="en-US" sz="2000" dirty="0"/>
              <a:t>(e.g., mission, security requirements, policy, and compliance considerations).” </a:t>
            </a:r>
          </a:p>
          <a:p>
            <a:pPr>
              <a:defRPr/>
            </a:pPr>
            <a:endParaRPr lang="en-US" altLang="en-US" sz="2000" dirty="0"/>
          </a:p>
          <a:p>
            <a:pPr>
              <a:defRPr/>
            </a:pPr>
            <a:r>
              <a:rPr lang="en-US" altLang="en-US" sz="2000" dirty="0">
                <a:solidFill>
                  <a:srgbClr val="7030A0"/>
                </a:solidFill>
              </a:rPr>
              <a:t>Hybrid cloud - when a private cloud is supplemented with computing capacity from public clouds. </a:t>
            </a:r>
          </a:p>
          <a:p>
            <a:pPr>
              <a:defRPr/>
            </a:pPr>
            <a:endParaRPr lang="en-US" altLang="en-US" sz="2000" dirty="0"/>
          </a:p>
          <a:p>
            <a:pPr>
              <a:defRPr/>
            </a:pPr>
            <a:r>
              <a:rPr lang="en-US" altLang="en-US" sz="2000" u="sng" dirty="0"/>
              <a:t>Cloud-bursting -temporarily renting capacity to handle spikes in load.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54CCFB7-6117-7656-5D45-636EBA7D046D}"/>
              </a:ext>
            </a:extLst>
          </p:cNvPr>
          <p:cNvSpPr>
            <a:spLocks noGrp="1"/>
          </p:cNvSpPr>
          <p:nvPr>
            <p:ph type="title"/>
          </p:nvPr>
        </p:nvSpPr>
        <p:spPr>
          <a:xfrm>
            <a:off x="457200" y="122238"/>
            <a:ext cx="7543800" cy="715962"/>
          </a:xfrm>
        </p:spPr>
        <p:txBody>
          <a:bodyPr/>
          <a:lstStyle/>
          <a:p>
            <a:pPr algn="ctr">
              <a:defRPr/>
            </a:pPr>
            <a:r>
              <a:rPr lang="en-US" altLang="en-US" sz="3600" kern="1200" dirty="0">
                <a:solidFill>
                  <a:srgbClr val="C00000"/>
                </a:solidFill>
                <a:ea typeface="+mn-ea"/>
              </a:rPr>
              <a:t>Desired features of a Cloud </a:t>
            </a:r>
          </a:p>
        </p:txBody>
      </p:sp>
      <p:sp>
        <p:nvSpPr>
          <p:cNvPr id="37891" name="Content Placeholder 2">
            <a:extLst>
              <a:ext uri="{FF2B5EF4-FFF2-40B4-BE49-F238E27FC236}">
                <a16:creationId xmlns:a16="http://schemas.microsoft.com/office/drawing/2014/main" id="{D1A53FFE-89B8-F2DF-D864-31CE6F0507AB}"/>
              </a:ext>
            </a:extLst>
          </p:cNvPr>
          <p:cNvSpPr>
            <a:spLocks noGrp="1" noChangeArrowheads="1"/>
          </p:cNvSpPr>
          <p:nvPr>
            <p:ph idx="1"/>
          </p:nvPr>
        </p:nvSpPr>
        <p:spPr>
          <a:xfrm>
            <a:off x="457200" y="1066800"/>
            <a:ext cx="8229600" cy="5410200"/>
          </a:xfrm>
        </p:spPr>
        <p:txBody>
          <a:bodyPr/>
          <a:lstStyle/>
          <a:p>
            <a:pPr marL="0" indent="0">
              <a:buFont typeface="Wingdings" panose="05000000000000000000" pitchFamily="2" charset="2"/>
              <a:buNone/>
            </a:pPr>
            <a:r>
              <a:rPr lang="en-US" altLang="en-US" sz="2000"/>
              <a:t>Essential features of a cloud are: (i) self-service, (ii) per-usage metered and billed, (iii) elastic, and (iv) customizable. </a:t>
            </a:r>
          </a:p>
          <a:p>
            <a:pPr marL="0" indent="0">
              <a:buFont typeface="Wingdings" panose="05000000000000000000" pitchFamily="2" charset="2"/>
              <a:buNone/>
            </a:pPr>
            <a:endParaRPr lang="en-US" altLang="en-US" sz="2000"/>
          </a:p>
          <a:p>
            <a:pPr marL="0" indent="0">
              <a:buFont typeface="Wingdings" panose="05000000000000000000" pitchFamily="2" charset="2"/>
              <a:buNone/>
            </a:pPr>
            <a:r>
              <a:rPr lang="en-US" altLang="en-US" sz="2000" b="1"/>
              <a:t>Self-Service: </a:t>
            </a:r>
          </a:p>
          <a:p>
            <a:pPr marL="0" indent="0">
              <a:buFont typeface="Wingdings" panose="05000000000000000000" pitchFamily="2" charset="2"/>
              <a:buNone/>
            </a:pPr>
            <a:r>
              <a:rPr lang="en-US" altLang="en-US" sz="2000"/>
              <a:t>	- Consumers of cloud computing services expect on-demand, nearly instant access to resources. </a:t>
            </a:r>
          </a:p>
          <a:p>
            <a:pPr marL="0" indent="0">
              <a:buFont typeface="Wingdings" panose="05000000000000000000" pitchFamily="2" charset="2"/>
              <a:buNone/>
            </a:pPr>
            <a:r>
              <a:rPr lang="en-US" altLang="en-US" sz="2000"/>
              <a:t>	- To support this </a:t>
            </a:r>
            <a:r>
              <a:rPr lang="en-US" altLang="en-US" sz="2000" u="sng"/>
              <a:t>- clouds must allow self-service access </a:t>
            </a:r>
          </a:p>
          <a:p>
            <a:pPr marL="0" indent="0">
              <a:buFont typeface="Wingdings" panose="05000000000000000000" pitchFamily="2" charset="2"/>
              <a:buNone/>
            </a:pPr>
            <a:r>
              <a:rPr lang="en-US" altLang="en-US" sz="2000"/>
              <a:t>	- </a:t>
            </a:r>
            <a:r>
              <a:rPr lang="en-US" altLang="en-US" sz="2000">
                <a:solidFill>
                  <a:srgbClr val="7030A0"/>
                </a:solidFill>
              </a:rPr>
              <a:t>so that customers can request, customize, pay &amp; use services</a:t>
            </a:r>
          </a:p>
          <a:p>
            <a:pPr marL="0" indent="0">
              <a:buFont typeface="Wingdings" panose="05000000000000000000" pitchFamily="2" charset="2"/>
              <a:buNone/>
            </a:pPr>
            <a:r>
              <a:rPr lang="en-US" altLang="en-US" sz="2000">
                <a:solidFill>
                  <a:srgbClr val="7030A0"/>
                </a:solidFill>
              </a:rPr>
              <a:t>	- without intervention of human operators.</a:t>
            </a:r>
          </a:p>
          <a:p>
            <a:pPr marL="0" indent="0">
              <a:buFont typeface="Wingdings" panose="05000000000000000000" pitchFamily="2" charset="2"/>
              <a:buNone/>
            </a:pPr>
            <a:endParaRPr lang="en-US" altLang="en-US" sz="2000"/>
          </a:p>
          <a:p>
            <a:pPr marL="0" indent="0">
              <a:buFont typeface="Wingdings" panose="05000000000000000000" pitchFamily="2" charset="2"/>
              <a:buNone/>
            </a:pPr>
            <a:r>
              <a:rPr lang="en-US" altLang="en-US" sz="2000" b="1"/>
              <a:t>Per-Usage Metering and Billing:</a:t>
            </a:r>
          </a:p>
          <a:p>
            <a:pPr marL="0" indent="0">
              <a:buFont typeface="Wingdings" panose="05000000000000000000" pitchFamily="2" charset="2"/>
              <a:buNone/>
            </a:pPr>
            <a:r>
              <a:rPr lang="en-US" altLang="en-US" sz="2000" b="1"/>
              <a:t>	- </a:t>
            </a:r>
            <a:r>
              <a:rPr lang="en-US" altLang="en-US" sz="2000"/>
              <a:t>Cloud computing eliminates up-front commitment by users &amp; allow them to request and use only necessary amount. </a:t>
            </a:r>
          </a:p>
          <a:p>
            <a:pPr marL="0" indent="0">
              <a:buFont typeface="Wingdings" panose="05000000000000000000" pitchFamily="2" charset="2"/>
              <a:buNone/>
            </a:pPr>
            <a:r>
              <a:rPr lang="en-US" altLang="en-US" sz="2000"/>
              <a:t>	- </a:t>
            </a:r>
            <a:r>
              <a:rPr lang="en-US" altLang="en-US" sz="2000">
                <a:solidFill>
                  <a:srgbClr val="7030A0"/>
                </a:solidFill>
              </a:rPr>
              <a:t>Services must be priced on a short term basis allowing users to release resources as soon as they are not needed</a:t>
            </a:r>
            <a:r>
              <a:rPr lang="en-US" altLang="en-US" sz="2000"/>
              <a:t>. </a:t>
            </a:r>
          </a:p>
          <a:p>
            <a:pPr marL="0" indent="0">
              <a:buFont typeface="Wingdings" panose="05000000000000000000" pitchFamily="2" charset="2"/>
              <a:buNone/>
            </a:pPr>
            <a:endParaRPr lang="en-US" altLang="en-US" sz="2000"/>
          </a:p>
          <a:p>
            <a:pPr marL="0" indent="0">
              <a:buFont typeface="Wingdings" panose="05000000000000000000" pitchFamily="2" charset="2"/>
              <a:buNone/>
            </a:pPr>
            <a:endParaRPr lang="en-US"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9FF08358-32A6-E111-D37C-469D52A61E86}"/>
              </a:ext>
            </a:extLst>
          </p:cNvPr>
          <p:cNvSpPr>
            <a:spLocks noGrp="1"/>
          </p:cNvSpPr>
          <p:nvPr>
            <p:ph idx="1"/>
          </p:nvPr>
        </p:nvSpPr>
        <p:spPr>
          <a:xfrm>
            <a:off x="457200" y="304800"/>
            <a:ext cx="8229600" cy="6248400"/>
          </a:xfrm>
        </p:spPr>
        <p:txBody>
          <a:bodyPr/>
          <a:lstStyle/>
          <a:p>
            <a:pPr>
              <a:defRPr/>
            </a:pPr>
            <a:r>
              <a:rPr lang="en-US" altLang="en-US" sz="2000" dirty="0"/>
              <a:t>For these reasons, </a:t>
            </a:r>
            <a:r>
              <a:rPr lang="en-US" altLang="en-US" sz="2000" u="sng" dirty="0"/>
              <a:t>clouds must implement features to allow efficient trading of service such as pricing, accounting, and billing.</a:t>
            </a:r>
          </a:p>
          <a:p>
            <a:pPr>
              <a:defRPr/>
            </a:pPr>
            <a:endParaRPr lang="en-US" altLang="en-US" sz="2000" u="sng" dirty="0"/>
          </a:p>
          <a:p>
            <a:pPr>
              <a:defRPr/>
            </a:pPr>
            <a:r>
              <a:rPr lang="en-US" altLang="en-US" sz="2000" dirty="0"/>
              <a:t>Metering should be done accordingly for different types of service &amp;  and usage promptly, thus providing greater transparency.</a:t>
            </a:r>
          </a:p>
          <a:p>
            <a:pPr>
              <a:defRPr/>
            </a:pPr>
            <a:endParaRPr lang="en-US" altLang="en-US" sz="2000" b="1" dirty="0"/>
          </a:p>
          <a:p>
            <a:pPr marL="0" indent="0">
              <a:buFont typeface="Wingdings" panose="05000000000000000000" pitchFamily="2" charset="2"/>
              <a:buNone/>
              <a:defRPr/>
            </a:pPr>
            <a:r>
              <a:rPr lang="en-US" altLang="en-US" sz="2000" b="1" dirty="0"/>
              <a:t>Elasticity: </a:t>
            </a:r>
          </a:p>
          <a:p>
            <a:pPr marL="0" indent="0">
              <a:buFont typeface="Wingdings" panose="05000000000000000000" pitchFamily="2" charset="2"/>
              <a:buNone/>
              <a:defRPr/>
            </a:pPr>
            <a:r>
              <a:rPr lang="en-US" altLang="en-US" sz="2000" b="1" dirty="0"/>
              <a:t>	- </a:t>
            </a:r>
            <a:r>
              <a:rPr lang="en-US" altLang="en-US" sz="2000" dirty="0"/>
              <a:t>Cloud computing gives the illusion of infinite computing resources available on demand. </a:t>
            </a:r>
          </a:p>
          <a:p>
            <a:pPr marL="0" indent="0">
              <a:buFont typeface="Wingdings" panose="05000000000000000000" pitchFamily="2" charset="2"/>
              <a:buNone/>
              <a:defRPr/>
            </a:pPr>
            <a:r>
              <a:rPr lang="en-US" altLang="en-US" sz="2000" dirty="0"/>
              <a:t>	- Thus </a:t>
            </a:r>
            <a:r>
              <a:rPr lang="en-US" altLang="en-US" sz="2000" dirty="0">
                <a:solidFill>
                  <a:srgbClr val="7030A0"/>
                </a:solidFill>
              </a:rPr>
              <a:t>users expect clouds to rapidly provide resources in any quantity at any time</a:t>
            </a:r>
            <a:r>
              <a:rPr lang="en-US" altLang="en-US" sz="2000" dirty="0"/>
              <a:t>. </a:t>
            </a:r>
          </a:p>
          <a:p>
            <a:pPr marL="0" indent="0">
              <a:buFont typeface="Wingdings" panose="05000000000000000000" pitchFamily="2" charset="2"/>
              <a:buNone/>
              <a:defRPr/>
            </a:pPr>
            <a:endParaRPr lang="en-US" altLang="en-US" sz="2000" dirty="0"/>
          </a:p>
          <a:p>
            <a:pPr marL="0" indent="0">
              <a:buFont typeface="Wingdings" panose="05000000000000000000" pitchFamily="2" charset="2"/>
              <a:buNone/>
              <a:defRPr/>
            </a:pPr>
            <a:r>
              <a:rPr lang="en-US" altLang="en-US" sz="2000" b="1" dirty="0"/>
              <a:t>Customization:</a:t>
            </a:r>
          </a:p>
          <a:p>
            <a:pPr marL="0" indent="0">
              <a:buFont typeface="Wingdings" panose="05000000000000000000" pitchFamily="2" charset="2"/>
              <a:buNone/>
              <a:defRPr/>
            </a:pPr>
            <a:r>
              <a:rPr lang="en-US" altLang="en-US" sz="2000" b="1" dirty="0"/>
              <a:t>	- </a:t>
            </a:r>
            <a:r>
              <a:rPr lang="en-US" altLang="en-US" sz="2000" dirty="0"/>
              <a:t>In a multi-tenant cloud a great disparity between user needs is often the case. </a:t>
            </a:r>
          </a:p>
          <a:p>
            <a:pPr marL="0" indent="0">
              <a:buFont typeface="Wingdings" panose="05000000000000000000" pitchFamily="2" charset="2"/>
              <a:buNone/>
              <a:defRPr/>
            </a:pPr>
            <a:r>
              <a:rPr lang="en-US" altLang="en-US" sz="2000" dirty="0"/>
              <a:t>	- Thus, </a:t>
            </a:r>
            <a:r>
              <a:rPr lang="en-US" altLang="en-US" sz="2000" dirty="0">
                <a:solidFill>
                  <a:srgbClr val="7030A0"/>
                </a:solidFill>
              </a:rPr>
              <a:t>resources rented from the cloud must be highly customizable.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92E125A-ED70-B237-A39A-B1DE677976FE}"/>
              </a:ext>
            </a:extLst>
          </p:cNvPr>
          <p:cNvSpPr>
            <a:spLocks noGrp="1"/>
          </p:cNvSpPr>
          <p:nvPr>
            <p:ph type="title"/>
          </p:nvPr>
        </p:nvSpPr>
        <p:spPr>
          <a:xfrm>
            <a:off x="457200" y="122238"/>
            <a:ext cx="8458200" cy="715962"/>
          </a:xfrm>
        </p:spPr>
        <p:txBody>
          <a:bodyPr/>
          <a:lstStyle/>
          <a:p>
            <a:pPr>
              <a:defRPr/>
            </a:pPr>
            <a:r>
              <a:rPr lang="en-US" sz="3600" kern="1200" dirty="0">
                <a:solidFill>
                  <a:srgbClr val="C00000"/>
                </a:solidFill>
                <a:ea typeface="+mn-ea"/>
              </a:rPr>
              <a:t>Basic Principles of Cloud Computing</a:t>
            </a:r>
            <a:endParaRPr lang="en-US" altLang="en-US" sz="3600" kern="1200" dirty="0">
              <a:solidFill>
                <a:srgbClr val="C00000"/>
              </a:solidFill>
              <a:ea typeface="+mn-ea"/>
            </a:endParaRPr>
          </a:p>
        </p:txBody>
      </p:sp>
      <p:sp>
        <p:nvSpPr>
          <p:cNvPr id="48131" name="Content Placeholder 2">
            <a:extLst>
              <a:ext uri="{FF2B5EF4-FFF2-40B4-BE49-F238E27FC236}">
                <a16:creationId xmlns:a16="http://schemas.microsoft.com/office/drawing/2014/main" id="{B93F0309-AA09-44A1-19BE-363D22684182}"/>
              </a:ext>
            </a:extLst>
          </p:cNvPr>
          <p:cNvSpPr>
            <a:spLocks noGrp="1"/>
          </p:cNvSpPr>
          <p:nvPr>
            <p:ph idx="1"/>
          </p:nvPr>
        </p:nvSpPr>
        <p:spPr>
          <a:xfrm>
            <a:off x="457200" y="990600"/>
            <a:ext cx="8229600" cy="5745163"/>
          </a:xfrm>
        </p:spPr>
        <p:txBody>
          <a:bodyPr/>
          <a:lstStyle/>
          <a:p>
            <a:pPr marL="0" indent="0" algn="just">
              <a:buFont typeface="Wingdings" panose="05000000000000000000" pitchFamily="2" charset="2"/>
              <a:buNone/>
              <a:defRPr/>
            </a:pPr>
            <a:r>
              <a:rPr lang="en-US" sz="2000" b="1" dirty="0"/>
              <a:t>Federation: </a:t>
            </a:r>
          </a:p>
          <a:p>
            <a:pPr marL="0" indent="0" algn="just">
              <a:buFont typeface="Wingdings" panose="05000000000000000000" pitchFamily="2" charset="2"/>
              <a:buNone/>
              <a:defRPr/>
            </a:pPr>
            <a:r>
              <a:rPr lang="en-US" sz="2000" b="1" dirty="0"/>
              <a:t>	</a:t>
            </a:r>
            <a:r>
              <a:rPr lang="en-US" sz="2000" dirty="0"/>
              <a:t>- Cloud service providers </a:t>
            </a:r>
            <a:r>
              <a:rPr lang="en-US" sz="2000" dirty="0">
                <a:solidFill>
                  <a:srgbClr val="7030A0"/>
                </a:solidFill>
              </a:rPr>
              <a:t>must be capable of collaborating and resource sharing at any point irrespective of their type</a:t>
            </a:r>
            <a:r>
              <a:rPr lang="en-US" sz="2000" dirty="0"/>
              <a:t>. </a:t>
            </a:r>
          </a:p>
          <a:p>
            <a:pPr marL="0" indent="0" algn="just">
              <a:buFont typeface="Wingdings" panose="05000000000000000000" pitchFamily="2" charset="2"/>
              <a:buNone/>
              <a:defRPr/>
            </a:pPr>
            <a:r>
              <a:rPr lang="en-US" sz="2000" dirty="0"/>
              <a:t>	- usually needed when an organization extends its computing paradigm from the private to the public cloud. </a:t>
            </a:r>
          </a:p>
          <a:p>
            <a:pPr marL="0" indent="0" algn="just">
              <a:buFont typeface="Wingdings" panose="05000000000000000000" pitchFamily="2" charset="2"/>
              <a:buNone/>
              <a:defRPr/>
            </a:pPr>
            <a:r>
              <a:rPr lang="en-US" sz="2000" dirty="0"/>
              <a:t>	- federation </a:t>
            </a:r>
            <a:r>
              <a:rPr lang="en-US" sz="2000" u="sng" dirty="0"/>
              <a:t>must be kept transparent &amp; carried out in a secure and independent way.</a:t>
            </a:r>
          </a:p>
          <a:p>
            <a:pPr marL="0" indent="0" algn="just">
              <a:buFont typeface="Wingdings" panose="05000000000000000000" pitchFamily="2" charset="2"/>
              <a:buNone/>
              <a:defRPr/>
            </a:pPr>
            <a:endParaRPr lang="en-US" sz="2000" dirty="0"/>
          </a:p>
          <a:p>
            <a:pPr marL="0" indent="0" algn="just">
              <a:buFont typeface="Wingdings" panose="05000000000000000000" pitchFamily="2" charset="2"/>
              <a:buNone/>
              <a:defRPr/>
            </a:pPr>
            <a:r>
              <a:rPr lang="en-US" sz="2000" b="1" dirty="0"/>
              <a:t>Independence:</a:t>
            </a:r>
            <a:r>
              <a:rPr lang="en-US" sz="2000" dirty="0"/>
              <a:t> </a:t>
            </a:r>
          </a:p>
          <a:p>
            <a:pPr marL="0" indent="0" algn="just">
              <a:buFont typeface="Wingdings" panose="05000000000000000000" pitchFamily="2" charset="2"/>
              <a:buNone/>
              <a:defRPr/>
            </a:pPr>
            <a:r>
              <a:rPr lang="en-US" sz="2000" dirty="0"/>
              <a:t>	- </a:t>
            </a:r>
            <a:r>
              <a:rPr lang="en-US" sz="2000" u="sng" dirty="0"/>
              <a:t>user</a:t>
            </a:r>
            <a:r>
              <a:rPr lang="en-US" sz="2000" dirty="0"/>
              <a:t> of cloud computing services </a:t>
            </a:r>
            <a:r>
              <a:rPr lang="en-US" sz="2000" dirty="0">
                <a:solidFill>
                  <a:srgbClr val="7030A0"/>
                </a:solidFill>
              </a:rPr>
              <a:t>must be independent of the provider’s specific tool &amp; type of service. </a:t>
            </a:r>
          </a:p>
          <a:p>
            <a:pPr marL="0" indent="0" algn="just">
              <a:buFont typeface="Wingdings" panose="05000000000000000000" pitchFamily="2" charset="2"/>
              <a:buNone/>
              <a:defRPr/>
            </a:pPr>
            <a:endParaRPr lang="en-US" sz="2000" dirty="0">
              <a:solidFill>
                <a:srgbClr val="7030A0"/>
              </a:solidFill>
            </a:endParaRPr>
          </a:p>
          <a:p>
            <a:pPr marL="0" indent="0" algn="just">
              <a:buFont typeface="Wingdings" panose="05000000000000000000" pitchFamily="2" charset="2"/>
              <a:buNone/>
              <a:defRPr/>
            </a:pPr>
            <a:r>
              <a:rPr lang="en-US" sz="2000" b="1" dirty="0"/>
              <a:t>Isolation: </a:t>
            </a:r>
          </a:p>
          <a:p>
            <a:pPr marL="0" indent="0" algn="just">
              <a:buFont typeface="Wingdings" panose="05000000000000000000" pitchFamily="2" charset="2"/>
              <a:buNone/>
              <a:defRPr/>
            </a:pPr>
            <a:r>
              <a:rPr lang="en-US" sz="2000" b="1" dirty="0"/>
              <a:t>	</a:t>
            </a:r>
            <a:r>
              <a:rPr lang="en-US" sz="2000" dirty="0"/>
              <a:t>- service provider must ensure the user with respect to the isolation of their data from others. </a:t>
            </a:r>
          </a:p>
          <a:p>
            <a:pPr marL="0" indent="0" algn="just">
              <a:buFont typeface="Wingdings" panose="05000000000000000000" pitchFamily="2" charset="2"/>
              <a:buNone/>
              <a:defRPr/>
            </a:pPr>
            <a:r>
              <a:rPr lang="en-US" sz="2000" dirty="0"/>
              <a:t>	- </a:t>
            </a:r>
            <a:r>
              <a:rPr lang="en-US" sz="2000" dirty="0">
                <a:solidFill>
                  <a:srgbClr val="7030A0"/>
                </a:solidFill>
              </a:rPr>
              <a:t>data in the same cloud must be separated from different users and therefore should not be accessed</a:t>
            </a:r>
            <a:r>
              <a:rPr lang="en-US" sz="2000" dirty="0"/>
              <a:t>.</a:t>
            </a:r>
          </a:p>
          <a:p>
            <a:pPr>
              <a:defRPr/>
            </a:pPr>
            <a:endParaRPr lang="en-US"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a:extLst>
              <a:ext uri="{FF2B5EF4-FFF2-40B4-BE49-F238E27FC236}">
                <a16:creationId xmlns:a16="http://schemas.microsoft.com/office/drawing/2014/main" id="{35BD79B6-3179-7770-F348-BC31A74D4564}"/>
              </a:ext>
            </a:extLst>
          </p:cNvPr>
          <p:cNvSpPr>
            <a:spLocks noGrp="1"/>
          </p:cNvSpPr>
          <p:nvPr>
            <p:ph idx="1"/>
          </p:nvPr>
        </p:nvSpPr>
        <p:spPr>
          <a:xfrm>
            <a:off x="381000" y="304800"/>
            <a:ext cx="8229600" cy="6096000"/>
          </a:xfrm>
        </p:spPr>
        <p:txBody>
          <a:bodyPr/>
          <a:lstStyle/>
          <a:p>
            <a:pPr marL="0" indent="0" algn="just">
              <a:buFont typeface="Wingdings" panose="05000000000000000000" pitchFamily="2" charset="2"/>
              <a:buNone/>
              <a:defRPr/>
            </a:pPr>
            <a:r>
              <a:rPr lang="en-US" sz="2000" b="1" dirty="0"/>
              <a:t>Elasticity:</a:t>
            </a:r>
            <a:r>
              <a:rPr lang="en-US" sz="2000" dirty="0"/>
              <a:t> </a:t>
            </a:r>
          </a:p>
          <a:p>
            <a:pPr marL="0" indent="0" algn="just">
              <a:buFont typeface="Wingdings" panose="05000000000000000000" pitchFamily="2" charset="2"/>
              <a:buNone/>
              <a:defRPr/>
            </a:pPr>
            <a:r>
              <a:rPr lang="en-US" sz="2000" dirty="0"/>
              <a:t>	- user of cloud computing must be provided with ease of accessing and releasing the resources as required. </a:t>
            </a:r>
          </a:p>
          <a:p>
            <a:pPr marL="0" indent="0" algn="just">
              <a:buFont typeface="Wingdings" panose="05000000000000000000" pitchFamily="2" charset="2"/>
              <a:buNone/>
              <a:defRPr/>
            </a:pPr>
            <a:r>
              <a:rPr lang="en-US" sz="2000" dirty="0"/>
              <a:t>	- rules associated with elasticity must be included within the contract made between consumers &amp; services providers.</a:t>
            </a:r>
          </a:p>
          <a:p>
            <a:pPr marL="0" indent="0" algn="just">
              <a:buFont typeface="Wingdings" panose="05000000000000000000" pitchFamily="2" charset="2"/>
              <a:buNone/>
              <a:defRPr/>
            </a:pPr>
            <a:endParaRPr lang="en-US" sz="2000" dirty="0"/>
          </a:p>
          <a:p>
            <a:pPr marL="0" indent="0" algn="just">
              <a:buFont typeface="Wingdings" panose="05000000000000000000" pitchFamily="2" charset="2"/>
              <a:buNone/>
              <a:defRPr/>
            </a:pPr>
            <a:r>
              <a:rPr lang="en-US" sz="2000" b="1" dirty="0"/>
              <a:t>Business Orientation</a:t>
            </a:r>
            <a:r>
              <a:rPr lang="en-US" sz="2000" dirty="0"/>
              <a:t>: </a:t>
            </a:r>
          </a:p>
          <a:p>
            <a:pPr marL="0" indent="0" algn="just">
              <a:buFont typeface="Wingdings" panose="05000000000000000000" pitchFamily="2" charset="2"/>
              <a:buNone/>
              <a:defRPr/>
            </a:pPr>
            <a:r>
              <a:rPr lang="en-US" sz="2000" dirty="0"/>
              <a:t>	- To develop a more efficient computing environment, </a:t>
            </a:r>
            <a:r>
              <a:rPr lang="en-US" sz="2000" dirty="0">
                <a:solidFill>
                  <a:srgbClr val="7030A0"/>
                </a:solidFill>
              </a:rPr>
              <a:t>an efficient platform must be developed before the applications are included in the cloud</a:t>
            </a:r>
            <a:r>
              <a:rPr lang="en-US" sz="2000" dirty="0"/>
              <a:t>. </a:t>
            </a:r>
          </a:p>
          <a:p>
            <a:pPr marL="0" indent="0" algn="just">
              <a:buFont typeface="Wingdings" panose="05000000000000000000" pitchFamily="2" charset="2"/>
              <a:buNone/>
              <a:defRPr/>
            </a:pPr>
            <a:r>
              <a:rPr lang="en-US" sz="2000" dirty="0"/>
              <a:t>	- This typically </a:t>
            </a:r>
            <a:r>
              <a:rPr lang="en-US" sz="2000" u="sng" dirty="0"/>
              <a:t>ensures the quality of services and assist SLA </a:t>
            </a:r>
            <a:r>
              <a:rPr lang="en-US" sz="2000" dirty="0"/>
              <a:t>(Service-Level-Agreement).</a:t>
            </a:r>
          </a:p>
          <a:p>
            <a:pPr marL="0" indent="0" algn="just">
              <a:buFont typeface="Wingdings" panose="05000000000000000000" pitchFamily="2" charset="2"/>
              <a:buNone/>
              <a:defRPr/>
            </a:pPr>
            <a:endParaRPr lang="en-US" sz="2000" dirty="0"/>
          </a:p>
          <a:p>
            <a:pPr marL="0" indent="0" algn="just">
              <a:buFont typeface="Wingdings" panose="05000000000000000000" pitchFamily="2" charset="2"/>
              <a:buNone/>
              <a:defRPr/>
            </a:pPr>
            <a:r>
              <a:rPr lang="en-US" sz="2000" b="1" dirty="0"/>
              <a:t>Trust:</a:t>
            </a:r>
            <a:r>
              <a:rPr lang="en-US" sz="2000" dirty="0"/>
              <a:t> </a:t>
            </a:r>
          </a:p>
          <a:p>
            <a:pPr marL="0" indent="0" algn="just">
              <a:buFont typeface="Wingdings" panose="05000000000000000000" pitchFamily="2" charset="2"/>
              <a:buNone/>
              <a:defRPr/>
            </a:pPr>
            <a:r>
              <a:rPr lang="en-US" sz="2000" dirty="0"/>
              <a:t>	- To build a successful cloud computing environment, one of the major factors is </a:t>
            </a:r>
            <a:r>
              <a:rPr lang="en-US" sz="2000" dirty="0">
                <a:solidFill>
                  <a:srgbClr val="7030A0"/>
                </a:solidFill>
              </a:rPr>
              <a:t>trust between consumers and service providers</a:t>
            </a:r>
            <a:r>
              <a:rPr lang="en-US" sz="2000" dirty="0"/>
              <a:t>. 	- Therefore, effective mechanisms must be included to develop a trustworthy computing environment.</a:t>
            </a:r>
          </a:p>
          <a:p>
            <a:pPr>
              <a:defRPr/>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1DE3581-F95C-2764-BCFE-B6EEB5969101}"/>
              </a:ext>
            </a:extLst>
          </p:cNvPr>
          <p:cNvSpPr>
            <a:spLocks noGrp="1"/>
          </p:cNvSpPr>
          <p:nvPr>
            <p:ph type="title"/>
          </p:nvPr>
        </p:nvSpPr>
        <p:spPr>
          <a:xfrm>
            <a:off x="685800" y="84138"/>
            <a:ext cx="7543800" cy="714375"/>
          </a:xfrm>
        </p:spPr>
        <p:txBody>
          <a:bodyPr/>
          <a:lstStyle/>
          <a:p>
            <a:pPr algn="ctr">
              <a:defRPr/>
            </a:pPr>
            <a:r>
              <a:rPr lang="en-US" altLang="en-US" sz="3600" kern="1200" dirty="0">
                <a:solidFill>
                  <a:srgbClr val="C00000"/>
                </a:solidFill>
                <a:ea typeface="+mn-ea"/>
              </a:rPr>
              <a:t>Challenges and Risks</a:t>
            </a:r>
          </a:p>
        </p:txBody>
      </p:sp>
      <p:sp>
        <p:nvSpPr>
          <p:cNvPr id="3" name="Title 1">
            <a:extLst>
              <a:ext uri="{FF2B5EF4-FFF2-40B4-BE49-F238E27FC236}">
                <a16:creationId xmlns:a16="http://schemas.microsoft.com/office/drawing/2014/main" id="{92797AAD-DA1E-1183-4488-E905E6166ACF}"/>
              </a:ext>
            </a:extLst>
          </p:cNvPr>
          <p:cNvSpPr txBox="1">
            <a:spLocks/>
          </p:cNvSpPr>
          <p:nvPr/>
        </p:nvSpPr>
        <p:spPr bwMode="auto">
          <a:xfrm>
            <a:off x="341313" y="752475"/>
            <a:ext cx="7543800" cy="639763"/>
          </a:xfrm>
          <a:prstGeom prst="rect">
            <a:avLst/>
          </a:prstGeom>
          <a:noFill/>
          <a:ln>
            <a:noFill/>
          </a:ln>
        </p:spPr>
        <p:txBody>
          <a:bodyPr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cs typeface="Arial" charset="0"/>
              </a:defRPr>
            </a:lvl2pPr>
            <a:lvl3pPr algn="l" rtl="0" eaLnBrk="0" fontAlgn="base" hangingPunct="0">
              <a:spcBef>
                <a:spcPct val="0"/>
              </a:spcBef>
              <a:spcAft>
                <a:spcPct val="0"/>
              </a:spcAft>
              <a:defRPr sz="3900" b="1">
                <a:solidFill>
                  <a:schemeClr val="tx2"/>
                </a:solidFill>
                <a:latin typeface="Arial" charset="0"/>
                <a:cs typeface="Arial" charset="0"/>
              </a:defRPr>
            </a:lvl3pPr>
            <a:lvl4pPr algn="l" rtl="0" eaLnBrk="0" fontAlgn="base" hangingPunct="0">
              <a:spcBef>
                <a:spcPct val="0"/>
              </a:spcBef>
              <a:spcAft>
                <a:spcPct val="0"/>
              </a:spcAft>
              <a:defRPr sz="3900" b="1">
                <a:solidFill>
                  <a:schemeClr val="tx2"/>
                </a:solidFill>
                <a:latin typeface="Arial" charset="0"/>
                <a:cs typeface="Arial" charset="0"/>
              </a:defRPr>
            </a:lvl4pPr>
            <a:lvl5pPr algn="l" rtl="0" eaLnBrk="0" fontAlgn="base" hangingPunct="0">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a:lstStyle>
          <a:p>
            <a:pPr>
              <a:defRPr/>
            </a:pPr>
            <a:r>
              <a:rPr lang="en-US" altLang="en-US" sz="2800" kern="0" dirty="0"/>
              <a:t>Security, Privacy, and Trust</a:t>
            </a:r>
          </a:p>
        </p:txBody>
      </p:sp>
      <p:sp>
        <p:nvSpPr>
          <p:cNvPr id="41988" name="Content Placeholder 2">
            <a:extLst>
              <a:ext uri="{FF2B5EF4-FFF2-40B4-BE49-F238E27FC236}">
                <a16:creationId xmlns:a16="http://schemas.microsoft.com/office/drawing/2014/main" id="{5ADCF690-FA3D-1F71-4D86-13EF47085626}"/>
              </a:ext>
            </a:extLst>
          </p:cNvPr>
          <p:cNvSpPr>
            <a:spLocks noGrp="1" noChangeArrowheads="1"/>
          </p:cNvSpPr>
          <p:nvPr>
            <p:ph idx="1"/>
          </p:nvPr>
        </p:nvSpPr>
        <p:spPr>
          <a:xfrm>
            <a:off x="381000" y="1468438"/>
            <a:ext cx="8382000" cy="5160962"/>
          </a:xfrm>
        </p:spPr>
        <p:txBody>
          <a:bodyPr/>
          <a:lstStyle/>
          <a:p>
            <a:r>
              <a:rPr lang="en-US" altLang="en-US" sz="1800"/>
              <a:t>Information security is a main issue: “</a:t>
            </a:r>
            <a:r>
              <a:rPr lang="en-US" altLang="en-US" sz="1800">
                <a:solidFill>
                  <a:srgbClr val="7030A0"/>
                </a:solidFill>
              </a:rPr>
              <a:t>current cloud offerings are essentially public ... exposing the system to more attacks</a:t>
            </a:r>
            <a:r>
              <a:rPr lang="en-US" altLang="en-US" sz="1800"/>
              <a:t>.” </a:t>
            </a:r>
          </a:p>
          <a:p>
            <a:endParaRPr lang="en-US" altLang="en-US" sz="1800"/>
          </a:p>
          <a:p>
            <a:r>
              <a:rPr lang="en-US" altLang="en-US" sz="1800"/>
              <a:t>Potentially additional challenges to make cloud computing environments as secure as in-house IT systems. </a:t>
            </a:r>
          </a:p>
          <a:p>
            <a:endParaRPr lang="en-US" altLang="en-US" sz="1800"/>
          </a:p>
          <a:p>
            <a:r>
              <a:rPr lang="en-US" altLang="en-US" sz="1800">
                <a:solidFill>
                  <a:srgbClr val="7030A0"/>
                </a:solidFill>
              </a:rPr>
              <a:t>Security and privacy affect the entire cloud computing stack</a:t>
            </a:r>
            <a:r>
              <a:rPr lang="en-US" altLang="en-US" sz="1800"/>
              <a:t>, since there is a </a:t>
            </a:r>
            <a:r>
              <a:rPr lang="en-US" altLang="en-US" sz="1800" u="sng"/>
              <a:t>massive use of third-party services and infrastructures </a:t>
            </a:r>
            <a:r>
              <a:rPr lang="en-US" altLang="en-US" sz="1800"/>
              <a:t>that are used to host important data or to perform critical operations. </a:t>
            </a:r>
          </a:p>
          <a:p>
            <a:endParaRPr lang="en-US" altLang="en-US" sz="1800"/>
          </a:p>
          <a:p>
            <a:r>
              <a:rPr lang="en-US" altLang="en-US" sz="1800"/>
              <a:t>Legal and regulatory issues also need attention.</a:t>
            </a:r>
          </a:p>
          <a:p>
            <a:r>
              <a:rPr lang="en-US" altLang="en-US" sz="1800" u="sng"/>
              <a:t>Physical location of data centers determines the set of laws that can be applied to the management of data. </a:t>
            </a:r>
          </a:p>
          <a:p>
            <a:endParaRPr lang="en-US" altLang="en-US" sz="1800"/>
          </a:p>
          <a:p>
            <a:r>
              <a:rPr lang="en-US" altLang="en-US" sz="1800"/>
              <a:t>For example, specific cryptography techniques could not be used because they are not allowed in some countries.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54A12A67-D36C-379F-1636-4524374F5299}"/>
              </a:ext>
            </a:extLst>
          </p:cNvPr>
          <p:cNvSpPr>
            <a:spLocks noGrp="1" noChangeArrowheads="1"/>
          </p:cNvSpPr>
          <p:nvPr>
            <p:ph type="title"/>
          </p:nvPr>
        </p:nvSpPr>
        <p:spPr>
          <a:xfrm>
            <a:off x="457200" y="76200"/>
            <a:ext cx="7543800" cy="563563"/>
          </a:xfrm>
        </p:spPr>
        <p:txBody>
          <a:bodyPr/>
          <a:lstStyle/>
          <a:p>
            <a:r>
              <a:rPr lang="en-US" altLang="en-US" sz="2800"/>
              <a:t>Data Lock-In and Standardization</a:t>
            </a:r>
          </a:p>
        </p:txBody>
      </p:sp>
      <p:sp>
        <p:nvSpPr>
          <p:cNvPr id="43011" name="Content Placeholder 2">
            <a:extLst>
              <a:ext uri="{FF2B5EF4-FFF2-40B4-BE49-F238E27FC236}">
                <a16:creationId xmlns:a16="http://schemas.microsoft.com/office/drawing/2014/main" id="{8D8E2C14-388E-3397-9D69-A0A529699C99}"/>
              </a:ext>
            </a:extLst>
          </p:cNvPr>
          <p:cNvSpPr>
            <a:spLocks noGrp="1"/>
          </p:cNvSpPr>
          <p:nvPr>
            <p:ph idx="1"/>
          </p:nvPr>
        </p:nvSpPr>
        <p:spPr>
          <a:xfrm>
            <a:off x="457200" y="762000"/>
            <a:ext cx="8229600" cy="5486400"/>
          </a:xfrm>
        </p:spPr>
        <p:txBody>
          <a:bodyPr/>
          <a:lstStyle/>
          <a:p>
            <a:pPr>
              <a:defRPr/>
            </a:pPr>
            <a:r>
              <a:rPr lang="en-US" altLang="en-US" sz="1800" dirty="0">
                <a:solidFill>
                  <a:srgbClr val="7030A0"/>
                </a:solidFill>
              </a:rPr>
              <a:t>A major concern of cloud computing users is - having their data locked-in by a certain provider</a:t>
            </a:r>
            <a:r>
              <a:rPr lang="en-US" altLang="en-US" sz="1800" dirty="0"/>
              <a:t>. </a:t>
            </a:r>
          </a:p>
          <a:p>
            <a:pPr>
              <a:defRPr/>
            </a:pPr>
            <a:endParaRPr lang="en-US" altLang="en-US" sz="1800" dirty="0"/>
          </a:p>
          <a:p>
            <a:pPr>
              <a:defRPr/>
            </a:pPr>
            <a:r>
              <a:rPr lang="en-US" altLang="en-US" sz="1800" dirty="0"/>
              <a:t>Users may want to move data and applications out from a provider that does not meet their requirements. </a:t>
            </a:r>
          </a:p>
          <a:p>
            <a:pPr>
              <a:defRPr/>
            </a:pPr>
            <a:endParaRPr lang="en-US" altLang="en-US" sz="1800" dirty="0"/>
          </a:p>
          <a:p>
            <a:pPr>
              <a:defRPr/>
            </a:pPr>
            <a:r>
              <a:rPr lang="en-US" altLang="en-US" sz="1800" dirty="0"/>
              <a:t>However, in their current form, </a:t>
            </a:r>
            <a:r>
              <a:rPr lang="en-US" altLang="en-US" sz="1800" u="sng" dirty="0"/>
              <a:t>cloud computing infrastructures and platforms do not interoperate </a:t>
            </a:r>
            <a:r>
              <a:rPr lang="en-US" altLang="en-US" sz="1800" dirty="0"/>
              <a:t>and </a:t>
            </a:r>
            <a:r>
              <a:rPr lang="en-US" altLang="en-US" sz="1800" u="sng" dirty="0"/>
              <a:t>user data are not portable</a:t>
            </a:r>
            <a:r>
              <a:rPr lang="en-US" altLang="en-US" sz="1800" dirty="0"/>
              <a:t>. </a:t>
            </a:r>
          </a:p>
          <a:p>
            <a:pPr>
              <a:defRPr/>
            </a:pPr>
            <a:endParaRPr lang="en-US" altLang="en-US" sz="1800" dirty="0"/>
          </a:p>
          <a:p>
            <a:pPr>
              <a:defRPr/>
            </a:pPr>
            <a:r>
              <a:rPr lang="en-US" altLang="en-US" sz="1800" dirty="0"/>
              <a:t>The answer to this concern is </a:t>
            </a:r>
            <a:r>
              <a:rPr lang="en-US" altLang="en-US" sz="1800" b="1" dirty="0"/>
              <a:t>standardization</a:t>
            </a:r>
            <a:r>
              <a:rPr lang="en-US" altLang="en-US" sz="1800" dirty="0"/>
              <a:t>. In this direction, there are efforts to create open standards for cloud computing. </a:t>
            </a:r>
          </a:p>
          <a:p>
            <a:pPr>
              <a:defRPr/>
            </a:pPr>
            <a:r>
              <a:rPr lang="en-US" altLang="en-US" sz="1800" u="sng" dirty="0"/>
              <a:t>Cloud Computing Interoperability Forum (CCIF) </a:t>
            </a:r>
          </a:p>
          <a:p>
            <a:pPr marL="0" indent="0">
              <a:buFont typeface="Wingdings" panose="05000000000000000000" pitchFamily="2" charset="2"/>
              <a:buNone/>
              <a:defRPr/>
            </a:pPr>
            <a:r>
              <a:rPr lang="en-US" altLang="en-US" sz="1800" dirty="0"/>
              <a:t>	- “enable a global cloud computing ecosystem whereby organizations are able to seamlessly work together for the purposes for wider industry adoption of cloud computing technology.” </a:t>
            </a:r>
          </a:p>
          <a:p>
            <a:pPr>
              <a:defRPr/>
            </a:pPr>
            <a:r>
              <a:rPr lang="en-US" altLang="en-US" sz="1800" u="sng" dirty="0"/>
              <a:t>Unified Cloud Interface (UCI) by CCIF </a:t>
            </a:r>
          </a:p>
          <a:p>
            <a:pPr marL="0" indent="0">
              <a:buFont typeface="Wingdings" panose="05000000000000000000" pitchFamily="2" charset="2"/>
              <a:buNone/>
              <a:defRPr/>
            </a:pPr>
            <a:r>
              <a:rPr lang="en-US" altLang="en-US" sz="1800" dirty="0"/>
              <a:t>	- aims at creating a standard programmatic point of access to an entire cloud infrastructure.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0E4B673B-7ABE-13B3-12B8-DC2972DC4A31}"/>
              </a:ext>
            </a:extLst>
          </p:cNvPr>
          <p:cNvSpPr>
            <a:spLocks noGrp="1" noChangeArrowheads="1"/>
          </p:cNvSpPr>
          <p:nvPr>
            <p:ph idx="4294967295"/>
          </p:nvPr>
        </p:nvSpPr>
        <p:spPr>
          <a:xfrm>
            <a:off x="114300" y="190500"/>
            <a:ext cx="8915400" cy="6477000"/>
          </a:xfrm>
        </p:spPr>
        <p:txBody>
          <a:bodyPr/>
          <a:lstStyle/>
          <a:p>
            <a:r>
              <a:rPr lang="en-US" altLang="en-US" sz="2000">
                <a:solidFill>
                  <a:srgbClr val="7030A0"/>
                </a:solidFill>
              </a:rPr>
              <a:t>The main principle behind Cloud computing model is offering computing, storage, and software “as a service.” </a:t>
            </a:r>
          </a:p>
          <a:p>
            <a:endParaRPr lang="en-US" altLang="en-US" sz="2000"/>
          </a:p>
          <a:p>
            <a:r>
              <a:rPr lang="en-US" altLang="en-US" sz="2000"/>
              <a:t>Buyya et al. [2]: “Cloud is a parallel and distributed computing system consisting of a collection of inter-connected and virtualised computers that are dynamically provisioned and presented as one or more unified computing resources based on service-level agreements (SLA) established through negotiation between the service provider and consumers.” </a:t>
            </a:r>
          </a:p>
          <a:p>
            <a:endParaRPr lang="en-US" altLang="en-US" sz="2000"/>
          </a:p>
          <a:p>
            <a:r>
              <a:rPr lang="en-US" altLang="en-US" sz="2000"/>
              <a:t>Vaquero et al. [3] have stated “clouds are a large pool of easily usable and accessible virtualized resources (such as hardware, development platforms and/or services).”</a:t>
            </a:r>
          </a:p>
          <a:p>
            <a:endParaRPr lang="en-US" altLang="en-US" sz="2000"/>
          </a:p>
          <a:p>
            <a:r>
              <a:rPr lang="en-US" altLang="en-US" sz="2000"/>
              <a:t>A report from the University of California Berkeley [5] summarized the key characteristics of cloud computing as: “(1) the illusion of infinite computing resources; (2) the elimination of an up-front commitment by cloud users; and (3) the ability to pay for use ... as needed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7254C59-1B02-AC64-571F-EAE18C87A741}"/>
              </a:ext>
            </a:extLst>
          </p:cNvPr>
          <p:cNvSpPr>
            <a:spLocks noGrp="1" noChangeArrowheads="1"/>
          </p:cNvSpPr>
          <p:nvPr>
            <p:ph type="title"/>
          </p:nvPr>
        </p:nvSpPr>
        <p:spPr>
          <a:xfrm>
            <a:off x="457200" y="122238"/>
            <a:ext cx="8229600" cy="604837"/>
          </a:xfrm>
        </p:spPr>
        <p:txBody>
          <a:bodyPr/>
          <a:lstStyle/>
          <a:p>
            <a:r>
              <a:rPr lang="en-US" altLang="en-US" sz="2800"/>
              <a:t>Availability, Fault-Tolerance, Disaster Recovery</a:t>
            </a:r>
          </a:p>
        </p:txBody>
      </p:sp>
      <p:sp>
        <p:nvSpPr>
          <p:cNvPr id="44035" name="Content Placeholder 2">
            <a:extLst>
              <a:ext uri="{FF2B5EF4-FFF2-40B4-BE49-F238E27FC236}">
                <a16:creationId xmlns:a16="http://schemas.microsoft.com/office/drawing/2014/main" id="{FC8893BF-6121-6116-62B3-5FD17E32C293}"/>
              </a:ext>
            </a:extLst>
          </p:cNvPr>
          <p:cNvSpPr>
            <a:spLocks noGrp="1" noChangeArrowheads="1"/>
          </p:cNvSpPr>
          <p:nvPr>
            <p:ph idx="1"/>
          </p:nvPr>
        </p:nvSpPr>
        <p:spPr>
          <a:xfrm>
            <a:off x="433388" y="914400"/>
            <a:ext cx="8229600" cy="5514975"/>
          </a:xfrm>
        </p:spPr>
        <p:txBody>
          <a:bodyPr/>
          <a:lstStyle/>
          <a:p>
            <a:r>
              <a:rPr lang="en-US" altLang="en-US" sz="2000"/>
              <a:t>Users will have certain expectations about the service level to be provided once their applications are moved to the cloud. </a:t>
            </a:r>
          </a:p>
          <a:p>
            <a:endParaRPr lang="en-US" altLang="en-US" sz="2000"/>
          </a:p>
          <a:p>
            <a:r>
              <a:rPr lang="en-US" altLang="en-US" sz="2000" u="sng"/>
              <a:t>These expectations include availability of the service, its overall performance, and what measures are to be taken when something goes wrong in the system or its components</a:t>
            </a:r>
            <a:r>
              <a:rPr lang="en-US" altLang="en-US" sz="2000"/>
              <a:t>. </a:t>
            </a:r>
          </a:p>
          <a:p>
            <a:endParaRPr lang="en-US" altLang="en-US" sz="2000"/>
          </a:p>
          <a:p>
            <a:r>
              <a:rPr lang="en-US" altLang="en-US" sz="2000">
                <a:solidFill>
                  <a:srgbClr val="7030A0"/>
                </a:solidFill>
              </a:rPr>
              <a:t>SLAs, which include QoS requirements, must be ideally set up between customers &amp; cloud computing providers</a:t>
            </a:r>
            <a:r>
              <a:rPr lang="en-US" altLang="en-US" sz="2000"/>
              <a:t>.</a:t>
            </a:r>
          </a:p>
          <a:p>
            <a:endParaRPr lang="en-US" altLang="en-US" sz="2000"/>
          </a:p>
          <a:p>
            <a:r>
              <a:rPr lang="en-US" altLang="en-US" sz="2000"/>
              <a:t>An SLA specifies the </a:t>
            </a:r>
            <a:r>
              <a:rPr lang="en-US" altLang="en-US" sz="2000" u="sng"/>
              <a:t>details of the service to be provided, including availability and performance guarantees</a:t>
            </a:r>
            <a:r>
              <a:rPr lang="en-US" altLang="en-US" sz="2000"/>
              <a:t>. </a:t>
            </a:r>
          </a:p>
          <a:p>
            <a:endParaRPr lang="en-US" altLang="en-US" sz="2000"/>
          </a:p>
          <a:p>
            <a:r>
              <a:rPr lang="en-US" altLang="en-US" sz="2000"/>
              <a:t>Additionally, </a:t>
            </a:r>
            <a:r>
              <a:rPr lang="en-US" altLang="en-US" sz="2000" u="sng"/>
              <a:t>metrics must be agreed upon by all parties, and penalties for violating the expectations </a:t>
            </a:r>
            <a:r>
              <a:rPr lang="en-US" altLang="en-US" sz="2000"/>
              <a:t>must also be approved.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72C619C-B19E-C39B-4CE4-0F669D63A4D5}"/>
              </a:ext>
            </a:extLst>
          </p:cNvPr>
          <p:cNvSpPr>
            <a:spLocks noGrp="1" noChangeArrowheads="1"/>
          </p:cNvSpPr>
          <p:nvPr>
            <p:ph type="title"/>
          </p:nvPr>
        </p:nvSpPr>
        <p:spPr>
          <a:xfrm>
            <a:off x="366713" y="76200"/>
            <a:ext cx="8229600" cy="563563"/>
          </a:xfrm>
        </p:spPr>
        <p:txBody>
          <a:bodyPr/>
          <a:lstStyle/>
          <a:p>
            <a:r>
              <a:rPr lang="en-US" altLang="en-US" sz="2800"/>
              <a:t>Resource Management and Energy-Efficiency</a:t>
            </a:r>
          </a:p>
        </p:txBody>
      </p:sp>
      <p:sp>
        <p:nvSpPr>
          <p:cNvPr id="45059" name="Content Placeholder 2">
            <a:extLst>
              <a:ext uri="{FF2B5EF4-FFF2-40B4-BE49-F238E27FC236}">
                <a16:creationId xmlns:a16="http://schemas.microsoft.com/office/drawing/2014/main" id="{73E4B806-B619-A157-C920-445DED1E489E}"/>
              </a:ext>
            </a:extLst>
          </p:cNvPr>
          <p:cNvSpPr>
            <a:spLocks noGrp="1" noChangeArrowheads="1"/>
          </p:cNvSpPr>
          <p:nvPr>
            <p:ph idx="1"/>
          </p:nvPr>
        </p:nvSpPr>
        <p:spPr>
          <a:xfrm>
            <a:off x="366713" y="652463"/>
            <a:ext cx="8458200" cy="6129337"/>
          </a:xfrm>
        </p:spPr>
        <p:txBody>
          <a:bodyPr/>
          <a:lstStyle/>
          <a:p>
            <a:r>
              <a:rPr lang="en-US" altLang="en-US" sz="1800" u="sng"/>
              <a:t>One important challenge faced by providers of cloud computing services is the efficient management of virtualized resource pools</a:t>
            </a:r>
            <a:r>
              <a:rPr lang="en-US" altLang="en-US" sz="1800"/>
              <a:t>.</a:t>
            </a:r>
          </a:p>
          <a:p>
            <a:endParaRPr lang="en-US" altLang="en-US" sz="1800"/>
          </a:p>
          <a:p>
            <a:r>
              <a:rPr lang="en-US" altLang="en-US" sz="1800">
                <a:solidFill>
                  <a:srgbClr val="7030A0"/>
                </a:solidFill>
              </a:rPr>
              <a:t>Physical resources such as CPU cores, disk space, and network bandwidth must be sliced and shared among virtual machines running potentially heterogeneous workloads. </a:t>
            </a:r>
          </a:p>
          <a:p>
            <a:endParaRPr lang="en-US" altLang="en-US" sz="1800">
              <a:solidFill>
                <a:srgbClr val="7030A0"/>
              </a:solidFill>
            </a:endParaRPr>
          </a:p>
          <a:p>
            <a:r>
              <a:rPr lang="en-US" altLang="en-US" sz="1800"/>
              <a:t>Dimensions to be considered include: number of CPUs, amount of memory, size of virtual disks, and network bandwidth. </a:t>
            </a:r>
          </a:p>
          <a:p>
            <a:endParaRPr lang="en-US" altLang="en-US" sz="1800"/>
          </a:p>
          <a:p>
            <a:r>
              <a:rPr lang="en-US" altLang="en-US" sz="1800"/>
              <a:t>Dynamic VM mapping policies may leverage the ability to suspend, migrate, and resume VMs as an easy way of preempting low-priority allocations in favor of higher-priority ones. </a:t>
            </a:r>
          </a:p>
          <a:p>
            <a:endParaRPr lang="en-US" altLang="en-US" sz="1800"/>
          </a:p>
          <a:p>
            <a:r>
              <a:rPr lang="en-US" altLang="en-US" sz="1800"/>
              <a:t>Migration of VMs also brings additional challenges such as detecting when to initiate a migration, which VM to migrate, and where to migrate. </a:t>
            </a:r>
          </a:p>
          <a:p>
            <a:endParaRPr lang="en-US" altLang="en-US" sz="1800"/>
          </a:p>
          <a:p>
            <a:r>
              <a:rPr lang="en-US" altLang="en-US" sz="1800">
                <a:solidFill>
                  <a:srgbClr val="7030A0"/>
                </a:solidFill>
              </a:rPr>
              <a:t>Data centers consumer large amounts of electricity. Besides the monetary cost, data centers significantly impact the environment in terms of CO2 emissions from the cooling systems</a:t>
            </a:r>
            <a:r>
              <a:rPr lang="en-US" altLang="en-US" sz="1800"/>
              <a:t>. </a:t>
            </a:r>
          </a:p>
          <a:p>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88614F62-32BD-AEA5-A2DD-63E5F7435EC9}"/>
              </a:ext>
            </a:extLst>
          </p:cNvPr>
          <p:cNvSpPr>
            <a:spLocks noGrp="1" noChangeArrowheads="1"/>
          </p:cNvSpPr>
          <p:nvPr>
            <p:ph idx="1"/>
          </p:nvPr>
        </p:nvSpPr>
        <p:spPr>
          <a:xfrm>
            <a:off x="152400" y="152400"/>
            <a:ext cx="8610600" cy="6324600"/>
          </a:xfrm>
        </p:spPr>
        <p:txBody>
          <a:bodyPr/>
          <a:lstStyle/>
          <a:p>
            <a:pPr algn="just"/>
            <a:r>
              <a:rPr lang="en-US" altLang="en-US" sz="2000"/>
              <a:t>The National Institute of Standards and Technology (NIST) [6] characterizes cloud computing as “... a pay-per-use model for enabling available, convenient, on-demand network access to a shared pool of configurable computing resources (e.g. networks, servers, storage, applications, services) that can be rapidly provisioned and released with minimal management effort or service provider interaction.” </a:t>
            </a:r>
          </a:p>
          <a:p>
            <a:pPr algn="just"/>
            <a:endParaRPr lang="en-US" altLang="en-US" sz="2000"/>
          </a:p>
          <a:p>
            <a:pPr algn="just"/>
            <a:r>
              <a:rPr lang="en-US" altLang="en-US" sz="2000"/>
              <a:t>Armbrust et al. [5] define cloud as the “data center hardware and software that provide services.” </a:t>
            </a:r>
          </a:p>
          <a:p>
            <a:pPr algn="just"/>
            <a:endParaRPr lang="en-US" altLang="en-US" sz="2000"/>
          </a:p>
          <a:p>
            <a:pPr algn="just"/>
            <a:r>
              <a:rPr lang="en-US" altLang="en-US" sz="2000"/>
              <a:t>Sotomayor et al. [7] point out that “cloud” is more often used to refer to the IT infrastructure deployed on an Infrastructure as a Service provider data center.</a:t>
            </a:r>
          </a:p>
          <a:p>
            <a:pPr algn="just"/>
            <a:endParaRPr lang="en-US" altLang="en-US" sz="2000"/>
          </a:p>
          <a:p>
            <a:pPr algn="just"/>
            <a:r>
              <a:rPr lang="en-US" altLang="en-US" sz="2000"/>
              <a:t>While there are countless other definitions, there seems to be </a:t>
            </a:r>
            <a:r>
              <a:rPr lang="en-US" altLang="en-US" sz="2000" b="1"/>
              <a:t>common characteristics, which a cloud should have: </a:t>
            </a:r>
            <a:r>
              <a:rPr lang="en-US" altLang="en-US" sz="2000" b="1" i="1">
                <a:solidFill>
                  <a:srgbClr val="7030A0"/>
                </a:solidFill>
              </a:rPr>
              <a:t>(i) pay-per-use (no ongoing commitment, utility prices); (ii) elastic capacity and the illusion of infinite resources; (iii) self-service interface; and (iv) resources that are abstracted or virtualised.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2AC522BA-E7B4-8183-1B5A-45C528479F4F}"/>
              </a:ext>
            </a:extLst>
          </p:cNvPr>
          <p:cNvSpPr>
            <a:spLocks noChangeArrowheads="1"/>
          </p:cNvSpPr>
          <p:nvPr/>
        </p:nvSpPr>
        <p:spPr bwMode="auto">
          <a:xfrm>
            <a:off x="1371600" y="142875"/>
            <a:ext cx="6096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b="1">
                <a:solidFill>
                  <a:srgbClr val="C00000"/>
                </a:solidFill>
              </a:rPr>
              <a:t>Roots of Cloud Computing</a:t>
            </a:r>
          </a:p>
        </p:txBody>
      </p:sp>
      <p:sp>
        <p:nvSpPr>
          <p:cNvPr id="12291" name="Content Placeholder 2">
            <a:extLst>
              <a:ext uri="{FF2B5EF4-FFF2-40B4-BE49-F238E27FC236}">
                <a16:creationId xmlns:a16="http://schemas.microsoft.com/office/drawing/2014/main" id="{8FF70DA4-3D44-644B-A1C2-0F759530FA65}"/>
              </a:ext>
            </a:extLst>
          </p:cNvPr>
          <p:cNvSpPr>
            <a:spLocks noGrp="1" noChangeArrowheads="1"/>
          </p:cNvSpPr>
          <p:nvPr>
            <p:ph idx="1"/>
          </p:nvPr>
        </p:nvSpPr>
        <p:spPr>
          <a:xfrm>
            <a:off x="0" y="914400"/>
            <a:ext cx="9144000" cy="2057400"/>
          </a:xfrm>
        </p:spPr>
        <p:txBody>
          <a:bodyPr/>
          <a:lstStyle/>
          <a:p>
            <a:pPr>
              <a:defRPr/>
            </a:pPr>
            <a:r>
              <a:rPr lang="en-US" sz="1800" dirty="0"/>
              <a:t>Roots of clouds computing - advancement of several technologies:</a:t>
            </a:r>
          </a:p>
          <a:p>
            <a:pPr marL="0" indent="0">
              <a:buFont typeface="Wingdings" panose="05000000000000000000" pitchFamily="2" charset="2"/>
              <a:buNone/>
              <a:defRPr/>
            </a:pPr>
            <a:r>
              <a:rPr lang="en-US" sz="1800" dirty="0"/>
              <a:t>	- hardware (virtualization, multi-core chips), </a:t>
            </a:r>
          </a:p>
          <a:p>
            <a:pPr marL="0" indent="0">
              <a:buFont typeface="Wingdings" panose="05000000000000000000" pitchFamily="2" charset="2"/>
              <a:buNone/>
              <a:defRPr/>
            </a:pPr>
            <a:r>
              <a:rPr lang="en-US" sz="1800" dirty="0"/>
              <a:t>	- Internet technologies </a:t>
            </a:r>
          </a:p>
          <a:p>
            <a:pPr marL="0" indent="0">
              <a:buFont typeface="Wingdings" panose="05000000000000000000" pitchFamily="2" charset="2"/>
              <a:buNone/>
              <a:defRPr/>
            </a:pPr>
            <a:r>
              <a:rPr lang="en-US" sz="1800" dirty="0"/>
              <a:t>	        (Web services, service-oriented architectures, Web 2.0), </a:t>
            </a:r>
          </a:p>
          <a:p>
            <a:pPr marL="0" indent="0">
              <a:buFont typeface="Wingdings" panose="05000000000000000000" pitchFamily="2" charset="2"/>
              <a:buNone/>
              <a:defRPr/>
            </a:pPr>
            <a:r>
              <a:rPr lang="en-US" sz="1800" dirty="0"/>
              <a:t>	- distributed computing (clusters, grids), and </a:t>
            </a:r>
          </a:p>
          <a:p>
            <a:pPr marL="0" indent="0">
              <a:buFont typeface="Wingdings" panose="05000000000000000000" pitchFamily="2" charset="2"/>
              <a:buNone/>
              <a:defRPr/>
            </a:pPr>
            <a:r>
              <a:rPr lang="en-US" sz="1800" dirty="0"/>
              <a:t>	- systems management (autonomic computing, data center automation).</a:t>
            </a:r>
          </a:p>
          <a:p>
            <a:pPr marL="0" indent="0">
              <a:buFont typeface="Wingdings" panose="05000000000000000000" pitchFamily="2" charset="2"/>
              <a:buNone/>
              <a:defRPr/>
            </a:pPr>
            <a:endParaRPr lang="en-US" sz="2000" dirty="0"/>
          </a:p>
          <a:p>
            <a:pPr>
              <a:defRPr/>
            </a:pPr>
            <a:endParaRPr lang="en-US" sz="2000" dirty="0"/>
          </a:p>
          <a:p>
            <a:pPr>
              <a:buFont typeface="Wingdings" panose="05000000000000000000" pitchFamily="2" charset="2"/>
              <a:buNone/>
              <a:defRPr/>
            </a:pPr>
            <a:r>
              <a:rPr lang="en-US" sz="2000" dirty="0"/>
              <a:t> </a:t>
            </a:r>
            <a:endParaRPr lang="en-US" altLang="en-US" sz="2000" dirty="0"/>
          </a:p>
        </p:txBody>
      </p:sp>
      <p:pic>
        <p:nvPicPr>
          <p:cNvPr id="18436" name="Content Placeholder 3">
            <a:extLst>
              <a:ext uri="{FF2B5EF4-FFF2-40B4-BE49-F238E27FC236}">
                <a16:creationId xmlns:a16="http://schemas.microsoft.com/office/drawing/2014/main" id="{506B7AB0-17DA-5C33-F7C8-EF2E923CD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941638"/>
            <a:ext cx="54864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5">
            <a:extLst>
              <a:ext uri="{FF2B5EF4-FFF2-40B4-BE49-F238E27FC236}">
                <a16:creationId xmlns:a16="http://schemas.microsoft.com/office/drawing/2014/main" id="{DB10789E-02BA-4AFD-5D8E-02B57DDCEFA0}"/>
              </a:ext>
            </a:extLst>
          </p:cNvPr>
          <p:cNvSpPr>
            <a:spLocks noChangeArrowheads="1"/>
          </p:cNvSpPr>
          <p:nvPr/>
        </p:nvSpPr>
        <p:spPr bwMode="auto">
          <a:xfrm>
            <a:off x="228600" y="3352800"/>
            <a:ext cx="388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7030A0"/>
                </a:solidFill>
              </a:rPr>
              <a:t>Figure 1.1 shows the convergence of technology fields that significantly advanced and contributed to the advent of cloud computing</a:t>
            </a:r>
            <a:r>
              <a:rPr lang="en-US" altLang="en-US"/>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AFE90633-C74D-579C-9D52-1C154CD9FCC4}"/>
              </a:ext>
            </a:extLst>
          </p:cNvPr>
          <p:cNvSpPr>
            <a:spLocks noChangeArrowheads="1"/>
          </p:cNvSpPr>
          <p:nvPr/>
        </p:nvSpPr>
        <p:spPr bwMode="auto">
          <a:xfrm>
            <a:off x="147638" y="762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2060"/>
                </a:solidFill>
              </a:rPr>
              <a:t>From Mainframes to Clouds</a:t>
            </a:r>
          </a:p>
        </p:txBody>
      </p:sp>
      <p:sp>
        <p:nvSpPr>
          <p:cNvPr id="14339" name="Content Placeholder 2">
            <a:extLst>
              <a:ext uri="{FF2B5EF4-FFF2-40B4-BE49-F238E27FC236}">
                <a16:creationId xmlns:a16="http://schemas.microsoft.com/office/drawing/2014/main" id="{BD1427CA-7A0F-540F-55C6-4637BEC82574}"/>
              </a:ext>
            </a:extLst>
          </p:cNvPr>
          <p:cNvSpPr>
            <a:spLocks noGrp="1" noChangeArrowheads="1"/>
          </p:cNvSpPr>
          <p:nvPr>
            <p:ph idx="1"/>
          </p:nvPr>
        </p:nvSpPr>
        <p:spPr>
          <a:xfrm>
            <a:off x="161925" y="685800"/>
            <a:ext cx="8982075" cy="5943600"/>
          </a:xfrm>
        </p:spPr>
        <p:txBody>
          <a:bodyPr/>
          <a:lstStyle/>
          <a:p>
            <a:pPr>
              <a:defRPr/>
            </a:pPr>
            <a:r>
              <a:rPr lang="en-US" sz="2000" dirty="0"/>
              <a:t>A switch in the IT world:</a:t>
            </a:r>
          </a:p>
          <a:p>
            <a:pPr marL="0" indent="0">
              <a:buFont typeface="Wingdings" panose="05000000000000000000" pitchFamily="2" charset="2"/>
              <a:buNone/>
              <a:defRPr/>
            </a:pPr>
            <a:r>
              <a:rPr lang="en-US" sz="2000" dirty="0"/>
              <a:t>	- in-house generated computing power to utility-supplied computing 	- resources delivered over the Internet as Web services. </a:t>
            </a:r>
          </a:p>
          <a:p>
            <a:pPr>
              <a:defRPr/>
            </a:pPr>
            <a:r>
              <a:rPr lang="en-US" sz="2000" dirty="0"/>
              <a:t>Computing - delivered as a utility </a:t>
            </a:r>
          </a:p>
          <a:p>
            <a:pPr>
              <a:defRPr/>
            </a:pPr>
            <a:r>
              <a:rPr lang="en-US" sz="2000" dirty="0"/>
              <a:t>This model - benefits to both consumers and providers of IT services. </a:t>
            </a:r>
          </a:p>
          <a:p>
            <a:pPr>
              <a:defRPr/>
            </a:pPr>
            <a:endParaRPr lang="en-US" sz="2000" dirty="0"/>
          </a:p>
          <a:p>
            <a:pPr>
              <a:defRPr/>
            </a:pPr>
            <a:r>
              <a:rPr lang="en-US" sz="2000" dirty="0"/>
              <a:t>Consumers:</a:t>
            </a:r>
          </a:p>
          <a:p>
            <a:pPr marL="0" indent="0">
              <a:buFont typeface="Wingdings" panose="05000000000000000000" pitchFamily="2" charset="2"/>
              <a:buNone/>
              <a:defRPr/>
            </a:pPr>
            <a:r>
              <a:rPr lang="en-US" sz="2000" dirty="0"/>
              <a:t>	- reduction on IT-related costs (cheaper services - external providers) </a:t>
            </a:r>
          </a:p>
          <a:p>
            <a:pPr marL="0" indent="0">
              <a:buFont typeface="Wingdings" panose="05000000000000000000" pitchFamily="2" charset="2"/>
              <a:buNone/>
              <a:defRPr/>
            </a:pPr>
            <a:r>
              <a:rPr lang="en-US" sz="2000" dirty="0"/>
              <a:t>	- opposed to heavy investments - IT infrastructure &amp; personnel hiring. </a:t>
            </a:r>
          </a:p>
          <a:p>
            <a:pPr marL="0" indent="0">
              <a:buFont typeface="Wingdings" panose="05000000000000000000" pitchFamily="2" charset="2"/>
              <a:buNone/>
              <a:defRPr/>
            </a:pPr>
            <a:endParaRPr lang="en-US" sz="2000" dirty="0"/>
          </a:p>
          <a:p>
            <a:pPr>
              <a:defRPr/>
            </a:pPr>
            <a:r>
              <a:rPr lang="en-US" sz="2000" dirty="0"/>
              <a:t>Providers:</a:t>
            </a:r>
          </a:p>
          <a:p>
            <a:pPr marL="0" indent="0">
              <a:buFont typeface="Wingdings" panose="05000000000000000000" pitchFamily="2" charset="2"/>
              <a:buNone/>
              <a:defRPr/>
            </a:pPr>
            <a:r>
              <a:rPr lang="en-US" sz="2000" dirty="0"/>
              <a:t>	- achieve better operational costs; </a:t>
            </a:r>
          </a:p>
          <a:p>
            <a:pPr marL="0" indent="0">
              <a:buFont typeface="Wingdings" panose="05000000000000000000" pitchFamily="2" charset="2"/>
              <a:buNone/>
              <a:defRPr/>
            </a:pPr>
            <a:r>
              <a:rPr lang="en-US" sz="2000" dirty="0"/>
              <a:t>	- hardware and software infrastructures - serve many users, </a:t>
            </a:r>
          </a:p>
          <a:p>
            <a:pPr marL="0" indent="0">
              <a:buFont typeface="Wingdings" panose="05000000000000000000" pitchFamily="2" charset="2"/>
              <a:buNone/>
              <a:defRPr/>
            </a:pPr>
            <a:r>
              <a:rPr lang="en-US" sz="2000" dirty="0"/>
              <a:t>	- thus increasing efficiency  </a:t>
            </a:r>
          </a:p>
          <a:p>
            <a:pPr marL="0" indent="0">
              <a:buFont typeface="Wingdings" panose="05000000000000000000" pitchFamily="2" charset="2"/>
              <a:buNone/>
              <a:defRPr/>
            </a:pPr>
            <a:r>
              <a:rPr lang="en-US" sz="2000" dirty="0"/>
              <a:t>	- leading to faster return on investment (ROI) </a:t>
            </a:r>
          </a:p>
          <a:p>
            <a:pPr marL="0" indent="0">
              <a:buFont typeface="Wingdings" panose="05000000000000000000" pitchFamily="2" charset="2"/>
              <a:buNone/>
              <a:defRPr/>
            </a:pPr>
            <a:r>
              <a:rPr lang="en-US" sz="2000" dirty="0"/>
              <a:t>	- lower total cost of ownership (TCO) .</a:t>
            </a:r>
            <a:endParaRPr lang="en-US" altLang="en-US" sz="3600" dirty="0"/>
          </a:p>
          <a:p>
            <a:pPr>
              <a:defRPr/>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F9760347-29B4-140B-C235-28822F4B8E46}"/>
              </a:ext>
            </a:extLst>
          </p:cNvPr>
          <p:cNvSpPr>
            <a:spLocks noChangeArrowheads="1"/>
          </p:cNvSpPr>
          <p:nvPr/>
        </p:nvSpPr>
        <p:spPr bwMode="auto">
          <a:xfrm>
            <a:off x="152400" y="1524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2060"/>
                </a:solidFill>
              </a:rPr>
              <a:t>SOA, Web Services, Web 2.0, and Mashups</a:t>
            </a:r>
          </a:p>
        </p:txBody>
      </p:sp>
      <p:sp>
        <p:nvSpPr>
          <p:cNvPr id="15363" name="Content Placeholder 2">
            <a:extLst>
              <a:ext uri="{FF2B5EF4-FFF2-40B4-BE49-F238E27FC236}">
                <a16:creationId xmlns:a16="http://schemas.microsoft.com/office/drawing/2014/main" id="{B0267554-09D1-5EBA-3204-FC37E7DDFBCA}"/>
              </a:ext>
            </a:extLst>
          </p:cNvPr>
          <p:cNvSpPr>
            <a:spLocks noGrp="1" noChangeArrowheads="1"/>
          </p:cNvSpPr>
          <p:nvPr>
            <p:ph idx="1"/>
          </p:nvPr>
        </p:nvSpPr>
        <p:spPr>
          <a:xfrm>
            <a:off x="152400" y="990600"/>
            <a:ext cx="8686800" cy="4724400"/>
          </a:xfrm>
        </p:spPr>
        <p:txBody>
          <a:bodyPr/>
          <a:lstStyle/>
          <a:p>
            <a:pPr>
              <a:defRPr/>
            </a:pPr>
            <a:r>
              <a:rPr lang="en-US" sz="2000" dirty="0"/>
              <a:t>The emergence of Web services (WS) open standards has significantly contributed to advances in the domain of software integration. </a:t>
            </a:r>
          </a:p>
          <a:p>
            <a:pPr>
              <a:defRPr/>
            </a:pPr>
            <a:endParaRPr lang="en-US" sz="2000" dirty="0"/>
          </a:p>
          <a:p>
            <a:pPr>
              <a:defRPr/>
            </a:pPr>
            <a:r>
              <a:rPr lang="en-US" sz="2000" dirty="0"/>
              <a:t>Web services can glue together:</a:t>
            </a:r>
          </a:p>
          <a:p>
            <a:pPr marL="0" indent="0">
              <a:buFont typeface="Wingdings" panose="05000000000000000000" pitchFamily="2" charset="2"/>
              <a:buNone/>
              <a:defRPr/>
            </a:pPr>
            <a:r>
              <a:rPr lang="en-US" sz="2000" dirty="0"/>
              <a:t>	- applications running on different messaging product platforms, 	</a:t>
            </a:r>
          </a:p>
          <a:p>
            <a:pPr marL="0" indent="0">
              <a:buFont typeface="Wingdings" panose="05000000000000000000" pitchFamily="2" charset="2"/>
              <a:buNone/>
              <a:defRPr/>
            </a:pPr>
            <a:r>
              <a:rPr lang="en-US" sz="2000" dirty="0"/>
              <a:t>	- enabling information from one application - available to others,</a:t>
            </a:r>
          </a:p>
          <a:p>
            <a:pPr marL="0" indent="0">
              <a:buFont typeface="Wingdings" panose="05000000000000000000" pitchFamily="2" charset="2"/>
              <a:buNone/>
              <a:defRPr/>
            </a:pPr>
            <a:r>
              <a:rPr lang="en-US" sz="2000" dirty="0"/>
              <a:t>	- enabling internal applications - available over the Internet. </a:t>
            </a:r>
          </a:p>
          <a:p>
            <a:pPr marL="0" indent="0">
              <a:buFont typeface="Wingdings" panose="05000000000000000000" pitchFamily="2" charset="2"/>
              <a:buNone/>
              <a:defRPr/>
            </a:pPr>
            <a:endParaRPr lang="en-US" sz="2000" dirty="0"/>
          </a:p>
          <a:p>
            <a:pPr>
              <a:defRPr/>
            </a:pPr>
            <a:r>
              <a:rPr lang="en-US" sz="2000" dirty="0"/>
              <a:t>WS standards </a:t>
            </a:r>
          </a:p>
          <a:p>
            <a:pPr marL="0" indent="0">
              <a:buFont typeface="Wingdings" panose="05000000000000000000" pitchFamily="2" charset="2"/>
              <a:buNone/>
              <a:defRPr/>
            </a:pPr>
            <a:r>
              <a:rPr lang="en-US" sz="2000" dirty="0"/>
              <a:t>	- created on top of existing ubiquitous technologies (HTTP, XML)</a:t>
            </a:r>
          </a:p>
          <a:p>
            <a:pPr marL="0" indent="0">
              <a:buFont typeface="Wingdings" panose="05000000000000000000" pitchFamily="2" charset="2"/>
              <a:buNone/>
              <a:defRPr/>
            </a:pPr>
            <a:r>
              <a:rPr lang="en-US" sz="2000" dirty="0"/>
              <a:t>	- providing a common mechanism for delivering services, </a:t>
            </a:r>
          </a:p>
          <a:p>
            <a:pPr marL="0" indent="0">
              <a:buFont typeface="Wingdings" panose="05000000000000000000" pitchFamily="2" charset="2"/>
              <a:buNone/>
              <a:defRPr/>
            </a:pPr>
            <a:r>
              <a:rPr lang="en-US" sz="2000" dirty="0"/>
              <a:t>	- for implementing a service-oriented architecture (SOA). </a:t>
            </a:r>
          </a:p>
          <a:p>
            <a:pPr>
              <a:defRPr/>
            </a:pP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642078-9930-E2BF-FDEF-CD0985879EA8}"/>
              </a:ext>
            </a:extLst>
          </p:cNvPr>
          <p:cNvSpPr>
            <a:spLocks noGrp="1"/>
          </p:cNvSpPr>
          <p:nvPr>
            <p:ph/>
          </p:nvPr>
        </p:nvSpPr>
        <p:spPr>
          <a:xfrm>
            <a:off x="374650" y="457200"/>
            <a:ext cx="8393113" cy="6324600"/>
          </a:xfrm>
        </p:spPr>
        <p:txBody>
          <a:bodyPr/>
          <a:lstStyle/>
          <a:p>
            <a:pPr>
              <a:defRPr/>
            </a:pPr>
            <a:r>
              <a:rPr lang="en-US" sz="2000" dirty="0"/>
              <a:t>In a SOA, software resources are packaged as “services,” </a:t>
            </a:r>
          </a:p>
          <a:p>
            <a:pPr marL="0" indent="0">
              <a:buFont typeface="Wingdings" panose="05000000000000000000" pitchFamily="2" charset="2"/>
              <a:buNone/>
              <a:defRPr/>
            </a:pPr>
            <a:r>
              <a:rPr lang="en-US" sz="2000" dirty="0"/>
              <a:t>	- which are well-defined, self contained modules </a:t>
            </a:r>
          </a:p>
          <a:p>
            <a:pPr marL="0" indent="0">
              <a:buFont typeface="Wingdings" panose="05000000000000000000" pitchFamily="2" charset="2"/>
              <a:buNone/>
              <a:defRPr/>
            </a:pPr>
            <a:r>
              <a:rPr lang="en-US" sz="2000" dirty="0"/>
              <a:t>	- provide standard functionality and </a:t>
            </a:r>
          </a:p>
          <a:p>
            <a:pPr marL="0" indent="0">
              <a:buFont typeface="Wingdings" panose="05000000000000000000" pitchFamily="2" charset="2"/>
              <a:buNone/>
              <a:defRPr/>
            </a:pPr>
            <a:r>
              <a:rPr lang="en-US" sz="2000" dirty="0"/>
              <a:t>	- independent of the state or context of other services.</a:t>
            </a:r>
          </a:p>
          <a:p>
            <a:pPr marL="0" indent="0">
              <a:buFont typeface="Wingdings" panose="05000000000000000000" pitchFamily="2" charset="2"/>
              <a:buNone/>
              <a:defRPr/>
            </a:pPr>
            <a:endParaRPr lang="en-US" sz="2000" dirty="0"/>
          </a:p>
          <a:p>
            <a:pPr>
              <a:defRPr/>
            </a:pPr>
            <a:r>
              <a:rPr lang="en-US" sz="2000" dirty="0"/>
              <a:t>Services are described in a standard definition language.</a:t>
            </a:r>
          </a:p>
          <a:p>
            <a:pPr>
              <a:defRPr/>
            </a:pPr>
            <a:endParaRPr lang="en-US" sz="2000" dirty="0"/>
          </a:p>
          <a:p>
            <a:pPr>
              <a:defRPr/>
            </a:pPr>
            <a:r>
              <a:rPr lang="en-US" sz="2000" dirty="0"/>
              <a:t>In the consumer Web:</a:t>
            </a:r>
          </a:p>
          <a:p>
            <a:pPr marL="0" indent="0">
              <a:buFont typeface="Wingdings" panose="05000000000000000000" pitchFamily="2" charset="2"/>
              <a:buNone/>
              <a:defRPr/>
            </a:pPr>
            <a:r>
              <a:rPr lang="en-US" sz="2000" dirty="0"/>
              <a:t>	- information and services are aggregated, </a:t>
            </a:r>
          </a:p>
          <a:p>
            <a:pPr marL="0" indent="0">
              <a:buFont typeface="Wingdings" panose="05000000000000000000" pitchFamily="2" charset="2"/>
              <a:buNone/>
              <a:defRPr/>
            </a:pPr>
            <a:r>
              <a:rPr lang="en-US" sz="2000" dirty="0"/>
              <a:t>	- acting as building blocks of complex compositions, </a:t>
            </a:r>
          </a:p>
          <a:p>
            <a:pPr marL="0" indent="0">
              <a:buFont typeface="Wingdings" panose="05000000000000000000" pitchFamily="2" charset="2"/>
              <a:buNone/>
              <a:defRPr/>
            </a:pPr>
            <a:r>
              <a:rPr lang="en-US" sz="2000" dirty="0"/>
              <a:t>	- called service mashups. </a:t>
            </a:r>
          </a:p>
          <a:p>
            <a:pPr marL="0" indent="0">
              <a:buFont typeface="Wingdings" panose="05000000000000000000" pitchFamily="2" charset="2"/>
              <a:buNone/>
              <a:defRPr/>
            </a:pPr>
            <a:endParaRPr lang="en-US" sz="2000" dirty="0"/>
          </a:p>
          <a:p>
            <a:pPr>
              <a:defRPr/>
            </a:pPr>
            <a:r>
              <a:rPr lang="en-US" sz="2000" dirty="0"/>
              <a:t>Many service providers, such as Amazon, Facebook, and Google, make their service APIs publicly accessible using standard protocols such as SOAP and REST. </a:t>
            </a:r>
          </a:p>
        </p:txBody>
      </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5">
            <a:extLst>
              <a:ext uri="{FF2B5EF4-FFF2-40B4-BE49-F238E27FC236}">
                <a16:creationId xmlns:a16="http://schemas.microsoft.com/office/drawing/2014/main" id="{6F46D66E-6B3B-F08F-7849-9F0797B04912}"/>
              </a:ext>
            </a:extLst>
          </p:cNvPr>
          <p:cNvSpPr>
            <a:spLocks noChangeArrowheads="1"/>
          </p:cNvSpPr>
          <p:nvPr/>
        </p:nvSpPr>
        <p:spPr bwMode="auto">
          <a:xfrm>
            <a:off x="152400" y="1524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2060"/>
                </a:solidFill>
              </a:rPr>
              <a:t>Grid Computing</a:t>
            </a:r>
          </a:p>
        </p:txBody>
      </p:sp>
      <p:sp>
        <p:nvSpPr>
          <p:cNvPr id="15363" name="Content Placeholder 2">
            <a:extLst>
              <a:ext uri="{FF2B5EF4-FFF2-40B4-BE49-F238E27FC236}">
                <a16:creationId xmlns:a16="http://schemas.microsoft.com/office/drawing/2014/main" id="{27CA7D40-5080-361C-361C-0382B537EC21}"/>
              </a:ext>
            </a:extLst>
          </p:cNvPr>
          <p:cNvSpPr>
            <a:spLocks noGrp="1" noChangeArrowheads="1"/>
          </p:cNvSpPr>
          <p:nvPr>
            <p:ph idx="1"/>
          </p:nvPr>
        </p:nvSpPr>
        <p:spPr>
          <a:xfrm>
            <a:off x="152400" y="838200"/>
            <a:ext cx="8839200" cy="4953000"/>
          </a:xfrm>
        </p:spPr>
        <p:txBody>
          <a:bodyPr/>
          <a:lstStyle/>
          <a:p>
            <a:pPr>
              <a:defRPr/>
            </a:pPr>
            <a:r>
              <a:rPr lang="en-US" sz="2000" dirty="0"/>
              <a:t>Grid computing enables aggregation of distributed resources &amp;  transparently access to them. </a:t>
            </a:r>
          </a:p>
          <a:p>
            <a:pPr>
              <a:defRPr/>
            </a:pPr>
            <a:endParaRPr lang="en-US" sz="2000" dirty="0"/>
          </a:p>
          <a:p>
            <a:pPr>
              <a:defRPr/>
            </a:pPr>
            <a:r>
              <a:rPr lang="en-US" sz="2000" dirty="0"/>
              <a:t>A key aspect of the grid realization:</a:t>
            </a:r>
          </a:p>
          <a:p>
            <a:pPr marL="0" indent="0">
              <a:buFont typeface="Wingdings" panose="05000000000000000000" pitchFamily="2" charset="2"/>
              <a:buNone/>
              <a:defRPr/>
            </a:pPr>
            <a:r>
              <a:rPr lang="en-US" sz="2000" dirty="0"/>
              <a:t>	- building standard Web services-based protocols </a:t>
            </a:r>
          </a:p>
          <a:p>
            <a:pPr marL="0" indent="0">
              <a:buFont typeface="Wingdings" panose="05000000000000000000" pitchFamily="2" charset="2"/>
              <a:buNone/>
              <a:defRPr/>
            </a:pPr>
            <a:r>
              <a:rPr lang="en-US" sz="2000" dirty="0"/>
              <a:t>	- that allow distributed resources to be </a:t>
            </a:r>
          </a:p>
          <a:p>
            <a:pPr marL="0" indent="0">
              <a:buFont typeface="Wingdings" panose="05000000000000000000" pitchFamily="2" charset="2"/>
              <a:buNone/>
              <a:defRPr/>
            </a:pPr>
            <a:r>
              <a:rPr lang="en-US" sz="2000" dirty="0"/>
              <a:t>	“</a:t>
            </a:r>
            <a:r>
              <a:rPr lang="en-US" sz="2000" dirty="0">
                <a:solidFill>
                  <a:srgbClr val="7030A0"/>
                </a:solidFill>
              </a:rPr>
              <a:t>discovered, accessed, allocated, monitored, accounted for, and 	billed for, etc., and in general managed as a single virtual system</a:t>
            </a:r>
            <a:r>
              <a:rPr lang="en-US" sz="2000" dirty="0"/>
              <a:t>.” </a:t>
            </a:r>
          </a:p>
          <a:p>
            <a:pPr>
              <a:defRPr/>
            </a:pPr>
            <a:endParaRPr lang="en-US" sz="2000" dirty="0"/>
          </a:p>
          <a:p>
            <a:pPr>
              <a:defRPr/>
            </a:pPr>
            <a:r>
              <a:rPr lang="en-US" sz="2000" dirty="0"/>
              <a:t>The Open Grid Services Architecture (OGSA)</a:t>
            </a:r>
          </a:p>
          <a:p>
            <a:pPr marL="0" indent="0">
              <a:buFont typeface="Wingdings" panose="05000000000000000000" pitchFamily="2" charset="2"/>
              <a:buNone/>
              <a:defRPr/>
            </a:pPr>
            <a:r>
              <a:rPr lang="en-US" sz="2000" dirty="0"/>
              <a:t>	- addresses this need for standardization </a:t>
            </a:r>
          </a:p>
          <a:p>
            <a:pPr marL="0" indent="0">
              <a:buFont typeface="Wingdings" panose="05000000000000000000" pitchFamily="2" charset="2"/>
              <a:buNone/>
              <a:defRPr/>
            </a:pPr>
            <a:r>
              <a:rPr lang="en-US" sz="2000" dirty="0"/>
              <a:t>	- by defining a set of core capabilities and behaviors </a:t>
            </a:r>
          </a:p>
          <a:p>
            <a:pPr marL="0" indent="0">
              <a:buFont typeface="Wingdings" panose="05000000000000000000" pitchFamily="2" charset="2"/>
              <a:buNone/>
              <a:defRPr/>
            </a:pPr>
            <a:r>
              <a:rPr lang="en-US" sz="2000" dirty="0"/>
              <a:t>	- that address key concerns in grid systems.</a:t>
            </a:r>
            <a:endParaRPr lang="en-US" altLang="en-US" sz="2000"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8E85B3EA26F54AAC8CF6BB0CBF2216" ma:contentTypeVersion="2" ma:contentTypeDescription="Create a new document." ma:contentTypeScope="" ma:versionID="0ff70305b2f7d5d937016bdc99e5c058">
  <xsd:schema xmlns:xsd="http://www.w3.org/2001/XMLSchema" xmlns:xs="http://www.w3.org/2001/XMLSchema" xmlns:p="http://schemas.microsoft.com/office/2006/metadata/properties" xmlns:ns2="fb41a928-3b90-416e-8b5c-9c07276167a8" targetNamespace="http://schemas.microsoft.com/office/2006/metadata/properties" ma:root="true" ma:fieldsID="c5283b68582bc54c6c2e1cc85945832f" ns2:_="">
    <xsd:import namespace="fb41a928-3b90-416e-8b5c-9c07276167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41a928-3b90-416e-8b5c-9c07276167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6F1804-38EA-4542-90E8-5158F0BB0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41a928-3b90-416e-8b5c-9c07276167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B8F056-DFF8-407A-9A09-B056C58003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567</TotalTime>
  <Words>1721</Words>
  <Application>Microsoft Office PowerPoint</Application>
  <PresentationFormat>On-screen Show (4:3)</PresentationFormat>
  <Paragraphs>335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Network</vt:lpstr>
      <vt:lpstr>Introduction to Cloud Computing </vt:lpstr>
      <vt:lpstr>Cloud Computing in a Nutshell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Layers and Types of Clouds </vt:lpstr>
      <vt:lpstr>PowerPoint Presentation</vt:lpstr>
      <vt:lpstr>Infrastructure as a Service</vt:lpstr>
      <vt:lpstr>Platform as a Service</vt:lpstr>
      <vt:lpstr>Software as a Service</vt:lpstr>
      <vt:lpstr>Deployment Models</vt:lpstr>
      <vt:lpstr>PowerPoint Presentation</vt:lpstr>
      <vt:lpstr>Desired features of a Cloud </vt:lpstr>
      <vt:lpstr>PowerPoint Presentation</vt:lpstr>
      <vt:lpstr>Basic Principles of Cloud Computing</vt:lpstr>
      <vt:lpstr>PowerPoint Presentation</vt:lpstr>
      <vt:lpstr>Challenges and Risks</vt:lpstr>
      <vt:lpstr>Data Lock-In and Standardization</vt:lpstr>
      <vt:lpstr>Availability, Fault-Tolerance, Disaster Recovery</vt:lpstr>
      <vt:lpstr>Resource Management and Energy-Efficiency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MODELS FOR DISTRIBUTED AND CLOUD COMPUTING</dc:title>
  <dc:creator>student</dc:creator>
  <cp:lastModifiedBy>ADMIN</cp:lastModifiedBy>
  <cp:revision>95</cp:revision>
  <dcterms:created xsi:type="dcterms:W3CDTF">2006-08-16T00:00:00Z</dcterms:created>
  <dcterms:modified xsi:type="dcterms:W3CDTF">2022-10-16T12:42:46Z</dcterms:modified>
</cp:coreProperties>
</file>