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8" r:id="rId4"/>
    <p:sldId id="269" r:id="rId5"/>
    <p:sldId id="275" r:id="rId6"/>
    <p:sldId id="257" r:id="rId7"/>
    <p:sldId id="264" r:id="rId8"/>
    <p:sldId id="277" r:id="rId9"/>
    <p:sldId id="258" r:id="rId10"/>
    <p:sldId id="276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448" autoAdjust="0"/>
  </p:normalViewPr>
  <p:slideViewPr>
    <p:cSldViewPr>
      <p:cViewPr>
        <p:scale>
          <a:sx n="90" d="100"/>
          <a:sy n="90" d="100"/>
        </p:scale>
        <p:origin x="-816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0552B-5EF4-4C69-BCD6-D50BA9EF5210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6D7AA-99B0-4569-9E1C-F319D4E53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6D7AA-99B0-4569-9E1C-F319D4E530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150-2D44-4C0C-AA01-E11BD0B7AD31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FEA-7528-4965-A346-60A54DB27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150-2D44-4C0C-AA01-E11BD0B7AD31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FEA-7528-4965-A346-60A54DB27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150-2D44-4C0C-AA01-E11BD0B7AD31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FEA-7528-4965-A346-60A54DB27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150-2D44-4C0C-AA01-E11BD0B7AD31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FEA-7528-4965-A346-60A54DB27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150-2D44-4C0C-AA01-E11BD0B7AD31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FEA-7528-4965-A346-60A54DB27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150-2D44-4C0C-AA01-E11BD0B7AD31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FEA-7528-4965-A346-60A54DB27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150-2D44-4C0C-AA01-E11BD0B7AD31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FEA-7528-4965-A346-60A54DB27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150-2D44-4C0C-AA01-E11BD0B7AD31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FEA-7528-4965-A346-60A54DB27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150-2D44-4C0C-AA01-E11BD0B7AD31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FEA-7528-4965-A346-60A54DB27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150-2D44-4C0C-AA01-E11BD0B7AD31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FEA-7528-4965-A346-60A54DB27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150-2D44-4C0C-AA01-E11BD0B7AD31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FEA-7528-4965-A346-60A54DB27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9150-2D44-4C0C-AA01-E11BD0B7AD31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A6FEA-7528-4965-A346-60A54DB27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Accounting or average rate of return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7848600" cy="6324600"/>
          </a:xfrm>
        </p:spPr>
        <p:txBody>
          <a:bodyPr/>
          <a:lstStyle/>
          <a:p>
            <a:r>
              <a:rPr lang="en-US" dirty="0" smtClean="0"/>
              <a:t>ARR = Average annual net profit after taxes / Average investment x 100</a:t>
            </a:r>
          </a:p>
          <a:p>
            <a:r>
              <a:rPr lang="en-US" dirty="0" smtClean="0"/>
              <a:t>Average investment = ½ (initial investment – salvage value) + salvage value + additional working capital</a:t>
            </a:r>
          </a:p>
          <a:p>
            <a:r>
              <a:rPr lang="en-US" dirty="0" smtClean="0"/>
              <a:t>If ARR is &gt; k accept the proposal </a:t>
            </a:r>
          </a:p>
          <a:p>
            <a:r>
              <a:rPr lang="en-US" dirty="0" smtClean="0"/>
              <a:t>If ARR is &lt; k reject the  proposal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NPV and PI for Even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NPV = PVCI – PVCO =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     302560 – 260000 = Rs.42560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PVCI = CFAT X Annuity factor + Salvage value x PV factor + additional working capital x PV factor =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70000 x 3.79 + 50000 x 0.621 + 10000 x 0.621 =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265300 + 31050 + 6210 =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302560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Pvco</a:t>
            </a:r>
            <a:r>
              <a:rPr lang="en-US" dirty="0" smtClean="0">
                <a:solidFill>
                  <a:srgbClr val="00B050"/>
                </a:solidFill>
              </a:rPr>
              <a:t> = initial investment + Additional working capital =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      250000 +10000 = Rs.260000</a:t>
            </a:r>
            <a:endParaRPr lang="en-US" u="sng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As </a:t>
            </a:r>
            <a:r>
              <a:rPr lang="en-US" dirty="0" err="1" smtClean="0">
                <a:solidFill>
                  <a:srgbClr val="00B050"/>
                </a:solidFill>
              </a:rPr>
              <a:t>Npv</a:t>
            </a:r>
            <a:r>
              <a:rPr lang="en-US" dirty="0" smtClean="0">
                <a:solidFill>
                  <a:srgbClr val="00B050"/>
                </a:solidFill>
              </a:rPr>
              <a:t> is &gt; 0 accept the proposal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 for Even cash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 =</a:t>
            </a:r>
            <a:r>
              <a:rPr lang="en-US" dirty="0" smtClean="0">
                <a:solidFill>
                  <a:srgbClr val="00B050"/>
                </a:solidFill>
              </a:rPr>
              <a:t>PVCI / PVCO =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     302560 / 260000 = 1.163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As PI (1.163) is greater than 1 Accept the Proposal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Calculation of PVF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 = A/(1+k)n </a:t>
            </a:r>
          </a:p>
          <a:p>
            <a:r>
              <a:rPr lang="en-US" sz="2800" dirty="0" smtClean="0"/>
              <a:t>1 		1/(1+0.1) 1 = 0.909</a:t>
            </a:r>
          </a:p>
          <a:p>
            <a:r>
              <a:rPr lang="en-US" sz="2800" dirty="0" smtClean="0"/>
              <a:t>2		1/(1+0.1)2 = 0.826</a:t>
            </a:r>
          </a:p>
          <a:p>
            <a:r>
              <a:rPr lang="en-US" sz="2800" dirty="0" smtClean="0"/>
              <a:t>3		1/(1+0.1)3 = 0.751</a:t>
            </a:r>
          </a:p>
          <a:p>
            <a:r>
              <a:rPr lang="en-US" sz="2800" dirty="0" smtClean="0"/>
              <a:t>4		1/(1+0.1)4 = 0.683</a:t>
            </a:r>
          </a:p>
          <a:p>
            <a:r>
              <a:rPr lang="en-US" sz="2800" dirty="0" smtClean="0"/>
              <a:t>5		1/ (1+0.1)5 = </a:t>
            </a:r>
            <a:r>
              <a:rPr lang="en-US" sz="2800" u="sng" dirty="0" smtClean="0"/>
              <a:t>0.621</a:t>
            </a:r>
          </a:p>
          <a:p>
            <a:pPr>
              <a:buNone/>
            </a:pPr>
            <a:r>
              <a:rPr lang="en-US" sz="2800" dirty="0" smtClean="0"/>
              <a:t>					      </a:t>
            </a:r>
            <a:r>
              <a:rPr lang="en-US" sz="2800" u="sng" dirty="0" smtClean="0"/>
              <a:t>3.79 </a:t>
            </a:r>
            <a:r>
              <a:rPr lang="en-US" sz="2800" dirty="0" smtClean="0"/>
              <a:t>  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PBP on uneven cash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Calculate PBP if a company requires an investment of Rs.1200000. The life of the project is 5 years and the cost of capital is 12%. Additional working capital is Rs.5000. The salvage value is Rs.200000. The estimated cash flows before taxes are </a:t>
            </a:r>
          </a:p>
          <a:p>
            <a:pPr>
              <a:buNone/>
            </a:pPr>
            <a:r>
              <a:rPr lang="en-US" sz="2000" dirty="0" smtClean="0"/>
              <a:t>Years 		      1	     2	    3	     4	    5	</a:t>
            </a:r>
          </a:p>
          <a:p>
            <a:pPr>
              <a:buNone/>
            </a:pPr>
            <a:r>
              <a:rPr lang="en-US" sz="2000" dirty="0" smtClean="0"/>
              <a:t>CFBT		200000	220000	250000	300000	450000</a:t>
            </a:r>
          </a:p>
          <a:p>
            <a:pPr>
              <a:buNone/>
            </a:pPr>
            <a:r>
              <a:rPr lang="en-US" sz="2000" dirty="0" smtClean="0"/>
              <a:t>Depreciation = cost of the asset – salvage value / estimated life of the asset = 1200000 – 200000 / 5 = 1000000/5 = Rs.200000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PBP and ARR for uneven cash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Years  CFBT     </a:t>
            </a:r>
            <a:r>
              <a:rPr lang="en-US" dirty="0" err="1" smtClean="0"/>
              <a:t>Dep</a:t>
            </a:r>
            <a:r>
              <a:rPr lang="en-US" dirty="0" smtClean="0"/>
              <a:t>        NPBT      Tax            NPAT          CFAT              CCFAT</a:t>
            </a:r>
          </a:p>
          <a:p>
            <a:pPr marL="514350" indent="-514350">
              <a:buAutoNum type="arabicPlain"/>
            </a:pPr>
            <a:r>
              <a:rPr lang="en-US" dirty="0" smtClean="0"/>
              <a:t>200000   200000       0           0            0           200000         200000</a:t>
            </a:r>
          </a:p>
          <a:p>
            <a:pPr marL="514350" indent="-514350">
              <a:buAutoNum type="arabicPlain"/>
            </a:pPr>
            <a:r>
              <a:rPr lang="en-US" dirty="0" smtClean="0"/>
              <a:t>220000   200000   20000    10000    10000   210000         410000</a:t>
            </a:r>
          </a:p>
          <a:p>
            <a:pPr>
              <a:buNone/>
            </a:pPr>
            <a:r>
              <a:rPr lang="en-US" dirty="0" smtClean="0"/>
              <a:t>3	    250000  200000   50000     25000    25000   225000         635000</a:t>
            </a:r>
          </a:p>
          <a:p>
            <a:pPr marL="514350" indent="-514350">
              <a:buAutoNum type="arabicPlain" startAt="4"/>
            </a:pPr>
            <a:r>
              <a:rPr lang="en-US" dirty="0" smtClean="0"/>
              <a:t>300000   200000  100000    50000   50000   250000         </a:t>
            </a:r>
            <a:r>
              <a:rPr lang="en-US" dirty="0" smtClean="0">
                <a:solidFill>
                  <a:srgbClr val="FF0000"/>
                </a:solidFill>
              </a:rPr>
              <a:t>885000</a:t>
            </a:r>
          </a:p>
          <a:p>
            <a:pPr marL="514350" indent="-514350">
              <a:buAutoNum type="arabicPlain" startAt="4"/>
            </a:pPr>
            <a:r>
              <a:rPr lang="en-US" dirty="0" smtClean="0"/>
              <a:t>450000   200000  250000   125000  </a:t>
            </a:r>
            <a:r>
              <a:rPr lang="en-US" u="sng" dirty="0" smtClean="0"/>
              <a:t>125000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325000</a:t>
            </a:r>
            <a:r>
              <a:rPr lang="en-US" dirty="0" smtClean="0"/>
              <a:t>       1210000</a:t>
            </a:r>
          </a:p>
          <a:p>
            <a:pPr marL="514350" indent="-514350">
              <a:buNone/>
            </a:pPr>
            <a:r>
              <a:rPr lang="en-US" dirty="0" smtClean="0"/>
              <a:t>				          210000/5	</a:t>
            </a:r>
          </a:p>
          <a:p>
            <a:pPr marL="514350" indent="-514350">
              <a:buNone/>
            </a:pPr>
            <a:r>
              <a:rPr lang="en-US" dirty="0" smtClean="0"/>
              <a:t>1200000 – </a:t>
            </a:r>
            <a:r>
              <a:rPr lang="en-US" dirty="0" smtClean="0">
                <a:solidFill>
                  <a:srgbClr val="FF0000"/>
                </a:solidFill>
              </a:rPr>
              <a:t>885000</a:t>
            </a:r>
            <a:r>
              <a:rPr lang="en-US" dirty="0" smtClean="0"/>
              <a:t> = Rs.</a:t>
            </a:r>
            <a:r>
              <a:rPr lang="en-US" dirty="0" smtClean="0">
                <a:solidFill>
                  <a:srgbClr val="00B050"/>
                </a:solidFill>
              </a:rPr>
              <a:t>315000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B0F0"/>
                </a:solidFill>
              </a:rPr>
              <a:t>325000</a:t>
            </a:r>
            <a:r>
              <a:rPr lang="en-US" dirty="0" smtClean="0"/>
              <a:t> - 12</a:t>
            </a:r>
          </a:p>
          <a:p>
            <a:pPr marL="514350" indent="-514350">
              <a:buNone/>
            </a:pPr>
            <a:r>
              <a:rPr lang="en-US" dirty="0" smtClean="0"/>
              <a:t>315000 -    ?</a:t>
            </a:r>
          </a:p>
          <a:p>
            <a:pPr marL="514350" indent="-514350">
              <a:buNone/>
            </a:pPr>
            <a:r>
              <a:rPr lang="en-US" dirty="0" smtClean="0"/>
              <a:t>315000/325000 x 12 = 11.63</a:t>
            </a:r>
          </a:p>
          <a:p>
            <a:pPr marL="514350" indent="-514350">
              <a:buNone/>
            </a:pPr>
            <a:r>
              <a:rPr lang="en-US" dirty="0" smtClean="0"/>
              <a:t>PBP = 4.11 years</a:t>
            </a:r>
          </a:p>
          <a:p>
            <a:pPr marL="514350" indent="-514350">
              <a:buNone/>
            </a:pPr>
            <a:r>
              <a:rPr lang="en-US" dirty="0" smtClean="0"/>
              <a:t>If 4.11 years is less than predetermined PBP accept the proposal else reject the proposal</a:t>
            </a:r>
          </a:p>
          <a:p>
            <a:pPr marL="514350" indent="-514350">
              <a:buNone/>
            </a:pPr>
            <a:r>
              <a:rPr lang="en-US" dirty="0" smtClean="0"/>
              <a:t>42000</a:t>
            </a:r>
          </a:p>
          <a:p>
            <a:pPr marL="514350" indent="-514350">
              <a:buNone/>
            </a:pPr>
            <a:r>
              <a:rPr lang="en-US" dirty="0" smtClean="0"/>
              <a:t>Average investment = ½ (initial investment – salvage value) + salvage value + additional working capital</a:t>
            </a:r>
          </a:p>
          <a:p>
            <a:pPr marL="514350" indent="-514350">
              <a:buNone/>
            </a:pPr>
            <a:r>
              <a:rPr lang="en-US" dirty="0" smtClean="0"/>
              <a:t>		            = ½ (1200000-200000)+200000+5000 = ½(1000000)+200000+5000 = 500000+205000 	            = 705000</a:t>
            </a:r>
          </a:p>
          <a:p>
            <a:pPr marL="514350" indent="-514350">
              <a:buNone/>
            </a:pPr>
            <a:r>
              <a:rPr lang="en-US" dirty="0" smtClean="0"/>
              <a:t>ARR = Average annual net profit after taxes / Average investment x 100 = 42000 / 705000 * 100 = 5.95%</a:t>
            </a:r>
          </a:p>
          <a:p>
            <a:pPr marL="514350" indent="-514350">
              <a:buNone/>
            </a:pPr>
            <a:r>
              <a:rPr lang="en-US" dirty="0" smtClean="0"/>
              <a:t>As ARR(5.95%) is &lt; k (12%)reject the proposal</a:t>
            </a:r>
          </a:p>
          <a:p>
            <a:pPr marL="514350" indent="-514350">
              <a:buAutoNum type="arabicPlain" startAt="4"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lain" startAt="4"/>
            </a:pPr>
            <a:endParaRPr lang="en-US" dirty="0" smtClean="0"/>
          </a:p>
          <a:p>
            <a:pPr marL="514350" indent="-514350">
              <a:buAutoNum type="arabicPlain" startAt="4"/>
            </a:pPr>
            <a:endParaRPr lang="en-US" dirty="0" smtClean="0"/>
          </a:p>
          <a:p>
            <a:pPr marL="514350" indent="-514350">
              <a:buAutoNum type="arabicPlain" startAt="5"/>
            </a:pPr>
            <a:endParaRPr lang="en-US" dirty="0" smtClean="0"/>
          </a:p>
          <a:p>
            <a:pPr marL="514350" indent="-514350">
              <a:buAutoNum type="arabicPlain" startAt="5"/>
            </a:pPr>
            <a:endParaRPr lang="en-US" dirty="0" smtClean="0"/>
          </a:p>
          <a:p>
            <a:pPr marL="514350" indent="-514350">
              <a:buAutoNum type="arabicPlain" startAt="5"/>
            </a:pPr>
            <a:endParaRPr lang="en-US" dirty="0" smtClean="0"/>
          </a:p>
          <a:p>
            <a:pPr marL="514350" indent="-514350">
              <a:buAutoNum type="arabicPlain" startAt="5"/>
            </a:pPr>
            <a:endParaRPr lang="en-US" dirty="0" smtClean="0"/>
          </a:p>
          <a:p>
            <a:pPr marL="514350" indent="-514350">
              <a:buAutoNum type="arabicPlain" startAt="5"/>
            </a:pPr>
            <a:endParaRPr lang="en-US" dirty="0" smtClean="0"/>
          </a:p>
          <a:p>
            <a:pPr marL="514350" indent="-514350">
              <a:buAutoNum type="arabicPlain" startAt="5"/>
            </a:pPr>
            <a:endParaRPr lang="en-US" dirty="0" smtClean="0"/>
          </a:p>
          <a:p>
            <a:pPr marL="514350" indent="-514350">
              <a:buAutoNum type="arabicPlain" startAt="5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NPV and PI for Uneven Cash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44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Years  CFBT           </a:t>
            </a:r>
            <a:r>
              <a:rPr lang="en-US" sz="1400" dirty="0" err="1" smtClean="0"/>
              <a:t>Dep</a:t>
            </a:r>
            <a:r>
              <a:rPr lang="en-US" sz="1400" dirty="0" smtClean="0"/>
              <a:t>         NPBT      Tax      NPAT          CFAT              CCFAT	PVF@12%	PVCI@12%</a:t>
            </a:r>
          </a:p>
          <a:p>
            <a:pPr marL="514350" indent="-514350">
              <a:buAutoNum type="arabicPlain"/>
            </a:pPr>
            <a:r>
              <a:rPr lang="en-US" sz="1400" dirty="0" smtClean="0"/>
              <a:t>200000   200000       0           0            0           200000         200000	0.893	 178571.4286</a:t>
            </a:r>
          </a:p>
          <a:p>
            <a:pPr marL="514350" indent="-514350">
              <a:buAutoNum type="arabicPlain"/>
            </a:pPr>
            <a:r>
              <a:rPr lang="en-US" sz="1400" dirty="0" smtClean="0"/>
              <a:t>220000   200000   20000    10000    10000   210000         410000	 0.797	 167410.7143</a:t>
            </a:r>
          </a:p>
          <a:p>
            <a:pPr>
              <a:buNone/>
            </a:pPr>
            <a:r>
              <a:rPr lang="en-US" sz="1400" dirty="0" smtClean="0"/>
              <a:t>3	    250000  200000   50000     25000    25000   225000         635000	 0.712	 160150.5558</a:t>
            </a:r>
          </a:p>
          <a:p>
            <a:pPr marL="514350" indent="-514350">
              <a:buAutoNum type="arabicPlain" startAt="4"/>
            </a:pPr>
            <a:r>
              <a:rPr lang="en-US" sz="1400" dirty="0" smtClean="0"/>
              <a:t>300000   200000  100000    50000   50000   250000         885000	 0.636	 158879.5196</a:t>
            </a:r>
          </a:p>
          <a:p>
            <a:pPr marL="514350" indent="-514350">
              <a:buAutoNum type="arabicPlain" startAt="4"/>
            </a:pPr>
            <a:r>
              <a:rPr lang="en-US" sz="1400" dirty="0" smtClean="0"/>
              <a:t>450000   200000  250000   125000  125000 325000       1210000	 0.567 	 184413.7281</a:t>
            </a:r>
          </a:p>
          <a:p>
            <a:pPr marL="514350" indent="-514350">
              <a:buNone/>
            </a:pPr>
            <a:r>
              <a:rPr lang="en-US" sz="1400" dirty="0" smtClean="0"/>
              <a:t>					200000			 113485.3711</a:t>
            </a:r>
          </a:p>
          <a:p>
            <a:pPr marL="514350" indent="-514350">
              <a:buNone/>
            </a:pPr>
            <a:r>
              <a:rPr lang="en-US" sz="1400" dirty="0" smtClean="0"/>
              <a:t>					   5000			</a:t>
            </a:r>
            <a:r>
              <a:rPr lang="en-US" sz="1400" u="sng" dirty="0" smtClean="0"/>
              <a:t>2837.134279 </a:t>
            </a:r>
            <a:r>
              <a:rPr lang="en-US" sz="1400" dirty="0" smtClean="0"/>
              <a:t>							</a:t>
            </a:r>
            <a:r>
              <a:rPr lang="en-US" sz="1400" u="sng" dirty="0" smtClean="0"/>
              <a:t>965748.4517</a:t>
            </a:r>
          </a:p>
          <a:p>
            <a:pPr marL="514350" indent="-514350">
              <a:buNone/>
            </a:pPr>
            <a:r>
              <a:rPr lang="en-US" sz="1400" b="1" dirty="0" smtClean="0"/>
              <a:t>NPV = ∑PVCI-∑PVCO = 965748.4517-1205000 = Rs.-239251.548</a:t>
            </a:r>
            <a:r>
              <a:rPr lang="en-US" sz="1400" dirty="0" smtClean="0"/>
              <a:t> </a:t>
            </a:r>
          </a:p>
          <a:p>
            <a:pPr marL="514350" indent="-514350">
              <a:buNone/>
            </a:pPr>
            <a:r>
              <a:rPr lang="en-US" sz="1400" b="1" dirty="0" smtClean="0"/>
              <a:t>∑PVCO= initial investment + Additional working capital = 1200000+5000 = Rs.1205000</a:t>
            </a:r>
            <a:r>
              <a:rPr lang="en-US" sz="1400" dirty="0" smtClean="0"/>
              <a:t> </a:t>
            </a:r>
          </a:p>
          <a:p>
            <a:pPr marL="514350" indent="-514350">
              <a:buNone/>
            </a:pPr>
            <a:r>
              <a:rPr lang="en-US" sz="1400" b="1" dirty="0" smtClean="0"/>
              <a:t>∑PVCI = Rs.965748.4517</a:t>
            </a:r>
            <a:r>
              <a:rPr lang="en-US" sz="1400" dirty="0" smtClean="0"/>
              <a:t> </a:t>
            </a:r>
          </a:p>
          <a:p>
            <a:pPr marL="514350" indent="-514350">
              <a:buNone/>
            </a:pPr>
            <a:r>
              <a:rPr lang="en-US" sz="1400" b="1" dirty="0" smtClean="0"/>
              <a:t>As NPV (Rs.-239251.548 is less than 0 reject the proposal</a:t>
            </a:r>
            <a:r>
              <a:rPr lang="en-US" sz="1400" dirty="0" smtClean="0"/>
              <a:t> </a:t>
            </a:r>
          </a:p>
          <a:p>
            <a:pPr marL="514350" indent="-514350">
              <a:buNone/>
            </a:pPr>
            <a:r>
              <a:rPr lang="en-US" sz="1400" b="1" dirty="0" smtClean="0"/>
              <a:t>PI = ∑PVCI/∑PVCO  = 965748.4517/1205000 = 0.801</a:t>
            </a:r>
          </a:p>
          <a:p>
            <a:pPr marL="514350" indent="-514350">
              <a:buNone/>
            </a:pPr>
            <a:r>
              <a:rPr lang="en-US" sz="1400" b="1" dirty="0" smtClean="0"/>
              <a:t>As PI (0.801) less than 1 Reject the proposal</a:t>
            </a:r>
            <a:endParaRPr lang="en-US" sz="1400" dirty="0" smtClean="0"/>
          </a:p>
          <a:p>
            <a:pPr marL="514350" indent="-514350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on Even cash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initial outlay is Rs.250000, cost of capital is 10%, salvage value Rs.50000, additional working capital Rs.10000. The profits before tax each year is Rs.60000. the estimated life of the asset is 5 years.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NPBT			           	  60000</a:t>
            </a:r>
          </a:p>
          <a:p>
            <a:r>
              <a:rPr lang="en-US" dirty="0" smtClean="0"/>
              <a:t>Less: Tax (50%)			  </a:t>
            </a:r>
            <a:r>
              <a:rPr lang="en-US" u="sng" dirty="0" smtClean="0"/>
              <a:t>30000</a:t>
            </a:r>
          </a:p>
          <a:p>
            <a:r>
              <a:rPr lang="en-US" dirty="0" smtClean="0"/>
              <a:t>NPAT				        	  </a:t>
            </a:r>
            <a:r>
              <a:rPr lang="en-US" dirty="0" smtClean="0">
                <a:solidFill>
                  <a:srgbClr val="00B050"/>
                </a:solidFill>
              </a:rPr>
              <a:t>30000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Add Depreciation			  </a:t>
            </a:r>
            <a:r>
              <a:rPr lang="en-US" u="sng" dirty="0" smtClean="0">
                <a:solidFill>
                  <a:srgbClr val="00B050"/>
                </a:solidFill>
              </a:rPr>
              <a:t>40000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CFAT					  </a:t>
            </a:r>
            <a:r>
              <a:rPr lang="en-US" u="sng" dirty="0" smtClean="0">
                <a:solidFill>
                  <a:srgbClr val="00B050"/>
                </a:solidFill>
              </a:rPr>
              <a:t>70000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Depreciation = cost of the asset – salvage value / estimated life of the asset = 250000 – 50000  / 5 = 200000 / 5 = Rs.40000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0"/>
                            </p:stCondLst>
                            <p:childTnLst>
                              <p:par>
                                <p:cTn id="9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7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0"/>
                            </p:stCondLst>
                            <p:childTnLst>
                              <p:par>
                                <p:cTn id="1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0"/>
                            </p:stCondLst>
                            <p:childTnLst>
                              <p:par>
                                <p:cTn id="117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0"/>
                            </p:stCondLst>
                            <p:childTnLst>
                              <p:par>
                                <p:cTn id="12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0"/>
                            </p:stCondLst>
                            <p:childTnLst>
                              <p:par>
                                <p:cTn id="127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5000"/>
                            </p:stCondLst>
                            <p:childTnLst>
                              <p:par>
                                <p:cTn id="13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PBP for Even Cash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Pay Back Period = Initial Investment / Estimated Annual Cash Flows after Taxes </a:t>
            </a:r>
          </a:p>
          <a:p>
            <a:r>
              <a:rPr lang="en-US" dirty="0" smtClean="0"/>
              <a:t>= 250000/70000 = 3.57 years</a:t>
            </a:r>
          </a:p>
          <a:p>
            <a:r>
              <a:rPr lang="en-US" dirty="0" smtClean="0"/>
              <a:t>If 3.57 years is less than predetermined pay back period accept the proposal else reject the proposal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ARR for Even cash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Average investment </a:t>
            </a:r>
            <a:r>
              <a:rPr lang="en-US" dirty="0" smtClean="0"/>
              <a:t>= ½ (initial investment – salvage value) + salvage value + additional working capital = 1/2 (250000 – 50000 ) + 50000 + 10000 =  ½ (200000) + 60000 = 100000 + 60000 = </a:t>
            </a:r>
            <a:r>
              <a:rPr lang="en-US" dirty="0" smtClean="0">
                <a:solidFill>
                  <a:srgbClr val="00B050"/>
                </a:solidFill>
              </a:rPr>
              <a:t>Rs.160000</a:t>
            </a:r>
          </a:p>
          <a:p>
            <a:r>
              <a:rPr lang="en-US" dirty="0" smtClean="0"/>
              <a:t>NPBT				60000</a:t>
            </a:r>
          </a:p>
          <a:p>
            <a:r>
              <a:rPr lang="en-US" dirty="0" smtClean="0"/>
              <a:t>Less: Tax (50%)			</a:t>
            </a:r>
            <a:r>
              <a:rPr lang="en-US" u="sng" dirty="0" smtClean="0"/>
              <a:t>30000</a:t>
            </a:r>
          </a:p>
          <a:p>
            <a:r>
              <a:rPr lang="en-US" dirty="0" smtClean="0"/>
              <a:t>NPAT				</a:t>
            </a:r>
            <a:r>
              <a:rPr lang="en-US" u="sng" dirty="0" smtClean="0">
                <a:solidFill>
                  <a:srgbClr val="00B050"/>
                </a:solidFill>
              </a:rPr>
              <a:t>30000</a:t>
            </a:r>
          </a:p>
          <a:p>
            <a:r>
              <a:rPr lang="en-US" u="sng" dirty="0" smtClean="0"/>
              <a:t>30000 x 5 = 150000 / 5 = Rs.30000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ARR</a:t>
            </a:r>
            <a:r>
              <a:rPr lang="en-US" dirty="0" smtClean="0"/>
              <a:t> = Average annual net profit after taxes / Average investment x 100 = 30000 /  160000 x 100 = </a:t>
            </a:r>
            <a:r>
              <a:rPr lang="en-US" dirty="0" smtClean="0">
                <a:solidFill>
                  <a:srgbClr val="0070C0"/>
                </a:solidFill>
              </a:rPr>
              <a:t>18.75%</a:t>
            </a:r>
          </a:p>
          <a:p>
            <a:r>
              <a:rPr lang="en-US" dirty="0" smtClean="0"/>
              <a:t>As ARR(18.75%) is &gt; k (10%) accept the proposal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404</Words>
  <Application>Microsoft Office PowerPoint</Application>
  <PresentationFormat>On-screen Show (4:3)</PresentationFormat>
  <Paragraphs>101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Accounting or average rate of return</vt:lpstr>
      <vt:lpstr>Calculation of PVF</vt:lpstr>
      <vt:lpstr>PBP on uneven cash flows</vt:lpstr>
      <vt:lpstr>PBP and ARR for uneven cash flows</vt:lpstr>
      <vt:lpstr>NPV and PI for Uneven Cash Flows</vt:lpstr>
      <vt:lpstr>Q on Even cash flows</vt:lpstr>
      <vt:lpstr>Slide 7</vt:lpstr>
      <vt:lpstr>PBP for Even Cash Flows</vt:lpstr>
      <vt:lpstr>ARR for Even cash Flows</vt:lpstr>
      <vt:lpstr>NPV and PI for Even flows</vt:lpstr>
      <vt:lpstr>PI for Even cash Flows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or average rate of return</dc:title>
  <dc:creator>Pinky</dc:creator>
  <cp:lastModifiedBy>Pinky</cp:lastModifiedBy>
  <cp:revision>13</cp:revision>
  <dcterms:created xsi:type="dcterms:W3CDTF">2020-10-21T04:16:16Z</dcterms:created>
  <dcterms:modified xsi:type="dcterms:W3CDTF">2023-12-15T15:18:39Z</dcterms:modified>
</cp:coreProperties>
</file>