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3" r:id="rId16"/>
    <p:sldId id="274" r:id="rId17"/>
    <p:sldId id="270" r:id="rId18"/>
    <p:sldId id="271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D5D57-EF9A-4C64-B247-7E7D26DD3135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08933-4CC7-47EF-9D34-088E58490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08933-4CC7-47EF-9D34-088E58490B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4133-7D3A-482D-B5A4-5A6CDB6BDF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8AD-58E4-4514-A639-CEF4C389C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4133-7D3A-482D-B5A4-5A6CDB6BDF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8AD-58E4-4514-A639-CEF4C389C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4133-7D3A-482D-B5A4-5A6CDB6BDF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8AD-58E4-4514-A639-CEF4C389C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4133-7D3A-482D-B5A4-5A6CDB6BDF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8AD-58E4-4514-A639-CEF4C389C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4133-7D3A-482D-B5A4-5A6CDB6BDF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8AD-58E4-4514-A639-CEF4C389C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4133-7D3A-482D-B5A4-5A6CDB6BDF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8AD-58E4-4514-A639-CEF4C389C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4133-7D3A-482D-B5A4-5A6CDB6BDF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8AD-58E4-4514-A639-CEF4C389C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4133-7D3A-482D-B5A4-5A6CDB6BDF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8AD-58E4-4514-A639-CEF4C389C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4133-7D3A-482D-B5A4-5A6CDB6BDF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8AD-58E4-4514-A639-CEF4C389C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4133-7D3A-482D-B5A4-5A6CDB6BDF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8AD-58E4-4514-A639-CEF4C389C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4133-7D3A-482D-B5A4-5A6CDB6BDF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58AD-58E4-4514-A639-CEF4C389C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4133-7D3A-482D-B5A4-5A6CDB6BDFA6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58AD-58E4-4514-A639-CEF4C389C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1"/>
            <a:ext cx="7772400" cy="914400"/>
          </a:xfrm>
        </p:spPr>
        <p:txBody>
          <a:bodyPr/>
          <a:lstStyle/>
          <a:p>
            <a:r>
              <a:rPr lang="en-US" dirty="0" smtClean="0"/>
              <a:t>Break even 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447800"/>
            <a:ext cx="6400800" cy="5181600"/>
          </a:xfrm>
        </p:spPr>
        <p:txBody>
          <a:bodyPr/>
          <a:lstStyle/>
          <a:p>
            <a:r>
              <a:rPr lang="en-US" dirty="0" smtClean="0"/>
              <a:t>When per unit information is given</a:t>
            </a:r>
          </a:p>
          <a:p>
            <a:pPr marL="514350" indent="-514350">
              <a:buAutoNum type="arabicPeriod"/>
            </a:pPr>
            <a:r>
              <a:rPr lang="en-US" dirty="0" smtClean="0"/>
              <a:t>Break even point = Fixed cost / Contribution per unit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Contribution per unit = Selling price per unit – Variable cost per unit</a:t>
            </a:r>
          </a:p>
          <a:p>
            <a:pPr marL="514350" indent="-514350">
              <a:buAutoNum type="arabicPeriod"/>
            </a:pPr>
            <a:r>
              <a:rPr lang="en-US" dirty="0" smtClean="0"/>
              <a:t>Sales to earn a desired profit = Fixed cost + Desired profit / Contribution per unit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Solution 4.1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Fixed cost = Fixed manufacturing cost + Fixed selling costs = 88000 + 122000 = Rs.210000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Contribution per unit = Selling price per unit – Variable cost per unit = 66 – 22 = Rs.44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Break even point = Fixed cost / Contribution per unit = 210000 / 44 = </a:t>
            </a:r>
            <a:r>
              <a:rPr lang="en-US" dirty="0" smtClean="0">
                <a:solidFill>
                  <a:srgbClr val="C00000"/>
                </a:solidFill>
              </a:rPr>
              <a:t>4773</a:t>
            </a:r>
            <a:r>
              <a:rPr lang="en-US" dirty="0" smtClean="0">
                <a:solidFill>
                  <a:srgbClr val="0070C0"/>
                </a:solidFill>
              </a:rPr>
              <a:t> units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Sales to earn a desired profit = Fixed cost + Desired profit / Contribution per unit = 210000 + 3500 / 44 = 213500 / 44 = 4852 units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New fixed cost = old fixed cost – 10000 = 210000 – 10000 = Rs.200000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70C0"/>
                </a:solidFill>
              </a:rPr>
              <a:t>	New Break even point = new fixed cost / contribution per unit = 200000 / 44 = 4545 units</a:t>
            </a:r>
          </a:p>
          <a:p>
            <a:pPr marL="514350" indent="-514350">
              <a:buAutoNum type="arabicPeriod" startAt="6"/>
            </a:pPr>
            <a:r>
              <a:rPr lang="en-US" dirty="0" smtClean="0">
                <a:solidFill>
                  <a:srgbClr val="0070C0"/>
                </a:solidFill>
              </a:rPr>
              <a:t>Sale = Break even sale + 25% of break even sale = 4773 + 25% of 4773 = 4773 + 1193 = 5966 units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70C0"/>
                </a:solidFill>
              </a:rPr>
              <a:t>	Sales (5966 x 66)			</a:t>
            </a:r>
            <a:r>
              <a:rPr lang="en-US" smtClean="0">
                <a:solidFill>
                  <a:srgbClr val="0070C0"/>
                </a:solidFill>
              </a:rPr>
              <a:t>	         393766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	  Less: Variable cost (5966 x 22)                                           </a:t>
            </a:r>
            <a:r>
              <a:rPr lang="en-US" u="sng" dirty="0" smtClean="0">
                <a:solidFill>
                  <a:srgbClr val="0070C0"/>
                </a:solidFill>
              </a:rPr>
              <a:t>131252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  Contribution                                                                          262514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  Less: Fixed cost                                                                    </a:t>
            </a:r>
            <a:r>
              <a:rPr lang="en-US" u="sng" dirty="0" smtClean="0">
                <a:solidFill>
                  <a:srgbClr val="0070C0"/>
                </a:solidFill>
              </a:rPr>
              <a:t> 210000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  Profit                                                                                      </a:t>
            </a:r>
            <a:r>
              <a:rPr lang="en-US" u="sng" dirty="0" smtClean="0">
                <a:solidFill>
                  <a:srgbClr val="0070C0"/>
                </a:solidFill>
              </a:rPr>
              <a:t>   62514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(4773 x 66)                                     315000</a:t>
            </a:r>
          </a:p>
          <a:p>
            <a:r>
              <a:rPr lang="en-US" dirty="0" smtClean="0"/>
              <a:t>Less: Variable cost (4773 x 22)              </a:t>
            </a:r>
            <a:r>
              <a:rPr lang="en-US" u="sng" dirty="0" smtClean="0"/>
              <a:t>105000</a:t>
            </a:r>
          </a:p>
          <a:p>
            <a:r>
              <a:rPr lang="en-US" dirty="0" smtClean="0"/>
              <a:t>Contribution                                             210000</a:t>
            </a:r>
          </a:p>
          <a:p>
            <a:r>
              <a:rPr lang="en-US" dirty="0" smtClean="0"/>
              <a:t>Less: Fixed cost                                        </a:t>
            </a:r>
            <a:r>
              <a:rPr lang="en-US" u="sng" dirty="0" smtClean="0"/>
              <a:t> 210000</a:t>
            </a:r>
          </a:p>
          <a:p>
            <a:r>
              <a:rPr lang="en-US" dirty="0" smtClean="0"/>
              <a:t>Profit / loss                                                       0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When the information is given for the whole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P/V ratio = Contribution / sales x 100</a:t>
            </a:r>
          </a:p>
          <a:p>
            <a:r>
              <a:rPr lang="en-US" dirty="0" smtClean="0"/>
              <a:t>Contribution = sales – variable cost</a:t>
            </a:r>
          </a:p>
          <a:p>
            <a:r>
              <a:rPr lang="en-US" dirty="0" smtClean="0"/>
              <a:t>Break even sale = Fixed cost / p/v ratio</a:t>
            </a:r>
          </a:p>
          <a:p>
            <a:r>
              <a:rPr lang="en-US" dirty="0" smtClean="0"/>
              <a:t>Sales to earn a desired profit = Fixed cost + desired profit / p/v ratio</a:t>
            </a:r>
          </a:p>
          <a:p>
            <a:r>
              <a:rPr lang="en-US" dirty="0" smtClean="0"/>
              <a:t>Margin of safety = Actual sales – break even sales                                                                              				or                                                                        			Profit / p/v ratio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Rs.800000</a:t>
            </a:r>
          </a:p>
          <a:p>
            <a:r>
              <a:rPr lang="en-US" dirty="0" smtClean="0"/>
              <a:t>Raw material cost Rs.200000</a:t>
            </a:r>
          </a:p>
          <a:p>
            <a:r>
              <a:rPr lang="en-US" dirty="0" err="1" smtClean="0"/>
              <a:t>Labour</a:t>
            </a:r>
            <a:r>
              <a:rPr lang="en-US" dirty="0" smtClean="0"/>
              <a:t> charges Rs.100000</a:t>
            </a:r>
          </a:p>
          <a:p>
            <a:r>
              <a:rPr lang="en-US" dirty="0" smtClean="0"/>
              <a:t>Fixed costs Rs.250000</a:t>
            </a:r>
          </a:p>
          <a:p>
            <a:r>
              <a:rPr lang="en-US" dirty="0" smtClean="0"/>
              <a:t>Calculate p/v ratio, break even sales, margin of safety, sales to earn a profit of Rs.10000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r>
              <a:rPr lang="en-US" sz="2200" dirty="0" smtClean="0"/>
              <a:t>Variable cost = Raw material cost + </a:t>
            </a:r>
            <a:r>
              <a:rPr lang="en-US" sz="2200" dirty="0" err="1" smtClean="0"/>
              <a:t>Labour</a:t>
            </a:r>
            <a:r>
              <a:rPr lang="en-US" sz="2200" dirty="0" smtClean="0"/>
              <a:t> charges = 200000 + 100000 = Rs.300000</a:t>
            </a:r>
          </a:p>
          <a:p>
            <a:r>
              <a:rPr lang="en-US" sz="2200" dirty="0" smtClean="0"/>
              <a:t>Contribution = sales – variable cost = </a:t>
            </a:r>
            <a:r>
              <a:rPr lang="en-US" sz="2200" dirty="0" smtClean="0">
                <a:solidFill>
                  <a:srgbClr val="FF0000"/>
                </a:solidFill>
              </a:rPr>
              <a:t>800000</a:t>
            </a:r>
            <a:r>
              <a:rPr lang="en-US" sz="2200" dirty="0" smtClean="0"/>
              <a:t> – 300000 = Rs.</a:t>
            </a:r>
            <a:r>
              <a:rPr lang="en-US" sz="2200" dirty="0" smtClean="0">
                <a:solidFill>
                  <a:srgbClr val="FF0000"/>
                </a:solidFill>
              </a:rPr>
              <a:t>500000</a:t>
            </a:r>
          </a:p>
          <a:p>
            <a:r>
              <a:rPr lang="en-US" sz="2200" dirty="0" smtClean="0"/>
              <a:t>P/V ratio = Contribution / sales x 100 = 500000 / 800000 x 100 = 62.5%</a:t>
            </a:r>
          </a:p>
          <a:p>
            <a:r>
              <a:rPr lang="en-US" sz="2200" dirty="0" smtClean="0"/>
              <a:t>Break even sale = Fixed cost / p/v ratio = 250000 / 0.625 = Rs.</a:t>
            </a:r>
            <a:r>
              <a:rPr lang="en-US" sz="2200" dirty="0" smtClean="0">
                <a:solidFill>
                  <a:srgbClr val="00B050"/>
                </a:solidFill>
              </a:rPr>
              <a:t>400000</a:t>
            </a:r>
          </a:p>
          <a:p>
            <a:r>
              <a:rPr lang="en-US" sz="2200" dirty="0" smtClean="0"/>
              <a:t>Sales to earn a desired profit = Fixed cost + desired profit / p/v ratio = 250000 + 10000 / 0.625 = 260000 / 0.625 = Rs.416000</a:t>
            </a:r>
          </a:p>
          <a:p>
            <a:r>
              <a:rPr lang="en-US" sz="2200" dirty="0" smtClean="0"/>
              <a:t>Margin of safety = Actual sales – break even sales = 800000 -  400000 = Rs.400000                                                                            				or                                                                       </a:t>
            </a:r>
          </a:p>
          <a:p>
            <a:pPr>
              <a:buNone/>
            </a:pPr>
            <a:r>
              <a:rPr lang="en-US" sz="2200" dirty="0" smtClean="0"/>
              <a:t>	 Profit / p/v ratio = 250000 / 0.625 = Rs.400000</a:t>
            </a:r>
          </a:p>
          <a:p>
            <a:r>
              <a:rPr lang="en-US" sz="2200" dirty="0" smtClean="0"/>
              <a:t>Profit = Sales – variable cost – fixed cost = 800000 – 300000 – 250000 = Rs.250000</a:t>
            </a:r>
          </a:p>
          <a:p>
            <a:endParaRPr lang="en-US" sz="23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Rs.2200000</a:t>
            </a:r>
          </a:p>
          <a:p>
            <a:r>
              <a:rPr lang="en-US" dirty="0" smtClean="0"/>
              <a:t>Raw material cost Rs.1200000</a:t>
            </a:r>
          </a:p>
          <a:p>
            <a:r>
              <a:rPr lang="en-US" dirty="0" err="1" smtClean="0"/>
              <a:t>Labour</a:t>
            </a:r>
            <a:r>
              <a:rPr lang="en-US" dirty="0" smtClean="0"/>
              <a:t> charges Rs.200000</a:t>
            </a:r>
          </a:p>
          <a:p>
            <a:r>
              <a:rPr lang="en-US" dirty="0" smtClean="0"/>
              <a:t>Variable charges Rs.100000</a:t>
            </a:r>
          </a:p>
          <a:p>
            <a:r>
              <a:rPr lang="en-US" dirty="0" smtClean="0"/>
              <a:t>Fixed manufacturing costs Rs.400000</a:t>
            </a:r>
          </a:p>
          <a:p>
            <a:r>
              <a:rPr lang="en-US" dirty="0" smtClean="0"/>
              <a:t>Fixed selling cost Rs.200000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3.2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Variable cost = Raw material cost + </a:t>
            </a:r>
            <a:r>
              <a:rPr lang="en-US" dirty="0" err="1" smtClean="0"/>
              <a:t>Labour</a:t>
            </a:r>
            <a:r>
              <a:rPr lang="en-US" dirty="0" smtClean="0"/>
              <a:t> charges + variable charges = 1200000 + 200000 + 100000 = Rs.1500000</a:t>
            </a:r>
          </a:p>
          <a:p>
            <a:r>
              <a:rPr lang="en-US" dirty="0" smtClean="0"/>
              <a:t>Contribution = Sales – variable cost = 2200000 – 1500000 = Rs.700000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P/V ratio = Contribution / Sales x 100 = 700000 / 2200000 x 100 = 31.82 %</a:t>
            </a:r>
          </a:p>
          <a:p>
            <a:r>
              <a:rPr lang="en-US" dirty="0" smtClean="0"/>
              <a:t>Fixed cost = Fixed manufacturing costs + fixed selling costs = 400000 + 200000 = Rs.600000</a:t>
            </a:r>
          </a:p>
          <a:p>
            <a:r>
              <a:rPr lang="en-US" dirty="0" smtClean="0"/>
              <a:t>Break even sale = Fixed cost / p/v ratio = 600000 / 0.3182 = Rs.1885606.5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smtClean="0"/>
              <a:t>Margin </a:t>
            </a:r>
            <a:r>
              <a:rPr lang="en-US" dirty="0" smtClean="0"/>
              <a:t>of safety = Actual sales – break even sales = 2200000 -  1885606.5 = Rs.314393.5                                                                            				or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	 Profit / p/v ratio = 100000  / 0.3182 = Rs.314267</a:t>
            </a:r>
          </a:p>
          <a:p>
            <a:r>
              <a:rPr lang="en-US" dirty="0" smtClean="0"/>
              <a:t>Profit = Sales – variable cost – fixed cost = 2200000 – 1500000 – 600000 = Rs.100000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When information is given for two periods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P/V ratio = Change in profits / Change in sales x 100</a:t>
            </a:r>
          </a:p>
          <a:p>
            <a:r>
              <a:rPr lang="en-US" dirty="0" smtClean="0"/>
              <a:t>Break even sale = Fixed cost / p/v ratio</a:t>
            </a:r>
          </a:p>
          <a:p>
            <a:r>
              <a:rPr lang="en-US" dirty="0" smtClean="0"/>
              <a:t>Sales to earn a desired profit = Fixed cost + desired profit / p/v ratio</a:t>
            </a:r>
          </a:p>
          <a:p>
            <a:r>
              <a:rPr lang="en-US" dirty="0" smtClean="0"/>
              <a:t>Margin of safety = Actual sales – break even sales                                                                              				or                                                                        			Profit / p/v ratio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P/v ratio, break even sale, margin of safety, sales to earn a desired profit of Rs.25000, fixed cost, variable costs.</a:t>
            </a:r>
          </a:p>
          <a:p>
            <a:r>
              <a:rPr lang="en-US" dirty="0" smtClean="0"/>
              <a:t>Years			2018			2019</a:t>
            </a:r>
          </a:p>
          <a:p>
            <a:r>
              <a:rPr lang="en-US" dirty="0" smtClean="0"/>
              <a:t>Sales			800000		1000000</a:t>
            </a:r>
          </a:p>
          <a:p>
            <a:r>
              <a:rPr lang="en-US" dirty="0" smtClean="0"/>
              <a:t>Profits			75000		100000	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Change in profits = 2019 profits – 2018 profits = 100000 – 75000 = Rs.</a:t>
            </a:r>
            <a:r>
              <a:rPr lang="en-US" dirty="0" smtClean="0">
                <a:solidFill>
                  <a:srgbClr val="00B050"/>
                </a:solidFill>
              </a:rPr>
              <a:t>25000</a:t>
            </a:r>
          </a:p>
          <a:p>
            <a:r>
              <a:rPr lang="en-US" dirty="0" smtClean="0"/>
              <a:t>Change in sales = 2019 sales – 2018 sales = 1000000 – 800000 = Rs.</a:t>
            </a:r>
            <a:r>
              <a:rPr lang="en-US" dirty="0" smtClean="0">
                <a:solidFill>
                  <a:srgbClr val="00B050"/>
                </a:solidFill>
              </a:rPr>
              <a:t>200000</a:t>
            </a:r>
          </a:p>
          <a:p>
            <a:r>
              <a:rPr lang="en-US" dirty="0" smtClean="0"/>
              <a:t>P/V ratio = Change in profits / Change in sales x 100 = 25000 / 200000 x 100 = 12.5%</a:t>
            </a:r>
          </a:p>
          <a:p>
            <a:r>
              <a:rPr lang="en-US" dirty="0" smtClean="0"/>
              <a:t>Margin of safety = Profit / p/v ratio</a:t>
            </a:r>
          </a:p>
          <a:p>
            <a:pPr>
              <a:buNone/>
            </a:pPr>
            <a:r>
              <a:rPr lang="en-US" dirty="0" smtClean="0"/>
              <a:t>	2018		            75000 / 0.125 = Rs.600000 	</a:t>
            </a:r>
          </a:p>
          <a:p>
            <a:pPr>
              <a:buNone/>
            </a:pPr>
            <a:r>
              <a:rPr lang="en-US" dirty="0" smtClean="0"/>
              <a:t>	2019                          100000 / 0.125 = Rs. 800000</a:t>
            </a:r>
          </a:p>
          <a:p>
            <a:r>
              <a:rPr lang="en-US" dirty="0" smtClean="0"/>
              <a:t>Margin of safety = Actual sales – Break even sales</a:t>
            </a:r>
          </a:p>
          <a:p>
            <a:r>
              <a:rPr lang="en-US" dirty="0" smtClean="0"/>
              <a:t>Break even sale = Actual sales – Margin of safety</a:t>
            </a:r>
          </a:p>
          <a:p>
            <a:pPr>
              <a:buNone/>
            </a:pPr>
            <a:r>
              <a:rPr lang="en-US" dirty="0" smtClean="0"/>
              <a:t>	2018                       800000 – 600000 = Rs.200000</a:t>
            </a:r>
          </a:p>
          <a:p>
            <a:pPr>
              <a:buNone/>
            </a:pPr>
            <a:r>
              <a:rPr lang="en-US" dirty="0" smtClean="0"/>
              <a:t>	2019                     1000000 – 800000 = Rs.200000 </a:t>
            </a:r>
          </a:p>
          <a:p>
            <a:r>
              <a:rPr lang="en-US" dirty="0" smtClean="0"/>
              <a:t>Break even sale = Fixed cost / p/v ratio</a:t>
            </a:r>
          </a:p>
          <a:p>
            <a:pPr>
              <a:buNone/>
            </a:pPr>
            <a:r>
              <a:rPr lang="en-US" dirty="0" smtClean="0"/>
              <a:t>	Fixed cost = Breakeven sales x p/v ratio = 200000 x 0.125 = Rs. 25000</a:t>
            </a:r>
          </a:p>
          <a:p>
            <a:r>
              <a:rPr lang="en-US" dirty="0" smtClean="0"/>
              <a:t>Sales to earn a desired profit = Fixed cost + desired profit / p/v ratio = 25000 + 25000 / 0.125 = 50000 / 0.125 = Rs.400000</a:t>
            </a:r>
          </a:p>
          <a:p>
            <a:r>
              <a:rPr lang="en-US" dirty="0" smtClean="0"/>
              <a:t>Sales = Fixed cost + Variable costs +/- Profit or Loss</a:t>
            </a:r>
          </a:p>
          <a:p>
            <a:pPr>
              <a:buNone/>
            </a:pPr>
            <a:r>
              <a:rPr lang="en-US" dirty="0" smtClean="0"/>
              <a:t>	Variable costs = Sales – Fixed cost – Profit</a:t>
            </a:r>
          </a:p>
          <a:p>
            <a:pPr>
              <a:buNone/>
            </a:pPr>
            <a:r>
              <a:rPr lang="en-US" dirty="0" smtClean="0"/>
              <a:t>	2018                    800000 – 25000 – 75000 = Rs.700000</a:t>
            </a:r>
          </a:p>
          <a:p>
            <a:pPr>
              <a:buNone/>
            </a:pPr>
            <a:r>
              <a:rPr lang="en-US" dirty="0" smtClean="0"/>
              <a:t>	2019                   1000000 – 25000 – 100000 = Rs.875000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0"/>
                            </p:stCondLst>
                            <p:childTnLst>
                              <p:par>
                                <p:cTn id="3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0"/>
                            </p:stCondLst>
                            <p:childTnLst>
                              <p:par>
                                <p:cTn id="4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0"/>
                            </p:stCondLst>
                            <p:childTnLst>
                              <p:par>
                                <p:cTn id="4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0"/>
                            </p:stCondLst>
                            <p:childTnLst>
                              <p:par>
                                <p:cTn id="5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0"/>
                            </p:stCondLst>
                            <p:childTnLst>
                              <p:par>
                                <p:cTn id="5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0"/>
                            </p:stCondLst>
                            <p:childTnLst>
                              <p:par>
                                <p:cTn id="6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0"/>
                            </p:stCondLst>
                            <p:childTnLst>
                              <p:par>
                                <p:cTn id="6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0"/>
                            </p:stCondLst>
                            <p:childTnLst>
                              <p:par>
                                <p:cTn id="7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0"/>
                            </p:stCondLst>
                            <p:childTnLst>
                              <p:par>
                                <p:cTn id="7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0"/>
                            </p:stCondLst>
                            <p:childTnLst>
                              <p:par>
                                <p:cTn id="8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0"/>
                            </p:stCondLst>
                            <p:childTnLst>
                              <p:par>
                                <p:cTn id="8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      Calculate break even point, sales to earn a desired profit of Rs.2000, New break-even point if selling price decreases by Rs.5, Profit if sales are 10% above break even point.</a:t>
            </a:r>
          </a:p>
          <a:p>
            <a:pPr marL="514350" indent="-514350">
              <a:buNone/>
            </a:pPr>
            <a:r>
              <a:rPr lang="en-US" dirty="0" smtClean="0"/>
              <a:t>      Selling price per unit = Rs.50</a:t>
            </a:r>
          </a:p>
          <a:p>
            <a:pPr marL="514350" indent="-514350">
              <a:buNone/>
            </a:pPr>
            <a:r>
              <a:rPr lang="en-US" dirty="0" smtClean="0"/>
              <a:t>      Raw material cost per unit = Rs.10</a:t>
            </a:r>
          </a:p>
          <a:p>
            <a:pPr marL="514350" indent="-51435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Labour</a:t>
            </a:r>
            <a:r>
              <a:rPr lang="en-US" dirty="0" smtClean="0"/>
              <a:t> charges per unit = Rs.5</a:t>
            </a:r>
          </a:p>
          <a:p>
            <a:pPr marL="514350" indent="-514350">
              <a:buNone/>
            </a:pPr>
            <a:r>
              <a:rPr lang="en-US" dirty="0" smtClean="0"/>
              <a:t>      Variable overheads per unit = Rs.5</a:t>
            </a:r>
          </a:p>
          <a:p>
            <a:pPr marL="514350" indent="-514350">
              <a:buNone/>
            </a:pPr>
            <a:r>
              <a:rPr lang="en-US" dirty="0" smtClean="0"/>
              <a:t>      Fixed manufacturing overheads = Rs.75000</a:t>
            </a:r>
          </a:p>
          <a:p>
            <a:pPr marL="514350" indent="-514350">
              <a:buNone/>
            </a:pPr>
            <a:r>
              <a:rPr lang="en-US" dirty="0" smtClean="0"/>
              <a:t>      Fixed selling costs = Rs. 125000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 2 Category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Calculate p/v ratio, break even sales, margin of safety, fixed costs, variable costs and sales to earn a desired profit of Rs.12000</a:t>
            </a:r>
          </a:p>
          <a:p>
            <a:r>
              <a:rPr lang="en-IN" dirty="0" smtClean="0"/>
              <a:t>			2020				2021</a:t>
            </a:r>
          </a:p>
          <a:p>
            <a:r>
              <a:rPr lang="en-IN" dirty="0" smtClean="0"/>
              <a:t>Sales		500000			1000000</a:t>
            </a:r>
          </a:p>
          <a:p>
            <a:r>
              <a:rPr lang="en-IN" dirty="0" smtClean="0"/>
              <a:t>Total costs	400000		</a:t>
            </a:r>
            <a:r>
              <a:rPr lang="en-IN" smtClean="0"/>
              <a:t>	  800000</a:t>
            </a:r>
            <a:endParaRPr lang="en-IN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1600" dirty="0" smtClean="0"/>
              <a:t>Variable cost per unit = Raw material cost per unit + </a:t>
            </a:r>
            <a:r>
              <a:rPr lang="en-US" sz="1600" dirty="0" err="1" smtClean="0"/>
              <a:t>labour</a:t>
            </a:r>
            <a:r>
              <a:rPr lang="en-US" sz="1600" dirty="0" smtClean="0"/>
              <a:t> charges per unit + variable overheads per unit = 10 + 5 + 5 = Rs.20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Fixed cost = Fixed manufacturing overheads + fixed selling costs = 75000 + 125000 = Rs.200000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Contribution per unit = Selling price per unit – variable cost per unit = 50 – 20 = Rs.30</a:t>
            </a:r>
          </a:p>
          <a:p>
            <a:pPr marL="514350" indent="-514350">
              <a:buAutoNum type="arabicPeriod"/>
            </a:pPr>
            <a:r>
              <a:rPr lang="en-US" sz="1600" dirty="0" smtClean="0">
                <a:solidFill>
                  <a:srgbClr val="002060"/>
                </a:solidFill>
              </a:rPr>
              <a:t>Break even point </a:t>
            </a:r>
            <a:r>
              <a:rPr lang="en-US" sz="1600" dirty="0" smtClean="0"/>
              <a:t>= Fixed cost / contribution per unit = 200000 / 30 = 6667</a:t>
            </a:r>
            <a:r>
              <a:rPr lang="en-US" sz="1600" dirty="0" smtClean="0">
                <a:solidFill>
                  <a:srgbClr val="00B050"/>
                </a:solidFill>
              </a:rPr>
              <a:t> units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1600" dirty="0" smtClean="0"/>
              <a:t>Sales to earn a desired profit = Fixed cost + Desired profit / Contribution per unit  = 200000 + 2000 / 30 = 6733 </a:t>
            </a:r>
            <a:r>
              <a:rPr lang="en-US" sz="1600" dirty="0" smtClean="0">
                <a:solidFill>
                  <a:srgbClr val="00B050"/>
                </a:solidFill>
              </a:rPr>
              <a:t>units</a:t>
            </a:r>
            <a:r>
              <a:rPr lang="en-US" sz="1600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1600" dirty="0" smtClean="0"/>
              <a:t>New selling price = Old selling price – 5 = 50 – 5 = Rs.45   </a:t>
            </a:r>
          </a:p>
          <a:p>
            <a:pPr marL="514350" indent="-51435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smtClean="0">
                <a:solidFill>
                  <a:srgbClr val="FF0000"/>
                </a:solidFill>
              </a:rPr>
              <a:t>New break even point </a:t>
            </a:r>
            <a:r>
              <a:rPr lang="en-US" sz="1600" dirty="0" smtClean="0"/>
              <a:t>= Fixed cost / new contribution per unit = 200000 / 25 = 8000</a:t>
            </a:r>
            <a:r>
              <a:rPr lang="en-US" sz="1600" dirty="0" smtClean="0">
                <a:solidFill>
                  <a:srgbClr val="00B050"/>
                </a:solidFill>
              </a:rPr>
              <a:t> units  </a:t>
            </a:r>
          </a:p>
          <a:p>
            <a:pPr marL="514350" indent="-51435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New contribution per unit = New selling price per unit – variable cost per unit = 45 – 20 =Rs.  25  </a:t>
            </a:r>
          </a:p>
          <a:p>
            <a:pPr marL="514350" indent="-514350">
              <a:buAutoNum type="arabicPeriod" startAt="7"/>
            </a:pPr>
            <a:r>
              <a:rPr lang="en-US" sz="1600" dirty="0" smtClean="0"/>
              <a:t>New sales = Break even sale + 10% of break even sale =  6667 + 10% of 6667 = 6667 + 667 =  7334 </a:t>
            </a:r>
            <a:r>
              <a:rPr lang="en-US" sz="1600" dirty="0" smtClean="0">
                <a:solidFill>
                  <a:srgbClr val="00B050"/>
                </a:solidFill>
              </a:rPr>
              <a:t>units</a:t>
            </a:r>
          </a:p>
          <a:p>
            <a:pPr marL="514350" indent="-51435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Sales (7334 x 50 )                                                                                                              366700  </a:t>
            </a:r>
          </a:p>
          <a:p>
            <a:pPr marL="514350" indent="-51435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Less: Variable cost ( 7334 x 20 )                                                                                      </a:t>
            </a:r>
            <a:r>
              <a:rPr lang="en-US" sz="1600" u="sng" dirty="0" smtClean="0"/>
              <a:t>146880</a:t>
            </a:r>
          </a:p>
          <a:p>
            <a:pPr marL="514350" indent="-51435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Contribution                                                                                                                       220020</a:t>
            </a:r>
          </a:p>
          <a:p>
            <a:pPr marL="514350" indent="-51435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Less: Fixed cost                                                                                                                   </a:t>
            </a:r>
            <a:r>
              <a:rPr lang="en-US" sz="1600" u="sng" dirty="0" smtClean="0"/>
              <a:t>200000</a:t>
            </a:r>
            <a:r>
              <a:rPr lang="en-US" sz="1600" dirty="0" smtClean="0"/>
              <a:t>  </a:t>
            </a:r>
          </a:p>
          <a:p>
            <a:pPr marL="514350" indent="-51435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Profit / Loss                                                                                                                          </a:t>
            </a:r>
            <a:r>
              <a:rPr lang="en-US" sz="1600" u="sng" dirty="0" smtClean="0"/>
              <a:t> 20020</a:t>
            </a:r>
          </a:p>
          <a:p>
            <a:pPr marL="514350" indent="-514350">
              <a:buNone/>
            </a:pPr>
            <a:r>
              <a:rPr lang="en-US" sz="1600" dirty="0" smtClean="0"/>
              <a:t> </a:t>
            </a:r>
          </a:p>
          <a:p>
            <a:pPr marL="514350" indent="-514350">
              <a:buNone/>
            </a:pPr>
            <a:r>
              <a:rPr lang="en-US" sz="1600" dirty="0" smtClean="0"/>
              <a:t>         </a:t>
            </a:r>
            <a:endParaRPr 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9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3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2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 6667 x 50 =                                      333333</a:t>
            </a:r>
          </a:p>
          <a:p>
            <a:r>
              <a:rPr lang="en-US" dirty="0" smtClean="0"/>
              <a:t>Less: variable cost = 6667 x 20                </a:t>
            </a:r>
            <a:r>
              <a:rPr lang="en-US" u="sng" dirty="0" smtClean="0"/>
              <a:t>133333</a:t>
            </a:r>
            <a:endParaRPr lang="en-US" dirty="0" smtClean="0"/>
          </a:p>
          <a:p>
            <a:r>
              <a:rPr lang="en-US" dirty="0" smtClean="0"/>
              <a:t>Contribution                                               200000</a:t>
            </a:r>
          </a:p>
          <a:p>
            <a:r>
              <a:rPr lang="en-US" dirty="0" smtClean="0"/>
              <a:t>Less: fixed cost                                           </a:t>
            </a:r>
            <a:r>
              <a:rPr lang="en-US" u="sng" dirty="0" smtClean="0"/>
              <a:t>200000</a:t>
            </a:r>
          </a:p>
          <a:p>
            <a:r>
              <a:rPr lang="en-US" dirty="0" smtClean="0"/>
              <a:t>Profit / loss                                                  </a:t>
            </a:r>
            <a:r>
              <a:rPr lang="en-US" u="sng" dirty="0" smtClean="0"/>
              <a:t> 00000</a:t>
            </a:r>
            <a:endParaRPr lang="en-US" u="sng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Question 2.1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Calculate break even point, sales to earn a desired profit of Rs.5000, New break-even point if variable cost increases by 10%, Profit if sales are 15% above break even point.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Selling price per unit = Rs.30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Raw material cost per unit = Rs.10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</a:t>
            </a:r>
            <a:r>
              <a:rPr lang="en-US" dirty="0" err="1" smtClean="0">
                <a:solidFill>
                  <a:srgbClr val="C00000"/>
                </a:solidFill>
              </a:rPr>
              <a:t>Labour</a:t>
            </a:r>
            <a:r>
              <a:rPr lang="en-US" dirty="0" smtClean="0">
                <a:solidFill>
                  <a:srgbClr val="C00000"/>
                </a:solidFill>
              </a:rPr>
              <a:t> charges per unit = Rs.10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Variable overheads per unit = Rs.5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Fixed manufacturing overheads = Rs.150000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Fixed selling costs = Rs. 50000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Solution 2.1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Variable cost per unit = Raw material cost per unit + </a:t>
            </a:r>
            <a:r>
              <a:rPr lang="en-US" sz="1600" dirty="0" err="1" smtClean="0">
                <a:solidFill>
                  <a:srgbClr val="C00000"/>
                </a:solidFill>
                <a:cs typeface="Arial" pitchFamily="34" charset="0"/>
              </a:rPr>
              <a:t>labour</a:t>
            </a: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 charges per unit + variable overheads per unit = 10 + 10 + 5 = </a:t>
            </a: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Rs.25</a:t>
            </a:r>
          </a:p>
          <a:p>
            <a:pPr marL="514350" indent="-514350">
              <a:buAutoNum type="arabicPeriod"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Fixed cost = Fixed manufacturing overheads + fixed selling costs = 150000 + 50000 = </a:t>
            </a: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Rs.200000</a:t>
            </a:r>
          </a:p>
          <a:p>
            <a:pPr marL="514350" indent="-514350">
              <a:buAutoNum type="arabicPeriod"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Contribution per unit = Selling price per unit – variable cost per unit = 30 – 26 = Rs.5</a:t>
            </a:r>
          </a:p>
          <a:p>
            <a:pPr marL="514350" indent="-514350">
              <a:buAutoNum type="arabicPeriod"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Break even point = Fixed cost / contribution per unit = 200000 / 5 = 40000 units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Sales to earn a desired profit = Fixed cost + Desired profit / Contribution per unit  = 200000 + 5000 / 5 = </a:t>
            </a: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41000 units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New variable cost per unit  = Old variable cost per unit + 10% of = Old variable cost per unit = 25 + 10% of 25 = 25 + 2.5 = </a:t>
            </a: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Rs.27.5  </a:t>
            </a: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           New contribution per unit = Selling price per unit –  new variable cost per unit = 30 – 27.5 = </a:t>
            </a: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Rs.2.5 </a:t>
            </a: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           New break even point = Fixed cost / new contribution per unit = 200000 / 2.5 = 80000 units  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           New sales = Break even sale + 15% of break even sale =  40000 + 15% of 40000 = 40000 + 6000 = </a:t>
            </a: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46000 units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7.	Sales (46000 x 30 )                                                                                                       1380000  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           Less: Variable cost ( 40000 x 25 )                                                                              </a:t>
            </a:r>
            <a:r>
              <a:rPr lang="en-US" sz="1600" u="sng" dirty="0" smtClean="0">
                <a:solidFill>
                  <a:srgbClr val="C00000"/>
                </a:solidFill>
                <a:cs typeface="Arial" pitchFamily="34" charset="0"/>
              </a:rPr>
              <a:t> 1150000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           Contribution                                                                                                                    230000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           Less: Fixed cost                                                                                                                </a:t>
            </a:r>
            <a:r>
              <a:rPr lang="en-US" sz="1600" u="sng" dirty="0" smtClean="0">
                <a:solidFill>
                  <a:srgbClr val="C00000"/>
                </a:solidFill>
                <a:cs typeface="Arial" pitchFamily="34" charset="0"/>
              </a:rPr>
              <a:t>200000</a:t>
            </a: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  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C00000"/>
                </a:solidFill>
                <a:cs typeface="Arial" pitchFamily="34" charset="0"/>
              </a:rPr>
              <a:t>           Profit / Loss                                                                                                                      </a:t>
            </a:r>
            <a:r>
              <a:rPr lang="en-US" sz="1600" u="sng" dirty="0" smtClean="0">
                <a:solidFill>
                  <a:srgbClr val="C00000"/>
                </a:solidFill>
                <a:cs typeface="Arial" pitchFamily="34" charset="0"/>
              </a:rPr>
              <a:t>  30000</a:t>
            </a:r>
            <a:endParaRPr lang="en-US" sz="1600" u="sng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 </a:t>
            </a:r>
          </a:p>
          <a:p>
            <a:pPr marL="514350" indent="-514350">
              <a:buNone/>
            </a:pPr>
            <a:r>
              <a:rPr lang="en-US" sz="1600" dirty="0" smtClean="0"/>
              <a:t>         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0"/>
                            </p:stCondLst>
                            <p:childTnLst>
                              <p:par>
                                <p:cTn id="4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0"/>
                            </p:stCondLst>
                            <p:childTnLst>
                              <p:par>
                                <p:cTn id="4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0"/>
                            </p:stCondLst>
                            <p:childTnLst>
                              <p:par>
                                <p:cTn id="5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0"/>
                            </p:stCondLst>
                            <p:childTnLst>
                              <p:par>
                                <p:cTn id="5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0"/>
                            </p:stCondLst>
                            <p:childTnLst>
                              <p:par>
                                <p:cTn id="6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000"/>
                            </p:stCondLst>
                            <p:childTnLst>
                              <p:par>
                                <p:cTn id="6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9000"/>
                            </p:stCondLst>
                            <p:childTnLst>
                              <p:par>
                                <p:cTn id="7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3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2000"/>
                            </p:stCondLst>
                            <p:childTnLst>
                              <p:par>
                                <p:cTn id="7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0"/>
                            </p:stCondLst>
                            <p:childTnLst>
                              <p:par>
                                <p:cTn id="8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Question 3.1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Calculate break even point, sales to earn a desired profit of Rs.10000, New break-even point if variable cost decreases by 10%, Profit if sales are 20% above break even point.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Selling price per unit = Rs.100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Raw material cost per unit = Rs.25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Labour</a:t>
            </a:r>
            <a:r>
              <a:rPr lang="en-US" dirty="0" smtClean="0">
                <a:solidFill>
                  <a:srgbClr val="00B050"/>
                </a:solidFill>
              </a:rPr>
              <a:t> charges per unit = Rs.10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Variable overheads per unit = Rs.15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Fixed manufacturing overheads = Rs.200000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Fixed selling costs = Rs. 50000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Solution 3.1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Variable cost per unit = Raw material cost per unit + </a:t>
            </a:r>
            <a:r>
              <a:rPr lang="en-US" sz="1600" dirty="0" err="1" smtClean="0">
                <a:solidFill>
                  <a:srgbClr val="00B050"/>
                </a:solidFill>
                <a:cs typeface="Arial" pitchFamily="34" charset="0"/>
              </a:rPr>
              <a:t>labour</a:t>
            </a: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 charges per unit + variable overheads per unit =  25 + 10 + 15 = Rs. 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</a:rPr>
              <a:t>50</a:t>
            </a:r>
          </a:p>
          <a:p>
            <a:pPr marL="514350" indent="-514350">
              <a:buAutoNum type="arabicPeriod"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Fixed cost = Fixed manufacturing overheads + Fixed selling costs = 250000 + 50000 = Rs.250000</a:t>
            </a:r>
          </a:p>
          <a:p>
            <a:pPr marL="514350" indent="-514350">
              <a:buAutoNum type="arabicPeriod"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Contribution per unit = Selling price per unit – variable cost per unit = 100 – 50 = Rs.50</a:t>
            </a:r>
          </a:p>
          <a:p>
            <a:pPr marL="514350" indent="-514350">
              <a:buAutoNum type="arabicPeriod"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Break even point = Fixed cost / contribution per unit =  250000 / 50 = 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</a:rPr>
              <a:t>5000</a:t>
            </a: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 units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Sales to earn a desired profit = Fixed cost + Desired profit / Contribution per unit  = 250000 + 10000 / 50 = 5200 units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New variable cost per unit  = Old variable cost per unit - 10% of old variable cost per unit =  50 – (50 x 10%) = 50 – 5 = Rs.45   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           New contribution per unit = Selling price per unit –  new variable cost per unit =  100 – 45 = Rs.55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           New break even point = Fixed cost / New contribution per unit = 250000 / 55 = 4545 units  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 7.       New sales = Break even sale + 20 % of break even sale =  5000 + 20%of 5000 = 5000 + 1000 = 6000 units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           Sales (6000 x 100)                                                                                                                600000  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           Less: Variable cost ( 6000 x 50 )                                                                                         </a:t>
            </a:r>
            <a:r>
              <a:rPr lang="en-US" sz="1600" u="sng" dirty="0" smtClean="0">
                <a:solidFill>
                  <a:srgbClr val="00B050"/>
                </a:solidFill>
                <a:cs typeface="Arial" pitchFamily="34" charset="0"/>
              </a:rPr>
              <a:t>300000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           Contribution                                                                                                                          300000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           Less: Fixed cost                                                                                                                      </a:t>
            </a:r>
            <a:r>
              <a:rPr lang="en-US" sz="1600" u="sng" dirty="0" smtClean="0">
                <a:solidFill>
                  <a:srgbClr val="00B050"/>
                </a:solidFill>
                <a:cs typeface="Arial" pitchFamily="34" charset="0"/>
              </a:rPr>
              <a:t>250000</a:t>
            </a: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  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           Profit / Loss                                                                                                                             </a:t>
            </a:r>
            <a:r>
              <a:rPr lang="en-US" sz="1600" u="sng" dirty="0" smtClean="0">
                <a:solidFill>
                  <a:srgbClr val="00B050"/>
                </a:solidFill>
                <a:cs typeface="Arial" pitchFamily="34" charset="0"/>
              </a:rPr>
              <a:t>  50000</a:t>
            </a:r>
            <a:endParaRPr lang="en-US" sz="1600" u="sng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 </a:t>
            </a:r>
          </a:p>
          <a:p>
            <a:endParaRPr 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0"/>
                            </p:stCondLst>
                            <p:childTnLst>
                              <p:par>
                                <p:cTn id="3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0"/>
                            </p:stCondLst>
                            <p:childTnLst>
                              <p:par>
                                <p:cTn id="4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0"/>
                            </p:stCondLst>
                            <p:childTnLst>
                              <p:par>
                                <p:cTn id="4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0"/>
                            </p:stCondLst>
                            <p:childTnLst>
                              <p:par>
                                <p:cTn id="5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0"/>
                            </p:stCondLst>
                            <p:childTnLst>
                              <p:par>
                                <p:cTn id="5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0"/>
                            </p:stCondLst>
                            <p:childTnLst>
                              <p:par>
                                <p:cTn id="6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0"/>
                            </p:stCondLst>
                            <p:childTnLst>
                              <p:par>
                                <p:cTn id="6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0"/>
                            </p:stCondLst>
                            <p:childTnLst>
                              <p:par>
                                <p:cTn id="7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0"/>
                            </p:stCondLst>
                            <p:childTnLst>
                              <p:par>
                                <p:cTn id="7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0"/>
                            </p:stCondLst>
                            <p:childTnLst>
                              <p:par>
                                <p:cTn id="80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0"/>
                            </p:stCondLst>
                            <p:childTnLst>
                              <p:par>
                                <p:cTn id="84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0"/>
                            </p:stCondLst>
                            <p:childTnLst>
                              <p:par>
                                <p:cTn id="88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0"/>
                            </p:stCondLst>
                            <p:childTnLst>
                              <p:par>
                                <p:cTn id="92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0"/>
                            </p:stCondLst>
                            <p:childTnLst>
                              <p:par>
                                <p:cTn id="96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00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0"/>
                            </p:stCondLst>
                            <p:childTnLst>
                              <p:par>
                                <p:cTn id="104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0"/>
                            </p:stCondLst>
                            <p:childTnLst>
                              <p:par>
                                <p:cTn id="108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0"/>
                            </p:stCondLst>
                            <p:childTnLst>
                              <p:par>
                                <p:cTn id="112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116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00"/>
                            </p:stCondLst>
                            <p:childTnLst>
                              <p:par>
                                <p:cTn id="120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0000"/>
                            </p:stCondLst>
                            <p:childTnLst>
                              <p:par>
                                <p:cTn id="124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28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0000"/>
                            </p:stCondLst>
                            <p:childTnLst>
                              <p:par>
                                <p:cTn id="132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45000"/>
                            </p:stCondLst>
                            <p:childTnLst>
                              <p:par>
                                <p:cTn id="136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build="p"/>
      <p:bldP spid="3" grpId="3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Question 4.1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Calculate Break even point, sales to earn a profit of Rs.3500, new break even point if fixed cost decreases by Rs.10000, profit if sales are 25% above the break even point.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Variable cost per unit Rs. 22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Selling price per unit Rs.66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Fixed manufacturing cost Rs.88000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Fixed selling costs Rs. 122000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1663</Words>
  <Application>Microsoft Office PowerPoint</Application>
  <PresentationFormat>On-screen Show (4:3)</PresentationFormat>
  <Paragraphs>180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Break even point</vt:lpstr>
      <vt:lpstr>Question 1.1</vt:lpstr>
      <vt:lpstr>Solution 1.1</vt:lpstr>
      <vt:lpstr>verification</vt:lpstr>
      <vt:lpstr>Question 2.1</vt:lpstr>
      <vt:lpstr>Solution 2.1</vt:lpstr>
      <vt:lpstr>Question 3.1</vt:lpstr>
      <vt:lpstr>Solution 3.1</vt:lpstr>
      <vt:lpstr>Question 4.1</vt:lpstr>
      <vt:lpstr>Solution 4.1</vt:lpstr>
      <vt:lpstr>Slide 11</vt:lpstr>
      <vt:lpstr>2. When the information is given for the whole organisation</vt:lpstr>
      <vt:lpstr>Question 2.2</vt:lpstr>
      <vt:lpstr>Solution 2.2</vt:lpstr>
      <vt:lpstr>Question 3.2</vt:lpstr>
      <vt:lpstr>Solution 3.2</vt:lpstr>
      <vt:lpstr>3. When information is given for two periods</vt:lpstr>
      <vt:lpstr>Question 3.1</vt:lpstr>
      <vt:lpstr>Solution 3.1</vt:lpstr>
      <vt:lpstr>Q 2 Category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even point</dc:title>
  <dc:creator>Pinky</dc:creator>
  <cp:lastModifiedBy>USER</cp:lastModifiedBy>
  <cp:revision>18</cp:revision>
  <dcterms:created xsi:type="dcterms:W3CDTF">2020-09-24T06:24:50Z</dcterms:created>
  <dcterms:modified xsi:type="dcterms:W3CDTF">2022-10-10T07:44:22Z</dcterms:modified>
</cp:coreProperties>
</file>