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59" r:id="rId5"/>
    <p:sldId id="260" r:id="rId6"/>
    <p:sldId id="257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156" y="13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2474-E7AD-4241-8EA1-A4ED8929336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519-B71C-4E2A-8902-FD7CBD750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2474-E7AD-4241-8EA1-A4ED8929336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519-B71C-4E2A-8902-FD7CBD750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2474-E7AD-4241-8EA1-A4ED8929336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519-B71C-4E2A-8902-FD7CBD750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2474-E7AD-4241-8EA1-A4ED8929336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519-B71C-4E2A-8902-FD7CBD750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2474-E7AD-4241-8EA1-A4ED8929336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519-B71C-4E2A-8902-FD7CBD750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2474-E7AD-4241-8EA1-A4ED8929336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519-B71C-4E2A-8902-FD7CBD750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2474-E7AD-4241-8EA1-A4ED8929336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519-B71C-4E2A-8902-FD7CBD750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2474-E7AD-4241-8EA1-A4ED8929336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519-B71C-4E2A-8902-FD7CBD750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2474-E7AD-4241-8EA1-A4ED8929336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519-B71C-4E2A-8902-FD7CBD750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2474-E7AD-4241-8EA1-A4ED8929336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519-B71C-4E2A-8902-FD7CBD750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2474-E7AD-4241-8EA1-A4ED8929336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519-B71C-4E2A-8902-FD7CBD750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2474-E7AD-4241-8EA1-A4ED8929336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2519-B71C-4E2A-8902-FD7CBD750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/>
              <a:t>Statement of cost of ……….. For the period ending ………..</a:t>
            </a:r>
          </a:p>
          <a:p>
            <a:pPr>
              <a:buNone/>
            </a:pPr>
            <a:r>
              <a:rPr lang="en-US" sz="2000" dirty="0" smtClean="0"/>
              <a:t>Particulars			                          Amount	   </a:t>
            </a:r>
            <a:r>
              <a:rPr lang="en-US" sz="2000" dirty="0" err="1" smtClean="0"/>
              <a:t>Amount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				           (in Rs)                   (in Rs)</a:t>
            </a:r>
          </a:p>
          <a:p>
            <a:pPr>
              <a:buNone/>
            </a:pPr>
            <a:r>
              <a:rPr lang="en-US" sz="2000" dirty="0" smtClean="0"/>
              <a:t>Direct material / raw material consumed</a:t>
            </a:r>
          </a:p>
          <a:p>
            <a:pPr>
              <a:buNone/>
            </a:pPr>
            <a:r>
              <a:rPr lang="en-US" sz="2000" dirty="0" smtClean="0"/>
              <a:t>Direct / productive wages</a:t>
            </a:r>
          </a:p>
          <a:p>
            <a:pPr>
              <a:buNone/>
            </a:pPr>
            <a:r>
              <a:rPr lang="en-US" sz="2000" dirty="0" smtClean="0"/>
              <a:t>Direct expenses</a:t>
            </a:r>
          </a:p>
          <a:p>
            <a:pPr>
              <a:buNone/>
            </a:pPr>
            <a:r>
              <a:rPr lang="en-US" sz="2000" dirty="0" smtClean="0"/>
              <a:t>                		 Prime cost</a:t>
            </a:r>
          </a:p>
          <a:p>
            <a:pPr>
              <a:buNone/>
            </a:pPr>
            <a:r>
              <a:rPr lang="en-US" sz="2000" dirty="0" smtClean="0"/>
              <a:t>Add: Factory/ works overheads or expenses</a:t>
            </a:r>
          </a:p>
          <a:p>
            <a:pPr>
              <a:buNone/>
            </a:pPr>
            <a:r>
              <a:rPr lang="en-US" sz="2000" dirty="0" smtClean="0"/>
              <a:t>                		 Factory on cost</a:t>
            </a:r>
          </a:p>
          <a:p>
            <a:pPr>
              <a:buNone/>
            </a:pPr>
            <a:r>
              <a:rPr lang="en-US" sz="2000" dirty="0" smtClean="0"/>
              <a:t>Add: opening stock of work-in-progress</a:t>
            </a:r>
          </a:p>
          <a:p>
            <a:pPr>
              <a:buNone/>
            </a:pPr>
            <a:r>
              <a:rPr lang="en-US" sz="2000" dirty="0" smtClean="0"/>
              <a:t>Less: closing stock of work-in-progress</a:t>
            </a:r>
          </a:p>
          <a:p>
            <a:pPr>
              <a:buNone/>
            </a:pPr>
            <a:r>
              <a:rPr lang="en-US" sz="2000" dirty="0" smtClean="0"/>
              <a:t>           		  Factory cost</a:t>
            </a:r>
          </a:p>
          <a:p>
            <a:pPr>
              <a:buNone/>
            </a:pPr>
            <a:r>
              <a:rPr lang="en-US" sz="2000" dirty="0" smtClean="0"/>
              <a:t>Add: Administrative / office overheads or expenses</a:t>
            </a:r>
          </a:p>
          <a:p>
            <a:pPr>
              <a:buNone/>
            </a:pPr>
            <a:r>
              <a:rPr lang="en-US" sz="2000" dirty="0" smtClean="0"/>
              <a:t>           		  cost of production</a:t>
            </a:r>
          </a:p>
          <a:p>
            <a:pPr>
              <a:buNone/>
            </a:pPr>
            <a:r>
              <a:rPr lang="en-US" sz="2000" dirty="0" smtClean="0"/>
              <a:t>Add: opening stock of finished goods</a:t>
            </a:r>
          </a:p>
          <a:p>
            <a:pPr>
              <a:buNone/>
            </a:pPr>
            <a:r>
              <a:rPr lang="en-US" sz="2000" dirty="0" smtClean="0"/>
              <a:t>Less: closing stock of finished goods</a:t>
            </a:r>
          </a:p>
          <a:p>
            <a:pPr>
              <a:buNone/>
            </a:pPr>
            <a:r>
              <a:rPr lang="en-US" sz="2000" dirty="0" smtClean="0"/>
              <a:t>             		 cost of goods sold</a:t>
            </a:r>
          </a:p>
          <a:p>
            <a:pPr>
              <a:buNone/>
            </a:pPr>
            <a:r>
              <a:rPr lang="en-US" sz="2000" dirty="0" smtClean="0"/>
              <a:t>Add: selling and distribution overheads or expenses</a:t>
            </a:r>
          </a:p>
          <a:p>
            <a:pPr>
              <a:buNone/>
            </a:pPr>
            <a:r>
              <a:rPr lang="en-US" sz="2000" dirty="0" smtClean="0"/>
              <a:t>     			 cost of sales</a:t>
            </a:r>
          </a:p>
          <a:p>
            <a:pPr>
              <a:buNone/>
            </a:pPr>
            <a:r>
              <a:rPr lang="en-US" sz="2000" dirty="0" smtClean="0"/>
              <a:t>			Profit/loss</a:t>
            </a:r>
          </a:p>
          <a:p>
            <a:pPr>
              <a:buNone/>
            </a:pPr>
            <a:r>
              <a:rPr lang="en-US" sz="2000" dirty="0" smtClean="0"/>
              <a:t>			sales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640"/>
                            </p:stCondLst>
                            <p:childTnLst>
                              <p:par>
                                <p:cTn id="10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64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64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64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64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64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64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64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640"/>
                            </p:stCondLst>
                            <p:childTnLst>
                              <p:par>
                                <p:cTn id="61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280"/>
                            </p:stCondLst>
                            <p:childTnLst>
                              <p:par>
                                <p:cTn id="6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28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8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9280"/>
                            </p:stCondLst>
                            <p:childTnLst>
                              <p:par>
                                <p:cTn id="9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240"/>
                            </p:stCondLst>
                            <p:childTnLst>
                              <p:par>
                                <p:cTn id="9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4240"/>
                            </p:stCondLst>
                            <p:childTnLst>
                              <p:par>
                                <p:cTn id="1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9240"/>
                            </p:stCondLst>
                            <p:childTnLst>
                              <p:par>
                                <p:cTn id="1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4240"/>
                            </p:stCondLst>
                            <p:childTnLst>
                              <p:par>
                                <p:cTn id="1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6240"/>
                            </p:stCondLst>
                            <p:childTnLst>
                              <p:par>
                                <p:cTn id="12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9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9040"/>
                            </p:stCondLst>
                            <p:childTnLst>
                              <p:par>
                                <p:cTn id="1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4040"/>
                            </p:stCondLst>
                            <p:childTnLst>
                              <p:par>
                                <p:cTn id="1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6040"/>
                            </p:stCondLst>
                            <p:childTnLst>
                              <p:par>
                                <p:cTn id="14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3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9240"/>
                            </p:stCondLst>
                            <p:childTnLst>
                              <p:par>
                                <p:cTn id="1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1240"/>
                            </p:stCondLst>
                            <p:childTnLst>
                              <p:par>
                                <p:cTn id="16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76240"/>
                            </p:stCondLst>
                            <p:childTnLst>
                              <p:par>
                                <p:cTn id="16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81240"/>
                            </p:stCondLst>
                            <p:childTnLst>
                              <p:par>
                                <p:cTn id="1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83240"/>
                            </p:stCondLst>
                            <p:childTnLst>
                              <p:par>
                                <p:cTn id="17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9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86360"/>
                            </p:stCondLst>
                            <p:childTnLst>
                              <p:par>
                                <p:cTn id="18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88360"/>
                            </p:stCondLst>
                            <p:childTnLst>
                              <p:par>
                                <p:cTn id="20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93360"/>
                            </p:stCondLst>
                            <p:childTnLst>
                              <p:par>
                                <p:cTn id="2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95360"/>
                            </p:stCondLst>
                            <p:childTnLst>
                              <p:par>
                                <p:cTn id="20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0" dur="2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98160"/>
                            </p:stCondLst>
                            <p:childTnLst>
                              <p:par>
                                <p:cTn id="21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160"/>
                            </p:stCondLst>
                            <p:childTnLst>
                              <p:par>
                                <p:cTn id="2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2160"/>
                            </p:stCondLst>
                            <p:childTnLst>
                              <p:par>
                                <p:cTn id="23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6" dur="2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4480"/>
                            </p:stCondLst>
                            <p:childTnLst>
                              <p:par>
                                <p:cTn id="24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6480"/>
                            </p:stCondLst>
                            <p:childTnLst>
                              <p:par>
                                <p:cTn id="2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8480"/>
                            </p:stCondLst>
                            <p:childTnLst>
                              <p:par>
                                <p:cTn id="261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2" dur="2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11280"/>
                            </p:stCondLst>
                            <p:childTnLst>
                              <p:par>
                                <p:cTn id="26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Raw </a:t>
            </a:r>
            <a:r>
              <a:rPr lang="en-US" dirty="0" smtClean="0"/>
              <a:t>materials</a:t>
            </a:r>
            <a:br>
              <a:rPr lang="en-US" dirty="0" smtClean="0"/>
            </a:br>
            <a:r>
              <a:rPr lang="en-US" dirty="0" smtClean="0"/>
              <a:t>Productive wages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72000"/>
          </a:xfrm>
        </p:spPr>
        <p:txBody>
          <a:bodyPr/>
          <a:lstStyle/>
          <a:p>
            <a:r>
              <a:rPr lang="en-US" dirty="0" smtClean="0"/>
              <a:t>PRIME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12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120"/>
                            </p:stCondLst>
                            <p:childTnLst>
                              <p:par>
                                <p:cTn id="13" presetID="26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120"/>
                            </p:stCondLst>
                            <p:childTnLst>
                              <p:par>
                                <p:cTn id="3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78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780"/>
                            </p:stCondLst>
                            <p:childTnLst>
                              <p:par>
                                <p:cTn id="4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Factory overheads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Factory cleaning</a:t>
            </a:r>
          </a:p>
          <a:p>
            <a:r>
              <a:rPr lang="en-US" dirty="0" smtClean="0"/>
              <a:t>Estimating expenses (works)</a:t>
            </a:r>
          </a:p>
          <a:p>
            <a:r>
              <a:rPr lang="en-US" dirty="0" smtClean="0"/>
              <a:t>Factory stationery</a:t>
            </a:r>
          </a:p>
          <a:p>
            <a:r>
              <a:rPr lang="en-US" dirty="0" smtClean="0"/>
              <a:t>Water supply (works)</a:t>
            </a:r>
          </a:p>
          <a:p>
            <a:r>
              <a:rPr lang="en-US" dirty="0" smtClean="0"/>
              <a:t>Factory insurance</a:t>
            </a:r>
          </a:p>
          <a:p>
            <a:r>
              <a:rPr lang="en-US" dirty="0" smtClean="0"/>
              <a:t>Depreciation </a:t>
            </a:r>
            <a:r>
              <a:rPr lang="en-US" dirty="0" smtClean="0"/>
              <a:t>on Plant and machinery</a:t>
            </a:r>
          </a:p>
          <a:p>
            <a:r>
              <a:rPr lang="en-US" dirty="0" smtClean="0"/>
              <a:t>Unproductive wages</a:t>
            </a:r>
          </a:p>
          <a:p>
            <a:r>
              <a:rPr lang="en-US" dirty="0" smtClean="0"/>
              <a:t>Factory rent and taxes</a:t>
            </a:r>
          </a:p>
          <a:p>
            <a:r>
              <a:rPr lang="en-US" dirty="0" smtClean="0"/>
              <a:t>Factory lighting</a:t>
            </a:r>
          </a:p>
          <a:p>
            <a:r>
              <a:rPr lang="en-US" dirty="0" smtClean="0"/>
              <a:t>Factory heating</a:t>
            </a:r>
          </a:p>
          <a:p>
            <a:r>
              <a:rPr lang="en-US" dirty="0" smtClean="0"/>
              <a:t>Motive power</a:t>
            </a:r>
          </a:p>
          <a:p>
            <a:r>
              <a:rPr lang="en-US" dirty="0" smtClean="0"/>
              <a:t>Haulage (works)</a:t>
            </a:r>
          </a:p>
          <a:p>
            <a:r>
              <a:rPr lang="en-US" dirty="0" smtClean="0"/>
              <a:t>Director’s fees (works)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0"/>
                            </p:stCondLst>
                            <p:childTnLst>
                              <p:par>
                                <p:cTn id="4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0"/>
                            </p:stCondLst>
                            <p:childTnLst>
                              <p:par>
                                <p:cTn id="4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0"/>
                            </p:stCondLst>
                            <p:childTnLst>
                              <p:par>
                                <p:cTn id="5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0"/>
                            </p:stCondLst>
                            <p:childTnLst>
                              <p:par>
                                <p:cTn id="5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0"/>
                            </p:stCondLst>
                            <p:childTnLst>
                              <p:par>
                                <p:cTn id="6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000"/>
                            </p:stCondLst>
                            <p:childTnLst>
                              <p:par>
                                <p:cTn id="6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9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000"/>
                            </p:stCondLst>
                            <p:childTnLst>
                              <p:par>
                                <p:cTn id="7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6800"/>
                            </p:stCondLst>
                            <p:childTnLst>
                              <p:par>
                                <p:cTn id="79" presetID="26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Office overheads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Sundry </a:t>
            </a:r>
            <a:r>
              <a:rPr lang="en-US" dirty="0" smtClean="0"/>
              <a:t>office expenses		</a:t>
            </a:r>
          </a:p>
          <a:p>
            <a:pPr>
              <a:buNone/>
            </a:pPr>
            <a:r>
              <a:rPr lang="en-US" dirty="0" smtClean="0"/>
              <a:t>Office </a:t>
            </a:r>
            <a:r>
              <a:rPr lang="en-US" dirty="0" smtClean="0"/>
              <a:t>stationery</a:t>
            </a:r>
          </a:p>
          <a:p>
            <a:pPr>
              <a:buNone/>
            </a:pPr>
            <a:r>
              <a:rPr lang="en-US" dirty="0" smtClean="0"/>
              <a:t>Loose tools written off</a:t>
            </a:r>
          </a:p>
          <a:p>
            <a:pPr>
              <a:buNone/>
            </a:pPr>
            <a:r>
              <a:rPr lang="en-US" dirty="0" smtClean="0"/>
              <a:t>Rent and taxes (office)</a:t>
            </a:r>
          </a:p>
          <a:p>
            <a:pPr>
              <a:buNone/>
            </a:pPr>
            <a:r>
              <a:rPr lang="en-US" dirty="0" smtClean="0"/>
              <a:t>Office </a:t>
            </a:r>
            <a:r>
              <a:rPr lang="en-US" dirty="0" smtClean="0"/>
              <a:t>insurance</a:t>
            </a:r>
          </a:p>
          <a:p>
            <a:pPr>
              <a:buNone/>
            </a:pPr>
            <a:r>
              <a:rPr lang="en-US" dirty="0" smtClean="0"/>
              <a:t>Legal expenses</a:t>
            </a:r>
          </a:p>
          <a:p>
            <a:pPr>
              <a:buNone/>
            </a:pPr>
            <a:r>
              <a:rPr lang="en-US" dirty="0" smtClean="0"/>
              <a:t>Depreciation on Office </a:t>
            </a:r>
            <a:r>
              <a:rPr lang="en-US" dirty="0" smtClean="0"/>
              <a:t>building</a:t>
            </a:r>
          </a:p>
          <a:p>
            <a:pPr>
              <a:buNone/>
            </a:pPr>
            <a:r>
              <a:rPr lang="en-US" dirty="0" smtClean="0"/>
              <a:t>Bank </a:t>
            </a:r>
            <a:r>
              <a:rPr lang="en-US" dirty="0" smtClean="0"/>
              <a:t>charges</a:t>
            </a:r>
          </a:p>
          <a:p>
            <a:pPr>
              <a:buNone/>
            </a:pPr>
            <a:r>
              <a:rPr lang="en-US" dirty="0" smtClean="0"/>
              <a:t>Director’s </a:t>
            </a:r>
            <a:r>
              <a:rPr lang="en-US" dirty="0" smtClean="0"/>
              <a:t>fees (office)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0"/>
                            </p:stCondLst>
                            <p:childTnLst>
                              <p:par>
                                <p:cTn id="5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680"/>
                            </p:stCondLst>
                            <p:childTnLst>
                              <p:par>
                                <p:cTn id="59" presetID="26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Selling and distribution overheads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Rent of warehouse</a:t>
            </a:r>
          </a:p>
          <a:p>
            <a:pPr>
              <a:buNone/>
            </a:pPr>
            <a:r>
              <a:rPr lang="en-US" dirty="0" smtClean="0"/>
              <a:t>Depreciation on Delivery </a:t>
            </a:r>
            <a:r>
              <a:rPr lang="en-US" dirty="0" smtClean="0"/>
              <a:t>vans</a:t>
            </a:r>
          </a:p>
          <a:p>
            <a:pPr>
              <a:buNone/>
            </a:pPr>
            <a:r>
              <a:rPr lang="en-US" dirty="0" smtClean="0"/>
              <a:t>Bad debts</a:t>
            </a:r>
          </a:p>
          <a:p>
            <a:pPr>
              <a:buNone/>
            </a:pPr>
            <a:r>
              <a:rPr lang="en-US" dirty="0" smtClean="0"/>
              <a:t>Advertising</a:t>
            </a:r>
          </a:p>
          <a:p>
            <a:pPr>
              <a:buNone/>
            </a:pPr>
            <a:r>
              <a:rPr lang="en-US" dirty="0" smtClean="0"/>
              <a:t>Sales dept’s salaries</a:t>
            </a:r>
          </a:p>
          <a:p>
            <a:pPr>
              <a:buNone/>
            </a:pPr>
            <a:r>
              <a:rPr lang="en-US" dirty="0" err="1" smtClean="0"/>
              <a:t>Upkeeping</a:t>
            </a:r>
            <a:r>
              <a:rPr lang="en-US" dirty="0" smtClean="0"/>
              <a:t> of delivery vans</a:t>
            </a:r>
          </a:p>
          <a:p>
            <a:pPr>
              <a:buNone/>
            </a:pPr>
            <a:r>
              <a:rPr lang="en-US" dirty="0" smtClean="0"/>
              <a:t>Commission </a:t>
            </a:r>
            <a:r>
              <a:rPr lang="en-US" dirty="0" smtClean="0"/>
              <a:t>on </a:t>
            </a:r>
            <a:r>
              <a:rPr lang="en-US" dirty="0" smtClean="0"/>
              <a:t>sales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0"/>
                            </p:stCondLst>
                            <p:childTnLst>
                              <p:par>
                                <p:cTn id="4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600"/>
                            </p:stCondLst>
                            <p:childTnLst>
                              <p:par>
                                <p:cTn id="49" presetID="26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Cost sheet for the period ending 31/12/1998</a:t>
            </a:r>
          </a:p>
          <a:p>
            <a:pPr>
              <a:buNone/>
            </a:pPr>
            <a:r>
              <a:rPr lang="en-US" dirty="0" smtClean="0"/>
              <a:t>Particulars                                                                                   				  Amount</a:t>
            </a:r>
            <a:r>
              <a:rPr lang="en-US" dirty="0" smtClean="0"/>
              <a:t>	Amount</a:t>
            </a:r>
          </a:p>
          <a:p>
            <a:pPr lvl="8">
              <a:buNone/>
            </a:pPr>
            <a:r>
              <a:rPr lang="en-US" dirty="0" smtClean="0"/>
              <a:t>		</a:t>
            </a:r>
            <a:r>
              <a:rPr lang="en-US" dirty="0" smtClean="0"/>
              <a:t>                            	    </a:t>
            </a:r>
            <a:r>
              <a:rPr lang="en-US" dirty="0" smtClean="0"/>
              <a:t>(in Rs)	</a:t>
            </a:r>
            <a:r>
              <a:rPr lang="en-US" dirty="0" smtClean="0"/>
              <a:t>     </a:t>
            </a:r>
            <a:r>
              <a:rPr lang="en-US" dirty="0" smtClean="0"/>
              <a:t>(in Rs)</a:t>
            </a:r>
          </a:p>
          <a:p>
            <a:pPr>
              <a:buNone/>
            </a:pPr>
            <a:r>
              <a:rPr lang="en-US" dirty="0" smtClean="0"/>
              <a:t>Raw materials						33000</a:t>
            </a:r>
          </a:p>
          <a:p>
            <a:pPr>
              <a:buNone/>
            </a:pPr>
            <a:r>
              <a:rPr lang="en-US" dirty="0" smtClean="0"/>
              <a:t>Productive wages						</a:t>
            </a:r>
            <a:r>
              <a:rPr lang="en-US" u="sng" dirty="0" smtClean="0"/>
              <a:t>38000</a:t>
            </a:r>
          </a:p>
          <a:p>
            <a:pPr>
              <a:buNone/>
            </a:pPr>
            <a:r>
              <a:rPr lang="en-US" dirty="0" smtClean="0"/>
              <a:t>              Prime cost							71000</a:t>
            </a:r>
          </a:p>
          <a:p>
            <a:pPr>
              <a:buNone/>
            </a:pPr>
            <a:r>
              <a:rPr lang="en-US" u="sng" dirty="0" smtClean="0"/>
              <a:t>Add: Factory overheads</a:t>
            </a:r>
          </a:p>
          <a:p>
            <a:pPr>
              <a:buNone/>
            </a:pPr>
            <a:r>
              <a:rPr lang="en-US" dirty="0" smtClean="0"/>
              <a:t>Factory </a:t>
            </a:r>
            <a:r>
              <a:rPr lang="en-US" dirty="0" smtClean="0"/>
              <a:t>cleaning					 	   500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Estimating expenses (works</a:t>
            </a:r>
            <a:r>
              <a:rPr lang="en-US" dirty="0" smtClean="0"/>
              <a:t>)				  	   800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Factory </a:t>
            </a:r>
            <a:r>
              <a:rPr lang="en-US" dirty="0" smtClean="0"/>
              <a:t>stationery					   	 750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Water supply (works</a:t>
            </a:r>
            <a:r>
              <a:rPr lang="en-US" dirty="0" smtClean="0"/>
              <a:t>)					 	  1200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Factory </a:t>
            </a:r>
            <a:r>
              <a:rPr lang="en-US" dirty="0" smtClean="0"/>
              <a:t>insurance					  	 1100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Depreciation on Plant and </a:t>
            </a:r>
            <a:r>
              <a:rPr lang="en-US" dirty="0" smtClean="0"/>
              <a:t>machinery			  		 2000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Unproductive </a:t>
            </a:r>
            <a:r>
              <a:rPr lang="en-US" dirty="0" smtClean="0"/>
              <a:t>wages						10500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Factory rent and </a:t>
            </a:r>
            <a:r>
              <a:rPr lang="en-US" dirty="0" smtClean="0"/>
              <a:t>taxes					 7500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Factory </a:t>
            </a:r>
            <a:r>
              <a:rPr lang="en-US" dirty="0" smtClean="0"/>
              <a:t>lighting					  	2200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Factory </a:t>
            </a:r>
            <a:r>
              <a:rPr lang="en-US" dirty="0" smtClean="0"/>
              <a:t>heating					 	 1500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Motive </a:t>
            </a:r>
            <a:r>
              <a:rPr lang="en-US" dirty="0" smtClean="0"/>
              <a:t>power					 	 4400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Haulage (works</a:t>
            </a:r>
            <a:r>
              <a:rPr lang="en-US" dirty="0" smtClean="0"/>
              <a:t>)					 	 3000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Director’s fees (works</a:t>
            </a:r>
            <a:r>
              <a:rPr lang="en-US" dirty="0" smtClean="0"/>
              <a:t>)				                 	</a:t>
            </a:r>
            <a:r>
              <a:rPr lang="en-US" u="sng" dirty="0" smtClean="0"/>
              <a:t> </a:t>
            </a:r>
            <a:r>
              <a:rPr lang="en-US" dirty="0" smtClean="0"/>
              <a:t>1000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Loose tools written off</a:t>
            </a:r>
            <a:r>
              <a:rPr lang="en-US" dirty="0" smtClean="0"/>
              <a:t>         					 </a:t>
            </a:r>
            <a:r>
              <a:rPr lang="en-US" u="sng" dirty="0" smtClean="0"/>
              <a:t>  600</a:t>
            </a:r>
            <a:r>
              <a:rPr lang="en-US" dirty="0" smtClean="0"/>
              <a:t>					                                                                                                                                                        		   		 					</a:t>
            </a:r>
            <a:r>
              <a:rPr lang="en-US" u="sng" dirty="0" smtClean="0"/>
              <a:t>37050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Factory cost						108050</a:t>
            </a:r>
          </a:p>
          <a:p>
            <a:pPr>
              <a:buNone/>
            </a:pPr>
            <a:r>
              <a:rPr lang="en-US" u="sng" dirty="0" smtClean="0"/>
              <a:t>Add: Administrative overheads</a:t>
            </a:r>
          </a:p>
          <a:p>
            <a:pPr>
              <a:buNone/>
            </a:pPr>
            <a:r>
              <a:rPr lang="en-US" dirty="0" smtClean="0"/>
              <a:t>Sundry office </a:t>
            </a:r>
            <a:r>
              <a:rPr lang="en-US" dirty="0" smtClean="0"/>
              <a:t>expenses					200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Office </a:t>
            </a:r>
            <a:r>
              <a:rPr lang="en-US" dirty="0" smtClean="0"/>
              <a:t>stationery						900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70ent and taxes (office)					500</a:t>
            </a:r>
          </a:p>
          <a:p>
            <a:pPr>
              <a:buNone/>
            </a:pPr>
            <a:r>
              <a:rPr lang="en-US" dirty="0" smtClean="0"/>
              <a:t>Office insurance						500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Legal </a:t>
            </a:r>
            <a:r>
              <a:rPr lang="en-US" dirty="0" smtClean="0"/>
              <a:t>expenses						400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Depreciation on Office </a:t>
            </a:r>
            <a:r>
              <a:rPr lang="en-US" dirty="0" smtClean="0"/>
              <a:t>building					1000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Bank </a:t>
            </a:r>
            <a:r>
              <a:rPr lang="en-US" dirty="0" smtClean="0"/>
              <a:t>charges						50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Director’s fees (office</a:t>
            </a:r>
            <a:r>
              <a:rPr lang="en-US" dirty="0" smtClean="0"/>
              <a:t>)					</a:t>
            </a:r>
            <a:r>
              <a:rPr lang="en-US" u="sng" dirty="0" smtClean="0"/>
              <a:t>2000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		                                         </a:t>
            </a:r>
            <a:r>
              <a:rPr lang="en-US" u="sng" dirty="0" smtClean="0"/>
              <a:t> 5550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Cost of production						113600</a:t>
            </a:r>
          </a:p>
          <a:p>
            <a:pPr>
              <a:buNone/>
            </a:pPr>
            <a:r>
              <a:rPr lang="en-US" u="sng" dirty="0" smtClean="0"/>
              <a:t>Add: Selling and distribution overheads</a:t>
            </a:r>
          </a:p>
          <a:p>
            <a:pPr>
              <a:buNone/>
            </a:pPr>
            <a:r>
              <a:rPr lang="en-US" dirty="0" smtClean="0"/>
              <a:t>Rent </a:t>
            </a:r>
            <a:r>
              <a:rPr lang="en-US" dirty="0" smtClean="0"/>
              <a:t>of </a:t>
            </a:r>
            <a:r>
              <a:rPr lang="en-US" dirty="0" smtClean="0"/>
              <a:t>warehouse						300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Depreciation on Delivery </a:t>
            </a:r>
            <a:r>
              <a:rPr lang="en-US" dirty="0" smtClean="0"/>
              <a:t>vans					200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Bad </a:t>
            </a:r>
            <a:r>
              <a:rPr lang="en-US" dirty="0" smtClean="0"/>
              <a:t>debts						100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Advertising						300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Sales dept’s </a:t>
            </a:r>
            <a:r>
              <a:rPr lang="en-US" dirty="0" smtClean="0"/>
              <a:t>salaries						1500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Upkeeping</a:t>
            </a:r>
            <a:r>
              <a:rPr lang="en-US" dirty="0" smtClean="0"/>
              <a:t> of delivery </a:t>
            </a:r>
            <a:r>
              <a:rPr lang="en-US" dirty="0" smtClean="0"/>
              <a:t>vans					700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Commission on </a:t>
            </a:r>
            <a:r>
              <a:rPr lang="en-US" dirty="0" smtClean="0"/>
              <a:t>sales						</a:t>
            </a:r>
            <a:r>
              <a:rPr lang="en-US" u="sng" dirty="0" smtClean="0"/>
              <a:t>1500</a:t>
            </a:r>
          </a:p>
          <a:p>
            <a:pPr>
              <a:buNone/>
            </a:pPr>
            <a:r>
              <a:rPr lang="en-US" dirty="0" smtClean="0"/>
              <a:t>								</a:t>
            </a:r>
            <a:r>
              <a:rPr lang="en-US" u="sng" dirty="0" smtClean="0"/>
              <a:t>4600</a:t>
            </a:r>
            <a:r>
              <a:rPr lang="en-US" dirty="0" smtClean="0"/>
              <a:t>		COST OF SALES						</a:t>
            </a:r>
            <a:r>
              <a:rPr lang="en-US" u="sng" dirty="0" smtClean="0"/>
              <a:t>118200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0"/>
                            </p:stCondLst>
                            <p:childTnLst>
                              <p:par>
                                <p:cTn id="4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0"/>
                            </p:stCondLst>
                            <p:childTnLst>
                              <p:par>
                                <p:cTn id="4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0"/>
                            </p:stCondLst>
                            <p:childTnLst>
                              <p:par>
                                <p:cTn id="5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0"/>
                            </p:stCondLst>
                            <p:childTnLst>
                              <p:par>
                                <p:cTn id="5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0"/>
                            </p:stCondLst>
                            <p:childTnLst>
                              <p:par>
                                <p:cTn id="6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000"/>
                            </p:stCondLst>
                            <p:childTnLst>
                              <p:par>
                                <p:cTn id="6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9000"/>
                            </p:stCondLst>
                            <p:childTnLst>
                              <p:par>
                                <p:cTn id="7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3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2000"/>
                            </p:stCondLst>
                            <p:childTnLst>
                              <p:par>
                                <p:cTn id="7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0"/>
                            </p:stCondLst>
                            <p:childTnLst>
                              <p:par>
                                <p:cTn id="8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8000"/>
                            </p:stCondLst>
                            <p:childTnLst>
                              <p:par>
                                <p:cTn id="8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1000"/>
                            </p:stCondLst>
                            <p:childTnLst>
                              <p:par>
                                <p:cTn id="9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4000"/>
                            </p:stCondLst>
                            <p:childTnLst>
                              <p:par>
                                <p:cTn id="9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3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3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7000"/>
                            </p:stCondLst>
                            <p:childTnLst>
                              <p:par>
                                <p:cTn id="10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3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0"/>
                            </p:stCondLst>
                            <p:childTnLst>
                              <p:par>
                                <p:cTn id="10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3000"/>
                            </p:stCondLst>
                            <p:childTnLst>
                              <p:par>
                                <p:cTn id="1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3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000"/>
                            </p:stCondLst>
                            <p:childTnLst>
                              <p:par>
                                <p:cTn id="1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3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3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9000"/>
                            </p:stCondLst>
                            <p:childTnLst>
                              <p:par>
                                <p:cTn id="12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3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2000"/>
                            </p:stCondLst>
                            <p:childTnLst>
                              <p:par>
                                <p:cTn id="1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00"/>
                            </p:stCondLst>
                            <p:childTnLst>
                              <p:par>
                                <p:cTn id="13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3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8000"/>
                            </p:stCondLst>
                            <p:childTnLst>
                              <p:par>
                                <p:cTn id="13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3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3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1000"/>
                            </p:stCondLst>
                            <p:childTnLst>
                              <p:par>
                                <p:cTn id="14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3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3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4000"/>
                            </p:stCondLst>
                            <p:childTnLst>
                              <p:par>
                                <p:cTn id="14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3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3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7000"/>
                            </p:stCondLst>
                            <p:childTnLst>
                              <p:par>
                                <p:cTn id="15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3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3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5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3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3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3000"/>
                            </p:stCondLst>
                            <p:childTnLst>
                              <p:par>
                                <p:cTn id="16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3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3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6000"/>
                            </p:stCondLst>
                            <p:childTnLst>
                              <p:par>
                                <p:cTn id="16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3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3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99000"/>
                            </p:stCondLst>
                            <p:childTnLst>
                              <p:par>
                                <p:cTn id="17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3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3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2000"/>
                            </p:stCondLst>
                            <p:childTnLst>
                              <p:par>
                                <p:cTn id="17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3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3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5000"/>
                            </p:stCondLst>
                            <p:childTnLst>
                              <p:par>
                                <p:cTn id="18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3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3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8000"/>
                            </p:stCondLst>
                            <p:childTnLst>
                              <p:par>
                                <p:cTn id="18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3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3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11000"/>
                            </p:stCondLst>
                            <p:childTnLst>
                              <p:par>
                                <p:cTn id="19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3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3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4000"/>
                            </p:stCondLst>
                            <p:childTnLst>
                              <p:par>
                                <p:cTn id="19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30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30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7000"/>
                            </p:stCondLst>
                            <p:childTnLst>
                              <p:par>
                                <p:cTn id="20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3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3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0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3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3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3000"/>
                            </p:stCondLst>
                            <p:childTnLst>
                              <p:par>
                                <p:cTn id="2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30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30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Prime 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924800" cy="5410200"/>
          </a:xfrm>
        </p:spPr>
        <p:txBody>
          <a:bodyPr/>
          <a:lstStyle/>
          <a:p>
            <a:pPr algn="l"/>
            <a:r>
              <a:rPr lang="en-US" dirty="0" smtClean="0"/>
              <a:t>Raw material consumed</a:t>
            </a:r>
          </a:p>
          <a:p>
            <a:pPr algn="l"/>
            <a:r>
              <a:rPr lang="en-US" dirty="0" smtClean="0"/>
              <a:t>Opening stock of raw materials</a:t>
            </a:r>
          </a:p>
          <a:p>
            <a:pPr algn="l"/>
            <a:r>
              <a:rPr lang="en-US" u="sng" dirty="0" smtClean="0"/>
              <a:t>Add: </a:t>
            </a:r>
            <a:r>
              <a:rPr lang="en-US" dirty="0" smtClean="0"/>
              <a:t> Purchase of raw materials</a:t>
            </a:r>
          </a:p>
          <a:p>
            <a:pPr algn="l"/>
            <a:r>
              <a:rPr lang="en-US" dirty="0" smtClean="0"/>
              <a:t>          Carriage on purchase of raw material</a:t>
            </a:r>
          </a:p>
          <a:p>
            <a:pPr algn="l"/>
            <a:r>
              <a:rPr lang="en-US" u="sng" dirty="0" smtClean="0"/>
              <a:t>Less:</a:t>
            </a:r>
            <a:r>
              <a:rPr lang="en-US" dirty="0" smtClean="0"/>
              <a:t> Closing stock of raw material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Direct wages / productive wages</a:t>
            </a:r>
          </a:p>
          <a:p>
            <a:pPr algn="l"/>
            <a:r>
              <a:rPr lang="en-US" dirty="0" smtClean="0"/>
              <a:t>Direct expenses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3229 0.08009 L 0.09271 0.08009 C 0.14879 0.08009 0.21771 0.17199 0.21771 0.24676 L 0.21771 0.41343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0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60"/>
                            </p:stCondLst>
                            <p:childTnLst>
                              <p:par>
                                <p:cTn id="4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200"/>
                            </p:stCondLst>
                            <p:childTnLst>
                              <p:par>
                                <p:cTn id="6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1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800"/>
                            </p:stCondLst>
                            <p:childTnLst>
                              <p:par>
                                <p:cTn id="65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800"/>
                            </p:stCondLst>
                            <p:childTnLst>
                              <p:par>
                                <p:cTn id="82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2440"/>
                            </p:stCondLst>
                            <p:childTnLst>
                              <p:par>
                                <p:cTn id="87" presetID="26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Factory / Works -overheads / expenses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Wages of foreman</a:t>
            </a:r>
          </a:p>
          <a:p>
            <a:r>
              <a:rPr lang="en-US" dirty="0" smtClean="0"/>
              <a:t>Depreciation on plant and machinery</a:t>
            </a:r>
          </a:p>
          <a:p>
            <a:r>
              <a:rPr lang="en-US" dirty="0" smtClean="0"/>
              <a:t>Factory rent / lighting  / repairs and renewals</a:t>
            </a:r>
          </a:p>
          <a:p>
            <a:r>
              <a:rPr lang="en-US" dirty="0" smtClean="0"/>
              <a:t>Oil gas and fuel</a:t>
            </a:r>
          </a:p>
          <a:p>
            <a:r>
              <a:rPr lang="en-US" dirty="0" smtClean="0"/>
              <a:t>Electric power</a:t>
            </a:r>
          </a:p>
          <a:p>
            <a:r>
              <a:rPr lang="en-US" dirty="0" smtClean="0"/>
              <a:t>Store keeper’s wages</a:t>
            </a:r>
          </a:p>
          <a:p>
            <a:r>
              <a:rPr lang="en-US" dirty="0" smtClean="0"/>
              <a:t>Consumable stores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2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2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2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2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2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2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200"/>
                            </p:stCondLst>
                            <p:childTnLst>
                              <p:par>
                                <p:cTn id="45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Administrative overheads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US" dirty="0" smtClean="0"/>
              <a:t>Office lighting / rent / repairs and renewals</a:t>
            </a:r>
          </a:p>
          <a:p>
            <a:r>
              <a:rPr lang="en-US" dirty="0" smtClean="0"/>
              <a:t>Office premises depreciation </a:t>
            </a:r>
          </a:p>
          <a:p>
            <a:r>
              <a:rPr lang="en-US" dirty="0" smtClean="0"/>
              <a:t>Manager’s salary</a:t>
            </a:r>
          </a:p>
          <a:p>
            <a:r>
              <a:rPr lang="en-US" dirty="0" smtClean="0"/>
              <a:t>Directors’ fees</a:t>
            </a:r>
          </a:p>
          <a:p>
            <a:r>
              <a:rPr lang="en-US" dirty="0" smtClean="0"/>
              <a:t>Office stationery</a:t>
            </a:r>
          </a:p>
          <a:p>
            <a:r>
              <a:rPr lang="en-US" dirty="0" smtClean="0"/>
              <a:t>Telephone charges</a:t>
            </a:r>
          </a:p>
          <a:p>
            <a:r>
              <a:rPr lang="en-US" dirty="0" smtClean="0"/>
              <a:t>Postage and telegrams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76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76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76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76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76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76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76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760"/>
                            </p:stCondLst>
                            <p:childTnLst>
                              <p:par>
                                <p:cTn id="50" presetID="26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Selling and distribution overheads/ expenses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Salesmen’s salaries</a:t>
            </a:r>
          </a:p>
          <a:p>
            <a:r>
              <a:rPr lang="en-US" dirty="0" smtClean="0"/>
              <a:t>Travelling expenses</a:t>
            </a:r>
          </a:p>
          <a:p>
            <a:r>
              <a:rPr lang="en-US" dirty="0" smtClean="0"/>
              <a:t>Advertising</a:t>
            </a:r>
          </a:p>
          <a:p>
            <a:r>
              <a:rPr lang="en-US" dirty="0" smtClean="0"/>
              <a:t>Warehouse charges</a:t>
            </a:r>
          </a:p>
          <a:p>
            <a:r>
              <a:rPr lang="en-US" dirty="0" smtClean="0"/>
              <a:t>Carriage outward</a:t>
            </a:r>
          </a:p>
          <a:p>
            <a:r>
              <a:rPr lang="en-US" dirty="0" smtClean="0"/>
              <a:t>Bad debts written 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12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12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12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12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12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12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120"/>
                            </p:stCondLst>
                            <p:childTnLst>
                              <p:par>
                                <p:cTn id="45" presetID="26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r>
              <a:rPr lang="en-US" dirty="0" smtClean="0"/>
              <a:t>Statement of cost of </a:t>
            </a:r>
            <a:r>
              <a:rPr lang="en-US" dirty="0" err="1" smtClean="0"/>
              <a:t>Arun</a:t>
            </a:r>
            <a:r>
              <a:rPr lang="en-US" dirty="0" smtClean="0"/>
              <a:t> for the period ending 31/12/2019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905000"/>
          <a:ext cx="83820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/>
                <a:gridCol w="14478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</a:t>
                      </a:r>
                    </a:p>
                    <a:p>
                      <a:r>
                        <a:rPr lang="en-US" dirty="0" smtClean="0"/>
                        <a:t>(in Rs.)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</a:t>
                      </a:r>
                    </a:p>
                    <a:p>
                      <a:r>
                        <a:rPr lang="en-US" dirty="0" smtClean="0"/>
                        <a:t>(in Rs.)</a:t>
                      </a:r>
                      <a:endParaRPr lang="en-US" dirty="0"/>
                    </a:p>
                  </a:txBody>
                  <a:tcPr/>
                </a:tc>
              </a:tr>
              <a:tr h="3097967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materials</a:t>
                      </a:r>
                    </a:p>
                    <a:p>
                      <a:r>
                        <a:rPr lang="en-US" dirty="0" smtClean="0"/>
                        <a:t>Direct </a:t>
                      </a:r>
                      <a:r>
                        <a:rPr lang="en-US" dirty="0" err="1" smtClean="0"/>
                        <a:t>labour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                                                   Prime cost</a:t>
                      </a:r>
                    </a:p>
                    <a:p>
                      <a:r>
                        <a:rPr lang="en-US" u="sng" dirty="0" smtClean="0"/>
                        <a:t>Add: Works overhead:</a:t>
                      </a:r>
                    </a:p>
                    <a:p>
                      <a:r>
                        <a:rPr lang="en-US" u="none" dirty="0" smtClean="0"/>
                        <a:t>Wages of foreman</a:t>
                      </a:r>
                    </a:p>
                    <a:p>
                      <a:r>
                        <a:rPr lang="en-US" u="none" dirty="0" smtClean="0"/>
                        <a:t>Electric power</a:t>
                      </a:r>
                    </a:p>
                    <a:p>
                      <a:r>
                        <a:rPr lang="en-US" u="none" dirty="0" smtClean="0"/>
                        <a:t>Factory lighting</a:t>
                      </a:r>
                    </a:p>
                    <a:p>
                      <a:r>
                        <a:rPr lang="en-US" u="none" dirty="0" smtClean="0"/>
                        <a:t>Store keeper’s wages</a:t>
                      </a:r>
                    </a:p>
                    <a:p>
                      <a:r>
                        <a:rPr lang="en-US" u="none" dirty="0" smtClean="0"/>
                        <a:t>Oil and water</a:t>
                      </a:r>
                    </a:p>
                    <a:p>
                      <a:r>
                        <a:rPr lang="en-US" u="none" dirty="0" smtClean="0"/>
                        <a:t>Factory rent</a:t>
                      </a:r>
                    </a:p>
                    <a:p>
                      <a:r>
                        <a:rPr lang="en-US" u="none" dirty="0" smtClean="0"/>
                        <a:t>Factory plant repairs and renewals</a:t>
                      </a:r>
                    </a:p>
                    <a:p>
                      <a:r>
                        <a:rPr lang="en-US" u="none" dirty="0" smtClean="0"/>
                        <a:t>Factory plant depreciation</a:t>
                      </a:r>
                    </a:p>
                    <a:p>
                      <a:r>
                        <a:rPr lang="en-US" u="none" dirty="0" smtClean="0"/>
                        <a:t>Consumable</a:t>
                      </a:r>
                      <a:r>
                        <a:rPr lang="en-US" u="none" baseline="0" dirty="0" smtClean="0"/>
                        <a:t> stores</a:t>
                      </a:r>
                      <a:endParaRPr lang="en-US" u="none" dirty="0" smtClean="0"/>
                    </a:p>
                    <a:p>
                      <a:r>
                        <a:rPr lang="en-US" u="none" dirty="0" smtClean="0"/>
                        <a:t>                                                        </a:t>
                      </a:r>
                    </a:p>
                    <a:p>
                      <a:r>
                        <a:rPr lang="en-US" u="none" dirty="0" smtClean="0"/>
                        <a:t>                              Works cost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</a:p>
                    <a:p>
                      <a:r>
                        <a:rPr lang="en-US" u="sng" dirty="0" smtClean="0"/>
                        <a:t>  30000 </a:t>
                      </a:r>
                    </a:p>
                    <a:p>
                      <a:endParaRPr lang="en-US" u="sng" dirty="0" smtClean="0"/>
                    </a:p>
                    <a:p>
                      <a:endParaRPr lang="en-US" u="sng" dirty="0" smtClean="0"/>
                    </a:p>
                    <a:p>
                      <a:r>
                        <a:rPr lang="en-US" u="none" dirty="0" smtClean="0"/>
                        <a:t>2500</a:t>
                      </a:r>
                      <a:r>
                        <a:rPr lang="en-US" u="sng" dirty="0" smtClean="0"/>
                        <a:t>    </a:t>
                      </a:r>
                      <a:endParaRPr lang="en-US" u="none" dirty="0" smtClean="0"/>
                    </a:p>
                    <a:p>
                      <a:r>
                        <a:rPr lang="en-US" u="none" dirty="0" smtClean="0"/>
                        <a:t>500</a:t>
                      </a:r>
                    </a:p>
                    <a:p>
                      <a:r>
                        <a:rPr lang="en-US" u="none" dirty="0" smtClean="0"/>
                        <a:t>1500</a:t>
                      </a:r>
                    </a:p>
                    <a:p>
                      <a:r>
                        <a:rPr lang="en-US" u="none" dirty="0" smtClean="0"/>
                        <a:t>1000</a:t>
                      </a:r>
                    </a:p>
                    <a:p>
                      <a:r>
                        <a:rPr lang="en-US" u="none" dirty="0" smtClean="0"/>
                        <a:t>500</a:t>
                      </a:r>
                    </a:p>
                    <a:p>
                      <a:r>
                        <a:rPr lang="en-US" u="none" dirty="0" smtClean="0"/>
                        <a:t>5000</a:t>
                      </a:r>
                    </a:p>
                    <a:p>
                      <a:r>
                        <a:rPr lang="en-US" u="none" dirty="0" smtClean="0"/>
                        <a:t>3500</a:t>
                      </a:r>
                    </a:p>
                    <a:p>
                      <a:r>
                        <a:rPr lang="en-US" u="none" dirty="0" smtClean="0"/>
                        <a:t>500</a:t>
                      </a:r>
                    </a:p>
                    <a:p>
                      <a:r>
                        <a:rPr lang="en-US" u="sng" dirty="0" smtClean="0"/>
                        <a:t>2500</a:t>
                      </a:r>
                    </a:p>
                    <a:p>
                      <a:endParaRPr lang="en-US" u="sng" dirty="0" smtClean="0"/>
                    </a:p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130000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u="sng" dirty="0" smtClean="0"/>
                        <a:t>17500</a:t>
                      </a:r>
                    </a:p>
                    <a:p>
                      <a:r>
                        <a:rPr lang="en-US" u="none" dirty="0" smtClean="0"/>
                        <a:t>147500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838200"/>
          <a:ext cx="8382000" cy="5935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/>
                <a:gridCol w="1447800"/>
                <a:gridCol w="1371600"/>
              </a:tblGrid>
              <a:tr h="807423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</a:t>
                      </a:r>
                    </a:p>
                    <a:p>
                      <a:r>
                        <a:rPr lang="en-US" dirty="0" smtClean="0"/>
                        <a:t>(in Rs.)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</a:t>
                      </a:r>
                    </a:p>
                    <a:p>
                      <a:r>
                        <a:rPr lang="en-US" dirty="0" smtClean="0"/>
                        <a:t>(in Rs.)</a:t>
                      </a:r>
                      <a:endParaRPr lang="en-US" dirty="0"/>
                    </a:p>
                  </a:txBody>
                  <a:tcPr/>
                </a:tc>
              </a:tr>
              <a:tr h="5127916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                                         Works cost</a:t>
                      </a:r>
                    </a:p>
                    <a:p>
                      <a:endParaRPr lang="en-US" u="none" dirty="0" smtClean="0"/>
                    </a:p>
                    <a:p>
                      <a:r>
                        <a:rPr lang="en-US" u="sng" dirty="0" smtClean="0"/>
                        <a:t>Add: Administrative overheads</a:t>
                      </a:r>
                    </a:p>
                    <a:p>
                      <a:pPr algn="l"/>
                      <a:r>
                        <a:rPr lang="en-US" u="none" dirty="0" smtClean="0"/>
                        <a:t>Office lighting</a:t>
                      </a:r>
                    </a:p>
                    <a:p>
                      <a:pPr algn="l"/>
                      <a:r>
                        <a:rPr lang="en-US" u="none" dirty="0" smtClean="0"/>
                        <a:t>Office rent</a:t>
                      </a:r>
                    </a:p>
                    <a:p>
                      <a:pPr algn="l"/>
                      <a:r>
                        <a:rPr lang="en-US" u="none" dirty="0" smtClean="0"/>
                        <a:t>Office premises repairs and renewals</a:t>
                      </a:r>
                    </a:p>
                    <a:p>
                      <a:pPr algn="l"/>
                      <a:r>
                        <a:rPr lang="en-US" u="none" dirty="0" smtClean="0"/>
                        <a:t>Office premises depreciation </a:t>
                      </a:r>
                    </a:p>
                    <a:p>
                      <a:pPr algn="l"/>
                      <a:r>
                        <a:rPr lang="en-US" u="none" dirty="0" smtClean="0"/>
                        <a:t>Manager’s salary</a:t>
                      </a:r>
                    </a:p>
                    <a:p>
                      <a:pPr algn="l"/>
                      <a:r>
                        <a:rPr lang="en-US" u="none" dirty="0" smtClean="0"/>
                        <a:t>Directors’ fees</a:t>
                      </a:r>
                    </a:p>
                    <a:p>
                      <a:pPr algn="l"/>
                      <a:r>
                        <a:rPr lang="en-US" u="none" dirty="0" smtClean="0"/>
                        <a:t>Office stationery</a:t>
                      </a:r>
                    </a:p>
                    <a:p>
                      <a:pPr algn="l"/>
                      <a:r>
                        <a:rPr lang="en-US" u="none" dirty="0" smtClean="0"/>
                        <a:t>Telephone charges</a:t>
                      </a:r>
                    </a:p>
                    <a:p>
                      <a:pPr algn="l"/>
                      <a:r>
                        <a:rPr lang="en-US" u="none" dirty="0" smtClean="0"/>
                        <a:t>Postage and telegrams</a:t>
                      </a:r>
                    </a:p>
                    <a:p>
                      <a:r>
                        <a:rPr lang="en-US" u="none" dirty="0" smtClean="0"/>
                        <a:t>                                                       </a:t>
                      </a:r>
                    </a:p>
                    <a:p>
                      <a:r>
                        <a:rPr lang="en-US" u="none" dirty="0" smtClean="0"/>
                        <a:t>                              Cost of production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 smtClean="0"/>
                    </a:p>
                    <a:p>
                      <a:endParaRPr lang="en-US" u="sng" dirty="0" smtClean="0"/>
                    </a:p>
                    <a:p>
                      <a:endParaRPr lang="en-US" u="none" dirty="0" smtClean="0"/>
                    </a:p>
                    <a:p>
                      <a:r>
                        <a:rPr lang="en-US" u="none" dirty="0" smtClean="0"/>
                        <a:t>500</a:t>
                      </a:r>
                    </a:p>
                    <a:p>
                      <a:r>
                        <a:rPr lang="en-US" u="none" dirty="0" smtClean="0"/>
                        <a:t>2500</a:t>
                      </a:r>
                    </a:p>
                    <a:p>
                      <a:r>
                        <a:rPr lang="en-US" u="none" dirty="0" smtClean="0"/>
                        <a:t>500</a:t>
                      </a:r>
                    </a:p>
                    <a:p>
                      <a:r>
                        <a:rPr lang="en-US" u="none" dirty="0" smtClean="0"/>
                        <a:t>1250</a:t>
                      </a:r>
                    </a:p>
                    <a:p>
                      <a:r>
                        <a:rPr lang="en-US" u="none" dirty="0" smtClean="0"/>
                        <a:t>5000</a:t>
                      </a:r>
                    </a:p>
                    <a:p>
                      <a:r>
                        <a:rPr lang="en-US" u="none" dirty="0" smtClean="0"/>
                        <a:t>1250</a:t>
                      </a:r>
                    </a:p>
                    <a:p>
                      <a:r>
                        <a:rPr lang="en-US" u="none" dirty="0" smtClean="0"/>
                        <a:t>500</a:t>
                      </a:r>
                    </a:p>
                    <a:p>
                      <a:r>
                        <a:rPr lang="en-US" u="none" dirty="0" smtClean="0"/>
                        <a:t>125</a:t>
                      </a:r>
                    </a:p>
                    <a:p>
                      <a:r>
                        <a:rPr lang="en-US" u="sng" dirty="0" smtClean="0"/>
                        <a:t>250</a:t>
                      </a:r>
                    </a:p>
                    <a:p>
                      <a:endParaRPr lang="en-US" u="sng" dirty="0" smtClean="0"/>
                    </a:p>
                    <a:p>
                      <a:endParaRPr lang="en-US" u="sng" dirty="0" smtClean="0"/>
                    </a:p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147500</a:t>
                      </a:r>
                    </a:p>
                    <a:p>
                      <a:endParaRPr lang="en-US" u="sng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u="sng" dirty="0" smtClean="0"/>
                    </a:p>
                    <a:p>
                      <a:r>
                        <a:rPr lang="en-US" u="sng" dirty="0" smtClean="0"/>
                        <a:t>11875</a:t>
                      </a:r>
                    </a:p>
                    <a:p>
                      <a:r>
                        <a:rPr lang="en-US" u="none" dirty="0" smtClean="0"/>
                        <a:t>159375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838200"/>
          <a:ext cx="8382000" cy="511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/>
                <a:gridCol w="1447800"/>
                <a:gridCol w="1371600"/>
              </a:tblGrid>
              <a:tr h="634272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</a:t>
                      </a:r>
                    </a:p>
                    <a:p>
                      <a:r>
                        <a:rPr lang="en-US" dirty="0" smtClean="0"/>
                        <a:t>(in Rs.)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</a:t>
                      </a:r>
                    </a:p>
                    <a:p>
                      <a:r>
                        <a:rPr lang="en-US" dirty="0" smtClean="0"/>
                        <a:t>(in Rs.)</a:t>
                      </a:r>
                      <a:endParaRPr lang="en-US" dirty="0"/>
                    </a:p>
                  </a:txBody>
                  <a:tcPr/>
                </a:tc>
              </a:tr>
              <a:tr h="4471128">
                <a:tc>
                  <a:txBody>
                    <a:bodyPr/>
                    <a:lstStyle/>
                    <a:p>
                      <a:endParaRPr lang="en-US" u="none" dirty="0" smtClean="0"/>
                    </a:p>
                    <a:p>
                      <a:r>
                        <a:rPr lang="en-US" u="none" dirty="0" smtClean="0"/>
                        <a:t>                                                       </a:t>
                      </a:r>
                    </a:p>
                    <a:p>
                      <a:r>
                        <a:rPr lang="en-US" u="none" dirty="0" smtClean="0"/>
                        <a:t>                              Cost of production</a:t>
                      </a:r>
                    </a:p>
                    <a:p>
                      <a:endParaRPr lang="en-US" u="none" dirty="0" smtClean="0"/>
                    </a:p>
                    <a:p>
                      <a:r>
                        <a:rPr lang="en-US" u="sng" dirty="0" smtClean="0"/>
                        <a:t>Add: Selling and distribution overheads</a:t>
                      </a:r>
                    </a:p>
                    <a:p>
                      <a:r>
                        <a:rPr lang="en-US" u="none" dirty="0" smtClean="0"/>
                        <a:t>Salesmen’s salaries</a:t>
                      </a:r>
                    </a:p>
                    <a:p>
                      <a:r>
                        <a:rPr lang="en-US" u="none" dirty="0" smtClean="0"/>
                        <a:t>Travelling expenses</a:t>
                      </a:r>
                    </a:p>
                    <a:p>
                      <a:r>
                        <a:rPr lang="en-US" u="none" dirty="0" smtClean="0"/>
                        <a:t>Advertising</a:t>
                      </a:r>
                    </a:p>
                    <a:p>
                      <a:r>
                        <a:rPr lang="en-US" u="none" dirty="0" smtClean="0"/>
                        <a:t>Warehouse charges</a:t>
                      </a:r>
                    </a:p>
                    <a:p>
                      <a:r>
                        <a:rPr lang="en-US" u="none" dirty="0" smtClean="0"/>
                        <a:t>Carriage outward</a:t>
                      </a:r>
                    </a:p>
                    <a:p>
                      <a:r>
                        <a:rPr lang="en-US" u="none" dirty="0" smtClean="0"/>
                        <a:t>                                                        </a:t>
                      </a:r>
                    </a:p>
                    <a:p>
                      <a:r>
                        <a:rPr lang="en-US" u="none" dirty="0" smtClean="0"/>
                        <a:t>                                                       cost of sales</a:t>
                      </a:r>
                      <a:r>
                        <a:rPr lang="en-US" u="sng" dirty="0" smtClean="0"/>
                        <a:t>  </a:t>
                      </a:r>
                    </a:p>
                    <a:p>
                      <a:r>
                        <a:rPr lang="en-US" u="none" dirty="0" smtClean="0"/>
                        <a:t>                                                           Profit</a:t>
                      </a:r>
                      <a:r>
                        <a:rPr lang="en-US" u="none" baseline="0" dirty="0" smtClean="0"/>
                        <a:t> /loss</a:t>
                      </a:r>
                      <a:endParaRPr lang="en-US" u="none" dirty="0" smtClean="0"/>
                    </a:p>
                    <a:p>
                      <a:r>
                        <a:rPr lang="en-US" u="none" dirty="0" smtClean="0"/>
                        <a:t>                                                             Sales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 smtClean="0"/>
                    </a:p>
                    <a:p>
                      <a:endParaRPr lang="en-US" u="sng" dirty="0" smtClean="0"/>
                    </a:p>
                    <a:p>
                      <a:endParaRPr lang="en-US" u="sng" dirty="0" smtClean="0"/>
                    </a:p>
                    <a:p>
                      <a:endParaRPr lang="en-US" u="sng" dirty="0" smtClean="0"/>
                    </a:p>
                    <a:p>
                      <a:endParaRPr lang="en-US" u="none" dirty="0" smtClean="0"/>
                    </a:p>
                    <a:p>
                      <a:r>
                        <a:rPr lang="en-US" u="none" dirty="0" smtClean="0"/>
                        <a:t>1250</a:t>
                      </a:r>
                    </a:p>
                    <a:p>
                      <a:r>
                        <a:rPr lang="en-US" u="none" dirty="0" smtClean="0"/>
                        <a:t>500</a:t>
                      </a:r>
                    </a:p>
                    <a:p>
                      <a:r>
                        <a:rPr lang="en-US" u="none" dirty="0" smtClean="0"/>
                        <a:t>1250</a:t>
                      </a:r>
                    </a:p>
                    <a:p>
                      <a:r>
                        <a:rPr lang="en-US" u="none" dirty="0" smtClean="0"/>
                        <a:t>500</a:t>
                      </a:r>
                    </a:p>
                    <a:p>
                      <a:r>
                        <a:rPr lang="en-US" u="sng" dirty="0" smtClean="0"/>
                        <a:t>375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u="none" dirty="0" smtClean="0"/>
                        <a:t>159375</a:t>
                      </a:r>
                    </a:p>
                    <a:p>
                      <a:endParaRPr lang="en-US" u="none" dirty="0" smtClean="0"/>
                    </a:p>
                    <a:p>
                      <a:endParaRPr lang="en-US" u="none" dirty="0" smtClean="0"/>
                    </a:p>
                    <a:p>
                      <a:endParaRPr lang="en-US" u="none" dirty="0" smtClean="0"/>
                    </a:p>
                    <a:p>
                      <a:endParaRPr lang="en-US" u="none" dirty="0" smtClean="0"/>
                    </a:p>
                    <a:p>
                      <a:endParaRPr lang="en-US" u="none" dirty="0" smtClean="0"/>
                    </a:p>
                    <a:p>
                      <a:endParaRPr lang="en-US" u="none" dirty="0" smtClean="0"/>
                    </a:p>
                    <a:p>
                      <a:endParaRPr lang="en-US" u="sng" dirty="0" smtClean="0"/>
                    </a:p>
                    <a:p>
                      <a:r>
                        <a:rPr lang="en-US" u="sng" dirty="0" smtClean="0"/>
                        <a:t>3875</a:t>
                      </a:r>
                    </a:p>
                    <a:p>
                      <a:r>
                        <a:rPr lang="en-US" u="none" dirty="0" smtClean="0">
                          <a:solidFill>
                            <a:srgbClr val="FF0000"/>
                          </a:solidFill>
                        </a:rPr>
                        <a:t>163250</a:t>
                      </a:r>
                    </a:p>
                    <a:p>
                      <a:r>
                        <a:rPr lang="en-US" u="sng" dirty="0" smtClean="0">
                          <a:solidFill>
                            <a:srgbClr val="00B050"/>
                          </a:solidFill>
                        </a:rPr>
                        <a:t>26250</a:t>
                      </a:r>
                    </a:p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189500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Factory cleaning</a:t>
            </a:r>
          </a:p>
          <a:p>
            <a:pPr>
              <a:buNone/>
            </a:pPr>
            <a:r>
              <a:rPr lang="en-US" dirty="0" smtClean="0"/>
              <a:t>Sundry office expenses		</a:t>
            </a:r>
          </a:p>
          <a:p>
            <a:pPr>
              <a:buNone/>
            </a:pPr>
            <a:r>
              <a:rPr lang="en-US" dirty="0" smtClean="0"/>
              <a:t>Estimating expenses (works)</a:t>
            </a:r>
          </a:p>
          <a:p>
            <a:pPr>
              <a:buNone/>
            </a:pPr>
            <a:r>
              <a:rPr lang="en-US" dirty="0" smtClean="0"/>
              <a:t>Factory stationery</a:t>
            </a:r>
          </a:p>
          <a:p>
            <a:pPr>
              <a:buNone/>
            </a:pPr>
            <a:r>
              <a:rPr lang="en-US" dirty="0" smtClean="0"/>
              <a:t>Office stationery</a:t>
            </a:r>
          </a:p>
          <a:p>
            <a:pPr>
              <a:buNone/>
            </a:pPr>
            <a:r>
              <a:rPr lang="en-US" dirty="0" smtClean="0"/>
              <a:t>Loose tools written off</a:t>
            </a:r>
          </a:p>
          <a:p>
            <a:pPr>
              <a:buNone/>
            </a:pPr>
            <a:r>
              <a:rPr lang="en-US" dirty="0" smtClean="0"/>
              <a:t>Rent and taxes (office)</a:t>
            </a:r>
          </a:p>
          <a:p>
            <a:pPr>
              <a:buNone/>
            </a:pPr>
            <a:r>
              <a:rPr lang="en-US" dirty="0" smtClean="0"/>
              <a:t>Water supply (works)</a:t>
            </a:r>
          </a:p>
          <a:p>
            <a:pPr>
              <a:buNone/>
            </a:pPr>
            <a:r>
              <a:rPr lang="en-US" dirty="0" smtClean="0"/>
              <a:t>Factory insurance</a:t>
            </a:r>
          </a:p>
          <a:p>
            <a:pPr>
              <a:buNone/>
            </a:pPr>
            <a:r>
              <a:rPr lang="en-US" dirty="0" smtClean="0"/>
              <a:t>Office insurance</a:t>
            </a:r>
          </a:p>
          <a:p>
            <a:pPr>
              <a:buNone/>
            </a:pPr>
            <a:r>
              <a:rPr lang="en-US" dirty="0" smtClean="0"/>
              <a:t>Legal expenses</a:t>
            </a:r>
          </a:p>
          <a:p>
            <a:pPr>
              <a:buNone/>
            </a:pPr>
            <a:r>
              <a:rPr lang="en-US" dirty="0" smtClean="0"/>
              <a:t> Rent of warehouse</a:t>
            </a:r>
          </a:p>
          <a:p>
            <a:pPr>
              <a:buNone/>
            </a:pPr>
            <a:r>
              <a:rPr lang="en-US" dirty="0" smtClean="0"/>
              <a:t> Depreciation on</a:t>
            </a:r>
          </a:p>
          <a:p>
            <a:pPr>
              <a:buNone/>
            </a:pPr>
            <a:r>
              <a:rPr lang="en-US" dirty="0" smtClean="0"/>
              <a:t>	Plant and machinery</a:t>
            </a:r>
          </a:p>
          <a:p>
            <a:pPr>
              <a:buNone/>
            </a:pPr>
            <a:r>
              <a:rPr lang="en-US" dirty="0" smtClean="0"/>
              <a:t>	Office building</a:t>
            </a:r>
          </a:p>
          <a:p>
            <a:pPr>
              <a:buNone/>
            </a:pPr>
            <a:r>
              <a:rPr lang="en-US" dirty="0" smtClean="0"/>
              <a:t>	Delivery vans</a:t>
            </a:r>
          </a:p>
          <a:p>
            <a:pPr>
              <a:buNone/>
            </a:pPr>
            <a:r>
              <a:rPr lang="en-US" dirty="0" smtClean="0"/>
              <a:t>Bad debts</a:t>
            </a:r>
          </a:p>
          <a:p>
            <a:pPr>
              <a:buNone/>
            </a:pPr>
            <a:r>
              <a:rPr lang="en-US" dirty="0" smtClean="0"/>
              <a:t>Advertising</a:t>
            </a:r>
          </a:p>
          <a:p>
            <a:pPr>
              <a:buNone/>
            </a:pPr>
            <a:r>
              <a:rPr lang="en-US" dirty="0" smtClean="0"/>
              <a:t>Sales dept’s salaries</a:t>
            </a:r>
          </a:p>
          <a:p>
            <a:pPr>
              <a:buNone/>
            </a:pPr>
            <a:r>
              <a:rPr lang="en-US" dirty="0" err="1" smtClean="0"/>
              <a:t>Upkeeping</a:t>
            </a:r>
            <a:r>
              <a:rPr lang="en-US" dirty="0" smtClean="0"/>
              <a:t> of delivery vans</a:t>
            </a:r>
          </a:p>
          <a:p>
            <a:pPr>
              <a:buNone/>
            </a:pPr>
            <a:r>
              <a:rPr lang="en-US" dirty="0" smtClean="0"/>
              <a:t>Bank charges</a:t>
            </a:r>
          </a:p>
          <a:p>
            <a:pPr>
              <a:buNone/>
            </a:pPr>
            <a:r>
              <a:rPr lang="en-US" dirty="0" smtClean="0"/>
              <a:t>Commission on sales</a:t>
            </a:r>
          </a:p>
          <a:p>
            <a:pPr>
              <a:buNone/>
            </a:pPr>
            <a:r>
              <a:rPr lang="en-US" dirty="0" smtClean="0"/>
              <a:t>Raw materials</a:t>
            </a:r>
          </a:p>
          <a:p>
            <a:pPr>
              <a:buNone/>
            </a:pPr>
            <a:r>
              <a:rPr lang="en-US" dirty="0" smtClean="0"/>
              <a:t>Productive wages</a:t>
            </a:r>
          </a:p>
          <a:p>
            <a:pPr>
              <a:buNone/>
            </a:pPr>
            <a:r>
              <a:rPr lang="en-US" dirty="0" smtClean="0"/>
              <a:t>Unproductive wages</a:t>
            </a:r>
          </a:p>
          <a:p>
            <a:pPr>
              <a:buNone/>
            </a:pPr>
            <a:r>
              <a:rPr lang="en-US" dirty="0" smtClean="0"/>
              <a:t>Factory rent and taxes</a:t>
            </a:r>
          </a:p>
          <a:p>
            <a:pPr>
              <a:buNone/>
            </a:pPr>
            <a:r>
              <a:rPr lang="en-US" dirty="0" smtClean="0"/>
              <a:t>Factory lighting</a:t>
            </a:r>
          </a:p>
          <a:p>
            <a:pPr>
              <a:buNone/>
            </a:pPr>
            <a:r>
              <a:rPr lang="en-US" dirty="0" smtClean="0"/>
              <a:t>Factory heating</a:t>
            </a:r>
          </a:p>
          <a:p>
            <a:pPr>
              <a:buNone/>
            </a:pPr>
            <a:r>
              <a:rPr lang="en-US" dirty="0" smtClean="0"/>
              <a:t>Motive power</a:t>
            </a:r>
          </a:p>
          <a:p>
            <a:pPr>
              <a:buNone/>
            </a:pPr>
            <a:r>
              <a:rPr lang="en-US" dirty="0" smtClean="0"/>
              <a:t>Haulage (works)</a:t>
            </a:r>
          </a:p>
          <a:p>
            <a:pPr>
              <a:buNone/>
            </a:pPr>
            <a:r>
              <a:rPr lang="en-US" dirty="0" smtClean="0"/>
              <a:t>Director’s fees (works)</a:t>
            </a:r>
          </a:p>
          <a:p>
            <a:pPr>
              <a:buNone/>
            </a:pPr>
            <a:r>
              <a:rPr lang="en-US" dirty="0" smtClean="0"/>
              <a:t>Director’s fees (office)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414</Words>
  <Application>Microsoft Office PowerPoint</Application>
  <PresentationFormat>On-screen Show (4:3)</PresentationFormat>
  <Paragraphs>307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Cost sheet</vt:lpstr>
      <vt:lpstr> Prime cost </vt:lpstr>
      <vt:lpstr>Factory / Works -overheads / expenses</vt:lpstr>
      <vt:lpstr>Administrative overheads</vt:lpstr>
      <vt:lpstr>Selling and distribution overheads/ expenses</vt:lpstr>
      <vt:lpstr>Solution 1</vt:lpstr>
      <vt:lpstr>Solution 1</vt:lpstr>
      <vt:lpstr>Solution 1</vt:lpstr>
      <vt:lpstr>Question</vt:lpstr>
      <vt:lpstr>Raw materials Productive wages </vt:lpstr>
      <vt:lpstr>Factory overheads</vt:lpstr>
      <vt:lpstr>Office overheads</vt:lpstr>
      <vt:lpstr>Selling and distribution overheads</vt:lpstr>
      <vt:lpstr>Solution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Pinky</dc:creator>
  <cp:lastModifiedBy>Pinky</cp:lastModifiedBy>
  <cp:revision>6</cp:revision>
  <dcterms:created xsi:type="dcterms:W3CDTF">2020-10-07T08:44:22Z</dcterms:created>
  <dcterms:modified xsi:type="dcterms:W3CDTF">2020-10-09T13:05:04Z</dcterms:modified>
</cp:coreProperties>
</file>