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2416-75FA-499F-A64C-19421586A1F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210F-1C17-4737-8718-BF43CA1A9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4571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7772400" cy="5105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 smtClean="0"/>
              <a:t> </a:t>
            </a:r>
            <a:r>
              <a:rPr lang="en-US" b="1" dirty="0" smtClean="0"/>
              <a:t>RETURN ON TOTAL ASSETS = NET PROFIT / TOTAL ASSETS *100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 </a:t>
            </a:r>
            <a:r>
              <a:rPr lang="en-US" b="1" dirty="0" smtClean="0"/>
              <a:t>EARNINGS PER SHARE = NET PROFIT AFTER TAX - PREFERENCE DIVIDEND / NUMBER OF EQUITY </a:t>
            </a:r>
            <a:r>
              <a:rPr lang="en-US" b="1" dirty="0" smtClean="0"/>
              <a:t>SHARES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 </a:t>
            </a:r>
            <a:r>
              <a:rPr lang="en-US" b="1" dirty="0" smtClean="0"/>
              <a:t>PRICE EARNING RATIO = MPS / </a:t>
            </a:r>
            <a:r>
              <a:rPr lang="en-US" b="1" dirty="0" smtClean="0"/>
              <a:t>EPS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 </a:t>
            </a:r>
            <a:r>
              <a:rPr lang="en-US" b="1" dirty="0" smtClean="0"/>
              <a:t>DIVIDEND PAY OUT RATIO = DPS / </a:t>
            </a:r>
            <a:r>
              <a:rPr lang="en-US" b="1" dirty="0" smtClean="0"/>
              <a:t>EPS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 </a:t>
            </a:r>
            <a:r>
              <a:rPr lang="en-US" b="1" dirty="0" smtClean="0"/>
              <a:t>DIVIDEND YEILD RATIO = DPS / MPS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SOLVENCY RATIOS</a:t>
            </a:r>
          </a:p>
          <a:p>
            <a:pPr algn="l"/>
            <a:r>
              <a:rPr lang="en-US" b="1" dirty="0" smtClean="0"/>
              <a:t>DEBT TO EQUITY RATIO = LONG TERM DEBT / SHAREHOLDER </a:t>
            </a:r>
            <a:r>
              <a:rPr lang="en-US" b="1" dirty="0" smtClean="0"/>
              <a:t>FUNDS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PROPRIETORY RATIO = SHAREHOLDERS FUNDS / </a:t>
            </a:r>
            <a:r>
              <a:rPr lang="en-US" b="1" smtClean="0"/>
              <a:t>TOTAL </a:t>
            </a:r>
            <a:r>
              <a:rPr lang="en-US" b="1" smtClean="0"/>
              <a:t>ASSETS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CAPITAL GEARING RATIO = FIXED INTEREST BEARING SECURITIES / EQUITY CAPITAL</a:t>
            </a:r>
          </a:p>
          <a:p>
            <a:pPr algn="l"/>
            <a:endParaRPr lang="en" b="1" u="sng" dirty="0" smtClean="0"/>
          </a:p>
          <a:p>
            <a:pPr algn="l"/>
            <a:endParaRPr lang="en" b="1" u="sng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Profitability ratios</a:t>
            </a:r>
            <a:br>
              <a:rPr lang="en-US" dirty="0" smtClean="0"/>
            </a:br>
            <a:r>
              <a:rPr lang="en-US" dirty="0" smtClean="0"/>
              <a:t>(Profit and Loss account)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Administrative expenses ratio = Administrative expenses / sales * 100 = 24000 / 160000 * 100 = 15%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(administrative expenses = administrative expenses + general expenses = 22800+1200 = 24000)</a:t>
            </a:r>
          </a:p>
          <a:p>
            <a:r>
              <a:rPr lang="en-US" dirty="0" smtClean="0"/>
              <a:t>Selling and distribution expenses ratio = selling and distribution expenses / sales * 100 = 4000 / 160000 * 100 = 2.5%</a:t>
            </a:r>
          </a:p>
          <a:p>
            <a:r>
              <a:rPr lang="en-US" dirty="0" smtClean="0"/>
              <a:t>Financial expenses ratio = financial expenses / sales * 100 = 800 / 160000 * 100 = 0.5%</a:t>
            </a:r>
          </a:p>
          <a:p>
            <a:r>
              <a:rPr lang="en-US" dirty="0" smtClean="0"/>
              <a:t>Operating expenses ratio = Operating expenses / sales * 100 =  28000 / 160000 * 100 = 17.5%                                          (administrative expenses + selling and distribution expenses = 24000 + 4000 = 28000)</a:t>
            </a:r>
          </a:p>
          <a:p>
            <a:r>
              <a:rPr lang="en-US" dirty="0" smtClean="0"/>
              <a:t>Net profit ratio = Net profit / sales * 100 = 28000 / 160000 * 100 = 17.5%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Operating ratio = operating cost / sales *100 = 136000 / 160000 * 100 = 85%                            </a:t>
            </a:r>
          </a:p>
          <a:p>
            <a:pPr>
              <a:buNone/>
            </a:pPr>
            <a:r>
              <a:rPr lang="en-US" dirty="0" smtClean="0"/>
              <a:t>    (cost of goods sold + administrative expenses + selling and distribution expenses = 108000 + 24000 + 4000 = 136000)</a:t>
            </a:r>
          </a:p>
          <a:p>
            <a:r>
              <a:rPr lang="en-US" dirty="0" smtClean="0"/>
              <a:t>Operating profit ratio =  operating profit / sales * 100 = 24000 / 160000 * 100 = 15%                     100 – operating ratio = 100 – 85 = 15%              (Net profit + non operating expenses – non operating incomes = 28000 + 800 – 4800 = 24000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Current ratio = current assets / current liabilities = 90000 / 40000 = 2.25                                                                       (current assets = stock + sundry debtors + bills receivable + cash in hand and at bank = 30000+15000+15000+12500+17500 = 90000                     current liabilities = creditors + bills payable = 25000 + 15000 = Rs.40000)</a:t>
            </a:r>
          </a:p>
          <a:p>
            <a:r>
              <a:rPr lang="en-US" dirty="0" smtClean="0"/>
              <a:t>Quick assets ratio = 75000 / 40000 = quick assets / current liabilities = 1.875                                                                    (quick assets = current assets – stock – prepaid expenses = 90000 – 15000 =Rs.75000</a:t>
            </a:r>
          </a:p>
          <a:p>
            <a:r>
              <a:rPr lang="en-US" dirty="0" smtClean="0"/>
              <a:t>Absolute liquid assets ratio = cash in hand + cash at bank + marketable securities / current liabilities = 17500  / 40000 =  0.4375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Return on capital employed = net profit / capital employed = 23000 / 120000 * 100 = 19%</a:t>
            </a:r>
          </a:p>
          <a:p>
            <a:r>
              <a:rPr lang="en-US" dirty="0" smtClean="0"/>
              <a:t>Net profit = Net profit after depreciation but before any other non operating expenses = 20000 + 3000 = Rs.23000</a:t>
            </a:r>
          </a:p>
          <a:p>
            <a:r>
              <a:rPr lang="en-US" dirty="0" smtClean="0"/>
              <a:t>Capital employed = Equity + preference share capital + undistributed profits + reserves and surplus + fixed liabilities – fictitious assets = 100000 + 20000 = Rs.120000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 on shareholders’ investment = net profit / shareholders’ funds = 20000 / 120000 = 16.67%</a:t>
            </a:r>
          </a:p>
          <a:p>
            <a:r>
              <a:rPr lang="en-US" dirty="0" smtClean="0"/>
              <a:t>Net profit = net profit after tax – preference dividend </a:t>
            </a:r>
          </a:p>
          <a:p>
            <a:r>
              <a:rPr lang="en-US" dirty="0" smtClean="0"/>
              <a:t>Shareholders’ funds = equity and preference share capital + capital reserves + revenue reserves + Profit and loss balance – Fictitious assets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 servicing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coverage ratio = EBIT / Interest = 23000 / 3000 = 7.6 times</a:t>
            </a:r>
          </a:p>
          <a:p>
            <a:r>
              <a:rPr lang="en-US" dirty="0" smtClean="0"/>
              <a:t>EBIT = Net profit + interest = 20000 + 3000 = 23000</a:t>
            </a:r>
          </a:p>
          <a:p>
            <a:r>
              <a:rPr lang="en-US" dirty="0" smtClean="0"/>
              <a:t>Return on total assets = net profit after tax / total assets = 20000 / 160000 * 100 = 12.5%</a:t>
            </a:r>
          </a:p>
          <a:p>
            <a:r>
              <a:rPr lang="en-US" dirty="0" err="1" smtClean="0"/>
              <a:t>Proprietory</a:t>
            </a:r>
            <a:r>
              <a:rPr lang="en-US" dirty="0" smtClean="0"/>
              <a:t> ratio = share holders’ funds / total assets = 120000 / 160000 = 0.75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Inventory to working capital = 15000 / 50000 = 0.3</a:t>
            </a:r>
          </a:p>
          <a:p>
            <a:r>
              <a:rPr lang="en-US" dirty="0" smtClean="0"/>
              <a:t>Working capital = current assets – current liabilities = 90000 – 40000 = Rs.50000</a:t>
            </a:r>
          </a:p>
          <a:p>
            <a:r>
              <a:rPr lang="en-US" dirty="0" smtClean="0"/>
              <a:t>Fixed assets ratio = fixed assets / capital employed = 100000 / 120000 = </a:t>
            </a:r>
          </a:p>
          <a:p>
            <a:r>
              <a:rPr lang="en-US" dirty="0" smtClean="0"/>
              <a:t>Fixed assets = land and buildings + plant and machinery + furniture = 50000 + 30000 + 20000 = Rs.100000</a:t>
            </a:r>
          </a:p>
          <a:p>
            <a:r>
              <a:rPr lang="en-US" dirty="0" smtClean="0"/>
              <a:t>Current to fixed assets = current assets / fixed assets = 90000 / 100000 =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American institute of certified public chartered accountants, accounting is “the art </a:t>
            </a:r>
            <a:r>
              <a:rPr lang="en-US" dirty="0" smtClean="0">
                <a:solidFill>
                  <a:srgbClr val="FF0000"/>
                </a:solidFill>
              </a:rPr>
              <a:t>of recording, classifying, summarizing </a:t>
            </a:r>
            <a:r>
              <a:rPr lang="en-US" dirty="0" smtClean="0"/>
              <a:t>the events in a significant manner which in part at least are of financial character and </a:t>
            </a:r>
            <a:r>
              <a:rPr lang="en-US" dirty="0" smtClean="0">
                <a:solidFill>
                  <a:srgbClr val="FF0000"/>
                </a:solidFill>
              </a:rPr>
              <a:t>analyzing and interpreting </a:t>
            </a:r>
            <a:r>
              <a:rPr lang="en-US" dirty="0" smtClean="0"/>
              <a:t>the results thereof”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Recording 	-	Journal</a:t>
            </a:r>
          </a:p>
          <a:p>
            <a:r>
              <a:rPr lang="en-US" sz="2800" dirty="0" smtClean="0"/>
              <a:t>Classifying	-	Ledger accounts</a:t>
            </a:r>
          </a:p>
          <a:p>
            <a:r>
              <a:rPr lang="en-US" sz="2800" dirty="0" smtClean="0"/>
              <a:t>Summarizing	-	Trial Balance</a:t>
            </a:r>
          </a:p>
          <a:p>
            <a:pPr lvl="8">
              <a:buNone/>
            </a:pPr>
            <a:r>
              <a:rPr lang="en-US" sz="2800" dirty="0" smtClean="0"/>
              <a:t>Trading and Profit and loss account</a:t>
            </a:r>
          </a:p>
          <a:p>
            <a:pPr lvl="8">
              <a:buNone/>
            </a:pPr>
            <a:r>
              <a:rPr lang="en-US" sz="2800" dirty="0" smtClean="0"/>
              <a:t>Balance sheet</a:t>
            </a:r>
          </a:p>
          <a:p>
            <a:pPr marL="342900" lvl="8" indent="-342900"/>
            <a:r>
              <a:rPr lang="en-US" sz="2800" dirty="0" smtClean="0"/>
              <a:t>Analyzing and interpreting  -  Ratio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Trading and profit &amp; loss account of </a:t>
            </a:r>
            <a:r>
              <a:rPr lang="en-US" dirty="0" err="1" smtClean="0"/>
              <a:t>Ajantha</a:t>
            </a:r>
            <a:r>
              <a:rPr lang="en-US" dirty="0" smtClean="0"/>
              <a:t> for the period ending 31/2/2020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Dr								                     Cr</a:t>
            </a:r>
          </a:p>
          <a:p>
            <a:pPr>
              <a:buNone/>
            </a:pPr>
            <a:r>
              <a:rPr lang="en-US" dirty="0" smtClean="0"/>
              <a:t>Particulars                            Amount         Particulars                                   Amount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(in Rs)	                                                              (in Rs)</a:t>
            </a:r>
          </a:p>
          <a:p>
            <a:pPr>
              <a:buNone/>
            </a:pPr>
            <a:r>
              <a:rPr lang="en-US" dirty="0" smtClean="0"/>
              <a:t>To Direct expenses               50000          By sales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smtClean="0"/>
              <a:t>By closing stock</a:t>
            </a:r>
          </a:p>
          <a:p>
            <a:pPr>
              <a:buNone/>
            </a:pPr>
            <a:r>
              <a:rPr lang="en-US" dirty="0" smtClean="0"/>
              <a:t>To Gross profit c/d</a:t>
            </a:r>
          </a:p>
          <a:p>
            <a:pPr>
              <a:buNone/>
            </a:pPr>
            <a:r>
              <a:rPr lang="en-US" dirty="0" smtClean="0"/>
              <a:t>     to profit &amp; loss a/c           </a:t>
            </a:r>
            <a:r>
              <a:rPr lang="en-US" u="sng" dirty="0" smtClean="0"/>
              <a:t>50000 </a:t>
            </a:r>
            <a:r>
              <a:rPr lang="en-US" dirty="0" smtClean="0"/>
              <a:t>               By loss by fire                        </a:t>
            </a:r>
            <a:r>
              <a:rPr lang="en-US" u="sng" dirty="0" smtClean="0"/>
              <a:t>       </a:t>
            </a:r>
            <a:r>
              <a:rPr lang="en-US" dirty="0" smtClean="0"/>
              <a:t>	                                                      </a:t>
            </a:r>
          </a:p>
          <a:p>
            <a:pPr>
              <a:buNone/>
            </a:pPr>
            <a:r>
              <a:rPr lang="en-US" u="sng" dirty="0"/>
              <a:t> </a:t>
            </a:r>
            <a:r>
              <a:rPr lang="en-US" u="sng" dirty="0" smtClean="0"/>
              <a:t>                                               100000</a:t>
            </a:r>
            <a:r>
              <a:rPr lang="en-US" dirty="0" smtClean="0"/>
              <a:t>		                                            </a:t>
            </a:r>
            <a:r>
              <a:rPr lang="en-US" u="sng" dirty="0" smtClean="0"/>
              <a:t>100000</a:t>
            </a:r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By gross profit</a:t>
            </a:r>
          </a:p>
          <a:p>
            <a:pPr>
              <a:buNone/>
            </a:pPr>
            <a:r>
              <a:rPr lang="en-US" dirty="0" smtClean="0"/>
              <a:t>To Indirect expenses              20000                   b/d from  Trading a/c              </a:t>
            </a:r>
            <a:r>
              <a:rPr lang="en-US" u="sng" dirty="0" smtClean="0"/>
              <a:t>50000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 Net profit c/d </a:t>
            </a:r>
          </a:p>
          <a:p>
            <a:pPr>
              <a:buNone/>
            </a:pPr>
            <a:r>
              <a:rPr lang="en-US" dirty="0" smtClean="0"/>
              <a:t>      to capital a/c</a:t>
            </a:r>
            <a:r>
              <a:rPr lang="en-US" dirty="0"/>
              <a:t>	</a:t>
            </a:r>
            <a:r>
              <a:rPr lang="en-US" dirty="0" smtClean="0"/>
              <a:t>               </a:t>
            </a:r>
            <a:r>
              <a:rPr lang="en-US" u="sng" dirty="0" smtClean="0"/>
              <a:t> 30000</a:t>
            </a:r>
            <a:r>
              <a:rPr lang="en-US" dirty="0" smtClean="0"/>
              <a:t>		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u="sng" dirty="0" smtClean="0"/>
              <a:t>50000</a:t>
            </a:r>
            <a:r>
              <a:rPr lang="en-US" dirty="0" smtClean="0"/>
              <a:t>                                                                  </a:t>
            </a:r>
            <a:r>
              <a:rPr lang="en-US" u="sng" dirty="0" smtClean="0"/>
              <a:t> 50000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Balance Sheet of </a:t>
            </a:r>
            <a:r>
              <a:rPr lang="en-US" dirty="0" err="1" smtClean="0"/>
              <a:t>Ajantha</a:t>
            </a:r>
            <a:r>
              <a:rPr lang="en-US" dirty="0" smtClean="0"/>
              <a:t> as on 31/2/2020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Liabilities		Amount	Assets	Amount</a:t>
            </a:r>
            <a:endParaRPr lang="en-US" dirty="0"/>
          </a:p>
          <a:p>
            <a:pPr>
              <a:buNone/>
            </a:pPr>
            <a:r>
              <a:rPr lang="en-US" dirty="0" smtClean="0"/>
              <a:t>				(in Rs)			  (in Rs)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xxxxxx</a:t>
            </a:r>
            <a:r>
              <a:rPr lang="en-US" dirty="0" smtClean="0"/>
              <a:t>		</a:t>
            </a:r>
            <a:r>
              <a:rPr lang="en-US" dirty="0" err="1" smtClean="0"/>
              <a:t>xxxxx</a:t>
            </a:r>
            <a:r>
              <a:rPr lang="en-US" dirty="0" smtClean="0"/>
              <a:t>		</a:t>
            </a:r>
            <a:r>
              <a:rPr lang="en-US" dirty="0" err="1" smtClean="0"/>
              <a:t>xxxxxx</a:t>
            </a:r>
            <a:r>
              <a:rPr lang="en-US" dirty="0" smtClean="0"/>
              <a:t>	</a:t>
            </a:r>
            <a:r>
              <a:rPr lang="en-US" dirty="0" err="1" smtClean="0"/>
              <a:t>xxxxxx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Xxxxxx</a:t>
            </a:r>
            <a:r>
              <a:rPr lang="en-US" dirty="0" smtClean="0"/>
              <a:t>		</a:t>
            </a:r>
            <a:r>
              <a:rPr lang="en-US" u="sng" dirty="0" err="1" smtClean="0"/>
              <a:t>xxxxxx</a:t>
            </a:r>
            <a:r>
              <a:rPr lang="en-US" dirty="0" smtClean="0"/>
              <a:t>	</a:t>
            </a:r>
            <a:r>
              <a:rPr lang="en-US" dirty="0" err="1" smtClean="0"/>
              <a:t>xxxxx</a:t>
            </a:r>
            <a:r>
              <a:rPr lang="en-US" dirty="0" smtClean="0"/>
              <a:t>		</a:t>
            </a:r>
            <a:r>
              <a:rPr lang="en-US" u="sng" dirty="0" err="1" smtClean="0"/>
              <a:t>xxxxxxx</a:t>
            </a:r>
            <a:r>
              <a:rPr lang="en-US" dirty="0" smtClean="0"/>
              <a:t>	                   </a:t>
            </a:r>
            <a:r>
              <a:rPr lang="en-US" u="sng" dirty="0" smtClean="0"/>
              <a:t> 100000</a:t>
            </a:r>
            <a:r>
              <a:rPr lang="en-US" dirty="0" smtClean="0"/>
              <a:t>			</a:t>
            </a:r>
            <a:r>
              <a:rPr lang="en-US" u="sng" dirty="0" smtClean="0"/>
              <a:t>100000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ratio         5:1, 5:6</a:t>
            </a:r>
          </a:p>
          <a:p>
            <a:r>
              <a:rPr lang="en-US" dirty="0" smtClean="0"/>
              <a:t>Percentage       25%, 66%</a:t>
            </a:r>
          </a:p>
          <a:p>
            <a:r>
              <a:rPr lang="en-US" dirty="0" smtClean="0"/>
              <a:t>Rate 		2 times, 5 </a:t>
            </a:r>
          </a:p>
          <a:p>
            <a:r>
              <a:rPr lang="en-US" dirty="0" smtClean="0"/>
              <a:t>X     50000	10th</a:t>
            </a:r>
          </a:p>
          <a:p>
            <a:r>
              <a:rPr lang="en-US" dirty="0" smtClean="0"/>
              <a:t>Y     75000	degree</a:t>
            </a:r>
          </a:p>
          <a:p>
            <a:r>
              <a:rPr lang="en-US" dirty="0" smtClean="0"/>
              <a:t>Z    100000	</a:t>
            </a:r>
            <a:r>
              <a:rPr lang="en-US" dirty="0" err="1" smtClean="0"/>
              <a:t>phd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Profitability</a:t>
            </a:r>
          </a:p>
          <a:p>
            <a:r>
              <a:rPr lang="en-US" dirty="0" smtClean="0"/>
              <a:t>Liquidity</a:t>
            </a:r>
          </a:p>
          <a:p>
            <a:r>
              <a:rPr lang="en-US" dirty="0" smtClean="0"/>
              <a:t>solvency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Current ratio = current assets / current 				          liabilities                              2:1</a:t>
            </a:r>
          </a:p>
          <a:p>
            <a:r>
              <a:rPr lang="en-US" dirty="0" smtClean="0"/>
              <a:t>Quick assets ratio / acid test ratio = Quick assets / 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current liabilities        1:1</a:t>
            </a:r>
          </a:p>
          <a:p>
            <a:r>
              <a:rPr lang="en-US" dirty="0" smtClean="0"/>
              <a:t>Absolute liquid assets ratio = Cash in hand + cash at bank + Marketable securities / current liabilities                                                  1:2</a:t>
            </a:r>
          </a:p>
          <a:p>
            <a:endParaRPr lang="en-US" dirty="0" smtClean="0"/>
          </a:p>
          <a:p>
            <a:r>
              <a:rPr lang="en-US" dirty="0" smtClean="0"/>
              <a:t>Feasible ratio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Profitability ratios </a:t>
            </a:r>
            <a:br>
              <a:rPr lang="en-US" dirty="0" smtClean="0"/>
            </a:br>
            <a:r>
              <a:rPr lang="en-US" dirty="0" smtClean="0"/>
              <a:t>(Trading account)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Raw material consumed ratio = Raw material consumed / Sales X 100</a:t>
            </a:r>
          </a:p>
          <a:p>
            <a:r>
              <a:rPr lang="en-US" dirty="0" smtClean="0"/>
              <a:t>Conversion </a:t>
            </a:r>
            <a:r>
              <a:rPr lang="en-US" dirty="0" smtClean="0"/>
              <a:t>cost ratio = conversion cost / sales *100 = 40000 / 160000 *100 = 25%</a:t>
            </a:r>
          </a:p>
          <a:p>
            <a:r>
              <a:rPr lang="en-US" dirty="0" smtClean="0"/>
              <a:t>Cost of goods sold ratio = cost of goods sold / sales * 100 = 108000 / 160000 * 100 = 67.5%</a:t>
            </a:r>
          </a:p>
          <a:p>
            <a:pPr>
              <a:buNone/>
            </a:pPr>
            <a:r>
              <a:rPr lang="en-US" dirty="0" smtClean="0"/>
              <a:t>     cost of goods sold = opening stock + purchases + wages +manufacturing expenses – closing stock = 26000+80000+24000+16000 – 38000 = </a:t>
            </a:r>
          </a:p>
          <a:p>
            <a:pPr>
              <a:buNone/>
            </a:pPr>
            <a:r>
              <a:rPr lang="en-US" dirty="0" smtClean="0"/>
              <a:t>     Rs.108000</a:t>
            </a:r>
          </a:p>
          <a:p>
            <a:pPr>
              <a:buNone/>
            </a:pPr>
            <a:r>
              <a:rPr lang="en-US" dirty="0" smtClean="0"/>
              <a:t>     Sales – gross profit = 160000 – 52000 = Rs.108000</a:t>
            </a:r>
          </a:p>
          <a:p>
            <a:r>
              <a:rPr lang="en-US" dirty="0" smtClean="0"/>
              <a:t>Gross profit ratio = Gross profit / sales * 100 = 52000 / 160000 * 100 = 32.5%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881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Accounting definition</vt:lpstr>
      <vt:lpstr>Slide 3</vt:lpstr>
      <vt:lpstr>Trading and profit &amp; loss account of Ajantha for the period ending 31/2/2020</vt:lpstr>
      <vt:lpstr>Balance Sheet of Ajantha as on 31/2/2020</vt:lpstr>
      <vt:lpstr>Ratio Analysis</vt:lpstr>
      <vt:lpstr>Types of ratios</vt:lpstr>
      <vt:lpstr>Liquidity ratios</vt:lpstr>
      <vt:lpstr>Profitability ratios  (Trading account)</vt:lpstr>
      <vt:lpstr>Profitability ratios (Profit and Loss account)</vt:lpstr>
      <vt:lpstr>Slide 11</vt:lpstr>
      <vt:lpstr>Liquidity ratios</vt:lpstr>
      <vt:lpstr>Slide 13</vt:lpstr>
      <vt:lpstr>Slide 14</vt:lpstr>
      <vt:lpstr>Debt servicing ratio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Pinky</dc:creator>
  <cp:lastModifiedBy>Pinky</cp:lastModifiedBy>
  <cp:revision>6</cp:revision>
  <dcterms:created xsi:type="dcterms:W3CDTF">2020-11-25T04:21:42Z</dcterms:created>
  <dcterms:modified xsi:type="dcterms:W3CDTF">2021-05-26T06:06:00Z</dcterms:modified>
</cp:coreProperties>
</file>