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9" r:id="rId4"/>
    <p:sldId id="258" r:id="rId5"/>
    <p:sldId id="268" r:id="rId6"/>
    <p:sldId id="270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9T06:29:29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7688 6022 85 0,'0'0'21'15,"0"0"49"-15,0 0-49 16,0 0-17-16,0 0 0 16,0 0 8-16,0 0-1 15,-61 48-8-15,52-43 2 16,0 2-2-16,0 4-3 16,-4 2-4-16,-1-1-47 0,0-1-8 15,3 1-23 1</inkml:trace>
  <inkml:trace contextRef="#ctx0" brushRef="#br0" timeOffset="501.33">7521 6116 151 0,'0'0'77'16,"0"0"-17"-16,0 0-18 15,0 0 10-15,29-80 5 16,-22 70 7-16,-5 4 5 15,-2 2 8-15,5 2-25 0,-5 2 1 16,0 0-26 0,0 0-24-16,0 0-3 15,0 2-5-15,0 16 1 0,0 7 4 16,0 6 13-16,3 2-10 16,-2-2-2-16,4 6 0 15,0-4-1-15,4 0 7 16,1-2-6-16,2-6 2 15,-3-2-3-15,6-6 0 16,2-3 1-16,8-4 0 16,3-6 9-16,15-4 17 15,5 0 3-15,15-18 8 16,8-12-3-16,12-10-7 16,6-7 2-16,9-8-8 15,2-4-5-15,-3-1-9 0,4 0 1 16,-3-1 0-16,-12 4-7 15,-4 5-2-15,-13 6 5 16,-8 12-5-16,-18 8-1 16,-13 11-7-16,-15 4-2 15,-10 8-1-15,0 0-15 16,-5 3-23-16,0 0-22 16,-16 0-33-16,-29 3-29 15,-21 14-62-15,-14 5-10 16</inkml:trace>
  <inkml:trace contextRef="#ctx0" brushRef="#br0" timeOffset="1131">7459 5924 363 0,'0'0'99'0,"0"0"-48"15,0 0-17-15,0 0 2 16,0 0-20-16,0 0-8 16,7 26-1-16,6 2 50 15,4 6-6-15,-1 4-27 16,0-2 7-16,4 1-7 15,-4-3-12-15,4 0 1 16,2-4 7-16,5-2-10 16,0-6 4-16,10-2-2 0,-1-7 5 15,7-6 12-15,5-5-7 16,9-2 12-16,20-6-2 16,6-16 6-16,13-11-1 15,10-9-9-15,4-7-3 16,0-3-2-16,1-1-14 15,-7 3 3-15,-2 3-1 16,-11 8-3-16,-15 5-8 16,-10 9 0-16,-17 9-4 15,-15 6-17-15,-10 3 1 16,-12 4-10-16,-1 3-26 16,-1 0-48-16,6 7 0 15,-4 17-84-15,2 1 21 0,-4 1-86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9T06:36:02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17828 19012 634 0,'0'0'103'0,"0"0"-95"16,0 0-6-16,0 0 38 15,0 0 1-15,0 0 12 16,0 0 6-16,18 0-31 15,-18 0 11-15,1 0-12 16,-1 0-17-16,0 0 3 0,0 0-13 16,0 0-18-16,0 0 1 15,0 0-48-15,0-4-86 16,0-9-164-16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93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80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7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6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94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4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80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85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578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8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05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E95A-7429-40F5-84F9-DF04ED5155D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4151-8248-4D1D-84F2-9885C7ED9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11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8763000" cy="2362199"/>
          </a:xfrm>
        </p:spPr>
        <p:txBody>
          <a:bodyPr/>
          <a:lstStyle/>
          <a:p>
            <a:r>
              <a:rPr lang="en-US" dirty="0"/>
              <a:t> Reverse Breakdown Mechanism in</a:t>
            </a:r>
            <a:br>
              <a:rPr lang="en-US" dirty="0"/>
            </a:br>
            <a:r>
              <a:rPr lang="en-US" dirty="0"/>
              <a:t> PN - Junctions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086739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01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019" y="1069521"/>
            <a:ext cx="4269016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7900" y="-34601"/>
            <a:ext cx="3086100" cy="141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346" y="2598381"/>
            <a:ext cx="58578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82680"/>
            <a:ext cx="3124200" cy="19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1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Breakdown Mechanisms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89038"/>
            <a:ext cx="8839200" cy="4830762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Calibri" pitchFamily="34" charset="0"/>
              <a:buAutoNum type="alphaLcParenR"/>
            </a:pPr>
            <a:r>
              <a:rPr lang="en-US" b="1" i="1" dirty="0"/>
              <a:t>Zener breakdown </a:t>
            </a:r>
            <a:r>
              <a:rPr lang="en-US" dirty="0"/>
              <a:t>occurs when the electric field is sufficiently high to pull an electron out of a covalent bond (to generate an electron-hole pair).  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lphaLcParenR"/>
            </a:pPr>
            <a:r>
              <a:rPr lang="en-US" b="1" i="1" dirty="0"/>
              <a:t>Avalanche breakdown </a:t>
            </a:r>
            <a:r>
              <a:rPr lang="en-US" dirty="0"/>
              <a:t>occurs when electrons and holes gain sufficient kinetic energy (due to acceleration by the E-field) in-between scattering events to cause electron-hole pair generation upon colliding with the lattice.</a:t>
            </a:r>
          </a:p>
        </p:txBody>
      </p:sp>
    </p:spTree>
    <p:extLst>
      <p:ext uri="{BB962C8B-B14F-4D97-AF65-F5344CB8AC3E}">
        <p14:creationId xmlns:p14="http://schemas.microsoft.com/office/powerpoint/2010/main" xmlns="" val="5290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2C2C9-BFA2-494C-97FE-8DF67C4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DCBC43-8B10-436E-BE7E-593A66D15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166" y="1556792"/>
            <a:ext cx="7431668" cy="3525695"/>
          </a:xfrm>
        </p:spPr>
      </p:pic>
    </p:spTree>
    <p:extLst>
      <p:ext uri="{BB962C8B-B14F-4D97-AF65-F5344CB8AC3E}">
        <p14:creationId xmlns:p14="http://schemas.microsoft.com/office/powerpoint/2010/main" xmlns="" val="3799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Avalanche Mechanism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383908"/>
            <a:ext cx="7196690" cy="532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95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2400"/>
            <a:ext cx="7488832" cy="439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350" y="4648200"/>
            <a:ext cx="9226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47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01052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60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1676400"/>
          </a:xfrm>
        </p:spPr>
        <p:txBody>
          <a:bodyPr/>
          <a:lstStyle/>
          <a:p>
            <a:r>
              <a:rPr lang="en-US" dirty="0"/>
              <a:t>ZENER Diode as a Regulator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BF3124-6975-44EB-A5CB-050623354DE8}"/>
                  </a:ext>
                </a:extLst>
              </p14:cNvPr>
              <p14:cNvContentPartPr/>
              <p14:nvPr/>
            </p14:nvContentPartPr>
            <p14:xfrm>
              <a:off x="2685240" y="2053440"/>
              <a:ext cx="628920" cy="24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id="{C8BF3124-6975-44EB-A5CB-050623354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5880" y="2044080"/>
                <a:ext cx="64764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756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5043" y="-32657"/>
            <a:ext cx="8229600" cy="1143000"/>
          </a:xfrm>
        </p:spPr>
        <p:txBody>
          <a:bodyPr/>
          <a:lstStyle/>
          <a:p>
            <a:r>
              <a:rPr lang="en-US" dirty="0" err="1"/>
              <a:t>Zener</a:t>
            </a:r>
            <a:r>
              <a:rPr lang="en-US" dirty="0"/>
              <a:t> Regulator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5710797" cy="299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733800"/>
            <a:ext cx="891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circuit is designed such that the diode always operates in the breakdown region and the voltage V</a:t>
            </a:r>
            <a:r>
              <a:rPr lang="en-US" baseline="-25000" dirty="0"/>
              <a:t>Z</a:t>
            </a:r>
            <a:r>
              <a:rPr lang="en-US" dirty="0"/>
              <a:t> across it remains fairly  constant even though the current I</a:t>
            </a:r>
            <a:r>
              <a:rPr lang="en-US" baseline="-25000" dirty="0"/>
              <a:t>Z</a:t>
            </a:r>
            <a:r>
              <a:rPr lang="en-US" dirty="0"/>
              <a:t> through it vary considerably.</a:t>
            </a:r>
          </a:p>
          <a:p>
            <a:endParaRPr lang="en-US" dirty="0"/>
          </a:p>
          <a:p>
            <a:r>
              <a:rPr lang="en-US" dirty="0"/>
              <a:t>If the load I</a:t>
            </a:r>
            <a:r>
              <a:rPr lang="en-US" baseline="-25000" dirty="0"/>
              <a:t>L</a:t>
            </a:r>
            <a:r>
              <a:rPr lang="en-US" dirty="0"/>
              <a:t> should increase, the current I</a:t>
            </a:r>
            <a:r>
              <a:rPr lang="en-US" baseline="-25000" dirty="0"/>
              <a:t>Z</a:t>
            </a:r>
            <a:r>
              <a:rPr lang="en-US" dirty="0"/>
              <a:t> should decrease by the same percentage in order to maintain load current constant I</a:t>
            </a:r>
            <a:r>
              <a:rPr lang="en-US" baseline="-25000" dirty="0"/>
              <a:t>s</a:t>
            </a:r>
            <a:r>
              <a:rPr lang="en-US" dirty="0"/>
              <a:t>. This keeps the voltage drop across 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/>
              <a:t> constant and hence the output voltage.</a:t>
            </a:r>
          </a:p>
          <a:p>
            <a:endParaRPr lang="en-US" dirty="0"/>
          </a:p>
          <a:p>
            <a:r>
              <a:rPr lang="en-US" dirty="0"/>
              <a:t>If the input voltage should increase, the </a:t>
            </a:r>
            <a:r>
              <a:rPr lang="en-US" dirty="0" err="1"/>
              <a:t>zener</a:t>
            </a:r>
            <a:r>
              <a:rPr lang="en-US" dirty="0"/>
              <a:t> diode passes a larger current, that extra voltage is dropped across the resistance 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/>
              <a:t>. If input voltage falls, the current I</a:t>
            </a:r>
            <a:r>
              <a:rPr lang="en-US" baseline="-25000" dirty="0"/>
              <a:t>Z</a:t>
            </a:r>
            <a:r>
              <a:rPr lang="en-US" dirty="0"/>
              <a:t> falls such that V</a:t>
            </a:r>
            <a:r>
              <a:rPr lang="en-US" baseline="-25000" dirty="0"/>
              <a:t>Z</a:t>
            </a:r>
            <a:r>
              <a:rPr lang="en-US" dirty="0"/>
              <a:t> is constant.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"/>
            <a:ext cx="3124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613446-B877-477D-87A6-85EB8E0623B1}"/>
                  </a:ext>
                </a:extLst>
              </p14:cNvPr>
              <p14:cNvContentPartPr/>
              <p14:nvPr/>
            </p14:nvContentPartPr>
            <p14:xfrm>
              <a:off x="6418080" y="6838200"/>
              <a:ext cx="7200" cy="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id="{E6613446-B877-477D-87A6-85EB8E062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8720" y="6828840"/>
                <a:ext cx="2592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1706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now analyze the circuit to determine the proper choice of </a:t>
            </a:r>
            <a:r>
              <a:rPr lang="en-US" sz="2400" dirty="0" err="1"/>
              <a:t>R</a:t>
            </a:r>
            <a:r>
              <a:rPr lang="en-US" sz="2400" baseline="-25000" dirty="0" err="1"/>
              <a:t>s</a:t>
            </a:r>
            <a:r>
              <a:rPr lang="en-US" sz="2400" dirty="0"/>
              <a:t>. For the circuit shown in figure,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7900" y="-35459"/>
            <a:ext cx="30861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1197"/>
            <a:ext cx="32956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51052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current through the diode, </a:t>
            </a:r>
            <a:r>
              <a:rPr lang="en-US" sz="2400" dirty="0" err="1"/>
              <a:t>i</a:t>
            </a:r>
            <a:r>
              <a:rPr lang="en-US" sz="2400" baseline="-25000" dirty="0" err="1"/>
              <a:t>Z</a:t>
            </a:r>
            <a:r>
              <a:rPr lang="en-US" sz="2400" dirty="0"/>
              <a:t>, is a minimum (I</a:t>
            </a:r>
            <a:r>
              <a:rPr lang="en-US" sz="2400" baseline="-25000" dirty="0"/>
              <a:t>Z min</a:t>
            </a:r>
            <a:r>
              <a:rPr lang="en-US" sz="2400" dirty="0"/>
              <a:t>) when the load current, </a:t>
            </a:r>
            <a:r>
              <a:rPr lang="en-US" sz="2400" dirty="0" err="1"/>
              <a:t>i</a:t>
            </a:r>
            <a:r>
              <a:rPr lang="en-US" sz="2400" baseline="-25000" dirty="0" err="1"/>
              <a:t>L</a:t>
            </a:r>
            <a:r>
              <a:rPr lang="en-US" sz="2400" dirty="0"/>
              <a:t> is maximum (I</a:t>
            </a:r>
            <a:r>
              <a:rPr lang="en-US" sz="2400" baseline="-25000" dirty="0"/>
              <a:t>L max</a:t>
            </a:r>
            <a:r>
              <a:rPr lang="en-US" sz="2400" dirty="0"/>
              <a:t>) and the source voltage, </a:t>
            </a:r>
            <a:r>
              <a:rPr lang="en-US" sz="2400" dirty="0" err="1"/>
              <a:t>v</a:t>
            </a:r>
            <a:r>
              <a:rPr lang="en-US" sz="2400" baseline="-25000" dirty="0" err="1"/>
              <a:t>s</a:t>
            </a:r>
            <a:r>
              <a:rPr lang="en-US" sz="2400" dirty="0"/>
              <a:t> is minimum (</a:t>
            </a:r>
            <a:r>
              <a:rPr lang="en-US" sz="2400" dirty="0" err="1"/>
              <a:t>V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 min</a:t>
            </a:r>
            <a:r>
              <a:rPr lang="en-US" sz="2400" dirty="0"/>
              <a:t>).</a:t>
            </a:r>
          </a:p>
          <a:p>
            <a:r>
              <a:rPr lang="en-US" sz="2400" dirty="0"/>
              <a:t>The current through the diode, </a:t>
            </a:r>
            <a:r>
              <a:rPr lang="en-US" sz="2400" dirty="0" err="1"/>
              <a:t>i</a:t>
            </a:r>
            <a:r>
              <a:rPr lang="en-US" sz="2400" baseline="-25000" dirty="0" err="1"/>
              <a:t>Z</a:t>
            </a:r>
            <a:r>
              <a:rPr lang="en-US" sz="2400" dirty="0"/>
              <a:t>, is a maximum (I</a:t>
            </a:r>
            <a:r>
              <a:rPr lang="en-US" sz="2400" baseline="-25000" dirty="0"/>
              <a:t>Z max</a:t>
            </a:r>
            <a:r>
              <a:rPr lang="en-US" sz="2400" dirty="0"/>
              <a:t>) when the load current, </a:t>
            </a:r>
            <a:r>
              <a:rPr lang="en-US" sz="2400" dirty="0" err="1"/>
              <a:t>i</a:t>
            </a:r>
            <a:r>
              <a:rPr lang="en-US" sz="2400" baseline="-25000" dirty="0" err="1"/>
              <a:t>L</a:t>
            </a:r>
            <a:r>
              <a:rPr lang="en-US" sz="2400" dirty="0"/>
              <a:t>, is </a:t>
            </a:r>
            <a:r>
              <a:rPr lang="en-US" sz="2400" dirty="0" err="1"/>
              <a:t>minmum</a:t>
            </a:r>
            <a:r>
              <a:rPr lang="en-US" sz="2400" dirty="0"/>
              <a:t> (</a:t>
            </a:r>
            <a:r>
              <a:rPr lang="en-US" sz="2400" dirty="0" err="1"/>
              <a:t>i</a:t>
            </a:r>
            <a:r>
              <a:rPr lang="en-US" sz="2400" baseline="-25000" dirty="0" err="1"/>
              <a:t>L</a:t>
            </a:r>
            <a:r>
              <a:rPr lang="en-US" sz="2400" baseline="-25000" dirty="0"/>
              <a:t> min</a:t>
            </a:r>
            <a:r>
              <a:rPr lang="en-US" sz="2400" dirty="0"/>
              <a:t>) and the source voltage </a:t>
            </a:r>
            <a:r>
              <a:rPr lang="en-US" sz="2400" dirty="0" err="1"/>
              <a:t>v</a:t>
            </a:r>
            <a:r>
              <a:rPr lang="en-US" sz="2400" baseline="-25000" dirty="0" err="1"/>
              <a:t>s</a:t>
            </a:r>
            <a:r>
              <a:rPr lang="en-US" sz="2400" dirty="0" err="1"/>
              <a:t>is</a:t>
            </a:r>
            <a:r>
              <a:rPr lang="en-US" sz="2400" dirty="0"/>
              <a:t> minimum(</a:t>
            </a:r>
            <a:r>
              <a:rPr lang="en-US" sz="2400" dirty="0" err="1"/>
              <a:t>V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 max</a:t>
            </a:r>
            <a:r>
              <a:rPr lang="en-US" sz="2400" dirty="0"/>
              <a:t>).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698" y="2015698"/>
            <a:ext cx="2708702" cy="23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28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135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Reverse Breakdown Mechanism in  PN - Junctions</vt:lpstr>
      <vt:lpstr>Reverse Breakdown Mechanisms</vt:lpstr>
      <vt:lpstr>Slide 3</vt:lpstr>
      <vt:lpstr>Avalanche Mechanism</vt:lpstr>
      <vt:lpstr>Slide 5</vt:lpstr>
      <vt:lpstr>Slide 6</vt:lpstr>
      <vt:lpstr>ZENER Diode as a Regulator</vt:lpstr>
      <vt:lpstr>Zener Regulator 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Avalanche &amp; Zener Breakdowns</dc:title>
  <dc:creator>krishnamohan</dc:creator>
  <cp:lastModifiedBy>Admin</cp:lastModifiedBy>
  <cp:revision>25</cp:revision>
  <dcterms:created xsi:type="dcterms:W3CDTF">2018-08-10T09:52:34Z</dcterms:created>
  <dcterms:modified xsi:type="dcterms:W3CDTF">2022-01-03T16:18:00Z</dcterms:modified>
</cp:coreProperties>
</file>