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91" r:id="rId3"/>
    <p:sldId id="279" r:id="rId4"/>
    <p:sldId id="278" r:id="rId5"/>
    <p:sldId id="277" r:id="rId6"/>
    <p:sldId id="276" r:id="rId7"/>
    <p:sldId id="275" r:id="rId8"/>
    <p:sldId id="286" r:id="rId9"/>
    <p:sldId id="285" r:id="rId10"/>
    <p:sldId id="284" r:id="rId11"/>
    <p:sldId id="283" r:id="rId12"/>
    <p:sldId id="290" r:id="rId13"/>
    <p:sldId id="289" r:id="rId14"/>
    <p:sldId id="288" r:id="rId15"/>
    <p:sldId id="287" r:id="rId16"/>
    <p:sldId id="28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array-class-in-java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array-class-in-java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arrays-binarysearch-java-examples-set-1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8B35E1-618D-BE23-9C9C-1A00A749B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0"/>
            <a:ext cx="8610600" cy="68580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IN" b="1" dirty="0"/>
              <a:t>Comparator</a:t>
            </a:r>
          </a:p>
          <a:p>
            <a:pPr algn="just"/>
            <a:r>
              <a:rPr lang="en-US" sz="2800" b="0" i="0" dirty="0">
                <a:solidFill>
                  <a:srgbClr val="273239"/>
                </a:solidFill>
                <a:effectLst/>
                <a:latin typeface="+mj-lt"/>
              </a:rPr>
              <a:t>comparator interface is used to order the objects of user-defined classes. </a:t>
            </a:r>
          </a:p>
          <a:p>
            <a:pPr algn="just"/>
            <a:r>
              <a:rPr lang="en-US" sz="2800" b="0" i="0" dirty="0">
                <a:solidFill>
                  <a:srgbClr val="273239"/>
                </a:solidFill>
                <a:effectLst/>
                <a:latin typeface="+mj-lt"/>
              </a:rPr>
              <a:t>A comparator object is capable of comparing two objects of the same class</a:t>
            </a:r>
            <a:r>
              <a:rPr lang="en-US" sz="2800" b="1" i="0" dirty="0">
                <a:solidFill>
                  <a:srgbClr val="273239"/>
                </a:solidFill>
                <a:effectLst/>
                <a:latin typeface="+mj-lt"/>
              </a:rPr>
              <a:t>.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+mj-lt"/>
              </a:rPr>
              <a:t> </a:t>
            </a:r>
            <a:endParaRPr lang="en-US" sz="2800" dirty="0">
              <a:solidFill>
                <a:srgbClr val="273239"/>
              </a:solidFill>
              <a:latin typeface="+mj-lt"/>
            </a:endParaRPr>
          </a:p>
          <a:p>
            <a:pPr algn="just"/>
            <a:r>
              <a:rPr lang="en-US" sz="2800" dirty="0">
                <a:solidFill>
                  <a:srgbClr val="273239"/>
                </a:solidFill>
                <a:latin typeface="+mj-lt"/>
              </a:rPr>
              <a:t>This interface is present in java.util package and contains 2 methods compare(Object obj1, Object obj2) and equals(Object element). </a:t>
            </a:r>
          </a:p>
          <a:p>
            <a:pPr algn="just"/>
            <a:r>
              <a:rPr lang="en-US" sz="2800" dirty="0">
                <a:solidFill>
                  <a:srgbClr val="273239"/>
                </a:solidFill>
                <a:latin typeface="+mj-lt"/>
              </a:rPr>
              <a:t>Using a comparator, we can sort the elements based on data members. For instance, it may be on roll no, name, age, or anything else.</a:t>
            </a:r>
          </a:p>
          <a:p>
            <a:pPr marL="0" indent="0" algn="just">
              <a:buNone/>
            </a:pPr>
            <a:endParaRPr lang="en-US" sz="2400" dirty="0">
              <a:solidFill>
                <a:srgbClr val="273239"/>
              </a:solidFill>
              <a:latin typeface="+mj-lt"/>
            </a:endParaRPr>
          </a:p>
          <a:p>
            <a:pPr marL="0" indent="0" algn="just">
              <a:buNone/>
            </a:pPr>
            <a:r>
              <a:rPr lang="en-US" sz="2600" b="1" dirty="0">
                <a:solidFill>
                  <a:srgbClr val="273239"/>
                </a:solidFill>
                <a:latin typeface="+mj-lt"/>
              </a:rPr>
              <a:t>Syntax:</a:t>
            </a:r>
            <a:endParaRPr lang="en-IN" sz="2600" b="1" i="0" dirty="0">
              <a:solidFill>
                <a:srgbClr val="273239"/>
              </a:solidFill>
              <a:effectLst/>
              <a:latin typeface="+mj-lt"/>
            </a:endParaRPr>
          </a:p>
          <a:p>
            <a:pPr marL="0" indent="0" algn="just">
              <a:buNone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+mj-lt"/>
              </a:rPr>
              <a:t>public int compare(Object obj1, Object obj2)</a:t>
            </a:r>
          </a:p>
          <a:p>
            <a:pPr marL="0" indent="0" algn="just" fontAlgn="base">
              <a:buNone/>
            </a:pPr>
            <a:r>
              <a:rPr lang="en-US" sz="2800" dirty="0">
                <a:solidFill>
                  <a:srgbClr val="273239"/>
                </a:solidFill>
                <a:latin typeface="+mj-lt"/>
              </a:rPr>
              <a:t> </a:t>
            </a:r>
          </a:p>
          <a:p>
            <a:pPr marL="0" indent="0" algn="just"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indent="0" algn="just">
              <a:buNone/>
            </a:pPr>
            <a:endParaRPr lang="en-IN" sz="2800" b="1" dirty="0"/>
          </a:p>
        </p:txBody>
      </p:sp>
    </p:spTree>
    <p:extLst>
      <p:ext uri="{BB962C8B-B14F-4D97-AF65-F5344CB8AC3E}">
        <p14:creationId xmlns="" xmlns:p14="http://schemas.microsoft.com/office/powerpoint/2010/main" val="2990166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CFAC96D-AFEA-494E-FBCE-015C7299F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The following are the legacy classes defined by </a:t>
            </a:r>
            <a:r>
              <a:rPr lang="en-US" b="1" i="0" dirty="0">
                <a:solidFill>
                  <a:srgbClr val="212529"/>
                </a:solidFill>
                <a:effectLst/>
                <a:latin typeface="system-ui"/>
              </a:rPr>
              <a:t>java.util</a:t>
            </a: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 package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Dictionary</a:t>
            </a: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solidFill>
                  <a:srgbClr val="212529"/>
                </a:solidFill>
                <a:effectLst/>
                <a:latin typeface="system-ui"/>
              </a:rPr>
              <a:t>HashTable</a:t>
            </a:r>
            <a:endParaRPr lang="en-US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Properties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Stack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Vector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There is only one legacy interface called </a:t>
            </a:r>
            <a:r>
              <a:rPr lang="en-US" b="1" i="0" dirty="0">
                <a:solidFill>
                  <a:srgbClr val="212529"/>
                </a:solidFill>
                <a:effectLst/>
                <a:latin typeface="system-ui"/>
              </a:rPr>
              <a:t>Enumeration</a:t>
            </a:r>
            <a:endParaRPr lang="en-US" b="0" i="0" dirty="0">
              <a:solidFill>
                <a:srgbClr val="212529"/>
              </a:solidFill>
              <a:effectLst/>
              <a:latin typeface="system-ui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920617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CFAC96D-AFEA-494E-FBCE-015C7299F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en-US" sz="4600" b="1" i="0" dirty="0">
                <a:solidFill>
                  <a:srgbClr val="212529"/>
                </a:solidFill>
                <a:effectLst/>
                <a:latin typeface="system-ui"/>
              </a:rPr>
              <a:t>Enumeration interface</a:t>
            </a:r>
          </a:p>
          <a:p>
            <a:pPr algn="just"/>
            <a:r>
              <a:rPr lang="en-US" sz="3300" b="1" i="0" dirty="0">
                <a:solidFill>
                  <a:srgbClr val="212529"/>
                </a:solidFill>
                <a:effectLst/>
                <a:latin typeface="system-ui"/>
              </a:rPr>
              <a:t>Enumeration</a:t>
            </a:r>
            <a:r>
              <a:rPr lang="en-US" sz="3300" b="0" i="0" dirty="0">
                <a:solidFill>
                  <a:srgbClr val="212529"/>
                </a:solidFill>
                <a:effectLst/>
                <a:latin typeface="system-ui"/>
              </a:rPr>
              <a:t> interface defines method to enumerate(obtain one at a time) through collection of objects.</a:t>
            </a:r>
          </a:p>
          <a:p>
            <a:pPr algn="just"/>
            <a:r>
              <a:rPr lang="en-US" sz="3300" b="0" i="0" dirty="0">
                <a:solidFill>
                  <a:srgbClr val="212529"/>
                </a:solidFill>
                <a:effectLst/>
                <a:latin typeface="system-ui"/>
              </a:rPr>
              <a:t>This interface is superseded(replaced) by </a:t>
            </a:r>
            <a:r>
              <a:rPr lang="en-US" sz="3300" b="1" i="0" dirty="0">
                <a:solidFill>
                  <a:srgbClr val="212529"/>
                </a:solidFill>
                <a:effectLst/>
                <a:latin typeface="system-ui"/>
              </a:rPr>
              <a:t>Iterator</a:t>
            </a:r>
            <a:r>
              <a:rPr lang="en-US" sz="3300" b="0" i="0" dirty="0">
                <a:solidFill>
                  <a:srgbClr val="212529"/>
                </a:solidFill>
                <a:effectLst/>
                <a:latin typeface="system-ui"/>
              </a:rPr>
              <a:t> interface.</a:t>
            </a:r>
          </a:p>
          <a:p>
            <a:pPr algn="just"/>
            <a:r>
              <a:rPr lang="en-US" sz="3300" b="0" i="0" dirty="0">
                <a:solidFill>
                  <a:srgbClr val="212529"/>
                </a:solidFill>
                <a:effectLst/>
                <a:latin typeface="system-ui"/>
              </a:rPr>
              <a:t>However, some legacy classes such as </a:t>
            </a:r>
            <a:r>
              <a:rPr lang="en-US" sz="3300" b="1" i="0" dirty="0">
                <a:solidFill>
                  <a:srgbClr val="212529"/>
                </a:solidFill>
                <a:effectLst/>
                <a:latin typeface="system-ui"/>
              </a:rPr>
              <a:t>Vector</a:t>
            </a:r>
            <a:r>
              <a:rPr lang="en-US" sz="3300" b="0" i="0" dirty="0">
                <a:solidFill>
                  <a:srgbClr val="212529"/>
                </a:solidFill>
                <a:effectLst/>
                <a:latin typeface="system-ui"/>
              </a:rPr>
              <a:t> and </a:t>
            </a:r>
            <a:r>
              <a:rPr lang="en-US" sz="3300" b="1" i="0" dirty="0">
                <a:solidFill>
                  <a:srgbClr val="212529"/>
                </a:solidFill>
                <a:effectLst/>
                <a:latin typeface="system-ui"/>
              </a:rPr>
              <a:t>Properties</a:t>
            </a:r>
            <a:r>
              <a:rPr lang="en-US" sz="3300" b="0" i="0" dirty="0">
                <a:solidFill>
                  <a:srgbClr val="212529"/>
                </a:solidFill>
                <a:effectLst/>
                <a:latin typeface="system-ui"/>
              </a:rPr>
              <a:t> defines several method in which </a:t>
            </a:r>
            <a:r>
              <a:rPr lang="en-US" sz="3300" b="1" i="0" dirty="0">
                <a:solidFill>
                  <a:srgbClr val="212529"/>
                </a:solidFill>
                <a:effectLst/>
                <a:latin typeface="system-ui"/>
              </a:rPr>
              <a:t>Enumeration</a:t>
            </a:r>
            <a:r>
              <a:rPr lang="en-US" sz="3300" b="0" i="0" dirty="0">
                <a:solidFill>
                  <a:srgbClr val="212529"/>
                </a:solidFill>
                <a:effectLst/>
                <a:latin typeface="system-ui"/>
              </a:rPr>
              <a:t> interface is used.</a:t>
            </a:r>
            <a:endParaRPr lang="en-US" sz="28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marL="0" indent="0" algn="l">
              <a:buNone/>
            </a:pPr>
            <a:endParaRPr lang="en-US" b="0" i="0" dirty="0" smtClean="0">
              <a:solidFill>
                <a:srgbClr val="212529"/>
              </a:solidFill>
              <a:effectLst/>
              <a:latin typeface="system-ui"/>
            </a:endParaRPr>
          </a:p>
          <a:p>
            <a:pPr marL="0" indent="0" algn="l">
              <a:buNone/>
            </a:pPr>
            <a:r>
              <a:rPr lang="en-US" b="0" i="0" dirty="0" smtClean="0">
                <a:solidFill>
                  <a:srgbClr val="212529"/>
                </a:solidFill>
                <a:effectLst/>
                <a:latin typeface="system-ui"/>
              </a:rPr>
              <a:t>It </a:t>
            </a: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specifies the following two methods</a:t>
            </a:r>
          </a:p>
          <a:p>
            <a:pPr marL="0" indent="0" algn="l">
              <a:buNone/>
            </a:pPr>
            <a:endParaRPr lang="en-US" b="0" i="0" dirty="0">
              <a:solidFill>
                <a:srgbClr val="212529"/>
              </a:solidFill>
              <a:effectLst/>
              <a:latin typeface="system-ui"/>
            </a:endParaRPr>
          </a:p>
          <a:p>
            <a:pPr marL="0" indent="0" algn="l">
              <a:buNone/>
            </a:pPr>
            <a:r>
              <a:rPr lang="en-US" b="0" i="0" dirty="0" err="1">
                <a:solidFill>
                  <a:srgbClr val="212529"/>
                </a:solidFill>
                <a:effectLst/>
                <a:latin typeface="system-ui"/>
              </a:rPr>
              <a:t>boolean</a:t>
            </a: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system-ui"/>
              </a:rPr>
              <a:t>hasMoreElements</a:t>
            </a: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() //It returns true while there are still more elements to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system-ui"/>
              </a:rPr>
              <a:t>extract,and</a:t>
            </a: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 returns false when all the elements have been enumerated.</a:t>
            </a:r>
          </a:p>
          <a:p>
            <a:pPr marL="0" indent="0" algn="l">
              <a:buNone/>
            </a:pPr>
            <a:endParaRPr lang="en-US" b="0" i="0" dirty="0">
              <a:solidFill>
                <a:srgbClr val="212529"/>
              </a:solidFill>
              <a:effectLst/>
              <a:latin typeface="system-ui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Object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system-ui"/>
              </a:rPr>
              <a:t>nextElement</a:t>
            </a: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() //It returns the next object in the enumeration i.e. each call to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system-ui"/>
              </a:rPr>
              <a:t>nextElement</a:t>
            </a: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() method </a:t>
            </a:r>
          </a:p>
          <a:p>
            <a:pPr marL="0" indent="0" algn="l">
              <a:buNone/>
            </a:pPr>
            <a:endParaRPr lang="en-US" b="0" i="0" dirty="0">
              <a:solidFill>
                <a:srgbClr val="212529"/>
              </a:solidFill>
              <a:effectLst/>
              <a:latin typeface="system-ui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obtains the next object in the enumeration. It throws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system-ui"/>
              </a:rPr>
              <a:t>NoSuchElementException</a:t>
            </a: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 when the enumeration is complete.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918168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CFAC96D-AFEA-494E-FBCE-015C7299F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>
              <a:buNone/>
            </a:pPr>
            <a:r>
              <a:rPr lang="en-US" b="0" dirty="0" err="1">
                <a:effectLst/>
              </a:rPr>
              <a:t>Hashtable</a:t>
            </a:r>
            <a:r>
              <a:rPr lang="en-US" b="0" dirty="0">
                <a:effectLst/>
              </a:rPr>
              <a:t> class</a:t>
            </a:r>
          </a:p>
          <a:p>
            <a:pPr algn="just"/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Like HashMap,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system-ui"/>
              </a:rPr>
              <a:t>Hashtable</a:t>
            </a: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 also stores key/value pair. However neither </a:t>
            </a:r>
            <a:r>
              <a:rPr lang="en-US" b="1" i="0" dirty="0">
                <a:solidFill>
                  <a:srgbClr val="212529"/>
                </a:solidFill>
                <a:effectLst/>
                <a:latin typeface="system-ui"/>
              </a:rPr>
              <a:t>keys</a:t>
            </a: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 nor </a:t>
            </a:r>
            <a:r>
              <a:rPr lang="en-US" b="1" i="0" dirty="0">
                <a:solidFill>
                  <a:srgbClr val="212529"/>
                </a:solidFill>
                <a:effectLst/>
                <a:latin typeface="system-ui"/>
              </a:rPr>
              <a:t>values</a:t>
            </a: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 can be </a:t>
            </a:r>
            <a:r>
              <a:rPr lang="en-US" b="1" i="0" dirty="0">
                <a:solidFill>
                  <a:srgbClr val="212529"/>
                </a:solidFill>
                <a:effectLst/>
                <a:latin typeface="system-ui"/>
              </a:rPr>
              <a:t>null</a:t>
            </a: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.</a:t>
            </a:r>
          </a:p>
          <a:p>
            <a:pPr algn="just"/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There is one more difference </a:t>
            </a:r>
            <a:r>
              <a:rPr lang="en-US" b="0" i="0" dirty="0" smtClean="0">
                <a:solidFill>
                  <a:srgbClr val="212529"/>
                </a:solidFill>
                <a:effectLst/>
                <a:latin typeface="system-ui"/>
              </a:rPr>
              <a:t>is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system-ui"/>
              </a:rPr>
              <a:t>Hashtable</a:t>
            </a: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 is synchronized while HashMap is not.</a:t>
            </a:r>
          </a:p>
          <a:p>
            <a:pPr marL="0" indent="0" algn="just">
              <a:buNone/>
            </a:pP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448830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CFAC96D-AFEA-494E-FBCE-015C7299F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java.util</a:t>
            </a:r>
            <a:r>
              <a:rPr lang="en-IN" dirty="0"/>
              <a:t>.*;</a:t>
            </a:r>
          </a:p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HashTableDemo</a:t>
            </a: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  public static void main(String </a:t>
            </a:r>
            <a:r>
              <a:rPr lang="en-IN" dirty="0" err="1"/>
              <a:t>args</a:t>
            </a:r>
            <a:r>
              <a:rPr lang="en-IN" dirty="0"/>
              <a:t>[])   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Hashtable</a:t>
            </a:r>
            <a:r>
              <a:rPr lang="en-IN" dirty="0"/>
              <a:t>&lt;</a:t>
            </a:r>
            <a:r>
              <a:rPr lang="en-IN" dirty="0" err="1"/>
              <a:t>String,Integer</a:t>
            </a:r>
            <a:r>
              <a:rPr lang="en-IN" dirty="0"/>
              <a:t>&gt; </a:t>
            </a:r>
            <a:r>
              <a:rPr lang="en-IN" dirty="0" err="1"/>
              <a:t>ht</a:t>
            </a:r>
            <a:r>
              <a:rPr lang="en-IN" dirty="0"/>
              <a:t> = new </a:t>
            </a:r>
            <a:r>
              <a:rPr lang="en-IN" dirty="0" err="1"/>
              <a:t>Hashtable</a:t>
            </a:r>
            <a:r>
              <a:rPr lang="en-IN" dirty="0"/>
              <a:t>&lt;</a:t>
            </a:r>
            <a:r>
              <a:rPr lang="en-IN" dirty="0" err="1"/>
              <a:t>String,Integer</a:t>
            </a:r>
            <a:r>
              <a:rPr lang="en-IN" dirty="0"/>
              <a:t>&gt;();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ht.put</a:t>
            </a:r>
            <a:r>
              <a:rPr lang="en-IN" dirty="0"/>
              <a:t>("a", 100);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ht.put</a:t>
            </a:r>
            <a:r>
              <a:rPr lang="en-IN" dirty="0"/>
              <a:t>("</a:t>
            </a:r>
            <a:r>
              <a:rPr lang="en-IN" dirty="0" err="1"/>
              <a:t>b",new</a:t>
            </a:r>
            <a:r>
              <a:rPr lang="en-IN" dirty="0"/>
              <a:t> Integer(200));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ht.put</a:t>
            </a:r>
            <a:r>
              <a:rPr lang="en-IN" dirty="0"/>
              <a:t>("</a:t>
            </a:r>
            <a:r>
              <a:rPr lang="en-IN" dirty="0" err="1"/>
              <a:t>c",new</a:t>
            </a:r>
            <a:r>
              <a:rPr lang="en-IN" dirty="0"/>
              <a:t> Integer(300));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ht.put</a:t>
            </a:r>
            <a:r>
              <a:rPr lang="en-IN" dirty="0"/>
              <a:t>("</a:t>
            </a:r>
            <a:r>
              <a:rPr lang="en-IN" dirty="0" err="1"/>
              <a:t>d",new</a:t>
            </a:r>
            <a:r>
              <a:rPr lang="en-IN" dirty="0"/>
              <a:t> Integer(400));</a:t>
            </a:r>
          </a:p>
          <a:p>
            <a:pPr marL="0" indent="0">
              <a:buNone/>
            </a:pPr>
            <a:r>
              <a:rPr lang="en-IN" dirty="0"/>
              <a:t>    Set </a:t>
            </a:r>
            <a:r>
              <a:rPr lang="en-IN" dirty="0" err="1"/>
              <a:t>st</a:t>
            </a:r>
            <a:r>
              <a:rPr lang="en-IN" dirty="0"/>
              <a:t> = </a:t>
            </a:r>
            <a:r>
              <a:rPr lang="en-IN" dirty="0" err="1"/>
              <a:t>ht.entrySet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  Iterator </a:t>
            </a:r>
            <a:r>
              <a:rPr lang="en-IN" dirty="0" err="1"/>
              <a:t>itr</a:t>
            </a:r>
            <a:r>
              <a:rPr lang="en-IN" dirty="0"/>
              <a:t>=</a:t>
            </a:r>
            <a:r>
              <a:rPr lang="en-IN" dirty="0" err="1"/>
              <a:t>st.iterator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  while(</a:t>
            </a:r>
            <a:r>
              <a:rPr lang="en-IN" dirty="0" err="1"/>
              <a:t>itr.hasNext</a:t>
            </a:r>
            <a:r>
              <a:rPr lang="en-IN" dirty="0"/>
              <a:t>())     {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Map.Entry</a:t>
            </a:r>
            <a:r>
              <a:rPr lang="en-IN" dirty="0"/>
              <a:t> m=(</a:t>
            </a:r>
            <a:r>
              <a:rPr lang="en-IN" dirty="0" err="1"/>
              <a:t>Map.Entry</a:t>
            </a:r>
            <a:r>
              <a:rPr lang="en-IN" dirty="0"/>
              <a:t>)</a:t>
            </a:r>
            <a:r>
              <a:rPr lang="en-IN" dirty="0" err="1"/>
              <a:t>itr.next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itr.getKey</a:t>
            </a:r>
            <a:r>
              <a:rPr lang="en-IN" dirty="0"/>
              <a:t>()+" "+</a:t>
            </a:r>
            <a:r>
              <a:rPr lang="en-IN" dirty="0" err="1"/>
              <a:t>itr.getValue</a:t>
            </a:r>
            <a:r>
              <a:rPr lang="en-IN" dirty="0"/>
              <a:t>());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196398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CFAC96D-AFEA-494E-FBCE-015C7299F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ffectLst/>
              </a:rPr>
              <a:t>Properties class</a:t>
            </a:r>
          </a:p>
          <a:p>
            <a:pPr algn="just"/>
            <a:r>
              <a:rPr lang="en-US" sz="2800" i="0" dirty="0">
                <a:solidFill>
                  <a:srgbClr val="212529"/>
                </a:solidFill>
                <a:effectLst/>
              </a:rPr>
              <a:t>Properties </a:t>
            </a:r>
            <a:r>
              <a:rPr lang="en-US" sz="2800" b="0" i="0" dirty="0">
                <a:solidFill>
                  <a:srgbClr val="212529"/>
                </a:solidFill>
                <a:effectLst/>
              </a:rPr>
              <a:t>class extends </a:t>
            </a:r>
            <a:r>
              <a:rPr lang="en-US" sz="2800" b="1" i="0" dirty="0" err="1">
                <a:solidFill>
                  <a:srgbClr val="212529"/>
                </a:solidFill>
                <a:effectLst/>
              </a:rPr>
              <a:t>Hashtable</a:t>
            </a:r>
            <a:r>
              <a:rPr lang="en-US" sz="2800" b="0" i="0" dirty="0">
                <a:solidFill>
                  <a:srgbClr val="212529"/>
                </a:solidFill>
                <a:effectLst/>
              </a:rPr>
              <a:t> class.</a:t>
            </a:r>
          </a:p>
          <a:p>
            <a:pPr algn="just"/>
            <a:r>
              <a:rPr lang="en-US" sz="2800" b="0" i="0" dirty="0">
                <a:solidFill>
                  <a:srgbClr val="212529"/>
                </a:solidFill>
                <a:effectLst/>
              </a:rPr>
              <a:t>It is used to maintain list of value in which both key and value are </a:t>
            </a:r>
            <a:r>
              <a:rPr lang="en-US" sz="2800" b="1" i="0" dirty="0">
                <a:solidFill>
                  <a:srgbClr val="212529"/>
                </a:solidFill>
                <a:effectLst/>
              </a:rPr>
              <a:t>String</a:t>
            </a:r>
            <a:endParaRPr lang="en-US" sz="2800" b="0" i="0" dirty="0">
              <a:solidFill>
                <a:srgbClr val="212529"/>
              </a:solidFill>
              <a:effectLst/>
            </a:endParaRPr>
          </a:p>
          <a:p>
            <a:pPr algn="just"/>
            <a:r>
              <a:rPr lang="en-IN" sz="2800" dirty="0" smtClean="0"/>
              <a:t>It can be used to get property value based on the property key</a:t>
            </a:r>
            <a:r>
              <a:rPr lang="en-IN" sz="2800" dirty="0" smtClean="0"/>
              <a:t>.</a:t>
            </a:r>
          </a:p>
          <a:p>
            <a:pPr algn="just"/>
            <a:r>
              <a:rPr lang="en-IN" sz="2800" dirty="0" smtClean="0"/>
              <a:t> </a:t>
            </a:r>
            <a:r>
              <a:rPr lang="en-IN" sz="2800" dirty="0" smtClean="0"/>
              <a:t>The Properties class provides methods to get data from the properties file and store data into the properties file</a:t>
            </a:r>
            <a:r>
              <a:rPr lang="en-IN" sz="2800" dirty="0" smtClean="0"/>
              <a:t>.. </a:t>
            </a:r>
          </a:p>
          <a:p>
            <a:pPr algn="just"/>
            <a:r>
              <a:rPr lang="en-IN" sz="2800" dirty="0" smtClean="0"/>
              <a:t>Recompilation is not required if the information is changed from a properties </a:t>
            </a:r>
            <a:r>
              <a:rPr lang="en-IN" sz="2800" dirty="0" smtClean="0"/>
              <a:t>file</a:t>
            </a:r>
          </a:p>
          <a:p>
            <a:r>
              <a:rPr lang="en-IN" sz="2800" dirty="0" smtClean="0"/>
              <a:t>It </a:t>
            </a:r>
            <a:r>
              <a:rPr lang="en-IN" sz="2800" dirty="0" smtClean="0"/>
              <a:t>is used to store information which is to be changed frequently. </a:t>
            </a:r>
            <a:endParaRPr lang="en-US" sz="2800" dirty="0" smtClean="0"/>
          </a:p>
          <a:p>
            <a:r>
              <a:rPr lang="en-IN" sz="2800" dirty="0" smtClean="0"/>
              <a:t> </a:t>
            </a:r>
            <a:r>
              <a:rPr lang="en-IN" sz="2800" dirty="0" smtClean="0"/>
              <a:t>it can be used to get the properties of a system.</a:t>
            </a:r>
            <a:endParaRPr lang="en-IN" sz="2800" dirty="0"/>
          </a:p>
        </p:txBody>
      </p:sp>
    </p:spTree>
    <p:extLst>
      <p:ext uri="{BB962C8B-B14F-4D97-AF65-F5344CB8AC3E}">
        <p14:creationId xmlns="" xmlns:p14="http://schemas.microsoft.com/office/powerpoint/2010/main" val="687993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CFAC96D-AFEA-494E-FBCE-015C7299F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b="1" dirty="0" smtClean="0"/>
              <a:t>import</a:t>
            </a:r>
            <a:r>
              <a:rPr lang="en-IN" dirty="0" smtClean="0"/>
              <a:t> </a:t>
            </a:r>
            <a:r>
              <a:rPr lang="en-IN" dirty="0" err="1" smtClean="0"/>
              <a:t>java.util</a:t>
            </a:r>
            <a:r>
              <a:rPr lang="en-IN" dirty="0" smtClean="0"/>
              <a:t>.*;  </a:t>
            </a:r>
          </a:p>
          <a:p>
            <a:pPr>
              <a:buNone/>
            </a:pPr>
            <a:r>
              <a:rPr lang="en-IN" b="1" dirty="0" smtClean="0"/>
              <a:t>import</a:t>
            </a:r>
            <a:r>
              <a:rPr lang="en-IN" dirty="0" smtClean="0"/>
              <a:t> java.io.*;  </a:t>
            </a:r>
          </a:p>
          <a:p>
            <a:pPr>
              <a:buNone/>
            </a:pPr>
            <a:r>
              <a:rPr lang="en-IN" b="1" dirty="0" smtClean="0"/>
              <a:t>public</a:t>
            </a:r>
            <a:r>
              <a:rPr lang="en-IN" dirty="0" smtClean="0"/>
              <a:t> </a:t>
            </a:r>
            <a:r>
              <a:rPr lang="en-IN" b="1" dirty="0" smtClean="0"/>
              <a:t>class</a:t>
            </a:r>
            <a:r>
              <a:rPr lang="en-IN" dirty="0" smtClean="0"/>
              <a:t> Test {  </a:t>
            </a:r>
          </a:p>
          <a:p>
            <a:pPr>
              <a:buNone/>
            </a:pPr>
            <a:r>
              <a:rPr lang="en-IN" b="1" dirty="0" smtClean="0"/>
              <a:t>public</a:t>
            </a:r>
            <a:r>
              <a:rPr lang="en-IN" dirty="0" smtClean="0"/>
              <a:t> </a:t>
            </a:r>
            <a:r>
              <a:rPr lang="en-IN" b="1" dirty="0" smtClean="0"/>
              <a:t>static</a:t>
            </a:r>
            <a:r>
              <a:rPr lang="en-IN" dirty="0" smtClean="0"/>
              <a:t> </a:t>
            </a:r>
            <a:r>
              <a:rPr lang="en-IN" b="1" dirty="0" smtClean="0"/>
              <a:t>void</a:t>
            </a:r>
            <a:r>
              <a:rPr lang="en-IN" dirty="0" smtClean="0"/>
              <a:t> main(String[] </a:t>
            </a:r>
            <a:r>
              <a:rPr lang="en-IN" dirty="0" err="1" smtClean="0"/>
              <a:t>args</a:t>
            </a:r>
            <a:r>
              <a:rPr lang="en-IN" dirty="0" smtClean="0"/>
              <a:t>)</a:t>
            </a:r>
            <a:r>
              <a:rPr lang="en-IN" b="1" dirty="0" smtClean="0"/>
              <a:t>throws</a:t>
            </a:r>
            <a:r>
              <a:rPr lang="en-IN" dirty="0" smtClean="0"/>
              <a:t> Exception{  </a:t>
            </a:r>
          </a:p>
          <a:p>
            <a:pPr>
              <a:buNone/>
            </a:pPr>
            <a:r>
              <a:rPr lang="en-IN" dirty="0" smtClean="0"/>
              <a:t>    </a:t>
            </a:r>
            <a:r>
              <a:rPr lang="en-IN" dirty="0" err="1" smtClean="0"/>
              <a:t>FileReader</a:t>
            </a:r>
            <a:r>
              <a:rPr lang="en-IN" dirty="0" smtClean="0"/>
              <a:t> reader=</a:t>
            </a:r>
            <a:r>
              <a:rPr lang="en-IN" b="1" dirty="0" smtClean="0"/>
              <a:t>new</a:t>
            </a:r>
            <a:r>
              <a:rPr lang="en-IN" dirty="0" smtClean="0"/>
              <a:t> </a:t>
            </a:r>
            <a:r>
              <a:rPr lang="en-IN" dirty="0" err="1" smtClean="0"/>
              <a:t>FileReader</a:t>
            </a:r>
            <a:r>
              <a:rPr lang="en-IN" dirty="0" smtClean="0"/>
              <a:t>("</a:t>
            </a:r>
            <a:r>
              <a:rPr lang="en-IN" dirty="0" err="1" smtClean="0"/>
              <a:t>db.properties</a:t>
            </a:r>
            <a:r>
              <a:rPr lang="en-IN" dirty="0" smtClean="0"/>
              <a:t>");  </a:t>
            </a:r>
          </a:p>
          <a:p>
            <a:pPr>
              <a:buNone/>
            </a:pPr>
            <a:r>
              <a:rPr lang="en-IN" dirty="0" smtClean="0"/>
              <a:t>      </a:t>
            </a:r>
          </a:p>
          <a:p>
            <a:pPr>
              <a:buNone/>
            </a:pPr>
            <a:r>
              <a:rPr lang="en-IN" dirty="0" smtClean="0"/>
              <a:t>    Properties p=</a:t>
            </a:r>
            <a:r>
              <a:rPr lang="en-IN" b="1" dirty="0" smtClean="0"/>
              <a:t>new</a:t>
            </a:r>
            <a:r>
              <a:rPr lang="en-IN" dirty="0" smtClean="0"/>
              <a:t> Properties();  </a:t>
            </a:r>
          </a:p>
          <a:p>
            <a:pPr>
              <a:buNone/>
            </a:pPr>
            <a:r>
              <a:rPr lang="en-IN" dirty="0" smtClean="0"/>
              <a:t>    </a:t>
            </a:r>
            <a:r>
              <a:rPr lang="en-IN" dirty="0" err="1" smtClean="0"/>
              <a:t>p.load</a:t>
            </a:r>
            <a:r>
              <a:rPr lang="en-IN" dirty="0" smtClean="0"/>
              <a:t>(reader);  </a:t>
            </a:r>
          </a:p>
          <a:p>
            <a:pPr>
              <a:buNone/>
            </a:pPr>
            <a:r>
              <a:rPr lang="en-IN" dirty="0" smtClean="0"/>
              <a:t>      </a:t>
            </a:r>
          </a:p>
          <a:p>
            <a:pPr>
              <a:buNone/>
            </a:pPr>
            <a:r>
              <a:rPr lang="en-IN" dirty="0" smtClean="0"/>
              <a:t>    </a:t>
            </a:r>
            <a:r>
              <a:rPr lang="en-IN" dirty="0" err="1" smtClean="0"/>
              <a:t>System.out.println</a:t>
            </a:r>
            <a:r>
              <a:rPr lang="en-IN" dirty="0" smtClean="0"/>
              <a:t>(</a:t>
            </a:r>
            <a:r>
              <a:rPr lang="en-IN" dirty="0" err="1" smtClean="0"/>
              <a:t>p.getProperty</a:t>
            </a:r>
            <a:r>
              <a:rPr lang="en-IN" dirty="0" smtClean="0"/>
              <a:t>("user"));  </a:t>
            </a:r>
          </a:p>
          <a:p>
            <a:pPr>
              <a:buNone/>
            </a:pPr>
            <a:r>
              <a:rPr lang="en-IN" dirty="0" smtClean="0"/>
              <a:t>    </a:t>
            </a:r>
            <a:r>
              <a:rPr lang="en-IN" dirty="0" err="1" smtClean="0"/>
              <a:t>System.out.println</a:t>
            </a:r>
            <a:r>
              <a:rPr lang="en-IN" dirty="0" smtClean="0"/>
              <a:t>(</a:t>
            </a:r>
            <a:r>
              <a:rPr lang="en-IN" dirty="0" err="1" smtClean="0"/>
              <a:t>p.getProperty</a:t>
            </a:r>
            <a:r>
              <a:rPr lang="en-IN" dirty="0" smtClean="0"/>
              <a:t>("password"));  </a:t>
            </a:r>
          </a:p>
          <a:p>
            <a:pPr>
              <a:buNone/>
            </a:pPr>
            <a:r>
              <a:rPr lang="en-IN" dirty="0" smtClean="0"/>
              <a:t>}  </a:t>
            </a:r>
          </a:p>
          <a:p>
            <a:pPr>
              <a:buNone/>
            </a:pPr>
            <a:r>
              <a:rPr lang="en-IN" dirty="0" smtClean="0"/>
              <a:t>}  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213108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CFAC96D-AFEA-494E-FBCE-015C7299F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Dictionary Class</a:t>
            </a:r>
          </a:p>
          <a:p>
            <a:pPr marL="0" indent="0" algn="just"/>
            <a:r>
              <a:rPr lang="en-IN" b="1" dirty="0" smtClean="0"/>
              <a:t>Dictionary</a:t>
            </a:r>
            <a:r>
              <a:rPr lang="en-IN" dirty="0" smtClean="0"/>
              <a:t> is the list of key-value pairs. We can store, retrieve, remove, get, and put values in the dictionary by using the Java Dictionary class</a:t>
            </a:r>
          </a:p>
          <a:p>
            <a:pPr marL="0" indent="0" algn="just"/>
            <a:r>
              <a:rPr lang="en-IN" b="1" dirty="0" smtClean="0"/>
              <a:t>Dictionary</a:t>
            </a:r>
            <a:r>
              <a:rPr lang="en-IN" dirty="0" smtClean="0"/>
              <a:t> class is an abstract class parent class of any class.</a:t>
            </a:r>
          </a:p>
          <a:p>
            <a:pPr marL="0" indent="0" algn="just"/>
            <a:r>
              <a:rPr lang="en-IN" dirty="0" smtClean="0"/>
              <a:t> It belongs to </a:t>
            </a:r>
            <a:r>
              <a:rPr lang="en-IN" b="1" dirty="0" err="1" smtClean="0"/>
              <a:t>java.util</a:t>
            </a:r>
            <a:r>
              <a:rPr lang="en-IN" dirty="0" smtClean="0"/>
              <a:t> package. </a:t>
            </a:r>
          </a:p>
          <a:p>
            <a:pPr marL="0" indent="0" algn="just"/>
            <a:r>
              <a:rPr lang="en-IN" dirty="0" smtClean="0"/>
              <a:t>Dictionary extends the </a:t>
            </a:r>
            <a:r>
              <a:rPr lang="en-IN" dirty="0" err="1" smtClean="0"/>
              <a:t>HashTable</a:t>
            </a:r>
            <a:r>
              <a:rPr lang="en-IN" dirty="0" smtClean="0"/>
              <a:t> class</a:t>
            </a:r>
          </a:p>
          <a:p>
            <a:pPr marL="0" indent="0" algn="just"/>
            <a:r>
              <a:rPr lang="en-IN" dirty="0" smtClean="0"/>
              <a:t>Like the </a:t>
            </a:r>
            <a:r>
              <a:rPr lang="en-IN" dirty="0" err="1" smtClean="0"/>
              <a:t>Hashtable</a:t>
            </a:r>
            <a:r>
              <a:rPr lang="en-IN" dirty="0" smtClean="0"/>
              <a:t> class, it also maps the keys to values. </a:t>
            </a:r>
          </a:p>
          <a:p>
            <a:pPr marL="0" indent="0" algn="just"/>
            <a:r>
              <a:rPr lang="en-IN" dirty="0" smtClean="0"/>
              <a:t>every key and value is an object and any non-null object can be used as a key and as a value.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680653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0"/>
            <a:ext cx="4495800" cy="6858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 smtClean="0"/>
              <a:t>import java.io.*;</a:t>
            </a:r>
          </a:p>
          <a:p>
            <a:pPr marL="0" indent="0">
              <a:buNone/>
            </a:pPr>
            <a:r>
              <a:rPr lang="en-IN" dirty="0" smtClean="0"/>
              <a:t>import </a:t>
            </a:r>
            <a:r>
              <a:rPr lang="en-IN" dirty="0" err="1" smtClean="0"/>
              <a:t>java.lang</a:t>
            </a:r>
            <a:r>
              <a:rPr lang="en-IN" dirty="0" smtClean="0"/>
              <a:t>.*;</a:t>
            </a:r>
          </a:p>
          <a:p>
            <a:pPr marL="0" indent="0">
              <a:buNone/>
            </a:pPr>
            <a:r>
              <a:rPr lang="en-IN" dirty="0" smtClean="0"/>
              <a:t>import </a:t>
            </a:r>
            <a:r>
              <a:rPr lang="en-IN" dirty="0" err="1" smtClean="0"/>
              <a:t>java.util</a:t>
            </a:r>
            <a:r>
              <a:rPr lang="en-IN" dirty="0" smtClean="0"/>
              <a:t>.*;</a:t>
            </a:r>
          </a:p>
          <a:p>
            <a:pPr marL="0" indent="0">
              <a:buNone/>
            </a:pPr>
            <a:r>
              <a:rPr lang="en-IN" dirty="0" smtClean="0"/>
              <a:t>class Student {</a:t>
            </a:r>
          </a:p>
          <a:p>
            <a:pPr marL="0" indent="0">
              <a:buNone/>
            </a:pPr>
            <a:r>
              <a:rPr lang="en-IN" dirty="0" smtClean="0"/>
              <a:t>    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rollno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    String name, address;</a:t>
            </a:r>
          </a:p>
          <a:p>
            <a:pPr marL="0" indent="0">
              <a:buNone/>
            </a:pPr>
            <a:r>
              <a:rPr lang="en-IN" dirty="0" smtClean="0"/>
              <a:t>     public Student(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rollno</a:t>
            </a:r>
            <a:r>
              <a:rPr lang="en-IN" dirty="0" smtClean="0"/>
              <a:t>, String name, String address)    {</a:t>
            </a:r>
          </a:p>
          <a:p>
            <a:pPr marL="0" indent="0">
              <a:buNone/>
            </a:pPr>
            <a:r>
              <a:rPr lang="en-IN" dirty="0" smtClean="0"/>
              <a:t>         </a:t>
            </a:r>
            <a:r>
              <a:rPr lang="en-IN" dirty="0" err="1" smtClean="0"/>
              <a:t>this.rollno</a:t>
            </a:r>
            <a:r>
              <a:rPr lang="en-IN" dirty="0" smtClean="0"/>
              <a:t> = </a:t>
            </a:r>
            <a:r>
              <a:rPr lang="en-IN" dirty="0" err="1" smtClean="0"/>
              <a:t>rollno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        this.name = name;</a:t>
            </a:r>
          </a:p>
          <a:p>
            <a:pPr marL="0" indent="0">
              <a:buNone/>
            </a:pPr>
            <a:r>
              <a:rPr lang="en-IN" dirty="0" smtClean="0"/>
              <a:t>        </a:t>
            </a:r>
            <a:r>
              <a:rPr lang="en-IN" dirty="0" err="1" smtClean="0"/>
              <a:t>this.address</a:t>
            </a:r>
            <a:r>
              <a:rPr lang="en-IN" dirty="0" smtClean="0"/>
              <a:t> = address;     }</a:t>
            </a:r>
          </a:p>
          <a:p>
            <a:pPr marL="0" indent="0">
              <a:buNone/>
            </a:pPr>
            <a:r>
              <a:rPr lang="en-IN" dirty="0" smtClean="0"/>
              <a:t>     public String </a:t>
            </a:r>
            <a:r>
              <a:rPr lang="en-IN" dirty="0" err="1" smtClean="0"/>
              <a:t>toString</a:t>
            </a:r>
            <a:r>
              <a:rPr lang="en-IN" dirty="0" smtClean="0"/>
              <a:t>()     {</a:t>
            </a:r>
          </a:p>
          <a:p>
            <a:pPr marL="0" indent="0">
              <a:buNone/>
            </a:pPr>
            <a:r>
              <a:rPr lang="en-IN" dirty="0" smtClean="0"/>
              <a:t>         return </a:t>
            </a:r>
            <a:r>
              <a:rPr lang="en-IN" dirty="0" err="1" smtClean="0"/>
              <a:t>this.rollno</a:t>
            </a:r>
            <a:r>
              <a:rPr lang="en-IN" dirty="0" smtClean="0"/>
              <a:t> + " " + this.name + " "</a:t>
            </a:r>
          </a:p>
          <a:p>
            <a:pPr marL="0" indent="0">
              <a:buNone/>
            </a:pPr>
            <a:r>
              <a:rPr lang="en-IN" dirty="0" smtClean="0"/>
              <a:t>            + </a:t>
            </a:r>
            <a:r>
              <a:rPr lang="en-IN" dirty="0" err="1" smtClean="0"/>
              <a:t>this.address</a:t>
            </a:r>
            <a:r>
              <a:rPr lang="en-IN" dirty="0" smtClean="0"/>
              <a:t>;      }}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class </a:t>
            </a:r>
            <a:r>
              <a:rPr lang="en-IN" dirty="0" err="1" smtClean="0">
                <a:solidFill>
                  <a:srgbClr val="FF0000"/>
                </a:solidFill>
              </a:rPr>
              <a:t>Sortbyroll</a:t>
            </a:r>
            <a:r>
              <a:rPr lang="en-IN" dirty="0" smtClean="0">
                <a:solidFill>
                  <a:srgbClr val="FF0000"/>
                </a:solidFill>
              </a:rPr>
              <a:t> implements Comparator&lt;Student&gt; {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    public </a:t>
            </a:r>
            <a:r>
              <a:rPr lang="en-IN" dirty="0" err="1" smtClean="0">
                <a:solidFill>
                  <a:srgbClr val="FF0000"/>
                </a:solidFill>
              </a:rPr>
              <a:t>int</a:t>
            </a:r>
            <a:r>
              <a:rPr lang="en-IN" dirty="0" smtClean="0">
                <a:solidFill>
                  <a:srgbClr val="FF0000"/>
                </a:solidFill>
              </a:rPr>
              <a:t> compare(Student a, Student b)    {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if (</a:t>
            </a:r>
            <a:r>
              <a:rPr lang="en-IN" dirty="0" err="1" smtClean="0">
                <a:solidFill>
                  <a:srgbClr val="FF0000"/>
                </a:solidFill>
              </a:rPr>
              <a:t>a.rollno</a:t>
            </a:r>
            <a:r>
              <a:rPr lang="en-IN" dirty="0" smtClean="0">
                <a:solidFill>
                  <a:srgbClr val="FF0000"/>
                </a:solidFill>
              </a:rPr>
              <a:t>==</a:t>
            </a:r>
            <a:r>
              <a:rPr lang="en-IN" dirty="0" err="1" smtClean="0">
                <a:solidFill>
                  <a:srgbClr val="FF0000"/>
                </a:solidFill>
              </a:rPr>
              <a:t>b.rollno</a:t>
            </a:r>
            <a:r>
              <a:rPr lang="en-IN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        return 0;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        else if(</a:t>
            </a:r>
            <a:r>
              <a:rPr lang="en-IN" dirty="0" err="1" smtClean="0">
                <a:solidFill>
                  <a:srgbClr val="FF0000"/>
                </a:solidFill>
              </a:rPr>
              <a:t>a.rollno</a:t>
            </a:r>
            <a:r>
              <a:rPr lang="en-IN" dirty="0" smtClean="0">
                <a:solidFill>
                  <a:srgbClr val="FF0000"/>
                </a:solidFill>
              </a:rPr>
              <a:t>&gt;</a:t>
            </a:r>
            <a:r>
              <a:rPr lang="en-IN" dirty="0" err="1" smtClean="0">
                <a:solidFill>
                  <a:srgbClr val="FF0000"/>
                </a:solidFill>
              </a:rPr>
              <a:t>b.rollno</a:t>
            </a:r>
            <a:r>
              <a:rPr lang="en-IN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        return 1;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        else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        return -1;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        //return </a:t>
            </a:r>
            <a:r>
              <a:rPr lang="en-IN" dirty="0" err="1" smtClean="0">
                <a:solidFill>
                  <a:srgbClr val="FF0000"/>
                </a:solidFill>
              </a:rPr>
              <a:t>a.rollno</a:t>
            </a:r>
            <a:r>
              <a:rPr lang="en-IN" dirty="0" smtClean="0">
                <a:solidFill>
                  <a:srgbClr val="FF0000"/>
                </a:solidFill>
              </a:rPr>
              <a:t> - </a:t>
            </a:r>
            <a:r>
              <a:rPr lang="en-IN" dirty="0" err="1" smtClean="0">
                <a:solidFill>
                  <a:srgbClr val="FF0000"/>
                </a:solidFill>
              </a:rPr>
              <a:t>b.rollno</a:t>
            </a:r>
            <a:r>
              <a:rPr lang="en-IN" dirty="0" smtClean="0">
                <a:solidFill>
                  <a:srgbClr val="FF0000"/>
                </a:solidFill>
              </a:rPr>
              <a:t>;    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        } } } }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0"/>
            <a:ext cx="4495800" cy="6858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 smtClean="0"/>
              <a:t>class Test {</a:t>
            </a:r>
          </a:p>
          <a:p>
            <a:pPr marL="0" indent="0">
              <a:buNone/>
            </a:pPr>
            <a:r>
              <a:rPr lang="en-IN" dirty="0" smtClean="0"/>
              <a:t>    public static void main(String[] </a:t>
            </a:r>
            <a:r>
              <a:rPr lang="en-IN" dirty="0" err="1" smtClean="0"/>
              <a:t>args</a:t>
            </a:r>
            <a:r>
              <a:rPr lang="en-IN" dirty="0" smtClean="0"/>
              <a:t>)    {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ArrayList</a:t>
            </a:r>
            <a:r>
              <a:rPr lang="en-IN" dirty="0" smtClean="0"/>
              <a:t>&lt;Student&gt; </a:t>
            </a:r>
            <a:r>
              <a:rPr lang="en-IN" dirty="0" err="1" smtClean="0"/>
              <a:t>ar</a:t>
            </a:r>
            <a:r>
              <a:rPr lang="en-IN" dirty="0" smtClean="0"/>
              <a:t> = new </a:t>
            </a:r>
            <a:r>
              <a:rPr lang="en-IN" dirty="0" err="1" smtClean="0"/>
              <a:t>ArrayList</a:t>
            </a:r>
            <a:r>
              <a:rPr lang="en-IN" dirty="0" smtClean="0"/>
              <a:t>&lt;&gt;();</a:t>
            </a:r>
          </a:p>
          <a:p>
            <a:pPr marL="0" indent="0">
              <a:buNone/>
            </a:pPr>
            <a:r>
              <a:rPr lang="en-IN" dirty="0" err="1" smtClean="0"/>
              <a:t>ar.add</a:t>
            </a:r>
            <a:r>
              <a:rPr lang="en-IN" dirty="0" smtClean="0"/>
              <a:t>(new </a:t>
            </a:r>
            <a:r>
              <a:rPr lang="en-IN" dirty="0" smtClean="0"/>
              <a:t>Student(111, "</a:t>
            </a:r>
            <a:r>
              <a:rPr lang="en-IN" dirty="0" err="1" smtClean="0"/>
              <a:t>Mayank</a:t>
            </a:r>
            <a:r>
              <a:rPr lang="en-IN" dirty="0" smtClean="0"/>
              <a:t>", "</a:t>
            </a:r>
            <a:r>
              <a:rPr lang="en-IN" dirty="0" err="1" smtClean="0"/>
              <a:t>london</a:t>
            </a:r>
            <a:r>
              <a:rPr lang="en-IN" dirty="0" smtClean="0"/>
              <a:t>"));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ar.add</a:t>
            </a:r>
            <a:r>
              <a:rPr lang="en-IN" dirty="0" smtClean="0"/>
              <a:t>(new </a:t>
            </a:r>
            <a:r>
              <a:rPr lang="en-IN" dirty="0" smtClean="0"/>
              <a:t>Student(131, "</a:t>
            </a:r>
            <a:r>
              <a:rPr lang="en-IN" dirty="0" err="1" smtClean="0"/>
              <a:t>Anshul</a:t>
            </a:r>
            <a:r>
              <a:rPr lang="en-IN" dirty="0" smtClean="0"/>
              <a:t>", "</a:t>
            </a:r>
            <a:r>
              <a:rPr lang="en-IN" dirty="0" err="1" smtClean="0"/>
              <a:t>nyc</a:t>
            </a:r>
            <a:r>
              <a:rPr lang="en-IN" dirty="0" smtClean="0"/>
              <a:t>"));</a:t>
            </a:r>
          </a:p>
          <a:p>
            <a:pPr marL="0" indent="0">
              <a:buNone/>
            </a:pPr>
            <a:r>
              <a:rPr lang="en-IN" dirty="0" smtClean="0"/>
              <a:t>        </a:t>
            </a:r>
            <a:r>
              <a:rPr lang="en-IN" dirty="0" err="1" smtClean="0"/>
              <a:t>System.out.println</a:t>
            </a:r>
            <a:r>
              <a:rPr lang="en-IN" dirty="0" smtClean="0"/>
              <a:t>("Unsorted");</a:t>
            </a:r>
          </a:p>
          <a:p>
            <a:pPr marL="0" indent="0">
              <a:buNone/>
            </a:pPr>
            <a:r>
              <a:rPr lang="en-IN" dirty="0" smtClean="0"/>
              <a:t>        for 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 = 0; </a:t>
            </a:r>
            <a:r>
              <a:rPr lang="en-IN" dirty="0" err="1" smtClean="0"/>
              <a:t>i</a:t>
            </a:r>
            <a:r>
              <a:rPr lang="en-IN" dirty="0" smtClean="0"/>
              <a:t> &lt; </a:t>
            </a:r>
            <a:r>
              <a:rPr lang="en-IN" dirty="0" err="1" smtClean="0"/>
              <a:t>ar.size</a:t>
            </a:r>
            <a:r>
              <a:rPr lang="en-IN" dirty="0" smtClean="0"/>
              <a:t>(); </a:t>
            </a:r>
            <a:r>
              <a:rPr lang="en-IN" dirty="0" err="1" smtClean="0"/>
              <a:t>i</a:t>
            </a:r>
            <a:r>
              <a:rPr lang="en-IN" dirty="0" smtClean="0"/>
              <a:t>++)</a:t>
            </a:r>
          </a:p>
          <a:p>
            <a:pPr marL="0" indent="0">
              <a:buNone/>
            </a:pPr>
            <a:r>
              <a:rPr lang="en-IN" dirty="0" smtClean="0"/>
              <a:t>        </a:t>
            </a:r>
            <a:r>
              <a:rPr lang="en-IN" dirty="0" err="1" smtClean="0"/>
              <a:t>System.out.println</a:t>
            </a:r>
            <a:r>
              <a:rPr lang="en-IN" dirty="0" smtClean="0"/>
              <a:t>(</a:t>
            </a:r>
            <a:r>
              <a:rPr lang="en-IN" dirty="0" err="1" smtClean="0"/>
              <a:t>ar.get</a:t>
            </a:r>
            <a:r>
              <a:rPr lang="en-IN" dirty="0" smtClean="0"/>
              <a:t>(</a:t>
            </a:r>
            <a:r>
              <a:rPr lang="en-IN" dirty="0" err="1" smtClean="0"/>
              <a:t>i</a:t>
            </a:r>
            <a:r>
              <a:rPr lang="en-IN" dirty="0" smtClean="0"/>
              <a:t>));</a:t>
            </a:r>
          </a:p>
          <a:p>
            <a:pPr marL="0" indent="0">
              <a:buNone/>
            </a:pPr>
            <a:r>
              <a:rPr lang="en-IN" dirty="0" smtClean="0"/>
              <a:t>         </a:t>
            </a:r>
            <a:r>
              <a:rPr lang="en-IN" dirty="0" err="1" smtClean="0">
                <a:solidFill>
                  <a:srgbClr val="FF0000"/>
                </a:solidFill>
              </a:rPr>
              <a:t>Collections.sort</a:t>
            </a:r>
            <a:r>
              <a:rPr lang="en-IN" dirty="0" smtClean="0">
                <a:solidFill>
                  <a:srgbClr val="FF0000"/>
                </a:solidFill>
              </a:rPr>
              <a:t>(</a:t>
            </a:r>
            <a:r>
              <a:rPr lang="en-IN" dirty="0" err="1" smtClean="0">
                <a:solidFill>
                  <a:srgbClr val="FF0000"/>
                </a:solidFill>
              </a:rPr>
              <a:t>ar</a:t>
            </a:r>
            <a:r>
              <a:rPr lang="en-IN" dirty="0" smtClean="0">
                <a:solidFill>
                  <a:srgbClr val="FF0000"/>
                </a:solidFill>
              </a:rPr>
              <a:t>, new </a:t>
            </a:r>
            <a:r>
              <a:rPr lang="en-IN" dirty="0" err="1" smtClean="0">
                <a:solidFill>
                  <a:srgbClr val="FF0000"/>
                </a:solidFill>
              </a:rPr>
              <a:t>Sortbyroll</a:t>
            </a:r>
            <a:r>
              <a:rPr lang="en-IN" dirty="0" smtClean="0">
                <a:solidFill>
                  <a:srgbClr val="FF0000"/>
                </a:solidFill>
              </a:rPr>
              <a:t>());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        </a:t>
            </a:r>
            <a:r>
              <a:rPr lang="en-IN" dirty="0" err="1" smtClean="0">
                <a:solidFill>
                  <a:srgbClr val="FF0000"/>
                </a:solidFill>
              </a:rPr>
              <a:t>System.out.println</a:t>
            </a:r>
            <a:r>
              <a:rPr lang="en-IN" dirty="0" smtClean="0">
                <a:solidFill>
                  <a:srgbClr val="FF0000"/>
                </a:solidFill>
              </a:rPr>
              <a:t>("\</a:t>
            </a:r>
            <a:r>
              <a:rPr lang="en-IN" dirty="0" err="1" smtClean="0">
                <a:solidFill>
                  <a:srgbClr val="FF0000"/>
                </a:solidFill>
              </a:rPr>
              <a:t>nSorted</a:t>
            </a:r>
            <a:r>
              <a:rPr lang="en-IN" dirty="0" smtClean="0">
                <a:solidFill>
                  <a:srgbClr val="FF0000"/>
                </a:solidFill>
              </a:rPr>
              <a:t> by </a:t>
            </a:r>
            <a:r>
              <a:rPr lang="en-IN" dirty="0" err="1" smtClean="0">
                <a:solidFill>
                  <a:srgbClr val="FF0000"/>
                </a:solidFill>
              </a:rPr>
              <a:t>rollno</a:t>
            </a:r>
            <a:r>
              <a:rPr lang="en-IN" dirty="0" smtClean="0">
                <a:solidFill>
                  <a:srgbClr val="FF0000"/>
                </a:solidFill>
              </a:rPr>
              <a:t>");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         for (</a:t>
            </a:r>
            <a:r>
              <a:rPr lang="en-IN" dirty="0" err="1" smtClean="0">
                <a:solidFill>
                  <a:srgbClr val="FF0000"/>
                </a:solidFill>
              </a:rPr>
              <a:t>int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err="1" smtClean="0">
                <a:solidFill>
                  <a:srgbClr val="FF0000"/>
                </a:solidFill>
              </a:rPr>
              <a:t>i</a:t>
            </a:r>
            <a:r>
              <a:rPr lang="en-IN" dirty="0" smtClean="0">
                <a:solidFill>
                  <a:srgbClr val="FF0000"/>
                </a:solidFill>
              </a:rPr>
              <a:t> = 0; </a:t>
            </a:r>
            <a:r>
              <a:rPr lang="en-IN" dirty="0" err="1" smtClean="0">
                <a:solidFill>
                  <a:srgbClr val="FF0000"/>
                </a:solidFill>
              </a:rPr>
              <a:t>i</a:t>
            </a:r>
            <a:r>
              <a:rPr lang="en-IN" dirty="0" smtClean="0">
                <a:solidFill>
                  <a:srgbClr val="FF0000"/>
                </a:solidFill>
              </a:rPr>
              <a:t> &lt; </a:t>
            </a:r>
            <a:r>
              <a:rPr lang="en-IN" dirty="0" err="1" smtClean="0">
                <a:solidFill>
                  <a:srgbClr val="FF0000"/>
                </a:solidFill>
              </a:rPr>
              <a:t>ar.size</a:t>
            </a:r>
            <a:r>
              <a:rPr lang="en-IN" dirty="0" smtClean="0">
                <a:solidFill>
                  <a:srgbClr val="FF0000"/>
                </a:solidFill>
              </a:rPr>
              <a:t>(); </a:t>
            </a:r>
            <a:r>
              <a:rPr lang="en-IN" dirty="0" err="1" smtClean="0">
                <a:solidFill>
                  <a:srgbClr val="FF0000"/>
                </a:solidFill>
              </a:rPr>
              <a:t>i</a:t>
            </a:r>
            <a:r>
              <a:rPr lang="en-IN" dirty="0" smtClean="0">
                <a:solidFill>
                  <a:srgbClr val="FF0000"/>
                </a:solidFill>
              </a:rPr>
              <a:t>++)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            </a:t>
            </a:r>
            <a:r>
              <a:rPr lang="en-IN" dirty="0" err="1" smtClean="0">
                <a:solidFill>
                  <a:srgbClr val="FF0000"/>
                </a:solidFill>
              </a:rPr>
              <a:t>System.out.println</a:t>
            </a:r>
            <a:r>
              <a:rPr lang="en-IN" dirty="0" smtClean="0">
                <a:solidFill>
                  <a:srgbClr val="FF0000"/>
                </a:solidFill>
              </a:rPr>
              <a:t>(</a:t>
            </a:r>
            <a:r>
              <a:rPr lang="en-IN" dirty="0" err="1" smtClean="0">
                <a:solidFill>
                  <a:srgbClr val="FF0000"/>
                </a:solidFill>
              </a:rPr>
              <a:t>ar.get</a:t>
            </a:r>
            <a:r>
              <a:rPr lang="en-IN" dirty="0" smtClean="0">
                <a:solidFill>
                  <a:srgbClr val="FF0000"/>
                </a:solidFill>
              </a:rPr>
              <a:t>(</a:t>
            </a:r>
            <a:r>
              <a:rPr lang="en-IN" dirty="0" err="1" smtClean="0">
                <a:solidFill>
                  <a:srgbClr val="FF0000"/>
                </a:solidFill>
              </a:rPr>
              <a:t>i</a:t>
            </a:r>
            <a:r>
              <a:rPr lang="en-IN" dirty="0" smtClean="0">
                <a:solidFill>
                  <a:srgbClr val="FF0000"/>
                </a:solidFill>
              </a:rPr>
              <a:t>));    }}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8B35E1-618D-BE23-9C9C-1A00A749B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>
              <a:buNone/>
            </a:pPr>
            <a:r>
              <a:rPr lang="en-IN" b="1" i="0" dirty="0">
                <a:solidFill>
                  <a:srgbClr val="273239"/>
                </a:solidFill>
                <a:effectLst/>
                <a:latin typeface="sofia-pro"/>
              </a:rPr>
              <a:t>Arrays class</a:t>
            </a:r>
          </a:p>
          <a:p>
            <a:pPr algn="just"/>
            <a:r>
              <a:rPr lang="en-US" sz="2800" b="0" i="0" dirty="0">
                <a:solidFill>
                  <a:srgbClr val="273239"/>
                </a:solidFill>
                <a:effectLst/>
                <a:latin typeface="urw-din"/>
              </a:rPr>
              <a:t>The </a:t>
            </a:r>
            <a:r>
              <a:rPr lang="en-US" sz="2800" b="1" i="0" dirty="0">
                <a:solidFill>
                  <a:srgbClr val="273239"/>
                </a:solidFill>
                <a:effectLst/>
                <a:latin typeface="urw-din"/>
              </a:rPr>
              <a:t>Arrays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urw-din"/>
              </a:rPr>
              <a:t> class in </a:t>
            </a:r>
            <a:r>
              <a:rPr lang="en-US" sz="2800" b="1" i="0" dirty="0">
                <a:solidFill>
                  <a:srgbClr val="273239"/>
                </a:solidFill>
                <a:effectLst/>
                <a:latin typeface="urw-din"/>
              </a:rPr>
              <a:t>java.util package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urw-din"/>
              </a:rPr>
              <a:t> is a part of the </a:t>
            </a:r>
            <a:r>
              <a:rPr lang="en-US" sz="2800" b="1" i="0" dirty="0">
                <a:solidFill>
                  <a:srgbClr val="273239"/>
                </a:solidFill>
                <a:effectLst/>
                <a:latin typeface="urw-din"/>
              </a:rPr>
              <a:t>Java Collection Framework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urw-din"/>
              </a:rPr>
              <a:t>. </a:t>
            </a:r>
          </a:p>
          <a:p>
            <a:pPr algn="just"/>
            <a:r>
              <a:rPr lang="en-US" sz="2800" b="0" i="0" dirty="0">
                <a:solidFill>
                  <a:srgbClr val="273239"/>
                </a:solidFill>
                <a:effectLst/>
                <a:latin typeface="urw-din"/>
              </a:rPr>
              <a:t>This class provides static methods to dynamically create and access </a:t>
            </a:r>
            <a:r>
              <a:rPr lang="en-US" sz="2800" b="1" i="0" dirty="0">
                <a:solidFill>
                  <a:srgbClr val="273239"/>
                </a:solidFill>
                <a:effectLst/>
                <a:latin typeface="urw-din"/>
              </a:rPr>
              <a:t>Java arrays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urw-din"/>
              </a:rPr>
              <a:t>. </a:t>
            </a:r>
          </a:p>
          <a:p>
            <a:pPr algn="just"/>
            <a:r>
              <a:rPr lang="en-US" sz="2800" b="0" i="0" dirty="0">
                <a:solidFill>
                  <a:srgbClr val="273239"/>
                </a:solidFill>
                <a:effectLst/>
                <a:latin typeface="urw-din"/>
              </a:rPr>
              <a:t>It consists of only static methods and the methods of Object class. </a:t>
            </a:r>
          </a:p>
          <a:p>
            <a:pPr algn="just"/>
            <a:r>
              <a:rPr lang="en-US" sz="2800" b="0" i="0" dirty="0">
                <a:solidFill>
                  <a:srgbClr val="273239"/>
                </a:solidFill>
                <a:effectLst/>
                <a:latin typeface="urw-din"/>
              </a:rPr>
              <a:t>The methods of this class can be used by the class name itself.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1600" b="0" i="1" dirty="0">
                <a:solidFill>
                  <a:srgbClr val="273239"/>
                </a:solidFill>
                <a:effectLst/>
                <a:latin typeface="urw-din"/>
              </a:rPr>
              <a:t> </a:t>
            </a:r>
            <a:r>
              <a:rPr lang="en-US" sz="2800" dirty="0">
                <a:solidFill>
                  <a:srgbClr val="273239"/>
                </a:solidFill>
                <a:latin typeface="urw-din"/>
              </a:rPr>
              <a:t>Arrays class provides several static methods that can be used to perform tasks like Fill an array with a particular </a:t>
            </a:r>
            <a:r>
              <a:rPr lang="en-US" sz="2800" dirty="0" err="1">
                <a:solidFill>
                  <a:srgbClr val="273239"/>
                </a:solidFill>
                <a:latin typeface="urw-din"/>
              </a:rPr>
              <a:t>value,Sort</a:t>
            </a:r>
            <a:r>
              <a:rPr lang="en-US" sz="2800" dirty="0">
                <a:solidFill>
                  <a:srgbClr val="273239"/>
                </a:solidFill>
                <a:latin typeface="urw-din"/>
              </a:rPr>
              <a:t> an </a:t>
            </a:r>
            <a:r>
              <a:rPr lang="en-US" sz="2800" dirty="0" err="1">
                <a:solidFill>
                  <a:srgbClr val="273239"/>
                </a:solidFill>
                <a:latin typeface="urw-din"/>
              </a:rPr>
              <a:t>Array,Search</a:t>
            </a:r>
            <a:r>
              <a:rPr lang="en-US" sz="2800" dirty="0">
                <a:solidFill>
                  <a:srgbClr val="273239"/>
                </a:solidFill>
                <a:latin typeface="urw-din"/>
              </a:rPr>
              <a:t> in an Array etc.  directly without the use of loops, hence forth making our code super short and optimized.</a:t>
            </a:r>
            <a:endParaRPr lang="en-IN" sz="2800" dirty="0">
              <a:solidFill>
                <a:srgbClr val="273239"/>
              </a:solidFill>
              <a:latin typeface="urw-di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28117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8B35E1-618D-BE23-9C9C-1A00A749B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>
              <a:buNone/>
            </a:pPr>
            <a:r>
              <a:rPr lang="en-IN" b="0" i="0" dirty="0" smtClean="0">
                <a:solidFill>
                  <a:srgbClr val="273239"/>
                </a:solidFill>
                <a:effectLst/>
                <a:latin typeface="urw-din"/>
              </a:rPr>
              <a:t>Arrays </a:t>
            </a:r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Class declaration </a:t>
            </a:r>
          </a:p>
          <a:p>
            <a:pPr marL="0" indent="0">
              <a:buNone/>
            </a:pPr>
            <a:r>
              <a:rPr lang="en-IN" b="1" i="0" dirty="0">
                <a:solidFill>
                  <a:srgbClr val="273239"/>
                </a:solidFill>
                <a:effectLst/>
                <a:latin typeface="urw-din"/>
              </a:rPr>
              <a:t>Syntax:</a:t>
            </a:r>
            <a:r>
              <a:rPr lang="en-IN" sz="2800" b="1" i="0" dirty="0">
                <a:solidFill>
                  <a:srgbClr val="FF0000"/>
                </a:solidFill>
                <a:effectLst/>
                <a:latin typeface="urw-din"/>
              </a:rPr>
              <a:t>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public class Arrays extends Object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Syntax: 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In order to use Arrays  </a:t>
            </a:r>
          </a:p>
          <a:p>
            <a:pPr marL="0" indent="0">
              <a:buNone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Arrays.&lt;function name&gt;;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urw-din"/>
              </a:rPr>
              <a:t>Methods of Array class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7EB708BB-BFFF-D047-E92F-480EF4FEC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67459300"/>
              </p:ext>
            </p:extLst>
          </p:nvPr>
        </p:nvGraphicFramePr>
        <p:xfrm>
          <a:off x="152400" y="2971800"/>
          <a:ext cx="8229600" cy="3820858"/>
        </p:xfrm>
        <a:graphic>
          <a:graphicData uri="http://schemas.openxmlformats.org/drawingml/2006/table">
            <a:tbl>
              <a:tblPr/>
              <a:tblGrid>
                <a:gridCol w="2667000">
                  <a:extLst>
                    <a:ext uri="{9D8B030D-6E8A-4147-A177-3AD203B41FA5}">
                      <a16:colId xmlns="" xmlns:a16="http://schemas.microsoft.com/office/drawing/2014/main" val="2331393334"/>
                    </a:ext>
                  </a:extLst>
                </a:gridCol>
                <a:gridCol w="5562600">
                  <a:extLst>
                    <a:ext uri="{9D8B030D-6E8A-4147-A177-3AD203B41FA5}">
                      <a16:colId xmlns="" xmlns:a16="http://schemas.microsoft.com/office/drawing/2014/main" val="3193129574"/>
                    </a:ext>
                  </a:extLst>
                </a:gridCol>
              </a:tblGrid>
              <a:tr h="531104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b="0" dirty="0" err="1">
                          <a:effectLst/>
                        </a:rPr>
                        <a:t>asList</a:t>
                      </a:r>
                      <a:r>
                        <a:rPr lang="en-IN" sz="1600" b="0" dirty="0">
                          <a:effectLst/>
                        </a:rPr>
                        <a:t>()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</a:rPr>
                        <a:t>Returns a fixed-size list backed by the specified Arrays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65739881"/>
                  </a:ext>
                </a:extLst>
              </a:tr>
              <a:tr h="781625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b="0" dirty="0" err="1">
                          <a:effectLst/>
                        </a:rPr>
                        <a:t>binarySearch</a:t>
                      </a:r>
                      <a:r>
                        <a:rPr lang="en-IN" sz="1600" b="0" dirty="0">
                          <a:effectLst/>
                        </a:rPr>
                        <a:t>()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effectLst/>
                        </a:rPr>
                        <a:t>Searches for the specified element in the array with the help of the Binary Search Algorithm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19638283"/>
                  </a:ext>
                </a:extLst>
              </a:tr>
              <a:tr h="78162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</a:rPr>
                        <a:t>binarySearch(array, fromIndex, toIndex, key, Comparator)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effectLst/>
                        </a:rPr>
                        <a:t>Searches a range of the specified array for the specified object using the Binary Search Algorithm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82884871"/>
                  </a:ext>
                </a:extLst>
              </a:tr>
              <a:tr h="53110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>
                          <a:effectLst/>
                        </a:rPr>
                        <a:t>compare(array 1, array 2)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effectLst/>
                        </a:rPr>
                        <a:t>Compares two arrays passed as parameters lexicographically.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54985914"/>
                  </a:ext>
                </a:extLst>
              </a:tr>
              <a:tr h="1032145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b="0" u="sng">
                          <a:effectLst/>
                          <a:hlinkClick r:id="rId2"/>
                        </a:rPr>
                        <a:t>copyOf(originalArray, newLength)</a:t>
                      </a:r>
                      <a:endParaRPr lang="en-IN" sz="1600" b="0">
                        <a:effectLst/>
                      </a:endParaRP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effectLst/>
                        </a:rPr>
                        <a:t>Copies the specified array, truncating or padding with the default value (if necessary) so the copy has the specified length.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5412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025488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="" xmlns:a16="http://schemas.microsoft.com/office/drawing/2014/main" id="{19C1383E-0207-D425-6D3F-10609BD049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634328434"/>
              </p:ext>
            </p:extLst>
          </p:nvPr>
        </p:nvGraphicFramePr>
        <p:xfrm>
          <a:off x="0" y="7374"/>
          <a:ext cx="9144000" cy="661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="" xmlns:a16="http://schemas.microsoft.com/office/drawing/2014/main" val="2516201138"/>
                    </a:ext>
                  </a:extLst>
                </a:gridCol>
                <a:gridCol w="5842000">
                  <a:extLst>
                    <a:ext uri="{9D8B030D-6E8A-4147-A177-3AD203B41FA5}">
                      <a16:colId xmlns="" xmlns:a16="http://schemas.microsoft.com/office/drawing/2014/main" val="2506310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u="sng" dirty="0">
                          <a:effectLst/>
                          <a:hlinkClick r:id="rId2"/>
                        </a:rPr>
                        <a:t>equals(array1, array2)</a:t>
                      </a:r>
                      <a:endParaRPr lang="en-IN" sz="2200" b="0" dirty="0">
                        <a:effectLst/>
                      </a:endParaRPr>
                    </a:p>
                    <a:p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Checks if both the arrays are equal or not.</a:t>
                      </a:r>
                      <a:endParaRPr lang="en-IN" sz="2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18378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200" b="0" u="sng" dirty="0">
                          <a:effectLst/>
                          <a:hlinkClick r:id="rId2"/>
                        </a:rPr>
                        <a:t>fill(</a:t>
                      </a:r>
                      <a:r>
                        <a:rPr lang="en-IN" sz="2200" b="0" u="sng" dirty="0" err="1">
                          <a:effectLst/>
                          <a:hlinkClick r:id="rId2"/>
                        </a:rPr>
                        <a:t>originalArray</a:t>
                      </a:r>
                      <a:r>
                        <a:rPr lang="en-IN" sz="2200" b="0" u="sng" dirty="0">
                          <a:effectLst/>
                          <a:hlinkClick r:id="rId2"/>
                        </a:rPr>
                        <a:t>, </a:t>
                      </a:r>
                      <a:r>
                        <a:rPr lang="en-IN" sz="2200" b="0" u="sng" dirty="0" err="1">
                          <a:effectLst/>
                          <a:hlinkClick r:id="rId2"/>
                        </a:rPr>
                        <a:t>fillValue</a:t>
                      </a:r>
                      <a:r>
                        <a:rPr lang="en-IN" sz="2200" b="0" u="sng" dirty="0">
                          <a:effectLst/>
                          <a:hlinkClick r:id="rId2"/>
                        </a:rPr>
                        <a:t>)</a:t>
                      </a:r>
                      <a:endParaRPr lang="en-IN" sz="2200" b="0" dirty="0">
                        <a:effectLst/>
                      </a:endParaRP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200" b="0" dirty="0">
                          <a:effectLst/>
                        </a:rPr>
                        <a:t>Assigns this fill value to each index of this arrays.</a:t>
                      </a:r>
                    </a:p>
                  </a:txBody>
                  <a:tcPr marL="76200" marR="76200" marT="106680" marB="106680" anchor="ctr"/>
                </a:tc>
                <a:extLst>
                  <a:ext uri="{0D108BD9-81ED-4DB2-BD59-A6C34878D82A}">
                    <a16:rowId xmlns="" xmlns:a16="http://schemas.microsoft.com/office/drawing/2014/main" val="2032637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200" b="0" dirty="0" err="1">
                          <a:effectLst/>
                        </a:rPr>
                        <a:t>hashCode</a:t>
                      </a:r>
                      <a:r>
                        <a:rPr lang="en-IN" sz="2200" b="0" dirty="0">
                          <a:effectLst/>
                        </a:rPr>
                        <a:t>(</a:t>
                      </a:r>
                      <a:r>
                        <a:rPr lang="en-IN" sz="2200" b="0" dirty="0" err="1">
                          <a:effectLst/>
                        </a:rPr>
                        <a:t>originalArray</a:t>
                      </a:r>
                      <a:r>
                        <a:rPr lang="en-IN" sz="2200" b="0" dirty="0">
                          <a:effectLst/>
                        </a:rPr>
                        <a:t>) 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200" b="0" dirty="0">
                          <a:effectLst/>
                        </a:rPr>
                        <a:t>Returns an integer </a:t>
                      </a:r>
                      <a:r>
                        <a:rPr lang="en-US" sz="2200" b="0" dirty="0" err="1">
                          <a:effectLst/>
                        </a:rPr>
                        <a:t>hashCode</a:t>
                      </a:r>
                      <a:r>
                        <a:rPr lang="en-US" sz="2200" b="0" dirty="0">
                          <a:effectLst/>
                        </a:rPr>
                        <a:t> of this array instance.</a:t>
                      </a:r>
                    </a:p>
                  </a:txBody>
                  <a:tcPr marL="76200" marR="76200" marT="106680" marB="106680" anchor="ctr"/>
                </a:tc>
                <a:extLst>
                  <a:ext uri="{0D108BD9-81ED-4DB2-BD59-A6C34878D82A}">
                    <a16:rowId xmlns="" xmlns:a16="http://schemas.microsoft.com/office/drawing/2014/main" val="3220803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200" b="0" dirty="0">
                          <a:effectLst/>
                        </a:rPr>
                        <a:t>mismatch(array1, array2) 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200" b="0" dirty="0">
                          <a:effectLst/>
                        </a:rPr>
                        <a:t>Finds and returns the index of the first unmatched element between the two specified arrays.</a:t>
                      </a:r>
                    </a:p>
                  </a:txBody>
                  <a:tcPr marL="76200" marR="76200" marT="106680" marB="106680" anchor="ctr"/>
                </a:tc>
                <a:extLst>
                  <a:ext uri="{0D108BD9-81ED-4DB2-BD59-A6C34878D82A}">
                    <a16:rowId xmlns="" xmlns:a16="http://schemas.microsoft.com/office/drawing/2014/main" val="689222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200" b="0" u="sng" dirty="0">
                          <a:effectLst/>
                          <a:hlinkClick r:id="rId2"/>
                        </a:rPr>
                        <a:t>sort(</a:t>
                      </a:r>
                      <a:r>
                        <a:rPr lang="en-IN" sz="2200" b="0" u="sng" dirty="0" err="1">
                          <a:effectLst/>
                          <a:hlinkClick r:id="rId2"/>
                        </a:rPr>
                        <a:t>originalArray</a:t>
                      </a:r>
                      <a:r>
                        <a:rPr lang="en-IN" sz="2200" b="0" u="sng" dirty="0">
                          <a:effectLst/>
                          <a:hlinkClick r:id="rId2"/>
                        </a:rPr>
                        <a:t>)</a:t>
                      </a:r>
                      <a:endParaRPr lang="en-IN" sz="2200" b="0" dirty="0">
                        <a:effectLst/>
                      </a:endParaRP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200" b="0" dirty="0">
                          <a:effectLst/>
                        </a:rPr>
                        <a:t>Sorts the complete array in ascending order. </a:t>
                      </a:r>
                    </a:p>
                  </a:txBody>
                  <a:tcPr marL="76200" marR="76200" marT="106680" marB="106680" anchor="ctr"/>
                </a:tc>
                <a:extLst>
                  <a:ext uri="{0D108BD9-81ED-4DB2-BD59-A6C34878D82A}">
                    <a16:rowId xmlns="" xmlns:a16="http://schemas.microsoft.com/office/drawing/2014/main" val="312945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200" b="0" u="sng" dirty="0">
                          <a:effectLst/>
                          <a:hlinkClick r:id="rId2"/>
                        </a:rPr>
                        <a:t>sort(</a:t>
                      </a:r>
                      <a:r>
                        <a:rPr lang="en-IN" sz="2200" b="0" u="sng" dirty="0" err="1">
                          <a:effectLst/>
                          <a:hlinkClick r:id="rId2"/>
                        </a:rPr>
                        <a:t>originalArray</a:t>
                      </a:r>
                      <a:r>
                        <a:rPr lang="en-IN" sz="2200" b="0" u="sng" dirty="0">
                          <a:effectLst/>
                          <a:hlinkClick r:id="rId2"/>
                        </a:rPr>
                        <a:t>, </a:t>
                      </a:r>
                      <a:r>
                        <a:rPr lang="en-IN" sz="2200" b="0" u="sng" dirty="0" err="1">
                          <a:effectLst/>
                          <a:hlinkClick r:id="rId2"/>
                        </a:rPr>
                        <a:t>fromIndex</a:t>
                      </a:r>
                      <a:r>
                        <a:rPr lang="en-IN" sz="2200" b="0" u="sng" dirty="0">
                          <a:effectLst/>
                          <a:hlinkClick r:id="rId2"/>
                        </a:rPr>
                        <a:t>, </a:t>
                      </a:r>
                      <a:r>
                        <a:rPr lang="en-IN" sz="2200" b="0" u="sng" dirty="0" err="1">
                          <a:effectLst/>
                          <a:hlinkClick r:id="rId2"/>
                        </a:rPr>
                        <a:t>endIndex</a:t>
                      </a:r>
                      <a:r>
                        <a:rPr lang="en-IN" sz="2200" b="0" u="sng" dirty="0">
                          <a:effectLst/>
                          <a:hlinkClick r:id="rId2"/>
                        </a:rPr>
                        <a:t>)</a:t>
                      </a:r>
                      <a:endParaRPr lang="en-IN" sz="2200" b="0" dirty="0">
                        <a:effectLst/>
                      </a:endParaRP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200" b="0" dirty="0">
                          <a:effectLst/>
                        </a:rPr>
                        <a:t>Sorts the specified range of array in ascending </a:t>
                      </a:r>
                      <a:r>
                        <a:rPr lang="en-US" sz="2200" b="0" dirty="0" err="1">
                          <a:effectLst/>
                        </a:rPr>
                        <a:t>orde</a:t>
                      </a:r>
                      <a:endParaRPr lang="en-US" sz="2200" b="0" dirty="0">
                        <a:effectLst/>
                      </a:endParaRPr>
                    </a:p>
                  </a:txBody>
                  <a:tcPr marL="76200" marR="76200" marT="106680" marB="106680" anchor="ctr"/>
                </a:tc>
                <a:extLst>
                  <a:ext uri="{0D108BD9-81ED-4DB2-BD59-A6C34878D82A}">
                    <a16:rowId xmlns="" xmlns:a16="http://schemas.microsoft.com/office/drawing/2014/main" val="392227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200" b="0" u="sng" dirty="0" err="1">
                          <a:effectLst/>
                          <a:hlinkClick r:id="rId2"/>
                        </a:rPr>
                        <a:t>toString</a:t>
                      </a:r>
                      <a:r>
                        <a:rPr lang="en-IN" sz="2200" b="0" u="sng" dirty="0">
                          <a:effectLst/>
                          <a:hlinkClick r:id="rId2"/>
                        </a:rPr>
                        <a:t>(</a:t>
                      </a:r>
                      <a:r>
                        <a:rPr lang="en-IN" sz="2200" b="0" u="sng" dirty="0" err="1">
                          <a:effectLst/>
                          <a:hlinkClick r:id="rId2"/>
                        </a:rPr>
                        <a:t>originalArray</a:t>
                      </a:r>
                      <a:r>
                        <a:rPr lang="en-IN" sz="2200" b="0" u="sng" dirty="0">
                          <a:effectLst/>
                          <a:hlinkClick r:id="rId2"/>
                        </a:rPr>
                        <a:t>)</a:t>
                      </a:r>
                      <a:r>
                        <a:rPr lang="en-IN" sz="2200" b="0" dirty="0">
                          <a:effectLst/>
                        </a:rPr>
                        <a:t> 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200" b="0" dirty="0">
                          <a:effectLst/>
                        </a:rPr>
                        <a:t>It returns a string representation of the contents of this array. The string representation consists of a list of the array’s elements, enclosed in square brackets (“[]”).</a:t>
                      </a:r>
                    </a:p>
                  </a:txBody>
                  <a:tcPr marL="76200" marR="76200" marT="106680" marB="106680" anchor="ctr"/>
                </a:tc>
                <a:extLst>
                  <a:ext uri="{0D108BD9-81ED-4DB2-BD59-A6C34878D82A}">
                    <a16:rowId xmlns="" xmlns:a16="http://schemas.microsoft.com/office/drawing/2014/main" val="1842197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200" b="0" u="sng" dirty="0" err="1">
                          <a:effectLst/>
                          <a:hlinkClick r:id="rId2"/>
                        </a:rPr>
                        <a:t>parallelSort</a:t>
                      </a:r>
                      <a:r>
                        <a:rPr lang="en-IN" sz="2200" b="0" u="sng" dirty="0">
                          <a:effectLst/>
                          <a:hlinkClick r:id="rId2"/>
                        </a:rPr>
                        <a:t>(</a:t>
                      </a:r>
                      <a:r>
                        <a:rPr lang="en-IN" sz="2200" b="0" u="sng" dirty="0" err="1">
                          <a:effectLst/>
                          <a:hlinkClick r:id="rId2"/>
                        </a:rPr>
                        <a:t>originalArray</a:t>
                      </a:r>
                      <a:r>
                        <a:rPr lang="en-IN" sz="2200" b="0" u="sng" dirty="0">
                          <a:effectLst/>
                          <a:hlinkClick r:id="rId2"/>
                        </a:rPr>
                        <a:t>)</a:t>
                      </a:r>
                      <a:endParaRPr lang="en-IN" sz="2200" b="0" dirty="0">
                        <a:effectLst/>
                      </a:endParaRP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200" b="0" dirty="0">
                          <a:effectLst/>
                        </a:rPr>
                        <a:t>Sorts the specified array using parallel sort.</a:t>
                      </a:r>
                    </a:p>
                  </a:txBody>
                  <a:tcPr marL="76200" marR="76200" marT="106680" marB="106680" anchor="ctr"/>
                </a:tc>
                <a:extLst>
                  <a:ext uri="{0D108BD9-81ED-4DB2-BD59-A6C34878D82A}">
                    <a16:rowId xmlns="" xmlns:a16="http://schemas.microsoft.com/office/drawing/2014/main" val="897081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143960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8B35E1-618D-BE23-9C9C-1A00A749B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//</a:t>
            </a: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Get List from </a:t>
            </a:r>
            <a:r>
              <a:rPr lang="en-US" dirty="0">
                <a:solidFill>
                  <a:srgbClr val="212529"/>
                </a:solidFill>
                <a:latin typeface="system-ui"/>
              </a:rPr>
              <a:t>several types of </a:t>
            </a: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Array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java.util.Arrays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java.util.List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public class Main {</a:t>
            </a:r>
          </a:p>
          <a:p>
            <a:pPr marL="0" indent="0">
              <a:buNone/>
            </a:pPr>
            <a:r>
              <a:rPr lang="en-IN" dirty="0"/>
              <a:t>	public static void main(String[] </a:t>
            </a:r>
            <a:r>
              <a:rPr lang="en-IN" dirty="0" err="1"/>
              <a:t>args</a:t>
            </a:r>
            <a:r>
              <a:rPr lang="en-IN" dirty="0"/>
              <a:t>)  	{</a:t>
            </a:r>
          </a:p>
          <a:p>
            <a:pPr marL="0" indent="0">
              <a:buNone/>
            </a:pPr>
            <a:r>
              <a:rPr lang="en-IN" dirty="0"/>
              <a:t>		Float arr1[]= new Float[] { 12.5f, 34.2f, 22.22f, 87.1f, 98.3f };</a:t>
            </a:r>
          </a:p>
          <a:p>
            <a:pPr marL="0" indent="0">
              <a:buNone/>
            </a:pPr>
            <a:r>
              <a:rPr lang="en-IN" dirty="0"/>
              <a:t>		List&lt;Float&gt; list1 = </a:t>
            </a:r>
            <a:r>
              <a:rPr lang="en-IN" dirty="0" err="1"/>
              <a:t>Arrays.asList</a:t>
            </a:r>
            <a:r>
              <a:rPr lang="en-IN" dirty="0"/>
              <a:t>(arr1);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("List : " + list1);</a:t>
            </a:r>
          </a:p>
          <a:p>
            <a:pPr marL="0" indent="0">
              <a:buNone/>
            </a:pPr>
            <a:r>
              <a:rPr lang="en-IN" dirty="0"/>
              <a:t>		</a:t>
            </a:r>
          </a:p>
          <a:p>
            <a:pPr marL="0" indent="0">
              <a:buNone/>
            </a:pPr>
            <a:r>
              <a:rPr lang="en-IN" dirty="0"/>
              <a:t>		String arr2[]= new Byte[] { “</a:t>
            </a:r>
            <a:r>
              <a:rPr lang="en-IN" dirty="0" err="1"/>
              <a:t>abc</a:t>
            </a:r>
            <a:r>
              <a:rPr lang="en-IN" dirty="0"/>
              <a:t>”,”</a:t>
            </a:r>
            <a:r>
              <a:rPr lang="en-IN" dirty="0" err="1"/>
              <a:t>pqr</a:t>
            </a:r>
            <a:r>
              <a:rPr lang="en-IN" dirty="0"/>
              <a:t>”,”</a:t>
            </a:r>
            <a:r>
              <a:rPr lang="en-IN" dirty="0" err="1"/>
              <a:t>xyz</a:t>
            </a:r>
            <a:r>
              <a:rPr lang="en-IN" dirty="0"/>
              <a:t>” };</a:t>
            </a:r>
          </a:p>
          <a:p>
            <a:pPr marL="0" indent="0">
              <a:buNone/>
            </a:pPr>
            <a:r>
              <a:rPr lang="en-IN" dirty="0"/>
              <a:t>		List&lt;String&gt; list2 = </a:t>
            </a:r>
            <a:r>
              <a:rPr lang="en-IN" dirty="0" err="1"/>
              <a:t>Arrays.asList</a:t>
            </a:r>
            <a:r>
              <a:rPr lang="en-IN" dirty="0"/>
              <a:t>(arr2);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("List : " + list2);</a:t>
            </a:r>
          </a:p>
          <a:p>
            <a:pPr marL="0" indent="0">
              <a:buNone/>
            </a:pPr>
            <a:r>
              <a:rPr lang="en-IN" dirty="0"/>
              <a:t>		</a:t>
            </a:r>
          </a:p>
          <a:p>
            <a:pPr marL="0" indent="0">
              <a:buNone/>
            </a:pPr>
            <a:r>
              <a:rPr lang="en-IN" dirty="0"/>
              <a:t>		Boolean arr3[]= new Boolean[] { true, false, false};</a:t>
            </a:r>
          </a:p>
          <a:p>
            <a:pPr marL="0" indent="0">
              <a:buNone/>
            </a:pPr>
            <a:r>
              <a:rPr lang="en-IN" dirty="0"/>
              <a:t>		List&lt;Boolean&gt; list3 = </a:t>
            </a:r>
            <a:r>
              <a:rPr lang="en-IN" dirty="0" err="1"/>
              <a:t>Arrays.asList</a:t>
            </a:r>
            <a:r>
              <a:rPr lang="en-IN" dirty="0"/>
              <a:t>(arr3);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("List : " + list3);</a:t>
            </a:r>
          </a:p>
          <a:p>
            <a:pPr marL="0" indent="0">
              <a:buNone/>
            </a:pPr>
            <a:r>
              <a:rPr lang="en-IN" dirty="0"/>
              <a:t>		</a:t>
            </a:r>
          </a:p>
          <a:p>
            <a:pPr marL="0" indent="0">
              <a:buNone/>
            </a:pPr>
            <a:r>
              <a:rPr lang="en-IN" dirty="0"/>
              <a:t>		Short arr4[]= new Short[] { 12, 34, 22, 87, 98 };</a:t>
            </a:r>
          </a:p>
          <a:p>
            <a:pPr marL="0" indent="0">
              <a:buNone/>
            </a:pPr>
            <a:r>
              <a:rPr lang="en-IN" dirty="0"/>
              <a:t>		List&lt;Short&gt; list4 = </a:t>
            </a:r>
            <a:r>
              <a:rPr lang="en-IN" dirty="0" err="1"/>
              <a:t>Arrays.asList</a:t>
            </a:r>
            <a:r>
              <a:rPr lang="en-IN" dirty="0"/>
              <a:t>(arr4);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("List : " + list4);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1683208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8B35E1-618D-BE23-9C9C-1A00A749B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//</a:t>
            </a:r>
            <a:r>
              <a:rPr lang="en-IN" b="1" i="0" dirty="0">
                <a:solidFill>
                  <a:srgbClr val="FF0000"/>
                </a:solidFill>
                <a:effectLst/>
                <a:latin typeface="urw-din"/>
              </a:rPr>
              <a:t> </a:t>
            </a:r>
            <a:r>
              <a:rPr lang="en-IN" b="0" i="0" u="sng" dirty="0" err="1">
                <a:solidFill>
                  <a:srgbClr val="0000FF"/>
                </a:solidFill>
                <a:effectLst/>
                <a:latin typeface="urw-din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binarySearch</a:t>
            </a:r>
            <a:r>
              <a:rPr lang="en-IN" b="0" i="0" u="sng" dirty="0">
                <a:solidFill>
                  <a:srgbClr val="FF0000"/>
                </a:solidFill>
                <a:effectLst/>
                <a:latin typeface="urw-din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en-IN" b="0" i="0" dirty="0">
                <a:solidFill>
                  <a:srgbClr val="FF0000"/>
                </a:solidFill>
                <a:effectLst/>
                <a:latin typeface="urw-din"/>
              </a:rPr>
              <a:t> Method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java.util.Arrays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public class Main {</a:t>
            </a:r>
          </a:p>
          <a:p>
            <a:pPr marL="0" indent="0">
              <a:buNone/>
            </a:pPr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   {</a:t>
            </a:r>
          </a:p>
          <a:p>
            <a:pPr marL="0" indent="0">
              <a:buNone/>
            </a:pPr>
            <a:r>
              <a:rPr lang="en-IN" dirty="0"/>
              <a:t>          int </a:t>
            </a:r>
            <a:r>
              <a:rPr lang="en-IN" dirty="0" err="1"/>
              <a:t>intArr</a:t>
            </a:r>
            <a:r>
              <a:rPr lang="en-IN" dirty="0"/>
              <a:t>[] = { 10, 20, 15, 22, 35 };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("before sorting");</a:t>
            </a:r>
          </a:p>
          <a:p>
            <a:pPr marL="0" indent="0">
              <a:buNone/>
            </a:pPr>
            <a:r>
              <a:rPr lang="en-IN" dirty="0"/>
              <a:t>        for(int </a:t>
            </a:r>
            <a:r>
              <a:rPr lang="en-IN" dirty="0" err="1"/>
              <a:t>i</a:t>
            </a:r>
            <a:r>
              <a:rPr lang="en-IN" dirty="0"/>
              <a:t>=0;i&lt;5;i++){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intArr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]);</a:t>
            </a:r>
          </a:p>
          <a:p>
            <a:pPr marL="0" indent="0">
              <a:buNone/>
            </a:pPr>
            <a:r>
              <a:rPr lang="en-IN" dirty="0"/>
              <a:t>        }</a:t>
            </a:r>
          </a:p>
          <a:p>
            <a:pPr marL="0" indent="0">
              <a:buNone/>
            </a:pPr>
            <a:r>
              <a:rPr lang="en-IN" dirty="0"/>
              <a:t>          </a:t>
            </a:r>
            <a:r>
              <a:rPr lang="en-IN" dirty="0" err="1"/>
              <a:t>Arrays.sort</a:t>
            </a:r>
            <a:r>
              <a:rPr lang="en-IN" dirty="0"/>
              <a:t>(</a:t>
            </a:r>
            <a:r>
              <a:rPr lang="en-IN" dirty="0" err="1"/>
              <a:t>intArr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("after sorting");</a:t>
            </a:r>
          </a:p>
          <a:p>
            <a:pPr marL="0" indent="0">
              <a:buNone/>
            </a:pPr>
            <a:r>
              <a:rPr lang="en-IN" dirty="0"/>
              <a:t>        for(int </a:t>
            </a:r>
            <a:r>
              <a:rPr lang="en-IN" dirty="0" err="1"/>
              <a:t>i</a:t>
            </a:r>
            <a:r>
              <a:rPr lang="en-IN" dirty="0"/>
              <a:t>=0;i&lt;5;i++){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intArr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]);</a:t>
            </a:r>
          </a:p>
          <a:p>
            <a:pPr marL="0" indent="0">
              <a:buNone/>
            </a:pPr>
            <a:r>
              <a:rPr lang="en-IN" dirty="0"/>
              <a:t>        }</a:t>
            </a:r>
          </a:p>
          <a:p>
            <a:pPr marL="0" indent="0">
              <a:buNone/>
            </a:pPr>
            <a:r>
              <a:rPr lang="en-IN" dirty="0"/>
              <a:t>          int </a:t>
            </a:r>
            <a:r>
              <a:rPr lang="en-IN" dirty="0" err="1"/>
              <a:t>intKey</a:t>
            </a:r>
            <a:r>
              <a:rPr lang="en-IN" dirty="0"/>
              <a:t> = 20;</a:t>
            </a:r>
          </a:p>
          <a:p>
            <a:pPr marL="0" indent="0">
              <a:buNone/>
            </a:pPr>
            <a:r>
              <a:rPr lang="en-IN" dirty="0"/>
              <a:t>      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intKey</a:t>
            </a:r>
            <a:r>
              <a:rPr lang="en-IN" dirty="0"/>
              <a:t> + " found at index = "</a:t>
            </a:r>
          </a:p>
          <a:p>
            <a:pPr marL="0" indent="0">
              <a:buNone/>
            </a:pPr>
            <a:r>
              <a:rPr lang="en-IN" dirty="0"/>
              <a:t>            + </a:t>
            </a:r>
            <a:r>
              <a:rPr lang="en-IN" dirty="0" err="1"/>
              <a:t>Arrays.binarySearch</a:t>
            </a:r>
            <a:r>
              <a:rPr lang="en-IN" dirty="0"/>
              <a:t>(</a:t>
            </a:r>
            <a:r>
              <a:rPr lang="en-IN" dirty="0" err="1"/>
              <a:t>intArr</a:t>
            </a:r>
            <a:r>
              <a:rPr lang="en-IN" dirty="0"/>
              <a:t>, </a:t>
            </a:r>
            <a:r>
              <a:rPr lang="en-IN" dirty="0" err="1"/>
              <a:t>intKey</a:t>
            </a:r>
            <a:r>
              <a:rPr lang="en-IN" dirty="0"/>
              <a:t>));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3526179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CFAC96D-AFEA-494E-FBCE-015C7299F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// </a:t>
            </a:r>
            <a:r>
              <a:rPr lang="en-IN" dirty="0" err="1">
                <a:solidFill>
                  <a:srgbClr val="FF0000"/>
                </a:solidFill>
              </a:rPr>
              <a:t>Arrays.compare</a:t>
            </a:r>
            <a:r>
              <a:rPr lang="en-IN" dirty="0">
                <a:solidFill>
                  <a:srgbClr val="FF0000"/>
                </a:solidFill>
              </a:rPr>
              <a:t>() method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java.util.Arrays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public class Main {</a:t>
            </a:r>
          </a:p>
          <a:p>
            <a:pPr marL="0" indent="0">
              <a:buNone/>
            </a:pPr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  {</a:t>
            </a:r>
          </a:p>
          <a:p>
            <a:pPr marL="0" indent="0">
              <a:buNone/>
            </a:pPr>
            <a:r>
              <a:rPr lang="en-IN" dirty="0"/>
              <a:t>          // Get the Array</a:t>
            </a:r>
          </a:p>
          <a:p>
            <a:pPr marL="0" indent="0">
              <a:buNone/>
            </a:pPr>
            <a:r>
              <a:rPr lang="en-IN" dirty="0"/>
              <a:t>        int </a:t>
            </a:r>
            <a:r>
              <a:rPr lang="en-IN" dirty="0" err="1"/>
              <a:t>intArr</a:t>
            </a:r>
            <a:r>
              <a:rPr lang="en-IN" dirty="0"/>
              <a:t>[] = { 10, 20, 15, 22, 35 };</a:t>
            </a:r>
          </a:p>
          <a:p>
            <a:pPr marL="0" indent="0">
              <a:buNone/>
            </a:pPr>
            <a:r>
              <a:rPr lang="en-IN" dirty="0"/>
              <a:t>          // Get the second Array</a:t>
            </a:r>
          </a:p>
          <a:p>
            <a:pPr marL="0" indent="0">
              <a:buNone/>
            </a:pPr>
            <a:r>
              <a:rPr lang="en-IN" dirty="0"/>
              <a:t>        int intArr1[] = { 10, 15, 22 };</a:t>
            </a:r>
          </a:p>
          <a:p>
            <a:pPr marL="0" indent="0">
              <a:buNone/>
            </a:pPr>
            <a:r>
              <a:rPr lang="en-IN" dirty="0"/>
              <a:t>          // To compare both arrays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("Integer Arrays on comparison: "</a:t>
            </a:r>
          </a:p>
          <a:p>
            <a:pPr marL="0" indent="0">
              <a:buNone/>
            </a:pPr>
            <a:r>
              <a:rPr lang="en-IN" dirty="0"/>
              <a:t>                           + </a:t>
            </a:r>
            <a:r>
              <a:rPr lang="en-IN" dirty="0" err="1"/>
              <a:t>Arrays.compare</a:t>
            </a:r>
            <a:r>
              <a:rPr lang="en-IN" dirty="0"/>
              <a:t>(</a:t>
            </a:r>
            <a:r>
              <a:rPr lang="en-IN" dirty="0" err="1"/>
              <a:t>intArr</a:t>
            </a:r>
            <a:r>
              <a:rPr lang="en-IN" dirty="0"/>
              <a:t>, intArr1));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2508943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CFAC96D-AFEA-494E-FBCE-015C7299F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>
              <a:buNone/>
            </a:pPr>
            <a:r>
              <a:rPr lang="en-IN" b="1" i="0" dirty="0">
                <a:solidFill>
                  <a:srgbClr val="212529"/>
                </a:solidFill>
                <a:effectLst/>
                <a:latin typeface="system-ui"/>
              </a:rPr>
              <a:t>Legacy Classes and Interfaces</a:t>
            </a:r>
          </a:p>
          <a:p>
            <a:pPr algn="just"/>
            <a:r>
              <a:rPr lang="en-US" sz="2800" b="0" i="0" dirty="0">
                <a:solidFill>
                  <a:srgbClr val="212529"/>
                </a:solidFill>
                <a:effectLst/>
                <a:latin typeface="system-ui"/>
              </a:rPr>
              <a:t>Early version of java did not include the Collections framework. </a:t>
            </a:r>
          </a:p>
          <a:p>
            <a:pPr algn="just"/>
            <a:r>
              <a:rPr lang="en-US" sz="2800" b="0" i="0" dirty="0">
                <a:solidFill>
                  <a:srgbClr val="212529"/>
                </a:solidFill>
                <a:effectLst/>
                <a:latin typeface="system-ui"/>
              </a:rPr>
              <a:t>It only defined several classes and interfaces that provide methods for storing objects. </a:t>
            </a:r>
          </a:p>
          <a:p>
            <a:pPr algn="just"/>
            <a:r>
              <a:rPr lang="en-US" sz="2800" b="0" i="0" dirty="0">
                <a:solidFill>
                  <a:srgbClr val="212529"/>
                </a:solidFill>
                <a:effectLst/>
                <a:latin typeface="system-ui"/>
              </a:rPr>
              <a:t>When Collections framework were added in J2SE 1.2, the original classes were reengineered to support the collection interface. These classes are also known as Legacy classes. </a:t>
            </a:r>
          </a:p>
          <a:p>
            <a:pPr algn="just"/>
            <a:r>
              <a:rPr lang="en-US" sz="2800" b="0" i="0" dirty="0">
                <a:solidFill>
                  <a:srgbClr val="212529"/>
                </a:solidFill>
                <a:effectLst/>
                <a:latin typeface="system-ui"/>
              </a:rPr>
              <a:t>All Legacy classes and interface were redesign by JDK 5 to support Generics.</a:t>
            </a:r>
          </a:p>
          <a:p>
            <a:pPr algn="just"/>
            <a:r>
              <a:rPr lang="en-US" sz="2800" b="0" i="0" dirty="0">
                <a:solidFill>
                  <a:srgbClr val="212529"/>
                </a:solidFill>
                <a:effectLst/>
                <a:latin typeface="system-ui"/>
              </a:rPr>
              <a:t> In general, the legacy classes are supported because there is still some code that uses them.</a:t>
            </a:r>
            <a:endParaRPr lang="en-IN" sz="28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599153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D19940B2E0E24BAECC5DD1627A8D75" ma:contentTypeVersion="2" ma:contentTypeDescription="Create a new document." ma:contentTypeScope="" ma:versionID="82d6e922d95695d15b05bbd1e93c761e">
  <xsd:schema xmlns:xsd="http://www.w3.org/2001/XMLSchema" xmlns:xs="http://www.w3.org/2001/XMLSchema" xmlns:p="http://schemas.microsoft.com/office/2006/metadata/properties" xmlns:ns2="823acd3c-299b-48ad-972b-c3e9d18a86a1" targetNamespace="http://schemas.microsoft.com/office/2006/metadata/properties" ma:root="true" ma:fieldsID="a65bc7e2ce988bf08494466df82f250d" ns2:_="">
    <xsd:import namespace="823acd3c-299b-48ad-972b-c3e9d18a86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3acd3c-299b-48ad-972b-c3e9d18a86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5A1D718-2E84-404E-98C5-94088B6A3660}"/>
</file>

<file path=customXml/itemProps2.xml><?xml version="1.0" encoding="utf-8"?>
<ds:datastoreItem xmlns:ds="http://schemas.openxmlformats.org/officeDocument/2006/customXml" ds:itemID="{58E8FB6F-B463-4E32-9076-AE893C2C758B}"/>
</file>

<file path=customXml/itemProps3.xml><?xml version="1.0" encoding="utf-8"?>
<ds:datastoreItem xmlns:ds="http://schemas.openxmlformats.org/officeDocument/2006/customXml" ds:itemID="{E54CF053-6A67-47CC-9C97-DFF8D404437A}"/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781</Words>
  <Application>Microsoft Office PowerPoint</Application>
  <PresentationFormat>On-screen Show (4:3)</PresentationFormat>
  <Paragraphs>208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Generics</dc:title>
  <dc:creator>student</dc:creator>
  <cp:lastModifiedBy>srishti ranjan</cp:lastModifiedBy>
  <cp:revision>77</cp:revision>
  <dcterms:created xsi:type="dcterms:W3CDTF">2006-08-16T00:00:00Z</dcterms:created>
  <dcterms:modified xsi:type="dcterms:W3CDTF">2023-01-05T04:59:44Z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0x0101007FD19940B2E0E24BAECC5DD1627A8D75</vt:lpwstr>
  </property>
</Properties>
</file>