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9" r:id="rId6"/>
    <p:sldId id="258"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799"/>
          </a:xfrm>
        </p:spPr>
        <p:txBody>
          <a:bodyPr>
            <a:normAutofit fontScale="90000"/>
          </a:bodyPr>
          <a:lstStyle/>
          <a:p>
            <a:r>
              <a:rPr lang="en-IN" b="1" dirty="0"/>
              <a:t/>
            </a:r>
            <a:br>
              <a:rPr lang="en-IN" b="1" dirty="0"/>
            </a:br>
            <a:r>
              <a:rPr lang="en-IN" b="1" dirty="0"/>
              <a:t>Generics</a:t>
            </a:r>
            <a:br>
              <a:rPr lang="en-IN" b="1" dirty="0"/>
            </a:br>
            <a:endParaRPr lang="en-IN" dirty="0"/>
          </a:p>
        </p:txBody>
      </p:sp>
      <p:sp>
        <p:nvSpPr>
          <p:cNvPr id="3" name="Subtitle 2"/>
          <p:cNvSpPr>
            <a:spLocks noGrp="1"/>
          </p:cNvSpPr>
          <p:nvPr>
            <p:ph type="subTitle" idx="1"/>
          </p:nvPr>
        </p:nvSpPr>
        <p:spPr>
          <a:xfrm>
            <a:off x="0" y="762000"/>
            <a:ext cx="9144000" cy="6096000"/>
          </a:xfrm>
        </p:spPr>
        <p:txBody>
          <a:bodyPr>
            <a:normAutofit lnSpcReduction="10000"/>
          </a:bodyPr>
          <a:lstStyle/>
          <a:p>
            <a:pPr algn="just">
              <a:buFont typeface="Arial" pitchFamily="34" charset="0"/>
              <a:buChar char="•"/>
            </a:pPr>
            <a:r>
              <a:rPr lang="en-IN" sz="2800" dirty="0">
                <a:solidFill>
                  <a:schemeClr val="tx1"/>
                </a:solidFill>
              </a:rPr>
              <a:t> Generics means parameterized types</a:t>
            </a:r>
          </a:p>
          <a:p>
            <a:pPr algn="just">
              <a:buFont typeface="Arial" pitchFamily="34" charset="0"/>
              <a:buChar char="•"/>
            </a:pPr>
            <a:r>
              <a:rPr lang="en-IN" sz="2800" dirty="0">
                <a:solidFill>
                  <a:schemeClr val="tx1"/>
                </a:solidFill>
              </a:rPr>
              <a:t> Using Generics allow type (Integer, String, … etc., and user-defined types) to be a parameter to methods, classes, and interfaces.</a:t>
            </a:r>
          </a:p>
          <a:p>
            <a:pPr algn="just">
              <a:buFont typeface="Arial" pitchFamily="34" charset="0"/>
              <a:buChar char="•"/>
            </a:pPr>
            <a:r>
              <a:rPr lang="en-IN" sz="2800" dirty="0">
                <a:solidFill>
                  <a:schemeClr val="tx1"/>
                </a:solidFill>
              </a:rPr>
              <a:t> It is possible to create classes that work with different data types. </a:t>
            </a:r>
          </a:p>
          <a:p>
            <a:pPr algn="just">
              <a:buFont typeface="Arial" pitchFamily="34" charset="0"/>
              <a:buChar char="•"/>
            </a:pPr>
            <a:r>
              <a:rPr lang="en-IN" sz="2800" dirty="0">
                <a:solidFill>
                  <a:schemeClr val="tx1"/>
                </a:solidFill>
              </a:rPr>
              <a:t> An entity such as class, interface, or method that operates on a parameterized type is a generic entity.</a:t>
            </a:r>
          </a:p>
          <a:p>
            <a:pPr algn="just">
              <a:buFont typeface="Arial" pitchFamily="34" charset="0"/>
              <a:buChar char="•"/>
            </a:pPr>
            <a:r>
              <a:rPr lang="en-IN" sz="2800" dirty="0">
                <a:solidFill>
                  <a:schemeClr val="tx1"/>
                </a:solidFill>
              </a:rPr>
              <a:t>The </a:t>
            </a:r>
            <a:r>
              <a:rPr lang="en-IN" sz="2800" b="1" dirty="0">
                <a:solidFill>
                  <a:schemeClr val="tx1"/>
                </a:solidFill>
              </a:rPr>
              <a:t>Object</a:t>
            </a:r>
            <a:r>
              <a:rPr lang="en-IN" sz="2800" dirty="0">
                <a:solidFill>
                  <a:schemeClr val="tx1"/>
                </a:solidFill>
              </a:rPr>
              <a:t> is the </a:t>
            </a:r>
            <a:r>
              <a:rPr lang="en-IN" sz="2800" dirty="0" err="1">
                <a:solidFill>
                  <a:schemeClr val="tx1"/>
                </a:solidFill>
              </a:rPr>
              <a:t>superclass</a:t>
            </a:r>
            <a:r>
              <a:rPr lang="en-IN" sz="2800" dirty="0">
                <a:solidFill>
                  <a:schemeClr val="tx1"/>
                </a:solidFill>
              </a:rPr>
              <a:t> of all other classes, and Object reference can refer to any object. These features lack type safety. Generics add that type of safety feature.</a:t>
            </a:r>
          </a:p>
          <a:p>
            <a:pPr algn="just" fontAlgn="base"/>
            <a:r>
              <a:rPr lang="en-IN" sz="2800" b="1" dirty="0">
                <a:solidFill>
                  <a:schemeClr val="tx1"/>
                </a:solidFill>
              </a:rPr>
              <a:t>Types of Java Generics</a:t>
            </a:r>
          </a:p>
          <a:p>
            <a:pPr algn="just" fontAlgn="base"/>
            <a:r>
              <a:rPr lang="en-IN" sz="2400" dirty="0">
                <a:solidFill>
                  <a:schemeClr val="tx1"/>
                </a:solidFill>
              </a:rPr>
              <a:t>1.Generic Method</a:t>
            </a:r>
          </a:p>
          <a:p>
            <a:pPr algn="just" fontAlgn="base"/>
            <a:r>
              <a:rPr lang="en-IN" sz="2400" dirty="0">
                <a:solidFill>
                  <a:schemeClr val="tx1"/>
                </a:solidFill>
              </a:rPr>
              <a:t>2.Generic Classes</a:t>
            </a:r>
          </a:p>
          <a:p>
            <a:pPr algn="just" fontAlgn="base"/>
            <a:endParaRPr lang="en-IN" sz="2400" dirty="0">
              <a:solidFill>
                <a:schemeClr val="tx1"/>
              </a:solidFill>
            </a:endParaRPr>
          </a:p>
          <a:p>
            <a:pPr algn="just">
              <a:buFont typeface="Arial" pitchFamily="34" charset="0"/>
              <a:buChar char="•"/>
            </a:pPr>
            <a:endParaRPr lang="en-IN" sz="2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IN" dirty="0"/>
              <a:t>// To create an instance of generic class</a:t>
            </a:r>
          </a:p>
          <a:p>
            <a:pPr>
              <a:buNone/>
            </a:pPr>
            <a:r>
              <a:rPr lang="en-IN" dirty="0"/>
              <a:t> </a:t>
            </a:r>
            <a:r>
              <a:rPr lang="en-IN" sz="2800" dirty="0" err="1"/>
              <a:t>BaseType</a:t>
            </a:r>
            <a:r>
              <a:rPr lang="en-IN" sz="2800" dirty="0"/>
              <a:t> &lt;Type&gt; </a:t>
            </a:r>
            <a:r>
              <a:rPr lang="en-IN" sz="2800" dirty="0" err="1"/>
              <a:t>obj</a:t>
            </a:r>
            <a:r>
              <a:rPr lang="en-IN" sz="2800" dirty="0"/>
              <a:t> = new </a:t>
            </a:r>
            <a:r>
              <a:rPr lang="en-IN" sz="2800" dirty="0" err="1"/>
              <a:t>BaseType</a:t>
            </a:r>
            <a:r>
              <a:rPr lang="en-IN" sz="2800" dirty="0"/>
              <a:t> &lt;Type&gt;()</a:t>
            </a:r>
            <a:endParaRPr lang="en-IN" dirty="0"/>
          </a:p>
          <a:p>
            <a:pPr>
              <a:buNone/>
            </a:pPr>
            <a:r>
              <a:rPr lang="en-IN" b="1" dirty="0"/>
              <a:t>Note:</a:t>
            </a:r>
          </a:p>
          <a:p>
            <a:pPr>
              <a:buNone/>
            </a:pPr>
            <a:r>
              <a:rPr lang="en-IN" dirty="0"/>
              <a:t> In Parameter type we can not use primitives like ‘</a:t>
            </a:r>
            <a:r>
              <a:rPr lang="en-IN" dirty="0" err="1"/>
              <a:t>int’,’char</a:t>
            </a:r>
            <a:r>
              <a:rPr lang="en-IN" dirty="0"/>
              <a:t>’ or ‘double’.</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sz="3100" dirty="0"/>
              <a:t>class Main {</a:t>
            </a:r>
          </a:p>
          <a:p>
            <a:pPr>
              <a:buNone/>
            </a:pPr>
            <a:r>
              <a:rPr lang="en-IN" sz="3100" dirty="0"/>
              <a:t>  public static void main(String[] </a:t>
            </a:r>
            <a:r>
              <a:rPr lang="en-IN" sz="3100" dirty="0" err="1"/>
              <a:t>args</a:t>
            </a:r>
            <a:r>
              <a:rPr lang="en-IN" sz="3100" dirty="0"/>
              <a:t>) {</a:t>
            </a:r>
          </a:p>
          <a:p>
            <a:pPr>
              <a:buNone/>
            </a:pPr>
            <a:r>
              <a:rPr lang="en-IN" sz="3100" dirty="0"/>
              <a:t>    </a:t>
            </a:r>
            <a:r>
              <a:rPr lang="en-IN" sz="3100" dirty="0" err="1"/>
              <a:t>GenericsClass</a:t>
            </a:r>
            <a:r>
              <a:rPr lang="en-IN" sz="3100" dirty="0"/>
              <a:t>&lt;Integer&gt; </a:t>
            </a:r>
            <a:r>
              <a:rPr lang="en-IN" sz="3100" dirty="0" err="1"/>
              <a:t>intObj</a:t>
            </a:r>
            <a:r>
              <a:rPr lang="en-IN" sz="3100" dirty="0"/>
              <a:t> = new </a:t>
            </a:r>
            <a:r>
              <a:rPr lang="en-IN" sz="3100" dirty="0" err="1"/>
              <a:t>GenericsClass</a:t>
            </a:r>
            <a:r>
              <a:rPr lang="en-IN" sz="3100" dirty="0"/>
              <a:t>&lt;Integer&gt;(5);</a:t>
            </a:r>
          </a:p>
          <a:p>
            <a:pPr>
              <a:buNone/>
            </a:pPr>
            <a:r>
              <a:rPr lang="en-IN" sz="3100" dirty="0"/>
              <a:t>  </a:t>
            </a:r>
            <a:r>
              <a:rPr lang="en-IN" sz="3100" dirty="0" err="1"/>
              <a:t>System.out.println</a:t>
            </a:r>
            <a:r>
              <a:rPr lang="en-IN" sz="3100" dirty="0"/>
              <a:t>("Generic Class returns: " + </a:t>
            </a:r>
            <a:r>
              <a:rPr lang="en-IN" sz="3100" dirty="0" err="1"/>
              <a:t>intObj.getData</a:t>
            </a:r>
            <a:r>
              <a:rPr lang="en-IN" sz="3100" dirty="0"/>
              <a:t>());</a:t>
            </a:r>
          </a:p>
          <a:p>
            <a:pPr>
              <a:buNone/>
            </a:pPr>
            <a:r>
              <a:rPr lang="en-IN" sz="3100" dirty="0" err="1"/>
              <a:t>GenericsClass</a:t>
            </a:r>
            <a:r>
              <a:rPr lang="en-IN" sz="3100" dirty="0"/>
              <a:t>&lt;String&gt; </a:t>
            </a:r>
            <a:r>
              <a:rPr lang="en-IN" sz="3100" dirty="0" err="1"/>
              <a:t>stringObj</a:t>
            </a:r>
            <a:r>
              <a:rPr lang="en-IN" sz="3100" dirty="0"/>
              <a:t> = new </a:t>
            </a:r>
            <a:r>
              <a:rPr lang="en-IN" sz="3100" dirty="0" err="1"/>
              <a:t>GenericsClass</a:t>
            </a:r>
            <a:r>
              <a:rPr lang="en-IN" sz="3100" dirty="0"/>
              <a:t>&lt;String&gt;("Java Programming");</a:t>
            </a:r>
          </a:p>
          <a:p>
            <a:pPr>
              <a:buNone/>
            </a:pPr>
            <a:r>
              <a:rPr lang="en-IN" sz="3100" dirty="0" err="1"/>
              <a:t>System.out.println</a:t>
            </a:r>
            <a:r>
              <a:rPr lang="en-IN" sz="3100" dirty="0"/>
              <a:t>("Generic Class returns: " + </a:t>
            </a:r>
            <a:r>
              <a:rPr lang="en-IN" sz="3100" dirty="0" err="1"/>
              <a:t>stringObj.getData</a:t>
            </a:r>
            <a:r>
              <a:rPr lang="en-IN" sz="3100" dirty="0"/>
              <a:t>());</a:t>
            </a:r>
          </a:p>
          <a:p>
            <a:pPr>
              <a:buNone/>
            </a:pPr>
            <a:r>
              <a:rPr lang="en-IN" sz="3100" dirty="0"/>
              <a:t>  }</a:t>
            </a:r>
          </a:p>
          <a:p>
            <a:pPr>
              <a:buNone/>
            </a:pPr>
            <a:r>
              <a:rPr lang="en-IN" sz="3100" dirty="0"/>
              <a:t>}</a:t>
            </a:r>
          </a:p>
          <a:p>
            <a:pPr>
              <a:buNone/>
            </a:pPr>
            <a:r>
              <a:rPr lang="en-IN" sz="3100" dirty="0"/>
              <a:t>class </a:t>
            </a:r>
            <a:r>
              <a:rPr lang="en-IN" sz="3100" dirty="0" err="1"/>
              <a:t>GenericsClass</a:t>
            </a:r>
            <a:r>
              <a:rPr lang="en-IN" sz="3100" dirty="0"/>
              <a:t>&lt;T&gt; {</a:t>
            </a:r>
          </a:p>
          <a:p>
            <a:pPr>
              <a:buNone/>
            </a:pPr>
            <a:r>
              <a:rPr lang="en-IN" sz="3100" dirty="0"/>
              <a:t>  T </a:t>
            </a:r>
            <a:r>
              <a:rPr lang="en-IN" sz="3100" dirty="0" err="1"/>
              <a:t>obj</a:t>
            </a:r>
            <a:r>
              <a:rPr lang="en-IN" sz="3100" dirty="0"/>
              <a:t>;</a:t>
            </a:r>
          </a:p>
          <a:p>
            <a:pPr>
              <a:buNone/>
            </a:pPr>
            <a:r>
              <a:rPr lang="en-IN" sz="3100" dirty="0"/>
              <a:t>   </a:t>
            </a:r>
            <a:r>
              <a:rPr lang="en-IN" sz="3100" dirty="0" err="1"/>
              <a:t>GenericsClass</a:t>
            </a:r>
            <a:r>
              <a:rPr lang="en-IN" sz="3100" dirty="0"/>
              <a:t>(T  </a:t>
            </a:r>
            <a:r>
              <a:rPr lang="en-IN" sz="3100" dirty="0" err="1"/>
              <a:t>obj</a:t>
            </a:r>
            <a:r>
              <a:rPr lang="en-IN" sz="3100" dirty="0"/>
              <a:t>) {</a:t>
            </a:r>
          </a:p>
          <a:p>
            <a:pPr>
              <a:buNone/>
            </a:pPr>
            <a:r>
              <a:rPr lang="en-IN" sz="3100" dirty="0"/>
              <a:t>    this.obj = </a:t>
            </a:r>
            <a:r>
              <a:rPr lang="en-IN" sz="3100" dirty="0" err="1"/>
              <a:t>obj</a:t>
            </a:r>
            <a:r>
              <a:rPr lang="en-IN" sz="3100" dirty="0"/>
              <a:t>;</a:t>
            </a:r>
          </a:p>
          <a:p>
            <a:pPr>
              <a:buNone/>
            </a:pPr>
            <a:r>
              <a:rPr lang="en-IN" sz="3100" dirty="0"/>
              <a:t>  }</a:t>
            </a:r>
          </a:p>
          <a:p>
            <a:pPr>
              <a:buNone/>
            </a:pPr>
            <a:r>
              <a:rPr lang="en-IN" sz="3100" dirty="0"/>
              <a:t>  public T </a:t>
            </a:r>
            <a:r>
              <a:rPr lang="en-IN" sz="3100" dirty="0" err="1"/>
              <a:t>getData</a:t>
            </a:r>
            <a:r>
              <a:rPr lang="en-IN" sz="3100" dirty="0"/>
              <a:t>() {</a:t>
            </a:r>
          </a:p>
          <a:p>
            <a:pPr>
              <a:buNone/>
            </a:pPr>
            <a:r>
              <a:rPr lang="en-IN" sz="3100" dirty="0"/>
              <a:t>    return this.obj;</a:t>
            </a:r>
          </a:p>
          <a:p>
            <a:pPr>
              <a:buNone/>
            </a:pPr>
            <a:r>
              <a:rPr lang="en-IN" sz="3100" dirty="0"/>
              <a:t>  }</a:t>
            </a:r>
          </a:p>
          <a:p>
            <a:pPr>
              <a:buNone/>
            </a:pPr>
            <a:r>
              <a:rPr lang="en-IN" sz="3100"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dirty="0">
                <a:solidFill>
                  <a:srgbClr val="FF0000"/>
                </a:solidFill>
              </a:rPr>
              <a:t>//passing multiple type parameters</a:t>
            </a:r>
          </a:p>
          <a:p>
            <a:pPr fontAlgn="base">
              <a:buNone/>
            </a:pPr>
            <a:r>
              <a:rPr lang="en-IN" dirty="0"/>
              <a:t>class Test&lt;T, U&gt;{</a:t>
            </a:r>
          </a:p>
          <a:p>
            <a:pPr fontAlgn="base">
              <a:buNone/>
            </a:pPr>
            <a:r>
              <a:rPr lang="en-IN" dirty="0"/>
              <a:t>    T obj1;  // An object of type T</a:t>
            </a:r>
          </a:p>
          <a:p>
            <a:pPr fontAlgn="base">
              <a:buNone/>
            </a:pPr>
            <a:r>
              <a:rPr lang="en-IN" dirty="0"/>
              <a:t>    U obj2;  // An object of type U</a:t>
            </a:r>
          </a:p>
          <a:p>
            <a:pPr fontAlgn="base">
              <a:buNone/>
            </a:pPr>
            <a:r>
              <a:rPr lang="en-IN" dirty="0"/>
              <a:t>     Test(T obj1, U obj2)    {</a:t>
            </a:r>
          </a:p>
          <a:p>
            <a:pPr fontAlgn="base">
              <a:buNone/>
            </a:pPr>
            <a:r>
              <a:rPr lang="en-IN" dirty="0"/>
              <a:t>        this.obj1 = obj1;</a:t>
            </a:r>
          </a:p>
          <a:p>
            <a:pPr fontAlgn="base">
              <a:buNone/>
            </a:pPr>
            <a:r>
              <a:rPr lang="en-IN" dirty="0"/>
              <a:t>        this.obj2 = obj2;</a:t>
            </a:r>
          </a:p>
          <a:p>
            <a:pPr fontAlgn="base">
              <a:buNone/>
            </a:pPr>
            <a:r>
              <a:rPr lang="en-IN" dirty="0"/>
              <a:t>    }</a:t>
            </a:r>
          </a:p>
          <a:p>
            <a:pPr fontAlgn="base">
              <a:buNone/>
            </a:pPr>
            <a:r>
              <a:rPr lang="en-IN" dirty="0"/>
              <a:t>      public void print()    {</a:t>
            </a:r>
          </a:p>
          <a:p>
            <a:pPr fontAlgn="base">
              <a:buNone/>
            </a:pPr>
            <a:r>
              <a:rPr lang="en-IN" dirty="0"/>
              <a:t>        </a:t>
            </a:r>
            <a:r>
              <a:rPr lang="en-IN" dirty="0" err="1"/>
              <a:t>System.out.println</a:t>
            </a:r>
            <a:r>
              <a:rPr lang="en-IN" dirty="0"/>
              <a:t>(obj1);</a:t>
            </a:r>
          </a:p>
          <a:p>
            <a:pPr fontAlgn="base">
              <a:buNone/>
            </a:pPr>
            <a:r>
              <a:rPr lang="en-IN" dirty="0"/>
              <a:t>        </a:t>
            </a:r>
            <a:r>
              <a:rPr lang="en-IN" dirty="0" err="1"/>
              <a:t>System.out.println</a:t>
            </a:r>
            <a:r>
              <a:rPr lang="en-IN" dirty="0"/>
              <a:t>(obj2);</a:t>
            </a:r>
          </a:p>
          <a:p>
            <a:pPr fontAlgn="base">
              <a:buNone/>
            </a:pPr>
            <a:r>
              <a:rPr lang="en-IN" dirty="0"/>
              <a:t>    }</a:t>
            </a:r>
          </a:p>
          <a:p>
            <a:pPr fontAlgn="base">
              <a:buNone/>
            </a:pPr>
            <a:r>
              <a:rPr lang="en-IN" dirty="0"/>
              <a:t>}</a:t>
            </a:r>
          </a:p>
          <a:p>
            <a:pPr fontAlgn="base">
              <a:buNone/>
            </a:pPr>
            <a:r>
              <a:rPr lang="en-IN" dirty="0"/>
              <a:t>  class Main {</a:t>
            </a:r>
          </a:p>
          <a:p>
            <a:pPr fontAlgn="base">
              <a:buNone/>
            </a:pPr>
            <a:r>
              <a:rPr lang="en-IN" dirty="0"/>
              <a:t>    public static void main (String[] </a:t>
            </a:r>
            <a:r>
              <a:rPr lang="en-IN" dirty="0" err="1"/>
              <a:t>args</a:t>
            </a:r>
            <a:r>
              <a:rPr lang="en-IN" dirty="0"/>
              <a:t>)     {</a:t>
            </a:r>
          </a:p>
          <a:p>
            <a:pPr fontAlgn="base">
              <a:buNone/>
            </a:pPr>
            <a:r>
              <a:rPr lang="en-IN" dirty="0"/>
              <a:t> Test &lt;String, Integer&gt; </a:t>
            </a:r>
            <a:r>
              <a:rPr lang="en-IN" dirty="0" err="1"/>
              <a:t>obj</a:t>
            </a:r>
            <a:r>
              <a:rPr lang="en-IN" dirty="0"/>
              <a:t> = new Test&lt;String, Integer&gt;("</a:t>
            </a:r>
            <a:r>
              <a:rPr lang="en-IN" dirty="0" err="1"/>
              <a:t>GfG</a:t>
            </a:r>
            <a:r>
              <a:rPr lang="en-IN" dirty="0"/>
              <a:t>", 15);</a:t>
            </a:r>
          </a:p>
          <a:p>
            <a:pPr fontAlgn="base">
              <a:buNone/>
            </a:pPr>
            <a:r>
              <a:rPr lang="en-IN" dirty="0"/>
              <a:t>          </a:t>
            </a:r>
            <a:r>
              <a:rPr lang="en-IN" dirty="0" err="1"/>
              <a:t>obj.print</a:t>
            </a:r>
            <a:r>
              <a:rPr lang="en-IN" dirty="0"/>
              <a:t>();</a:t>
            </a:r>
          </a:p>
          <a:p>
            <a:pPr fontAlgn="base">
              <a:buNone/>
            </a:pPr>
            <a:r>
              <a:rPr lang="en-IN" dirty="0"/>
              <a:t>    }</a:t>
            </a:r>
          </a:p>
          <a:p>
            <a:pPr fontAlgn="base">
              <a:buNone/>
            </a:pPr>
            <a:r>
              <a:rPr lang="en-IN" dirty="0"/>
              <a:t>}</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b="1" dirty="0"/>
              <a:t>Generic Functions: </a:t>
            </a:r>
          </a:p>
          <a:p>
            <a:pPr algn="just" fontAlgn="base"/>
            <a:r>
              <a:rPr lang="en-IN" sz="2800" dirty="0"/>
              <a:t>We can also write generic functions that can be called with different types of arguments based on the type of arguments passed to the generic method. The compiler handles each method.</a:t>
            </a:r>
          </a:p>
          <a:p>
            <a:pPr algn="just">
              <a:buNone/>
            </a:pP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buNone/>
            </a:pPr>
            <a:r>
              <a:rPr lang="en-IN" sz="2400" dirty="0"/>
              <a:t>class Main { </a:t>
            </a:r>
          </a:p>
          <a:p>
            <a:pPr fontAlgn="base">
              <a:buNone/>
            </a:pPr>
            <a:r>
              <a:rPr lang="en-IN" sz="2400" dirty="0"/>
              <a:t>public static void main(String[] </a:t>
            </a:r>
            <a:r>
              <a:rPr lang="en-IN" sz="2400" dirty="0" err="1"/>
              <a:t>args</a:t>
            </a:r>
            <a:r>
              <a:rPr lang="en-IN" sz="2400" dirty="0"/>
              <a:t>) { </a:t>
            </a:r>
          </a:p>
          <a:p>
            <a:pPr fontAlgn="base">
              <a:buNone/>
            </a:pPr>
            <a:r>
              <a:rPr lang="en-IN" sz="2400" dirty="0"/>
              <a:t>// initialize the class with Integer data </a:t>
            </a:r>
          </a:p>
          <a:p>
            <a:pPr fontAlgn="base">
              <a:buNone/>
            </a:pPr>
            <a:r>
              <a:rPr lang="en-IN" sz="2400" dirty="0" err="1"/>
              <a:t>DemoClass</a:t>
            </a:r>
            <a:r>
              <a:rPr lang="en-IN" sz="2400" dirty="0"/>
              <a:t> demo = new </a:t>
            </a:r>
            <a:r>
              <a:rPr lang="en-IN" sz="2400" dirty="0" err="1"/>
              <a:t>DemoClass</a:t>
            </a:r>
            <a:r>
              <a:rPr lang="en-IN" sz="2400" dirty="0"/>
              <a:t>(); </a:t>
            </a:r>
          </a:p>
          <a:p>
            <a:pPr fontAlgn="base">
              <a:buNone/>
            </a:pPr>
            <a:r>
              <a:rPr lang="en-IN" sz="2400" dirty="0"/>
              <a:t>// generics method working with String demo.&lt;String&gt;</a:t>
            </a:r>
            <a:r>
              <a:rPr lang="en-IN" sz="2400" dirty="0" err="1"/>
              <a:t>genericsMethod</a:t>
            </a:r>
            <a:r>
              <a:rPr lang="en-IN" sz="2400" dirty="0"/>
              <a:t>("Java Programming"); </a:t>
            </a:r>
          </a:p>
          <a:p>
            <a:pPr fontAlgn="base">
              <a:buNone/>
            </a:pPr>
            <a:r>
              <a:rPr lang="en-IN" sz="2400" dirty="0"/>
              <a:t>// generics method working with integer demo.&lt;Integer&gt;</a:t>
            </a:r>
            <a:r>
              <a:rPr lang="en-IN" sz="2400" dirty="0" err="1"/>
              <a:t>genericsMethod</a:t>
            </a:r>
            <a:r>
              <a:rPr lang="en-IN" sz="2400" dirty="0"/>
              <a:t>(25); </a:t>
            </a:r>
          </a:p>
          <a:p>
            <a:pPr fontAlgn="base">
              <a:buNone/>
            </a:pPr>
            <a:r>
              <a:rPr lang="en-IN" sz="2400" dirty="0"/>
              <a:t>} } </a:t>
            </a:r>
          </a:p>
          <a:p>
            <a:pPr fontAlgn="base">
              <a:buNone/>
            </a:pPr>
            <a:r>
              <a:rPr lang="en-IN" sz="2400" dirty="0"/>
              <a:t>class </a:t>
            </a:r>
            <a:r>
              <a:rPr lang="en-IN" sz="2400" dirty="0" err="1"/>
              <a:t>DemoClass</a:t>
            </a:r>
            <a:r>
              <a:rPr lang="en-IN" sz="2400" dirty="0"/>
              <a:t> { </a:t>
            </a:r>
          </a:p>
          <a:p>
            <a:pPr fontAlgn="base">
              <a:buNone/>
            </a:pPr>
            <a:r>
              <a:rPr lang="en-IN" sz="2400" dirty="0"/>
              <a:t>// </a:t>
            </a:r>
            <a:r>
              <a:rPr lang="en-IN" sz="2400" dirty="0" err="1"/>
              <a:t>creae</a:t>
            </a:r>
            <a:r>
              <a:rPr lang="en-IN" sz="2400" dirty="0"/>
              <a:t> a generics method</a:t>
            </a:r>
          </a:p>
          <a:p>
            <a:pPr fontAlgn="base">
              <a:buNone/>
            </a:pPr>
            <a:r>
              <a:rPr lang="en-IN" sz="2400" dirty="0"/>
              <a:t> public &lt;T&gt; void </a:t>
            </a:r>
            <a:r>
              <a:rPr lang="en-IN" sz="2400" dirty="0" err="1"/>
              <a:t>genericsMethod</a:t>
            </a:r>
            <a:r>
              <a:rPr lang="en-IN" sz="2400" dirty="0"/>
              <a:t>(T data) {</a:t>
            </a:r>
          </a:p>
          <a:p>
            <a:pPr fontAlgn="base">
              <a:buNone/>
            </a:pPr>
            <a:r>
              <a:rPr lang="en-IN" sz="2400" dirty="0"/>
              <a:t> </a:t>
            </a:r>
            <a:r>
              <a:rPr lang="en-IN" sz="2400" dirty="0" err="1"/>
              <a:t>System.out.println</a:t>
            </a:r>
            <a:r>
              <a:rPr lang="en-IN" sz="2400" dirty="0"/>
              <a:t>("Generics Method:"); </a:t>
            </a:r>
          </a:p>
          <a:p>
            <a:pPr fontAlgn="base">
              <a:buNone/>
            </a:pPr>
            <a:r>
              <a:rPr lang="en-IN" sz="2400" dirty="0" err="1"/>
              <a:t>System.out.println</a:t>
            </a:r>
            <a:r>
              <a:rPr lang="en-IN" sz="2400" dirty="0"/>
              <a:t>("Data Passed: " + data); </a:t>
            </a:r>
          </a:p>
          <a:p>
            <a:pPr fontAlgn="base">
              <a:buNone/>
            </a:pPr>
            <a:r>
              <a:rPr lang="en-IN" sz="24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IN" b="1" dirty="0"/>
              <a:t>Bounded Types</a:t>
            </a:r>
          </a:p>
          <a:p>
            <a:pPr algn="just"/>
            <a:r>
              <a:rPr lang="en-IN" dirty="0"/>
              <a:t>In general, the </a:t>
            </a:r>
            <a:r>
              <a:rPr lang="en-IN" b="1" dirty="0"/>
              <a:t>type parameter</a:t>
            </a:r>
            <a:r>
              <a:rPr lang="en-IN" dirty="0"/>
              <a:t> can accept any data types (except primitive types).</a:t>
            </a:r>
          </a:p>
          <a:p>
            <a:pPr algn="just"/>
            <a:r>
              <a:rPr lang="en-IN" dirty="0"/>
              <a:t> if we want to use generics for some specific types (such as accept data of number types) only, then we can use bounded types.</a:t>
            </a:r>
          </a:p>
          <a:p>
            <a:pPr algn="just"/>
            <a:r>
              <a:rPr lang="en-IN" dirty="0"/>
              <a:t>In the case of bound types, we use the extends keyword.</a:t>
            </a:r>
          </a:p>
          <a:p>
            <a:pPr algn="just"/>
            <a:r>
              <a:rPr lang="en-IN" dirty="0"/>
              <a:t>&lt;T extends </a:t>
            </a:r>
            <a:r>
              <a:rPr lang="en-IN" dirty="0" err="1"/>
              <a:t>superClassName</a:t>
            </a:r>
            <a:r>
              <a:rPr lang="en-IN" dirty="0"/>
              <a:t>&gt;</a:t>
            </a:r>
          </a:p>
          <a:p>
            <a:pPr algn="just"/>
            <a:r>
              <a:rPr lang="en-IN" dirty="0"/>
              <a:t>&lt;T extends Number&gt;</a:t>
            </a:r>
          </a:p>
          <a:p>
            <a:pPr algn="just"/>
            <a:endParaRPr lang="en-IN"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BC81E4-E7BC-3B62-F903-6D4C5B27C2C4}"/>
              </a:ext>
            </a:extLst>
          </p:cNvPr>
          <p:cNvSpPr>
            <a:spLocks noGrp="1"/>
          </p:cNvSpPr>
          <p:nvPr>
            <p:ph idx="1"/>
          </p:nvPr>
        </p:nvSpPr>
        <p:spPr>
          <a:xfrm>
            <a:off x="0" y="0"/>
            <a:ext cx="9144000" cy="6781800"/>
          </a:xfrm>
        </p:spPr>
        <p:txBody>
          <a:bodyPr>
            <a:normAutofit fontScale="70000" lnSpcReduction="20000"/>
          </a:bodyPr>
          <a:lstStyle/>
          <a:p>
            <a:pPr marL="0" indent="0">
              <a:buNone/>
            </a:pPr>
            <a:r>
              <a:rPr lang="en-IN" dirty="0"/>
              <a:t>class Sample &lt;T extends Number&gt;{</a:t>
            </a:r>
          </a:p>
          <a:p>
            <a:pPr marL="0" indent="0">
              <a:buNone/>
            </a:pPr>
            <a:r>
              <a:rPr lang="en-IN" dirty="0"/>
              <a:t>   T data;</a:t>
            </a:r>
          </a:p>
          <a:p>
            <a:pPr marL="0" indent="0">
              <a:buNone/>
            </a:pPr>
            <a:r>
              <a:rPr lang="en-IN" dirty="0"/>
              <a:t>   Sample(T data){</a:t>
            </a:r>
          </a:p>
          <a:p>
            <a:pPr marL="0" indent="0">
              <a:buNone/>
            </a:pPr>
            <a:r>
              <a:rPr lang="en-IN" dirty="0"/>
              <a:t>      </a:t>
            </a:r>
            <a:r>
              <a:rPr lang="en-IN" dirty="0" err="1"/>
              <a:t>this.data</a:t>
            </a:r>
            <a:r>
              <a:rPr lang="en-IN" dirty="0"/>
              <a:t> = data;</a:t>
            </a:r>
          </a:p>
          <a:p>
            <a:pPr marL="0" indent="0">
              <a:buNone/>
            </a:pPr>
            <a:r>
              <a:rPr lang="en-IN" dirty="0"/>
              <a:t>   }</a:t>
            </a:r>
          </a:p>
          <a:p>
            <a:pPr marL="0" indent="0">
              <a:buNone/>
            </a:pPr>
            <a:r>
              <a:rPr lang="en-IN" dirty="0"/>
              <a:t>   public void display() {</a:t>
            </a:r>
          </a:p>
          <a:p>
            <a:pPr marL="0" indent="0">
              <a:buNone/>
            </a:pPr>
            <a:r>
              <a:rPr lang="en-IN" dirty="0"/>
              <a:t>      </a:t>
            </a:r>
            <a:r>
              <a:rPr lang="en-IN" dirty="0" err="1"/>
              <a:t>System.out.println</a:t>
            </a:r>
            <a:r>
              <a:rPr lang="en-IN" dirty="0"/>
              <a:t>("Data value is: "+</a:t>
            </a:r>
            <a:r>
              <a:rPr lang="en-IN" dirty="0" err="1"/>
              <a:t>this.data</a:t>
            </a:r>
            <a:r>
              <a:rPr lang="en-IN" dirty="0"/>
              <a:t>);</a:t>
            </a:r>
          </a:p>
          <a:p>
            <a:pPr marL="0" indent="0">
              <a:buNone/>
            </a:pPr>
            <a:r>
              <a:rPr lang="en-IN" dirty="0"/>
              <a:t>   }</a:t>
            </a:r>
          </a:p>
          <a:p>
            <a:pPr marL="0" indent="0">
              <a:buNone/>
            </a:pPr>
            <a:r>
              <a:rPr lang="en-IN" dirty="0"/>
              <a:t>}</a:t>
            </a:r>
          </a:p>
          <a:p>
            <a:pPr marL="0" indent="0">
              <a:buNone/>
            </a:pPr>
            <a:r>
              <a:rPr lang="en-IN" dirty="0"/>
              <a:t>public class </a:t>
            </a:r>
            <a:r>
              <a:rPr lang="en-IN" dirty="0" err="1"/>
              <a:t>BoundsExample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Sample&lt;Integer&gt; obj1 = new Sample&lt;Integer&gt;(20);</a:t>
            </a:r>
          </a:p>
          <a:p>
            <a:pPr marL="0" indent="0">
              <a:buNone/>
            </a:pPr>
            <a:r>
              <a:rPr lang="en-IN" dirty="0"/>
              <a:t>      obj1.display();</a:t>
            </a:r>
          </a:p>
          <a:p>
            <a:pPr marL="0" indent="0">
              <a:buNone/>
            </a:pPr>
            <a:r>
              <a:rPr lang="en-IN" dirty="0"/>
              <a:t>      Sample&lt;Double&gt; obj2 = new Sample&lt;Double&gt;(20.22d);</a:t>
            </a:r>
          </a:p>
          <a:p>
            <a:pPr marL="0" indent="0">
              <a:buNone/>
            </a:pPr>
            <a:r>
              <a:rPr lang="en-IN" dirty="0"/>
              <a:t>      obj2.display();</a:t>
            </a:r>
          </a:p>
          <a:p>
            <a:pPr marL="0" indent="0">
              <a:buNone/>
            </a:pPr>
            <a:r>
              <a:rPr lang="en-IN" dirty="0"/>
              <a:t>      Sample&lt;Float&gt; obj3 = new Sample&lt;Float&gt;(125.332f);</a:t>
            </a:r>
          </a:p>
          <a:p>
            <a:pPr marL="0" indent="0">
              <a:buNone/>
            </a:pPr>
            <a:r>
              <a:rPr lang="en-IN" dirty="0"/>
              <a:t>      obj3.display();</a:t>
            </a:r>
          </a:p>
          <a:p>
            <a:pPr marL="0" indent="0">
              <a:buNone/>
            </a:pPr>
            <a:r>
              <a:rPr lang="en-IN" dirty="0"/>
              <a:t>   }</a:t>
            </a:r>
          </a:p>
          <a:p>
            <a:pPr marL="0" indent="0">
              <a:buNone/>
            </a:pPr>
            <a:r>
              <a:rPr lang="en-IN" dirty="0"/>
              <a:t>}</a:t>
            </a:r>
          </a:p>
        </p:txBody>
      </p:sp>
    </p:spTree>
    <p:extLst>
      <p:ext uri="{BB962C8B-B14F-4D97-AF65-F5344CB8AC3E}">
        <p14:creationId xmlns="" xmlns:p14="http://schemas.microsoft.com/office/powerpoint/2010/main" val="283266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fontAlgn="base">
              <a:buNone/>
            </a:pPr>
            <a:r>
              <a:rPr lang="en-IN" b="1" dirty="0"/>
              <a:t>Advantages of Generics: </a:t>
            </a:r>
          </a:p>
          <a:p>
            <a:pPr algn="just" fontAlgn="base">
              <a:buNone/>
            </a:pPr>
            <a:r>
              <a:rPr lang="en-IN" sz="2800" dirty="0"/>
              <a:t>Programs that use Generics has got many benefits over non-generic code. </a:t>
            </a:r>
          </a:p>
          <a:p>
            <a:pPr algn="just" fontAlgn="base">
              <a:buNone/>
            </a:pPr>
            <a:r>
              <a:rPr lang="en-IN" sz="2800" b="1" dirty="0"/>
              <a:t>1. Code Reuse:</a:t>
            </a:r>
            <a:r>
              <a:rPr lang="en-IN" sz="2800" dirty="0"/>
              <a:t> We can write a method/class/interface once and use it for any type we want.</a:t>
            </a:r>
          </a:p>
          <a:p>
            <a:pPr algn="just" fontAlgn="base">
              <a:buNone/>
            </a:pPr>
            <a:r>
              <a:rPr lang="en-IN" sz="2800" b="1" dirty="0"/>
              <a:t>2. Type Safety:</a:t>
            </a:r>
            <a:r>
              <a:rPr lang="en-IN" sz="2800" dirty="0"/>
              <a:t> Generics make errors to appear compile time than at run time (It’s always better to know problems in your code at compile time rather than making your code fail at run time). </a:t>
            </a:r>
          </a:p>
          <a:p>
            <a:pPr algn="just" fontAlgn="base">
              <a:buNone/>
            </a:pPr>
            <a:r>
              <a:rPr lang="en-IN" sz="2800" dirty="0"/>
              <a:t>3. Individual Type Casting is not needed</a:t>
            </a:r>
          </a:p>
          <a:p>
            <a:pPr algn="just" fontAlgn="base">
              <a:buNone/>
            </a:pPr>
            <a:r>
              <a:rPr lang="fr-FR" sz="2800" dirty="0"/>
              <a:t>4. </a:t>
            </a:r>
            <a:r>
              <a:rPr lang="fr-FR" sz="2800" dirty="0" err="1"/>
              <a:t>Generics</a:t>
            </a:r>
            <a:r>
              <a:rPr lang="fr-FR" sz="2800" dirty="0"/>
              <a:t> </a:t>
            </a:r>
            <a:r>
              <a:rPr lang="fr-FR" sz="2800" dirty="0" err="1"/>
              <a:t>Promotes</a:t>
            </a:r>
            <a:r>
              <a:rPr lang="fr-FR" sz="2800" dirty="0"/>
              <a:t> Code </a:t>
            </a:r>
            <a:r>
              <a:rPr lang="fr-FR" sz="2800" dirty="0" err="1"/>
              <a:t>Reusability</a:t>
            </a:r>
            <a:endParaRPr lang="fr-FR" sz="2800" dirty="0"/>
          </a:p>
          <a:p>
            <a:pPr algn="just" fontAlgn="base">
              <a:buNone/>
            </a:pPr>
            <a:r>
              <a:rPr lang="en-IN" sz="2800" dirty="0"/>
              <a:t>5.Used with Collections</a:t>
            </a:r>
          </a:p>
          <a:p>
            <a:pPr algn="just" fontAlgn="base">
              <a:buNone/>
            </a:pPr>
            <a:endParaRPr lang="en-IN" sz="2800" dirty="0"/>
          </a:p>
          <a:p>
            <a:pPr>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AFCE0E-427C-4BA7-86F9-50299EC7FCBD}"/>
</file>

<file path=customXml/itemProps2.xml><?xml version="1.0" encoding="utf-8"?>
<ds:datastoreItem xmlns:ds="http://schemas.openxmlformats.org/officeDocument/2006/customXml" ds:itemID="{7B94E47F-E35D-45E0-90C8-EEEA66705A9C}"/>
</file>

<file path=customXml/itemProps3.xml><?xml version="1.0" encoding="utf-8"?>
<ds:datastoreItem xmlns:ds="http://schemas.openxmlformats.org/officeDocument/2006/customXml" ds:itemID="{32288A49-CACE-4F44-BCC6-1133C78E4592}"/>
</file>

<file path=docProps/app.xml><?xml version="1.0" encoding="utf-8"?>
<Properties xmlns="http://schemas.openxmlformats.org/officeDocument/2006/extended-properties" xmlns:vt="http://schemas.openxmlformats.org/officeDocument/2006/docPropsVTypes">
  <TotalTime>80</TotalTime>
  <Words>315</Words>
  <Application>Microsoft Office PowerPoint</Application>
  <PresentationFormat>On-screen Show (4:3)</PresentationFormat>
  <Paragraphs>96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Generics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student</dc:creator>
  <cp:lastModifiedBy>srishti ranjan</cp:lastModifiedBy>
  <cp:revision>40</cp:revision>
  <dcterms:created xsi:type="dcterms:W3CDTF">2006-08-16T00:00:00Z</dcterms:created>
  <dcterms:modified xsi:type="dcterms:W3CDTF">2022-12-28T06:28:50Z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