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71" r:id="rId4"/>
    <p:sldId id="270" r:id="rId5"/>
    <p:sldId id="278" r:id="rId6"/>
    <p:sldId id="280" r:id="rId7"/>
    <p:sldId id="281" r:id="rId8"/>
    <p:sldId id="268" r:id="rId9"/>
    <p:sldId id="267" r:id="rId10"/>
    <p:sldId id="286" r:id="rId11"/>
    <p:sldId id="284" r:id="rId12"/>
    <p:sldId id="285" r:id="rId13"/>
    <p:sldId id="277" r:id="rId14"/>
    <p:sldId id="282" r:id="rId15"/>
    <p:sldId id="283" r:id="rId16"/>
    <p:sldId id="292" r:id="rId17"/>
    <p:sldId id="293" r:id="rId18"/>
    <p:sldId id="287" r:id="rId19"/>
    <p:sldId id="288" r:id="rId20"/>
    <p:sldId id="290" r:id="rId21"/>
    <p:sldId id="289" r:id="rId22"/>
    <p:sldId id="291" r:id="rId23"/>
    <p:sldId id="276"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eeksforgeeks.org/interfaces-in-java/" TargetMode="External"/><Relationship Id="rId2" Type="http://schemas.openxmlformats.org/officeDocument/2006/relationships/hyperlink" Target="https://www.geeksforgeeks.org/classes-objects-jav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geeksforgeeks.org/list-get-method-in-java-with-examples/" TargetMode="External"/><Relationship Id="rId3" Type="http://schemas.openxmlformats.org/officeDocument/2006/relationships/hyperlink" Target="https://www.geeksforgeeks.org/list-addall-method-in-java-with-examples/" TargetMode="External"/><Relationship Id="rId7" Type="http://schemas.openxmlformats.org/officeDocument/2006/relationships/hyperlink" Target="https://www.geeksforgeeks.org/list-removeobject-obj-method-in-java-with-examples/" TargetMode="External"/><Relationship Id="rId2" Type="http://schemas.openxmlformats.org/officeDocument/2006/relationships/hyperlink" Target="https://www.geeksforgeeks.org/list-addint-index-e-element-method-in-java/" TargetMode="External"/><Relationship Id="rId1" Type="http://schemas.openxmlformats.org/officeDocument/2006/relationships/slideLayout" Target="../slideLayouts/slideLayout2.xml"/><Relationship Id="rId6" Type="http://schemas.openxmlformats.org/officeDocument/2006/relationships/hyperlink" Target="https://www.geeksforgeeks.org/list-removeint-index-method-in-java-with-examples/" TargetMode="External"/><Relationship Id="rId5" Type="http://schemas.openxmlformats.org/officeDocument/2006/relationships/hyperlink" Target="https://www.geeksforgeeks.org/list-clear-method-in-java-with-examples/" TargetMode="External"/><Relationship Id="rId4" Type="http://schemas.openxmlformats.org/officeDocument/2006/relationships/hyperlink" Target="https://www.geeksforgeeks.org/list-size-method-in-java-with-examples/"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geeksforgeeks.org/list-contains-method-in-java-with-examples/" TargetMode="External"/><Relationship Id="rId3" Type="http://schemas.openxmlformats.org/officeDocument/2006/relationships/hyperlink" Target="https://www.geeksforgeeks.org/list-indexof-method-in-java-with-examples/" TargetMode="External"/><Relationship Id="rId7" Type="http://schemas.openxmlformats.org/officeDocument/2006/relationships/hyperlink" Target="https://www.geeksforgeeks.org/list-isempty-method-in-java-with-examples/" TargetMode="External"/><Relationship Id="rId2" Type="http://schemas.openxmlformats.org/officeDocument/2006/relationships/hyperlink" Target="https://www.geeksforgeeks.org/arraylist-set-method-in-java-with-examples/" TargetMode="External"/><Relationship Id="rId1" Type="http://schemas.openxmlformats.org/officeDocument/2006/relationships/slideLayout" Target="../slideLayouts/slideLayout2.xml"/><Relationship Id="rId6" Type="http://schemas.openxmlformats.org/officeDocument/2006/relationships/hyperlink" Target="https://www.geeksforgeeks.org/list-hashcode-method-in-java-with-examples/" TargetMode="External"/><Relationship Id="rId5" Type="http://schemas.openxmlformats.org/officeDocument/2006/relationships/hyperlink" Target="https://www.geeksforgeeks.org/list-equals-method-in-java-with-examples/" TargetMode="External"/><Relationship Id="rId10" Type="http://schemas.openxmlformats.org/officeDocument/2006/relationships/hyperlink" Target="https://www.geeksforgeeks.org/comparator-interface-java/" TargetMode="External"/><Relationship Id="rId4" Type="http://schemas.openxmlformats.org/officeDocument/2006/relationships/hyperlink" Target="https://www.geeksforgeeks.org/list-lastindexof-method-in-java-with-examples/" TargetMode="External"/><Relationship Id="rId9" Type="http://schemas.openxmlformats.org/officeDocument/2006/relationships/hyperlink" Target="https://www.geeksforgeeks.org/list-containsall-method-in-java-with-exampl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java-util-vector-class-java/" TargetMode="External"/><Relationship Id="rId2" Type="http://schemas.openxmlformats.org/officeDocument/2006/relationships/hyperlink" Target="https://www.geeksforgeeks.org/introduction-to-arrays/" TargetMode="External"/><Relationship Id="rId1" Type="http://schemas.openxmlformats.org/officeDocument/2006/relationships/slideLayout" Target="../slideLayouts/slideLayout2.xml"/><Relationship Id="rId4" Type="http://schemas.openxmlformats.org/officeDocument/2006/relationships/hyperlink" Target="https://www.geeksforgeeks.org/hashtable-in-java/"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stack-data-structur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arraylist-in-java/" TargetMode="External"/><Relationship Id="rId2" Type="http://schemas.openxmlformats.org/officeDocument/2006/relationships/hyperlink" Target="https://www.geeksforgeeks.org/interfaces-in-java/" TargetMode="External"/><Relationship Id="rId1" Type="http://schemas.openxmlformats.org/officeDocument/2006/relationships/slideLayout" Target="../slideLayouts/slideLayout2.xml"/><Relationship Id="rId4" Type="http://schemas.openxmlformats.org/officeDocument/2006/relationships/hyperlink" Target="https://www.geeksforgeeks.org/data-structures/linked-li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7ADE358-64BE-D069-2BB6-2C28180D28CB}"/>
              </a:ext>
            </a:extLst>
          </p:cNvPr>
          <p:cNvSpPr>
            <a:spLocks noGrp="1"/>
          </p:cNvSpPr>
          <p:nvPr>
            <p:ph idx="1"/>
          </p:nvPr>
        </p:nvSpPr>
        <p:spPr>
          <a:xfrm>
            <a:off x="76200" y="0"/>
            <a:ext cx="9067800" cy="6858000"/>
          </a:xfrm>
        </p:spPr>
        <p:txBody>
          <a:bodyPr>
            <a:normAutofit/>
          </a:bodyPr>
          <a:lstStyle/>
          <a:p>
            <a:pPr marL="0" indent="0" algn="ctr">
              <a:buNone/>
            </a:pPr>
            <a:r>
              <a:rPr lang="en-IN" sz="3600" b="1" dirty="0" smtClean="0"/>
              <a:t>Collections</a:t>
            </a:r>
            <a:endParaRPr lang="en-IN" sz="3600" b="1" dirty="0"/>
          </a:p>
          <a:p>
            <a:pPr algn="just"/>
            <a:r>
              <a:rPr lang="en-US" sz="2800" b="0" i="0" dirty="0">
                <a:solidFill>
                  <a:srgbClr val="273239"/>
                </a:solidFill>
                <a:effectLst/>
                <a:latin typeface="urw-din"/>
              </a:rPr>
              <a:t>Any group of individual objects which are represented as a single unit is known as the collection of the objects</a:t>
            </a:r>
            <a:endParaRPr lang="en-IN" sz="2800" i="0" dirty="0">
              <a:solidFill>
                <a:srgbClr val="273239"/>
              </a:solidFill>
              <a:effectLst/>
              <a:latin typeface="urw-din"/>
            </a:endParaRPr>
          </a:p>
          <a:p>
            <a:pPr algn="just"/>
            <a:r>
              <a:rPr lang="en-US" sz="2800" b="0" i="0" dirty="0">
                <a:solidFill>
                  <a:srgbClr val="273239"/>
                </a:solidFill>
                <a:effectLst/>
                <a:latin typeface="urw-din"/>
              </a:rPr>
              <a:t>In Java, a separate framework </a:t>
            </a:r>
            <a:r>
              <a:rPr lang="en-US" sz="2800" b="0" i="0" dirty="0" smtClean="0">
                <a:solidFill>
                  <a:srgbClr val="273239"/>
                </a:solidFill>
                <a:effectLst/>
                <a:latin typeface="urw-din"/>
              </a:rPr>
              <a:t>named the</a:t>
            </a:r>
            <a:r>
              <a:rPr lang="en-US" sz="2800" b="0" i="0" dirty="0">
                <a:solidFill>
                  <a:srgbClr val="273239"/>
                </a:solidFill>
                <a:effectLst/>
                <a:latin typeface="urw-din"/>
              </a:rPr>
              <a:t> </a:t>
            </a:r>
            <a:r>
              <a:rPr lang="en-US" sz="2800" b="0" i="1" dirty="0">
                <a:solidFill>
                  <a:srgbClr val="273239"/>
                </a:solidFill>
                <a:effectLst/>
                <a:latin typeface="urw-din"/>
              </a:rPr>
              <a:t>“Collection Framework”</a:t>
            </a:r>
            <a:r>
              <a:rPr lang="en-US" sz="2800" b="0" i="0" dirty="0">
                <a:solidFill>
                  <a:srgbClr val="273239"/>
                </a:solidFill>
                <a:effectLst/>
                <a:latin typeface="urw-din"/>
              </a:rPr>
              <a:t> has been defined in JDK 1.2 which holds all the collection classes and interface in </a:t>
            </a:r>
            <a:r>
              <a:rPr lang="en-US" sz="2800" b="0" i="0" dirty="0" smtClean="0">
                <a:solidFill>
                  <a:srgbClr val="273239"/>
                </a:solidFill>
                <a:effectLst/>
                <a:latin typeface="urw-din"/>
              </a:rPr>
              <a:t>it.</a:t>
            </a:r>
            <a:r>
              <a:rPr lang="en-US" sz="2800" dirty="0" smtClean="0"/>
              <a:t/>
            </a:r>
            <a:br>
              <a:rPr lang="en-US" sz="2800" dirty="0" smtClean="0"/>
            </a:br>
            <a:r>
              <a:rPr lang="en-US" sz="2800" b="0" i="0" dirty="0" smtClean="0">
                <a:solidFill>
                  <a:srgbClr val="273239"/>
                </a:solidFill>
                <a:effectLst/>
                <a:latin typeface="urw-din"/>
              </a:rPr>
              <a:t>The </a:t>
            </a:r>
            <a:r>
              <a:rPr lang="en-US" sz="2800" b="0" i="0" dirty="0">
                <a:solidFill>
                  <a:srgbClr val="273239"/>
                </a:solidFill>
                <a:effectLst/>
                <a:latin typeface="urw-din"/>
              </a:rPr>
              <a:t>Collection interface (</a:t>
            </a:r>
            <a:r>
              <a:rPr lang="en-US" sz="2800" b="1" i="0" dirty="0" err="1">
                <a:solidFill>
                  <a:srgbClr val="273239"/>
                </a:solidFill>
                <a:effectLst/>
                <a:latin typeface="urw-din"/>
              </a:rPr>
              <a:t>java.util.Collection</a:t>
            </a:r>
            <a:r>
              <a:rPr lang="en-US" sz="2800" b="0" i="0" dirty="0">
                <a:solidFill>
                  <a:srgbClr val="273239"/>
                </a:solidFill>
                <a:effectLst/>
                <a:latin typeface="urw-din"/>
              </a:rPr>
              <a:t>) and Map interface (</a:t>
            </a:r>
            <a:r>
              <a:rPr lang="en-US" sz="2800" b="1" i="0" dirty="0" err="1">
                <a:solidFill>
                  <a:srgbClr val="273239"/>
                </a:solidFill>
                <a:effectLst/>
                <a:latin typeface="urw-din"/>
              </a:rPr>
              <a:t>java.util.Map</a:t>
            </a:r>
            <a:r>
              <a:rPr lang="en-US" sz="2800" b="0" i="0" dirty="0">
                <a:solidFill>
                  <a:srgbClr val="273239"/>
                </a:solidFill>
                <a:effectLst/>
                <a:latin typeface="urw-din"/>
              </a:rPr>
              <a:t>) are the two main “root” interfaces of Java collection classes.</a:t>
            </a:r>
            <a:endParaRPr lang="en-IN" sz="2800" b="0" dirty="0">
              <a:solidFill>
                <a:srgbClr val="273239"/>
              </a:solidFill>
              <a:latin typeface="urw-din"/>
            </a:endParaRPr>
          </a:p>
          <a:p>
            <a:pPr algn="just"/>
            <a:r>
              <a:rPr lang="en-US" sz="2800" b="0" i="0" dirty="0">
                <a:solidFill>
                  <a:srgbClr val="273239"/>
                </a:solidFill>
                <a:effectLst/>
                <a:latin typeface="urw-din"/>
              </a:rPr>
              <a:t>A framework is a set of </a:t>
            </a:r>
            <a:r>
              <a:rPr lang="en-US" sz="2800" b="0" i="0" u="sng" dirty="0">
                <a:effectLst/>
                <a:latin typeface="urw-din"/>
                <a:hlinkClick r:id="rId2"/>
              </a:rPr>
              <a:t>classes</a:t>
            </a:r>
            <a:r>
              <a:rPr lang="en-US" sz="2800" b="0" i="0" dirty="0">
                <a:solidFill>
                  <a:srgbClr val="273239"/>
                </a:solidFill>
                <a:effectLst/>
                <a:latin typeface="urw-din"/>
              </a:rPr>
              <a:t> and </a:t>
            </a:r>
            <a:r>
              <a:rPr lang="en-US" sz="2800" b="0" i="0" u="sng" dirty="0">
                <a:effectLst/>
                <a:latin typeface="urw-din"/>
                <a:hlinkClick r:id="rId3"/>
              </a:rPr>
              <a:t>interfaces</a:t>
            </a:r>
            <a:r>
              <a:rPr lang="en-US" sz="2800" b="0" i="0" dirty="0">
                <a:solidFill>
                  <a:srgbClr val="273239"/>
                </a:solidFill>
                <a:effectLst/>
                <a:latin typeface="urw-din"/>
              </a:rPr>
              <a:t> which provide a ready-made architecture.</a:t>
            </a:r>
            <a:endParaRPr lang="en-IN" sz="2800" dirty="0"/>
          </a:p>
        </p:txBody>
      </p:sp>
    </p:spTree>
    <p:extLst>
      <p:ext uri="{BB962C8B-B14F-4D97-AF65-F5344CB8AC3E}">
        <p14:creationId xmlns="" xmlns:p14="http://schemas.microsoft.com/office/powerpoint/2010/main" val="3123567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F8B35E1-618D-BE23-9C9C-1A00A749BD66}"/>
              </a:ext>
            </a:extLst>
          </p:cNvPr>
          <p:cNvSpPr>
            <a:spLocks noGrp="1"/>
          </p:cNvSpPr>
          <p:nvPr>
            <p:ph idx="1"/>
          </p:nvPr>
        </p:nvSpPr>
        <p:spPr>
          <a:xfrm>
            <a:off x="0" y="0"/>
            <a:ext cx="9144000" cy="6858000"/>
          </a:xfrm>
        </p:spPr>
        <p:txBody>
          <a:bodyPr>
            <a:normAutofit fontScale="85000" lnSpcReduction="10000"/>
          </a:bodyPr>
          <a:lstStyle/>
          <a:p>
            <a:pPr marL="0" indent="0" algn="just">
              <a:buNone/>
            </a:pPr>
            <a:r>
              <a:rPr lang="en-US" sz="3500" b="1" i="0" dirty="0">
                <a:solidFill>
                  <a:srgbClr val="610B38"/>
                </a:solidFill>
                <a:effectLst/>
                <a:latin typeface="erdana"/>
              </a:rPr>
              <a:t>List Interface</a:t>
            </a:r>
          </a:p>
          <a:p>
            <a:pPr algn="just"/>
            <a:r>
              <a:rPr lang="en-US" b="0" i="0" dirty="0">
                <a:solidFill>
                  <a:srgbClr val="333333"/>
                </a:solidFill>
                <a:effectLst/>
                <a:latin typeface="inter-regular"/>
              </a:rPr>
              <a:t>List interface is the child interface of Collection interface. </a:t>
            </a:r>
          </a:p>
          <a:p>
            <a:pPr algn="just"/>
            <a:r>
              <a:rPr lang="en-US" b="0" i="0" dirty="0">
                <a:solidFill>
                  <a:srgbClr val="333333"/>
                </a:solidFill>
                <a:effectLst/>
                <a:latin typeface="inter-regular"/>
              </a:rPr>
              <a:t>It inhibits a list type data structure in which we can store the ordered collection of objects. </a:t>
            </a:r>
          </a:p>
          <a:p>
            <a:pPr algn="just"/>
            <a:r>
              <a:rPr lang="en-US" b="0" i="0" dirty="0">
                <a:solidFill>
                  <a:srgbClr val="333333"/>
                </a:solidFill>
                <a:effectLst/>
                <a:latin typeface="inter-regular"/>
              </a:rPr>
              <a:t>It can have duplicate values.</a:t>
            </a:r>
          </a:p>
          <a:p>
            <a:pPr algn="just"/>
            <a:r>
              <a:rPr lang="en-US" b="0" i="0" dirty="0">
                <a:solidFill>
                  <a:srgbClr val="333333"/>
                </a:solidFill>
                <a:effectLst/>
                <a:latin typeface="inter-regular"/>
              </a:rPr>
              <a:t>List interface is implemented by the classes </a:t>
            </a:r>
            <a:r>
              <a:rPr lang="en-US" b="0" i="0" dirty="0" err="1">
                <a:solidFill>
                  <a:srgbClr val="333333"/>
                </a:solidFill>
                <a:effectLst/>
                <a:latin typeface="inter-regular"/>
              </a:rPr>
              <a:t>ArrayList</a:t>
            </a:r>
            <a:r>
              <a:rPr lang="en-US" b="0" i="0" dirty="0">
                <a:solidFill>
                  <a:srgbClr val="333333"/>
                </a:solidFill>
                <a:effectLst/>
                <a:latin typeface="inter-regular"/>
              </a:rPr>
              <a:t>, LinkedList, Vector, and Stack.</a:t>
            </a:r>
          </a:p>
          <a:p>
            <a:pPr algn="just"/>
            <a:r>
              <a:rPr lang="en-US" b="0" i="0" dirty="0">
                <a:solidFill>
                  <a:srgbClr val="333333"/>
                </a:solidFill>
                <a:effectLst/>
                <a:latin typeface="inter-regular"/>
              </a:rPr>
              <a:t>To instantiate the List interface, we must use :</a:t>
            </a:r>
          </a:p>
          <a:p>
            <a:pPr algn="just">
              <a:buFont typeface="+mj-lt"/>
              <a:buAutoNum type="arabicPeriod"/>
            </a:pPr>
            <a:r>
              <a:rPr lang="en-US" b="0" i="0" dirty="0">
                <a:solidFill>
                  <a:srgbClr val="000000"/>
                </a:solidFill>
                <a:effectLst/>
                <a:latin typeface="inter-regular"/>
              </a:rPr>
              <a:t>List &lt;data-type&gt; </a:t>
            </a:r>
            <a:r>
              <a:rPr lang="en-US" b="0" i="0" dirty="0" smtClean="0">
                <a:solidFill>
                  <a:srgbClr val="000000"/>
                </a:solidFill>
                <a:effectLst/>
                <a:latin typeface="inter-regular"/>
              </a:rPr>
              <a:t>l1=</a:t>
            </a:r>
            <a:r>
              <a:rPr lang="en-US" b="0" i="0" dirty="0">
                <a:solidFill>
                  <a:srgbClr val="000000"/>
                </a:solidFill>
                <a:effectLst/>
                <a:latin typeface="inter-regular"/>
              </a:rPr>
              <a:t>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ArrayList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List &lt;data-type&gt; </a:t>
            </a:r>
            <a:r>
              <a:rPr lang="en-US" b="0" i="0" dirty="0" smtClean="0">
                <a:solidFill>
                  <a:srgbClr val="000000"/>
                </a:solidFill>
                <a:effectLst/>
                <a:latin typeface="inter-regular"/>
              </a:rPr>
              <a:t>l2</a:t>
            </a:r>
            <a:r>
              <a:rPr lang="en-US" b="0" i="0" dirty="0">
                <a:solidFill>
                  <a:srgbClr val="000000"/>
                </a:solidFill>
                <a:effectLst/>
                <a:latin typeface="inter-regular"/>
              </a:rPr>
              <a:t> = </a:t>
            </a:r>
            <a:r>
              <a:rPr lang="en-US" b="1" i="0" dirty="0">
                <a:solidFill>
                  <a:srgbClr val="006699"/>
                </a:solidFill>
                <a:effectLst/>
                <a:latin typeface="inter-regular"/>
              </a:rPr>
              <a:t>new</a:t>
            </a:r>
            <a:r>
              <a:rPr lang="en-US" b="0" i="0" dirty="0">
                <a:solidFill>
                  <a:srgbClr val="000000"/>
                </a:solidFill>
                <a:effectLst/>
                <a:latin typeface="inter-regular"/>
              </a:rPr>
              <a:t> LinkedList();  </a:t>
            </a:r>
          </a:p>
          <a:p>
            <a:pPr algn="just">
              <a:buFont typeface="+mj-lt"/>
              <a:buAutoNum type="arabicPeriod"/>
            </a:pPr>
            <a:r>
              <a:rPr lang="en-US" b="0" i="0" dirty="0">
                <a:solidFill>
                  <a:srgbClr val="000000"/>
                </a:solidFill>
                <a:effectLst/>
                <a:latin typeface="inter-regular"/>
              </a:rPr>
              <a:t>List &lt;data-type&gt; </a:t>
            </a:r>
            <a:r>
              <a:rPr lang="en-US" b="0" i="0" dirty="0" smtClean="0">
                <a:solidFill>
                  <a:srgbClr val="000000"/>
                </a:solidFill>
                <a:effectLst/>
                <a:latin typeface="inter-regular"/>
              </a:rPr>
              <a:t>l3</a:t>
            </a:r>
            <a:r>
              <a:rPr lang="en-US" b="0" i="0" dirty="0">
                <a:solidFill>
                  <a:srgbClr val="000000"/>
                </a:solidFill>
                <a:effectLst/>
                <a:latin typeface="inter-regular"/>
              </a:rPr>
              <a:t> = </a:t>
            </a:r>
            <a:r>
              <a:rPr lang="en-US" b="1" i="0" dirty="0">
                <a:solidFill>
                  <a:srgbClr val="006699"/>
                </a:solidFill>
                <a:effectLst/>
                <a:latin typeface="inter-regular"/>
              </a:rPr>
              <a:t>new</a:t>
            </a:r>
            <a:r>
              <a:rPr lang="en-US" b="0" i="0" dirty="0">
                <a:solidFill>
                  <a:srgbClr val="000000"/>
                </a:solidFill>
                <a:effectLst/>
                <a:latin typeface="inter-regular"/>
              </a:rPr>
              <a:t> Vector();  </a:t>
            </a:r>
          </a:p>
          <a:p>
            <a:pPr algn="just">
              <a:buFont typeface="+mj-lt"/>
              <a:buAutoNum type="arabicPeriod"/>
            </a:pPr>
            <a:r>
              <a:rPr lang="en-US" b="0" i="0" dirty="0">
                <a:solidFill>
                  <a:srgbClr val="000000"/>
                </a:solidFill>
                <a:effectLst/>
                <a:latin typeface="inter-regular"/>
              </a:rPr>
              <a:t>List &lt;data-type&gt; </a:t>
            </a:r>
            <a:r>
              <a:rPr lang="en-US" b="0" i="0" dirty="0" smtClean="0">
                <a:solidFill>
                  <a:srgbClr val="000000"/>
                </a:solidFill>
                <a:effectLst/>
                <a:latin typeface="inter-regular"/>
              </a:rPr>
              <a:t>l4</a:t>
            </a:r>
            <a:r>
              <a:rPr lang="en-US" b="0" i="0" dirty="0">
                <a:solidFill>
                  <a:srgbClr val="000000"/>
                </a:solidFill>
                <a:effectLst/>
                <a:latin typeface="inter-regular"/>
              </a:rPr>
              <a:t> = </a:t>
            </a:r>
            <a:r>
              <a:rPr lang="en-US" b="1" i="0" dirty="0">
                <a:solidFill>
                  <a:srgbClr val="006699"/>
                </a:solidFill>
                <a:effectLst/>
                <a:latin typeface="inter-regular"/>
              </a:rPr>
              <a:t>new</a:t>
            </a:r>
            <a:r>
              <a:rPr lang="en-US" b="0" i="0" dirty="0">
                <a:solidFill>
                  <a:srgbClr val="000000"/>
                </a:solidFill>
                <a:effectLst/>
                <a:latin typeface="inter-regular"/>
              </a:rPr>
              <a:t> Stack();  </a:t>
            </a:r>
          </a:p>
          <a:p>
            <a:pPr algn="just"/>
            <a:r>
              <a:rPr lang="en-US" b="0" i="0" dirty="0">
                <a:solidFill>
                  <a:srgbClr val="333333"/>
                </a:solidFill>
                <a:effectLst/>
                <a:latin typeface="inter-regular"/>
              </a:rPr>
              <a:t>There are various methods in List interface that can be used to insert, delete, and access the elements from the list.</a:t>
            </a:r>
            <a:endParaRPr lang="en-US" b="0" i="0" dirty="0">
              <a:solidFill>
                <a:srgbClr val="000000"/>
              </a:solidFill>
              <a:effectLst/>
              <a:latin typeface="inter-regular"/>
            </a:endParaRPr>
          </a:p>
          <a:p>
            <a:pPr marL="0" indent="0">
              <a:buNone/>
            </a:pPr>
            <a:endParaRPr lang="en-IN" dirty="0"/>
          </a:p>
        </p:txBody>
      </p:sp>
    </p:spTree>
    <p:extLst>
      <p:ext uri="{BB962C8B-B14F-4D97-AF65-F5344CB8AC3E}">
        <p14:creationId xmlns="" xmlns:p14="http://schemas.microsoft.com/office/powerpoint/2010/main" val="340756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5720" y="214295"/>
          <a:ext cx="8572560" cy="6617089"/>
        </p:xfrm>
        <a:graphic>
          <a:graphicData uri="http://schemas.openxmlformats.org/drawingml/2006/table">
            <a:tbl>
              <a:tblPr firstRow="1" bandRow="1">
                <a:tableStyleId>{5C22544A-7EE6-4342-B048-85BDC9FD1C3A}</a:tableStyleId>
              </a:tblPr>
              <a:tblGrid>
                <a:gridCol w="2357454"/>
                <a:gridCol w="6215106"/>
              </a:tblGrid>
              <a:tr h="1217551">
                <a:tc>
                  <a:txBody>
                    <a:bodyPr/>
                    <a:lstStyle/>
                    <a:p>
                      <a:pPr algn="l" fontAlgn="base"/>
                      <a:r>
                        <a:rPr lang="en-IN" sz="1800" b="1" u="sng" dirty="0">
                          <a:hlinkClick r:id="rId2"/>
                        </a:rPr>
                        <a:t>add(</a:t>
                      </a:r>
                      <a:r>
                        <a:rPr lang="en-IN" sz="1800" b="1" u="sng" dirty="0" err="1">
                          <a:hlinkClick r:id="rId2"/>
                        </a:rPr>
                        <a:t>int</a:t>
                      </a:r>
                      <a:r>
                        <a:rPr lang="en-IN" sz="1800" b="1" u="sng" dirty="0">
                          <a:hlinkClick r:id="rId2"/>
                        </a:rPr>
                        <a:t> index, element)</a:t>
                      </a:r>
                      <a:endParaRPr lang="en-IN" sz="1800" b="0" dirty="0"/>
                    </a:p>
                  </a:txBody>
                  <a:tcPr marL="95250" marR="95250" marT="133350" marB="133350" anchor="ctr"/>
                </a:tc>
                <a:tc>
                  <a:txBody>
                    <a:bodyPr/>
                    <a:lstStyle/>
                    <a:p>
                      <a:pPr algn="l" fontAlgn="base"/>
                      <a:r>
                        <a:rPr lang="en-IN" sz="1800" b="0" dirty="0"/>
                        <a:t>This method is used to add an element at a particular index in the list. When a single parameter is passed, it simply adds the element at the end of the list.</a:t>
                      </a:r>
                    </a:p>
                  </a:txBody>
                  <a:tcPr marL="95250" marR="95250" marT="133350" marB="133350" anchor="ctr"/>
                </a:tc>
              </a:tr>
              <a:tr h="1217551">
                <a:tc>
                  <a:txBody>
                    <a:bodyPr/>
                    <a:lstStyle/>
                    <a:p>
                      <a:pPr algn="l" fontAlgn="base"/>
                      <a:r>
                        <a:rPr lang="en-IN" sz="1800" b="1" u="sng">
                          <a:hlinkClick r:id="rId3"/>
                        </a:rPr>
                        <a:t>addAll(int index, Collection collection)</a:t>
                      </a:r>
                      <a:endParaRPr lang="en-IN" sz="1800" b="0"/>
                    </a:p>
                  </a:txBody>
                  <a:tcPr marL="95250" marR="95250" marT="133350" marB="133350" anchor="ctr"/>
                </a:tc>
                <a:tc>
                  <a:txBody>
                    <a:bodyPr/>
                    <a:lstStyle/>
                    <a:p>
                      <a:pPr algn="l" fontAlgn="base"/>
                      <a:r>
                        <a:rPr lang="en-IN" sz="1800" b="0" dirty="0"/>
                        <a:t>This method is used to add all the elements in the given collection to the list. When a single parameter is passed, it adds all the elements of the given collection at the end of the list.</a:t>
                      </a:r>
                    </a:p>
                  </a:txBody>
                  <a:tcPr marL="95250" marR="95250" marT="133350" marB="133350" anchor="ctr"/>
                </a:tc>
              </a:tr>
              <a:tr h="506085">
                <a:tc>
                  <a:txBody>
                    <a:bodyPr/>
                    <a:lstStyle/>
                    <a:p>
                      <a:pPr algn="l" fontAlgn="base"/>
                      <a:r>
                        <a:rPr lang="en-IN" sz="1800" b="1" u="sng">
                          <a:hlinkClick r:id="rId4"/>
                        </a:rPr>
                        <a:t>size()</a:t>
                      </a:r>
                      <a:endParaRPr lang="en-IN" sz="1800" b="0"/>
                    </a:p>
                  </a:txBody>
                  <a:tcPr marL="95250" marR="95250" marT="133350" marB="133350" anchor="ctr"/>
                </a:tc>
                <a:tc>
                  <a:txBody>
                    <a:bodyPr/>
                    <a:lstStyle/>
                    <a:p>
                      <a:pPr algn="l" fontAlgn="base"/>
                      <a:r>
                        <a:rPr lang="en-IN" sz="1800" b="0" dirty="0"/>
                        <a:t>This method is used to return the size of the list.</a:t>
                      </a:r>
                    </a:p>
                  </a:txBody>
                  <a:tcPr marL="95250" marR="95250" marT="133350" marB="133350" anchor="ctr"/>
                </a:tc>
              </a:tr>
              <a:tr h="978523">
                <a:tc>
                  <a:txBody>
                    <a:bodyPr/>
                    <a:lstStyle/>
                    <a:p>
                      <a:pPr algn="l" fontAlgn="base"/>
                      <a:r>
                        <a:rPr lang="en-IN" sz="1800" b="1" u="sng">
                          <a:hlinkClick r:id="rId5"/>
                        </a:rPr>
                        <a:t>clear()</a:t>
                      </a:r>
                      <a:endParaRPr lang="en-IN" sz="1800" b="0"/>
                    </a:p>
                  </a:txBody>
                  <a:tcPr marL="95250" marR="95250" marT="133350" marB="133350" anchor="ctr"/>
                </a:tc>
                <a:tc>
                  <a:txBody>
                    <a:bodyPr/>
                    <a:lstStyle/>
                    <a:p>
                      <a:pPr algn="l" fontAlgn="base"/>
                      <a:r>
                        <a:rPr lang="en-IN" sz="1800" b="0" dirty="0"/>
                        <a:t>This method is used to remove all the elements in the list. However, the reference of the list created is still stored.</a:t>
                      </a:r>
                    </a:p>
                  </a:txBody>
                  <a:tcPr marL="95250" marR="95250" marT="133350" marB="133350" anchor="ctr"/>
                </a:tc>
              </a:tr>
              <a:tr h="988457">
                <a:tc>
                  <a:txBody>
                    <a:bodyPr/>
                    <a:lstStyle/>
                    <a:p>
                      <a:pPr algn="l" fontAlgn="base"/>
                      <a:r>
                        <a:rPr lang="en-IN" sz="1800" b="1" u="sng">
                          <a:hlinkClick r:id="rId6"/>
                        </a:rPr>
                        <a:t>remove(int index)</a:t>
                      </a:r>
                      <a:endParaRPr lang="en-IN" sz="1800" b="0"/>
                    </a:p>
                  </a:txBody>
                  <a:tcPr marL="95250" marR="95250" marT="133350" marB="133350" anchor="ctr"/>
                </a:tc>
                <a:tc>
                  <a:txBody>
                    <a:bodyPr/>
                    <a:lstStyle/>
                    <a:p>
                      <a:pPr algn="l" fontAlgn="base"/>
                      <a:r>
                        <a:rPr lang="en-IN" sz="1800" b="0" dirty="0"/>
                        <a:t>This method removes an element from the specified index. It shifts subsequent elements(if any) to left and decreases their indexes by 1.</a:t>
                      </a:r>
                    </a:p>
                  </a:txBody>
                  <a:tcPr marL="95250" marR="95250" marT="133350" marB="133350" anchor="ctr"/>
                </a:tc>
              </a:tr>
              <a:tr h="763807">
                <a:tc>
                  <a:txBody>
                    <a:bodyPr/>
                    <a:lstStyle/>
                    <a:p>
                      <a:pPr algn="l" fontAlgn="base"/>
                      <a:r>
                        <a:rPr lang="en-IN" sz="1800" b="1" u="sng">
                          <a:hlinkClick r:id="rId7"/>
                        </a:rPr>
                        <a:t>remove(element)</a:t>
                      </a:r>
                      <a:endParaRPr lang="en-IN" sz="1800" b="0"/>
                    </a:p>
                  </a:txBody>
                  <a:tcPr marL="95250" marR="95250" marT="133350" marB="133350" anchor="ctr"/>
                </a:tc>
                <a:tc>
                  <a:txBody>
                    <a:bodyPr/>
                    <a:lstStyle/>
                    <a:p>
                      <a:pPr algn="l" fontAlgn="base"/>
                      <a:r>
                        <a:rPr lang="en-IN" sz="1800" b="0" dirty="0"/>
                        <a:t>This method is used to remove the first occurrence of the given element in the list.</a:t>
                      </a:r>
                    </a:p>
                  </a:txBody>
                  <a:tcPr marL="95250" marR="95250" marT="133350" marB="133350" anchor="ctr"/>
                </a:tc>
              </a:tr>
              <a:tr h="757444">
                <a:tc>
                  <a:txBody>
                    <a:bodyPr/>
                    <a:lstStyle/>
                    <a:p>
                      <a:pPr algn="l" fontAlgn="base"/>
                      <a:r>
                        <a:rPr lang="en-IN" sz="1800" b="1" u="sng">
                          <a:hlinkClick r:id="rId8"/>
                        </a:rPr>
                        <a:t>get(int index)</a:t>
                      </a:r>
                      <a:endParaRPr lang="en-IN" sz="1800" b="0"/>
                    </a:p>
                  </a:txBody>
                  <a:tcPr marL="95250" marR="95250" marT="133350" marB="133350" anchor="ctr"/>
                </a:tc>
                <a:tc>
                  <a:txBody>
                    <a:bodyPr/>
                    <a:lstStyle/>
                    <a:p>
                      <a:pPr algn="l" fontAlgn="base"/>
                      <a:r>
                        <a:rPr lang="en-IN" sz="1800" b="0" dirty="0"/>
                        <a:t>This method returns elements at the specified index.</a:t>
                      </a:r>
                    </a:p>
                  </a:txBody>
                  <a:tcPr marL="95250" marR="95250" marT="133350" marB="13335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14282" y="-2"/>
          <a:ext cx="8715436" cy="6858000"/>
        </p:xfrm>
        <a:graphic>
          <a:graphicData uri="http://schemas.openxmlformats.org/drawingml/2006/table">
            <a:tbl>
              <a:tblPr firstRow="1" bandRow="1">
                <a:tableStyleId>{5C22544A-7EE6-4342-B048-85BDC9FD1C3A}</a:tableStyleId>
              </a:tblPr>
              <a:tblGrid>
                <a:gridCol w="1785950"/>
                <a:gridCol w="6929486"/>
              </a:tblGrid>
              <a:tr h="764496">
                <a:tc>
                  <a:txBody>
                    <a:bodyPr/>
                    <a:lstStyle/>
                    <a:p>
                      <a:pPr algn="l" fontAlgn="base"/>
                      <a:r>
                        <a:rPr lang="en-IN" sz="1600" b="1" u="sng" dirty="0">
                          <a:hlinkClick r:id="rId2"/>
                        </a:rPr>
                        <a:t>set(</a:t>
                      </a:r>
                      <a:r>
                        <a:rPr lang="en-IN" sz="1600" b="1" u="sng" dirty="0" err="1">
                          <a:hlinkClick r:id="rId2"/>
                        </a:rPr>
                        <a:t>int</a:t>
                      </a:r>
                      <a:r>
                        <a:rPr lang="en-IN" sz="1600" b="1" u="sng" dirty="0">
                          <a:hlinkClick r:id="rId2"/>
                        </a:rPr>
                        <a:t> index, element)</a:t>
                      </a:r>
                      <a:endParaRPr lang="en-IN" sz="1600" b="0" dirty="0"/>
                    </a:p>
                  </a:txBody>
                  <a:tcPr marL="95250" marR="95250" marT="133350" marB="133350" anchor="ctr"/>
                </a:tc>
                <a:tc>
                  <a:txBody>
                    <a:bodyPr/>
                    <a:lstStyle/>
                    <a:p>
                      <a:pPr algn="l" fontAlgn="base"/>
                      <a:r>
                        <a:rPr lang="en-IN" sz="1600" b="0" dirty="0"/>
                        <a:t>This method replaces elements at a given index with the new element. This function returns the element which was just replaced by a new element.</a:t>
                      </a:r>
                    </a:p>
                  </a:txBody>
                  <a:tcPr marL="95250" marR="95250" marT="133350" marB="133350" anchor="ctr"/>
                </a:tc>
              </a:tr>
              <a:tr h="764496">
                <a:tc>
                  <a:txBody>
                    <a:bodyPr/>
                    <a:lstStyle/>
                    <a:p>
                      <a:pPr algn="l" fontAlgn="base"/>
                      <a:r>
                        <a:rPr lang="en-IN" sz="1600" b="1" u="sng">
                          <a:hlinkClick r:id="rId3"/>
                        </a:rPr>
                        <a:t>indexOf(element)</a:t>
                      </a:r>
                      <a:endParaRPr lang="en-IN" sz="1600" b="0"/>
                    </a:p>
                  </a:txBody>
                  <a:tcPr marL="95250" marR="95250" marT="133350" marB="133350" anchor="ctr"/>
                </a:tc>
                <a:tc>
                  <a:txBody>
                    <a:bodyPr/>
                    <a:lstStyle/>
                    <a:p>
                      <a:pPr algn="l" fontAlgn="base"/>
                      <a:r>
                        <a:rPr lang="en-IN" sz="1600" b="0" dirty="0"/>
                        <a:t>This method returns the first occurrence of the given element or </a:t>
                      </a:r>
                      <a:r>
                        <a:rPr lang="en-IN" sz="1600" b="0" i="1" dirty="0"/>
                        <a:t>-1</a:t>
                      </a:r>
                      <a:r>
                        <a:rPr lang="en-IN" sz="1600" b="0" dirty="0"/>
                        <a:t> if the element is not present in the list.</a:t>
                      </a:r>
                    </a:p>
                  </a:txBody>
                  <a:tcPr marL="95250" marR="95250" marT="133350" marB="133350" anchor="ctr"/>
                </a:tc>
              </a:tr>
              <a:tr h="764496">
                <a:tc>
                  <a:txBody>
                    <a:bodyPr/>
                    <a:lstStyle/>
                    <a:p>
                      <a:pPr algn="l" fontAlgn="base"/>
                      <a:r>
                        <a:rPr lang="en-IN" sz="1600" b="1" u="sng">
                          <a:hlinkClick r:id="rId4"/>
                        </a:rPr>
                        <a:t>lastIndexOf(element)</a:t>
                      </a:r>
                      <a:endParaRPr lang="en-IN" sz="1600" b="0"/>
                    </a:p>
                  </a:txBody>
                  <a:tcPr marL="95250" marR="95250" marT="133350" marB="133350" anchor="ctr"/>
                </a:tc>
                <a:tc>
                  <a:txBody>
                    <a:bodyPr/>
                    <a:lstStyle/>
                    <a:p>
                      <a:pPr algn="l" fontAlgn="base"/>
                      <a:r>
                        <a:rPr lang="en-IN" sz="1600" b="0" dirty="0"/>
                        <a:t>This method returns the last occurrence of the given element or </a:t>
                      </a:r>
                      <a:r>
                        <a:rPr lang="en-IN" sz="1600" b="0" i="1" dirty="0"/>
                        <a:t>-1</a:t>
                      </a:r>
                      <a:r>
                        <a:rPr lang="en-IN" sz="1600" b="0" dirty="0"/>
                        <a:t> if the element is not present in the list.</a:t>
                      </a:r>
                    </a:p>
                  </a:txBody>
                  <a:tcPr marL="95250" marR="95250" marT="133350" marB="133350" anchor="ctr"/>
                </a:tc>
              </a:tr>
              <a:tr h="758880">
                <a:tc>
                  <a:txBody>
                    <a:bodyPr/>
                    <a:lstStyle/>
                    <a:p>
                      <a:pPr algn="l" fontAlgn="base"/>
                      <a:r>
                        <a:rPr lang="en-IN" sz="1600" b="1" u="sng">
                          <a:hlinkClick r:id="rId5"/>
                        </a:rPr>
                        <a:t>equals(element)</a:t>
                      </a:r>
                      <a:endParaRPr lang="en-IN" sz="1600" b="0"/>
                    </a:p>
                  </a:txBody>
                  <a:tcPr marL="95250" marR="95250" marT="133350" marB="133350" anchor="ctr"/>
                </a:tc>
                <a:tc>
                  <a:txBody>
                    <a:bodyPr/>
                    <a:lstStyle/>
                    <a:p>
                      <a:pPr algn="l" fontAlgn="base"/>
                      <a:r>
                        <a:rPr lang="en-IN" sz="1600" b="0" dirty="0"/>
                        <a:t>This method is used to compare the equality of the given element with the elements of the list.</a:t>
                      </a:r>
                    </a:p>
                  </a:txBody>
                  <a:tcPr marL="95250" marR="95250" marT="133350" marB="133350" anchor="ctr"/>
                </a:tc>
              </a:tr>
              <a:tr h="758880">
                <a:tc>
                  <a:txBody>
                    <a:bodyPr/>
                    <a:lstStyle/>
                    <a:p>
                      <a:pPr algn="l" fontAlgn="base"/>
                      <a:r>
                        <a:rPr lang="en-IN" sz="1600" b="1" u="sng">
                          <a:hlinkClick r:id="rId6"/>
                        </a:rPr>
                        <a:t>hashCode()</a:t>
                      </a:r>
                      <a:endParaRPr lang="en-IN" sz="1600" b="0"/>
                    </a:p>
                  </a:txBody>
                  <a:tcPr marL="95250" marR="95250" marT="133350" marB="133350" anchor="ctr"/>
                </a:tc>
                <a:tc>
                  <a:txBody>
                    <a:bodyPr/>
                    <a:lstStyle/>
                    <a:p>
                      <a:pPr algn="l" fontAlgn="base"/>
                      <a:r>
                        <a:rPr lang="en-IN" sz="1600" b="0" dirty="0"/>
                        <a:t>This method is used to return the </a:t>
                      </a:r>
                      <a:r>
                        <a:rPr lang="en-IN" sz="1600" b="0" dirty="0" err="1"/>
                        <a:t>hashcode</a:t>
                      </a:r>
                      <a:r>
                        <a:rPr lang="en-IN" sz="1600" b="0" dirty="0"/>
                        <a:t> value of the given list.</a:t>
                      </a:r>
                    </a:p>
                  </a:txBody>
                  <a:tcPr marL="95250" marR="95250" marT="133350" marB="133350" anchor="ctr"/>
                </a:tc>
              </a:tr>
              <a:tr h="758880">
                <a:tc>
                  <a:txBody>
                    <a:bodyPr/>
                    <a:lstStyle/>
                    <a:p>
                      <a:pPr algn="l" fontAlgn="base"/>
                      <a:r>
                        <a:rPr lang="en-IN" sz="1600" b="1" u="sng">
                          <a:hlinkClick r:id="rId7"/>
                        </a:rPr>
                        <a:t>isEmpty()</a:t>
                      </a:r>
                      <a:endParaRPr lang="en-IN" sz="1600" b="0"/>
                    </a:p>
                  </a:txBody>
                  <a:tcPr marL="95250" marR="95250" marT="133350" marB="133350" anchor="ctr"/>
                </a:tc>
                <a:tc>
                  <a:txBody>
                    <a:bodyPr/>
                    <a:lstStyle/>
                    <a:p>
                      <a:pPr algn="l" fontAlgn="base"/>
                      <a:r>
                        <a:rPr lang="en-IN" sz="1600" b="0" dirty="0"/>
                        <a:t>This method is used to check if the list is empty or not. It returns true if the list is empty, else false.</a:t>
                      </a:r>
                    </a:p>
                  </a:txBody>
                  <a:tcPr marL="95250" marR="95250" marT="133350" marB="133350" anchor="ctr"/>
                </a:tc>
              </a:tr>
              <a:tr h="764496">
                <a:tc>
                  <a:txBody>
                    <a:bodyPr/>
                    <a:lstStyle/>
                    <a:p>
                      <a:pPr algn="l" fontAlgn="base"/>
                      <a:r>
                        <a:rPr lang="en-IN" sz="1600" b="1" u="sng">
                          <a:hlinkClick r:id="rId8"/>
                        </a:rPr>
                        <a:t>contains(element)</a:t>
                      </a:r>
                      <a:endParaRPr lang="en-IN" sz="1600" b="0"/>
                    </a:p>
                  </a:txBody>
                  <a:tcPr marL="95250" marR="95250" marT="133350" marB="133350" anchor="ctr"/>
                </a:tc>
                <a:tc>
                  <a:txBody>
                    <a:bodyPr/>
                    <a:lstStyle/>
                    <a:p>
                      <a:pPr algn="l" fontAlgn="base"/>
                      <a:r>
                        <a:rPr lang="en-IN" sz="1600" b="0" dirty="0"/>
                        <a:t>This method is used to check if the list contains the given element or not. It returns true if the list contains the element.</a:t>
                      </a:r>
                    </a:p>
                  </a:txBody>
                  <a:tcPr marL="95250" marR="95250" marT="133350" marB="133350" anchor="ctr"/>
                </a:tc>
              </a:tr>
              <a:tr h="764496">
                <a:tc>
                  <a:txBody>
                    <a:bodyPr/>
                    <a:lstStyle/>
                    <a:p>
                      <a:pPr algn="l" fontAlgn="base"/>
                      <a:r>
                        <a:rPr lang="en-IN" sz="1600" b="1" u="sng">
                          <a:hlinkClick r:id="rId9"/>
                        </a:rPr>
                        <a:t>containsAll(Collection collection)</a:t>
                      </a:r>
                      <a:endParaRPr lang="en-IN" sz="1600" b="0"/>
                    </a:p>
                  </a:txBody>
                  <a:tcPr marL="95250" marR="95250" marT="133350" marB="133350" anchor="ctr"/>
                </a:tc>
                <a:tc>
                  <a:txBody>
                    <a:bodyPr/>
                    <a:lstStyle/>
                    <a:p>
                      <a:pPr algn="l" fontAlgn="base"/>
                      <a:r>
                        <a:rPr lang="en-IN" sz="1600" b="0" dirty="0"/>
                        <a:t>This method is used to check if the list contains all the collection of elements.</a:t>
                      </a:r>
                    </a:p>
                  </a:txBody>
                  <a:tcPr marL="95250" marR="95250" marT="133350" marB="133350" anchor="ctr"/>
                </a:tc>
              </a:tr>
              <a:tr h="758880">
                <a:tc>
                  <a:txBody>
                    <a:bodyPr/>
                    <a:lstStyle/>
                    <a:p>
                      <a:pPr algn="l" fontAlgn="base"/>
                      <a:r>
                        <a:rPr lang="en-IN" sz="1600" b="1"/>
                        <a:t>sort(Comparator comp)</a:t>
                      </a:r>
                      <a:endParaRPr lang="en-IN" sz="1600" b="0"/>
                    </a:p>
                  </a:txBody>
                  <a:tcPr marL="95250" marR="95250" marT="133350" marB="133350" anchor="ctr"/>
                </a:tc>
                <a:tc>
                  <a:txBody>
                    <a:bodyPr/>
                    <a:lstStyle/>
                    <a:p>
                      <a:pPr algn="l" fontAlgn="base"/>
                      <a:r>
                        <a:rPr lang="en-IN" sz="1600" b="0" dirty="0"/>
                        <a:t>This method is used to sort the elements of the list on the basis of the given </a:t>
                      </a:r>
                      <a:r>
                        <a:rPr lang="en-IN" sz="1600" b="0" u="sng" dirty="0">
                          <a:hlinkClick r:id="rId10"/>
                        </a:rPr>
                        <a:t>comparator</a:t>
                      </a:r>
                      <a:r>
                        <a:rPr lang="en-IN" sz="1600" b="0" dirty="0"/>
                        <a:t>.</a:t>
                      </a:r>
                    </a:p>
                  </a:txBody>
                  <a:tcPr marL="95250" marR="95250" marT="133350" marB="13335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F8B35E1-618D-BE23-9C9C-1A00A749BD66}"/>
              </a:ext>
            </a:extLst>
          </p:cNvPr>
          <p:cNvSpPr>
            <a:spLocks noGrp="1"/>
          </p:cNvSpPr>
          <p:nvPr>
            <p:ph idx="1"/>
          </p:nvPr>
        </p:nvSpPr>
        <p:spPr>
          <a:xfrm>
            <a:off x="0" y="0"/>
            <a:ext cx="9144000" cy="6858000"/>
          </a:xfrm>
        </p:spPr>
        <p:txBody>
          <a:bodyPr/>
          <a:lstStyle/>
          <a:p>
            <a:pPr marL="0" indent="0" algn="just">
              <a:buNone/>
            </a:pPr>
            <a:r>
              <a:rPr lang="en-US" b="1" i="0" dirty="0" err="1">
                <a:solidFill>
                  <a:srgbClr val="610B38"/>
                </a:solidFill>
                <a:effectLst/>
                <a:latin typeface="erdana"/>
              </a:rPr>
              <a:t>ArrayList</a:t>
            </a:r>
            <a:endParaRPr lang="en-US" b="1" i="0" dirty="0">
              <a:solidFill>
                <a:srgbClr val="610B38"/>
              </a:solidFill>
              <a:effectLst/>
              <a:latin typeface="erdana"/>
            </a:endParaRPr>
          </a:p>
          <a:p>
            <a:pPr algn="just"/>
            <a:r>
              <a:rPr lang="en-US" sz="2800" b="0" i="0" dirty="0">
                <a:solidFill>
                  <a:srgbClr val="333333"/>
                </a:solidFill>
                <a:effectLst/>
                <a:latin typeface="inter-regular"/>
              </a:rPr>
              <a:t>The </a:t>
            </a:r>
            <a:r>
              <a:rPr lang="en-US" sz="2800" b="0" i="0" dirty="0" err="1">
                <a:solidFill>
                  <a:srgbClr val="333333"/>
                </a:solidFill>
                <a:effectLst/>
                <a:latin typeface="inter-regular"/>
              </a:rPr>
              <a:t>ArrayList</a:t>
            </a:r>
            <a:r>
              <a:rPr lang="en-US" sz="2800" b="0" i="0" dirty="0">
                <a:solidFill>
                  <a:srgbClr val="333333"/>
                </a:solidFill>
                <a:effectLst/>
                <a:latin typeface="inter-regular"/>
              </a:rPr>
              <a:t> class implements the List interface. </a:t>
            </a:r>
          </a:p>
          <a:p>
            <a:pPr algn="just"/>
            <a:r>
              <a:rPr lang="en-US" sz="2800" b="0" i="0" dirty="0">
                <a:solidFill>
                  <a:srgbClr val="333333"/>
                </a:solidFill>
                <a:effectLst/>
                <a:latin typeface="inter-regular"/>
              </a:rPr>
              <a:t>It uses a dynamic array to store the duplicate </a:t>
            </a:r>
            <a:r>
              <a:rPr lang="en-US" sz="2800" b="0" i="0" dirty="0" smtClean="0">
                <a:solidFill>
                  <a:srgbClr val="333333"/>
                </a:solidFill>
                <a:effectLst/>
                <a:latin typeface="inter-regular"/>
              </a:rPr>
              <a:t>elements </a:t>
            </a:r>
            <a:r>
              <a:rPr lang="en-US" sz="2800" b="0" i="0" dirty="0">
                <a:solidFill>
                  <a:srgbClr val="333333"/>
                </a:solidFill>
                <a:effectLst/>
                <a:latin typeface="inter-regular"/>
              </a:rPr>
              <a:t>of different data types. </a:t>
            </a:r>
          </a:p>
          <a:p>
            <a:pPr algn="just"/>
            <a:r>
              <a:rPr lang="en-US" sz="2800" b="0" i="0" dirty="0">
                <a:solidFill>
                  <a:srgbClr val="333333"/>
                </a:solidFill>
                <a:effectLst/>
                <a:latin typeface="inter-regular"/>
              </a:rPr>
              <a:t>The </a:t>
            </a:r>
            <a:r>
              <a:rPr lang="en-US" sz="2800" b="0" i="0" dirty="0" err="1">
                <a:solidFill>
                  <a:srgbClr val="333333"/>
                </a:solidFill>
                <a:effectLst/>
                <a:latin typeface="inter-regular"/>
              </a:rPr>
              <a:t>ArrayList</a:t>
            </a:r>
            <a:r>
              <a:rPr lang="en-US" sz="2800" b="0" i="0" dirty="0">
                <a:solidFill>
                  <a:srgbClr val="333333"/>
                </a:solidFill>
                <a:effectLst/>
                <a:latin typeface="inter-regular"/>
              </a:rPr>
              <a:t> class maintains the insertion order and is non-synchronized. </a:t>
            </a:r>
          </a:p>
          <a:p>
            <a:pPr algn="just"/>
            <a:r>
              <a:rPr lang="en-US" sz="2800" b="0" i="0" dirty="0">
                <a:solidFill>
                  <a:srgbClr val="333333"/>
                </a:solidFill>
                <a:effectLst/>
                <a:latin typeface="inter-regular"/>
              </a:rPr>
              <a:t>The elements stored in the </a:t>
            </a:r>
            <a:r>
              <a:rPr lang="en-US" sz="2800" b="0" i="0" dirty="0" err="1">
                <a:solidFill>
                  <a:srgbClr val="333333"/>
                </a:solidFill>
                <a:effectLst/>
                <a:latin typeface="inter-regular"/>
              </a:rPr>
              <a:t>ArrayList</a:t>
            </a:r>
            <a:r>
              <a:rPr lang="en-US" sz="2800" b="0" i="0" dirty="0">
                <a:solidFill>
                  <a:srgbClr val="333333"/>
                </a:solidFill>
                <a:effectLst/>
                <a:latin typeface="inter-regular"/>
              </a:rPr>
              <a:t> class can be randomly accessed. </a:t>
            </a:r>
            <a:endParaRPr lang="en-US" sz="2800" b="0" i="0" dirty="0" smtClean="0">
              <a:solidFill>
                <a:srgbClr val="333333"/>
              </a:solidFill>
              <a:effectLst/>
              <a:latin typeface="inter-regular"/>
            </a:endParaRPr>
          </a:p>
          <a:p>
            <a:pPr algn="just"/>
            <a:r>
              <a:rPr lang="en-IN" sz="2800" dirty="0" smtClean="0"/>
              <a:t>Creates a default Array of the initial capacity is </a:t>
            </a:r>
            <a:r>
              <a:rPr lang="en-IN" sz="2800" b="1" dirty="0" smtClean="0"/>
              <a:t>10</a:t>
            </a:r>
            <a:r>
              <a:rPr lang="en-IN" sz="2800" dirty="0" smtClean="0"/>
              <a:t>.</a:t>
            </a:r>
          </a:p>
          <a:p>
            <a:pPr algn="just"/>
            <a:r>
              <a:rPr lang="en-IN" sz="2800" dirty="0" smtClean="0"/>
              <a:t>when you insert an element into the </a:t>
            </a:r>
            <a:r>
              <a:rPr lang="en-IN" sz="2800" dirty="0" err="1" smtClean="0"/>
              <a:t>ArrayList</a:t>
            </a:r>
            <a:r>
              <a:rPr lang="en-IN" sz="2800" dirty="0" smtClean="0"/>
              <a:t> after 10 values </a:t>
            </a:r>
            <a:r>
              <a:rPr lang="en-IN" sz="2800" dirty="0" smtClean="0"/>
              <a:t>, it increases its Array size </a:t>
            </a:r>
            <a:r>
              <a:rPr lang="en-IN" sz="2800" b="1" dirty="0" smtClean="0"/>
              <a:t>by 50%</a:t>
            </a:r>
          </a:p>
          <a:p>
            <a:pPr algn="just"/>
            <a:endParaRPr lang="en-US" sz="2800" b="0" i="0" dirty="0">
              <a:solidFill>
                <a:srgbClr val="333333"/>
              </a:solidFill>
              <a:effectLst/>
              <a:latin typeface="inter-regular"/>
            </a:endParaRPr>
          </a:p>
          <a:p>
            <a:pPr marL="0" indent="0">
              <a:buNone/>
            </a:pPr>
            <a:endParaRPr lang="en-IN" dirty="0"/>
          </a:p>
        </p:txBody>
      </p:sp>
    </p:spTree>
    <p:extLst>
      <p:ext uri="{BB962C8B-B14F-4D97-AF65-F5344CB8AC3E}">
        <p14:creationId xmlns="" xmlns:p14="http://schemas.microsoft.com/office/powerpoint/2010/main" val="3981641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a:buNone/>
            </a:pPr>
            <a:r>
              <a:rPr lang="en-IN" dirty="0" smtClean="0"/>
              <a:t>import </a:t>
            </a:r>
            <a:r>
              <a:rPr lang="en-IN" dirty="0" err="1" smtClean="0"/>
              <a:t>java.util</a:t>
            </a:r>
            <a:r>
              <a:rPr lang="en-IN" dirty="0" smtClean="0"/>
              <a:t>.*;</a:t>
            </a:r>
          </a:p>
          <a:p>
            <a:pPr>
              <a:buNone/>
            </a:pPr>
            <a:r>
              <a:rPr lang="en-IN" dirty="0" smtClean="0"/>
              <a:t>class GFG {</a:t>
            </a:r>
          </a:p>
          <a:p>
            <a:pPr>
              <a:buNone/>
            </a:pPr>
            <a:r>
              <a:rPr lang="en-IN" dirty="0" smtClean="0"/>
              <a:t>     public static void main(String[] </a:t>
            </a:r>
            <a:r>
              <a:rPr lang="en-IN" dirty="0" err="1" smtClean="0"/>
              <a:t>args</a:t>
            </a:r>
            <a:r>
              <a:rPr lang="en-IN" dirty="0" smtClean="0"/>
              <a:t>)    {</a:t>
            </a:r>
          </a:p>
          <a:p>
            <a:pPr>
              <a:buNone/>
            </a:pPr>
            <a:r>
              <a:rPr lang="en-IN" dirty="0" smtClean="0"/>
              <a:t>        </a:t>
            </a:r>
            <a:r>
              <a:rPr lang="en-IN" dirty="0" err="1" smtClean="0"/>
              <a:t>ArrayList</a:t>
            </a:r>
            <a:r>
              <a:rPr lang="en-IN" dirty="0" smtClean="0"/>
              <a:t>&lt;Integer&gt; l1 = new </a:t>
            </a:r>
            <a:r>
              <a:rPr lang="en-IN" dirty="0" err="1" smtClean="0"/>
              <a:t>ArrayList</a:t>
            </a:r>
            <a:r>
              <a:rPr lang="en-IN" dirty="0" smtClean="0"/>
              <a:t>&lt;Integer&gt;();</a:t>
            </a:r>
          </a:p>
          <a:p>
            <a:pPr>
              <a:buNone/>
            </a:pPr>
            <a:r>
              <a:rPr lang="en-IN" dirty="0" smtClean="0"/>
              <a:t>        </a:t>
            </a:r>
            <a:r>
              <a:rPr lang="en-IN" dirty="0" smtClean="0"/>
              <a:t>l1.add(1</a:t>
            </a:r>
            <a:r>
              <a:rPr lang="en-IN" dirty="0" smtClean="0"/>
              <a:t>);</a:t>
            </a:r>
          </a:p>
          <a:p>
            <a:pPr>
              <a:buNone/>
            </a:pPr>
            <a:r>
              <a:rPr lang="en-IN" dirty="0" smtClean="0"/>
              <a:t>        </a:t>
            </a:r>
            <a:r>
              <a:rPr lang="en-IN" dirty="0" smtClean="0"/>
              <a:t>l1.add(2</a:t>
            </a:r>
            <a:r>
              <a:rPr lang="en-IN" dirty="0" smtClean="0"/>
              <a:t>);</a:t>
            </a:r>
          </a:p>
          <a:p>
            <a:pPr>
              <a:buNone/>
            </a:pPr>
            <a:r>
              <a:rPr lang="en-IN" dirty="0" smtClean="0"/>
              <a:t>        </a:t>
            </a:r>
            <a:r>
              <a:rPr lang="en-IN" dirty="0" err="1" smtClean="0"/>
              <a:t>System.out.println</a:t>
            </a:r>
            <a:r>
              <a:rPr lang="en-IN" dirty="0" smtClean="0"/>
              <a:t>(l1);</a:t>
            </a:r>
          </a:p>
          <a:p>
            <a:pPr>
              <a:buNone/>
            </a:pPr>
            <a:r>
              <a:rPr lang="en-IN" dirty="0" smtClean="0"/>
              <a:t>        </a:t>
            </a:r>
            <a:r>
              <a:rPr lang="en-IN" dirty="0" err="1" smtClean="0"/>
              <a:t>ArrayList</a:t>
            </a:r>
            <a:r>
              <a:rPr lang="en-IN" dirty="0" smtClean="0"/>
              <a:t>&lt;Integer&gt; l2 = new </a:t>
            </a:r>
            <a:r>
              <a:rPr lang="en-IN" dirty="0" err="1" smtClean="0"/>
              <a:t>ArrayList</a:t>
            </a:r>
            <a:r>
              <a:rPr lang="en-IN" dirty="0" smtClean="0"/>
              <a:t>&lt;Integer&gt;();</a:t>
            </a:r>
          </a:p>
          <a:p>
            <a:pPr>
              <a:buNone/>
            </a:pPr>
            <a:r>
              <a:rPr lang="en-IN" dirty="0" smtClean="0"/>
              <a:t>        l2.add(1);</a:t>
            </a:r>
          </a:p>
          <a:p>
            <a:pPr>
              <a:buNone/>
            </a:pPr>
            <a:r>
              <a:rPr lang="en-IN" dirty="0" smtClean="0"/>
              <a:t>        l2.add(2);</a:t>
            </a:r>
          </a:p>
          <a:p>
            <a:pPr>
              <a:buNone/>
            </a:pPr>
            <a:r>
              <a:rPr lang="en-IN" dirty="0" smtClean="0"/>
              <a:t>        </a:t>
            </a:r>
            <a:r>
              <a:rPr lang="en-IN" dirty="0" smtClean="0"/>
              <a:t>l2.add(2,3</a:t>
            </a:r>
            <a:r>
              <a:rPr lang="en-IN" dirty="0" smtClean="0"/>
              <a:t>);</a:t>
            </a:r>
          </a:p>
          <a:p>
            <a:pPr>
              <a:buNone/>
            </a:pPr>
            <a:r>
              <a:rPr lang="en-IN" dirty="0" smtClean="0"/>
              <a:t>        l1.addAll(1, l2);</a:t>
            </a:r>
          </a:p>
          <a:p>
            <a:pPr>
              <a:buNone/>
            </a:pPr>
            <a:r>
              <a:rPr lang="en-IN" dirty="0" smtClean="0"/>
              <a:t>          </a:t>
            </a:r>
            <a:r>
              <a:rPr lang="en-IN" dirty="0" err="1" smtClean="0"/>
              <a:t>System.out.println</a:t>
            </a:r>
            <a:r>
              <a:rPr lang="en-IN" dirty="0" smtClean="0"/>
              <a:t>(l1);</a:t>
            </a:r>
          </a:p>
          <a:p>
            <a:pPr>
              <a:buNone/>
            </a:pPr>
            <a:r>
              <a:rPr lang="en-IN" dirty="0" smtClean="0"/>
              <a:t>          l1.remove(2);</a:t>
            </a:r>
          </a:p>
          <a:p>
            <a:pPr>
              <a:buNone/>
            </a:pPr>
            <a:r>
              <a:rPr lang="en-IN" dirty="0" smtClean="0"/>
              <a:t>          </a:t>
            </a:r>
            <a:r>
              <a:rPr lang="en-IN" dirty="0" err="1" smtClean="0"/>
              <a:t>System.out.println</a:t>
            </a:r>
            <a:r>
              <a:rPr lang="en-IN" dirty="0" smtClean="0"/>
              <a:t>(l1);</a:t>
            </a:r>
          </a:p>
          <a:p>
            <a:pPr>
              <a:buNone/>
            </a:pPr>
            <a:r>
              <a:rPr lang="en-IN" dirty="0" smtClean="0"/>
              <a:t>          </a:t>
            </a:r>
            <a:r>
              <a:rPr lang="en-IN" dirty="0" err="1" smtClean="0"/>
              <a:t>System.out.println</a:t>
            </a:r>
            <a:r>
              <a:rPr lang="en-IN" dirty="0" smtClean="0"/>
              <a:t>(l1.get(3));</a:t>
            </a:r>
          </a:p>
          <a:p>
            <a:pPr>
              <a:buNone/>
            </a:pPr>
            <a:r>
              <a:rPr lang="en-IN" dirty="0" smtClean="0"/>
              <a:t>          l1.set(0, 5);</a:t>
            </a:r>
          </a:p>
          <a:p>
            <a:pPr>
              <a:buNone/>
            </a:pPr>
            <a:r>
              <a:rPr lang="en-IN" dirty="0" smtClean="0"/>
              <a:t>          </a:t>
            </a:r>
            <a:r>
              <a:rPr lang="en-IN" dirty="0" err="1" smtClean="0"/>
              <a:t>System.out.println</a:t>
            </a:r>
            <a:r>
              <a:rPr lang="en-IN" dirty="0" smtClean="0"/>
              <a:t>(l1);</a:t>
            </a:r>
          </a:p>
          <a:p>
            <a:pPr>
              <a:buNone/>
            </a:pPr>
            <a:r>
              <a:rPr lang="en-IN" dirty="0" smtClean="0"/>
              <a:t>         </a:t>
            </a:r>
            <a:r>
              <a:rPr lang="en-IN" dirty="0" err="1" smtClean="0"/>
              <a:t>ArrayList</a:t>
            </a:r>
            <a:r>
              <a:rPr lang="en-IN" dirty="0" smtClean="0"/>
              <a:t>&lt;String&gt; l3 = new </a:t>
            </a:r>
            <a:r>
              <a:rPr lang="en-IN" dirty="0" err="1" smtClean="0"/>
              <a:t>ArrayList</a:t>
            </a:r>
            <a:r>
              <a:rPr lang="en-IN" dirty="0" smtClean="0"/>
              <a:t>&lt;String&gt;();</a:t>
            </a:r>
          </a:p>
          <a:p>
            <a:pPr>
              <a:buNone/>
            </a:pPr>
            <a:r>
              <a:rPr lang="en-IN" dirty="0" smtClean="0"/>
              <a:t>         l3.add("Java");</a:t>
            </a:r>
          </a:p>
          <a:p>
            <a:pPr>
              <a:buNone/>
            </a:pPr>
            <a:r>
              <a:rPr lang="en-IN" dirty="0" smtClean="0"/>
              <a:t>         l3.add("programming");</a:t>
            </a:r>
          </a:p>
          <a:p>
            <a:pPr>
              <a:buNone/>
            </a:pPr>
            <a:r>
              <a:rPr lang="en-IN" dirty="0" smtClean="0"/>
              <a:t>         </a:t>
            </a:r>
            <a:r>
              <a:rPr lang="en-IN" dirty="0" err="1" smtClean="0"/>
              <a:t>System.out.println</a:t>
            </a:r>
            <a:r>
              <a:rPr lang="en-IN" dirty="0" smtClean="0"/>
              <a:t>(l3);</a:t>
            </a:r>
          </a:p>
          <a:p>
            <a:pPr>
              <a:buNone/>
            </a:pPr>
            <a:r>
              <a:rPr lang="en-IN" dirty="0" smtClean="0"/>
              <a:t>    }</a:t>
            </a:r>
          </a:p>
          <a:p>
            <a:pPr>
              <a:buNone/>
            </a:pPr>
            <a:r>
              <a:rPr lang="en-IN" dirty="0" smtClean="0"/>
              <a: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buNone/>
            </a:pPr>
            <a:r>
              <a:rPr lang="en-IN" dirty="0" smtClean="0">
                <a:solidFill>
                  <a:srgbClr val="FF0000"/>
                </a:solidFill>
              </a:rPr>
              <a:t>//iterating over list</a:t>
            </a:r>
          </a:p>
          <a:p>
            <a:pPr>
              <a:buNone/>
            </a:pPr>
            <a:r>
              <a:rPr lang="en-IN" dirty="0" smtClean="0"/>
              <a:t>import </a:t>
            </a:r>
            <a:r>
              <a:rPr lang="en-IN" dirty="0" err="1" smtClean="0"/>
              <a:t>java.util</a:t>
            </a:r>
            <a:r>
              <a:rPr lang="en-IN" dirty="0" smtClean="0"/>
              <a:t>.*;</a:t>
            </a:r>
          </a:p>
          <a:p>
            <a:pPr>
              <a:buNone/>
            </a:pPr>
            <a:r>
              <a:rPr lang="en-IN" dirty="0" smtClean="0"/>
              <a:t>public class GFG {</a:t>
            </a:r>
          </a:p>
          <a:p>
            <a:pPr>
              <a:buNone/>
            </a:pPr>
            <a:r>
              <a:rPr lang="en-IN" dirty="0" smtClean="0"/>
              <a:t>      public static void main(String </a:t>
            </a:r>
            <a:r>
              <a:rPr lang="en-IN" dirty="0" err="1" smtClean="0"/>
              <a:t>args</a:t>
            </a:r>
            <a:r>
              <a:rPr lang="en-IN" dirty="0" smtClean="0"/>
              <a:t>[])     {</a:t>
            </a:r>
          </a:p>
          <a:p>
            <a:pPr>
              <a:buNone/>
            </a:pPr>
            <a:r>
              <a:rPr lang="en-IN" dirty="0" smtClean="0"/>
              <a:t>        List&lt;String&gt; al = new </a:t>
            </a:r>
            <a:r>
              <a:rPr lang="en-IN" dirty="0" err="1" smtClean="0"/>
              <a:t>ArrayList</a:t>
            </a:r>
            <a:r>
              <a:rPr lang="en-IN" dirty="0" smtClean="0"/>
              <a:t>&lt;&gt;();</a:t>
            </a:r>
          </a:p>
          <a:p>
            <a:pPr>
              <a:buNone/>
            </a:pPr>
            <a:r>
              <a:rPr lang="en-IN" dirty="0" smtClean="0"/>
              <a:t>         </a:t>
            </a:r>
            <a:r>
              <a:rPr lang="en-IN" dirty="0" err="1" smtClean="0"/>
              <a:t>al.add</a:t>
            </a:r>
            <a:r>
              <a:rPr lang="en-IN" dirty="0" smtClean="0"/>
              <a:t>(“Welcome");</a:t>
            </a:r>
          </a:p>
          <a:p>
            <a:pPr>
              <a:buNone/>
            </a:pPr>
            <a:r>
              <a:rPr lang="en-IN" dirty="0" smtClean="0"/>
              <a:t>        </a:t>
            </a:r>
            <a:r>
              <a:rPr lang="en-IN" dirty="0" err="1" smtClean="0"/>
              <a:t>al.add</a:t>
            </a:r>
            <a:r>
              <a:rPr lang="en-IN" dirty="0" smtClean="0"/>
              <a:t>(“java");</a:t>
            </a:r>
          </a:p>
          <a:p>
            <a:pPr>
              <a:buNone/>
            </a:pPr>
            <a:r>
              <a:rPr lang="en-IN" dirty="0" smtClean="0"/>
              <a:t>         </a:t>
            </a:r>
            <a:r>
              <a:rPr lang="en-IN" dirty="0" err="1" smtClean="0"/>
              <a:t>al.add</a:t>
            </a:r>
            <a:r>
              <a:rPr lang="en-IN" dirty="0" smtClean="0"/>
              <a:t>(1, “to");</a:t>
            </a:r>
          </a:p>
          <a:p>
            <a:pPr>
              <a:buNone/>
            </a:pPr>
            <a:r>
              <a:rPr lang="en-IN" dirty="0" smtClean="0"/>
              <a:t>         </a:t>
            </a:r>
            <a:r>
              <a:rPr lang="en-IN" dirty="0" err="1" smtClean="0"/>
              <a:t>System.out.println</a:t>
            </a:r>
            <a:r>
              <a:rPr lang="en-IN" dirty="0" smtClean="0"/>
              <a:t>(</a:t>
            </a:r>
            <a:r>
              <a:rPr lang="en-IN" dirty="0" err="1" smtClean="0"/>
              <a:t>al.size</a:t>
            </a:r>
            <a:r>
              <a:rPr lang="en-IN" dirty="0" smtClean="0"/>
              <a:t>());</a:t>
            </a:r>
          </a:p>
          <a:p>
            <a:pPr>
              <a:buNone/>
            </a:pPr>
            <a:r>
              <a:rPr lang="en-IN" dirty="0" smtClean="0">
                <a:solidFill>
                  <a:srgbClr val="FF0000"/>
                </a:solidFill>
              </a:rPr>
              <a:t>         for (</a:t>
            </a:r>
            <a:r>
              <a:rPr lang="en-IN" dirty="0" err="1" smtClean="0">
                <a:solidFill>
                  <a:srgbClr val="FF0000"/>
                </a:solidFill>
              </a:rPr>
              <a:t>int</a:t>
            </a:r>
            <a:r>
              <a:rPr lang="en-IN" dirty="0" smtClean="0">
                <a:solidFill>
                  <a:srgbClr val="FF0000"/>
                </a:solidFill>
              </a:rPr>
              <a:t> </a:t>
            </a:r>
            <a:r>
              <a:rPr lang="en-IN" dirty="0" err="1" smtClean="0">
                <a:solidFill>
                  <a:srgbClr val="FF0000"/>
                </a:solidFill>
              </a:rPr>
              <a:t>i</a:t>
            </a:r>
            <a:r>
              <a:rPr lang="en-IN" dirty="0" smtClean="0">
                <a:solidFill>
                  <a:srgbClr val="FF0000"/>
                </a:solidFill>
              </a:rPr>
              <a:t> = 0; </a:t>
            </a:r>
            <a:r>
              <a:rPr lang="en-IN" dirty="0" err="1" smtClean="0">
                <a:solidFill>
                  <a:srgbClr val="FF0000"/>
                </a:solidFill>
              </a:rPr>
              <a:t>i</a:t>
            </a:r>
            <a:r>
              <a:rPr lang="en-IN" dirty="0" smtClean="0">
                <a:solidFill>
                  <a:srgbClr val="FF0000"/>
                </a:solidFill>
              </a:rPr>
              <a:t> &lt; </a:t>
            </a:r>
            <a:r>
              <a:rPr lang="en-IN" dirty="0" err="1" smtClean="0">
                <a:solidFill>
                  <a:srgbClr val="FF0000"/>
                </a:solidFill>
              </a:rPr>
              <a:t>al.size</a:t>
            </a:r>
            <a:r>
              <a:rPr lang="en-IN" dirty="0" smtClean="0">
                <a:solidFill>
                  <a:srgbClr val="FF0000"/>
                </a:solidFill>
              </a:rPr>
              <a:t>(); </a:t>
            </a:r>
            <a:r>
              <a:rPr lang="en-IN" dirty="0" err="1" smtClean="0">
                <a:solidFill>
                  <a:srgbClr val="FF0000"/>
                </a:solidFill>
              </a:rPr>
              <a:t>i</a:t>
            </a:r>
            <a:r>
              <a:rPr lang="en-IN" dirty="0" smtClean="0">
                <a:solidFill>
                  <a:srgbClr val="FF0000"/>
                </a:solidFill>
              </a:rPr>
              <a:t>++) {</a:t>
            </a:r>
          </a:p>
          <a:p>
            <a:pPr>
              <a:buNone/>
            </a:pPr>
            <a:r>
              <a:rPr lang="en-IN" dirty="0" smtClean="0">
                <a:solidFill>
                  <a:srgbClr val="FF0000"/>
                </a:solidFill>
              </a:rPr>
              <a:t>             </a:t>
            </a:r>
            <a:r>
              <a:rPr lang="en-IN" dirty="0" err="1" smtClean="0">
                <a:solidFill>
                  <a:srgbClr val="FF0000"/>
                </a:solidFill>
              </a:rPr>
              <a:t>System.out.print</a:t>
            </a:r>
            <a:r>
              <a:rPr lang="en-IN" dirty="0" smtClean="0">
                <a:solidFill>
                  <a:srgbClr val="FF0000"/>
                </a:solidFill>
              </a:rPr>
              <a:t>(</a:t>
            </a:r>
            <a:r>
              <a:rPr lang="en-IN" dirty="0" err="1" smtClean="0">
                <a:solidFill>
                  <a:srgbClr val="FF0000"/>
                </a:solidFill>
              </a:rPr>
              <a:t>al.get</a:t>
            </a:r>
            <a:r>
              <a:rPr lang="en-IN" dirty="0" smtClean="0">
                <a:solidFill>
                  <a:srgbClr val="FF0000"/>
                </a:solidFill>
              </a:rPr>
              <a:t>(</a:t>
            </a:r>
            <a:r>
              <a:rPr lang="en-IN" dirty="0" err="1" smtClean="0">
                <a:solidFill>
                  <a:srgbClr val="FF0000"/>
                </a:solidFill>
              </a:rPr>
              <a:t>i</a:t>
            </a:r>
            <a:r>
              <a:rPr lang="en-IN" dirty="0" smtClean="0">
                <a:solidFill>
                  <a:srgbClr val="FF0000"/>
                </a:solidFill>
              </a:rPr>
              <a:t>) + " ");</a:t>
            </a:r>
          </a:p>
          <a:p>
            <a:pPr>
              <a:buNone/>
            </a:pPr>
            <a:r>
              <a:rPr lang="en-IN" dirty="0" smtClean="0">
                <a:solidFill>
                  <a:srgbClr val="FF0000"/>
                </a:solidFill>
              </a:rPr>
              <a:t>        }</a:t>
            </a:r>
          </a:p>
          <a:p>
            <a:pPr>
              <a:buNone/>
            </a:pPr>
            <a:r>
              <a:rPr lang="en-IN" dirty="0" smtClean="0">
                <a:solidFill>
                  <a:srgbClr val="FF0000"/>
                </a:solidFill>
              </a:rPr>
              <a:t>         </a:t>
            </a:r>
            <a:r>
              <a:rPr lang="en-IN" dirty="0" err="1" smtClean="0">
                <a:solidFill>
                  <a:srgbClr val="FF0000"/>
                </a:solidFill>
              </a:rPr>
              <a:t>System.out.println</a:t>
            </a:r>
            <a:r>
              <a:rPr lang="en-IN" dirty="0" smtClean="0">
                <a:solidFill>
                  <a:srgbClr val="FF0000"/>
                </a:solidFill>
              </a:rPr>
              <a:t>();</a:t>
            </a:r>
          </a:p>
          <a:p>
            <a:pPr>
              <a:buNone/>
            </a:pPr>
            <a:r>
              <a:rPr lang="en-IN" dirty="0" smtClean="0"/>
              <a:t>          for (String </a:t>
            </a:r>
            <a:r>
              <a:rPr lang="en-IN" dirty="0" err="1" smtClean="0"/>
              <a:t>str</a:t>
            </a:r>
            <a:r>
              <a:rPr lang="en-IN" dirty="0" smtClean="0"/>
              <a:t> : al)</a:t>
            </a:r>
          </a:p>
          <a:p>
            <a:pPr>
              <a:buNone/>
            </a:pPr>
            <a:r>
              <a:rPr lang="en-IN" dirty="0" smtClean="0"/>
              <a:t>        </a:t>
            </a:r>
            <a:r>
              <a:rPr lang="en-IN" dirty="0" err="1" smtClean="0"/>
              <a:t>System.out.print</a:t>
            </a:r>
            <a:r>
              <a:rPr lang="en-IN" dirty="0" smtClean="0"/>
              <a:t>(</a:t>
            </a:r>
            <a:r>
              <a:rPr lang="en-IN" dirty="0" err="1" smtClean="0"/>
              <a:t>str</a:t>
            </a:r>
            <a:r>
              <a:rPr lang="en-IN" dirty="0" smtClean="0"/>
              <a:t> + " ");</a:t>
            </a:r>
          </a:p>
          <a:p>
            <a:pPr>
              <a:buNone/>
            </a:pPr>
            <a:r>
              <a:rPr lang="en-IN" dirty="0" smtClean="0"/>
              <a:t>    }</a:t>
            </a:r>
          </a:p>
          <a:p>
            <a:pPr>
              <a:buNone/>
            </a:pPr>
            <a:r>
              <a:rPr lang="en-IN" dirty="0" smtClean="0"/>
              <a: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gn="just"/>
            <a:r>
              <a:rPr lang="en-IN" b="1" dirty="0" smtClean="0"/>
              <a:t>The </a:t>
            </a:r>
            <a:r>
              <a:rPr lang="en-IN" b="1" dirty="0" err="1" smtClean="0"/>
              <a:t>iterator</a:t>
            </a:r>
            <a:r>
              <a:rPr lang="en-IN" b="1" dirty="0" smtClean="0"/>
              <a:t>() method of </a:t>
            </a:r>
            <a:r>
              <a:rPr lang="en-IN" b="1" dirty="0" err="1" smtClean="0"/>
              <a:t>ArrayList</a:t>
            </a:r>
            <a:r>
              <a:rPr lang="en-IN" b="1" dirty="0" smtClean="0"/>
              <a:t> class in Java Collection Framework is used to get an </a:t>
            </a:r>
            <a:r>
              <a:rPr lang="en-IN" b="1" dirty="0" err="1" smtClean="0"/>
              <a:t>iterator</a:t>
            </a:r>
            <a:r>
              <a:rPr lang="en-IN" b="1" dirty="0" smtClean="0"/>
              <a:t> over the elements in this list in proper sequence.</a:t>
            </a:r>
          </a:p>
          <a:p>
            <a:pPr>
              <a:buNone/>
            </a:pPr>
            <a:r>
              <a:rPr lang="en-IN" dirty="0" smtClean="0"/>
              <a:t>import </a:t>
            </a:r>
            <a:r>
              <a:rPr lang="en-IN" dirty="0" err="1" smtClean="0"/>
              <a:t>java.util.ArrayList</a:t>
            </a:r>
            <a:r>
              <a:rPr lang="en-IN" dirty="0" smtClean="0"/>
              <a:t>;</a:t>
            </a:r>
          </a:p>
          <a:p>
            <a:pPr>
              <a:buNone/>
            </a:pPr>
            <a:r>
              <a:rPr lang="en-IN" dirty="0" smtClean="0"/>
              <a:t>import </a:t>
            </a:r>
            <a:r>
              <a:rPr lang="en-IN" dirty="0" err="1" smtClean="0"/>
              <a:t>java.util.ListIterator</a:t>
            </a:r>
            <a:r>
              <a:rPr lang="en-IN" dirty="0" smtClean="0"/>
              <a:t>;</a:t>
            </a:r>
          </a:p>
          <a:p>
            <a:pPr>
              <a:buNone/>
            </a:pPr>
            <a:r>
              <a:rPr lang="en-IN" dirty="0" smtClean="0"/>
              <a:t>class Main {</a:t>
            </a:r>
          </a:p>
          <a:p>
            <a:pPr>
              <a:buNone/>
            </a:pPr>
            <a:r>
              <a:rPr lang="en-IN" dirty="0" smtClean="0"/>
              <a:t>  public static void main(String[] </a:t>
            </a:r>
            <a:r>
              <a:rPr lang="en-IN" dirty="0" err="1" smtClean="0"/>
              <a:t>args</a:t>
            </a:r>
            <a:r>
              <a:rPr lang="en-IN" dirty="0" smtClean="0"/>
              <a:t>) {</a:t>
            </a:r>
          </a:p>
          <a:p>
            <a:pPr>
              <a:buNone/>
            </a:pPr>
            <a:r>
              <a:rPr lang="en-IN" dirty="0" smtClean="0"/>
              <a:t>    </a:t>
            </a:r>
            <a:r>
              <a:rPr lang="en-IN" dirty="0" err="1" smtClean="0"/>
              <a:t>ArrayList</a:t>
            </a:r>
            <a:r>
              <a:rPr lang="en-IN" dirty="0" smtClean="0"/>
              <a:t>&lt;Integer&gt; numbers = new </a:t>
            </a:r>
            <a:r>
              <a:rPr lang="en-IN" dirty="0" err="1" smtClean="0"/>
              <a:t>ArrayList</a:t>
            </a:r>
            <a:r>
              <a:rPr lang="en-IN" dirty="0" smtClean="0"/>
              <a:t>&lt;&gt;();</a:t>
            </a:r>
          </a:p>
          <a:p>
            <a:pPr>
              <a:buNone/>
            </a:pPr>
            <a:r>
              <a:rPr lang="en-IN" dirty="0" smtClean="0"/>
              <a:t>    </a:t>
            </a:r>
            <a:r>
              <a:rPr lang="en-IN" dirty="0" err="1" smtClean="0"/>
              <a:t>numbers.add</a:t>
            </a:r>
            <a:r>
              <a:rPr lang="en-IN" dirty="0" smtClean="0"/>
              <a:t>(1);</a:t>
            </a:r>
          </a:p>
          <a:p>
            <a:pPr>
              <a:buNone/>
            </a:pPr>
            <a:r>
              <a:rPr lang="en-IN" dirty="0" smtClean="0"/>
              <a:t>    </a:t>
            </a:r>
            <a:r>
              <a:rPr lang="en-IN" dirty="0" err="1" smtClean="0"/>
              <a:t>numbers.add</a:t>
            </a:r>
            <a:r>
              <a:rPr lang="en-IN" dirty="0" smtClean="0"/>
              <a:t>(3);</a:t>
            </a:r>
          </a:p>
          <a:p>
            <a:pPr>
              <a:buNone/>
            </a:pPr>
            <a:r>
              <a:rPr lang="en-IN" dirty="0" smtClean="0"/>
              <a:t>    </a:t>
            </a:r>
            <a:r>
              <a:rPr lang="en-IN" dirty="0" err="1" smtClean="0"/>
              <a:t>numbers.add</a:t>
            </a:r>
            <a:r>
              <a:rPr lang="en-IN" dirty="0" smtClean="0"/>
              <a:t>(2);</a:t>
            </a:r>
          </a:p>
          <a:p>
            <a:pPr>
              <a:buNone/>
            </a:pPr>
            <a:r>
              <a:rPr lang="en-IN" dirty="0" smtClean="0"/>
              <a:t>    </a:t>
            </a:r>
            <a:r>
              <a:rPr lang="en-IN" dirty="0" err="1" smtClean="0"/>
              <a:t>System.out.println</a:t>
            </a:r>
            <a:r>
              <a:rPr lang="en-IN" dirty="0" smtClean="0"/>
              <a:t>("</a:t>
            </a:r>
            <a:r>
              <a:rPr lang="en-IN" dirty="0" err="1" smtClean="0"/>
              <a:t>ArrayList</a:t>
            </a:r>
            <a:r>
              <a:rPr lang="en-IN" dirty="0" smtClean="0"/>
              <a:t>: " + numbers);</a:t>
            </a:r>
          </a:p>
          <a:p>
            <a:pPr>
              <a:buNone/>
            </a:pPr>
            <a:r>
              <a:rPr lang="en-IN" dirty="0" smtClean="0"/>
              <a:t>    // Creating an instance of </a:t>
            </a:r>
            <a:r>
              <a:rPr lang="en-IN" dirty="0" err="1" smtClean="0"/>
              <a:t>ListIterator</a:t>
            </a:r>
            <a:endParaRPr lang="en-IN" dirty="0" smtClean="0"/>
          </a:p>
          <a:p>
            <a:pPr>
              <a:buNone/>
            </a:pPr>
            <a:r>
              <a:rPr lang="en-IN" dirty="0" smtClean="0"/>
              <a:t>    </a:t>
            </a:r>
            <a:r>
              <a:rPr lang="en-IN" dirty="0" err="1" smtClean="0">
                <a:solidFill>
                  <a:srgbClr val="FF0000"/>
                </a:solidFill>
              </a:rPr>
              <a:t>ListIterator</a:t>
            </a:r>
            <a:r>
              <a:rPr lang="en-IN" dirty="0" smtClean="0">
                <a:solidFill>
                  <a:srgbClr val="FF0000"/>
                </a:solidFill>
              </a:rPr>
              <a:t>&lt;Integer&gt; iterate = </a:t>
            </a:r>
            <a:r>
              <a:rPr lang="en-IN" dirty="0" err="1" smtClean="0">
                <a:solidFill>
                  <a:srgbClr val="FF0000"/>
                </a:solidFill>
              </a:rPr>
              <a:t>numbers.listIterator</a:t>
            </a:r>
            <a:r>
              <a:rPr lang="en-IN" dirty="0" smtClean="0">
                <a:solidFill>
                  <a:srgbClr val="FF0000"/>
                </a:solidFill>
              </a:rPr>
              <a:t>();</a:t>
            </a:r>
          </a:p>
          <a:p>
            <a:pPr>
              <a:buNone/>
            </a:pPr>
            <a:r>
              <a:rPr lang="en-IN" dirty="0" smtClean="0">
                <a:solidFill>
                  <a:srgbClr val="FF0000"/>
                </a:solidFill>
              </a:rPr>
              <a:t>    </a:t>
            </a:r>
            <a:r>
              <a:rPr lang="en-IN" dirty="0" err="1" smtClean="0">
                <a:solidFill>
                  <a:srgbClr val="FF0000"/>
                </a:solidFill>
              </a:rPr>
              <a:t>System.out.println</a:t>
            </a:r>
            <a:r>
              <a:rPr lang="en-IN" dirty="0" smtClean="0">
                <a:solidFill>
                  <a:srgbClr val="FF0000"/>
                </a:solidFill>
              </a:rPr>
              <a:t>("Iterating over </a:t>
            </a:r>
            <a:r>
              <a:rPr lang="en-IN" dirty="0" err="1" smtClean="0">
                <a:solidFill>
                  <a:srgbClr val="FF0000"/>
                </a:solidFill>
              </a:rPr>
              <a:t>ArrayList</a:t>
            </a:r>
            <a:r>
              <a:rPr lang="en-IN" dirty="0" smtClean="0">
                <a:solidFill>
                  <a:srgbClr val="FF0000"/>
                </a:solidFill>
              </a:rPr>
              <a:t>:");</a:t>
            </a:r>
          </a:p>
          <a:p>
            <a:pPr>
              <a:buNone/>
            </a:pPr>
            <a:r>
              <a:rPr lang="en-IN" dirty="0" smtClean="0">
                <a:solidFill>
                  <a:srgbClr val="FF0000"/>
                </a:solidFill>
              </a:rPr>
              <a:t>    while(</a:t>
            </a:r>
            <a:r>
              <a:rPr lang="en-IN" dirty="0" err="1" smtClean="0">
                <a:solidFill>
                  <a:srgbClr val="FF0000"/>
                </a:solidFill>
              </a:rPr>
              <a:t>iterate.hasNext</a:t>
            </a:r>
            <a:r>
              <a:rPr lang="en-IN" dirty="0" smtClean="0">
                <a:solidFill>
                  <a:srgbClr val="FF0000"/>
                </a:solidFill>
              </a:rPr>
              <a:t>()) {</a:t>
            </a:r>
          </a:p>
          <a:p>
            <a:pPr>
              <a:buNone/>
            </a:pPr>
            <a:r>
              <a:rPr lang="en-IN" dirty="0" smtClean="0">
                <a:solidFill>
                  <a:srgbClr val="FF0000"/>
                </a:solidFill>
              </a:rPr>
              <a:t>      </a:t>
            </a:r>
            <a:r>
              <a:rPr lang="en-IN" dirty="0" err="1" smtClean="0">
                <a:solidFill>
                  <a:srgbClr val="FF0000"/>
                </a:solidFill>
              </a:rPr>
              <a:t>System.out.print</a:t>
            </a:r>
            <a:r>
              <a:rPr lang="en-IN" dirty="0" smtClean="0">
                <a:solidFill>
                  <a:srgbClr val="FF0000"/>
                </a:solidFill>
              </a:rPr>
              <a:t>(</a:t>
            </a:r>
            <a:r>
              <a:rPr lang="en-IN" dirty="0" err="1" smtClean="0">
                <a:solidFill>
                  <a:srgbClr val="FF0000"/>
                </a:solidFill>
              </a:rPr>
              <a:t>iterate.next</a:t>
            </a:r>
            <a:r>
              <a:rPr lang="en-IN" dirty="0" smtClean="0">
                <a:solidFill>
                  <a:srgbClr val="FF0000"/>
                </a:solidFill>
              </a:rPr>
              <a:t>() + ", ");</a:t>
            </a:r>
          </a:p>
          <a:p>
            <a:pPr>
              <a:buNone/>
            </a:pPr>
            <a:r>
              <a:rPr lang="en-IN" dirty="0" smtClean="0"/>
              <a:t>    }    }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a:buNone/>
            </a:pPr>
            <a:r>
              <a:rPr lang="en-IN" dirty="0" smtClean="0">
                <a:solidFill>
                  <a:srgbClr val="FF0000"/>
                </a:solidFill>
              </a:rPr>
              <a:t>//Iterating over the list using </a:t>
            </a:r>
            <a:r>
              <a:rPr lang="en-IN" dirty="0" err="1" smtClean="0">
                <a:solidFill>
                  <a:srgbClr val="FF0000"/>
                </a:solidFill>
              </a:rPr>
              <a:t>Listiterator</a:t>
            </a:r>
            <a:endParaRPr lang="en-IN" dirty="0" smtClean="0">
              <a:solidFill>
                <a:srgbClr val="FF0000"/>
              </a:solidFill>
            </a:endParaRPr>
          </a:p>
          <a:p>
            <a:pPr>
              <a:buNone/>
            </a:pPr>
            <a:r>
              <a:rPr lang="en-IN" dirty="0" smtClean="0"/>
              <a:t>import </a:t>
            </a:r>
            <a:r>
              <a:rPr lang="en-IN" dirty="0" err="1" smtClean="0"/>
              <a:t>java.util</a:t>
            </a:r>
            <a:r>
              <a:rPr lang="en-IN" dirty="0" smtClean="0"/>
              <a:t>.*;</a:t>
            </a:r>
          </a:p>
          <a:p>
            <a:pPr>
              <a:buNone/>
            </a:pPr>
            <a:r>
              <a:rPr lang="en-IN" dirty="0" smtClean="0"/>
              <a:t>public class </a:t>
            </a:r>
            <a:r>
              <a:rPr lang="en-IN" dirty="0" err="1" smtClean="0"/>
              <a:t>ListIteratorDemo</a:t>
            </a:r>
            <a:r>
              <a:rPr lang="en-IN" dirty="0" smtClean="0"/>
              <a:t> {</a:t>
            </a:r>
          </a:p>
          <a:p>
            <a:pPr>
              <a:buNone/>
            </a:pPr>
            <a:r>
              <a:rPr lang="en-IN" dirty="0" smtClean="0"/>
              <a:t>     public static void main(String[] </a:t>
            </a:r>
            <a:r>
              <a:rPr lang="en-IN" dirty="0" err="1" smtClean="0"/>
              <a:t>args</a:t>
            </a:r>
            <a:r>
              <a:rPr lang="en-IN" dirty="0" smtClean="0"/>
              <a:t>)    {</a:t>
            </a:r>
          </a:p>
          <a:p>
            <a:pPr>
              <a:buNone/>
            </a:pPr>
            <a:r>
              <a:rPr lang="en-IN" dirty="0" smtClean="0"/>
              <a:t>        List&lt;String&gt; names = new </a:t>
            </a:r>
            <a:r>
              <a:rPr lang="en-IN" dirty="0" err="1" smtClean="0"/>
              <a:t>LinkedList</a:t>
            </a:r>
            <a:r>
              <a:rPr lang="en-IN" dirty="0" smtClean="0"/>
              <a:t>&lt;&gt;();</a:t>
            </a:r>
          </a:p>
          <a:p>
            <a:pPr>
              <a:buNone/>
            </a:pPr>
            <a:r>
              <a:rPr lang="en-IN" dirty="0" smtClean="0"/>
              <a:t>        </a:t>
            </a:r>
            <a:r>
              <a:rPr lang="en-IN" dirty="0" err="1" smtClean="0"/>
              <a:t>names.add</a:t>
            </a:r>
            <a:r>
              <a:rPr lang="en-IN" dirty="0" smtClean="0"/>
              <a:t>("Welcome");</a:t>
            </a:r>
          </a:p>
          <a:p>
            <a:pPr>
              <a:buNone/>
            </a:pPr>
            <a:r>
              <a:rPr lang="en-IN" dirty="0" smtClean="0"/>
              <a:t>        </a:t>
            </a:r>
            <a:r>
              <a:rPr lang="en-IN" dirty="0" err="1" smtClean="0"/>
              <a:t>names.add</a:t>
            </a:r>
            <a:r>
              <a:rPr lang="en-IN" dirty="0" smtClean="0"/>
              <a:t>("To");</a:t>
            </a:r>
          </a:p>
          <a:p>
            <a:pPr>
              <a:buNone/>
            </a:pPr>
            <a:r>
              <a:rPr lang="en-IN" dirty="0" smtClean="0"/>
              <a:t>        </a:t>
            </a:r>
            <a:r>
              <a:rPr lang="en-IN" dirty="0" err="1" smtClean="0"/>
              <a:t>names.add</a:t>
            </a:r>
            <a:r>
              <a:rPr lang="en-IN" dirty="0" smtClean="0"/>
              <a:t>("</a:t>
            </a:r>
            <a:r>
              <a:rPr lang="en-IN" dirty="0" err="1" smtClean="0"/>
              <a:t>Gfg</a:t>
            </a:r>
            <a:r>
              <a:rPr lang="en-IN" dirty="0" smtClean="0"/>
              <a:t>");</a:t>
            </a:r>
          </a:p>
          <a:p>
            <a:pPr>
              <a:buNone/>
            </a:pPr>
            <a:r>
              <a:rPr lang="en-IN" dirty="0" smtClean="0"/>
              <a:t>        </a:t>
            </a:r>
            <a:r>
              <a:rPr lang="en-IN" dirty="0" err="1" smtClean="0"/>
              <a:t>ListIterator</a:t>
            </a:r>
            <a:r>
              <a:rPr lang="en-IN" dirty="0" smtClean="0"/>
              <a:t>&lt;String&gt; </a:t>
            </a:r>
            <a:r>
              <a:rPr lang="en-IN" dirty="0" smtClean="0"/>
              <a:t>n </a:t>
            </a:r>
            <a:r>
              <a:rPr lang="en-IN" dirty="0" smtClean="0"/>
              <a:t>= </a:t>
            </a:r>
            <a:r>
              <a:rPr lang="en-IN" dirty="0" err="1" smtClean="0"/>
              <a:t>names.listIterator</a:t>
            </a:r>
            <a:r>
              <a:rPr lang="en-IN" dirty="0" smtClean="0"/>
              <a:t>();</a:t>
            </a:r>
          </a:p>
          <a:p>
            <a:pPr>
              <a:buNone/>
            </a:pPr>
            <a:r>
              <a:rPr lang="en-IN" dirty="0" smtClean="0"/>
              <a:t>         // Traversing elements using next() method</a:t>
            </a:r>
          </a:p>
          <a:p>
            <a:pPr>
              <a:buNone/>
            </a:pPr>
            <a:r>
              <a:rPr lang="en-IN" dirty="0" smtClean="0"/>
              <a:t>        while (</a:t>
            </a:r>
            <a:r>
              <a:rPr lang="en-IN" dirty="0" err="1" smtClean="0"/>
              <a:t>n.hasNext</a:t>
            </a:r>
            <a:r>
              <a:rPr lang="en-IN" dirty="0" smtClean="0"/>
              <a:t>()) {</a:t>
            </a:r>
          </a:p>
          <a:p>
            <a:pPr>
              <a:buNone/>
            </a:pPr>
            <a:r>
              <a:rPr lang="en-IN" dirty="0" smtClean="0"/>
              <a:t>     </a:t>
            </a:r>
            <a:r>
              <a:rPr lang="en-IN" dirty="0" err="1" smtClean="0"/>
              <a:t>System.out.println</a:t>
            </a:r>
            <a:r>
              <a:rPr lang="en-IN" dirty="0" smtClean="0"/>
              <a:t>(</a:t>
            </a:r>
            <a:r>
              <a:rPr lang="en-IN" dirty="0" err="1" smtClean="0"/>
              <a:t>n.next</a:t>
            </a:r>
            <a:r>
              <a:rPr lang="en-IN" dirty="0" smtClean="0"/>
              <a:t>());</a:t>
            </a:r>
          </a:p>
          <a:p>
            <a:pPr>
              <a:buNone/>
            </a:pPr>
            <a:r>
              <a:rPr lang="en-IN" dirty="0" smtClean="0"/>
              <a:t>        }</a:t>
            </a:r>
          </a:p>
          <a:p>
            <a:pPr>
              <a:buNone/>
            </a:pPr>
            <a:r>
              <a:rPr lang="en-IN" dirty="0" smtClean="0"/>
              <a:t>           </a:t>
            </a:r>
            <a:r>
              <a:rPr lang="en-IN" dirty="0" err="1" smtClean="0"/>
              <a:t>System.out.println</a:t>
            </a:r>
            <a:r>
              <a:rPr lang="en-IN" dirty="0" smtClean="0"/>
              <a:t>(names);</a:t>
            </a:r>
          </a:p>
          <a:p>
            <a:pPr>
              <a:buNone/>
            </a:pPr>
            <a:r>
              <a:rPr lang="en-IN" dirty="0" smtClean="0"/>
              <a:t>        }</a:t>
            </a:r>
          </a:p>
          <a:p>
            <a:pPr>
              <a:buNone/>
            </a:pPr>
            <a:r>
              <a:rPr lang="en-IN" dirty="0" smtClean="0"/>
              <a:t>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None/>
            </a:pPr>
            <a:r>
              <a:rPr lang="en-IN" sz="3600" b="1" dirty="0" smtClean="0"/>
              <a:t>Vector</a:t>
            </a:r>
          </a:p>
          <a:p>
            <a:pPr algn="just"/>
            <a:r>
              <a:rPr lang="en-IN" dirty="0" smtClean="0"/>
              <a:t>Vector is a class that is implemented in the collection framework implements a </a:t>
            </a:r>
            <a:r>
              <a:rPr lang="en-IN" dirty="0" err="1" smtClean="0"/>
              <a:t>growable</a:t>
            </a:r>
            <a:r>
              <a:rPr lang="en-IN" dirty="0" smtClean="0"/>
              <a:t> array of objects. </a:t>
            </a:r>
          </a:p>
          <a:p>
            <a:pPr algn="just"/>
            <a:r>
              <a:rPr lang="en-IN" dirty="0" smtClean="0"/>
              <a:t>Vector implements a dynamic array that means it can grow or shrink as required. </a:t>
            </a:r>
          </a:p>
          <a:p>
            <a:pPr algn="just"/>
            <a:r>
              <a:rPr lang="en-IN" dirty="0" smtClean="0"/>
              <a:t>Like an array, it contains components that can be accessed using an integer index. </a:t>
            </a:r>
          </a:p>
          <a:p>
            <a:pPr algn="just"/>
            <a:r>
              <a:rPr lang="en-IN" dirty="0" smtClean="0"/>
              <a:t>Creates a default Vector of the initial capacity is </a:t>
            </a:r>
            <a:r>
              <a:rPr lang="en-IN" b="1" dirty="0" smtClean="0"/>
              <a:t>10</a:t>
            </a:r>
            <a:r>
              <a:rPr lang="en-IN" dirty="0" smtClean="0"/>
              <a:t>.</a:t>
            </a:r>
          </a:p>
          <a:p>
            <a:pPr algn="just"/>
            <a:r>
              <a:rPr lang="en-IN" dirty="0" smtClean="0"/>
              <a:t>when you insert an element into the </a:t>
            </a:r>
            <a:r>
              <a:rPr lang="en-IN" dirty="0" err="1" smtClean="0"/>
              <a:t>ArrayList</a:t>
            </a:r>
            <a:r>
              <a:rPr lang="en-IN" dirty="0" smtClean="0"/>
              <a:t> , it increases its Array size </a:t>
            </a:r>
            <a:r>
              <a:rPr lang="en-IN" b="1" dirty="0" smtClean="0"/>
              <a:t>by 100%</a:t>
            </a:r>
          </a:p>
          <a:p>
            <a:pPr algn="just"/>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r>
              <a:rPr lang="en-IN" dirty="0" smtClean="0"/>
              <a:t>import java.io.*;</a:t>
            </a:r>
          </a:p>
          <a:p>
            <a:pPr>
              <a:buNone/>
            </a:pPr>
            <a:r>
              <a:rPr lang="en-IN" dirty="0" smtClean="0"/>
              <a:t>import </a:t>
            </a:r>
            <a:r>
              <a:rPr lang="en-IN" dirty="0" err="1" smtClean="0"/>
              <a:t>java.util</a:t>
            </a:r>
            <a:r>
              <a:rPr lang="en-IN" dirty="0" smtClean="0"/>
              <a:t>.*;</a:t>
            </a:r>
          </a:p>
          <a:p>
            <a:pPr>
              <a:buNone/>
            </a:pPr>
            <a:r>
              <a:rPr lang="en-IN" dirty="0" smtClean="0"/>
              <a:t>class GFG {</a:t>
            </a:r>
          </a:p>
          <a:p>
            <a:pPr>
              <a:buNone/>
            </a:pPr>
            <a:r>
              <a:rPr lang="en-IN" dirty="0" smtClean="0"/>
              <a:t>    public static void main(String[] </a:t>
            </a:r>
            <a:r>
              <a:rPr lang="en-IN" dirty="0" err="1" smtClean="0"/>
              <a:t>args</a:t>
            </a:r>
            <a:r>
              <a:rPr lang="en-IN" dirty="0" smtClean="0"/>
              <a:t>)    {</a:t>
            </a:r>
          </a:p>
          <a:p>
            <a:pPr>
              <a:buNone/>
            </a:pPr>
            <a:r>
              <a:rPr lang="en-IN" dirty="0" err="1" smtClean="0"/>
              <a:t>int</a:t>
            </a:r>
            <a:r>
              <a:rPr lang="en-IN" dirty="0" smtClean="0"/>
              <a:t> n = 5;</a:t>
            </a:r>
          </a:p>
          <a:p>
            <a:pPr>
              <a:buNone/>
            </a:pPr>
            <a:r>
              <a:rPr lang="en-IN" dirty="0" smtClean="0"/>
              <a:t>List&lt;Integer&gt; v = new Vector&lt;Integer&gt;(n);</a:t>
            </a:r>
          </a:p>
          <a:p>
            <a:pPr>
              <a:buNone/>
            </a:pPr>
            <a:r>
              <a:rPr lang="en-IN" dirty="0" smtClean="0"/>
              <a:t>for (</a:t>
            </a:r>
            <a:r>
              <a:rPr lang="en-IN" dirty="0" err="1" smtClean="0"/>
              <a:t>int</a:t>
            </a:r>
            <a:r>
              <a:rPr lang="en-IN" dirty="0" smtClean="0"/>
              <a:t> </a:t>
            </a:r>
            <a:r>
              <a:rPr lang="en-IN" dirty="0" err="1" smtClean="0"/>
              <a:t>i</a:t>
            </a:r>
            <a:r>
              <a:rPr lang="en-IN" dirty="0" smtClean="0"/>
              <a:t> = 1; </a:t>
            </a:r>
            <a:r>
              <a:rPr lang="en-IN" dirty="0" err="1" smtClean="0"/>
              <a:t>i</a:t>
            </a:r>
            <a:r>
              <a:rPr lang="en-IN" dirty="0" smtClean="0"/>
              <a:t> &lt;= n; </a:t>
            </a:r>
            <a:r>
              <a:rPr lang="en-IN" dirty="0" err="1" smtClean="0"/>
              <a:t>i</a:t>
            </a:r>
            <a:r>
              <a:rPr lang="en-IN" dirty="0" smtClean="0"/>
              <a:t>++)</a:t>
            </a:r>
          </a:p>
          <a:p>
            <a:pPr>
              <a:buNone/>
            </a:pPr>
            <a:r>
              <a:rPr lang="en-IN" dirty="0" smtClean="0"/>
              <a:t>            </a:t>
            </a:r>
            <a:r>
              <a:rPr lang="en-IN" dirty="0" err="1" smtClean="0"/>
              <a:t>v.add</a:t>
            </a:r>
            <a:r>
              <a:rPr lang="en-IN" dirty="0" smtClean="0"/>
              <a:t>(</a:t>
            </a:r>
            <a:r>
              <a:rPr lang="en-IN" dirty="0" err="1" smtClean="0"/>
              <a:t>i</a:t>
            </a:r>
            <a:r>
              <a:rPr lang="en-IN" dirty="0" smtClean="0"/>
              <a:t>);</a:t>
            </a:r>
          </a:p>
          <a:p>
            <a:pPr>
              <a:buNone/>
            </a:pPr>
            <a:r>
              <a:rPr lang="en-IN" dirty="0" err="1" smtClean="0"/>
              <a:t>System.out.println</a:t>
            </a:r>
            <a:r>
              <a:rPr lang="en-IN" dirty="0" smtClean="0"/>
              <a:t>(v);</a:t>
            </a:r>
          </a:p>
          <a:p>
            <a:pPr>
              <a:buNone/>
            </a:pPr>
            <a:r>
              <a:rPr lang="en-IN" dirty="0" err="1" smtClean="0"/>
              <a:t>v.remove</a:t>
            </a:r>
            <a:r>
              <a:rPr lang="en-IN" dirty="0" smtClean="0"/>
              <a:t>(3);</a:t>
            </a:r>
          </a:p>
          <a:p>
            <a:pPr>
              <a:buNone/>
            </a:pPr>
            <a:r>
              <a:rPr lang="en-IN" dirty="0" smtClean="0"/>
              <a:t>        </a:t>
            </a:r>
            <a:r>
              <a:rPr lang="en-IN" dirty="0" err="1" smtClean="0"/>
              <a:t>System.out.println</a:t>
            </a:r>
            <a:r>
              <a:rPr lang="en-IN" dirty="0" smtClean="0"/>
              <a:t>(v);</a:t>
            </a:r>
          </a:p>
          <a:p>
            <a:pPr>
              <a:buNone/>
            </a:pPr>
            <a:r>
              <a:rPr lang="en-IN" dirty="0" smtClean="0"/>
              <a:t>for (</a:t>
            </a:r>
            <a:r>
              <a:rPr lang="en-IN" dirty="0" err="1" smtClean="0"/>
              <a:t>int</a:t>
            </a:r>
            <a:r>
              <a:rPr lang="en-IN" dirty="0" smtClean="0"/>
              <a:t> </a:t>
            </a:r>
            <a:r>
              <a:rPr lang="en-IN" dirty="0" err="1" smtClean="0"/>
              <a:t>i</a:t>
            </a:r>
            <a:r>
              <a:rPr lang="en-IN" dirty="0" smtClean="0"/>
              <a:t> = 0; </a:t>
            </a:r>
            <a:r>
              <a:rPr lang="en-IN" dirty="0" err="1" smtClean="0"/>
              <a:t>i</a:t>
            </a:r>
            <a:r>
              <a:rPr lang="en-IN" dirty="0" smtClean="0"/>
              <a:t> &lt; </a:t>
            </a:r>
            <a:r>
              <a:rPr lang="en-IN" dirty="0" err="1" smtClean="0"/>
              <a:t>v.size</a:t>
            </a:r>
            <a:r>
              <a:rPr lang="en-IN" dirty="0" smtClean="0"/>
              <a:t>(); </a:t>
            </a:r>
            <a:r>
              <a:rPr lang="en-IN" dirty="0" err="1" smtClean="0"/>
              <a:t>i</a:t>
            </a:r>
            <a:r>
              <a:rPr lang="en-IN" dirty="0" smtClean="0"/>
              <a:t>++)</a:t>
            </a:r>
          </a:p>
          <a:p>
            <a:pPr>
              <a:buNone/>
            </a:pPr>
            <a:r>
              <a:rPr lang="en-IN" dirty="0" smtClean="0"/>
              <a:t>            </a:t>
            </a:r>
            <a:r>
              <a:rPr lang="en-IN" dirty="0" err="1" smtClean="0"/>
              <a:t>System.out.print</a:t>
            </a:r>
            <a:r>
              <a:rPr lang="en-IN" dirty="0" smtClean="0"/>
              <a:t>(</a:t>
            </a:r>
            <a:r>
              <a:rPr lang="en-IN" dirty="0" err="1" smtClean="0"/>
              <a:t>v.get</a:t>
            </a:r>
            <a:r>
              <a:rPr lang="en-IN" dirty="0" smtClean="0"/>
              <a:t>(</a:t>
            </a:r>
            <a:r>
              <a:rPr lang="en-IN" dirty="0" err="1" smtClean="0"/>
              <a:t>i</a:t>
            </a:r>
            <a:r>
              <a:rPr lang="en-IN" dirty="0" smtClean="0"/>
              <a:t>) + " ");</a:t>
            </a:r>
          </a:p>
          <a:p>
            <a:pPr>
              <a:buNone/>
            </a:pPr>
            <a:r>
              <a:rPr lang="en-IN" dirty="0" smtClean="0"/>
              <a:t>    }</a:t>
            </a:r>
          </a:p>
          <a:p>
            <a:pPr>
              <a:buNone/>
            </a:pPr>
            <a:r>
              <a:rPr lang="en-IN" dirty="0" smtClean="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A391100-034E-8163-A986-96B6CE8403CD}"/>
              </a:ext>
            </a:extLst>
          </p:cNvPr>
          <p:cNvSpPr>
            <a:spLocks noGrp="1"/>
          </p:cNvSpPr>
          <p:nvPr>
            <p:ph idx="1"/>
          </p:nvPr>
        </p:nvSpPr>
        <p:spPr>
          <a:xfrm>
            <a:off x="0" y="0"/>
            <a:ext cx="9144000" cy="6858000"/>
          </a:xfrm>
        </p:spPr>
        <p:txBody>
          <a:bodyPr/>
          <a:lstStyle/>
          <a:p>
            <a:pPr algn="just"/>
            <a:r>
              <a:rPr lang="en-US" sz="2800" b="0" i="0" dirty="0" smtClean="0">
                <a:solidFill>
                  <a:srgbClr val="273239"/>
                </a:solidFill>
                <a:effectLst/>
                <a:latin typeface="urw-din"/>
              </a:rPr>
              <a:t>Before </a:t>
            </a:r>
            <a:r>
              <a:rPr lang="en-US" sz="2800" b="0" i="0" dirty="0">
                <a:solidFill>
                  <a:srgbClr val="273239"/>
                </a:solidFill>
                <a:effectLst/>
                <a:latin typeface="urw-din"/>
              </a:rPr>
              <a:t>the Collection Framework(or before JDK 1.2) was introduced, the standard methods for grouping Java objects (or collections) were </a:t>
            </a:r>
            <a:r>
              <a:rPr lang="en-US" sz="2800" b="1" i="0" u="sng" dirty="0">
                <a:effectLst/>
                <a:latin typeface="urw-din"/>
                <a:hlinkClick r:id="rId2"/>
              </a:rPr>
              <a:t>Arrays</a:t>
            </a:r>
            <a:r>
              <a:rPr lang="en-US" sz="2800" b="0" i="0" dirty="0">
                <a:solidFill>
                  <a:srgbClr val="273239"/>
                </a:solidFill>
                <a:effectLst/>
                <a:latin typeface="urw-din"/>
              </a:rPr>
              <a:t> or </a:t>
            </a:r>
            <a:r>
              <a:rPr lang="en-US" sz="2800" b="1" i="0" u="sng" dirty="0">
                <a:effectLst/>
                <a:latin typeface="urw-din"/>
                <a:hlinkClick r:id="rId3"/>
              </a:rPr>
              <a:t>Vectors</a:t>
            </a:r>
            <a:r>
              <a:rPr lang="en-US" sz="2800" b="0" i="0" dirty="0">
                <a:solidFill>
                  <a:srgbClr val="273239"/>
                </a:solidFill>
                <a:effectLst/>
                <a:latin typeface="urw-din"/>
              </a:rPr>
              <a:t>, or </a:t>
            </a:r>
            <a:r>
              <a:rPr lang="en-US" sz="2800" b="1" i="0" u="sng" dirty="0" err="1">
                <a:effectLst/>
                <a:latin typeface="urw-din"/>
                <a:hlinkClick r:id="rId4"/>
              </a:rPr>
              <a:t>Hashtables</a:t>
            </a:r>
            <a:r>
              <a:rPr lang="en-US" sz="2800" b="0" i="0" dirty="0">
                <a:solidFill>
                  <a:srgbClr val="273239"/>
                </a:solidFill>
                <a:effectLst/>
                <a:latin typeface="urw-din"/>
              </a:rPr>
              <a:t>. </a:t>
            </a:r>
          </a:p>
          <a:p>
            <a:pPr algn="just"/>
            <a:r>
              <a:rPr lang="en-US" sz="2800" b="0" i="0" dirty="0">
                <a:solidFill>
                  <a:srgbClr val="273239"/>
                </a:solidFill>
                <a:effectLst/>
                <a:latin typeface="urw-din"/>
              </a:rPr>
              <a:t>All of these collections had no common interface. Therefore, though the main aim of all the collections is the same, the implementation of all these collections was defined independently and had no correlation among them. </a:t>
            </a:r>
          </a:p>
        </p:txBody>
      </p:sp>
    </p:spTree>
    <p:extLst>
      <p:ext uri="{BB962C8B-B14F-4D97-AF65-F5344CB8AC3E}">
        <p14:creationId xmlns="" xmlns:p14="http://schemas.microsoft.com/office/powerpoint/2010/main" val="3092232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None/>
            </a:pPr>
            <a:r>
              <a:rPr lang="en-IN" sz="4000" b="1" dirty="0" smtClean="0"/>
              <a:t>Stack</a:t>
            </a:r>
          </a:p>
          <a:p>
            <a:pPr algn="just"/>
            <a:r>
              <a:rPr lang="en-IN" dirty="0" smtClean="0"/>
              <a:t>Stack is a class that is implemented in the collection framework and extends the vector class models and implements the </a:t>
            </a:r>
            <a:r>
              <a:rPr lang="en-IN" u="sng" dirty="0" smtClean="0">
                <a:hlinkClick r:id="rId2"/>
              </a:rPr>
              <a:t>Stack data structure</a:t>
            </a:r>
            <a:r>
              <a:rPr lang="en-IN" dirty="0" smtClean="0"/>
              <a:t>. </a:t>
            </a:r>
          </a:p>
          <a:p>
            <a:pPr algn="just"/>
            <a:r>
              <a:rPr lang="en-IN" dirty="0" smtClean="0"/>
              <a:t>The class is based on the basic principle of last-in-first-out. </a:t>
            </a:r>
          </a:p>
          <a:p>
            <a:pPr algn="just"/>
            <a:r>
              <a:rPr lang="en-IN" dirty="0" smtClean="0"/>
              <a:t>In addition to the basic push and pop operations, the class provides three more methods of empty, search and peek.</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r>
              <a:rPr lang="en-IN" dirty="0" smtClean="0"/>
              <a:t>import java.io.*;</a:t>
            </a:r>
          </a:p>
          <a:p>
            <a:pPr>
              <a:buNone/>
            </a:pPr>
            <a:r>
              <a:rPr lang="en-IN" dirty="0" smtClean="0"/>
              <a:t>import </a:t>
            </a:r>
            <a:r>
              <a:rPr lang="en-IN" dirty="0" err="1" smtClean="0"/>
              <a:t>java.util</a:t>
            </a:r>
            <a:r>
              <a:rPr lang="en-IN" dirty="0" smtClean="0"/>
              <a:t>.*;</a:t>
            </a:r>
          </a:p>
          <a:p>
            <a:pPr>
              <a:buNone/>
            </a:pPr>
            <a:r>
              <a:rPr lang="en-IN" dirty="0" smtClean="0"/>
              <a:t> class Test {</a:t>
            </a:r>
          </a:p>
          <a:p>
            <a:pPr>
              <a:buNone/>
            </a:pPr>
            <a:r>
              <a:rPr lang="en-IN" dirty="0" smtClean="0"/>
              <a:t>    public static void main(String[] </a:t>
            </a:r>
            <a:r>
              <a:rPr lang="en-IN" dirty="0" err="1" smtClean="0"/>
              <a:t>args</a:t>
            </a:r>
            <a:r>
              <a:rPr lang="en-IN" dirty="0" smtClean="0"/>
              <a:t>)    {</a:t>
            </a:r>
          </a:p>
          <a:p>
            <a:pPr>
              <a:buNone/>
            </a:pPr>
            <a:r>
              <a:rPr lang="en-IN" dirty="0" err="1" smtClean="0"/>
              <a:t>int</a:t>
            </a:r>
            <a:r>
              <a:rPr lang="en-IN" dirty="0" smtClean="0"/>
              <a:t> n = 5;</a:t>
            </a:r>
          </a:p>
          <a:p>
            <a:pPr>
              <a:buNone/>
            </a:pPr>
            <a:r>
              <a:rPr lang="en-IN" dirty="0" smtClean="0"/>
              <a:t>List&lt;Integer&gt; s = new Stack&lt;Integer&gt;(n);</a:t>
            </a:r>
          </a:p>
          <a:p>
            <a:pPr>
              <a:buNone/>
            </a:pPr>
            <a:r>
              <a:rPr lang="en-IN" dirty="0" smtClean="0"/>
              <a:t>for (</a:t>
            </a:r>
            <a:r>
              <a:rPr lang="en-IN" dirty="0" err="1" smtClean="0"/>
              <a:t>int</a:t>
            </a:r>
            <a:r>
              <a:rPr lang="en-IN" dirty="0" smtClean="0"/>
              <a:t> </a:t>
            </a:r>
            <a:r>
              <a:rPr lang="en-IN" dirty="0" err="1" smtClean="0"/>
              <a:t>i</a:t>
            </a:r>
            <a:r>
              <a:rPr lang="en-IN" dirty="0" smtClean="0"/>
              <a:t> = 1; </a:t>
            </a:r>
            <a:r>
              <a:rPr lang="en-IN" dirty="0" err="1" smtClean="0"/>
              <a:t>i</a:t>
            </a:r>
            <a:r>
              <a:rPr lang="en-IN" dirty="0" smtClean="0"/>
              <a:t> &lt;= n; </a:t>
            </a:r>
            <a:r>
              <a:rPr lang="en-IN" dirty="0" err="1" smtClean="0"/>
              <a:t>i</a:t>
            </a:r>
            <a:r>
              <a:rPr lang="en-IN" dirty="0" smtClean="0"/>
              <a:t>++)</a:t>
            </a:r>
          </a:p>
          <a:p>
            <a:pPr>
              <a:buNone/>
            </a:pPr>
            <a:r>
              <a:rPr lang="en-IN" dirty="0" smtClean="0"/>
              <a:t> </a:t>
            </a:r>
            <a:r>
              <a:rPr lang="en-IN" dirty="0" err="1" smtClean="0"/>
              <a:t>s.add</a:t>
            </a:r>
            <a:r>
              <a:rPr lang="en-IN" dirty="0" smtClean="0"/>
              <a:t>(</a:t>
            </a:r>
            <a:r>
              <a:rPr lang="en-IN" dirty="0" err="1" smtClean="0"/>
              <a:t>i</a:t>
            </a:r>
            <a:r>
              <a:rPr lang="en-IN" dirty="0" smtClean="0"/>
              <a:t>);</a:t>
            </a:r>
          </a:p>
          <a:p>
            <a:pPr>
              <a:buNone/>
            </a:pPr>
            <a:r>
              <a:rPr lang="en-IN" dirty="0" err="1" smtClean="0"/>
              <a:t>System.out.println</a:t>
            </a:r>
            <a:r>
              <a:rPr lang="en-IN" dirty="0" smtClean="0"/>
              <a:t>(s);</a:t>
            </a:r>
          </a:p>
          <a:p>
            <a:pPr>
              <a:buNone/>
            </a:pPr>
            <a:r>
              <a:rPr lang="en-IN" dirty="0" err="1" smtClean="0"/>
              <a:t>s.remove</a:t>
            </a:r>
            <a:r>
              <a:rPr lang="en-IN" dirty="0" smtClean="0"/>
              <a:t>(3);</a:t>
            </a:r>
          </a:p>
          <a:p>
            <a:pPr>
              <a:buNone/>
            </a:pPr>
            <a:r>
              <a:rPr lang="en-IN" dirty="0" err="1" smtClean="0"/>
              <a:t>System.out.println</a:t>
            </a:r>
            <a:r>
              <a:rPr lang="en-IN" dirty="0" smtClean="0"/>
              <a:t>(s);</a:t>
            </a:r>
          </a:p>
          <a:p>
            <a:pPr>
              <a:buNone/>
            </a:pPr>
            <a:r>
              <a:rPr lang="en-IN" dirty="0" smtClean="0"/>
              <a:t>for (</a:t>
            </a:r>
            <a:r>
              <a:rPr lang="en-IN" dirty="0" err="1" smtClean="0"/>
              <a:t>int</a:t>
            </a:r>
            <a:r>
              <a:rPr lang="en-IN" dirty="0" smtClean="0"/>
              <a:t> </a:t>
            </a:r>
            <a:r>
              <a:rPr lang="en-IN" dirty="0" err="1" smtClean="0"/>
              <a:t>i</a:t>
            </a:r>
            <a:r>
              <a:rPr lang="en-IN" dirty="0" smtClean="0"/>
              <a:t> = 0; </a:t>
            </a:r>
            <a:r>
              <a:rPr lang="en-IN" dirty="0" err="1" smtClean="0"/>
              <a:t>i</a:t>
            </a:r>
            <a:r>
              <a:rPr lang="en-IN" dirty="0" smtClean="0"/>
              <a:t> &lt; </a:t>
            </a:r>
            <a:r>
              <a:rPr lang="en-IN" dirty="0" err="1" smtClean="0"/>
              <a:t>s.size</a:t>
            </a:r>
            <a:r>
              <a:rPr lang="en-IN" dirty="0" smtClean="0"/>
              <a:t>(); </a:t>
            </a:r>
            <a:r>
              <a:rPr lang="en-IN" dirty="0" err="1" smtClean="0"/>
              <a:t>i</a:t>
            </a:r>
            <a:r>
              <a:rPr lang="en-IN" dirty="0" smtClean="0"/>
              <a:t>++)</a:t>
            </a:r>
          </a:p>
          <a:p>
            <a:pPr>
              <a:buNone/>
            </a:pPr>
            <a:r>
              <a:rPr lang="en-IN" dirty="0" smtClean="0"/>
              <a:t>        </a:t>
            </a:r>
            <a:r>
              <a:rPr lang="en-IN" dirty="0" err="1" smtClean="0"/>
              <a:t>System.out.print</a:t>
            </a:r>
            <a:r>
              <a:rPr lang="en-IN" dirty="0" smtClean="0"/>
              <a:t>(</a:t>
            </a:r>
            <a:r>
              <a:rPr lang="en-IN" dirty="0" err="1" smtClean="0"/>
              <a:t>s.get</a:t>
            </a:r>
            <a:r>
              <a:rPr lang="en-IN" dirty="0" smtClean="0"/>
              <a:t>(</a:t>
            </a:r>
            <a:r>
              <a:rPr lang="en-IN" dirty="0" err="1" smtClean="0"/>
              <a:t>i</a:t>
            </a:r>
            <a:r>
              <a:rPr lang="en-IN" dirty="0" smtClean="0"/>
              <a:t>) + " ");</a:t>
            </a:r>
          </a:p>
          <a:p>
            <a:pPr>
              <a:buNone/>
            </a:pPr>
            <a:r>
              <a:rPr lang="en-IN" dirty="0" smtClean="0"/>
              <a:t>    }</a:t>
            </a:r>
          </a:p>
          <a:p>
            <a:pPr>
              <a:buNone/>
            </a:pPr>
            <a:r>
              <a:rPr lang="en-IN" dirty="0" smtClean="0"/>
              <a:t>}</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buNone/>
            </a:pPr>
            <a:r>
              <a:rPr lang="en-IN" dirty="0" smtClean="0"/>
              <a:t>import </a:t>
            </a:r>
            <a:r>
              <a:rPr lang="en-IN" dirty="0" err="1" smtClean="0"/>
              <a:t>java.util.Stack</a:t>
            </a:r>
            <a:r>
              <a:rPr lang="en-IN" dirty="0" smtClean="0"/>
              <a:t>;  </a:t>
            </a:r>
          </a:p>
          <a:p>
            <a:pPr>
              <a:buNone/>
            </a:pPr>
            <a:r>
              <a:rPr lang="en-IN" dirty="0" smtClean="0"/>
              <a:t>public class </a:t>
            </a:r>
            <a:r>
              <a:rPr lang="en-IN" dirty="0" err="1" smtClean="0"/>
              <a:t>StackEmptyMethodExample</a:t>
            </a:r>
            <a:r>
              <a:rPr lang="en-IN" dirty="0" smtClean="0"/>
              <a:t>  </a:t>
            </a:r>
          </a:p>
          <a:p>
            <a:pPr>
              <a:buNone/>
            </a:pPr>
            <a:r>
              <a:rPr lang="en-IN" dirty="0" smtClean="0"/>
              <a:t>{  </a:t>
            </a:r>
          </a:p>
          <a:p>
            <a:pPr>
              <a:buNone/>
            </a:pPr>
            <a:r>
              <a:rPr lang="en-IN" dirty="0" smtClean="0"/>
              <a:t>public static void main(String[] </a:t>
            </a:r>
            <a:r>
              <a:rPr lang="en-IN" dirty="0" err="1" smtClean="0"/>
              <a:t>args</a:t>
            </a:r>
            <a:r>
              <a:rPr lang="en-IN" dirty="0" smtClean="0"/>
              <a:t>)   </a:t>
            </a:r>
          </a:p>
          <a:p>
            <a:pPr>
              <a:buNone/>
            </a:pPr>
            <a:r>
              <a:rPr lang="en-IN" dirty="0" smtClean="0"/>
              <a:t>{  </a:t>
            </a:r>
          </a:p>
          <a:p>
            <a:pPr>
              <a:buNone/>
            </a:pPr>
            <a:r>
              <a:rPr lang="en-IN" dirty="0" smtClean="0"/>
              <a:t>Stack&lt;Integer&gt; </a:t>
            </a:r>
            <a:r>
              <a:rPr lang="en-IN" dirty="0" err="1" smtClean="0"/>
              <a:t>stk</a:t>
            </a:r>
            <a:r>
              <a:rPr lang="en-IN" dirty="0" smtClean="0"/>
              <a:t>= new Stack&lt;&gt;();  </a:t>
            </a:r>
          </a:p>
          <a:p>
            <a:pPr>
              <a:buNone/>
            </a:pPr>
            <a:r>
              <a:rPr lang="en-IN" dirty="0" err="1" smtClean="0"/>
              <a:t>stk.push</a:t>
            </a:r>
            <a:r>
              <a:rPr lang="en-IN" dirty="0" smtClean="0"/>
              <a:t>(78);  </a:t>
            </a:r>
          </a:p>
          <a:p>
            <a:pPr>
              <a:buNone/>
            </a:pPr>
            <a:r>
              <a:rPr lang="en-IN" dirty="0" err="1" smtClean="0"/>
              <a:t>stk.push</a:t>
            </a:r>
            <a:r>
              <a:rPr lang="en-IN" dirty="0" smtClean="0"/>
              <a:t>(113);  </a:t>
            </a:r>
          </a:p>
          <a:p>
            <a:pPr>
              <a:buNone/>
            </a:pPr>
            <a:r>
              <a:rPr lang="en-IN" dirty="0" err="1" smtClean="0"/>
              <a:t>stk.push</a:t>
            </a:r>
            <a:r>
              <a:rPr lang="en-IN" dirty="0" smtClean="0"/>
              <a:t>(90);  </a:t>
            </a:r>
          </a:p>
          <a:p>
            <a:pPr>
              <a:buNone/>
            </a:pPr>
            <a:r>
              <a:rPr lang="en-IN" dirty="0" err="1" smtClean="0"/>
              <a:t>stk.push</a:t>
            </a:r>
            <a:r>
              <a:rPr lang="en-IN" dirty="0" smtClean="0"/>
              <a:t>(120);  </a:t>
            </a:r>
          </a:p>
          <a:p>
            <a:pPr>
              <a:buNone/>
            </a:pPr>
            <a:r>
              <a:rPr lang="en-IN" dirty="0" err="1" smtClean="0"/>
              <a:t>System.out.println</a:t>
            </a:r>
            <a:r>
              <a:rPr lang="en-IN" dirty="0" smtClean="0"/>
              <a:t>("Elements in Stack: " + </a:t>
            </a:r>
            <a:r>
              <a:rPr lang="en-IN" dirty="0" err="1" smtClean="0"/>
              <a:t>stk</a:t>
            </a:r>
            <a:r>
              <a:rPr lang="en-IN" dirty="0" smtClean="0"/>
              <a:t>);  </a:t>
            </a:r>
          </a:p>
          <a:p>
            <a:pPr>
              <a:buNone/>
            </a:pPr>
            <a:r>
              <a:rPr lang="en-IN" dirty="0" smtClean="0"/>
              <a:t>stk.pop();  </a:t>
            </a:r>
          </a:p>
          <a:p>
            <a:pPr>
              <a:buNone/>
            </a:pPr>
            <a:r>
              <a:rPr lang="en-IN" dirty="0" err="1" smtClean="0"/>
              <a:t>System.out.println</a:t>
            </a:r>
            <a:r>
              <a:rPr lang="en-IN" dirty="0" smtClean="0"/>
              <a:t>("Elements in Stack: " + </a:t>
            </a:r>
            <a:r>
              <a:rPr lang="en-IN" dirty="0" err="1" smtClean="0"/>
              <a:t>stk</a:t>
            </a:r>
            <a:r>
              <a:rPr lang="en-IN" dirty="0" smtClean="0"/>
              <a:t>);  </a:t>
            </a:r>
          </a:p>
          <a:p>
            <a:pPr>
              <a:buNone/>
            </a:pPr>
            <a:r>
              <a:rPr lang="en-IN" dirty="0" err="1" smtClean="0"/>
              <a:t>System.out.println</a:t>
            </a:r>
            <a:r>
              <a:rPr lang="en-IN" dirty="0" smtClean="0"/>
              <a:t>("Element in Stack: " + </a:t>
            </a:r>
            <a:r>
              <a:rPr lang="en-IN" dirty="0" err="1" smtClean="0"/>
              <a:t>stk.peek</a:t>
            </a:r>
            <a:r>
              <a:rPr lang="en-IN" dirty="0" smtClean="0"/>
              <a:t>());  </a:t>
            </a:r>
          </a:p>
          <a:p>
            <a:pPr>
              <a:buNone/>
            </a:pPr>
            <a:r>
              <a:rPr lang="en-IN" dirty="0" err="1" smtClean="0"/>
              <a:t>int</a:t>
            </a:r>
            <a:r>
              <a:rPr lang="en-IN" dirty="0" smtClean="0"/>
              <a:t> location = </a:t>
            </a:r>
            <a:r>
              <a:rPr lang="en-IN" dirty="0" err="1" smtClean="0"/>
              <a:t>stk.search</a:t>
            </a:r>
            <a:r>
              <a:rPr lang="en-IN" dirty="0" smtClean="0"/>
              <a:t>(78);  </a:t>
            </a:r>
          </a:p>
          <a:p>
            <a:pPr>
              <a:buNone/>
            </a:pPr>
            <a:r>
              <a:rPr lang="en-IN" dirty="0" err="1" smtClean="0"/>
              <a:t>System.out.println</a:t>
            </a:r>
            <a:r>
              <a:rPr lang="en-IN" dirty="0" smtClean="0"/>
              <a:t>("Element in Stack: " +location);  </a:t>
            </a:r>
          </a:p>
          <a:p>
            <a:pPr>
              <a:buNone/>
            </a:pPr>
            <a:r>
              <a:rPr lang="en-IN" dirty="0" err="1" smtClean="0"/>
              <a:t>boolean</a:t>
            </a:r>
            <a:r>
              <a:rPr lang="en-IN" dirty="0" smtClean="0"/>
              <a:t> result = </a:t>
            </a:r>
            <a:r>
              <a:rPr lang="en-IN" dirty="0" err="1" smtClean="0"/>
              <a:t>stk.empty</a:t>
            </a:r>
            <a:r>
              <a:rPr lang="en-IN" dirty="0" smtClean="0"/>
              <a:t>();  </a:t>
            </a:r>
          </a:p>
          <a:p>
            <a:pPr>
              <a:buNone/>
            </a:pPr>
            <a:r>
              <a:rPr lang="en-IN" dirty="0" err="1" smtClean="0"/>
              <a:t>System.out.println</a:t>
            </a:r>
            <a:r>
              <a:rPr lang="en-IN" dirty="0" smtClean="0"/>
              <a:t>("Is the stack empty? " + result);  </a:t>
            </a:r>
          </a:p>
          <a:p>
            <a:pPr>
              <a:buNone/>
            </a:pPr>
            <a:r>
              <a:rPr lang="en-IN" dirty="0" smtClean="0"/>
              <a:t>}  </a:t>
            </a:r>
          </a:p>
          <a:p>
            <a:pPr>
              <a:buNone/>
            </a:pPr>
            <a:r>
              <a:rPr lang="en-IN" dirty="0" smtClean="0"/>
              <a:t>} </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F8B35E1-618D-BE23-9C9C-1A00A749BD66}"/>
              </a:ext>
            </a:extLst>
          </p:cNvPr>
          <p:cNvSpPr>
            <a:spLocks noGrp="1"/>
          </p:cNvSpPr>
          <p:nvPr>
            <p:ph idx="1"/>
          </p:nvPr>
        </p:nvSpPr>
        <p:spPr>
          <a:xfrm>
            <a:off x="0" y="0"/>
            <a:ext cx="9144000" cy="6858000"/>
          </a:xfrm>
        </p:spPr>
        <p:txBody>
          <a:bodyPr>
            <a:normAutofit lnSpcReduction="10000"/>
          </a:bodyPr>
          <a:lstStyle/>
          <a:p>
            <a:pPr marL="0" indent="0" algn="just">
              <a:buNone/>
            </a:pPr>
            <a:r>
              <a:rPr lang="en-US" b="1" i="0" dirty="0">
                <a:solidFill>
                  <a:srgbClr val="610B38"/>
                </a:solidFill>
                <a:effectLst/>
                <a:latin typeface="erdana"/>
              </a:rPr>
              <a:t>LinkedList</a:t>
            </a:r>
          </a:p>
          <a:p>
            <a:pPr algn="just"/>
            <a:r>
              <a:rPr lang="en-US" b="0" i="0" dirty="0">
                <a:solidFill>
                  <a:srgbClr val="333333"/>
                </a:solidFill>
                <a:effectLst/>
              </a:rPr>
              <a:t>LinkedList implements the Collection interface. </a:t>
            </a:r>
          </a:p>
          <a:p>
            <a:pPr algn="just"/>
            <a:r>
              <a:rPr lang="en-IN" dirty="0" smtClean="0"/>
              <a:t>It is a linear data structure where the elements are not stored in contiguous locations and every element is a separate object with a data part and address part. </a:t>
            </a:r>
          </a:p>
          <a:p>
            <a:pPr algn="just"/>
            <a:r>
              <a:rPr lang="en-IN" dirty="0" smtClean="0"/>
              <a:t>The elements are linked using pointers and addresses. </a:t>
            </a:r>
          </a:p>
          <a:p>
            <a:pPr algn="just"/>
            <a:r>
              <a:rPr lang="en-IN" dirty="0" smtClean="0"/>
              <a:t>Each element is known as a node. Due to the dynamicity and ease of insertions and deletions, </a:t>
            </a:r>
            <a:r>
              <a:rPr lang="en-IN" dirty="0" err="1" smtClean="0"/>
              <a:t>Linkedlists</a:t>
            </a:r>
            <a:r>
              <a:rPr lang="en-IN" dirty="0" smtClean="0"/>
              <a:t> are preferred over the arrays. </a:t>
            </a:r>
          </a:p>
          <a:p>
            <a:pPr algn="just"/>
            <a:r>
              <a:rPr lang="en-US" dirty="0" smtClean="0"/>
              <a:t>In </a:t>
            </a:r>
            <a:r>
              <a:rPr lang="en-US" dirty="0"/>
              <a:t>LinkedList, the manipulation is fast because no shifting is required.</a:t>
            </a:r>
          </a:p>
          <a:p>
            <a:pPr marL="0" indent="0">
              <a:buNone/>
            </a:pPr>
            <a:endParaRPr lang="en-IN" dirty="0"/>
          </a:p>
        </p:txBody>
      </p:sp>
    </p:spTree>
    <p:extLst>
      <p:ext uri="{BB962C8B-B14F-4D97-AF65-F5344CB8AC3E}">
        <p14:creationId xmlns="" xmlns:p14="http://schemas.microsoft.com/office/powerpoint/2010/main" val="263201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F8B35E1-618D-BE23-9C9C-1A00A749BD66}"/>
              </a:ext>
            </a:extLst>
          </p:cNvPr>
          <p:cNvSpPr>
            <a:spLocks noGrp="1"/>
          </p:cNvSpPr>
          <p:nvPr>
            <p:ph idx="1"/>
          </p:nvPr>
        </p:nvSpPr>
        <p:spPr>
          <a:xfrm>
            <a:off x="0" y="0"/>
            <a:ext cx="9144000" cy="6858000"/>
          </a:xfrm>
        </p:spPr>
        <p:txBody>
          <a:bodyPr>
            <a:normAutofit fontScale="70000" lnSpcReduction="20000"/>
          </a:bodyPr>
          <a:lstStyle/>
          <a:p>
            <a:pPr>
              <a:buNone/>
            </a:pPr>
            <a:r>
              <a:rPr lang="en-IN" dirty="0" smtClean="0"/>
              <a:t>import </a:t>
            </a:r>
            <a:r>
              <a:rPr lang="en-IN" dirty="0" err="1" smtClean="0"/>
              <a:t>java.util.List</a:t>
            </a:r>
            <a:r>
              <a:rPr lang="en-IN" dirty="0" smtClean="0"/>
              <a:t>;</a:t>
            </a:r>
          </a:p>
          <a:p>
            <a:pPr>
              <a:buNone/>
            </a:pPr>
            <a:r>
              <a:rPr lang="en-IN" dirty="0" smtClean="0"/>
              <a:t>import </a:t>
            </a:r>
            <a:r>
              <a:rPr lang="en-IN" dirty="0" err="1" smtClean="0"/>
              <a:t>java.util.LinkedList</a:t>
            </a:r>
            <a:r>
              <a:rPr lang="en-IN" dirty="0" smtClean="0"/>
              <a:t>;</a:t>
            </a:r>
          </a:p>
          <a:p>
            <a:pPr>
              <a:buNone/>
            </a:pPr>
            <a:r>
              <a:rPr lang="en-IN" dirty="0" smtClean="0"/>
              <a:t>class Main {</a:t>
            </a:r>
          </a:p>
          <a:p>
            <a:pPr>
              <a:buNone/>
            </a:pPr>
            <a:r>
              <a:rPr lang="en-IN" dirty="0" smtClean="0"/>
              <a:t>    public static void main(String[] </a:t>
            </a:r>
            <a:r>
              <a:rPr lang="en-IN" dirty="0" err="1" smtClean="0"/>
              <a:t>args</a:t>
            </a:r>
            <a:r>
              <a:rPr lang="en-IN" dirty="0" smtClean="0"/>
              <a:t>) {</a:t>
            </a:r>
          </a:p>
          <a:p>
            <a:pPr>
              <a:buNone/>
            </a:pPr>
            <a:r>
              <a:rPr lang="en-IN" dirty="0" smtClean="0"/>
              <a:t>List&lt;Integer&gt; numbers = new </a:t>
            </a:r>
            <a:r>
              <a:rPr lang="en-IN" dirty="0" err="1" smtClean="0"/>
              <a:t>LinkedList</a:t>
            </a:r>
            <a:r>
              <a:rPr lang="en-IN" dirty="0" smtClean="0"/>
              <a:t>&lt;&gt;();</a:t>
            </a:r>
          </a:p>
          <a:p>
            <a:pPr>
              <a:buNone/>
            </a:pPr>
            <a:r>
              <a:rPr lang="en-IN" dirty="0" err="1" smtClean="0"/>
              <a:t>numbers.add</a:t>
            </a:r>
            <a:r>
              <a:rPr lang="en-IN" dirty="0" smtClean="0"/>
              <a:t>(1);</a:t>
            </a:r>
          </a:p>
          <a:p>
            <a:pPr>
              <a:buNone/>
            </a:pPr>
            <a:r>
              <a:rPr lang="en-IN" dirty="0" smtClean="0"/>
              <a:t>        </a:t>
            </a:r>
            <a:r>
              <a:rPr lang="en-IN" dirty="0" err="1" smtClean="0"/>
              <a:t>numbers.add</a:t>
            </a:r>
            <a:r>
              <a:rPr lang="en-IN" dirty="0" smtClean="0"/>
              <a:t>(2);</a:t>
            </a:r>
          </a:p>
          <a:p>
            <a:pPr>
              <a:buNone/>
            </a:pPr>
            <a:r>
              <a:rPr lang="en-IN" dirty="0" smtClean="0"/>
              <a:t>        </a:t>
            </a:r>
            <a:r>
              <a:rPr lang="en-IN" dirty="0" err="1" smtClean="0"/>
              <a:t>numbers.add</a:t>
            </a:r>
            <a:r>
              <a:rPr lang="en-IN" dirty="0" smtClean="0"/>
              <a:t>(3);</a:t>
            </a:r>
          </a:p>
          <a:p>
            <a:pPr>
              <a:buNone/>
            </a:pPr>
            <a:r>
              <a:rPr lang="en-IN" dirty="0" smtClean="0"/>
              <a:t>        </a:t>
            </a:r>
            <a:r>
              <a:rPr lang="en-IN" dirty="0" err="1" smtClean="0"/>
              <a:t>System.out.println</a:t>
            </a:r>
            <a:r>
              <a:rPr lang="en-IN" dirty="0" smtClean="0"/>
              <a:t>("List: " + numbers);</a:t>
            </a:r>
          </a:p>
          <a:p>
            <a:pPr>
              <a:buNone/>
            </a:pPr>
            <a:r>
              <a:rPr lang="en-IN" dirty="0" smtClean="0"/>
              <a:t>        // Access element from the list</a:t>
            </a:r>
          </a:p>
          <a:p>
            <a:pPr>
              <a:buNone/>
            </a:pPr>
            <a:r>
              <a:rPr lang="en-IN" dirty="0" smtClean="0"/>
              <a:t>        </a:t>
            </a:r>
            <a:r>
              <a:rPr lang="en-IN" dirty="0" err="1" smtClean="0"/>
              <a:t>int</a:t>
            </a:r>
            <a:r>
              <a:rPr lang="en-IN" dirty="0" smtClean="0"/>
              <a:t> number = </a:t>
            </a:r>
            <a:r>
              <a:rPr lang="en-IN" dirty="0" err="1" smtClean="0"/>
              <a:t>numbers.get</a:t>
            </a:r>
            <a:r>
              <a:rPr lang="en-IN" dirty="0" smtClean="0"/>
              <a:t>(2);</a:t>
            </a:r>
          </a:p>
          <a:p>
            <a:pPr>
              <a:buNone/>
            </a:pPr>
            <a:r>
              <a:rPr lang="en-IN" dirty="0" smtClean="0"/>
              <a:t>        </a:t>
            </a:r>
            <a:r>
              <a:rPr lang="en-IN" dirty="0" err="1" smtClean="0"/>
              <a:t>System.out.println</a:t>
            </a:r>
            <a:r>
              <a:rPr lang="en-IN" dirty="0" smtClean="0"/>
              <a:t>("Accessed Element: " + number);</a:t>
            </a:r>
          </a:p>
          <a:p>
            <a:pPr>
              <a:buNone/>
            </a:pPr>
            <a:r>
              <a:rPr lang="en-IN" dirty="0" smtClean="0"/>
              <a:t>        // Using the </a:t>
            </a:r>
            <a:r>
              <a:rPr lang="en-IN" dirty="0" err="1" smtClean="0"/>
              <a:t>indexOf</a:t>
            </a:r>
            <a:r>
              <a:rPr lang="en-IN" dirty="0" smtClean="0"/>
              <a:t>() method</a:t>
            </a:r>
          </a:p>
          <a:p>
            <a:pPr>
              <a:buNone/>
            </a:pPr>
            <a:r>
              <a:rPr lang="en-IN" dirty="0" smtClean="0"/>
              <a:t>        </a:t>
            </a:r>
            <a:r>
              <a:rPr lang="en-IN" dirty="0" err="1" smtClean="0"/>
              <a:t>int</a:t>
            </a:r>
            <a:r>
              <a:rPr lang="en-IN" dirty="0" smtClean="0"/>
              <a:t> index = </a:t>
            </a:r>
            <a:r>
              <a:rPr lang="en-IN" dirty="0" err="1" smtClean="0"/>
              <a:t>numbers.indexOf</a:t>
            </a:r>
            <a:r>
              <a:rPr lang="en-IN" dirty="0" smtClean="0"/>
              <a:t>(2);</a:t>
            </a:r>
          </a:p>
          <a:p>
            <a:pPr>
              <a:buNone/>
            </a:pPr>
            <a:r>
              <a:rPr lang="en-IN" dirty="0" smtClean="0"/>
              <a:t>        </a:t>
            </a:r>
            <a:r>
              <a:rPr lang="en-IN" dirty="0" err="1" smtClean="0"/>
              <a:t>System.out.println</a:t>
            </a:r>
            <a:r>
              <a:rPr lang="en-IN" dirty="0" smtClean="0"/>
              <a:t>("Position of 3 is " + index);</a:t>
            </a:r>
          </a:p>
          <a:p>
            <a:pPr>
              <a:buNone/>
            </a:pPr>
            <a:r>
              <a:rPr lang="en-IN" dirty="0" smtClean="0"/>
              <a:t>        // Remove element from the list</a:t>
            </a:r>
          </a:p>
          <a:p>
            <a:pPr>
              <a:buNone/>
            </a:pPr>
            <a:r>
              <a:rPr lang="en-IN" dirty="0" smtClean="0"/>
              <a:t>        </a:t>
            </a:r>
            <a:r>
              <a:rPr lang="en-IN" dirty="0" err="1" smtClean="0"/>
              <a:t>int</a:t>
            </a:r>
            <a:r>
              <a:rPr lang="en-IN" dirty="0" smtClean="0"/>
              <a:t> </a:t>
            </a:r>
            <a:r>
              <a:rPr lang="en-IN" dirty="0" err="1" smtClean="0"/>
              <a:t>removedNumber</a:t>
            </a:r>
            <a:r>
              <a:rPr lang="en-IN" dirty="0" smtClean="0"/>
              <a:t> = </a:t>
            </a:r>
            <a:r>
              <a:rPr lang="en-IN" dirty="0" err="1" smtClean="0"/>
              <a:t>numbers.remove</a:t>
            </a:r>
            <a:r>
              <a:rPr lang="en-IN" dirty="0" smtClean="0"/>
              <a:t>(1);</a:t>
            </a:r>
          </a:p>
          <a:p>
            <a:pPr>
              <a:buNone/>
            </a:pPr>
            <a:r>
              <a:rPr lang="en-IN" dirty="0" smtClean="0"/>
              <a:t>        </a:t>
            </a:r>
            <a:r>
              <a:rPr lang="en-IN" dirty="0" err="1" smtClean="0"/>
              <a:t>System.out.println</a:t>
            </a:r>
            <a:r>
              <a:rPr lang="en-IN" dirty="0" smtClean="0"/>
              <a:t>("Removed Element: " + </a:t>
            </a:r>
            <a:r>
              <a:rPr lang="en-IN" dirty="0" err="1" smtClean="0"/>
              <a:t>removedNumber</a:t>
            </a:r>
            <a:r>
              <a:rPr lang="en-IN" dirty="0" smtClean="0"/>
              <a:t>);</a:t>
            </a:r>
          </a:p>
          <a:p>
            <a:pPr>
              <a:buNone/>
            </a:pPr>
            <a:r>
              <a:rPr lang="en-IN" dirty="0" smtClean="0"/>
              <a:t>    }</a:t>
            </a:r>
          </a:p>
          <a:p>
            <a:pPr>
              <a:buNone/>
            </a:pPr>
            <a:r>
              <a:rPr lang="en-IN" dirty="0" smtClean="0"/>
              <a:t>}</a:t>
            </a:r>
            <a:endParaRPr lang="en-IN" dirty="0"/>
          </a:p>
        </p:txBody>
      </p:sp>
    </p:spTree>
    <p:extLst>
      <p:ext uri="{BB962C8B-B14F-4D97-AF65-F5344CB8AC3E}">
        <p14:creationId xmlns="" xmlns:p14="http://schemas.microsoft.com/office/powerpoint/2010/main" val="148626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A391100-034E-8163-A986-96B6CE8403CD}"/>
              </a:ext>
            </a:extLst>
          </p:cNvPr>
          <p:cNvSpPr>
            <a:spLocks noGrp="1"/>
          </p:cNvSpPr>
          <p:nvPr>
            <p:ph idx="1"/>
          </p:nvPr>
        </p:nvSpPr>
        <p:spPr>
          <a:xfrm>
            <a:off x="0" y="0"/>
            <a:ext cx="9144000" cy="6858000"/>
          </a:xfrm>
        </p:spPr>
        <p:txBody>
          <a:bodyPr/>
          <a:lstStyle/>
          <a:p>
            <a:pPr marL="0" indent="0">
              <a:buNone/>
            </a:pPr>
            <a:r>
              <a:rPr lang="en-US" sz="3600" b="1" i="0" dirty="0">
                <a:solidFill>
                  <a:srgbClr val="273239"/>
                </a:solidFill>
                <a:effectLst/>
                <a:latin typeface="urw-din"/>
              </a:rPr>
              <a:t>Advantages of the Collection Framework</a:t>
            </a:r>
          </a:p>
          <a:p>
            <a:pPr algn="just"/>
            <a:r>
              <a:rPr lang="en-US" i="0" dirty="0">
                <a:solidFill>
                  <a:srgbClr val="273239"/>
                </a:solidFill>
                <a:effectLst/>
              </a:rPr>
              <a:t>Consistent API: </a:t>
            </a:r>
            <a:r>
              <a:rPr lang="en-US" b="0" i="0" dirty="0">
                <a:solidFill>
                  <a:srgbClr val="273239"/>
                </a:solidFill>
                <a:effectLst/>
              </a:rPr>
              <a:t>The API has a basic set of </a:t>
            </a:r>
            <a:r>
              <a:rPr lang="en-US" b="0" i="0" u="sng" dirty="0">
                <a:effectLst/>
                <a:hlinkClick r:id="rId2"/>
              </a:rPr>
              <a:t>interfaces</a:t>
            </a:r>
            <a:r>
              <a:rPr lang="en-US" b="0" i="0" dirty="0">
                <a:solidFill>
                  <a:srgbClr val="273239"/>
                </a:solidFill>
                <a:effectLst/>
              </a:rPr>
              <a:t> like </a:t>
            </a:r>
            <a:r>
              <a:rPr lang="en-US" b="0" i="1" dirty="0">
                <a:solidFill>
                  <a:srgbClr val="273239"/>
                </a:solidFill>
                <a:effectLst/>
              </a:rPr>
              <a:t>Collection</a:t>
            </a:r>
            <a:r>
              <a:rPr lang="en-US" b="0" i="0" dirty="0">
                <a:solidFill>
                  <a:srgbClr val="273239"/>
                </a:solidFill>
                <a:effectLst/>
              </a:rPr>
              <a:t>, </a:t>
            </a:r>
            <a:r>
              <a:rPr lang="en-US" b="0" i="1" dirty="0">
                <a:solidFill>
                  <a:srgbClr val="273239"/>
                </a:solidFill>
                <a:effectLst/>
              </a:rPr>
              <a:t>Set</a:t>
            </a:r>
            <a:r>
              <a:rPr lang="en-US" b="0" i="0" dirty="0">
                <a:solidFill>
                  <a:srgbClr val="273239"/>
                </a:solidFill>
                <a:effectLst/>
              </a:rPr>
              <a:t>, </a:t>
            </a:r>
            <a:r>
              <a:rPr lang="en-US" b="0" i="1" dirty="0">
                <a:solidFill>
                  <a:srgbClr val="273239"/>
                </a:solidFill>
                <a:effectLst/>
              </a:rPr>
              <a:t>List</a:t>
            </a:r>
            <a:r>
              <a:rPr lang="en-US" b="0" i="0" dirty="0">
                <a:solidFill>
                  <a:srgbClr val="273239"/>
                </a:solidFill>
                <a:effectLst/>
              </a:rPr>
              <a:t>, or </a:t>
            </a:r>
            <a:r>
              <a:rPr lang="en-US" b="0" i="1" dirty="0">
                <a:solidFill>
                  <a:srgbClr val="273239"/>
                </a:solidFill>
                <a:effectLst/>
              </a:rPr>
              <a:t>Map</a:t>
            </a:r>
            <a:r>
              <a:rPr lang="en-US" b="0" i="0" dirty="0">
                <a:solidFill>
                  <a:srgbClr val="273239"/>
                </a:solidFill>
                <a:effectLst/>
              </a:rPr>
              <a:t>, all the classes (</a:t>
            </a:r>
            <a:r>
              <a:rPr lang="en-US" b="0" i="0" u="sng" dirty="0" err="1">
                <a:effectLst/>
                <a:hlinkClick r:id="rId3"/>
              </a:rPr>
              <a:t>ArrayList</a:t>
            </a:r>
            <a:r>
              <a:rPr lang="en-US" b="0" i="0" dirty="0">
                <a:solidFill>
                  <a:srgbClr val="273239"/>
                </a:solidFill>
                <a:effectLst/>
              </a:rPr>
              <a:t>, </a:t>
            </a:r>
            <a:r>
              <a:rPr lang="en-US" b="0" i="0" u="sng" dirty="0">
                <a:effectLst/>
                <a:hlinkClick r:id="rId4"/>
              </a:rPr>
              <a:t>LinkedList</a:t>
            </a:r>
            <a:r>
              <a:rPr lang="en-US" b="0" i="0" dirty="0">
                <a:solidFill>
                  <a:srgbClr val="273239"/>
                </a:solidFill>
                <a:effectLst/>
              </a:rPr>
              <a:t>, Vector, </a:t>
            </a:r>
            <a:r>
              <a:rPr lang="en-US" b="0" i="0" dirty="0" err="1">
                <a:solidFill>
                  <a:srgbClr val="273239"/>
                </a:solidFill>
                <a:effectLst/>
              </a:rPr>
              <a:t>etc</a:t>
            </a:r>
            <a:r>
              <a:rPr lang="en-US" b="0" i="0" dirty="0">
                <a:solidFill>
                  <a:srgbClr val="273239"/>
                </a:solidFill>
                <a:effectLst/>
              </a:rPr>
              <a:t>) that implement these interfaces have </a:t>
            </a:r>
            <a:r>
              <a:rPr lang="en-US" b="0" i="1" dirty="0">
                <a:solidFill>
                  <a:srgbClr val="273239"/>
                </a:solidFill>
                <a:effectLst/>
              </a:rPr>
              <a:t>some</a:t>
            </a:r>
            <a:r>
              <a:rPr lang="en-US" b="0" i="0" dirty="0">
                <a:solidFill>
                  <a:srgbClr val="273239"/>
                </a:solidFill>
                <a:effectLst/>
              </a:rPr>
              <a:t> common set of methods.</a:t>
            </a:r>
            <a:endParaRPr lang="en-US" b="1" dirty="0">
              <a:solidFill>
                <a:srgbClr val="273239"/>
              </a:solidFill>
            </a:endParaRPr>
          </a:p>
          <a:p>
            <a:pPr algn="just"/>
            <a:r>
              <a:rPr lang="en-IN" i="0" dirty="0">
                <a:solidFill>
                  <a:srgbClr val="273239"/>
                </a:solidFill>
                <a:effectLst/>
              </a:rPr>
              <a:t>Reduces programming effort: </a:t>
            </a:r>
            <a:endParaRPr lang="en-US" i="0" dirty="0">
              <a:solidFill>
                <a:srgbClr val="273239"/>
              </a:solidFill>
              <a:effectLst/>
            </a:endParaRPr>
          </a:p>
          <a:p>
            <a:pPr algn="just"/>
            <a:r>
              <a:rPr lang="en-US" i="0" dirty="0">
                <a:solidFill>
                  <a:srgbClr val="273239"/>
                </a:solidFill>
                <a:effectLst/>
              </a:rPr>
              <a:t>Increases program speed and </a:t>
            </a:r>
            <a:r>
              <a:rPr lang="en-US" i="0" dirty="0" err="1">
                <a:solidFill>
                  <a:srgbClr val="273239"/>
                </a:solidFill>
                <a:effectLst/>
              </a:rPr>
              <a:t>quality</a:t>
            </a:r>
            <a:r>
              <a:rPr lang="en-US" b="1" dirty="0" err="1">
                <a:solidFill>
                  <a:srgbClr val="273239"/>
                </a:solidFill>
              </a:rPr>
              <a:t>:</a:t>
            </a:r>
            <a:r>
              <a:rPr lang="en-US" b="0" i="0" dirty="0" err="1">
                <a:solidFill>
                  <a:srgbClr val="273239"/>
                </a:solidFill>
                <a:effectLst/>
              </a:rPr>
              <a:t>Increases</a:t>
            </a:r>
            <a:r>
              <a:rPr lang="en-US" b="0" i="0" dirty="0">
                <a:solidFill>
                  <a:srgbClr val="273239"/>
                </a:solidFill>
                <a:effectLst/>
              </a:rPr>
              <a:t> performance by providing high-performance implementations of useful data structures and algorithms</a:t>
            </a:r>
            <a:endParaRPr lang="en-US" b="1" i="0" dirty="0">
              <a:solidFill>
                <a:srgbClr val="273239"/>
              </a:solidFill>
              <a:effectLst/>
            </a:endParaRPr>
          </a:p>
          <a:p>
            <a:pPr marL="0" indent="0">
              <a:buNone/>
            </a:pPr>
            <a:endParaRPr lang="en-IN" dirty="0"/>
          </a:p>
        </p:txBody>
      </p:sp>
    </p:spTree>
    <p:extLst>
      <p:ext uri="{BB962C8B-B14F-4D97-AF65-F5344CB8AC3E}">
        <p14:creationId xmlns="" xmlns:p14="http://schemas.microsoft.com/office/powerpoint/2010/main" val="166571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A391100-034E-8163-A986-96B6CE8403CD}"/>
              </a:ext>
            </a:extLst>
          </p:cNvPr>
          <p:cNvSpPr>
            <a:spLocks noGrp="1"/>
          </p:cNvSpPr>
          <p:nvPr>
            <p:ph idx="1"/>
          </p:nvPr>
        </p:nvSpPr>
        <p:spPr>
          <a:xfrm>
            <a:off x="0" y="0"/>
            <a:ext cx="9144000" cy="6858000"/>
          </a:xfrm>
        </p:spPr>
        <p:txBody>
          <a:bodyPr>
            <a:normAutofit/>
          </a:bodyPr>
          <a:lstStyle/>
          <a:p>
            <a:pPr marL="0" indent="0">
              <a:buNone/>
            </a:pPr>
            <a:r>
              <a:rPr lang="en-US" sz="3600" b="1" i="0" dirty="0">
                <a:solidFill>
                  <a:srgbClr val="273239"/>
                </a:solidFill>
                <a:effectLst/>
                <a:latin typeface="urw-din"/>
              </a:rPr>
              <a:t>Hierarchy of the Collection Framework</a:t>
            </a:r>
          </a:p>
          <a:p>
            <a:pPr algn="just"/>
            <a:r>
              <a:rPr lang="en-US" sz="2800" b="0" i="0" dirty="0">
                <a:solidFill>
                  <a:srgbClr val="273239"/>
                </a:solidFill>
                <a:effectLst/>
                <a:latin typeface="urw-din"/>
              </a:rPr>
              <a:t>The utility package, (</a:t>
            </a:r>
            <a:r>
              <a:rPr lang="en-US" sz="2800" b="0" i="0" dirty="0" err="1">
                <a:solidFill>
                  <a:srgbClr val="273239"/>
                </a:solidFill>
                <a:effectLst/>
                <a:latin typeface="urw-din"/>
              </a:rPr>
              <a:t>java.util</a:t>
            </a:r>
            <a:r>
              <a:rPr lang="en-US" sz="2800" b="0" i="0" dirty="0">
                <a:solidFill>
                  <a:srgbClr val="273239"/>
                </a:solidFill>
                <a:effectLst/>
                <a:latin typeface="urw-din"/>
              </a:rPr>
              <a:t>) contains all the classes and interfaces that are required by the collection framework. </a:t>
            </a:r>
          </a:p>
          <a:p>
            <a:pPr algn="just"/>
            <a:r>
              <a:rPr lang="en-US" sz="2800" b="0" i="0" dirty="0">
                <a:solidFill>
                  <a:srgbClr val="273239"/>
                </a:solidFill>
                <a:effectLst/>
                <a:latin typeface="urw-din"/>
              </a:rPr>
              <a:t>The collection framework contains an interface named an </a:t>
            </a:r>
            <a:r>
              <a:rPr lang="en-US" sz="2800" b="0" i="0" dirty="0" err="1">
                <a:solidFill>
                  <a:srgbClr val="273239"/>
                </a:solidFill>
                <a:effectLst/>
                <a:latin typeface="urw-din"/>
              </a:rPr>
              <a:t>iterable</a:t>
            </a:r>
            <a:r>
              <a:rPr lang="en-US" sz="2800" b="0" i="0" dirty="0">
                <a:solidFill>
                  <a:srgbClr val="273239"/>
                </a:solidFill>
                <a:effectLst/>
                <a:latin typeface="urw-din"/>
              </a:rPr>
              <a:t> interface which provides the iterator to iterate through all the collections. </a:t>
            </a:r>
          </a:p>
          <a:p>
            <a:pPr algn="just"/>
            <a:r>
              <a:rPr lang="en-US" sz="2800" b="0" i="0" dirty="0">
                <a:solidFill>
                  <a:srgbClr val="273239"/>
                </a:solidFill>
                <a:effectLst/>
                <a:latin typeface="urw-din"/>
              </a:rPr>
              <a:t>This interface is extended by the main collection interface which acts as a root for the collection framework. </a:t>
            </a:r>
          </a:p>
          <a:p>
            <a:pPr algn="just"/>
            <a:r>
              <a:rPr lang="en-US" sz="2800" b="0" i="0" dirty="0">
                <a:solidFill>
                  <a:srgbClr val="273239"/>
                </a:solidFill>
                <a:effectLst/>
                <a:latin typeface="urw-din"/>
              </a:rPr>
              <a:t>All the collections extend this collection interface thereby extending the properties of the iterator and the methods of this interface. </a:t>
            </a:r>
            <a:endParaRPr lang="en-IN" sz="2800" dirty="0"/>
          </a:p>
        </p:txBody>
      </p:sp>
    </p:spTree>
    <p:extLst>
      <p:ext uri="{BB962C8B-B14F-4D97-AF65-F5344CB8AC3E}">
        <p14:creationId xmlns="" xmlns:p14="http://schemas.microsoft.com/office/powerpoint/2010/main" val="364653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udent\Desktop\colle.png"/>
          <p:cNvPicPr>
            <a:picLocks noGrp="1" noChangeAspect="1" noChangeArrowheads="1"/>
          </p:cNvPicPr>
          <p:nvPr>
            <p:ph idx="1"/>
          </p:nvPr>
        </p:nvPicPr>
        <p:blipFill>
          <a:blip r:embed="rId2"/>
          <a:srcRect/>
          <a:stretch>
            <a:fillRect/>
          </a:stretch>
        </p:blipFill>
        <p:spPr bwMode="auto">
          <a:xfrm>
            <a:off x="714348" y="571480"/>
            <a:ext cx="7786742" cy="564360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2918"/>
          </a:xfrm>
        </p:spPr>
        <p:txBody>
          <a:bodyPr>
            <a:normAutofit fontScale="90000"/>
          </a:bodyPr>
          <a:lstStyle/>
          <a:p>
            <a:r>
              <a:rPr lang="en-IN" dirty="0" smtClean="0"/>
              <a:t>Hierarchy of Collection Interface</a:t>
            </a:r>
            <a:endParaRPr lang="en-IN" dirty="0"/>
          </a:p>
        </p:txBody>
      </p:sp>
      <p:pic>
        <p:nvPicPr>
          <p:cNvPr id="3074" name="Picture 2" descr="C:\Users\student\Desktop\coll1.png"/>
          <p:cNvPicPr>
            <a:picLocks noGrp="1" noChangeAspect="1" noChangeArrowheads="1"/>
          </p:cNvPicPr>
          <p:nvPr>
            <p:ph idx="1"/>
          </p:nvPr>
        </p:nvPicPr>
        <p:blipFill>
          <a:blip r:embed="rId2"/>
          <a:srcRect/>
          <a:stretch>
            <a:fillRect/>
          </a:stretch>
        </p:blipFill>
        <p:spPr bwMode="auto">
          <a:xfrm>
            <a:off x="357158" y="571480"/>
            <a:ext cx="8643998" cy="628652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tudent\Desktop\map.png"/>
          <p:cNvPicPr>
            <a:picLocks noGrp="1" noChangeAspect="1" noChangeArrowheads="1"/>
          </p:cNvPicPr>
          <p:nvPr>
            <p:ph idx="1"/>
          </p:nvPr>
        </p:nvPicPr>
        <p:blipFill>
          <a:blip r:embed="rId2"/>
          <a:srcRect/>
          <a:stretch>
            <a:fillRect/>
          </a:stretch>
        </p:blipFill>
        <p:spPr bwMode="auto">
          <a:xfrm>
            <a:off x="428596" y="714356"/>
            <a:ext cx="8072494" cy="571504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A391100-034E-8163-A986-96B6CE8403CD}"/>
              </a:ext>
            </a:extLst>
          </p:cNvPr>
          <p:cNvSpPr>
            <a:spLocks noGrp="1"/>
          </p:cNvSpPr>
          <p:nvPr>
            <p:ph idx="1"/>
          </p:nvPr>
        </p:nvSpPr>
        <p:spPr>
          <a:xfrm>
            <a:off x="0" y="0"/>
            <a:ext cx="9144000" cy="6858000"/>
          </a:xfrm>
        </p:spPr>
        <p:txBody>
          <a:bodyPr>
            <a:normAutofit/>
          </a:bodyPr>
          <a:lstStyle/>
          <a:p>
            <a:pPr marL="0" indent="0">
              <a:buNone/>
            </a:pPr>
            <a:r>
              <a:rPr lang="en-US" sz="3600" b="1" i="0" dirty="0">
                <a:solidFill>
                  <a:srgbClr val="273239"/>
                </a:solidFill>
                <a:effectLst/>
                <a:latin typeface="urw-din"/>
              </a:rPr>
              <a:t>Interfaces that extend the Collections Interface</a:t>
            </a:r>
          </a:p>
          <a:p>
            <a:pPr marL="0" indent="0" algn="just">
              <a:buNone/>
            </a:pPr>
            <a:r>
              <a:rPr lang="en-US" sz="2400" b="0" i="0" dirty="0">
                <a:solidFill>
                  <a:srgbClr val="273239"/>
                </a:solidFill>
                <a:effectLst/>
                <a:latin typeface="urw-din"/>
              </a:rPr>
              <a:t>The collection framework contains multiple interfaces where every interface is used to store a specific type of data. The following are the interfaces present in </a:t>
            </a:r>
            <a:r>
              <a:rPr lang="en-US" sz="2400" b="0" i="0" dirty="0" smtClean="0">
                <a:solidFill>
                  <a:srgbClr val="273239"/>
                </a:solidFill>
                <a:effectLst/>
                <a:latin typeface="urw-din"/>
              </a:rPr>
              <a:t>the framework</a:t>
            </a:r>
            <a:r>
              <a:rPr lang="en-US" sz="2400" b="0" i="0" dirty="0">
                <a:solidFill>
                  <a:srgbClr val="273239"/>
                </a:solidFill>
                <a:effectLst/>
                <a:latin typeface="urw-din"/>
              </a:rPr>
              <a:t>. </a:t>
            </a:r>
            <a:r>
              <a:rPr lang="en-US" sz="2400" dirty="0"/>
              <a:t/>
            </a:r>
            <a:br>
              <a:rPr lang="en-US" sz="2400" dirty="0"/>
            </a:br>
            <a:endParaRPr lang="en-US" sz="2400" dirty="0" smtClean="0"/>
          </a:p>
          <a:p>
            <a:pPr marL="0" indent="0" algn="just">
              <a:buNone/>
            </a:pPr>
            <a:r>
              <a:rPr lang="en-US" sz="2400" b="1" i="0" dirty="0" smtClean="0">
                <a:solidFill>
                  <a:srgbClr val="273239"/>
                </a:solidFill>
                <a:effectLst/>
                <a:latin typeface="urw-din"/>
              </a:rPr>
              <a:t>1</a:t>
            </a:r>
            <a:r>
              <a:rPr lang="en-US" sz="2400" b="1" i="0" dirty="0">
                <a:solidFill>
                  <a:srgbClr val="273239"/>
                </a:solidFill>
                <a:effectLst/>
                <a:latin typeface="urw-din"/>
              </a:rPr>
              <a:t>. </a:t>
            </a:r>
            <a:r>
              <a:rPr lang="en-US" sz="2400" b="1" i="0" dirty="0" err="1">
                <a:solidFill>
                  <a:srgbClr val="273239"/>
                </a:solidFill>
                <a:effectLst/>
                <a:latin typeface="urw-din"/>
              </a:rPr>
              <a:t>Iterable</a:t>
            </a:r>
            <a:r>
              <a:rPr lang="en-US" sz="2400" b="1" i="0" dirty="0">
                <a:solidFill>
                  <a:srgbClr val="273239"/>
                </a:solidFill>
                <a:effectLst/>
                <a:latin typeface="urw-din"/>
              </a:rPr>
              <a:t> Interface:</a:t>
            </a:r>
            <a:r>
              <a:rPr lang="en-US" sz="2400" b="0" i="0" dirty="0">
                <a:solidFill>
                  <a:srgbClr val="273239"/>
                </a:solidFill>
                <a:effectLst/>
                <a:latin typeface="urw-din"/>
              </a:rPr>
              <a:t> </a:t>
            </a:r>
          </a:p>
          <a:p>
            <a:pPr algn="just"/>
            <a:r>
              <a:rPr lang="en-US" sz="2400" b="0" i="0" dirty="0">
                <a:solidFill>
                  <a:srgbClr val="273239"/>
                </a:solidFill>
                <a:effectLst/>
                <a:latin typeface="urw-din"/>
              </a:rPr>
              <a:t>This is the root interface for the entire collection framework. The collection interface extends the </a:t>
            </a:r>
            <a:r>
              <a:rPr lang="en-US" sz="2400" b="0" i="0" dirty="0" err="1">
                <a:solidFill>
                  <a:srgbClr val="273239"/>
                </a:solidFill>
                <a:effectLst/>
                <a:latin typeface="urw-din"/>
              </a:rPr>
              <a:t>iterable</a:t>
            </a:r>
            <a:r>
              <a:rPr lang="en-US" sz="2400" b="0" i="0" dirty="0">
                <a:solidFill>
                  <a:srgbClr val="273239"/>
                </a:solidFill>
                <a:effectLst/>
                <a:latin typeface="urw-din"/>
              </a:rPr>
              <a:t> interface. Therefore, inherently, all the interfaces and classes implement this interface. </a:t>
            </a:r>
          </a:p>
          <a:p>
            <a:pPr algn="just"/>
            <a:r>
              <a:rPr lang="en-US" sz="2400" b="0" i="0" dirty="0">
                <a:solidFill>
                  <a:srgbClr val="273239"/>
                </a:solidFill>
                <a:effectLst/>
                <a:latin typeface="urw-din"/>
              </a:rPr>
              <a:t>The main functionality of this interface is to provide an iterator for the collections. </a:t>
            </a:r>
          </a:p>
          <a:p>
            <a:pPr algn="just"/>
            <a:r>
              <a:rPr lang="en-US" sz="2800" b="0" i="0" dirty="0">
                <a:solidFill>
                  <a:srgbClr val="333333"/>
                </a:solidFill>
                <a:effectLst/>
                <a:latin typeface="inter-regular"/>
              </a:rPr>
              <a:t>It contains only one abstract method. i.e.,</a:t>
            </a:r>
          </a:p>
          <a:p>
            <a:pPr algn="just">
              <a:buNone/>
            </a:pPr>
            <a:r>
              <a:rPr lang="en-US" sz="2800" b="0" i="0" dirty="0">
                <a:solidFill>
                  <a:srgbClr val="000000"/>
                </a:solidFill>
                <a:effectLst/>
                <a:latin typeface="inter-regular"/>
              </a:rPr>
              <a:t>Iterator&lt;T&gt; iterator()  </a:t>
            </a:r>
          </a:p>
        </p:txBody>
      </p:sp>
    </p:spTree>
    <p:extLst>
      <p:ext uri="{BB962C8B-B14F-4D97-AF65-F5344CB8AC3E}">
        <p14:creationId xmlns="" xmlns:p14="http://schemas.microsoft.com/office/powerpoint/2010/main" val="317059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A391100-034E-8163-A986-96B6CE8403CD}"/>
              </a:ext>
            </a:extLst>
          </p:cNvPr>
          <p:cNvSpPr>
            <a:spLocks noGrp="1"/>
          </p:cNvSpPr>
          <p:nvPr>
            <p:ph idx="1"/>
          </p:nvPr>
        </p:nvSpPr>
        <p:spPr>
          <a:xfrm>
            <a:off x="0" y="0"/>
            <a:ext cx="9144000" cy="6858000"/>
          </a:xfrm>
        </p:spPr>
        <p:txBody>
          <a:bodyPr>
            <a:normAutofit lnSpcReduction="10000"/>
          </a:bodyPr>
          <a:lstStyle/>
          <a:p>
            <a:pPr marL="0" indent="0">
              <a:buNone/>
            </a:pPr>
            <a:r>
              <a:rPr lang="en-US" b="1" i="0" dirty="0">
                <a:solidFill>
                  <a:srgbClr val="273239"/>
                </a:solidFill>
                <a:effectLst/>
                <a:latin typeface="urw-din"/>
              </a:rPr>
              <a:t>2. Collection Interface</a:t>
            </a:r>
          </a:p>
          <a:p>
            <a:pPr algn="just"/>
            <a:r>
              <a:rPr lang="en-US" sz="2800" b="0" i="0" dirty="0">
                <a:solidFill>
                  <a:srgbClr val="273239"/>
                </a:solidFill>
                <a:effectLst/>
                <a:latin typeface="urw-din"/>
              </a:rPr>
              <a:t>This interface extends the </a:t>
            </a:r>
            <a:r>
              <a:rPr lang="en-US" sz="2800" b="0" i="0" dirty="0" err="1">
                <a:solidFill>
                  <a:srgbClr val="273239"/>
                </a:solidFill>
                <a:effectLst/>
                <a:latin typeface="urw-din"/>
              </a:rPr>
              <a:t>iterable</a:t>
            </a:r>
            <a:r>
              <a:rPr lang="en-US" sz="2800" b="0" i="0" dirty="0">
                <a:solidFill>
                  <a:srgbClr val="273239"/>
                </a:solidFill>
                <a:effectLst/>
                <a:latin typeface="urw-din"/>
              </a:rPr>
              <a:t> interface and is implemented by all the classes in the collection framework. This interface contains all the basic methods which every collection has like adding the data into the collection, removing the data, clearing the data, etc. </a:t>
            </a:r>
          </a:p>
          <a:p>
            <a:pPr algn="just"/>
            <a:r>
              <a:rPr lang="en-US" sz="2800" b="0" i="0" dirty="0">
                <a:solidFill>
                  <a:srgbClr val="273239"/>
                </a:solidFill>
                <a:effectLst/>
                <a:latin typeface="urw-din"/>
              </a:rPr>
              <a:t>All these methods are implemented in this interface because these methods are implemented by all the classes irrespective of their style of implementation.</a:t>
            </a:r>
          </a:p>
          <a:p>
            <a:pPr algn="just"/>
            <a:r>
              <a:rPr lang="en-US" sz="2800" b="0" i="0" dirty="0">
                <a:solidFill>
                  <a:srgbClr val="273239"/>
                </a:solidFill>
                <a:effectLst/>
                <a:latin typeface="urw-din"/>
              </a:rPr>
              <a:t> And also, having these methods in this interface ensures that the names of the methods are universal for all the collections. </a:t>
            </a:r>
          </a:p>
          <a:p>
            <a:pPr algn="just"/>
            <a:r>
              <a:rPr lang="en-US" sz="2800" b="0" i="0" dirty="0">
                <a:solidFill>
                  <a:srgbClr val="273239"/>
                </a:solidFill>
                <a:effectLst/>
                <a:latin typeface="urw-din"/>
              </a:rPr>
              <a:t>This interface builds a foundation on which the collection classes are implemented.</a:t>
            </a:r>
            <a:endParaRPr lang="en-IN" dirty="0"/>
          </a:p>
        </p:txBody>
      </p:sp>
    </p:spTree>
    <p:extLst>
      <p:ext uri="{BB962C8B-B14F-4D97-AF65-F5344CB8AC3E}">
        <p14:creationId xmlns="" xmlns:p14="http://schemas.microsoft.com/office/powerpoint/2010/main" val="13094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D19940B2E0E24BAECC5DD1627A8D75" ma:contentTypeVersion="2" ma:contentTypeDescription="Create a new document." ma:contentTypeScope="" ma:versionID="82d6e922d95695d15b05bbd1e93c761e">
  <xsd:schema xmlns:xsd="http://www.w3.org/2001/XMLSchema" xmlns:xs="http://www.w3.org/2001/XMLSchema" xmlns:p="http://schemas.microsoft.com/office/2006/metadata/properties" xmlns:ns2="823acd3c-299b-48ad-972b-c3e9d18a86a1" targetNamespace="http://schemas.microsoft.com/office/2006/metadata/properties" ma:root="true" ma:fieldsID="a65bc7e2ce988bf08494466df82f250d" ns2:_="">
    <xsd:import namespace="823acd3c-299b-48ad-972b-c3e9d18a86a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acd3c-299b-48ad-972b-c3e9d18a86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0E266E-F76E-4C98-A19D-6FC54DEE8833}"/>
</file>

<file path=customXml/itemProps2.xml><?xml version="1.0" encoding="utf-8"?>
<ds:datastoreItem xmlns:ds="http://schemas.openxmlformats.org/officeDocument/2006/customXml" ds:itemID="{811C65E2-1895-4B06-836D-E33854DDD150}"/>
</file>

<file path=customXml/itemProps3.xml><?xml version="1.0" encoding="utf-8"?>
<ds:datastoreItem xmlns:ds="http://schemas.openxmlformats.org/officeDocument/2006/customXml" ds:itemID="{F66FE807-4054-4297-BA40-0C4F1DF9AC66}"/>
</file>

<file path=docProps/app.xml><?xml version="1.0" encoding="utf-8"?>
<Properties xmlns="http://schemas.openxmlformats.org/officeDocument/2006/extended-properties" xmlns:vt="http://schemas.openxmlformats.org/officeDocument/2006/docPropsVTypes">
  <TotalTime>456</TotalTime>
  <Words>1570</Words>
  <Application>Microsoft Office PowerPoint</Application>
  <PresentationFormat>On-screen Show (4:3)</PresentationFormat>
  <Paragraphs>237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Hierarchy of Collection Interface</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dc:title>
  <dc:creator>student</dc:creator>
  <cp:lastModifiedBy>srishti ranjan</cp:lastModifiedBy>
  <cp:revision>84</cp:revision>
  <dcterms:created xsi:type="dcterms:W3CDTF">2006-08-16T00:00:00Z</dcterms:created>
  <dcterms:modified xsi:type="dcterms:W3CDTF">2023-01-02T09:17:42Z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0x0101007FD19940B2E0E24BAECC5DD1627A8D75</vt:lpwstr>
  </property>
</Properties>
</file>