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0" r:id="rId4"/>
    <p:sldId id="291" r:id="rId5"/>
    <p:sldId id="293" r:id="rId6"/>
    <p:sldId id="294" r:id="rId7"/>
    <p:sldId id="295" r:id="rId8"/>
    <p:sldId id="297" r:id="rId9"/>
    <p:sldId id="296" r:id="rId10"/>
    <p:sldId id="298" r:id="rId11"/>
    <p:sldId id="284" r:id="rId12"/>
    <p:sldId id="299" r:id="rId13"/>
    <p:sldId id="285" r:id="rId14"/>
    <p:sldId id="286" r:id="rId15"/>
    <p:sldId id="287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ector-vs-arraylist-java/" TargetMode="External"/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history-of-java" TargetMode="External"/><Relationship Id="rId4" Type="http://schemas.openxmlformats.org/officeDocument/2006/relationships/hyperlink" Target="https://www.javatpoint.com/features-of-jav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algn="just"/>
            <a:r>
              <a:rPr lang="en-IN" dirty="0" smtClean="0"/>
              <a:t>The </a:t>
            </a:r>
            <a:r>
              <a:rPr lang="en-IN" b="1" dirty="0" smtClean="0"/>
              <a:t>Object class</a:t>
            </a:r>
            <a:r>
              <a:rPr lang="en-IN" dirty="0" smtClean="0"/>
              <a:t> is the parent class of all the classes in java by default</a:t>
            </a:r>
          </a:p>
          <a:p>
            <a:pPr algn="just"/>
            <a:r>
              <a:rPr lang="en-IN" dirty="0" smtClean="0"/>
              <a:t>Object class is present in </a:t>
            </a:r>
            <a:r>
              <a:rPr lang="en-IN" dirty="0" err="1" smtClean="0"/>
              <a:t>java.lang</a:t>
            </a:r>
            <a:r>
              <a:rPr lang="en-IN" dirty="0" smtClean="0"/>
              <a:t> package. </a:t>
            </a:r>
          </a:p>
          <a:p>
            <a:pPr algn="just"/>
            <a:r>
              <a:rPr lang="en-IN" dirty="0" smtClean="0"/>
              <a:t>Every class in Java is directly or indirectly derived from the Object class. </a:t>
            </a:r>
          </a:p>
          <a:p>
            <a:pPr algn="just"/>
            <a:r>
              <a:rPr lang="en-IN" dirty="0" smtClean="0"/>
              <a:t>If a class does not extend any other class then it is a direct child class of Object and if extends another class then it is indirectly derived. </a:t>
            </a:r>
          </a:p>
          <a:p>
            <a:pPr algn="just"/>
            <a:r>
              <a:rPr lang="en-IN" dirty="0" smtClean="0"/>
              <a:t>The Object class methods are available to all Java classes. Hence Object class acts as a root of inheritance hierarchy in any Java Program.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import java.io.*;</a:t>
            </a:r>
          </a:p>
          <a:p>
            <a:pPr>
              <a:buNone/>
            </a:pPr>
            <a:r>
              <a:rPr lang="en-IN" dirty="0" smtClean="0"/>
              <a:t>class Test 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x, y;</a:t>
            </a:r>
          </a:p>
          <a:p>
            <a:pPr>
              <a:buNone/>
            </a:pPr>
            <a:r>
              <a:rPr lang="en-IN" dirty="0" smtClean="0"/>
              <a:t>    Test()</a:t>
            </a:r>
          </a:p>
          <a:p>
            <a:pPr>
              <a:buNone/>
            </a:pPr>
            <a:r>
              <a:rPr lang="en-IN" dirty="0" smtClean="0"/>
              <a:t>    {   x = 10;</a:t>
            </a:r>
          </a:p>
          <a:p>
            <a:pPr>
              <a:buNone/>
            </a:pPr>
            <a:r>
              <a:rPr lang="en-IN" dirty="0" smtClean="0"/>
              <a:t>        y = 20;</a:t>
            </a:r>
          </a:p>
          <a:p>
            <a:pPr>
              <a:buNone/>
            </a:pPr>
            <a:r>
              <a:rPr lang="en-IN" dirty="0" smtClean="0"/>
              <a:t>    }  }</a:t>
            </a:r>
          </a:p>
          <a:p>
            <a:pPr>
              <a:buNone/>
            </a:pPr>
            <a:r>
              <a:rPr lang="en-IN" dirty="0" smtClean="0"/>
              <a:t>class Main {</a:t>
            </a:r>
          </a:p>
          <a:p>
            <a:pPr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Test ob1 = new Test();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(ob1.x + " " + ob1.y);</a:t>
            </a:r>
          </a:p>
          <a:p>
            <a:pPr>
              <a:buNone/>
            </a:pPr>
            <a:r>
              <a:rPr lang="en-IN" dirty="0" smtClean="0"/>
              <a:t>        Test ob2 = ob1;</a:t>
            </a:r>
          </a:p>
          <a:p>
            <a:pPr>
              <a:buNone/>
            </a:pPr>
            <a:r>
              <a:rPr lang="en-IN" dirty="0" smtClean="0"/>
              <a:t>        ob2.x = 100;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(ob1.x + " " + ob1.y);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(ob2.x + " " + ob2.y);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Type Wrapper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  </a:t>
            </a:r>
            <a:r>
              <a:rPr lang="en-IN" dirty="0" smtClean="0">
                <a:solidFill>
                  <a:schemeClr val="tx1"/>
                </a:solidFill>
              </a:rPr>
              <a:t>A Wrapper class is a class whose object wraps or contains primitive data types. When we create an object to a wrapper class, it contains a field and in this field, we can store primitive data types. In other words, we can wrap a primitive value into a wrapper class object.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 Wrapper class in java provides the mechanism to convert primitive data type into object is called </a:t>
            </a:r>
            <a:r>
              <a:rPr lang="en-IN" dirty="0" err="1" smtClean="0">
                <a:solidFill>
                  <a:schemeClr val="tx1"/>
                </a:solidFill>
              </a:rPr>
              <a:t>autoboxing</a:t>
            </a:r>
            <a:r>
              <a:rPr lang="en-IN" dirty="0" smtClean="0">
                <a:solidFill>
                  <a:schemeClr val="tx1"/>
                </a:solidFill>
              </a:rPr>
              <a:t> and object into primitive data type is called </a:t>
            </a:r>
            <a:r>
              <a:rPr lang="en-IN" dirty="0" err="1" smtClean="0">
                <a:solidFill>
                  <a:schemeClr val="tx1"/>
                </a:solidFill>
              </a:rPr>
              <a:t>unboxing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fontAlgn="base">
              <a:buNone/>
            </a:pPr>
            <a:r>
              <a:rPr lang="en-IN" b="1" dirty="0" smtClean="0"/>
              <a:t>Need of Wrapper Classes</a:t>
            </a:r>
            <a:endParaRPr lang="en-IN" dirty="0" smtClean="0"/>
          </a:p>
          <a:p>
            <a:pPr algn="just" fontAlgn="base"/>
            <a:r>
              <a:rPr lang="en-IN" sz="2800" dirty="0" smtClean="0"/>
              <a:t>They convert primitive data types into objects. Objects are needed if we wish to modify the arguments passed into a method (because primitive types are passed by value).</a:t>
            </a:r>
          </a:p>
          <a:p>
            <a:pPr algn="just" fontAlgn="base"/>
            <a:r>
              <a:rPr lang="en-IN" sz="2800" dirty="0" smtClean="0"/>
              <a:t>The classes in </a:t>
            </a:r>
            <a:r>
              <a:rPr lang="en-IN" sz="2800" dirty="0" err="1" smtClean="0"/>
              <a:t>java.util</a:t>
            </a:r>
            <a:r>
              <a:rPr lang="en-IN" sz="2800" dirty="0" smtClean="0"/>
              <a:t> package handles only objects and hence wrapper classes help in this case also.</a:t>
            </a:r>
          </a:p>
          <a:p>
            <a:pPr algn="just" fontAlgn="base"/>
            <a:r>
              <a:rPr lang="en-IN" sz="2800" dirty="0" smtClean="0"/>
              <a:t>Data structures in the Collection framework, such as </a:t>
            </a:r>
            <a:r>
              <a:rPr lang="en-IN" sz="2800" u="sng" dirty="0" err="1" smtClean="0">
                <a:hlinkClick r:id="rId2"/>
              </a:rPr>
              <a:t>ArrayList</a:t>
            </a:r>
            <a:r>
              <a:rPr lang="en-IN" sz="2800" dirty="0" smtClean="0"/>
              <a:t> and </a:t>
            </a:r>
            <a:r>
              <a:rPr lang="en-IN" sz="2800" u="sng" dirty="0" smtClean="0">
                <a:hlinkClick r:id="rId3"/>
              </a:rPr>
              <a:t>Vector</a:t>
            </a:r>
            <a:r>
              <a:rPr lang="en-IN" sz="2800" dirty="0" smtClean="0"/>
              <a:t>, store only objects (reference types) and not primitive types.</a:t>
            </a:r>
          </a:p>
          <a:p>
            <a:pPr algn="just" fontAlgn="base"/>
            <a:r>
              <a:rPr lang="en-IN" sz="2800" dirty="0" smtClean="0"/>
              <a:t>An object is needed to support synchronization in multithreading.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r>
              <a:rPr lang="en-IN" dirty="0" smtClean="0"/>
              <a:t>One of the eight classes of </a:t>
            </a:r>
            <a:r>
              <a:rPr lang="en-IN" dirty="0" err="1" smtClean="0"/>
              <a:t>java.lang</a:t>
            </a:r>
            <a:r>
              <a:rPr lang="en-IN" dirty="0" smtClean="0"/>
              <a:t> package are known as wrapper </a:t>
            </a:r>
            <a:r>
              <a:rPr lang="en-IN" dirty="0" smtClean="0"/>
              <a:t>classes </a:t>
            </a:r>
            <a:r>
              <a:rPr lang="en-IN" dirty="0" smtClean="0"/>
              <a:t>in java. </a:t>
            </a:r>
          </a:p>
          <a:p>
            <a:pPr algn="just"/>
            <a:r>
              <a:rPr lang="en-IN" dirty="0" smtClean="0"/>
              <a:t>The list of eight wrapper classes are given below: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Primitive Type        	 Wrapper class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err="1" smtClean="0"/>
              <a:t>boolean</a:t>
            </a:r>
            <a:r>
              <a:rPr lang="en-IN" sz="2800" dirty="0" smtClean="0"/>
              <a:t>                         	 </a:t>
            </a:r>
            <a:r>
              <a:rPr lang="en-IN" sz="2800" dirty="0" err="1" smtClean="0"/>
              <a:t>Boolean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char                               	 Character</a:t>
            </a:r>
            <a:br>
              <a:rPr lang="en-IN" sz="2800" dirty="0" smtClean="0"/>
            </a:br>
            <a:r>
              <a:rPr lang="en-IN" sz="2800" dirty="0" smtClean="0"/>
              <a:t>byte                   		 </a:t>
            </a:r>
            <a:r>
              <a:rPr lang="en-IN" sz="2800" dirty="0" err="1" smtClean="0"/>
              <a:t>Byte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short                  		</a:t>
            </a:r>
            <a:r>
              <a:rPr lang="en-IN" sz="2800" dirty="0" err="1" smtClean="0"/>
              <a:t>Short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int</a:t>
            </a:r>
            <a:r>
              <a:rPr lang="en-IN" sz="2800" dirty="0" smtClean="0"/>
              <a:t>                       		Integer</a:t>
            </a:r>
            <a:br>
              <a:rPr lang="en-IN" sz="2800" dirty="0" smtClean="0"/>
            </a:br>
            <a:r>
              <a:rPr lang="en-IN" sz="2800" dirty="0" smtClean="0"/>
              <a:t>long                    		</a:t>
            </a:r>
            <a:r>
              <a:rPr lang="en-IN" sz="2800" dirty="0" err="1" smtClean="0"/>
              <a:t>Long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float                   		 </a:t>
            </a:r>
            <a:r>
              <a:rPr lang="en-IN" sz="2800" dirty="0" err="1" smtClean="0"/>
              <a:t>Float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double               		</a:t>
            </a:r>
            <a:r>
              <a:rPr lang="en-IN" sz="2800" dirty="0" err="1" smtClean="0"/>
              <a:t>Double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TypeWrapper</a:t>
            </a:r>
            <a:r>
              <a:rPr lang="en-IN" dirty="0" smtClean="0"/>
              <a:t>{    </a:t>
            </a:r>
          </a:p>
          <a:p>
            <a:pPr>
              <a:buNone/>
            </a:pPr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a=10;        </a:t>
            </a:r>
          </a:p>
          <a:p>
            <a:pPr>
              <a:buNone/>
            </a:pPr>
            <a:r>
              <a:rPr lang="en-IN" dirty="0" smtClean="0"/>
              <a:t>Integer y=a;   //</a:t>
            </a:r>
            <a:r>
              <a:rPr lang="en-IN" dirty="0" err="1" smtClean="0"/>
              <a:t>autoboxing</a:t>
            </a:r>
            <a:r>
              <a:rPr lang="en-IN" dirty="0" smtClean="0"/>
              <a:t>    primitive to Wrapper    </a:t>
            </a:r>
          </a:p>
          <a:p>
            <a:pPr>
              <a:buNone/>
            </a:pPr>
            <a:r>
              <a:rPr lang="en-IN" dirty="0" smtClean="0"/>
              <a:t>Integer 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Integer.valueOf</a:t>
            </a:r>
            <a:r>
              <a:rPr lang="en-IN" dirty="0" smtClean="0"/>
              <a:t>(a);   //using </a:t>
            </a:r>
            <a:r>
              <a:rPr lang="en-IN" dirty="0" err="1" smtClean="0"/>
              <a:t>valueOf</a:t>
            </a:r>
            <a:r>
              <a:rPr lang="en-IN" dirty="0" smtClean="0"/>
              <a:t>() method</a:t>
            </a:r>
          </a:p>
          <a:p>
            <a:pPr>
              <a:buNone/>
            </a:pPr>
            <a:r>
              <a:rPr lang="en-IN" dirty="0" smtClean="0"/>
              <a:t>Integer j=new Integer(a);    //using constructor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Integer x=20;    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b=</a:t>
            </a:r>
            <a:r>
              <a:rPr lang="en-IN" dirty="0" err="1" smtClean="0">
                <a:solidFill>
                  <a:srgbClr val="FF0000"/>
                </a:solidFill>
              </a:rPr>
              <a:t>x.valueOf</a:t>
            </a:r>
            <a:r>
              <a:rPr lang="en-IN" dirty="0" smtClean="0">
                <a:solidFill>
                  <a:srgbClr val="FF0000"/>
                </a:solidFill>
              </a:rPr>
              <a:t>(); 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b=x;   //Wrapper to primitive  </a:t>
            </a:r>
            <a:r>
              <a:rPr lang="en-IN" dirty="0" err="1" smtClean="0">
                <a:solidFill>
                  <a:srgbClr val="FF0000"/>
                </a:solidFill>
              </a:rPr>
              <a:t>unboxing</a:t>
            </a:r>
            <a:r>
              <a:rPr lang="en-IN" dirty="0" smtClean="0">
                <a:solidFill>
                  <a:srgbClr val="FF0000"/>
                </a:solidFill>
              </a:rPr>
              <a:t>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(y);  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(b);      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  </a:t>
            </a:r>
          </a:p>
          <a:p>
            <a:pPr>
              <a:buNone/>
            </a:pPr>
            <a:r>
              <a:rPr lang="en-IN" dirty="0" smtClean="0"/>
              <a:t> 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r>
              <a:rPr lang="en-IN" dirty="0" smtClean="0"/>
              <a:t>10</a:t>
            </a:r>
          </a:p>
          <a:p>
            <a:pPr>
              <a:buNone/>
            </a:pPr>
            <a:r>
              <a:rPr lang="en-IN" dirty="0" smtClean="0"/>
              <a:t>20</a:t>
            </a:r>
          </a:p>
          <a:p>
            <a:pPr>
              <a:buNone/>
            </a:pPr>
            <a:r>
              <a:rPr lang="en-IN" dirty="0" smtClean="0"/>
              <a:t>10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en-IN" dirty="0" smtClean="0"/>
              <a:t>// Wrapper class Example: Wrapper to Primitive</a:t>
            </a:r>
          </a:p>
          <a:p>
            <a:pPr fontAlgn="base">
              <a:buNone/>
            </a:pPr>
            <a:r>
              <a:rPr lang="en-IN" dirty="0" smtClean="0"/>
              <a:t> </a:t>
            </a:r>
          </a:p>
          <a:p>
            <a:pPr fontAlgn="base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java.lang</a:t>
            </a:r>
            <a:r>
              <a:rPr lang="en-IN" dirty="0" smtClean="0"/>
              <a:t>.*;</a:t>
            </a:r>
          </a:p>
          <a:p>
            <a:pPr fontAlgn="base">
              <a:buNone/>
            </a:pPr>
            <a:r>
              <a:rPr lang="en-IN" dirty="0" smtClean="0"/>
              <a:t> class </a:t>
            </a:r>
            <a:r>
              <a:rPr lang="en-IN" dirty="0" smtClean="0"/>
              <a:t>WrapperExample2  {</a:t>
            </a:r>
            <a:r>
              <a:rPr lang="en-IN" dirty="0" smtClean="0"/>
              <a:t>    </a:t>
            </a:r>
          </a:p>
          <a:p>
            <a:pPr fontAlgn="base">
              <a:buNone/>
            </a:pPr>
            <a:r>
              <a:rPr lang="en-IN" dirty="0" smtClean="0"/>
              <a:t>    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  </a:t>
            </a:r>
            <a:r>
              <a:rPr lang="en-IN" dirty="0" smtClean="0"/>
              <a:t>    {    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sz="3100" dirty="0" smtClean="0">
                <a:solidFill>
                  <a:srgbClr val="FF0000"/>
                </a:solidFill>
              </a:rPr>
              <a:t>//Converting Integer to </a:t>
            </a:r>
            <a:r>
              <a:rPr lang="en-IN" sz="3100" dirty="0" err="1" smtClean="0">
                <a:solidFill>
                  <a:srgbClr val="FF0000"/>
                </a:solidFill>
              </a:rPr>
              <a:t>int</a:t>
            </a:r>
            <a:r>
              <a:rPr lang="en-IN" sz="3100" dirty="0" smtClean="0">
                <a:solidFill>
                  <a:srgbClr val="FF0000"/>
                </a:solidFill>
              </a:rPr>
              <a:t>    </a:t>
            </a:r>
            <a:endParaRPr lang="en-IN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IN" dirty="0" smtClean="0"/>
              <a:t>        Integer a=new Integer(3);    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a.intValue</a:t>
            </a:r>
            <a:r>
              <a:rPr lang="en-IN" dirty="0" smtClean="0"/>
              <a:t>();</a:t>
            </a:r>
          </a:p>
          <a:p>
            <a:pPr fontAlgn="base">
              <a:buNone/>
            </a:pPr>
            <a:r>
              <a:rPr lang="en-IN" sz="3100" dirty="0" smtClean="0">
                <a:solidFill>
                  <a:srgbClr val="FF0000"/>
                </a:solidFill>
              </a:rPr>
              <a:t>//</a:t>
            </a:r>
            <a:r>
              <a:rPr lang="en-IN" sz="3100" dirty="0" err="1" smtClean="0">
                <a:solidFill>
                  <a:srgbClr val="FF0000"/>
                </a:solidFill>
              </a:rPr>
              <a:t>unboxing</a:t>
            </a:r>
            <a:r>
              <a:rPr lang="en-IN" sz="3100" dirty="0" smtClean="0">
                <a:solidFill>
                  <a:srgbClr val="FF0000"/>
                </a:solidFill>
              </a:rPr>
              <a:t> </a:t>
            </a:r>
            <a:r>
              <a:rPr lang="en-IN" sz="3100" dirty="0" err="1" smtClean="0">
                <a:solidFill>
                  <a:srgbClr val="FF0000"/>
                </a:solidFill>
              </a:rPr>
              <a:t>i.e</a:t>
            </a:r>
            <a:r>
              <a:rPr lang="en-IN" sz="3100" dirty="0" smtClean="0">
                <a:solidFill>
                  <a:srgbClr val="FF0000"/>
                </a:solidFill>
              </a:rPr>
              <a:t> converting Integer to </a:t>
            </a:r>
            <a:r>
              <a:rPr lang="en-IN" sz="3100" dirty="0" err="1" smtClean="0">
                <a:solidFill>
                  <a:srgbClr val="FF0000"/>
                </a:solidFill>
              </a:rPr>
              <a:t>int</a:t>
            </a:r>
            <a:r>
              <a:rPr lang="en-IN" sz="3100" dirty="0" smtClean="0">
                <a:solidFill>
                  <a:srgbClr val="FF0000"/>
                </a:solidFill>
              </a:rPr>
              <a:t>  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int</a:t>
            </a:r>
            <a:r>
              <a:rPr lang="en-IN" dirty="0" smtClean="0"/>
              <a:t> j=a;</a:t>
            </a:r>
          </a:p>
          <a:p>
            <a:pPr fontAlgn="base">
              <a:buNone/>
            </a:pPr>
            <a:r>
              <a:rPr lang="en-IN" sz="3100" dirty="0" smtClean="0">
                <a:solidFill>
                  <a:srgbClr val="FF0000"/>
                </a:solidFill>
              </a:rPr>
              <a:t>//auto </a:t>
            </a:r>
            <a:r>
              <a:rPr lang="en-IN" sz="3100" dirty="0" err="1" smtClean="0">
                <a:solidFill>
                  <a:srgbClr val="FF0000"/>
                </a:solidFill>
              </a:rPr>
              <a:t>unboxing</a:t>
            </a:r>
            <a:r>
              <a:rPr lang="en-IN" sz="3100" dirty="0" smtClean="0">
                <a:solidFill>
                  <a:srgbClr val="FF0000"/>
                </a:solidFill>
              </a:rPr>
              <a:t>, now compiler will write </a:t>
            </a:r>
            <a:r>
              <a:rPr lang="en-IN" sz="3100" dirty="0" err="1" smtClean="0">
                <a:solidFill>
                  <a:srgbClr val="FF0000"/>
                </a:solidFill>
              </a:rPr>
              <a:t>a.intValue</a:t>
            </a:r>
            <a:r>
              <a:rPr lang="en-IN" sz="3100" dirty="0" smtClean="0">
                <a:solidFill>
                  <a:srgbClr val="FF0000"/>
                </a:solidFill>
              </a:rPr>
              <a:t>() internally   </a:t>
            </a:r>
            <a:r>
              <a:rPr lang="en-IN" dirty="0" smtClean="0"/>
              <a:t> </a:t>
            </a:r>
          </a:p>
          <a:p>
            <a:pPr fontAlgn="base">
              <a:buNone/>
            </a:pPr>
            <a:r>
              <a:rPr lang="en-IN" dirty="0" smtClean="0"/>
              <a:t>     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System.out.println</a:t>
            </a:r>
            <a:r>
              <a:rPr lang="en-IN" dirty="0" smtClean="0"/>
              <a:t>(a+" "+</a:t>
            </a:r>
            <a:r>
              <a:rPr lang="en-IN" dirty="0" err="1" smtClean="0"/>
              <a:t>i</a:t>
            </a:r>
            <a:r>
              <a:rPr lang="en-IN" dirty="0" smtClean="0"/>
              <a:t>+" "+j);    </a:t>
            </a:r>
          </a:p>
          <a:p>
            <a:pPr fontAlgn="base">
              <a:buNone/>
            </a:pPr>
            <a:r>
              <a:rPr lang="en-IN" dirty="0" smtClean="0"/>
              <a:t>    }</a:t>
            </a:r>
          </a:p>
          <a:p>
            <a:pPr fontAlgn="base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b="1" dirty="0" err="1" smtClean="0"/>
              <a:t>Autoboxing</a:t>
            </a:r>
            <a:r>
              <a:rPr lang="en-IN" b="1" dirty="0" smtClean="0"/>
              <a:t> and </a:t>
            </a:r>
            <a:r>
              <a:rPr lang="en-IN" b="1" dirty="0" err="1" smtClean="0"/>
              <a:t>Unboxing</a:t>
            </a:r>
            <a:endParaRPr lang="en-IN" dirty="0" smtClean="0"/>
          </a:p>
          <a:p>
            <a:pPr algn="just" fontAlgn="base"/>
            <a:r>
              <a:rPr lang="en-IN" sz="2400" b="1" dirty="0" err="1" smtClean="0"/>
              <a:t>Autoboxing</a:t>
            </a:r>
            <a:r>
              <a:rPr lang="en-IN" sz="2400" b="1" dirty="0" smtClean="0"/>
              <a:t>:</a:t>
            </a:r>
            <a:r>
              <a:rPr lang="en-IN" sz="2400" dirty="0" smtClean="0"/>
              <a:t> Automatic conversion of primitive types to the object of their corresponding wrapper classes is known as </a:t>
            </a:r>
            <a:r>
              <a:rPr lang="en-IN" sz="2400" dirty="0" err="1" smtClean="0"/>
              <a:t>autoboxing</a:t>
            </a:r>
            <a:r>
              <a:rPr lang="en-IN" sz="2400" dirty="0" smtClean="0"/>
              <a:t>. For example – conversion of </a:t>
            </a:r>
            <a:r>
              <a:rPr lang="en-IN" sz="2400" dirty="0" err="1" smtClean="0"/>
              <a:t>int</a:t>
            </a:r>
            <a:r>
              <a:rPr lang="en-IN" sz="2400" dirty="0" smtClean="0"/>
              <a:t> to Integer, long to Long, double to Double etc. </a:t>
            </a:r>
          </a:p>
          <a:p>
            <a:pPr fontAlgn="base">
              <a:buNone/>
            </a:pPr>
            <a:r>
              <a:rPr lang="en-IN" sz="2400" dirty="0" smtClean="0"/>
              <a:t>class </a:t>
            </a:r>
            <a:r>
              <a:rPr lang="en-IN" sz="2400" dirty="0" err="1" smtClean="0"/>
              <a:t>Autoboxing</a:t>
            </a:r>
            <a:r>
              <a:rPr lang="en-IN" sz="2400" dirty="0" smtClean="0"/>
              <a:t>{</a:t>
            </a:r>
          </a:p>
          <a:p>
            <a:pPr fontAlgn="base">
              <a:buNone/>
            </a:pPr>
            <a:r>
              <a:rPr lang="en-IN" sz="2400" dirty="0" smtClean="0"/>
              <a:t>    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    {</a:t>
            </a:r>
          </a:p>
          <a:p>
            <a:pPr fontAlgn="base">
              <a:buNone/>
            </a:pPr>
            <a:r>
              <a:rPr lang="en-IN" sz="2400" dirty="0" smtClean="0"/>
              <a:t>        char </a:t>
            </a:r>
            <a:r>
              <a:rPr lang="en-IN" sz="2400" dirty="0" err="1" smtClean="0"/>
              <a:t>ch</a:t>
            </a:r>
            <a:r>
              <a:rPr lang="en-IN" sz="2400" dirty="0" smtClean="0"/>
              <a:t> = 'a';</a:t>
            </a:r>
          </a:p>
          <a:p>
            <a:pPr fontAlgn="base">
              <a:buNone/>
            </a:pPr>
            <a:r>
              <a:rPr lang="en-IN" sz="2400" dirty="0" smtClean="0"/>
              <a:t>      </a:t>
            </a:r>
            <a:r>
              <a:rPr lang="en-IN" sz="2400" dirty="0" smtClean="0">
                <a:solidFill>
                  <a:srgbClr val="FF0000"/>
                </a:solidFill>
              </a:rPr>
              <a:t>  // </a:t>
            </a:r>
            <a:r>
              <a:rPr lang="en-IN" sz="2400" dirty="0" err="1" smtClean="0">
                <a:solidFill>
                  <a:srgbClr val="FF0000"/>
                </a:solidFill>
              </a:rPr>
              <a:t>Autoboxing</a:t>
            </a:r>
            <a:r>
              <a:rPr lang="en-IN" sz="2400" dirty="0" smtClean="0">
                <a:solidFill>
                  <a:srgbClr val="FF0000"/>
                </a:solidFill>
              </a:rPr>
              <a:t>- primitive to Character object conversion</a:t>
            </a:r>
          </a:p>
          <a:p>
            <a:pPr fontAlgn="base">
              <a:buNone/>
            </a:pPr>
            <a:r>
              <a:rPr lang="en-IN" sz="2400" dirty="0" smtClean="0"/>
              <a:t>        Character a = </a:t>
            </a:r>
            <a:r>
              <a:rPr lang="en-IN" sz="2400" dirty="0" err="1" smtClean="0"/>
              <a:t>ch</a:t>
            </a:r>
            <a:r>
              <a:rPr lang="en-IN" sz="2400" dirty="0" smtClean="0"/>
              <a:t>;</a:t>
            </a:r>
          </a:p>
          <a:p>
            <a:pPr fontAlgn="base">
              <a:buNone/>
            </a:pPr>
            <a:r>
              <a:rPr lang="en-IN" sz="2400" dirty="0" smtClean="0"/>
              <a:t>         double d=10.56;</a:t>
            </a:r>
          </a:p>
          <a:p>
            <a:pPr fontAlgn="base">
              <a:buNone/>
            </a:pPr>
            <a:r>
              <a:rPr lang="en-IN" sz="2400" dirty="0" smtClean="0"/>
              <a:t>        Double d1=d;</a:t>
            </a:r>
          </a:p>
          <a:p>
            <a:pPr fontAlgn="base">
              <a:buNone/>
            </a:pPr>
            <a:r>
              <a:rPr lang="en-IN" sz="2400" dirty="0" smtClean="0"/>
              <a:t>            }</a:t>
            </a:r>
          </a:p>
          <a:p>
            <a:pPr fontAlgn="base">
              <a:buNone/>
            </a:pPr>
            <a:r>
              <a:rPr lang="en-IN" sz="2400" dirty="0" smtClean="0"/>
              <a:t>}</a:t>
            </a:r>
          </a:p>
          <a:p>
            <a:pPr algn="just" fontAlgn="base">
              <a:buNone/>
            </a:pPr>
            <a:endParaRPr lang="en-IN" sz="2400" dirty="0" smtClean="0"/>
          </a:p>
          <a:p>
            <a:pPr algn="just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err="1" smtClean="0"/>
              <a:t>Unboxing</a:t>
            </a:r>
            <a:r>
              <a:rPr lang="en-IN" b="1" dirty="0" smtClean="0"/>
              <a:t>:</a:t>
            </a:r>
            <a:r>
              <a:rPr lang="en-IN" dirty="0" smtClean="0"/>
              <a:t> </a:t>
            </a:r>
          </a:p>
          <a:p>
            <a:pPr algn="just"/>
            <a:r>
              <a:rPr lang="en-IN" sz="2400" dirty="0" smtClean="0"/>
              <a:t>It is just the reverse process of </a:t>
            </a:r>
            <a:r>
              <a:rPr lang="en-IN" sz="2400" dirty="0" err="1" smtClean="0"/>
              <a:t>autoboxing</a:t>
            </a:r>
            <a:r>
              <a:rPr lang="en-IN" sz="2400" dirty="0" smtClean="0"/>
              <a:t>. Automatically converting an object of a wrapper class to its corresponding primitive type is known as </a:t>
            </a:r>
            <a:r>
              <a:rPr lang="en-IN" sz="2400" dirty="0" err="1" smtClean="0"/>
              <a:t>unboxing</a:t>
            </a:r>
            <a:r>
              <a:rPr lang="en-IN" sz="2400" dirty="0" smtClean="0"/>
              <a:t>. For example – conversion of Integer to </a:t>
            </a:r>
            <a:r>
              <a:rPr lang="en-IN" sz="2400" dirty="0" err="1" smtClean="0"/>
              <a:t>int</a:t>
            </a:r>
            <a:r>
              <a:rPr lang="en-IN" sz="2400" dirty="0" smtClean="0"/>
              <a:t>, Long to long, Double to double, etc. </a:t>
            </a:r>
          </a:p>
          <a:p>
            <a:pPr fontAlgn="base">
              <a:buNone/>
            </a:pPr>
            <a:r>
              <a:rPr lang="en-IN" sz="2400" dirty="0" smtClean="0"/>
              <a:t>class </a:t>
            </a:r>
            <a:r>
              <a:rPr lang="en-IN" sz="2400" dirty="0" err="1" smtClean="0"/>
              <a:t>Unboxing</a:t>
            </a:r>
            <a:r>
              <a:rPr lang="en-IN" sz="2400" dirty="0" smtClean="0"/>
              <a:t>{</a:t>
            </a:r>
          </a:p>
          <a:p>
            <a:pPr fontAlgn="base">
              <a:buNone/>
            </a:pPr>
            <a:r>
              <a:rPr lang="en-IN" sz="2400" dirty="0" smtClean="0"/>
              <a:t>    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    {</a:t>
            </a:r>
          </a:p>
          <a:p>
            <a:pPr fontAlgn="base">
              <a:buNone/>
            </a:pPr>
            <a:r>
              <a:rPr lang="en-IN" sz="2400" dirty="0" smtClean="0"/>
              <a:t>        Character </a:t>
            </a:r>
            <a:r>
              <a:rPr lang="en-IN" sz="2400" dirty="0" err="1" smtClean="0"/>
              <a:t>ch</a:t>
            </a:r>
            <a:r>
              <a:rPr lang="en-IN" sz="2400" dirty="0" smtClean="0"/>
              <a:t> = 'a';</a:t>
            </a:r>
          </a:p>
          <a:p>
            <a:pPr fontAlgn="base">
              <a:buNone/>
            </a:pPr>
            <a:r>
              <a:rPr lang="en-IN" sz="2400" dirty="0" smtClean="0"/>
              <a:t>    </a:t>
            </a:r>
            <a:r>
              <a:rPr lang="en-IN" sz="2400" dirty="0" smtClean="0">
                <a:solidFill>
                  <a:srgbClr val="FF0000"/>
                </a:solidFill>
              </a:rPr>
              <a:t>     // </a:t>
            </a:r>
            <a:r>
              <a:rPr lang="en-IN" sz="2400" dirty="0" err="1" smtClean="0">
                <a:solidFill>
                  <a:srgbClr val="FF0000"/>
                </a:solidFill>
              </a:rPr>
              <a:t>unboxing</a:t>
            </a:r>
            <a:r>
              <a:rPr lang="en-IN" sz="2400" dirty="0" smtClean="0">
                <a:solidFill>
                  <a:srgbClr val="FF0000"/>
                </a:solidFill>
              </a:rPr>
              <a:t> - Character object to primitive conversion</a:t>
            </a:r>
          </a:p>
          <a:p>
            <a:pPr fontAlgn="base">
              <a:buNone/>
            </a:pPr>
            <a:r>
              <a:rPr lang="en-IN" sz="2400" dirty="0" smtClean="0"/>
              <a:t>        char a = </a:t>
            </a:r>
            <a:r>
              <a:rPr lang="en-IN" sz="2400" dirty="0" err="1" smtClean="0"/>
              <a:t>ch</a:t>
            </a:r>
            <a:r>
              <a:rPr lang="en-IN" sz="2400" dirty="0" smtClean="0"/>
              <a:t>;</a:t>
            </a:r>
          </a:p>
          <a:p>
            <a:pPr fontAlgn="base">
              <a:buNone/>
            </a:pPr>
            <a:r>
              <a:rPr lang="en-IN" sz="2400" dirty="0" smtClean="0"/>
              <a:t>        Integer </a:t>
            </a:r>
            <a:r>
              <a:rPr lang="en-IN" sz="2400" dirty="0" err="1" smtClean="0"/>
              <a:t>i</a:t>
            </a:r>
            <a:r>
              <a:rPr lang="en-IN" sz="2400" dirty="0" smtClean="0"/>
              <a:t>=10;</a:t>
            </a:r>
          </a:p>
          <a:p>
            <a:pPr fontAlgn="base">
              <a:buNone/>
            </a:pPr>
            <a:r>
              <a:rPr lang="en-IN" sz="2400" dirty="0" smtClean="0"/>
              <a:t>    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j=</a:t>
            </a:r>
            <a:r>
              <a:rPr lang="en-IN" sz="2400" dirty="0" err="1" smtClean="0"/>
              <a:t>i</a:t>
            </a:r>
            <a:r>
              <a:rPr lang="en-IN" sz="2400" dirty="0" smtClean="0"/>
              <a:t>;</a:t>
            </a:r>
          </a:p>
          <a:p>
            <a:pPr fontAlgn="base">
              <a:buNone/>
            </a:pPr>
            <a:r>
              <a:rPr lang="en-IN" sz="2400" dirty="0" smtClean="0"/>
              <a:t>             }</a:t>
            </a:r>
          </a:p>
          <a:p>
            <a:pPr fontAlgn="base">
              <a:buNone/>
            </a:pPr>
            <a:r>
              <a:rPr lang="en-IN" sz="2400" dirty="0" smtClean="0"/>
              <a:t>}</a:t>
            </a:r>
          </a:p>
          <a:p>
            <a:pPr algn="just">
              <a:buNone/>
            </a:pP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>
                <a:solidFill>
                  <a:srgbClr val="FF0000"/>
                </a:solidFill>
              </a:rPr>
              <a:t>toString</a:t>
            </a:r>
            <a:r>
              <a:rPr lang="en-IN" dirty="0" smtClean="0">
                <a:solidFill>
                  <a:srgbClr val="FF0000"/>
                </a:solidFill>
              </a:rPr>
              <a:t>() Method</a:t>
            </a:r>
          </a:p>
          <a:p>
            <a:pPr algn="just"/>
            <a:r>
              <a:rPr lang="en-IN" dirty="0" smtClean="0"/>
              <a:t>If you want to represent any object as a string, </a:t>
            </a:r>
            <a:r>
              <a:rPr lang="en-IN" b="1" dirty="0" err="1" smtClean="0"/>
              <a:t>toString</a:t>
            </a:r>
            <a:r>
              <a:rPr lang="en-IN" b="1" dirty="0" smtClean="0"/>
              <a:t>() method</a:t>
            </a:r>
            <a:r>
              <a:rPr lang="en-IN" dirty="0" smtClean="0"/>
              <a:t> comes into existence.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toString</a:t>
            </a:r>
            <a:r>
              <a:rPr lang="en-IN" dirty="0" smtClean="0"/>
              <a:t>() method returns the String representation of the object.</a:t>
            </a:r>
          </a:p>
          <a:p>
            <a:pPr algn="just"/>
            <a:r>
              <a:rPr lang="en-IN" dirty="0" smtClean="0"/>
              <a:t>If you print any object, Java compiler internally invokes the </a:t>
            </a:r>
            <a:r>
              <a:rPr lang="en-IN" dirty="0" err="1" smtClean="0"/>
              <a:t>toString</a:t>
            </a:r>
            <a:r>
              <a:rPr lang="en-IN" dirty="0" smtClean="0"/>
              <a:t>() method on the object. So overriding the </a:t>
            </a:r>
            <a:r>
              <a:rPr lang="en-IN" dirty="0" err="1" smtClean="0"/>
              <a:t>toString</a:t>
            </a:r>
            <a:r>
              <a:rPr lang="en-IN" dirty="0" smtClean="0"/>
              <a:t>() method, returns the desired output, it can be the state of an object etc. depending on your implementation.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fontAlgn="base">
              <a:buNone/>
            </a:pPr>
            <a:r>
              <a:rPr lang="en-IN" b="1" dirty="0" smtClean="0"/>
              <a:t>Object Class Methods</a:t>
            </a:r>
          </a:p>
          <a:p>
            <a:pPr fontAlgn="base"/>
            <a:r>
              <a:rPr lang="en-IN" dirty="0" smtClean="0"/>
              <a:t>The Object class provides multiple methods which are as follows:</a:t>
            </a:r>
          </a:p>
          <a:p>
            <a:pPr fontAlgn="base"/>
            <a:r>
              <a:rPr lang="en-IN" dirty="0" err="1" smtClean="0"/>
              <a:t>tostring</a:t>
            </a:r>
            <a:r>
              <a:rPr lang="en-IN" dirty="0" smtClean="0"/>
              <a:t>()</a:t>
            </a:r>
            <a:endParaRPr lang="en-IN" dirty="0" smtClean="0"/>
          </a:p>
          <a:p>
            <a:pPr fontAlgn="base"/>
            <a:r>
              <a:rPr lang="en-IN" dirty="0" err="1" smtClean="0"/>
              <a:t>hashCode</a:t>
            </a:r>
            <a:r>
              <a:rPr lang="en-IN" dirty="0" smtClean="0"/>
              <a:t>()</a:t>
            </a:r>
            <a:endParaRPr lang="en-IN" dirty="0" smtClean="0"/>
          </a:p>
          <a:p>
            <a:pPr fontAlgn="base"/>
            <a:r>
              <a:rPr lang="en-IN" dirty="0" smtClean="0"/>
              <a:t>equals(Object </a:t>
            </a:r>
            <a:r>
              <a:rPr lang="en-IN" dirty="0" err="1" smtClean="0"/>
              <a:t>obj</a:t>
            </a:r>
            <a:r>
              <a:rPr lang="en-IN" dirty="0" smtClean="0"/>
              <a:t>)</a:t>
            </a:r>
            <a:endParaRPr lang="en-IN" dirty="0" smtClean="0"/>
          </a:p>
          <a:p>
            <a:pPr fontAlgn="base"/>
            <a:r>
              <a:rPr lang="en-IN" dirty="0" smtClean="0"/>
              <a:t>finalize</a:t>
            </a:r>
            <a:r>
              <a:rPr lang="en-IN" dirty="0" smtClean="0"/>
              <a:t>()</a:t>
            </a:r>
            <a:endParaRPr lang="en-IN" dirty="0" smtClean="0"/>
          </a:p>
          <a:p>
            <a:pPr fontAlgn="base"/>
            <a:r>
              <a:rPr lang="en-IN" dirty="0" err="1" smtClean="0"/>
              <a:t>getClass</a:t>
            </a:r>
            <a:r>
              <a:rPr lang="en-IN" dirty="0" smtClean="0"/>
              <a:t>()</a:t>
            </a:r>
            <a:endParaRPr lang="en-IN" dirty="0" smtClean="0"/>
          </a:p>
          <a:p>
            <a:pPr fontAlgn="base"/>
            <a:r>
              <a:rPr lang="en-IN" dirty="0" smtClean="0"/>
              <a:t>clone</a:t>
            </a:r>
            <a:r>
              <a:rPr lang="en-IN" dirty="0" smtClean="0"/>
              <a:t>()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//program using </a:t>
            </a:r>
            <a:r>
              <a:rPr lang="en-IN" dirty="0" err="1" smtClean="0">
                <a:solidFill>
                  <a:srgbClr val="FF0000"/>
                </a:solidFill>
              </a:rPr>
              <a:t>toString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smtClean="0"/>
              <a:t>Student{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;  </a:t>
            </a:r>
          </a:p>
          <a:p>
            <a:pPr>
              <a:buNone/>
            </a:pPr>
            <a:r>
              <a:rPr lang="en-IN" dirty="0" smtClean="0"/>
              <a:t> String name;  </a:t>
            </a:r>
          </a:p>
          <a:p>
            <a:pPr>
              <a:buNone/>
            </a:pPr>
            <a:r>
              <a:rPr lang="en-IN" dirty="0" smtClean="0"/>
              <a:t> String city;  </a:t>
            </a:r>
          </a:p>
          <a:p>
            <a:pPr>
              <a:buNone/>
            </a:pPr>
            <a:r>
              <a:rPr lang="en-IN" dirty="0" smtClean="0"/>
              <a:t>   Student(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, String name, String city){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this.rollno</a:t>
            </a:r>
            <a:r>
              <a:rPr lang="en-IN" dirty="0" smtClean="0"/>
              <a:t>=</a:t>
            </a:r>
            <a:r>
              <a:rPr lang="en-IN" dirty="0" err="1" smtClean="0"/>
              <a:t>rollno</a:t>
            </a:r>
            <a:r>
              <a:rPr lang="en-IN" dirty="0" smtClean="0"/>
              <a:t>;  </a:t>
            </a:r>
          </a:p>
          <a:p>
            <a:pPr>
              <a:buNone/>
            </a:pPr>
            <a:r>
              <a:rPr lang="en-IN" dirty="0" smtClean="0"/>
              <a:t> this.name=name;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this.city</a:t>
            </a:r>
            <a:r>
              <a:rPr lang="en-IN" dirty="0" smtClean="0"/>
              <a:t>=city;  </a:t>
            </a:r>
          </a:p>
          <a:p>
            <a:pPr>
              <a:buNone/>
            </a:pPr>
            <a:r>
              <a:rPr lang="en-IN" dirty="0" smtClean="0"/>
              <a:t> }  </a:t>
            </a:r>
          </a:p>
          <a:p>
            <a:pPr>
              <a:buNone/>
            </a:pPr>
            <a:r>
              <a:rPr lang="en-IN" dirty="0" smtClean="0"/>
              <a:t>  public String </a:t>
            </a:r>
            <a:r>
              <a:rPr lang="en-IN" dirty="0" err="1" smtClean="0"/>
              <a:t>toString</a:t>
            </a:r>
            <a:r>
              <a:rPr lang="en-IN" dirty="0" smtClean="0"/>
              <a:t>(){          //</a:t>
            </a:r>
            <a:r>
              <a:rPr lang="en-IN" dirty="0" smtClean="0"/>
              <a:t>overriding the </a:t>
            </a:r>
            <a:r>
              <a:rPr lang="en-IN" dirty="0" err="1" smtClean="0"/>
              <a:t>toString</a:t>
            </a:r>
            <a:r>
              <a:rPr lang="en-IN" dirty="0" smtClean="0"/>
              <a:t>() method  </a:t>
            </a:r>
          </a:p>
          <a:p>
            <a:pPr>
              <a:buNone/>
            </a:pPr>
            <a:r>
              <a:rPr lang="en-IN" dirty="0" smtClean="0"/>
              <a:t> return </a:t>
            </a:r>
            <a:r>
              <a:rPr lang="en-IN" dirty="0" err="1" smtClean="0"/>
              <a:t>rollno</a:t>
            </a:r>
            <a:r>
              <a:rPr lang="en-IN" dirty="0" smtClean="0"/>
              <a:t>+" "+name+" "+city;  </a:t>
            </a:r>
          </a:p>
          <a:p>
            <a:pPr>
              <a:buNone/>
            </a:pPr>
            <a:r>
              <a:rPr lang="en-IN" dirty="0" smtClean="0"/>
              <a:t> }  </a:t>
            </a:r>
          </a:p>
          <a:p>
            <a:pPr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</a:t>
            </a:r>
          </a:p>
          <a:p>
            <a:pPr>
              <a:buNone/>
            </a:pPr>
            <a:r>
              <a:rPr lang="en-IN" dirty="0" smtClean="0"/>
              <a:t>   Student s1=new Student(101,"Raj","lucknow");  </a:t>
            </a:r>
          </a:p>
          <a:p>
            <a:pPr>
              <a:buNone/>
            </a:pPr>
            <a:r>
              <a:rPr lang="en-IN" dirty="0" smtClean="0"/>
              <a:t>   Student s2=new Student(102,"Vijay","ghaziabad"); 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System.out.println</a:t>
            </a:r>
            <a:r>
              <a:rPr lang="en-IN" dirty="0" smtClean="0"/>
              <a:t>(s1</a:t>
            </a:r>
            <a:r>
              <a:rPr lang="en-IN" dirty="0" smtClean="0"/>
              <a:t>);            //</a:t>
            </a:r>
            <a:r>
              <a:rPr lang="en-IN" dirty="0" smtClean="0"/>
              <a:t>compiler writes here s1.toString()  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(s2</a:t>
            </a:r>
            <a:r>
              <a:rPr lang="en-IN" dirty="0" smtClean="0"/>
              <a:t>);            //</a:t>
            </a:r>
            <a:r>
              <a:rPr lang="en-IN" dirty="0" smtClean="0"/>
              <a:t>compiler writes here s2.toString()  </a:t>
            </a:r>
          </a:p>
          <a:p>
            <a:pPr>
              <a:buNone/>
            </a:pPr>
            <a:r>
              <a:rPr lang="en-IN" dirty="0" smtClean="0"/>
              <a:t> }  </a:t>
            </a:r>
          </a:p>
          <a:p>
            <a:pPr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IN" sz="6000" dirty="0" smtClean="0"/>
              <a:t>The </a:t>
            </a:r>
            <a:r>
              <a:rPr lang="en-IN" sz="6000" b="1" dirty="0" err="1" smtClean="0"/>
              <a:t>hashCode</a:t>
            </a:r>
            <a:r>
              <a:rPr lang="en-IN" sz="6000" b="1" dirty="0" smtClean="0"/>
              <a:t>()</a:t>
            </a:r>
            <a:r>
              <a:rPr lang="en-IN" sz="6000" dirty="0" smtClean="0"/>
              <a:t> method is a </a:t>
            </a:r>
            <a:r>
              <a:rPr lang="en-IN" sz="6000" dirty="0" smtClean="0">
                <a:hlinkClick r:id="rId2"/>
              </a:rPr>
              <a:t>Java</a:t>
            </a:r>
            <a:r>
              <a:rPr lang="en-IN" sz="6000" dirty="0" smtClean="0"/>
              <a:t> Integer </a:t>
            </a:r>
            <a:r>
              <a:rPr lang="en-IN" sz="6000" dirty="0" smtClean="0">
                <a:hlinkClick r:id="rId3"/>
              </a:rPr>
              <a:t>class</a:t>
            </a:r>
            <a:r>
              <a:rPr lang="en-IN" sz="6000" dirty="0" smtClean="0"/>
              <a:t> method which returns the hash code for the given inputs. </a:t>
            </a:r>
            <a:endParaRPr lang="en-IN" sz="6000" dirty="0" smtClean="0"/>
          </a:p>
          <a:p>
            <a:pPr algn="just"/>
            <a:r>
              <a:rPr lang="en-IN" sz="6000" dirty="0" smtClean="0"/>
              <a:t>There </a:t>
            </a:r>
            <a:r>
              <a:rPr lang="en-IN" sz="6000" dirty="0" smtClean="0"/>
              <a:t>are </a:t>
            </a:r>
            <a:r>
              <a:rPr lang="en-IN" sz="6000" b="1" dirty="0" smtClean="0"/>
              <a:t>two</a:t>
            </a:r>
            <a:r>
              <a:rPr lang="en-IN" sz="6000" dirty="0" smtClean="0"/>
              <a:t> different types of </a:t>
            </a:r>
            <a:r>
              <a:rPr lang="en-IN" sz="6000" dirty="0" smtClean="0">
                <a:hlinkClick r:id="rId4"/>
              </a:rPr>
              <a:t>Java</a:t>
            </a:r>
            <a:r>
              <a:rPr lang="en-IN" sz="6000" dirty="0" smtClean="0"/>
              <a:t> </a:t>
            </a:r>
            <a:r>
              <a:rPr lang="en-IN" sz="6000" dirty="0" err="1" smtClean="0"/>
              <a:t>hashCode</a:t>
            </a:r>
            <a:r>
              <a:rPr lang="en-IN" sz="6000" dirty="0" smtClean="0"/>
              <a:t>() method which can be differentiated depending on its parameter.</a:t>
            </a:r>
          </a:p>
          <a:p>
            <a:pPr algn="just"/>
            <a:r>
              <a:rPr lang="en-IN" sz="6000" dirty="0" smtClean="0"/>
              <a:t>Integer </a:t>
            </a:r>
            <a:r>
              <a:rPr lang="en-IN" sz="6000" dirty="0" err="1" smtClean="0"/>
              <a:t>hashCode</a:t>
            </a:r>
            <a:r>
              <a:rPr lang="en-IN" sz="6000" dirty="0" smtClean="0"/>
              <a:t>() </a:t>
            </a:r>
          </a:p>
          <a:p>
            <a:pPr algn="just"/>
            <a:r>
              <a:rPr lang="en-IN" sz="6000" dirty="0" smtClean="0"/>
              <a:t> </a:t>
            </a:r>
            <a:r>
              <a:rPr lang="en-IN" sz="6000" dirty="0" smtClean="0"/>
              <a:t>Integer </a:t>
            </a:r>
            <a:r>
              <a:rPr lang="en-IN" sz="6000" dirty="0" err="1" smtClean="0"/>
              <a:t>hashCode</a:t>
            </a:r>
            <a:r>
              <a:rPr lang="en-IN" sz="6000" dirty="0" smtClean="0"/>
              <a:t>(</a:t>
            </a:r>
            <a:r>
              <a:rPr lang="en-IN" sz="6000" dirty="0" err="1" smtClean="0"/>
              <a:t>int</a:t>
            </a:r>
            <a:r>
              <a:rPr lang="en-IN" sz="6000" dirty="0" smtClean="0"/>
              <a:t> value</a:t>
            </a:r>
            <a:r>
              <a:rPr lang="en-IN" sz="6000" dirty="0" smtClean="0"/>
              <a:t>)</a:t>
            </a:r>
            <a:endParaRPr lang="en-IN" sz="6000" dirty="0" smtClean="0"/>
          </a:p>
          <a:p>
            <a:pPr algn="just"/>
            <a:r>
              <a:rPr lang="en-IN" sz="6000" dirty="0" smtClean="0"/>
              <a:t>The</a:t>
            </a:r>
            <a:r>
              <a:rPr lang="en-IN" sz="6000" dirty="0" smtClean="0"/>
              <a:t> </a:t>
            </a:r>
            <a:r>
              <a:rPr lang="en-IN" sz="6000" b="1" dirty="0" err="1" smtClean="0"/>
              <a:t>hashCode</a:t>
            </a:r>
            <a:r>
              <a:rPr lang="en-IN" sz="6000" b="1" dirty="0" smtClean="0"/>
              <a:t>()</a:t>
            </a:r>
            <a:r>
              <a:rPr lang="en-IN" sz="6000" dirty="0" smtClean="0"/>
              <a:t> is a method of </a:t>
            </a:r>
            <a:r>
              <a:rPr lang="en-IN" sz="6000" dirty="0" smtClean="0">
                <a:hlinkClick r:id="rId5"/>
              </a:rPr>
              <a:t>Java</a:t>
            </a:r>
            <a:r>
              <a:rPr lang="en-IN" sz="6000" dirty="0" smtClean="0"/>
              <a:t> Integer Class which determines the hash code for a given Integer. It overrides </a:t>
            </a:r>
            <a:r>
              <a:rPr lang="en-IN" sz="6000" dirty="0" err="1" smtClean="0"/>
              <a:t>hashCode</a:t>
            </a:r>
            <a:r>
              <a:rPr lang="en-IN" sz="6000" dirty="0" smtClean="0"/>
              <a:t> in </a:t>
            </a:r>
            <a:r>
              <a:rPr lang="en-IN" sz="6000" b="1" dirty="0" smtClean="0"/>
              <a:t>class Object</a:t>
            </a:r>
            <a:r>
              <a:rPr lang="en-IN" sz="6000" dirty="0" smtClean="0"/>
              <a:t>. By default, this method returns a random integer that is unique for each instance.</a:t>
            </a:r>
          </a:p>
          <a:p>
            <a:pPr algn="just"/>
            <a:r>
              <a:rPr lang="en-IN" sz="6000" dirty="0" smtClean="0"/>
              <a:t>The</a:t>
            </a:r>
            <a:r>
              <a:rPr lang="en-IN" sz="6000" dirty="0" smtClean="0"/>
              <a:t> </a:t>
            </a:r>
            <a:r>
              <a:rPr lang="en-IN" sz="6000" b="1" dirty="0" err="1" smtClean="0"/>
              <a:t>hashCode</a:t>
            </a:r>
            <a:r>
              <a:rPr lang="en-IN" sz="6000" b="1" dirty="0" smtClean="0"/>
              <a:t>(</a:t>
            </a:r>
            <a:r>
              <a:rPr lang="en-IN" sz="6000" b="1" dirty="0" err="1" smtClean="0"/>
              <a:t>int</a:t>
            </a:r>
            <a:r>
              <a:rPr lang="en-IN" sz="6000" b="1" dirty="0" smtClean="0"/>
              <a:t> value)</a:t>
            </a:r>
            <a:r>
              <a:rPr lang="en-IN" sz="6000" dirty="0" smtClean="0"/>
              <a:t> is an inbuilt Java Integer Class method which determines a hash code for a given </a:t>
            </a:r>
            <a:r>
              <a:rPr lang="en-IN" sz="6000" dirty="0" err="1" smtClean="0"/>
              <a:t>int</a:t>
            </a:r>
            <a:r>
              <a:rPr lang="en-IN" sz="6000" dirty="0" smtClean="0"/>
              <a:t> value</a:t>
            </a:r>
            <a:r>
              <a:rPr lang="en-IN" sz="6000" dirty="0" smtClean="0"/>
              <a:t>.</a:t>
            </a:r>
          </a:p>
          <a:p>
            <a:pPr>
              <a:buNone/>
            </a:pPr>
            <a:endParaRPr lang="en-IN" sz="2800" b="1" dirty="0" smtClean="0"/>
          </a:p>
          <a:p>
            <a:pPr>
              <a:buNone/>
            </a:pPr>
            <a:endParaRPr lang="en-IN" sz="2800" b="1" dirty="0" smtClean="0"/>
          </a:p>
          <a:p>
            <a:pPr>
              <a:buNone/>
            </a:pPr>
            <a:endParaRPr lang="en-IN" sz="2800" b="1" dirty="0" smtClean="0"/>
          </a:p>
          <a:p>
            <a:pPr>
              <a:buNone/>
            </a:pPr>
            <a:endParaRPr lang="en-IN" sz="2800" b="1" dirty="0" smtClean="0"/>
          </a:p>
          <a:p>
            <a:pPr>
              <a:buNone/>
            </a:pPr>
            <a:r>
              <a:rPr lang="en-IN" sz="5500" b="1" dirty="0" smtClean="0"/>
              <a:t>public</a:t>
            </a:r>
            <a:r>
              <a:rPr lang="en-IN" sz="5500" dirty="0" smtClean="0"/>
              <a:t> </a:t>
            </a:r>
            <a:r>
              <a:rPr lang="en-IN" sz="5500" b="1" dirty="0" smtClean="0"/>
              <a:t>class</a:t>
            </a:r>
            <a:r>
              <a:rPr lang="en-IN" sz="5500" dirty="0" smtClean="0"/>
              <a:t> IntegerHashCodeExample1 {  </a:t>
            </a:r>
          </a:p>
          <a:p>
            <a:pPr>
              <a:buNone/>
            </a:pPr>
            <a:r>
              <a:rPr lang="en-IN" sz="5500" dirty="0" smtClean="0"/>
              <a:t>    </a:t>
            </a:r>
            <a:r>
              <a:rPr lang="en-IN" sz="5500" b="1" dirty="0" smtClean="0"/>
              <a:t>public</a:t>
            </a:r>
            <a:r>
              <a:rPr lang="en-IN" sz="5500" dirty="0" smtClean="0"/>
              <a:t> </a:t>
            </a:r>
            <a:r>
              <a:rPr lang="en-IN" sz="5500" b="1" dirty="0" smtClean="0"/>
              <a:t>static</a:t>
            </a:r>
            <a:r>
              <a:rPr lang="en-IN" sz="5500" dirty="0" smtClean="0"/>
              <a:t> </a:t>
            </a:r>
            <a:r>
              <a:rPr lang="en-IN" sz="5500" b="1" dirty="0" smtClean="0"/>
              <a:t>void</a:t>
            </a:r>
            <a:r>
              <a:rPr lang="en-IN" sz="5500" dirty="0" smtClean="0"/>
              <a:t> main(String[] </a:t>
            </a:r>
            <a:r>
              <a:rPr lang="en-IN" sz="5500" dirty="0" err="1" smtClean="0"/>
              <a:t>args</a:t>
            </a:r>
            <a:r>
              <a:rPr lang="en-IN" sz="5500" dirty="0" smtClean="0"/>
              <a:t>)  </a:t>
            </a:r>
            <a:r>
              <a:rPr lang="en-IN" sz="5500" dirty="0" smtClean="0"/>
              <a:t> </a:t>
            </a:r>
            <a:r>
              <a:rPr lang="en-IN" sz="5500" dirty="0" smtClean="0"/>
              <a:t>    {  </a:t>
            </a:r>
          </a:p>
          <a:p>
            <a:pPr>
              <a:buNone/>
            </a:pPr>
            <a:r>
              <a:rPr lang="en-IN" sz="5500" dirty="0" smtClean="0"/>
              <a:t>        //Create integer object  </a:t>
            </a:r>
          </a:p>
          <a:p>
            <a:pPr>
              <a:buNone/>
            </a:pPr>
            <a:r>
              <a:rPr lang="en-IN" sz="5500" dirty="0" smtClean="0"/>
              <a:t>        Integer </a:t>
            </a:r>
            <a:r>
              <a:rPr lang="en-IN" sz="5500" dirty="0" err="1" smtClean="0"/>
              <a:t>i</a:t>
            </a:r>
            <a:r>
              <a:rPr lang="en-IN" sz="5500" dirty="0" smtClean="0"/>
              <a:t> = </a:t>
            </a:r>
            <a:r>
              <a:rPr lang="en-IN" sz="5500" b="1" dirty="0" smtClean="0"/>
              <a:t>new</a:t>
            </a:r>
            <a:r>
              <a:rPr lang="en-IN" sz="5500" dirty="0" smtClean="0"/>
              <a:t> Integer("155");  </a:t>
            </a:r>
          </a:p>
          <a:p>
            <a:pPr>
              <a:buNone/>
            </a:pPr>
            <a:r>
              <a:rPr lang="en-IN" sz="5500" dirty="0" smtClean="0"/>
              <a:t>        //Returned hash code value for this object   </a:t>
            </a:r>
          </a:p>
          <a:p>
            <a:pPr>
              <a:buNone/>
            </a:pPr>
            <a:r>
              <a:rPr lang="en-IN" sz="5500" dirty="0" smtClean="0"/>
              <a:t>        </a:t>
            </a:r>
            <a:r>
              <a:rPr lang="en-IN" sz="5500" b="1" dirty="0" err="1" smtClean="0"/>
              <a:t>int</a:t>
            </a:r>
            <a:r>
              <a:rPr lang="en-IN" sz="5500" dirty="0" smtClean="0"/>
              <a:t> </a:t>
            </a:r>
            <a:r>
              <a:rPr lang="en-IN" sz="5500" dirty="0" err="1" smtClean="0"/>
              <a:t>hashValue</a:t>
            </a:r>
            <a:r>
              <a:rPr lang="en-IN" sz="5500" dirty="0" smtClean="0"/>
              <a:t> = </a:t>
            </a:r>
            <a:r>
              <a:rPr lang="en-IN" sz="5500" dirty="0" err="1" smtClean="0"/>
              <a:t>i.hashCode</a:t>
            </a:r>
            <a:r>
              <a:rPr lang="en-IN" sz="5500" dirty="0" smtClean="0"/>
              <a:t>();  </a:t>
            </a:r>
          </a:p>
          <a:p>
            <a:pPr>
              <a:buNone/>
            </a:pPr>
            <a:r>
              <a:rPr lang="en-IN" sz="5500" dirty="0" smtClean="0"/>
              <a:t>        </a:t>
            </a:r>
            <a:r>
              <a:rPr lang="en-IN" sz="5500" dirty="0" err="1" smtClean="0"/>
              <a:t>System.out.println</a:t>
            </a:r>
            <a:r>
              <a:rPr lang="en-IN" sz="5500" dirty="0" smtClean="0"/>
              <a:t>("Hash code Value for object is: " + </a:t>
            </a:r>
            <a:r>
              <a:rPr lang="en-IN" sz="5500" dirty="0" err="1" smtClean="0"/>
              <a:t>hashValue</a:t>
            </a:r>
            <a:r>
              <a:rPr lang="en-IN" sz="5500" dirty="0" smtClean="0"/>
              <a:t>);  </a:t>
            </a:r>
          </a:p>
          <a:p>
            <a:pPr>
              <a:buNone/>
            </a:pPr>
            <a:r>
              <a:rPr lang="en-IN" sz="5500" dirty="0" smtClean="0"/>
              <a:t>    }  </a:t>
            </a:r>
            <a:r>
              <a:rPr lang="en-IN" sz="5500" dirty="0" smtClean="0"/>
              <a:t>  }</a:t>
            </a:r>
            <a:r>
              <a:rPr lang="en-IN" sz="5500" dirty="0" smtClean="0"/>
              <a:t>  </a:t>
            </a:r>
            <a:r>
              <a:rPr lang="en-IN" sz="5500" dirty="0" smtClean="0"/>
              <a:t> </a:t>
            </a:r>
            <a:endParaRPr lang="en-IN" sz="55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equals(Object </a:t>
            </a:r>
            <a:r>
              <a:rPr lang="en-IN" dirty="0" err="1" smtClean="0">
                <a:solidFill>
                  <a:srgbClr val="FF0000"/>
                </a:solidFill>
              </a:rPr>
              <a:t>obj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/>
              <a:t>equals(Object </a:t>
            </a:r>
            <a:r>
              <a:rPr lang="en-IN" dirty="0" err="1" smtClean="0"/>
              <a:t>obj</a:t>
            </a:r>
            <a:r>
              <a:rPr lang="en-IN" dirty="0" smtClean="0"/>
              <a:t>) is the method of Object class. This method is used to compare the given objects. It is suggested to override equals(Object </a:t>
            </a:r>
            <a:r>
              <a:rPr lang="en-IN" dirty="0" err="1" smtClean="0"/>
              <a:t>obj</a:t>
            </a:r>
            <a:r>
              <a:rPr lang="en-IN" dirty="0" smtClean="0"/>
              <a:t>) method to get our own equality condition on Objects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800" dirty="0" smtClean="0"/>
              <a:t>class </a:t>
            </a:r>
            <a:r>
              <a:rPr lang="en-IN" sz="2800" dirty="0" smtClean="0"/>
              <a:t>Main {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public </a:t>
            </a:r>
            <a:r>
              <a:rPr lang="en-IN" sz="2800" dirty="0" smtClean="0"/>
              <a:t>static void main(String[] </a:t>
            </a:r>
            <a:r>
              <a:rPr lang="en-IN" sz="2800" dirty="0" err="1" smtClean="0"/>
              <a:t>args</a:t>
            </a:r>
            <a:r>
              <a:rPr lang="en-IN" sz="2800" dirty="0" smtClean="0"/>
              <a:t>) {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Object </a:t>
            </a:r>
            <a:r>
              <a:rPr lang="en-IN" sz="2800" dirty="0" smtClean="0"/>
              <a:t>obj1 = new Object(); </a:t>
            </a:r>
            <a:r>
              <a:rPr lang="en-IN" sz="2800" dirty="0" smtClean="0"/>
              <a:t>Object </a:t>
            </a:r>
            <a:r>
              <a:rPr lang="en-IN" sz="2800" dirty="0" smtClean="0"/>
              <a:t>obj2 = obj1; </a:t>
            </a:r>
            <a:endParaRPr lang="en-IN" sz="2800" dirty="0" smtClean="0"/>
          </a:p>
          <a:p>
            <a:pPr>
              <a:buNone/>
            </a:pPr>
            <a:r>
              <a:rPr lang="en-IN" sz="2800" dirty="0" err="1" smtClean="0"/>
              <a:t>System.out.println</a:t>
            </a:r>
            <a:r>
              <a:rPr lang="en-IN" sz="2800" dirty="0" smtClean="0"/>
              <a:t>(obj1.equals(obj2</a:t>
            </a:r>
            <a:r>
              <a:rPr lang="en-IN" sz="2800" dirty="0" smtClean="0"/>
              <a:t>)); </a:t>
            </a:r>
          </a:p>
          <a:p>
            <a:pPr>
              <a:buNone/>
            </a:pPr>
            <a:r>
              <a:rPr lang="en-IN" sz="2800" dirty="0" smtClean="0"/>
              <a:t>}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} 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4200" b="1" dirty="0" smtClean="0">
                <a:solidFill>
                  <a:srgbClr val="FF0000"/>
                </a:solidFill>
              </a:rPr>
              <a:t> finalize</a:t>
            </a:r>
            <a:r>
              <a:rPr lang="en-IN" sz="4200" b="1" dirty="0" smtClean="0">
                <a:solidFill>
                  <a:srgbClr val="FF0000"/>
                </a:solidFill>
              </a:rPr>
              <a:t>()</a:t>
            </a:r>
          </a:p>
          <a:p>
            <a:pPr algn="just" fontAlgn="base"/>
            <a:r>
              <a:rPr lang="en-IN" sz="2400" dirty="0" smtClean="0"/>
              <a:t>finalize( ) method is a method of Object class which is called just before the destruction of an object by the garbage collector.</a:t>
            </a:r>
          </a:p>
          <a:p>
            <a:pPr algn="just" fontAlgn="base"/>
            <a:r>
              <a:rPr lang="en-IN" sz="2400" dirty="0" smtClean="0"/>
              <a:t>After finalize( ) method gets executed completely, the object automatically gets destroyed.</a:t>
            </a:r>
          </a:p>
          <a:p>
            <a:pPr algn="just" fontAlgn="base"/>
            <a:r>
              <a:rPr lang="en-IN" sz="2400" dirty="0" smtClean="0"/>
              <a:t>The purpose of calling finalize method is to perform activities related to clean up, resource </a:t>
            </a:r>
            <a:r>
              <a:rPr lang="en-IN" sz="2400" dirty="0" err="1" smtClean="0"/>
              <a:t>deallocation</a:t>
            </a:r>
            <a:r>
              <a:rPr lang="en-IN" sz="2400" dirty="0" smtClean="0"/>
              <a:t> etc</a:t>
            </a:r>
            <a:r>
              <a:rPr lang="en-IN" sz="2400" dirty="0" smtClean="0"/>
              <a:t>.</a:t>
            </a:r>
          </a:p>
          <a:p>
            <a:pPr algn="just" fontAlgn="base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Syntax: protected</a:t>
            </a:r>
            <a:r>
              <a:rPr lang="en-IN" sz="2400" dirty="0" smtClean="0">
                <a:solidFill>
                  <a:srgbClr val="FF0000"/>
                </a:solidFill>
              </a:rPr>
              <a:t> </a:t>
            </a:r>
            <a:r>
              <a:rPr lang="en-IN" sz="2400" b="1" dirty="0" smtClean="0">
                <a:solidFill>
                  <a:srgbClr val="FF0000"/>
                </a:solidFill>
              </a:rPr>
              <a:t>void</a:t>
            </a:r>
            <a:r>
              <a:rPr lang="en-IN" sz="2400" dirty="0" smtClean="0">
                <a:solidFill>
                  <a:srgbClr val="FF0000"/>
                </a:solidFill>
              </a:rPr>
              <a:t> finalize() </a:t>
            </a:r>
            <a:r>
              <a:rPr lang="en-IN" sz="2400" b="1" dirty="0" smtClean="0">
                <a:solidFill>
                  <a:srgbClr val="FF0000"/>
                </a:solidFill>
              </a:rPr>
              <a:t>throws</a:t>
            </a:r>
            <a:r>
              <a:rPr lang="en-IN" sz="2400" dirty="0" smtClean="0">
                <a:solidFill>
                  <a:srgbClr val="FF0000"/>
                </a:solidFill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</a:rPr>
              <a:t>Throwable</a:t>
            </a:r>
            <a:r>
              <a:rPr lang="en-IN" sz="2400" dirty="0" smtClean="0">
                <a:solidFill>
                  <a:srgbClr val="FF0000"/>
                </a:solidFill>
              </a:rPr>
              <a:t>  </a:t>
            </a:r>
          </a:p>
          <a:p>
            <a:pPr algn="just" fontAlgn="base"/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public class JavafinalizeExample1 {  </a:t>
            </a:r>
          </a:p>
          <a:p>
            <a:pPr>
              <a:buNone/>
            </a:pPr>
            <a:r>
              <a:rPr lang="en-IN" sz="2400" dirty="0" smtClean="0"/>
              <a:t>     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{   </a:t>
            </a:r>
          </a:p>
          <a:p>
            <a:pPr>
              <a:buNone/>
            </a:pPr>
            <a:r>
              <a:rPr lang="en-IN" sz="2400" dirty="0" smtClean="0"/>
              <a:t>        JavafinalizeExample1 </a:t>
            </a:r>
            <a:r>
              <a:rPr lang="en-IN" sz="2400" dirty="0" err="1" smtClean="0"/>
              <a:t>obj</a:t>
            </a:r>
            <a:r>
              <a:rPr lang="en-IN" sz="2400" dirty="0" smtClean="0"/>
              <a:t> = new JavafinalizeExample1(); 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obj.hashCode</a:t>
            </a:r>
            <a:r>
              <a:rPr lang="en-IN" sz="2400" dirty="0" smtClean="0"/>
              <a:t>()); 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obj</a:t>
            </a:r>
            <a:r>
              <a:rPr lang="en-IN" sz="2400" dirty="0" smtClean="0"/>
              <a:t> = null; 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System.gc</a:t>
            </a:r>
            <a:r>
              <a:rPr lang="en-IN" sz="2400" dirty="0" smtClean="0"/>
              <a:t>(); 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("end of garbage collection");   </a:t>
            </a:r>
          </a:p>
          <a:p>
            <a:pPr>
              <a:buNone/>
            </a:pPr>
            <a:r>
              <a:rPr lang="en-IN" sz="2400" dirty="0" smtClean="0"/>
              <a:t>      }   </a:t>
            </a:r>
          </a:p>
          <a:p>
            <a:pPr>
              <a:buNone/>
            </a:pPr>
            <a:r>
              <a:rPr lang="en-IN" sz="2400" dirty="0" smtClean="0"/>
              <a:t>       protected void finalize()       {   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("finalize method called");   </a:t>
            </a:r>
          </a:p>
          <a:p>
            <a:pPr>
              <a:buNone/>
            </a:pPr>
            <a:r>
              <a:rPr lang="en-IN" sz="2400" dirty="0" smtClean="0"/>
              <a:t>    }   </a:t>
            </a:r>
          </a:p>
          <a:p>
            <a:pPr>
              <a:buNone/>
            </a:pPr>
            <a:r>
              <a:rPr lang="en-IN" sz="2400" dirty="0" smtClean="0"/>
              <a:t>} </a:t>
            </a:r>
          </a:p>
          <a:p>
            <a:pPr algn="just" fontAlgn="base"/>
            <a:endParaRPr lang="en-IN" sz="2400" dirty="0" smtClean="0"/>
          </a:p>
          <a:p>
            <a:pPr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getClass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pPr algn="just"/>
            <a:r>
              <a:rPr lang="en-IN" sz="2800" dirty="0" err="1" smtClean="0"/>
              <a:t>getClass</a:t>
            </a:r>
            <a:r>
              <a:rPr lang="en-IN" sz="2800" dirty="0" smtClean="0"/>
              <a:t>() is the method of Object class. This method returns the runtime class of this object. </a:t>
            </a: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400" dirty="0" smtClean="0"/>
              <a:t>class </a:t>
            </a:r>
            <a:r>
              <a:rPr lang="en-IN" sz="2400" dirty="0" smtClean="0"/>
              <a:t>Main {</a:t>
            </a:r>
          </a:p>
          <a:p>
            <a:pPr>
              <a:buNone/>
            </a:pPr>
            <a:r>
              <a:rPr lang="en-IN" sz="2400" dirty="0" smtClean="0"/>
              <a:t>    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{</a:t>
            </a:r>
          </a:p>
          <a:p>
            <a:pPr>
              <a:buNone/>
            </a:pPr>
            <a:r>
              <a:rPr lang="en-IN" sz="2400" dirty="0" smtClean="0"/>
              <a:t>        Main </a:t>
            </a:r>
            <a:r>
              <a:rPr lang="en-IN" sz="2400" dirty="0" err="1" smtClean="0"/>
              <a:t>main</a:t>
            </a:r>
            <a:r>
              <a:rPr lang="en-IN" sz="2400" dirty="0" smtClean="0"/>
              <a:t> = new Main();</a:t>
            </a:r>
          </a:p>
          <a:p>
            <a:pPr>
              <a:buNone/>
            </a:pPr>
            <a:r>
              <a:rPr lang="en-IN" sz="2400" dirty="0" smtClean="0"/>
              <a:t>        Object ob=new Object();</a:t>
            </a:r>
          </a:p>
          <a:p>
            <a:pPr>
              <a:buNone/>
            </a:pPr>
            <a:r>
              <a:rPr lang="en-IN" sz="2400" dirty="0" smtClean="0"/>
              <a:t>        // printing class name of the main object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main.getClass</a:t>
            </a:r>
            <a:r>
              <a:rPr lang="en-IN" sz="2400" dirty="0" smtClean="0"/>
              <a:t>());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ob.getClass</a:t>
            </a:r>
            <a:r>
              <a:rPr lang="en-IN" sz="2400" dirty="0" smtClean="0"/>
              <a:t>());</a:t>
            </a:r>
          </a:p>
          <a:p>
            <a:pPr>
              <a:buNone/>
            </a:pPr>
            <a:r>
              <a:rPr lang="en-IN" sz="2400" dirty="0" smtClean="0"/>
              <a:t>    }</a:t>
            </a:r>
          </a:p>
          <a:p>
            <a:pPr>
              <a:buNone/>
            </a:pPr>
            <a:r>
              <a:rPr lang="en-IN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clone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 smtClean="0"/>
              <a:t>Object clone() method creates a shallow copy of the object.</a:t>
            </a:r>
          </a:p>
          <a:p>
            <a:r>
              <a:rPr lang="en-IN" dirty="0" smtClean="0"/>
              <a:t>Here, the shallow copy means it creates a new object and copies all the fields and methods associated with the object.</a:t>
            </a:r>
          </a:p>
          <a:p>
            <a:pPr>
              <a:buNone/>
            </a:pPr>
            <a:r>
              <a:rPr lang="en-IN" dirty="0" smtClean="0"/>
              <a:t>The syntax of the clone() method is:</a:t>
            </a:r>
          </a:p>
          <a:p>
            <a:pPr>
              <a:buNone/>
            </a:pPr>
            <a:r>
              <a:rPr lang="en-IN" dirty="0" err="1" smtClean="0"/>
              <a:t>object.clone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34AE75-7FBB-4E73-A23E-75095D378FD8}"/>
</file>

<file path=customXml/itemProps2.xml><?xml version="1.0" encoding="utf-8"?>
<ds:datastoreItem xmlns:ds="http://schemas.openxmlformats.org/officeDocument/2006/customXml" ds:itemID="{C74D6A37-D457-434F-97E9-D4D09C1A1CCF}"/>
</file>

<file path=customXml/itemProps3.xml><?xml version="1.0" encoding="utf-8"?>
<ds:datastoreItem xmlns:ds="http://schemas.openxmlformats.org/officeDocument/2006/customXml" ds:itemID="{02D42DE0-2574-41F9-B9D3-2A1F45A3D569}"/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631</Words>
  <Application>Microsoft Office PowerPoint</Application>
  <PresentationFormat>On-screen Show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Object class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srishti ranjan</cp:lastModifiedBy>
  <cp:revision>80</cp:revision>
  <dcterms:created xsi:type="dcterms:W3CDTF">2006-08-16T00:00:00Z</dcterms:created>
  <dcterms:modified xsi:type="dcterms:W3CDTF">2022-12-19T08:56:10Z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