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1" r:id="rId6"/>
    <p:sldId id="260" r:id="rId7"/>
    <p:sldId id="259" r:id="rId8"/>
    <p:sldId id="258" r:id="rId9"/>
    <p:sldId id="267" r:id="rId10"/>
    <p:sldId id="268" r:id="rId11"/>
    <p:sldId id="269"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5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85800"/>
          </a:xfrm>
        </p:spPr>
        <p:txBody>
          <a:bodyPr>
            <a:normAutofit fontScale="90000"/>
          </a:bodyPr>
          <a:lstStyle/>
          <a:p>
            <a:r>
              <a:rPr lang="en-IN" b="1" dirty="0"/>
              <a:t>Serialization</a:t>
            </a:r>
          </a:p>
        </p:txBody>
      </p:sp>
      <p:sp>
        <p:nvSpPr>
          <p:cNvPr id="3" name="Subtitle 2"/>
          <p:cNvSpPr>
            <a:spLocks noGrp="1"/>
          </p:cNvSpPr>
          <p:nvPr>
            <p:ph type="subTitle" idx="1"/>
          </p:nvPr>
        </p:nvSpPr>
        <p:spPr>
          <a:xfrm>
            <a:off x="0" y="685800"/>
            <a:ext cx="9144000" cy="6172200"/>
          </a:xfrm>
        </p:spPr>
        <p:txBody>
          <a:bodyPr/>
          <a:lstStyle/>
          <a:p>
            <a:pPr algn="just">
              <a:buFont typeface="Arial" pitchFamily="34" charset="0"/>
              <a:buChar char="•"/>
            </a:pPr>
            <a:r>
              <a:rPr lang="en-IN" b="1" dirty="0">
                <a:solidFill>
                  <a:schemeClr val="tx1"/>
                </a:solidFill>
              </a:rPr>
              <a:t> </a:t>
            </a:r>
            <a:r>
              <a:rPr lang="en-IN" sz="2800" b="1" dirty="0">
                <a:solidFill>
                  <a:schemeClr val="tx1"/>
                </a:solidFill>
              </a:rPr>
              <a:t>Serialization in Java</a:t>
            </a:r>
            <a:r>
              <a:rPr lang="en-IN" sz="2800" dirty="0">
                <a:solidFill>
                  <a:schemeClr val="tx1"/>
                </a:solidFill>
              </a:rPr>
              <a:t> is a mechanism of </a:t>
            </a:r>
            <a:r>
              <a:rPr lang="en-IN" sz="2800" i="1" dirty="0">
                <a:solidFill>
                  <a:schemeClr val="tx1"/>
                </a:solidFill>
              </a:rPr>
              <a:t>writing the state of an object into a byte-stream</a:t>
            </a:r>
            <a:r>
              <a:rPr lang="en-IN" sz="2800" dirty="0">
                <a:solidFill>
                  <a:schemeClr val="tx1"/>
                </a:solidFill>
              </a:rPr>
              <a:t>.</a:t>
            </a:r>
          </a:p>
          <a:p>
            <a:pPr algn="just">
              <a:buFont typeface="Arial" pitchFamily="34" charset="0"/>
              <a:buChar char="•"/>
            </a:pPr>
            <a:r>
              <a:rPr lang="en-IN" dirty="0">
                <a:solidFill>
                  <a:schemeClr val="tx1"/>
                </a:solidFill>
              </a:rPr>
              <a:t> It is mainly used in Hibernate, RMI, JPA, EJB and JMS technologies.</a:t>
            </a:r>
          </a:p>
          <a:p>
            <a:pPr algn="just">
              <a:buFont typeface="Arial" pitchFamily="34" charset="0"/>
              <a:buChar char="•"/>
            </a:pPr>
            <a:r>
              <a:rPr lang="en-IN" dirty="0">
                <a:solidFill>
                  <a:schemeClr val="tx1"/>
                </a:solidFill>
              </a:rPr>
              <a:t> The reverse operation of serialization is called </a:t>
            </a:r>
            <a:r>
              <a:rPr lang="en-IN" i="1" dirty="0" err="1">
                <a:solidFill>
                  <a:schemeClr val="tx1"/>
                </a:solidFill>
              </a:rPr>
              <a:t>deserialization</a:t>
            </a:r>
            <a:r>
              <a:rPr lang="en-IN" dirty="0">
                <a:solidFill>
                  <a:schemeClr val="tx1"/>
                </a:solidFill>
              </a:rPr>
              <a:t> where byte-stream is converted into an object</a:t>
            </a:r>
            <a:r>
              <a:rPr lang="en-IN" dirty="0"/>
              <a:t>.</a:t>
            </a:r>
          </a:p>
          <a:p>
            <a:pPr algn="just">
              <a:buFont typeface="Arial" pitchFamily="34" charset="0"/>
              <a:buChar char="•"/>
            </a:pPr>
            <a:r>
              <a:rPr lang="en-IN" dirty="0"/>
              <a:t> </a:t>
            </a:r>
            <a:r>
              <a:rPr lang="en-IN" dirty="0">
                <a:solidFill>
                  <a:schemeClr val="tx1"/>
                </a:solidFill>
              </a:rPr>
              <a:t>serialization and </a:t>
            </a:r>
            <a:r>
              <a:rPr lang="en-IN" dirty="0" err="1">
                <a:solidFill>
                  <a:schemeClr val="tx1"/>
                </a:solidFill>
              </a:rPr>
              <a:t>deserialization</a:t>
            </a:r>
            <a:r>
              <a:rPr lang="en-IN" dirty="0">
                <a:solidFill>
                  <a:schemeClr val="tx1"/>
                </a:solidFill>
              </a:rPr>
              <a:t> process is platform-independent, it means you can serialize an object on one platform and </a:t>
            </a:r>
            <a:r>
              <a:rPr lang="en-IN" dirty="0" err="1">
                <a:solidFill>
                  <a:schemeClr val="tx1"/>
                </a:solidFill>
              </a:rPr>
              <a:t>deserialize</a:t>
            </a:r>
            <a:r>
              <a:rPr lang="en-IN" dirty="0">
                <a:solidFill>
                  <a:schemeClr val="tx1"/>
                </a:solidFill>
              </a:rPr>
              <a:t> it on a different platform.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6A9063-635D-307E-A27E-83EF26A71F52}"/>
              </a:ext>
            </a:extLst>
          </p:cNvPr>
          <p:cNvSpPr>
            <a:spLocks noGrp="1"/>
          </p:cNvSpPr>
          <p:nvPr>
            <p:ph idx="1"/>
          </p:nvPr>
        </p:nvSpPr>
        <p:spPr>
          <a:xfrm>
            <a:off x="0" y="0"/>
            <a:ext cx="9144000" cy="6858000"/>
          </a:xfrm>
        </p:spPr>
        <p:txBody>
          <a:bodyPr/>
          <a:lstStyle/>
          <a:p>
            <a:pPr marL="0" indent="0" algn="ctr">
              <a:buNone/>
            </a:pPr>
            <a:r>
              <a:rPr lang="en-IN" b="1" dirty="0"/>
              <a:t>Java.io Classes</a:t>
            </a:r>
          </a:p>
          <a:p>
            <a:pPr marL="0" indent="0">
              <a:buNone/>
            </a:pPr>
            <a:endParaRPr lang="en-IN" dirty="0"/>
          </a:p>
        </p:txBody>
      </p:sp>
      <p:graphicFrame>
        <p:nvGraphicFramePr>
          <p:cNvPr id="4" name="Table 3">
            <a:extLst>
              <a:ext uri="{FF2B5EF4-FFF2-40B4-BE49-F238E27FC236}">
                <a16:creationId xmlns:a16="http://schemas.microsoft.com/office/drawing/2014/main" xmlns="" id="{F46A2D87-ADE9-B9F3-5A3C-F27213A559A4}"/>
              </a:ext>
            </a:extLst>
          </p:cNvPr>
          <p:cNvGraphicFramePr>
            <a:graphicFrameLocks noGrp="1"/>
          </p:cNvGraphicFramePr>
          <p:nvPr>
            <p:extLst>
              <p:ext uri="{D42A27DB-BD31-4B8C-83A1-F6EECF244321}">
                <p14:modId xmlns:p14="http://schemas.microsoft.com/office/powerpoint/2010/main" xmlns="" val="432629243"/>
              </p:ext>
            </p:extLst>
          </p:nvPr>
        </p:nvGraphicFramePr>
        <p:xfrm>
          <a:off x="76200" y="685800"/>
          <a:ext cx="9067799" cy="6172197"/>
        </p:xfrm>
        <a:graphic>
          <a:graphicData uri="http://schemas.openxmlformats.org/drawingml/2006/table">
            <a:tbl>
              <a:tblPr/>
              <a:tblGrid>
                <a:gridCol w="1904238">
                  <a:extLst>
                    <a:ext uri="{9D8B030D-6E8A-4147-A177-3AD203B41FA5}">
                      <a16:colId xmlns:a16="http://schemas.microsoft.com/office/drawing/2014/main" xmlns="" val="2139755360"/>
                    </a:ext>
                  </a:extLst>
                </a:gridCol>
                <a:gridCol w="7163561">
                  <a:extLst>
                    <a:ext uri="{9D8B030D-6E8A-4147-A177-3AD203B41FA5}">
                      <a16:colId xmlns:a16="http://schemas.microsoft.com/office/drawing/2014/main" xmlns="" val="2259001295"/>
                    </a:ext>
                  </a:extLst>
                </a:gridCol>
              </a:tblGrid>
              <a:tr h="269147">
                <a:tc>
                  <a:txBody>
                    <a:bodyPr/>
                    <a:lstStyle/>
                    <a:p>
                      <a:r>
                        <a:rPr lang="en-IN" sz="1300" b="1">
                          <a:effectLst/>
                        </a:rPr>
                        <a:t>Class</a:t>
                      </a:r>
                      <a:endParaRPr lang="en-IN" sz="1300">
                        <a:effectLst/>
                      </a:endParaRPr>
                    </a:p>
                  </a:txBody>
                  <a:tcPr marL="0" marR="0" marT="0" marB="0" anchor="ctr">
                    <a:lnL w="12700" cap="flat" cmpd="sng" algn="ctr">
                      <a:solidFill>
                        <a:srgbClr val="509FA0"/>
                      </a:solidFill>
                      <a:prstDash val="solid"/>
                      <a:round/>
                      <a:headEnd type="none" w="med" len="med"/>
                      <a:tailEnd type="none" w="med" len="med"/>
                    </a:lnL>
                    <a:lnR w="12700" cap="flat" cmpd="sng" algn="ctr">
                      <a:solidFill>
                        <a:srgbClr val="709CA0"/>
                      </a:solidFill>
                      <a:prstDash val="solid"/>
                      <a:round/>
                      <a:headEnd type="none" w="med" len="med"/>
                      <a:tailEnd type="none" w="med" len="med"/>
                    </a:lnR>
                    <a:lnT w="12700" cap="flat" cmpd="sng" algn="ctr">
                      <a:solidFill>
                        <a:srgbClr val="509FA0"/>
                      </a:solidFill>
                      <a:prstDash val="solid"/>
                      <a:round/>
                      <a:headEnd type="none" w="med" len="med"/>
                      <a:tailEnd type="none" w="med" len="med"/>
                    </a:lnT>
                    <a:lnB w="12700" cap="flat" cmpd="sng" algn="ctr">
                      <a:solidFill>
                        <a:srgbClr val="B0A0A0"/>
                      </a:solidFill>
                      <a:prstDash val="solid"/>
                      <a:round/>
                      <a:headEnd type="none" w="med" len="med"/>
                      <a:tailEnd type="none" w="med" len="med"/>
                    </a:lnB>
                    <a:solidFill>
                      <a:srgbClr val="FFFFCC"/>
                    </a:solidFill>
                  </a:tcPr>
                </a:tc>
                <a:tc>
                  <a:txBody>
                    <a:bodyPr/>
                    <a:lstStyle/>
                    <a:p>
                      <a:r>
                        <a:rPr lang="en-IN" sz="1300" b="1">
                          <a:effectLst/>
                        </a:rPr>
                        <a:t> Description</a:t>
                      </a:r>
                      <a:endParaRPr lang="en-IN" sz="1300">
                        <a:effectLst/>
                      </a:endParaRPr>
                    </a:p>
                  </a:txBody>
                  <a:tcPr marL="0" marR="0" marT="0" marB="0" anchor="ctr">
                    <a:lnL w="12700" cap="flat" cmpd="sng" algn="ctr">
                      <a:solidFill>
                        <a:srgbClr val="709CA0"/>
                      </a:solidFill>
                      <a:prstDash val="solid"/>
                      <a:round/>
                      <a:headEnd type="none" w="med" len="med"/>
                      <a:tailEnd type="none" w="med" len="med"/>
                    </a:lnL>
                    <a:lnR w="12700" cap="flat" cmpd="sng" algn="ctr">
                      <a:solidFill>
                        <a:srgbClr val="709CA0"/>
                      </a:solidFill>
                      <a:prstDash val="solid"/>
                      <a:round/>
                      <a:headEnd type="none" w="med" len="med"/>
                      <a:tailEnd type="none" w="med" len="med"/>
                    </a:lnR>
                    <a:lnT w="12700" cap="flat" cmpd="sng" algn="ctr">
                      <a:solidFill>
                        <a:srgbClr val="709CA0"/>
                      </a:solidFill>
                      <a:prstDash val="solid"/>
                      <a:round/>
                      <a:headEnd type="none" w="med" len="med"/>
                      <a:tailEnd type="none" w="med" len="med"/>
                    </a:lnT>
                    <a:lnB w="12700" cap="flat" cmpd="sng" algn="ctr">
                      <a:solidFill>
                        <a:srgbClr val="D09FA0"/>
                      </a:solidFill>
                      <a:prstDash val="solid"/>
                      <a:round/>
                      <a:headEnd type="none" w="med" len="med"/>
                      <a:tailEnd type="none" w="med" len="med"/>
                    </a:lnB>
                    <a:solidFill>
                      <a:srgbClr val="FFFFCC"/>
                    </a:solidFill>
                  </a:tcPr>
                </a:tc>
                <a:extLst>
                  <a:ext uri="{0D108BD9-81ED-4DB2-BD59-A6C34878D82A}">
                    <a16:rowId xmlns:a16="http://schemas.microsoft.com/office/drawing/2014/main" xmlns="" val="2216714250"/>
                  </a:ext>
                </a:extLst>
              </a:tr>
              <a:tr h="538294">
                <a:tc>
                  <a:txBody>
                    <a:bodyPr/>
                    <a:lstStyle/>
                    <a:p>
                      <a:r>
                        <a:rPr lang="en-IN" sz="1300" dirty="0">
                          <a:effectLst/>
                        </a:rPr>
                        <a:t> </a:t>
                      </a:r>
                      <a:r>
                        <a:rPr lang="en-IN" sz="1300" dirty="0" err="1">
                          <a:effectLst/>
                        </a:rPr>
                        <a:t>BufferedInputStream</a:t>
                      </a:r>
                      <a:endParaRPr lang="en-IN" sz="1300" dirty="0">
                        <a:effectLst/>
                      </a:endParaRPr>
                    </a:p>
                  </a:txBody>
                  <a:tcPr marL="0" marR="0" marT="0" marB="0">
                    <a:lnL w="12700" cap="flat" cmpd="sng" algn="ctr">
                      <a:solidFill>
                        <a:srgbClr val="B0A0A0"/>
                      </a:solidFill>
                      <a:prstDash val="solid"/>
                      <a:round/>
                      <a:headEnd type="none" w="med" len="med"/>
                      <a:tailEnd type="none" w="med" len="med"/>
                    </a:lnL>
                    <a:lnR w="12700" cap="flat" cmpd="sng" algn="ctr">
                      <a:solidFill>
                        <a:srgbClr val="D09FA0"/>
                      </a:solidFill>
                      <a:prstDash val="solid"/>
                      <a:round/>
                      <a:headEnd type="none" w="med" len="med"/>
                      <a:tailEnd type="none" w="med" len="med"/>
                    </a:lnR>
                    <a:lnT w="12700" cap="flat" cmpd="sng" algn="ctr">
                      <a:solidFill>
                        <a:srgbClr val="B0A0A0"/>
                      </a:solidFill>
                      <a:prstDash val="solid"/>
                      <a:round/>
                      <a:headEnd type="none" w="med" len="med"/>
                      <a:tailEnd type="none" w="med" len="med"/>
                    </a:lnT>
                    <a:lnB w="12700" cap="flat" cmpd="sng" algn="ctr">
                      <a:solidFill>
                        <a:srgbClr val="90A0A0"/>
                      </a:solidFill>
                      <a:prstDash val="solid"/>
                      <a:round/>
                      <a:headEnd type="none" w="med" len="med"/>
                      <a:tailEnd type="none" w="med" len="med"/>
                    </a:lnB>
                    <a:solidFill>
                      <a:srgbClr val="FFFFCC"/>
                    </a:solidFill>
                  </a:tcPr>
                </a:tc>
                <a:tc>
                  <a:txBody>
                    <a:bodyPr/>
                    <a:lstStyle/>
                    <a:p>
                      <a:r>
                        <a:rPr lang="en-US" sz="1300">
                          <a:effectLst/>
                        </a:rPr>
                        <a:t>It used for creating an internal buffer array. It supports the mark and reset methods.</a:t>
                      </a:r>
                    </a:p>
                  </a:txBody>
                  <a:tcPr marL="0" marR="0" marT="0" marB="0" anchor="ctr">
                    <a:lnL w="12700" cap="flat" cmpd="sng" algn="ctr">
                      <a:solidFill>
                        <a:srgbClr val="D09FA0"/>
                      </a:solidFill>
                      <a:prstDash val="solid"/>
                      <a:round/>
                      <a:headEnd type="none" w="med" len="med"/>
                      <a:tailEnd type="none" w="med" len="med"/>
                    </a:lnL>
                    <a:lnR w="12700" cap="flat" cmpd="sng" algn="ctr">
                      <a:solidFill>
                        <a:srgbClr val="D09FA0"/>
                      </a:solidFill>
                      <a:prstDash val="solid"/>
                      <a:round/>
                      <a:headEnd type="none" w="med" len="med"/>
                      <a:tailEnd type="none" w="med" len="med"/>
                    </a:lnR>
                    <a:lnT w="12700" cap="flat" cmpd="sng" algn="ctr">
                      <a:solidFill>
                        <a:srgbClr val="D09FA0"/>
                      </a:solidFill>
                      <a:prstDash val="solid"/>
                      <a:round/>
                      <a:headEnd type="none" w="med" len="med"/>
                      <a:tailEnd type="none" w="med" len="med"/>
                    </a:lnT>
                    <a:lnB w="12700" cap="flat" cmpd="sng" algn="ctr">
                      <a:solidFill>
                        <a:srgbClr val="B09CA0"/>
                      </a:solidFill>
                      <a:prstDash val="solid"/>
                      <a:round/>
                      <a:headEnd type="none" w="med" len="med"/>
                      <a:tailEnd type="none" w="med" len="med"/>
                    </a:lnB>
                    <a:solidFill>
                      <a:srgbClr val="FFFFCC"/>
                    </a:solidFill>
                  </a:tcPr>
                </a:tc>
                <a:extLst>
                  <a:ext uri="{0D108BD9-81ED-4DB2-BD59-A6C34878D82A}">
                    <a16:rowId xmlns:a16="http://schemas.microsoft.com/office/drawing/2014/main" xmlns="" val="3894502921"/>
                  </a:ext>
                </a:extLst>
              </a:tr>
              <a:tr h="538294">
                <a:tc>
                  <a:txBody>
                    <a:bodyPr/>
                    <a:lstStyle/>
                    <a:p>
                      <a:r>
                        <a:rPr lang="en-IN" sz="1300">
                          <a:effectLst/>
                        </a:rPr>
                        <a:t> BufferedOutputStream</a:t>
                      </a:r>
                    </a:p>
                  </a:txBody>
                  <a:tcPr marL="0" marR="0" marT="0" marB="0">
                    <a:lnL w="12700" cap="flat" cmpd="sng" algn="ctr">
                      <a:solidFill>
                        <a:srgbClr val="90A0A0"/>
                      </a:solidFill>
                      <a:prstDash val="solid"/>
                      <a:round/>
                      <a:headEnd type="none" w="med" len="med"/>
                      <a:tailEnd type="none" w="med" len="med"/>
                    </a:lnL>
                    <a:lnR w="12700" cap="flat" cmpd="sng" algn="ctr">
                      <a:solidFill>
                        <a:srgbClr val="B09CA0"/>
                      </a:solidFill>
                      <a:prstDash val="solid"/>
                      <a:round/>
                      <a:headEnd type="none" w="med" len="med"/>
                      <a:tailEnd type="none" w="med" len="med"/>
                    </a:lnR>
                    <a:lnT w="12700" cap="flat" cmpd="sng" algn="ctr">
                      <a:solidFill>
                        <a:srgbClr val="90A0A0"/>
                      </a:solidFill>
                      <a:prstDash val="solid"/>
                      <a:round/>
                      <a:headEnd type="none" w="med" len="med"/>
                      <a:tailEnd type="none" w="med" len="med"/>
                    </a:lnT>
                    <a:lnB w="12700" cap="flat" cmpd="sng" algn="ctr">
                      <a:solidFill>
                        <a:srgbClr val="B0A0A0"/>
                      </a:solidFill>
                      <a:prstDash val="solid"/>
                      <a:round/>
                      <a:headEnd type="none" w="med" len="med"/>
                      <a:tailEnd type="none" w="med" len="med"/>
                    </a:lnB>
                    <a:solidFill>
                      <a:srgbClr val="FFFFCC"/>
                    </a:solidFill>
                  </a:tcPr>
                </a:tc>
                <a:tc>
                  <a:txBody>
                    <a:bodyPr/>
                    <a:lstStyle/>
                    <a:p>
                      <a:r>
                        <a:rPr lang="en-US" sz="1300">
                          <a:effectLst/>
                        </a:rPr>
                        <a:t>This class used for writes byte to output stream. It implements a buffered output stream.</a:t>
                      </a:r>
                    </a:p>
                  </a:txBody>
                  <a:tcPr marL="0" marR="0" marT="0" marB="0" anchor="ctr">
                    <a:lnL w="12700" cap="flat" cmpd="sng" algn="ctr">
                      <a:solidFill>
                        <a:srgbClr val="B09CA0"/>
                      </a:solidFill>
                      <a:prstDash val="solid"/>
                      <a:round/>
                      <a:headEnd type="none" w="med" len="med"/>
                      <a:tailEnd type="none" w="med" len="med"/>
                    </a:lnL>
                    <a:lnR w="12700" cap="flat" cmpd="sng" algn="ctr">
                      <a:solidFill>
                        <a:srgbClr val="B09CA0"/>
                      </a:solidFill>
                      <a:prstDash val="solid"/>
                      <a:round/>
                      <a:headEnd type="none" w="med" len="med"/>
                      <a:tailEnd type="none" w="med" len="med"/>
                    </a:lnR>
                    <a:lnT w="12700" cap="flat" cmpd="sng" algn="ctr">
                      <a:solidFill>
                        <a:srgbClr val="B09CA0"/>
                      </a:solidFill>
                      <a:prstDash val="solid"/>
                      <a:round/>
                      <a:headEnd type="none" w="med" len="med"/>
                      <a:tailEnd type="none" w="med" len="med"/>
                    </a:lnT>
                    <a:lnB w="12700" cap="flat" cmpd="sng" algn="ctr">
                      <a:solidFill>
                        <a:srgbClr val="F0A6A0"/>
                      </a:solidFill>
                      <a:prstDash val="solid"/>
                      <a:round/>
                      <a:headEnd type="none" w="med" len="med"/>
                      <a:tailEnd type="none" w="med" len="med"/>
                    </a:lnB>
                    <a:solidFill>
                      <a:srgbClr val="FFFFCC"/>
                    </a:solidFill>
                  </a:tcPr>
                </a:tc>
                <a:extLst>
                  <a:ext uri="{0D108BD9-81ED-4DB2-BD59-A6C34878D82A}">
                    <a16:rowId xmlns:a16="http://schemas.microsoft.com/office/drawing/2014/main" xmlns="" val="2712457995"/>
                  </a:ext>
                </a:extLst>
              </a:tr>
              <a:tr h="801986">
                <a:tc>
                  <a:txBody>
                    <a:bodyPr/>
                    <a:lstStyle/>
                    <a:p>
                      <a:r>
                        <a:rPr lang="en-IN" sz="1300">
                          <a:effectLst/>
                        </a:rPr>
                        <a:t> BufferedReader</a:t>
                      </a:r>
                    </a:p>
                  </a:txBody>
                  <a:tcPr marL="0" marR="0" marT="0" marB="0">
                    <a:lnL w="12700" cap="flat" cmpd="sng" algn="ctr">
                      <a:solidFill>
                        <a:srgbClr val="B0A0A0"/>
                      </a:solidFill>
                      <a:prstDash val="solid"/>
                      <a:round/>
                      <a:headEnd type="none" w="med" len="med"/>
                      <a:tailEnd type="none" w="med" len="med"/>
                    </a:lnL>
                    <a:lnR w="12700" cap="flat" cmpd="sng" algn="ctr">
                      <a:solidFill>
                        <a:srgbClr val="F0A6A0"/>
                      </a:solidFill>
                      <a:prstDash val="solid"/>
                      <a:round/>
                      <a:headEnd type="none" w="med" len="med"/>
                      <a:tailEnd type="none" w="med" len="med"/>
                    </a:lnR>
                    <a:lnT w="12700" cap="flat" cmpd="sng" algn="ctr">
                      <a:solidFill>
                        <a:srgbClr val="B0A0A0"/>
                      </a:solidFill>
                      <a:prstDash val="solid"/>
                      <a:round/>
                      <a:headEnd type="none" w="med" len="med"/>
                      <a:tailEnd type="none" w="med" len="med"/>
                    </a:lnT>
                    <a:lnB w="12700" cap="flat" cmpd="sng" algn="ctr">
                      <a:solidFill>
                        <a:srgbClr val="70A7A0"/>
                      </a:solidFill>
                      <a:prstDash val="solid"/>
                      <a:round/>
                      <a:headEnd type="none" w="med" len="med"/>
                      <a:tailEnd type="none" w="med" len="med"/>
                    </a:lnB>
                    <a:solidFill>
                      <a:srgbClr val="FFFFCC"/>
                    </a:solidFill>
                  </a:tcPr>
                </a:tc>
                <a:tc>
                  <a:txBody>
                    <a:bodyPr/>
                    <a:lstStyle/>
                    <a:p>
                      <a:r>
                        <a:rPr lang="en-US" sz="1300">
                          <a:effectLst/>
                        </a:rPr>
                        <a:t>This class provides read text from character input stream and buffering characters. It also reads characters, arrays and lines.</a:t>
                      </a:r>
                    </a:p>
                  </a:txBody>
                  <a:tcPr marL="0" marR="0" marT="0" marB="0" anchor="ctr">
                    <a:lnL w="12700" cap="flat" cmpd="sng" algn="ctr">
                      <a:solidFill>
                        <a:srgbClr val="F0A6A0"/>
                      </a:solidFill>
                      <a:prstDash val="solid"/>
                      <a:round/>
                      <a:headEnd type="none" w="med" len="med"/>
                      <a:tailEnd type="none" w="med" len="med"/>
                    </a:lnL>
                    <a:lnR w="12700" cap="flat" cmpd="sng" algn="ctr">
                      <a:solidFill>
                        <a:srgbClr val="F0A6A0"/>
                      </a:solidFill>
                      <a:prstDash val="solid"/>
                      <a:round/>
                      <a:headEnd type="none" w="med" len="med"/>
                      <a:tailEnd type="none" w="med" len="med"/>
                    </a:lnR>
                    <a:lnT w="12700" cap="flat" cmpd="sng" algn="ctr">
                      <a:solidFill>
                        <a:srgbClr val="F0A6A0"/>
                      </a:solidFill>
                      <a:prstDash val="solid"/>
                      <a:round/>
                      <a:headEnd type="none" w="med" len="med"/>
                      <a:tailEnd type="none" w="med" len="med"/>
                    </a:lnT>
                    <a:lnB w="12700" cap="flat" cmpd="sng" algn="ctr">
                      <a:solidFill>
                        <a:srgbClr val="30A3A0"/>
                      </a:solidFill>
                      <a:prstDash val="solid"/>
                      <a:round/>
                      <a:headEnd type="none" w="med" len="med"/>
                      <a:tailEnd type="none" w="med" len="med"/>
                    </a:lnB>
                    <a:solidFill>
                      <a:srgbClr val="FFFFCC"/>
                    </a:solidFill>
                  </a:tcPr>
                </a:tc>
                <a:extLst>
                  <a:ext uri="{0D108BD9-81ED-4DB2-BD59-A6C34878D82A}">
                    <a16:rowId xmlns:a16="http://schemas.microsoft.com/office/drawing/2014/main" xmlns="" val="3491097362"/>
                  </a:ext>
                </a:extLst>
              </a:tr>
              <a:tr h="801986">
                <a:tc>
                  <a:txBody>
                    <a:bodyPr/>
                    <a:lstStyle/>
                    <a:p>
                      <a:r>
                        <a:rPr lang="en-IN" sz="1300">
                          <a:effectLst/>
                        </a:rPr>
                        <a:t> BufferedWriter</a:t>
                      </a:r>
                    </a:p>
                  </a:txBody>
                  <a:tcPr marL="0" marR="0" marT="0" marB="0">
                    <a:lnL w="12700" cap="flat" cmpd="sng" algn="ctr">
                      <a:solidFill>
                        <a:srgbClr val="70A7A0"/>
                      </a:solidFill>
                      <a:prstDash val="solid"/>
                      <a:round/>
                      <a:headEnd type="none" w="med" len="med"/>
                      <a:tailEnd type="none" w="med" len="med"/>
                    </a:lnL>
                    <a:lnR w="12700" cap="flat" cmpd="sng" algn="ctr">
                      <a:solidFill>
                        <a:srgbClr val="30A3A0"/>
                      </a:solidFill>
                      <a:prstDash val="solid"/>
                      <a:round/>
                      <a:headEnd type="none" w="med" len="med"/>
                      <a:tailEnd type="none" w="med" len="med"/>
                    </a:lnR>
                    <a:lnT w="12700" cap="flat" cmpd="sng" algn="ctr">
                      <a:solidFill>
                        <a:srgbClr val="70A7A0"/>
                      </a:solidFill>
                      <a:prstDash val="solid"/>
                      <a:round/>
                      <a:headEnd type="none" w="med" len="med"/>
                      <a:tailEnd type="none" w="med" len="med"/>
                    </a:lnT>
                    <a:lnB w="12700" cap="flat" cmpd="sng" algn="ctr">
                      <a:solidFill>
                        <a:srgbClr val="F0A3A0"/>
                      </a:solidFill>
                      <a:prstDash val="solid"/>
                      <a:round/>
                      <a:headEnd type="none" w="med" len="med"/>
                      <a:tailEnd type="none" w="med" len="med"/>
                    </a:lnB>
                    <a:solidFill>
                      <a:srgbClr val="FFFFCC"/>
                    </a:solidFill>
                  </a:tcPr>
                </a:tc>
                <a:tc>
                  <a:txBody>
                    <a:bodyPr/>
                    <a:lstStyle/>
                    <a:p>
                      <a:r>
                        <a:rPr lang="en-US" sz="1300">
                          <a:effectLst/>
                        </a:rPr>
                        <a:t>This class provides write text from character output stream and buffering characters. It also writes characters, arrays and lines.</a:t>
                      </a:r>
                    </a:p>
                  </a:txBody>
                  <a:tcPr marL="0" marR="0" marT="0" marB="0" anchor="ctr">
                    <a:lnL w="12700" cap="flat" cmpd="sng" algn="ctr">
                      <a:solidFill>
                        <a:srgbClr val="30A3A0"/>
                      </a:solidFill>
                      <a:prstDash val="solid"/>
                      <a:round/>
                      <a:headEnd type="none" w="med" len="med"/>
                      <a:tailEnd type="none" w="med" len="med"/>
                    </a:lnL>
                    <a:lnR w="12700" cap="flat" cmpd="sng" algn="ctr">
                      <a:solidFill>
                        <a:srgbClr val="30A3A0"/>
                      </a:solidFill>
                      <a:prstDash val="solid"/>
                      <a:round/>
                      <a:headEnd type="none" w="med" len="med"/>
                      <a:tailEnd type="none" w="med" len="med"/>
                    </a:lnR>
                    <a:lnT w="12700" cap="flat" cmpd="sng" algn="ctr">
                      <a:solidFill>
                        <a:srgbClr val="30A3A0"/>
                      </a:solidFill>
                      <a:prstDash val="solid"/>
                      <a:round/>
                      <a:headEnd type="none" w="med" len="med"/>
                      <a:tailEnd type="none" w="med" len="med"/>
                    </a:lnT>
                    <a:lnB w="12700" cap="flat" cmpd="sng" algn="ctr">
                      <a:solidFill>
                        <a:srgbClr val="10A6A0"/>
                      </a:solidFill>
                      <a:prstDash val="solid"/>
                      <a:round/>
                      <a:headEnd type="none" w="med" len="med"/>
                      <a:tailEnd type="none" w="med" len="med"/>
                    </a:lnB>
                    <a:solidFill>
                      <a:srgbClr val="FFFFCC"/>
                    </a:solidFill>
                  </a:tcPr>
                </a:tc>
                <a:extLst>
                  <a:ext uri="{0D108BD9-81ED-4DB2-BD59-A6C34878D82A}">
                    <a16:rowId xmlns:a16="http://schemas.microsoft.com/office/drawing/2014/main" xmlns="" val="2034577362"/>
                  </a:ext>
                </a:extLst>
              </a:tr>
              <a:tr h="538294">
                <a:tc>
                  <a:txBody>
                    <a:bodyPr/>
                    <a:lstStyle/>
                    <a:p>
                      <a:r>
                        <a:rPr lang="en-IN" sz="1300">
                          <a:effectLst/>
                        </a:rPr>
                        <a:t> ByteArrayInputStream</a:t>
                      </a:r>
                    </a:p>
                  </a:txBody>
                  <a:tcPr marL="0" marR="0" marT="0" marB="0">
                    <a:lnL w="12700" cap="flat" cmpd="sng" algn="ctr">
                      <a:solidFill>
                        <a:srgbClr val="F0A3A0"/>
                      </a:solidFill>
                      <a:prstDash val="solid"/>
                      <a:round/>
                      <a:headEnd type="none" w="med" len="med"/>
                      <a:tailEnd type="none" w="med" len="med"/>
                    </a:lnL>
                    <a:lnR w="12700" cap="flat" cmpd="sng" algn="ctr">
                      <a:solidFill>
                        <a:srgbClr val="10A6A0"/>
                      </a:solidFill>
                      <a:prstDash val="solid"/>
                      <a:round/>
                      <a:headEnd type="none" w="med" len="med"/>
                      <a:tailEnd type="none" w="med" len="med"/>
                    </a:lnR>
                    <a:lnT w="12700" cap="flat" cmpd="sng" algn="ctr">
                      <a:solidFill>
                        <a:srgbClr val="F0A3A0"/>
                      </a:solidFill>
                      <a:prstDash val="solid"/>
                      <a:round/>
                      <a:headEnd type="none" w="med" len="med"/>
                      <a:tailEnd type="none" w="med" len="med"/>
                    </a:lnT>
                    <a:lnB w="12700" cap="flat" cmpd="sng" algn="ctr">
                      <a:solidFill>
                        <a:srgbClr val="70A9A0"/>
                      </a:solidFill>
                      <a:prstDash val="solid"/>
                      <a:round/>
                      <a:headEnd type="none" w="med" len="med"/>
                      <a:tailEnd type="none" w="med" len="med"/>
                    </a:lnB>
                    <a:solidFill>
                      <a:srgbClr val="FFFFCC"/>
                    </a:solidFill>
                  </a:tcPr>
                </a:tc>
                <a:tc>
                  <a:txBody>
                    <a:bodyPr/>
                    <a:lstStyle/>
                    <a:p>
                      <a:r>
                        <a:rPr lang="en-US" sz="1300">
                          <a:effectLst/>
                        </a:rPr>
                        <a:t>It contains the internal buffer and read data from the stream.</a:t>
                      </a:r>
                    </a:p>
                  </a:txBody>
                  <a:tcPr marL="0" marR="0" marT="0" marB="0" anchor="ctr">
                    <a:lnL w="12700" cap="flat" cmpd="sng" algn="ctr">
                      <a:solidFill>
                        <a:srgbClr val="10A6A0"/>
                      </a:solidFill>
                      <a:prstDash val="solid"/>
                      <a:round/>
                      <a:headEnd type="none" w="med" len="med"/>
                      <a:tailEnd type="none" w="med" len="med"/>
                    </a:lnL>
                    <a:lnR w="12700" cap="flat" cmpd="sng" algn="ctr">
                      <a:solidFill>
                        <a:srgbClr val="10A6A0"/>
                      </a:solidFill>
                      <a:prstDash val="solid"/>
                      <a:round/>
                      <a:headEnd type="none" w="med" len="med"/>
                      <a:tailEnd type="none" w="med" len="med"/>
                    </a:lnR>
                    <a:lnT w="12700" cap="flat" cmpd="sng" algn="ctr">
                      <a:solidFill>
                        <a:srgbClr val="10A6A0"/>
                      </a:solidFill>
                      <a:prstDash val="solid"/>
                      <a:round/>
                      <a:headEnd type="none" w="med" len="med"/>
                      <a:tailEnd type="none" w="med" len="med"/>
                    </a:lnT>
                    <a:lnB w="12700" cap="flat" cmpd="sng" algn="ctr">
                      <a:solidFill>
                        <a:srgbClr val="D0A3A0"/>
                      </a:solidFill>
                      <a:prstDash val="solid"/>
                      <a:round/>
                      <a:headEnd type="none" w="med" len="med"/>
                      <a:tailEnd type="none" w="med" len="med"/>
                    </a:lnB>
                    <a:solidFill>
                      <a:srgbClr val="FFFFCC"/>
                    </a:solidFill>
                  </a:tcPr>
                </a:tc>
                <a:extLst>
                  <a:ext uri="{0D108BD9-81ED-4DB2-BD59-A6C34878D82A}">
                    <a16:rowId xmlns:a16="http://schemas.microsoft.com/office/drawing/2014/main" xmlns="" val="2687670430"/>
                  </a:ext>
                </a:extLst>
              </a:tr>
              <a:tr h="538294">
                <a:tc>
                  <a:txBody>
                    <a:bodyPr/>
                    <a:lstStyle/>
                    <a:p>
                      <a:r>
                        <a:rPr lang="en-IN" sz="1300">
                          <a:effectLst/>
                        </a:rPr>
                        <a:t> ByteArrayOutputStream</a:t>
                      </a:r>
                    </a:p>
                  </a:txBody>
                  <a:tcPr marL="0" marR="0" marT="0" marB="0">
                    <a:lnL w="12700" cap="flat" cmpd="sng" algn="ctr">
                      <a:solidFill>
                        <a:srgbClr val="70A9A0"/>
                      </a:solidFill>
                      <a:prstDash val="solid"/>
                      <a:round/>
                      <a:headEnd type="none" w="med" len="med"/>
                      <a:tailEnd type="none" w="med" len="med"/>
                    </a:lnL>
                    <a:lnR w="12700" cap="flat" cmpd="sng" algn="ctr">
                      <a:solidFill>
                        <a:srgbClr val="D0A3A0"/>
                      </a:solidFill>
                      <a:prstDash val="solid"/>
                      <a:round/>
                      <a:headEnd type="none" w="med" len="med"/>
                      <a:tailEnd type="none" w="med" len="med"/>
                    </a:lnR>
                    <a:lnT w="12700" cap="flat" cmpd="sng" algn="ctr">
                      <a:solidFill>
                        <a:srgbClr val="70A9A0"/>
                      </a:solidFill>
                      <a:prstDash val="solid"/>
                      <a:round/>
                      <a:headEnd type="none" w="med" len="med"/>
                      <a:tailEnd type="none" w="med" len="med"/>
                    </a:lnT>
                    <a:lnB w="12700" cap="flat" cmpd="sng" algn="ctr">
                      <a:solidFill>
                        <a:srgbClr val="F0A5A0"/>
                      </a:solidFill>
                      <a:prstDash val="solid"/>
                      <a:round/>
                      <a:headEnd type="none" w="med" len="med"/>
                      <a:tailEnd type="none" w="med" len="med"/>
                    </a:lnB>
                    <a:solidFill>
                      <a:srgbClr val="FFFFCC"/>
                    </a:solidFill>
                  </a:tcPr>
                </a:tc>
                <a:tc>
                  <a:txBody>
                    <a:bodyPr/>
                    <a:lstStyle/>
                    <a:p>
                      <a:r>
                        <a:rPr lang="en-US" sz="1300">
                          <a:effectLst/>
                        </a:rPr>
                        <a:t>This class used for data is written into byte array. This is implement in output stream class. </a:t>
                      </a:r>
                    </a:p>
                  </a:txBody>
                  <a:tcPr marL="0" marR="0" marT="0" marB="0" anchor="ctr">
                    <a:lnL w="12700" cap="flat" cmpd="sng" algn="ctr">
                      <a:solidFill>
                        <a:srgbClr val="D0A3A0"/>
                      </a:solidFill>
                      <a:prstDash val="solid"/>
                      <a:round/>
                      <a:headEnd type="none" w="med" len="med"/>
                      <a:tailEnd type="none" w="med" len="med"/>
                    </a:lnL>
                    <a:lnR w="12700" cap="flat" cmpd="sng" algn="ctr">
                      <a:solidFill>
                        <a:srgbClr val="D0A3A0"/>
                      </a:solidFill>
                      <a:prstDash val="solid"/>
                      <a:round/>
                      <a:headEnd type="none" w="med" len="med"/>
                      <a:tailEnd type="none" w="med" len="med"/>
                    </a:lnR>
                    <a:lnT w="12700" cap="flat" cmpd="sng" algn="ctr">
                      <a:solidFill>
                        <a:srgbClr val="D0A3A0"/>
                      </a:solidFill>
                      <a:prstDash val="solid"/>
                      <a:round/>
                      <a:headEnd type="none" w="med" len="med"/>
                      <a:tailEnd type="none" w="med" len="med"/>
                    </a:lnT>
                    <a:lnB w="12700" cap="flat" cmpd="sng" algn="ctr">
                      <a:solidFill>
                        <a:srgbClr val="F0A5A0"/>
                      </a:solidFill>
                      <a:prstDash val="solid"/>
                      <a:round/>
                      <a:headEnd type="none" w="med" len="med"/>
                      <a:tailEnd type="none" w="med" len="med"/>
                    </a:lnB>
                    <a:solidFill>
                      <a:srgbClr val="FFFFCC"/>
                    </a:solidFill>
                  </a:tcPr>
                </a:tc>
                <a:extLst>
                  <a:ext uri="{0D108BD9-81ED-4DB2-BD59-A6C34878D82A}">
                    <a16:rowId xmlns:a16="http://schemas.microsoft.com/office/drawing/2014/main" xmlns="" val="1368521382"/>
                  </a:ext>
                </a:extLst>
              </a:tr>
              <a:tr h="534657">
                <a:tc>
                  <a:txBody>
                    <a:bodyPr/>
                    <a:lstStyle/>
                    <a:p>
                      <a:r>
                        <a:rPr lang="en-IN" sz="1300">
                          <a:effectLst/>
                        </a:rPr>
                        <a:t> CharArrayReader</a:t>
                      </a:r>
                    </a:p>
                  </a:txBody>
                  <a:tcPr marL="0" marR="0" marT="0" marB="0">
                    <a:lnL w="12700" cap="flat" cmpd="sng" algn="ctr">
                      <a:solidFill>
                        <a:srgbClr val="F0A5A0"/>
                      </a:solidFill>
                      <a:prstDash val="solid"/>
                      <a:round/>
                      <a:headEnd type="none" w="med" len="med"/>
                      <a:tailEnd type="none" w="med" len="med"/>
                    </a:lnL>
                    <a:lnR w="12700" cap="flat" cmpd="sng" algn="ctr">
                      <a:solidFill>
                        <a:srgbClr val="F0A5A0"/>
                      </a:solidFill>
                      <a:prstDash val="solid"/>
                      <a:round/>
                      <a:headEnd type="none" w="med" len="med"/>
                      <a:tailEnd type="none" w="med" len="med"/>
                    </a:lnR>
                    <a:lnT w="12700" cap="flat" cmpd="sng" algn="ctr">
                      <a:solidFill>
                        <a:srgbClr val="F0A5A0"/>
                      </a:solidFill>
                      <a:prstDash val="solid"/>
                      <a:round/>
                      <a:headEnd type="none" w="med" len="med"/>
                      <a:tailEnd type="none" w="med" len="med"/>
                    </a:lnT>
                    <a:lnB w="12700" cap="flat" cmpd="sng" algn="ctr">
                      <a:solidFill>
                        <a:srgbClr val="50A8A0"/>
                      </a:solidFill>
                      <a:prstDash val="solid"/>
                      <a:round/>
                      <a:headEnd type="none" w="med" len="med"/>
                      <a:tailEnd type="none" w="med" len="med"/>
                    </a:lnB>
                    <a:solidFill>
                      <a:srgbClr val="FFFFCC"/>
                    </a:solidFill>
                  </a:tcPr>
                </a:tc>
                <a:tc>
                  <a:txBody>
                    <a:bodyPr/>
                    <a:lstStyle/>
                    <a:p>
                      <a:r>
                        <a:rPr lang="en-US" sz="1300">
                          <a:effectLst/>
                        </a:rPr>
                        <a:t>It used for char input stream and implements a character buffer.</a:t>
                      </a:r>
                    </a:p>
                  </a:txBody>
                  <a:tcPr marL="0" marR="0" marT="0" marB="0" anchor="ctr">
                    <a:lnL w="12700" cap="flat" cmpd="sng" algn="ctr">
                      <a:solidFill>
                        <a:srgbClr val="F0A5A0"/>
                      </a:solidFill>
                      <a:prstDash val="solid"/>
                      <a:round/>
                      <a:headEnd type="none" w="med" len="med"/>
                      <a:tailEnd type="none" w="med" len="med"/>
                    </a:lnL>
                    <a:lnR w="12700" cap="flat" cmpd="sng" algn="ctr">
                      <a:solidFill>
                        <a:srgbClr val="F0A5A0"/>
                      </a:solidFill>
                      <a:prstDash val="solid"/>
                      <a:round/>
                      <a:headEnd type="none" w="med" len="med"/>
                      <a:tailEnd type="none" w="med" len="med"/>
                    </a:lnR>
                    <a:lnT w="12700" cap="flat" cmpd="sng" algn="ctr">
                      <a:solidFill>
                        <a:srgbClr val="F0A5A0"/>
                      </a:solidFill>
                      <a:prstDash val="solid"/>
                      <a:round/>
                      <a:headEnd type="none" w="med" len="med"/>
                      <a:tailEnd type="none" w="med" len="med"/>
                    </a:lnT>
                    <a:lnB w="12700" cap="flat" cmpd="sng" algn="ctr">
                      <a:solidFill>
                        <a:srgbClr val="50A6A0"/>
                      </a:solidFill>
                      <a:prstDash val="solid"/>
                      <a:round/>
                      <a:headEnd type="none" w="med" len="med"/>
                      <a:tailEnd type="none" w="med" len="med"/>
                    </a:lnB>
                    <a:solidFill>
                      <a:srgbClr val="FFFFCC"/>
                    </a:solidFill>
                  </a:tcPr>
                </a:tc>
                <a:extLst>
                  <a:ext uri="{0D108BD9-81ED-4DB2-BD59-A6C34878D82A}">
                    <a16:rowId xmlns:a16="http://schemas.microsoft.com/office/drawing/2014/main" xmlns="" val="4174514890"/>
                  </a:ext>
                </a:extLst>
              </a:tr>
              <a:tr h="534657">
                <a:tc>
                  <a:txBody>
                    <a:bodyPr/>
                    <a:lstStyle/>
                    <a:p>
                      <a:r>
                        <a:rPr lang="en-IN" sz="1300">
                          <a:effectLst/>
                        </a:rPr>
                        <a:t> CharArrayWriter</a:t>
                      </a:r>
                    </a:p>
                  </a:txBody>
                  <a:tcPr marL="0" marR="0" marT="0" marB="0">
                    <a:lnL w="12700" cap="flat" cmpd="sng" algn="ctr">
                      <a:solidFill>
                        <a:srgbClr val="50A8A0"/>
                      </a:solidFill>
                      <a:prstDash val="solid"/>
                      <a:round/>
                      <a:headEnd type="none" w="med" len="med"/>
                      <a:tailEnd type="none" w="med" len="med"/>
                    </a:lnL>
                    <a:lnR w="12700" cap="flat" cmpd="sng" algn="ctr">
                      <a:solidFill>
                        <a:srgbClr val="50A6A0"/>
                      </a:solidFill>
                      <a:prstDash val="solid"/>
                      <a:round/>
                      <a:headEnd type="none" w="med" len="med"/>
                      <a:tailEnd type="none" w="med" len="med"/>
                    </a:lnR>
                    <a:lnT w="12700" cap="flat" cmpd="sng" algn="ctr">
                      <a:solidFill>
                        <a:srgbClr val="50A8A0"/>
                      </a:solidFill>
                      <a:prstDash val="solid"/>
                      <a:round/>
                      <a:headEnd type="none" w="med" len="med"/>
                      <a:tailEnd type="none" w="med" len="med"/>
                    </a:lnT>
                    <a:lnB w="12700" cap="flat" cmpd="sng" algn="ctr">
                      <a:solidFill>
                        <a:srgbClr val="50A2A0"/>
                      </a:solidFill>
                      <a:prstDash val="solid"/>
                      <a:round/>
                      <a:headEnd type="none" w="med" len="med"/>
                      <a:tailEnd type="none" w="med" len="med"/>
                    </a:lnB>
                    <a:solidFill>
                      <a:srgbClr val="FFFFCC"/>
                    </a:solidFill>
                  </a:tcPr>
                </a:tc>
                <a:tc>
                  <a:txBody>
                    <a:bodyPr/>
                    <a:lstStyle/>
                    <a:p>
                      <a:r>
                        <a:rPr lang="en-US" sz="1300">
                          <a:effectLst/>
                        </a:rPr>
                        <a:t>This class also implements a character buffer and it uses an writer.</a:t>
                      </a:r>
                    </a:p>
                  </a:txBody>
                  <a:tcPr marL="0" marR="0" marT="0" marB="0" anchor="ctr">
                    <a:lnL w="12700" cap="flat" cmpd="sng" algn="ctr">
                      <a:solidFill>
                        <a:srgbClr val="50A6A0"/>
                      </a:solidFill>
                      <a:prstDash val="solid"/>
                      <a:round/>
                      <a:headEnd type="none" w="med" len="med"/>
                      <a:tailEnd type="none" w="med" len="med"/>
                    </a:lnL>
                    <a:lnR w="12700" cap="flat" cmpd="sng" algn="ctr">
                      <a:solidFill>
                        <a:srgbClr val="50A6A0"/>
                      </a:solidFill>
                      <a:prstDash val="solid"/>
                      <a:round/>
                      <a:headEnd type="none" w="med" len="med"/>
                      <a:tailEnd type="none" w="med" len="med"/>
                    </a:lnR>
                    <a:lnT w="12700" cap="flat" cmpd="sng" algn="ctr">
                      <a:solidFill>
                        <a:srgbClr val="50A6A0"/>
                      </a:solidFill>
                      <a:prstDash val="solid"/>
                      <a:round/>
                      <a:headEnd type="none" w="med" len="med"/>
                      <a:tailEnd type="none" w="med" len="med"/>
                    </a:lnT>
                    <a:lnB w="12700" cap="flat" cmpd="sng" algn="ctr">
                      <a:solidFill>
                        <a:srgbClr val="50A6A0"/>
                      </a:solidFill>
                      <a:prstDash val="solid"/>
                      <a:round/>
                      <a:headEnd type="none" w="med" len="med"/>
                      <a:tailEnd type="none" w="med" len="med"/>
                    </a:lnB>
                    <a:solidFill>
                      <a:srgbClr val="FFFFCC"/>
                    </a:solidFill>
                  </a:tcPr>
                </a:tc>
                <a:extLst>
                  <a:ext uri="{0D108BD9-81ED-4DB2-BD59-A6C34878D82A}">
                    <a16:rowId xmlns:a16="http://schemas.microsoft.com/office/drawing/2014/main" xmlns="" val="2198032986"/>
                  </a:ext>
                </a:extLst>
              </a:tr>
              <a:tr h="538294">
                <a:tc>
                  <a:txBody>
                    <a:bodyPr/>
                    <a:lstStyle/>
                    <a:p>
                      <a:r>
                        <a:rPr lang="en-IN" sz="1300">
                          <a:effectLst/>
                        </a:rPr>
                        <a:t> DataInputStream</a:t>
                      </a:r>
                    </a:p>
                  </a:txBody>
                  <a:tcPr marL="0" marR="0" marT="0" marB="0">
                    <a:lnL w="12700" cap="flat" cmpd="sng" algn="ctr">
                      <a:solidFill>
                        <a:srgbClr val="50A2A0"/>
                      </a:solidFill>
                      <a:prstDash val="solid"/>
                      <a:round/>
                      <a:headEnd type="none" w="med" len="med"/>
                      <a:tailEnd type="none" w="med" len="med"/>
                    </a:lnL>
                    <a:lnR w="12700" cap="flat" cmpd="sng" algn="ctr">
                      <a:solidFill>
                        <a:srgbClr val="50A6A0"/>
                      </a:solidFill>
                      <a:prstDash val="solid"/>
                      <a:round/>
                      <a:headEnd type="none" w="med" len="med"/>
                      <a:tailEnd type="none" w="med" len="med"/>
                    </a:lnR>
                    <a:lnT w="12700" cap="flat" cmpd="sng" algn="ctr">
                      <a:solidFill>
                        <a:srgbClr val="50A2A0"/>
                      </a:solidFill>
                      <a:prstDash val="solid"/>
                      <a:round/>
                      <a:headEnd type="none" w="med" len="med"/>
                      <a:tailEnd type="none" w="med" len="med"/>
                    </a:lnT>
                    <a:lnB w="12700" cap="flat" cmpd="sng" algn="ctr">
                      <a:solidFill>
                        <a:srgbClr val="70A8A0"/>
                      </a:solidFill>
                      <a:prstDash val="solid"/>
                      <a:round/>
                      <a:headEnd type="none" w="med" len="med"/>
                      <a:tailEnd type="none" w="med" len="med"/>
                    </a:lnB>
                    <a:solidFill>
                      <a:srgbClr val="FFFFCC"/>
                    </a:solidFill>
                  </a:tcPr>
                </a:tc>
                <a:tc>
                  <a:txBody>
                    <a:bodyPr/>
                    <a:lstStyle/>
                    <a:p>
                      <a:r>
                        <a:rPr lang="en-US" sz="1300">
                          <a:effectLst/>
                        </a:rPr>
                        <a:t>This class reads the primitive data types from the input stream in a machine format.</a:t>
                      </a:r>
                    </a:p>
                  </a:txBody>
                  <a:tcPr marL="0" marR="0" marT="0" marB="0" anchor="ctr">
                    <a:lnL w="12700" cap="flat" cmpd="sng" algn="ctr">
                      <a:solidFill>
                        <a:srgbClr val="50A6A0"/>
                      </a:solidFill>
                      <a:prstDash val="solid"/>
                      <a:round/>
                      <a:headEnd type="none" w="med" len="med"/>
                      <a:tailEnd type="none" w="med" len="med"/>
                    </a:lnL>
                    <a:lnR w="12700" cap="flat" cmpd="sng" algn="ctr">
                      <a:solidFill>
                        <a:srgbClr val="50A6A0"/>
                      </a:solidFill>
                      <a:prstDash val="solid"/>
                      <a:round/>
                      <a:headEnd type="none" w="med" len="med"/>
                      <a:tailEnd type="none" w="med" len="med"/>
                    </a:lnR>
                    <a:lnT w="12700" cap="flat" cmpd="sng" algn="ctr">
                      <a:solidFill>
                        <a:srgbClr val="50A6A0"/>
                      </a:solidFill>
                      <a:prstDash val="solid"/>
                      <a:round/>
                      <a:headEnd type="none" w="med" len="med"/>
                      <a:tailEnd type="none" w="med" len="med"/>
                    </a:lnT>
                    <a:lnB w="12700" cap="flat" cmpd="sng" algn="ctr">
                      <a:solidFill>
                        <a:srgbClr val="70A8A0"/>
                      </a:solidFill>
                      <a:prstDash val="solid"/>
                      <a:round/>
                      <a:headEnd type="none" w="med" len="med"/>
                      <a:tailEnd type="none" w="med" len="med"/>
                    </a:lnB>
                    <a:solidFill>
                      <a:srgbClr val="FFFFCC"/>
                    </a:solidFill>
                  </a:tcPr>
                </a:tc>
                <a:extLst>
                  <a:ext uri="{0D108BD9-81ED-4DB2-BD59-A6C34878D82A}">
                    <a16:rowId xmlns:a16="http://schemas.microsoft.com/office/drawing/2014/main" xmlns="" val="2876557502"/>
                  </a:ext>
                </a:extLst>
              </a:tr>
              <a:tr h="538294">
                <a:tc>
                  <a:txBody>
                    <a:bodyPr/>
                    <a:lstStyle/>
                    <a:p>
                      <a:r>
                        <a:rPr lang="en-IN" sz="1300">
                          <a:effectLst/>
                        </a:rPr>
                        <a:t> DataOutputStream</a:t>
                      </a:r>
                    </a:p>
                  </a:txBody>
                  <a:tcPr marL="0" marR="0" marT="0" marB="0">
                    <a:lnL w="12700" cap="flat" cmpd="sng" algn="ctr">
                      <a:solidFill>
                        <a:srgbClr val="70A8A0"/>
                      </a:solidFill>
                      <a:prstDash val="solid"/>
                      <a:round/>
                      <a:headEnd type="none" w="med" len="med"/>
                      <a:tailEnd type="none" w="med" len="med"/>
                    </a:lnL>
                    <a:lnR w="12700" cap="flat" cmpd="sng" algn="ctr">
                      <a:solidFill>
                        <a:srgbClr val="70A8A0"/>
                      </a:solidFill>
                      <a:prstDash val="solid"/>
                      <a:round/>
                      <a:headEnd type="none" w="med" len="med"/>
                      <a:tailEnd type="none" w="med" len="med"/>
                    </a:lnR>
                    <a:lnT w="12700" cap="flat" cmpd="sng" algn="ctr">
                      <a:solidFill>
                        <a:srgbClr val="70A8A0"/>
                      </a:solidFill>
                      <a:prstDash val="solid"/>
                      <a:round/>
                      <a:headEnd type="none" w="med" len="med"/>
                      <a:tailEnd type="none" w="med" len="med"/>
                    </a:lnT>
                    <a:lnB w="12700" cap="flat" cmpd="sng" algn="ctr">
                      <a:solidFill>
                        <a:srgbClr val="70A8A0"/>
                      </a:solidFill>
                      <a:prstDash val="solid"/>
                      <a:round/>
                      <a:headEnd type="none" w="med" len="med"/>
                      <a:tailEnd type="none" w="med" len="med"/>
                    </a:lnB>
                    <a:solidFill>
                      <a:srgbClr val="FFFFCC"/>
                    </a:solidFill>
                  </a:tcPr>
                </a:tc>
                <a:tc>
                  <a:txBody>
                    <a:bodyPr/>
                    <a:lstStyle/>
                    <a:p>
                      <a:r>
                        <a:rPr lang="en-US" sz="1300" dirty="0">
                          <a:effectLst/>
                        </a:rPr>
                        <a:t>This class writes the primitive data types from the output stream in machine format.</a:t>
                      </a:r>
                    </a:p>
                  </a:txBody>
                  <a:tcPr marL="0" marR="0" marT="0" marB="0" anchor="ctr">
                    <a:lnL w="12700" cap="flat" cmpd="sng" algn="ctr">
                      <a:solidFill>
                        <a:srgbClr val="70A8A0"/>
                      </a:solidFill>
                      <a:prstDash val="solid"/>
                      <a:round/>
                      <a:headEnd type="none" w="med" len="med"/>
                      <a:tailEnd type="none" w="med" len="med"/>
                    </a:lnL>
                    <a:lnR w="12700" cap="flat" cmpd="sng" algn="ctr">
                      <a:solidFill>
                        <a:srgbClr val="70A8A0"/>
                      </a:solidFill>
                      <a:prstDash val="solid"/>
                      <a:round/>
                      <a:headEnd type="none" w="med" len="med"/>
                      <a:tailEnd type="none" w="med" len="med"/>
                    </a:lnR>
                    <a:lnT w="12700" cap="flat" cmpd="sng" algn="ctr">
                      <a:solidFill>
                        <a:srgbClr val="70A8A0"/>
                      </a:solidFill>
                      <a:prstDash val="solid"/>
                      <a:round/>
                      <a:headEnd type="none" w="med" len="med"/>
                      <a:tailEnd type="none" w="med" len="med"/>
                    </a:lnT>
                    <a:lnB w="12700" cap="flat" cmpd="sng" algn="ctr">
                      <a:solidFill>
                        <a:srgbClr val="70A8A0"/>
                      </a:solidFill>
                      <a:prstDash val="solid"/>
                      <a:round/>
                      <a:headEnd type="none" w="med" len="med"/>
                      <a:tailEnd type="none" w="med" len="med"/>
                    </a:lnB>
                    <a:solidFill>
                      <a:srgbClr val="FFFFCC"/>
                    </a:solidFill>
                  </a:tcPr>
                </a:tc>
                <a:extLst>
                  <a:ext uri="{0D108BD9-81ED-4DB2-BD59-A6C34878D82A}">
                    <a16:rowId xmlns:a16="http://schemas.microsoft.com/office/drawing/2014/main" xmlns="" val="1725676493"/>
                  </a:ext>
                </a:extLst>
              </a:tr>
            </a:tbl>
          </a:graphicData>
        </a:graphic>
      </p:graphicFrame>
    </p:spTree>
    <p:extLst>
      <p:ext uri="{BB962C8B-B14F-4D97-AF65-F5344CB8AC3E}">
        <p14:creationId xmlns:p14="http://schemas.microsoft.com/office/powerpoint/2010/main" xmlns="" val="328805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6A9063-635D-307E-A27E-83EF26A71F52}"/>
              </a:ext>
            </a:extLst>
          </p:cNvPr>
          <p:cNvSpPr>
            <a:spLocks noGrp="1"/>
          </p:cNvSpPr>
          <p:nvPr>
            <p:ph idx="1"/>
          </p:nvPr>
        </p:nvSpPr>
        <p:spPr>
          <a:xfrm>
            <a:off x="0" y="0"/>
            <a:ext cx="9144000" cy="6858000"/>
          </a:xfrm>
        </p:spPr>
        <p:txBody>
          <a:bodyPr/>
          <a:lstStyle/>
          <a:p>
            <a:pPr marL="0" indent="0">
              <a:buNone/>
            </a:pPr>
            <a:endParaRPr lang="en-IN" dirty="0"/>
          </a:p>
          <a:p>
            <a:pPr marL="0" indent="0">
              <a:buNone/>
            </a:pPr>
            <a:endParaRPr lang="en-IN" dirty="0"/>
          </a:p>
        </p:txBody>
      </p:sp>
      <p:graphicFrame>
        <p:nvGraphicFramePr>
          <p:cNvPr id="6" name="Table 6">
            <a:extLst>
              <a:ext uri="{FF2B5EF4-FFF2-40B4-BE49-F238E27FC236}">
                <a16:creationId xmlns:a16="http://schemas.microsoft.com/office/drawing/2014/main" xmlns="" id="{70366E3A-82B4-6B5D-B18A-1C4886BFC6F7}"/>
              </a:ext>
            </a:extLst>
          </p:cNvPr>
          <p:cNvGraphicFramePr>
            <a:graphicFrameLocks noGrp="1"/>
          </p:cNvGraphicFramePr>
          <p:nvPr>
            <p:extLst>
              <p:ext uri="{D42A27DB-BD31-4B8C-83A1-F6EECF244321}">
                <p14:modId xmlns:p14="http://schemas.microsoft.com/office/powerpoint/2010/main" xmlns="" val="3338292056"/>
              </p:ext>
            </p:extLst>
          </p:nvPr>
        </p:nvGraphicFramePr>
        <p:xfrm>
          <a:off x="0" y="-914400"/>
          <a:ext cx="9144000" cy="7833057"/>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xmlns="" val="3592084850"/>
                    </a:ext>
                  </a:extLst>
                </a:gridCol>
                <a:gridCol w="6553200">
                  <a:extLst>
                    <a:ext uri="{9D8B030D-6E8A-4147-A177-3AD203B41FA5}">
                      <a16:colId xmlns:a16="http://schemas.microsoft.com/office/drawing/2014/main" xmlns="" val="3772615956"/>
                    </a:ext>
                  </a:extLst>
                </a:gridCol>
              </a:tblGrid>
              <a:tr h="647917">
                <a:tc>
                  <a:txBody>
                    <a:bodyPr/>
                    <a:lstStyle/>
                    <a:p>
                      <a:r>
                        <a:rPr lang="en-IN" sz="2400" dirty="0">
                          <a:effectLst/>
                        </a:rPr>
                        <a:t> File</a:t>
                      </a:r>
                    </a:p>
                  </a:txBody>
                  <a:tcPr marL="0" marR="0" marT="0" marB="0"/>
                </a:tc>
                <a:tc>
                  <a:txBody>
                    <a:bodyPr/>
                    <a:lstStyle/>
                    <a:p>
                      <a:r>
                        <a:rPr lang="en-US" sz="2400" dirty="0">
                          <a:effectLst/>
                        </a:rPr>
                        <a:t>This class shows a file and directory pathnames.</a:t>
                      </a:r>
                    </a:p>
                  </a:txBody>
                  <a:tcPr marL="0" marR="0" marT="0" marB="0" anchor="ctr"/>
                </a:tc>
                <a:extLst>
                  <a:ext uri="{0D108BD9-81ED-4DB2-BD59-A6C34878D82A}">
                    <a16:rowId xmlns:a16="http://schemas.microsoft.com/office/drawing/2014/main" xmlns="" val="9080131"/>
                  </a:ext>
                </a:extLst>
              </a:tr>
              <a:tr h="491637">
                <a:tc>
                  <a:txBody>
                    <a:bodyPr/>
                    <a:lstStyle/>
                    <a:p>
                      <a:r>
                        <a:rPr lang="en-IN" sz="1600" dirty="0">
                          <a:effectLst/>
                        </a:rPr>
                        <a:t> </a:t>
                      </a:r>
                      <a:r>
                        <a:rPr lang="en-IN" sz="1600" dirty="0" err="1">
                          <a:effectLst/>
                        </a:rPr>
                        <a:t>FileDescriptor</a:t>
                      </a:r>
                      <a:endParaRPr lang="en-IN" sz="1600" dirty="0">
                        <a:effectLst/>
                      </a:endParaRPr>
                    </a:p>
                  </a:txBody>
                  <a:tcPr marL="0" marR="0" marT="0" marB="0"/>
                </a:tc>
                <a:tc>
                  <a:txBody>
                    <a:bodyPr/>
                    <a:lstStyle/>
                    <a:p>
                      <a:r>
                        <a:rPr lang="en-US" sz="1600" dirty="0">
                          <a:effectLst/>
                        </a:rPr>
                        <a:t>This class uses for create a </a:t>
                      </a:r>
                      <a:r>
                        <a:rPr lang="en-US" sz="1600" dirty="0" err="1">
                          <a:effectLst/>
                        </a:rPr>
                        <a:t>FileInputStream</a:t>
                      </a:r>
                      <a:r>
                        <a:rPr lang="en-US" sz="1600" dirty="0">
                          <a:effectLst/>
                        </a:rPr>
                        <a:t> and </a:t>
                      </a:r>
                      <a:r>
                        <a:rPr lang="en-US" sz="1600" dirty="0" err="1">
                          <a:effectLst/>
                        </a:rPr>
                        <a:t>FileOutputStream</a:t>
                      </a:r>
                      <a:r>
                        <a:rPr lang="en-US" sz="1600" dirty="0">
                          <a:effectLst/>
                        </a:rPr>
                        <a:t>.</a:t>
                      </a:r>
                    </a:p>
                  </a:txBody>
                  <a:tcPr marL="0" marR="0" marT="0" marB="0" anchor="ctr"/>
                </a:tc>
                <a:extLst>
                  <a:ext uri="{0D108BD9-81ED-4DB2-BD59-A6C34878D82A}">
                    <a16:rowId xmlns:a16="http://schemas.microsoft.com/office/drawing/2014/main" xmlns="" val="2588882267"/>
                  </a:ext>
                </a:extLst>
              </a:tr>
              <a:tr h="488380">
                <a:tc>
                  <a:txBody>
                    <a:bodyPr/>
                    <a:lstStyle/>
                    <a:p>
                      <a:r>
                        <a:rPr lang="en-IN" sz="1600" dirty="0">
                          <a:effectLst/>
                        </a:rPr>
                        <a:t> </a:t>
                      </a:r>
                      <a:r>
                        <a:rPr lang="en-IN" sz="1600" dirty="0" err="1">
                          <a:effectLst/>
                        </a:rPr>
                        <a:t>FileInputStream</a:t>
                      </a:r>
                      <a:endParaRPr lang="en-IN" sz="1600" dirty="0">
                        <a:effectLst/>
                      </a:endParaRPr>
                    </a:p>
                  </a:txBody>
                  <a:tcPr marL="0" marR="0" marT="0" marB="0"/>
                </a:tc>
                <a:tc>
                  <a:txBody>
                    <a:bodyPr/>
                    <a:lstStyle/>
                    <a:p>
                      <a:r>
                        <a:rPr lang="en-US" sz="1600" dirty="0">
                          <a:effectLst/>
                        </a:rPr>
                        <a:t>It contains the input byte from a file and implements an input stream.</a:t>
                      </a:r>
                    </a:p>
                  </a:txBody>
                  <a:tcPr marL="0" marR="0" marT="0" marB="0" anchor="ctr"/>
                </a:tc>
                <a:extLst>
                  <a:ext uri="{0D108BD9-81ED-4DB2-BD59-A6C34878D82A}">
                    <a16:rowId xmlns:a16="http://schemas.microsoft.com/office/drawing/2014/main" xmlns="" val="285685510"/>
                  </a:ext>
                </a:extLst>
              </a:tr>
              <a:tr h="569776">
                <a:tc>
                  <a:txBody>
                    <a:bodyPr/>
                    <a:lstStyle/>
                    <a:p>
                      <a:r>
                        <a:rPr lang="en-IN" sz="1600" dirty="0">
                          <a:effectLst/>
                        </a:rPr>
                        <a:t> </a:t>
                      </a:r>
                      <a:r>
                        <a:rPr lang="en-IN" sz="1600" dirty="0" err="1">
                          <a:effectLst/>
                        </a:rPr>
                        <a:t>FileOutputStream</a:t>
                      </a:r>
                      <a:endParaRPr lang="en-IN" sz="1600" dirty="0">
                        <a:effectLst/>
                      </a:endParaRPr>
                    </a:p>
                  </a:txBody>
                  <a:tcPr marL="0" marR="0" marT="0" marB="0"/>
                </a:tc>
                <a:tc>
                  <a:txBody>
                    <a:bodyPr/>
                    <a:lstStyle/>
                    <a:p>
                      <a:r>
                        <a:rPr lang="en-US" sz="1600" dirty="0">
                          <a:effectLst/>
                        </a:rPr>
                        <a:t>It uses for writing data to a file and also implements an output stream.</a:t>
                      </a:r>
                    </a:p>
                  </a:txBody>
                  <a:tcPr marL="0" marR="0" marT="0" marB="0" anchor="ctr"/>
                </a:tc>
                <a:extLst>
                  <a:ext uri="{0D108BD9-81ED-4DB2-BD59-A6C34878D82A}">
                    <a16:rowId xmlns:a16="http://schemas.microsoft.com/office/drawing/2014/main" xmlns="" val="2697750729"/>
                  </a:ext>
                </a:extLst>
              </a:tr>
              <a:tr h="406983">
                <a:tc>
                  <a:txBody>
                    <a:bodyPr/>
                    <a:lstStyle/>
                    <a:p>
                      <a:r>
                        <a:rPr lang="en-IN" sz="1600" dirty="0">
                          <a:effectLst/>
                        </a:rPr>
                        <a:t> </a:t>
                      </a:r>
                      <a:r>
                        <a:rPr lang="en-IN" sz="1600" dirty="0" err="1">
                          <a:effectLst/>
                        </a:rPr>
                        <a:t>FilePermission</a:t>
                      </a:r>
                      <a:endParaRPr lang="en-IN" sz="1600" dirty="0">
                        <a:effectLst/>
                      </a:endParaRPr>
                    </a:p>
                  </a:txBody>
                  <a:tcPr marL="0" marR="0" marT="0" marB="0"/>
                </a:tc>
                <a:tc>
                  <a:txBody>
                    <a:bodyPr/>
                    <a:lstStyle/>
                    <a:p>
                      <a:r>
                        <a:rPr lang="en-US" sz="1600" dirty="0">
                          <a:effectLst/>
                        </a:rPr>
                        <a:t>It provides the permission to access a file or directory.</a:t>
                      </a:r>
                    </a:p>
                  </a:txBody>
                  <a:tcPr marL="0" marR="0" marT="0" marB="0" anchor="ctr"/>
                </a:tc>
                <a:extLst>
                  <a:ext uri="{0D108BD9-81ED-4DB2-BD59-A6C34878D82A}">
                    <a16:rowId xmlns:a16="http://schemas.microsoft.com/office/drawing/2014/main" xmlns="" val="4208267711"/>
                  </a:ext>
                </a:extLst>
              </a:tr>
              <a:tr h="325587">
                <a:tc>
                  <a:txBody>
                    <a:bodyPr/>
                    <a:lstStyle/>
                    <a:p>
                      <a:r>
                        <a:rPr lang="en-IN" sz="1600">
                          <a:effectLst/>
                        </a:rPr>
                        <a:t> FileReader</a:t>
                      </a:r>
                    </a:p>
                  </a:txBody>
                  <a:tcPr marL="0" marR="0" marT="0" marB="0"/>
                </a:tc>
                <a:tc>
                  <a:txBody>
                    <a:bodyPr/>
                    <a:lstStyle/>
                    <a:p>
                      <a:r>
                        <a:rPr lang="en-US" sz="1600" dirty="0">
                          <a:effectLst/>
                        </a:rPr>
                        <a:t>This class used for reading characters file.</a:t>
                      </a:r>
                    </a:p>
                  </a:txBody>
                  <a:tcPr marL="0" marR="0" marT="0" marB="0" anchor="ctr"/>
                </a:tc>
                <a:extLst>
                  <a:ext uri="{0D108BD9-81ED-4DB2-BD59-A6C34878D82A}">
                    <a16:rowId xmlns:a16="http://schemas.microsoft.com/office/drawing/2014/main" xmlns="" val="1710559256"/>
                  </a:ext>
                </a:extLst>
              </a:tr>
              <a:tr h="325587">
                <a:tc>
                  <a:txBody>
                    <a:bodyPr/>
                    <a:lstStyle/>
                    <a:p>
                      <a:r>
                        <a:rPr lang="en-IN" sz="1600" dirty="0">
                          <a:effectLst/>
                        </a:rPr>
                        <a:t> </a:t>
                      </a:r>
                      <a:r>
                        <a:rPr lang="en-IN" sz="1600" dirty="0" err="1">
                          <a:effectLst/>
                        </a:rPr>
                        <a:t>FileWriter</a:t>
                      </a:r>
                      <a:endParaRPr lang="en-IN" sz="1600" dirty="0">
                        <a:effectLst/>
                      </a:endParaRPr>
                    </a:p>
                  </a:txBody>
                  <a:tcPr marL="0" marR="0" marT="0" marB="0"/>
                </a:tc>
                <a:tc>
                  <a:txBody>
                    <a:bodyPr/>
                    <a:lstStyle/>
                    <a:p>
                      <a:r>
                        <a:rPr lang="en-US" sz="1600" dirty="0">
                          <a:effectLst/>
                        </a:rPr>
                        <a:t>This class used for writing characters files.</a:t>
                      </a:r>
                    </a:p>
                  </a:txBody>
                  <a:tcPr marL="0" marR="0" marT="0" marB="0" anchor="ctr"/>
                </a:tc>
                <a:extLst>
                  <a:ext uri="{0D108BD9-81ED-4DB2-BD59-A6C34878D82A}">
                    <a16:rowId xmlns:a16="http://schemas.microsoft.com/office/drawing/2014/main" xmlns="" val="1341020247"/>
                  </a:ext>
                </a:extLst>
              </a:tr>
              <a:tr h="427023">
                <a:tc>
                  <a:txBody>
                    <a:bodyPr/>
                    <a:lstStyle/>
                    <a:p>
                      <a:r>
                        <a:rPr lang="en-IN" sz="1600" dirty="0">
                          <a:effectLst/>
                        </a:rPr>
                        <a:t> </a:t>
                      </a:r>
                      <a:r>
                        <a:rPr lang="en-IN" sz="1600" dirty="0" err="1">
                          <a:effectLst/>
                        </a:rPr>
                        <a:t>FilterInputStream</a:t>
                      </a:r>
                      <a:endParaRPr lang="en-IN" sz="1600" dirty="0">
                        <a:effectLst/>
                      </a:endParaRPr>
                    </a:p>
                  </a:txBody>
                  <a:tcPr marL="0" marR="0" marT="0" marB="0"/>
                </a:tc>
                <a:tc>
                  <a:txBody>
                    <a:bodyPr/>
                    <a:lstStyle/>
                    <a:p>
                      <a:r>
                        <a:rPr lang="en-US" sz="1600" dirty="0">
                          <a:effectLst/>
                        </a:rPr>
                        <a:t>This class overrides all methods of </a:t>
                      </a:r>
                      <a:r>
                        <a:rPr lang="en-US" sz="1600" dirty="0" err="1">
                          <a:effectLst/>
                        </a:rPr>
                        <a:t>InputStream</a:t>
                      </a:r>
                      <a:r>
                        <a:rPr lang="en-US" sz="1600" dirty="0">
                          <a:effectLst/>
                        </a:rPr>
                        <a:t> and contains some other input stream.</a:t>
                      </a:r>
                    </a:p>
                  </a:txBody>
                  <a:tcPr marL="0" marR="0" marT="0" marB="0" anchor="ctr"/>
                </a:tc>
                <a:extLst>
                  <a:ext uri="{0D108BD9-81ED-4DB2-BD59-A6C34878D82A}">
                    <a16:rowId xmlns:a16="http://schemas.microsoft.com/office/drawing/2014/main" xmlns="" val="2415018542"/>
                  </a:ext>
                </a:extLst>
              </a:tr>
              <a:tr h="488380">
                <a:tc>
                  <a:txBody>
                    <a:bodyPr/>
                    <a:lstStyle/>
                    <a:p>
                      <a:r>
                        <a:rPr lang="en-IN" sz="1600" dirty="0">
                          <a:effectLst/>
                        </a:rPr>
                        <a:t> </a:t>
                      </a:r>
                      <a:r>
                        <a:rPr lang="en-IN" sz="1600" dirty="0" err="1">
                          <a:effectLst/>
                        </a:rPr>
                        <a:t>FilterOutputStream</a:t>
                      </a:r>
                      <a:endParaRPr lang="en-IN" sz="1600" dirty="0">
                        <a:effectLst/>
                      </a:endParaRPr>
                    </a:p>
                  </a:txBody>
                  <a:tcPr marL="0" marR="0" marT="0" marB="0"/>
                </a:tc>
                <a:tc>
                  <a:txBody>
                    <a:bodyPr/>
                    <a:lstStyle/>
                    <a:p>
                      <a:r>
                        <a:rPr lang="en-US" sz="1600" dirty="0">
                          <a:effectLst/>
                        </a:rPr>
                        <a:t>This class overrides all methods of </a:t>
                      </a:r>
                      <a:r>
                        <a:rPr lang="en-US" sz="1600" dirty="0" err="1">
                          <a:effectLst/>
                        </a:rPr>
                        <a:t>OutputStream</a:t>
                      </a:r>
                      <a:r>
                        <a:rPr lang="en-US" sz="1600" dirty="0">
                          <a:effectLst/>
                        </a:rPr>
                        <a:t> and contains some other output stream.</a:t>
                      </a:r>
                    </a:p>
                  </a:txBody>
                  <a:tcPr marL="0" marR="0" marT="0" marB="0" anchor="ctr"/>
                </a:tc>
                <a:extLst>
                  <a:ext uri="{0D108BD9-81ED-4DB2-BD59-A6C34878D82A}">
                    <a16:rowId xmlns:a16="http://schemas.microsoft.com/office/drawing/2014/main" xmlns="" val="1987951144"/>
                  </a:ext>
                </a:extLst>
              </a:tr>
              <a:tr h="488380">
                <a:tc>
                  <a:txBody>
                    <a:bodyPr/>
                    <a:lstStyle/>
                    <a:p>
                      <a:r>
                        <a:rPr lang="en-IN" sz="1600" dirty="0">
                          <a:effectLst/>
                        </a:rPr>
                        <a:t> </a:t>
                      </a:r>
                      <a:r>
                        <a:rPr lang="en-IN" sz="1600" dirty="0" err="1">
                          <a:effectLst/>
                        </a:rPr>
                        <a:t>FilterReader</a:t>
                      </a:r>
                      <a:endParaRPr lang="en-IN" sz="1600" dirty="0">
                        <a:effectLst/>
                      </a:endParaRPr>
                    </a:p>
                  </a:txBody>
                  <a:tcPr marL="0" marR="0" marT="0" marB="0"/>
                </a:tc>
                <a:tc>
                  <a:txBody>
                    <a:bodyPr/>
                    <a:lstStyle/>
                    <a:p>
                      <a:r>
                        <a:rPr lang="en-US" sz="1600" dirty="0">
                          <a:effectLst/>
                        </a:rPr>
                        <a:t>It reads the data from the filtered character stream.</a:t>
                      </a:r>
                    </a:p>
                  </a:txBody>
                  <a:tcPr marL="0" marR="0" marT="0" marB="0" anchor="ctr"/>
                </a:tc>
                <a:extLst>
                  <a:ext uri="{0D108BD9-81ED-4DB2-BD59-A6C34878D82A}">
                    <a16:rowId xmlns:a16="http://schemas.microsoft.com/office/drawing/2014/main" xmlns="" val="1231257984"/>
                  </a:ext>
                </a:extLst>
              </a:tr>
              <a:tr h="406983">
                <a:tc>
                  <a:txBody>
                    <a:bodyPr/>
                    <a:lstStyle/>
                    <a:p>
                      <a:r>
                        <a:rPr lang="en-IN" sz="1600" dirty="0">
                          <a:effectLst/>
                        </a:rPr>
                        <a:t> </a:t>
                      </a:r>
                      <a:r>
                        <a:rPr lang="en-IN" sz="1600" dirty="0" err="1">
                          <a:effectLst/>
                        </a:rPr>
                        <a:t>FilterWriter</a:t>
                      </a:r>
                      <a:endParaRPr lang="en-IN" sz="1600" dirty="0">
                        <a:effectLst/>
                      </a:endParaRPr>
                    </a:p>
                  </a:txBody>
                  <a:tcPr marL="0" marR="0" marT="0" marB="0"/>
                </a:tc>
                <a:tc>
                  <a:txBody>
                    <a:bodyPr/>
                    <a:lstStyle/>
                    <a:p>
                      <a:r>
                        <a:rPr lang="en-US" sz="1600" dirty="0">
                          <a:effectLst/>
                        </a:rPr>
                        <a:t>It writes data from the filtered character stream.</a:t>
                      </a:r>
                    </a:p>
                  </a:txBody>
                  <a:tcPr marL="0" marR="0" marT="0" marB="0" anchor="ctr"/>
                </a:tc>
                <a:extLst>
                  <a:ext uri="{0D108BD9-81ED-4DB2-BD59-A6C34878D82A}">
                    <a16:rowId xmlns:a16="http://schemas.microsoft.com/office/drawing/2014/main" xmlns="" val="4216386841"/>
                  </a:ext>
                </a:extLst>
              </a:tr>
              <a:tr h="406983">
                <a:tc>
                  <a:txBody>
                    <a:bodyPr/>
                    <a:lstStyle/>
                    <a:p>
                      <a:r>
                        <a:rPr lang="en-IN" sz="1600">
                          <a:effectLst/>
                        </a:rPr>
                        <a:t> InputStream</a:t>
                      </a:r>
                    </a:p>
                  </a:txBody>
                  <a:tcPr marL="0" marR="0" marT="0" marB="0"/>
                </a:tc>
                <a:tc>
                  <a:txBody>
                    <a:bodyPr/>
                    <a:lstStyle/>
                    <a:p>
                      <a:r>
                        <a:rPr lang="en-US" sz="1600" dirty="0">
                          <a:effectLst/>
                        </a:rPr>
                        <a:t>This class represents an input stream of bytes.</a:t>
                      </a:r>
                    </a:p>
                  </a:txBody>
                  <a:tcPr marL="0" marR="0" marT="0" marB="0" anchor="ctr"/>
                </a:tc>
                <a:extLst>
                  <a:ext uri="{0D108BD9-81ED-4DB2-BD59-A6C34878D82A}">
                    <a16:rowId xmlns:a16="http://schemas.microsoft.com/office/drawing/2014/main" xmlns="" val="838037545"/>
                  </a:ext>
                </a:extLst>
              </a:tr>
              <a:tr h="406983">
                <a:tc>
                  <a:txBody>
                    <a:bodyPr/>
                    <a:lstStyle/>
                    <a:p>
                      <a:r>
                        <a:rPr lang="en-IN" sz="1600">
                          <a:effectLst/>
                        </a:rPr>
                        <a:t> InputStreamReader</a:t>
                      </a:r>
                    </a:p>
                  </a:txBody>
                  <a:tcPr marL="0" marR="0" marT="0" marB="0"/>
                </a:tc>
                <a:tc>
                  <a:txBody>
                    <a:bodyPr/>
                    <a:lstStyle/>
                    <a:p>
                      <a:r>
                        <a:rPr lang="en-US" sz="1600" dirty="0">
                          <a:effectLst/>
                        </a:rPr>
                        <a:t>It reads bytes and decodes them into characters.</a:t>
                      </a:r>
                    </a:p>
                  </a:txBody>
                  <a:tcPr marL="0" marR="0" marT="0" marB="0" anchor="ctr"/>
                </a:tc>
                <a:extLst>
                  <a:ext uri="{0D108BD9-81ED-4DB2-BD59-A6C34878D82A}">
                    <a16:rowId xmlns:a16="http://schemas.microsoft.com/office/drawing/2014/main" xmlns="" val="1920535206"/>
                  </a:ext>
                </a:extLst>
              </a:tr>
              <a:tr h="325587">
                <a:tc>
                  <a:txBody>
                    <a:bodyPr/>
                    <a:lstStyle/>
                    <a:p>
                      <a:r>
                        <a:rPr lang="en-IN" sz="1600" dirty="0">
                          <a:effectLst/>
                        </a:rPr>
                        <a:t> </a:t>
                      </a:r>
                      <a:r>
                        <a:rPr lang="en-IN" sz="1600" dirty="0" err="1">
                          <a:effectLst/>
                        </a:rPr>
                        <a:t>LineNumberReader</a:t>
                      </a:r>
                      <a:endParaRPr lang="en-IN" sz="1600" dirty="0">
                        <a:effectLst/>
                      </a:endParaRPr>
                    </a:p>
                  </a:txBody>
                  <a:tcPr marL="0" marR="0" marT="0" marB="0"/>
                </a:tc>
                <a:tc>
                  <a:txBody>
                    <a:bodyPr/>
                    <a:lstStyle/>
                    <a:p>
                      <a:r>
                        <a:rPr lang="en-US" sz="1600" dirty="0">
                          <a:effectLst/>
                        </a:rPr>
                        <a:t>This class has a line numbers</a:t>
                      </a:r>
                    </a:p>
                  </a:txBody>
                  <a:tcPr marL="0" marR="0" marT="0" marB="0" anchor="ctr"/>
                </a:tc>
                <a:extLst>
                  <a:ext uri="{0D108BD9-81ED-4DB2-BD59-A6C34878D82A}">
                    <a16:rowId xmlns:a16="http://schemas.microsoft.com/office/drawing/2014/main" xmlns="" val="4164629210"/>
                  </a:ext>
                </a:extLst>
              </a:tr>
              <a:tr h="390704">
                <a:tc>
                  <a:txBody>
                    <a:bodyPr/>
                    <a:lstStyle/>
                    <a:p>
                      <a:r>
                        <a:rPr lang="en-IN" sz="1600">
                          <a:effectLst/>
                        </a:rPr>
                        <a:t> ObjectInputStream</a:t>
                      </a:r>
                    </a:p>
                  </a:txBody>
                  <a:tcPr marL="0" marR="0" marT="0" marB="0"/>
                </a:tc>
                <a:tc>
                  <a:txBody>
                    <a:bodyPr/>
                    <a:lstStyle/>
                    <a:p>
                      <a:r>
                        <a:rPr lang="en-US" sz="1600" dirty="0">
                          <a:effectLst/>
                        </a:rPr>
                        <a:t>This class used for recover the object to serialize previously. </a:t>
                      </a:r>
                    </a:p>
                  </a:txBody>
                  <a:tcPr marL="0" marR="0" marT="0" marB="0" anchor="ctr"/>
                </a:tc>
                <a:extLst>
                  <a:ext uri="{0D108BD9-81ED-4DB2-BD59-A6C34878D82A}">
                    <a16:rowId xmlns:a16="http://schemas.microsoft.com/office/drawing/2014/main" xmlns="" val="3867835622"/>
                  </a:ext>
                </a:extLst>
              </a:tr>
              <a:tr h="552768">
                <a:tc>
                  <a:txBody>
                    <a:bodyPr/>
                    <a:lstStyle/>
                    <a:p>
                      <a:r>
                        <a:rPr lang="en-IN" sz="1600">
                          <a:effectLst/>
                        </a:rPr>
                        <a:t> ObjectInputStream.GetField</a:t>
                      </a:r>
                    </a:p>
                  </a:txBody>
                  <a:tcPr marL="0" marR="0" marT="0" marB="0"/>
                </a:tc>
                <a:tc>
                  <a:txBody>
                    <a:bodyPr/>
                    <a:lstStyle/>
                    <a:p>
                      <a:r>
                        <a:rPr lang="en-US" sz="1600" dirty="0">
                          <a:effectLst/>
                        </a:rPr>
                        <a:t>This class access to president fields read form input stream.</a:t>
                      </a:r>
                    </a:p>
                  </a:txBody>
                  <a:tcPr marL="0" marR="0" marT="0" marB="0" anchor="ctr"/>
                </a:tc>
                <a:extLst>
                  <a:ext uri="{0D108BD9-81ED-4DB2-BD59-A6C34878D82A}">
                    <a16:rowId xmlns:a16="http://schemas.microsoft.com/office/drawing/2014/main" xmlns="" val="1088432650"/>
                  </a:ext>
                </a:extLst>
              </a:tr>
              <a:tr h="622742">
                <a:tc>
                  <a:txBody>
                    <a:bodyPr/>
                    <a:lstStyle/>
                    <a:p>
                      <a:r>
                        <a:rPr lang="en-IN" sz="1600" dirty="0">
                          <a:effectLst/>
                        </a:rPr>
                        <a:t> </a:t>
                      </a:r>
                      <a:r>
                        <a:rPr lang="en-IN" sz="1600" dirty="0" err="1">
                          <a:effectLst/>
                        </a:rPr>
                        <a:t>ObjectOutputStream</a:t>
                      </a:r>
                      <a:endParaRPr lang="en-IN" sz="1600" dirty="0">
                        <a:effectLst/>
                      </a:endParaRPr>
                    </a:p>
                  </a:txBody>
                  <a:tcPr marL="0" marR="0" marT="0" marB="0"/>
                </a:tc>
                <a:tc>
                  <a:txBody>
                    <a:bodyPr/>
                    <a:lstStyle/>
                    <a:p>
                      <a:r>
                        <a:rPr lang="en-US" sz="1600" dirty="0">
                          <a:effectLst/>
                        </a:rPr>
                        <a:t>This class used for write the primitive data types and also write the object to read by the </a:t>
                      </a:r>
                      <a:r>
                        <a:rPr lang="en-US" sz="1600" dirty="0" err="1">
                          <a:effectLst/>
                        </a:rPr>
                        <a:t>ObjectInputStream</a:t>
                      </a:r>
                      <a:r>
                        <a:rPr lang="en-US" sz="1600" dirty="0">
                          <a:effectLst/>
                        </a:rPr>
                        <a:t>.</a:t>
                      </a:r>
                    </a:p>
                  </a:txBody>
                  <a:tcPr marL="0" marR="0" marT="0" marB="0" anchor="ctr"/>
                </a:tc>
                <a:extLst>
                  <a:ext uri="{0D108BD9-81ED-4DB2-BD59-A6C34878D82A}">
                    <a16:rowId xmlns:a16="http://schemas.microsoft.com/office/drawing/2014/main" xmlns="" val="3684683116"/>
                  </a:ext>
                </a:extLst>
              </a:tr>
            </a:tbl>
          </a:graphicData>
        </a:graphic>
      </p:graphicFrame>
    </p:spTree>
    <p:extLst>
      <p:ext uri="{BB962C8B-B14F-4D97-AF65-F5344CB8AC3E}">
        <p14:creationId xmlns:p14="http://schemas.microsoft.com/office/powerpoint/2010/main" xmlns="" val="227325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6F0316-CBEA-5561-7F19-E2BB76BA096F}"/>
              </a:ext>
            </a:extLst>
          </p:cNvPr>
          <p:cNvSpPr>
            <a:spLocks noGrp="1"/>
          </p:cNvSpPr>
          <p:nvPr>
            <p:ph idx="1"/>
          </p:nvPr>
        </p:nvSpPr>
        <p:spPr>
          <a:xfrm>
            <a:off x="76200" y="152400"/>
            <a:ext cx="8991600" cy="6629400"/>
          </a:xfrm>
        </p:spPr>
        <p:txBody>
          <a:bodyPr/>
          <a:lstStyle/>
          <a:p>
            <a:pPr marL="0" indent="0" algn="ctr">
              <a:buNone/>
            </a:pPr>
            <a:r>
              <a:rPr lang="en-IN" b="1" dirty="0"/>
              <a:t>Java.io Interfaces</a:t>
            </a:r>
          </a:p>
          <a:p>
            <a:pPr marL="0" indent="0">
              <a:buNone/>
            </a:pPr>
            <a:endParaRPr lang="en-IN" dirty="0"/>
          </a:p>
        </p:txBody>
      </p:sp>
      <p:graphicFrame>
        <p:nvGraphicFramePr>
          <p:cNvPr id="4" name="Table 3">
            <a:extLst>
              <a:ext uri="{FF2B5EF4-FFF2-40B4-BE49-F238E27FC236}">
                <a16:creationId xmlns:a16="http://schemas.microsoft.com/office/drawing/2014/main" xmlns="" id="{282094D9-C141-A79B-0146-7B98EB57677E}"/>
              </a:ext>
            </a:extLst>
          </p:cNvPr>
          <p:cNvGraphicFramePr>
            <a:graphicFrameLocks noGrp="1"/>
          </p:cNvGraphicFramePr>
          <p:nvPr>
            <p:extLst>
              <p:ext uri="{D42A27DB-BD31-4B8C-83A1-F6EECF244321}">
                <p14:modId xmlns:p14="http://schemas.microsoft.com/office/powerpoint/2010/main" xmlns="" val="346810805"/>
              </p:ext>
            </p:extLst>
          </p:nvPr>
        </p:nvGraphicFramePr>
        <p:xfrm>
          <a:off x="76200" y="838200"/>
          <a:ext cx="8991600" cy="6019802"/>
        </p:xfrm>
        <a:graphic>
          <a:graphicData uri="http://schemas.openxmlformats.org/drawingml/2006/table">
            <a:tbl>
              <a:tblPr/>
              <a:tblGrid>
                <a:gridCol w="2157983">
                  <a:extLst>
                    <a:ext uri="{9D8B030D-6E8A-4147-A177-3AD203B41FA5}">
                      <a16:colId xmlns:a16="http://schemas.microsoft.com/office/drawing/2014/main" xmlns="" val="1903981706"/>
                    </a:ext>
                  </a:extLst>
                </a:gridCol>
                <a:gridCol w="6833617">
                  <a:extLst>
                    <a:ext uri="{9D8B030D-6E8A-4147-A177-3AD203B41FA5}">
                      <a16:colId xmlns:a16="http://schemas.microsoft.com/office/drawing/2014/main" xmlns="" val="1063751752"/>
                    </a:ext>
                  </a:extLst>
                </a:gridCol>
              </a:tblGrid>
              <a:tr h="286658">
                <a:tc>
                  <a:txBody>
                    <a:bodyPr/>
                    <a:lstStyle/>
                    <a:p>
                      <a:r>
                        <a:rPr lang="en-IN" sz="1400" b="1">
                          <a:effectLst/>
                        </a:rPr>
                        <a:t>Interface</a:t>
                      </a:r>
                      <a:endParaRPr lang="en-IN" sz="1400">
                        <a:effectLst/>
                      </a:endParaRPr>
                    </a:p>
                  </a:txBody>
                  <a:tcPr marL="0" marR="0" marT="0" marB="0" anchor="ctr">
                    <a:lnL w="12700" cap="flat" cmpd="sng" algn="ctr">
                      <a:solidFill>
                        <a:srgbClr val="900793"/>
                      </a:solidFill>
                      <a:prstDash val="solid"/>
                      <a:round/>
                      <a:headEnd type="none" w="med" len="med"/>
                      <a:tailEnd type="none" w="med" len="med"/>
                    </a:lnL>
                    <a:lnR w="12700" cap="flat" cmpd="sng" algn="ctr">
                      <a:solidFill>
                        <a:srgbClr val="300893"/>
                      </a:solidFill>
                      <a:prstDash val="solid"/>
                      <a:round/>
                      <a:headEnd type="none" w="med" len="med"/>
                      <a:tailEnd type="none" w="med" len="med"/>
                    </a:lnR>
                    <a:lnT w="12700" cap="flat" cmpd="sng" algn="ctr">
                      <a:solidFill>
                        <a:srgbClr val="900793"/>
                      </a:solidFill>
                      <a:prstDash val="solid"/>
                      <a:round/>
                      <a:headEnd type="none" w="med" len="med"/>
                      <a:tailEnd type="none" w="med" len="med"/>
                    </a:lnT>
                    <a:lnB w="12700" cap="flat" cmpd="sng" algn="ctr">
                      <a:solidFill>
                        <a:srgbClr val="D00793"/>
                      </a:solidFill>
                      <a:prstDash val="solid"/>
                      <a:round/>
                      <a:headEnd type="none" w="med" len="med"/>
                      <a:tailEnd type="none" w="med" len="med"/>
                    </a:lnB>
                    <a:solidFill>
                      <a:srgbClr val="FFFFCC"/>
                    </a:solidFill>
                  </a:tcPr>
                </a:tc>
                <a:tc>
                  <a:txBody>
                    <a:bodyPr/>
                    <a:lstStyle/>
                    <a:p>
                      <a:r>
                        <a:rPr lang="en-IN" sz="1400" b="1">
                          <a:effectLst/>
                        </a:rPr>
                        <a:t> Description</a:t>
                      </a:r>
                      <a:endParaRPr lang="en-IN" sz="1400">
                        <a:effectLst/>
                      </a:endParaRPr>
                    </a:p>
                  </a:txBody>
                  <a:tcPr marL="0" marR="0" marT="0" marB="0" anchor="ctr">
                    <a:lnL w="12700" cap="flat" cmpd="sng" algn="ctr">
                      <a:solidFill>
                        <a:srgbClr val="300893"/>
                      </a:solidFill>
                      <a:prstDash val="solid"/>
                      <a:round/>
                      <a:headEnd type="none" w="med" len="med"/>
                      <a:tailEnd type="none" w="med" len="med"/>
                    </a:lnL>
                    <a:lnR w="12700" cap="flat" cmpd="sng" algn="ctr">
                      <a:solidFill>
                        <a:srgbClr val="300893"/>
                      </a:solidFill>
                      <a:prstDash val="solid"/>
                      <a:round/>
                      <a:headEnd type="none" w="med" len="med"/>
                      <a:tailEnd type="none" w="med" len="med"/>
                    </a:lnR>
                    <a:lnT w="12700" cap="flat" cmpd="sng" algn="ctr">
                      <a:solidFill>
                        <a:srgbClr val="300893"/>
                      </a:solidFill>
                      <a:prstDash val="solid"/>
                      <a:round/>
                      <a:headEnd type="none" w="med" len="med"/>
                      <a:tailEnd type="none" w="med" len="med"/>
                    </a:lnT>
                    <a:lnB w="12700" cap="flat" cmpd="sng" algn="ctr">
                      <a:solidFill>
                        <a:srgbClr val="500893"/>
                      </a:solidFill>
                      <a:prstDash val="solid"/>
                      <a:round/>
                      <a:headEnd type="none" w="med" len="med"/>
                      <a:tailEnd type="none" w="med" len="med"/>
                    </a:lnB>
                    <a:solidFill>
                      <a:srgbClr val="FFFFCC"/>
                    </a:solidFill>
                  </a:tcPr>
                </a:tc>
                <a:extLst>
                  <a:ext uri="{0D108BD9-81ED-4DB2-BD59-A6C34878D82A}">
                    <a16:rowId xmlns:a16="http://schemas.microsoft.com/office/drawing/2014/main" xmlns="" val="1200191623"/>
                  </a:ext>
                </a:extLst>
              </a:tr>
              <a:tr h="859972">
                <a:tc>
                  <a:txBody>
                    <a:bodyPr/>
                    <a:lstStyle/>
                    <a:p>
                      <a:r>
                        <a:rPr lang="en-IN" sz="1400">
                          <a:effectLst/>
                        </a:rPr>
                        <a:t> DataInput</a:t>
                      </a:r>
                    </a:p>
                  </a:txBody>
                  <a:tcPr marL="0" marR="0" marT="0" marB="0">
                    <a:lnL w="12700" cap="flat" cmpd="sng" algn="ctr">
                      <a:solidFill>
                        <a:srgbClr val="D00793"/>
                      </a:solidFill>
                      <a:prstDash val="solid"/>
                      <a:round/>
                      <a:headEnd type="none" w="med" len="med"/>
                      <a:tailEnd type="none" w="med" len="med"/>
                    </a:lnL>
                    <a:lnR w="12700" cap="flat" cmpd="sng" algn="ctr">
                      <a:solidFill>
                        <a:srgbClr val="500893"/>
                      </a:solidFill>
                      <a:prstDash val="solid"/>
                      <a:round/>
                      <a:headEnd type="none" w="med" len="med"/>
                      <a:tailEnd type="none" w="med" len="med"/>
                    </a:lnR>
                    <a:lnT w="12700" cap="flat" cmpd="sng" algn="ctr">
                      <a:solidFill>
                        <a:srgbClr val="D00793"/>
                      </a:solidFill>
                      <a:prstDash val="solid"/>
                      <a:round/>
                      <a:headEnd type="none" w="med" len="med"/>
                      <a:tailEnd type="none" w="med" len="med"/>
                    </a:lnT>
                    <a:lnB w="12700" cap="flat" cmpd="sng" algn="ctr">
                      <a:solidFill>
                        <a:srgbClr val="D00793"/>
                      </a:solidFill>
                      <a:prstDash val="solid"/>
                      <a:round/>
                      <a:headEnd type="none" w="med" len="med"/>
                      <a:tailEnd type="none" w="med" len="med"/>
                    </a:lnB>
                    <a:solidFill>
                      <a:srgbClr val="FFFFCC"/>
                    </a:solidFill>
                  </a:tcPr>
                </a:tc>
                <a:tc>
                  <a:txBody>
                    <a:bodyPr/>
                    <a:lstStyle/>
                    <a:p>
                      <a:r>
                        <a:rPr lang="en-US" sz="1400">
                          <a:effectLst/>
                        </a:rPr>
                        <a:t>This interface can be used for reading byte stream and reconstructing the java primitive data types.</a:t>
                      </a:r>
                    </a:p>
                  </a:txBody>
                  <a:tcPr marL="0" marR="0" marT="0" marB="0" anchor="ctr">
                    <a:lnL w="12700" cap="flat" cmpd="sng" algn="ctr">
                      <a:solidFill>
                        <a:srgbClr val="500893"/>
                      </a:solidFill>
                      <a:prstDash val="solid"/>
                      <a:round/>
                      <a:headEnd type="none" w="med" len="med"/>
                      <a:tailEnd type="none" w="med" len="med"/>
                    </a:lnL>
                    <a:lnR w="12700" cap="flat" cmpd="sng" algn="ctr">
                      <a:solidFill>
                        <a:srgbClr val="500893"/>
                      </a:solidFill>
                      <a:prstDash val="solid"/>
                      <a:round/>
                      <a:headEnd type="none" w="med" len="med"/>
                      <a:tailEnd type="none" w="med" len="med"/>
                    </a:lnR>
                    <a:lnT w="12700" cap="flat" cmpd="sng" algn="ctr">
                      <a:solidFill>
                        <a:srgbClr val="500893"/>
                      </a:solidFill>
                      <a:prstDash val="solid"/>
                      <a:round/>
                      <a:headEnd type="none" w="med" len="med"/>
                      <a:tailEnd type="none" w="med" len="med"/>
                    </a:lnT>
                    <a:lnB w="12700" cap="flat" cmpd="sng" algn="ctr">
                      <a:solidFill>
                        <a:srgbClr val="F00F93"/>
                      </a:solidFill>
                      <a:prstDash val="solid"/>
                      <a:round/>
                      <a:headEnd type="none" w="med" len="med"/>
                      <a:tailEnd type="none" w="med" len="med"/>
                    </a:lnB>
                    <a:solidFill>
                      <a:srgbClr val="FFFFCC"/>
                    </a:solidFill>
                  </a:tcPr>
                </a:tc>
                <a:extLst>
                  <a:ext uri="{0D108BD9-81ED-4DB2-BD59-A6C34878D82A}">
                    <a16:rowId xmlns:a16="http://schemas.microsoft.com/office/drawing/2014/main" xmlns="" val="4178781990"/>
                  </a:ext>
                </a:extLst>
              </a:tr>
              <a:tr h="859972">
                <a:tc>
                  <a:txBody>
                    <a:bodyPr/>
                    <a:lstStyle/>
                    <a:p>
                      <a:r>
                        <a:rPr lang="en-IN" sz="1400">
                          <a:effectLst/>
                        </a:rPr>
                        <a:t> DataOutput</a:t>
                      </a:r>
                    </a:p>
                  </a:txBody>
                  <a:tcPr marL="0" marR="0" marT="0" marB="0">
                    <a:lnL w="12700" cap="flat" cmpd="sng" algn="ctr">
                      <a:solidFill>
                        <a:srgbClr val="D00793"/>
                      </a:solidFill>
                      <a:prstDash val="solid"/>
                      <a:round/>
                      <a:headEnd type="none" w="med" len="med"/>
                      <a:tailEnd type="none" w="med" len="med"/>
                    </a:lnL>
                    <a:lnR w="12700" cap="flat" cmpd="sng" algn="ctr">
                      <a:solidFill>
                        <a:srgbClr val="F00F93"/>
                      </a:solidFill>
                      <a:prstDash val="solid"/>
                      <a:round/>
                      <a:headEnd type="none" w="med" len="med"/>
                      <a:tailEnd type="none" w="med" len="med"/>
                    </a:lnR>
                    <a:lnT w="12700" cap="flat" cmpd="sng" algn="ctr">
                      <a:solidFill>
                        <a:srgbClr val="D00793"/>
                      </a:solidFill>
                      <a:prstDash val="solid"/>
                      <a:round/>
                      <a:headEnd type="none" w="med" len="med"/>
                      <a:tailEnd type="none" w="med" len="med"/>
                    </a:lnT>
                    <a:lnB w="12700" cap="flat" cmpd="sng" algn="ctr">
                      <a:solidFill>
                        <a:srgbClr val="900D93"/>
                      </a:solidFill>
                      <a:prstDash val="solid"/>
                      <a:round/>
                      <a:headEnd type="none" w="med" len="med"/>
                      <a:tailEnd type="none" w="med" len="med"/>
                    </a:lnB>
                    <a:solidFill>
                      <a:srgbClr val="FFFFCC"/>
                    </a:solidFill>
                  </a:tcPr>
                </a:tc>
                <a:tc>
                  <a:txBody>
                    <a:bodyPr/>
                    <a:lstStyle/>
                    <a:p>
                      <a:r>
                        <a:rPr lang="en-US" sz="1400">
                          <a:effectLst/>
                        </a:rPr>
                        <a:t>This interface can be used for writing the byte stream and converting data from the java primitive data types.</a:t>
                      </a:r>
                    </a:p>
                  </a:txBody>
                  <a:tcPr marL="0" marR="0" marT="0" marB="0" anchor="ctr">
                    <a:lnL w="12700" cap="flat" cmpd="sng" algn="ctr">
                      <a:solidFill>
                        <a:srgbClr val="F00F93"/>
                      </a:solidFill>
                      <a:prstDash val="solid"/>
                      <a:round/>
                      <a:headEnd type="none" w="med" len="med"/>
                      <a:tailEnd type="none" w="med" len="med"/>
                    </a:lnL>
                    <a:lnR w="12700" cap="flat" cmpd="sng" algn="ctr">
                      <a:solidFill>
                        <a:srgbClr val="F00F93"/>
                      </a:solidFill>
                      <a:prstDash val="solid"/>
                      <a:round/>
                      <a:headEnd type="none" w="med" len="med"/>
                      <a:tailEnd type="none" w="med" len="med"/>
                    </a:lnR>
                    <a:lnT w="12700" cap="flat" cmpd="sng" algn="ctr">
                      <a:solidFill>
                        <a:srgbClr val="F00F93"/>
                      </a:solidFill>
                      <a:prstDash val="solid"/>
                      <a:round/>
                      <a:headEnd type="none" w="med" len="med"/>
                      <a:tailEnd type="none" w="med" len="med"/>
                    </a:lnT>
                    <a:lnB w="12700" cap="flat" cmpd="sng" algn="ctr">
                      <a:solidFill>
                        <a:srgbClr val="900A93"/>
                      </a:solidFill>
                      <a:prstDash val="solid"/>
                      <a:round/>
                      <a:headEnd type="none" w="med" len="med"/>
                      <a:tailEnd type="none" w="med" len="med"/>
                    </a:lnB>
                    <a:solidFill>
                      <a:srgbClr val="FFFFCC"/>
                    </a:solidFill>
                  </a:tcPr>
                </a:tc>
                <a:extLst>
                  <a:ext uri="{0D108BD9-81ED-4DB2-BD59-A6C34878D82A}">
                    <a16:rowId xmlns:a16="http://schemas.microsoft.com/office/drawing/2014/main" xmlns="" val="4110876251"/>
                  </a:ext>
                </a:extLst>
              </a:tr>
              <a:tr h="573314">
                <a:tc>
                  <a:txBody>
                    <a:bodyPr/>
                    <a:lstStyle/>
                    <a:p>
                      <a:r>
                        <a:rPr lang="en-IN" sz="1400">
                          <a:effectLst/>
                        </a:rPr>
                        <a:t> Externalizable</a:t>
                      </a:r>
                    </a:p>
                  </a:txBody>
                  <a:tcPr marL="0" marR="0" marT="0" marB="0">
                    <a:lnL w="12700" cap="flat" cmpd="sng" algn="ctr">
                      <a:solidFill>
                        <a:srgbClr val="900D93"/>
                      </a:solidFill>
                      <a:prstDash val="solid"/>
                      <a:round/>
                      <a:headEnd type="none" w="med" len="med"/>
                      <a:tailEnd type="none" w="med" len="med"/>
                    </a:lnL>
                    <a:lnR w="12700" cap="flat" cmpd="sng" algn="ctr">
                      <a:solidFill>
                        <a:srgbClr val="900A93"/>
                      </a:solidFill>
                      <a:prstDash val="solid"/>
                      <a:round/>
                      <a:headEnd type="none" w="med" len="med"/>
                      <a:tailEnd type="none" w="med" len="med"/>
                    </a:lnR>
                    <a:lnT w="12700" cap="flat" cmpd="sng" algn="ctr">
                      <a:solidFill>
                        <a:srgbClr val="900D93"/>
                      </a:solidFill>
                      <a:prstDash val="solid"/>
                      <a:round/>
                      <a:headEnd type="none" w="med" len="med"/>
                      <a:tailEnd type="none" w="med" len="med"/>
                    </a:lnT>
                    <a:lnB w="12700" cap="flat" cmpd="sng" algn="ctr">
                      <a:solidFill>
                        <a:srgbClr val="F00B93"/>
                      </a:solidFill>
                      <a:prstDash val="solid"/>
                      <a:round/>
                      <a:headEnd type="none" w="med" len="med"/>
                      <a:tailEnd type="none" w="med" len="med"/>
                    </a:lnB>
                    <a:solidFill>
                      <a:srgbClr val="FFFFCC"/>
                    </a:solidFill>
                  </a:tcPr>
                </a:tc>
                <a:tc>
                  <a:txBody>
                    <a:bodyPr/>
                    <a:lstStyle/>
                    <a:p>
                      <a:r>
                        <a:rPr lang="en-US" sz="1400">
                          <a:effectLst/>
                        </a:rPr>
                        <a:t>This is written in Serializable Stream. It save and store it's contents.</a:t>
                      </a:r>
                    </a:p>
                  </a:txBody>
                  <a:tcPr marL="0" marR="0" marT="0" marB="0" anchor="ctr">
                    <a:lnL w="12700" cap="flat" cmpd="sng" algn="ctr">
                      <a:solidFill>
                        <a:srgbClr val="900A93"/>
                      </a:solidFill>
                      <a:prstDash val="solid"/>
                      <a:round/>
                      <a:headEnd type="none" w="med" len="med"/>
                      <a:tailEnd type="none" w="med" len="med"/>
                    </a:lnL>
                    <a:lnR w="12700" cap="flat" cmpd="sng" algn="ctr">
                      <a:solidFill>
                        <a:srgbClr val="900A93"/>
                      </a:solidFill>
                      <a:prstDash val="solid"/>
                      <a:round/>
                      <a:headEnd type="none" w="med" len="med"/>
                      <a:tailEnd type="none" w="med" len="med"/>
                    </a:lnR>
                    <a:lnT w="12700" cap="flat" cmpd="sng" algn="ctr">
                      <a:solidFill>
                        <a:srgbClr val="900A93"/>
                      </a:solidFill>
                      <a:prstDash val="solid"/>
                      <a:round/>
                      <a:headEnd type="none" w="med" len="med"/>
                      <a:tailEnd type="none" w="med" len="med"/>
                    </a:lnT>
                    <a:lnB w="12700" cap="flat" cmpd="sng" algn="ctr">
                      <a:solidFill>
                        <a:srgbClr val="F00A93"/>
                      </a:solidFill>
                      <a:prstDash val="solid"/>
                      <a:round/>
                      <a:headEnd type="none" w="med" len="med"/>
                      <a:tailEnd type="none" w="med" len="med"/>
                    </a:lnB>
                    <a:solidFill>
                      <a:srgbClr val="FFFFCC"/>
                    </a:solidFill>
                  </a:tcPr>
                </a:tc>
                <a:extLst>
                  <a:ext uri="{0D108BD9-81ED-4DB2-BD59-A6C34878D82A}">
                    <a16:rowId xmlns:a16="http://schemas.microsoft.com/office/drawing/2014/main" xmlns="" val="423309334"/>
                  </a:ext>
                </a:extLst>
              </a:tr>
              <a:tr h="286658">
                <a:tc>
                  <a:txBody>
                    <a:bodyPr/>
                    <a:lstStyle/>
                    <a:p>
                      <a:r>
                        <a:rPr lang="en-IN" sz="1400">
                          <a:effectLst/>
                        </a:rPr>
                        <a:t> FileFilter</a:t>
                      </a:r>
                    </a:p>
                  </a:txBody>
                  <a:tcPr marL="0" marR="0" marT="0" marB="0">
                    <a:lnL w="12700" cap="flat" cmpd="sng" algn="ctr">
                      <a:solidFill>
                        <a:srgbClr val="F00B93"/>
                      </a:solidFill>
                      <a:prstDash val="solid"/>
                      <a:round/>
                      <a:headEnd type="none" w="med" len="med"/>
                      <a:tailEnd type="none" w="med" len="med"/>
                    </a:lnL>
                    <a:lnR w="12700" cap="flat" cmpd="sng" algn="ctr">
                      <a:solidFill>
                        <a:srgbClr val="F00A93"/>
                      </a:solidFill>
                      <a:prstDash val="solid"/>
                      <a:round/>
                      <a:headEnd type="none" w="med" len="med"/>
                      <a:tailEnd type="none" w="med" len="med"/>
                    </a:lnR>
                    <a:lnT w="12700" cap="flat" cmpd="sng" algn="ctr">
                      <a:solidFill>
                        <a:srgbClr val="F00B93"/>
                      </a:solidFill>
                      <a:prstDash val="solid"/>
                      <a:round/>
                      <a:headEnd type="none" w="med" len="med"/>
                      <a:tailEnd type="none" w="med" len="med"/>
                    </a:lnT>
                    <a:lnB w="12700" cap="flat" cmpd="sng" algn="ctr">
                      <a:solidFill>
                        <a:srgbClr val="900D93"/>
                      </a:solidFill>
                      <a:prstDash val="solid"/>
                      <a:round/>
                      <a:headEnd type="none" w="med" len="med"/>
                      <a:tailEnd type="none" w="med" len="med"/>
                    </a:lnB>
                    <a:solidFill>
                      <a:srgbClr val="FFFFCC"/>
                    </a:solidFill>
                  </a:tcPr>
                </a:tc>
                <a:tc>
                  <a:txBody>
                    <a:bodyPr/>
                    <a:lstStyle/>
                    <a:p>
                      <a:r>
                        <a:rPr lang="en-US" sz="1400">
                          <a:effectLst/>
                        </a:rPr>
                        <a:t>It can be used for Filtering the Pathnames.</a:t>
                      </a:r>
                    </a:p>
                  </a:txBody>
                  <a:tcPr marL="0" marR="0" marT="0" marB="0" anchor="ctr">
                    <a:lnL w="12700" cap="flat" cmpd="sng" algn="ctr">
                      <a:solidFill>
                        <a:srgbClr val="F00A93"/>
                      </a:solidFill>
                      <a:prstDash val="solid"/>
                      <a:round/>
                      <a:headEnd type="none" w="med" len="med"/>
                      <a:tailEnd type="none" w="med" len="med"/>
                    </a:lnL>
                    <a:lnR w="12700" cap="flat" cmpd="sng" algn="ctr">
                      <a:solidFill>
                        <a:srgbClr val="F00A93"/>
                      </a:solidFill>
                      <a:prstDash val="solid"/>
                      <a:round/>
                      <a:headEnd type="none" w="med" len="med"/>
                      <a:tailEnd type="none" w="med" len="med"/>
                    </a:lnR>
                    <a:lnT w="12700" cap="flat" cmpd="sng" algn="ctr">
                      <a:solidFill>
                        <a:srgbClr val="F00A93"/>
                      </a:solidFill>
                      <a:prstDash val="solid"/>
                      <a:round/>
                      <a:headEnd type="none" w="med" len="med"/>
                      <a:tailEnd type="none" w="med" len="med"/>
                    </a:lnT>
                    <a:lnB w="12700" cap="flat" cmpd="sng" algn="ctr">
                      <a:solidFill>
                        <a:srgbClr val="100D93"/>
                      </a:solidFill>
                      <a:prstDash val="solid"/>
                      <a:round/>
                      <a:headEnd type="none" w="med" len="med"/>
                      <a:tailEnd type="none" w="med" len="med"/>
                    </a:lnB>
                    <a:solidFill>
                      <a:srgbClr val="FFFFCC"/>
                    </a:solidFill>
                  </a:tcPr>
                </a:tc>
                <a:extLst>
                  <a:ext uri="{0D108BD9-81ED-4DB2-BD59-A6C34878D82A}">
                    <a16:rowId xmlns:a16="http://schemas.microsoft.com/office/drawing/2014/main" xmlns="" val="129046619"/>
                  </a:ext>
                </a:extLst>
              </a:tr>
              <a:tr h="286658">
                <a:tc>
                  <a:txBody>
                    <a:bodyPr/>
                    <a:lstStyle/>
                    <a:p>
                      <a:r>
                        <a:rPr lang="en-IN" sz="1400">
                          <a:effectLst/>
                        </a:rPr>
                        <a:t> FilenameFilter</a:t>
                      </a:r>
                    </a:p>
                  </a:txBody>
                  <a:tcPr marL="0" marR="0" marT="0" marB="0">
                    <a:lnL w="12700" cap="flat" cmpd="sng" algn="ctr">
                      <a:solidFill>
                        <a:srgbClr val="900D93"/>
                      </a:solidFill>
                      <a:prstDash val="solid"/>
                      <a:round/>
                      <a:headEnd type="none" w="med" len="med"/>
                      <a:tailEnd type="none" w="med" len="med"/>
                    </a:lnL>
                    <a:lnR w="12700" cap="flat" cmpd="sng" algn="ctr">
                      <a:solidFill>
                        <a:srgbClr val="100D93"/>
                      </a:solidFill>
                      <a:prstDash val="solid"/>
                      <a:round/>
                      <a:headEnd type="none" w="med" len="med"/>
                      <a:tailEnd type="none" w="med" len="med"/>
                    </a:lnR>
                    <a:lnT w="12700" cap="flat" cmpd="sng" algn="ctr">
                      <a:solidFill>
                        <a:srgbClr val="900D93"/>
                      </a:solidFill>
                      <a:prstDash val="solid"/>
                      <a:round/>
                      <a:headEnd type="none" w="med" len="med"/>
                      <a:tailEnd type="none" w="med" len="med"/>
                    </a:lnT>
                    <a:lnB w="12700" cap="flat" cmpd="sng" algn="ctr">
                      <a:solidFill>
                        <a:srgbClr val="101193"/>
                      </a:solidFill>
                      <a:prstDash val="solid"/>
                      <a:round/>
                      <a:headEnd type="none" w="med" len="med"/>
                      <a:tailEnd type="none" w="med" len="med"/>
                    </a:lnB>
                    <a:solidFill>
                      <a:srgbClr val="FFFFCC"/>
                    </a:solidFill>
                  </a:tcPr>
                </a:tc>
                <a:tc>
                  <a:txBody>
                    <a:bodyPr/>
                    <a:lstStyle/>
                    <a:p>
                      <a:r>
                        <a:rPr lang="en-US" sz="1400">
                          <a:effectLst/>
                        </a:rPr>
                        <a:t>This interface used for Filter the Filenames.</a:t>
                      </a:r>
                    </a:p>
                  </a:txBody>
                  <a:tcPr marL="0" marR="0" marT="0" marB="0" anchor="ctr">
                    <a:lnL w="12700" cap="flat" cmpd="sng" algn="ctr">
                      <a:solidFill>
                        <a:srgbClr val="100D93"/>
                      </a:solidFill>
                      <a:prstDash val="solid"/>
                      <a:round/>
                      <a:headEnd type="none" w="med" len="med"/>
                      <a:tailEnd type="none" w="med" len="med"/>
                    </a:lnL>
                    <a:lnR w="12700" cap="flat" cmpd="sng" algn="ctr">
                      <a:solidFill>
                        <a:srgbClr val="100D93"/>
                      </a:solidFill>
                      <a:prstDash val="solid"/>
                      <a:round/>
                      <a:headEnd type="none" w="med" len="med"/>
                      <a:tailEnd type="none" w="med" len="med"/>
                    </a:lnR>
                    <a:lnT w="12700" cap="flat" cmpd="sng" algn="ctr">
                      <a:solidFill>
                        <a:srgbClr val="100D93"/>
                      </a:solidFill>
                      <a:prstDash val="solid"/>
                      <a:round/>
                      <a:headEnd type="none" w="med" len="med"/>
                      <a:tailEnd type="none" w="med" len="med"/>
                    </a:lnT>
                    <a:lnB w="12700" cap="flat" cmpd="sng" algn="ctr">
                      <a:solidFill>
                        <a:srgbClr val="700E93"/>
                      </a:solidFill>
                      <a:prstDash val="solid"/>
                      <a:round/>
                      <a:headEnd type="none" w="med" len="med"/>
                      <a:tailEnd type="none" w="med" len="med"/>
                    </a:lnB>
                    <a:solidFill>
                      <a:srgbClr val="FFFFCC"/>
                    </a:solidFill>
                  </a:tcPr>
                </a:tc>
                <a:extLst>
                  <a:ext uri="{0D108BD9-81ED-4DB2-BD59-A6C34878D82A}">
                    <a16:rowId xmlns:a16="http://schemas.microsoft.com/office/drawing/2014/main" xmlns="" val="1635496597"/>
                  </a:ext>
                </a:extLst>
              </a:tr>
              <a:tr h="573314">
                <a:tc>
                  <a:txBody>
                    <a:bodyPr/>
                    <a:lstStyle/>
                    <a:p>
                      <a:r>
                        <a:rPr lang="en-IN" sz="1400">
                          <a:effectLst/>
                        </a:rPr>
                        <a:t> ObjectInput</a:t>
                      </a:r>
                    </a:p>
                  </a:txBody>
                  <a:tcPr marL="0" marR="0" marT="0" marB="0">
                    <a:lnL w="12700" cap="flat" cmpd="sng" algn="ctr">
                      <a:solidFill>
                        <a:srgbClr val="101193"/>
                      </a:solidFill>
                      <a:prstDash val="solid"/>
                      <a:round/>
                      <a:headEnd type="none" w="med" len="med"/>
                      <a:tailEnd type="none" w="med" len="med"/>
                    </a:lnL>
                    <a:lnR w="12700" cap="flat" cmpd="sng" algn="ctr">
                      <a:solidFill>
                        <a:srgbClr val="700E93"/>
                      </a:solidFill>
                      <a:prstDash val="solid"/>
                      <a:round/>
                      <a:headEnd type="none" w="med" len="med"/>
                      <a:tailEnd type="none" w="med" len="med"/>
                    </a:lnR>
                    <a:lnT w="12700" cap="flat" cmpd="sng" algn="ctr">
                      <a:solidFill>
                        <a:srgbClr val="101193"/>
                      </a:solidFill>
                      <a:prstDash val="solid"/>
                      <a:round/>
                      <a:headEnd type="none" w="med" len="med"/>
                      <a:tailEnd type="none" w="med" len="med"/>
                    </a:lnT>
                    <a:lnB w="12700" cap="flat" cmpd="sng" algn="ctr">
                      <a:solidFill>
                        <a:srgbClr val="100B93"/>
                      </a:solidFill>
                      <a:prstDash val="solid"/>
                      <a:round/>
                      <a:headEnd type="none" w="med" len="med"/>
                      <a:tailEnd type="none" w="med" len="med"/>
                    </a:lnB>
                    <a:solidFill>
                      <a:srgbClr val="FFFFCC"/>
                    </a:solidFill>
                  </a:tcPr>
                </a:tc>
                <a:tc>
                  <a:txBody>
                    <a:bodyPr/>
                    <a:lstStyle/>
                    <a:p>
                      <a:r>
                        <a:rPr lang="en-US" sz="1400">
                          <a:effectLst/>
                        </a:rPr>
                        <a:t>This interface used for reading of objects and it extends the DataInput interface. </a:t>
                      </a:r>
                    </a:p>
                  </a:txBody>
                  <a:tcPr marL="0" marR="0" marT="0" marB="0" anchor="ctr">
                    <a:lnL w="12700" cap="flat" cmpd="sng" algn="ctr">
                      <a:solidFill>
                        <a:srgbClr val="700E93"/>
                      </a:solidFill>
                      <a:prstDash val="solid"/>
                      <a:round/>
                      <a:headEnd type="none" w="med" len="med"/>
                      <a:tailEnd type="none" w="med" len="med"/>
                    </a:lnL>
                    <a:lnR w="12700" cap="flat" cmpd="sng" algn="ctr">
                      <a:solidFill>
                        <a:srgbClr val="700E93"/>
                      </a:solidFill>
                      <a:prstDash val="solid"/>
                      <a:round/>
                      <a:headEnd type="none" w="med" len="med"/>
                      <a:tailEnd type="none" w="med" len="med"/>
                    </a:lnR>
                    <a:lnT w="12700" cap="flat" cmpd="sng" algn="ctr">
                      <a:solidFill>
                        <a:srgbClr val="700E93"/>
                      </a:solidFill>
                      <a:prstDash val="solid"/>
                      <a:round/>
                      <a:headEnd type="none" w="med" len="med"/>
                      <a:tailEnd type="none" w="med" len="med"/>
                    </a:lnT>
                    <a:lnB w="12700" cap="flat" cmpd="sng" algn="ctr">
                      <a:solidFill>
                        <a:srgbClr val="700B93"/>
                      </a:solidFill>
                      <a:prstDash val="solid"/>
                      <a:round/>
                      <a:headEnd type="none" w="med" len="med"/>
                      <a:tailEnd type="none" w="med" len="med"/>
                    </a:lnB>
                    <a:solidFill>
                      <a:srgbClr val="FFFFCC"/>
                    </a:solidFill>
                  </a:tcPr>
                </a:tc>
                <a:extLst>
                  <a:ext uri="{0D108BD9-81ED-4DB2-BD59-A6C34878D82A}">
                    <a16:rowId xmlns:a16="http://schemas.microsoft.com/office/drawing/2014/main" xmlns="" val="1627444666"/>
                  </a:ext>
                </a:extLst>
              </a:tr>
              <a:tr h="573314">
                <a:tc>
                  <a:txBody>
                    <a:bodyPr/>
                    <a:lstStyle/>
                    <a:p>
                      <a:r>
                        <a:rPr lang="en-IN" sz="1400">
                          <a:effectLst/>
                        </a:rPr>
                        <a:t> ObjectInputValidation</a:t>
                      </a:r>
                    </a:p>
                  </a:txBody>
                  <a:tcPr marL="0" marR="0" marT="0" marB="0">
                    <a:lnL w="12700" cap="flat" cmpd="sng" algn="ctr">
                      <a:solidFill>
                        <a:srgbClr val="100B93"/>
                      </a:solidFill>
                      <a:prstDash val="solid"/>
                      <a:round/>
                      <a:headEnd type="none" w="med" len="med"/>
                      <a:tailEnd type="none" w="med" len="med"/>
                    </a:lnL>
                    <a:lnR w="12700" cap="flat" cmpd="sng" algn="ctr">
                      <a:solidFill>
                        <a:srgbClr val="700B93"/>
                      </a:solidFill>
                      <a:prstDash val="solid"/>
                      <a:round/>
                      <a:headEnd type="none" w="med" len="med"/>
                      <a:tailEnd type="none" w="med" len="med"/>
                    </a:lnR>
                    <a:lnT w="12700" cap="flat" cmpd="sng" algn="ctr">
                      <a:solidFill>
                        <a:srgbClr val="100B93"/>
                      </a:solidFill>
                      <a:prstDash val="solid"/>
                      <a:round/>
                      <a:headEnd type="none" w="med" len="med"/>
                      <a:tailEnd type="none" w="med" len="med"/>
                    </a:lnT>
                    <a:lnB w="12700" cap="flat" cmpd="sng" algn="ctr">
                      <a:solidFill>
                        <a:srgbClr val="500F93"/>
                      </a:solidFill>
                      <a:prstDash val="solid"/>
                      <a:round/>
                      <a:headEnd type="none" w="med" len="med"/>
                      <a:tailEnd type="none" w="med" len="med"/>
                    </a:lnB>
                    <a:solidFill>
                      <a:srgbClr val="FFFFCC"/>
                    </a:solidFill>
                  </a:tcPr>
                </a:tc>
                <a:tc>
                  <a:txBody>
                    <a:bodyPr/>
                    <a:lstStyle/>
                    <a:p>
                      <a:r>
                        <a:rPr lang="en-US" sz="1400">
                          <a:effectLst/>
                        </a:rPr>
                        <a:t>This is a Callback interface. It allows the validation of objects within a graph.</a:t>
                      </a:r>
                    </a:p>
                  </a:txBody>
                  <a:tcPr marL="0" marR="0" marT="0" marB="0" anchor="ctr">
                    <a:lnL w="12700" cap="flat" cmpd="sng" algn="ctr">
                      <a:solidFill>
                        <a:srgbClr val="700B93"/>
                      </a:solidFill>
                      <a:prstDash val="solid"/>
                      <a:round/>
                      <a:headEnd type="none" w="med" len="med"/>
                      <a:tailEnd type="none" w="med" len="med"/>
                    </a:lnL>
                    <a:lnR w="12700" cap="flat" cmpd="sng" algn="ctr">
                      <a:solidFill>
                        <a:srgbClr val="700B93"/>
                      </a:solidFill>
                      <a:prstDash val="solid"/>
                      <a:round/>
                      <a:headEnd type="none" w="med" len="med"/>
                      <a:tailEnd type="none" w="med" len="med"/>
                    </a:lnR>
                    <a:lnT w="12700" cap="flat" cmpd="sng" algn="ctr">
                      <a:solidFill>
                        <a:srgbClr val="700B93"/>
                      </a:solidFill>
                      <a:prstDash val="solid"/>
                      <a:round/>
                      <a:headEnd type="none" w="med" len="med"/>
                      <a:tailEnd type="none" w="med" len="med"/>
                    </a:lnT>
                    <a:lnB w="12700" cap="flat" cmpd="sng" algn="ctr">
                      <a:solidFill>
                        <a:srgbClr val="901193"/>
                      </a:solidFill>
                      <a:prstDash val="solid"/>
                      <a:round/>
                      <a:headEnd type="none" w="med" len="med"/>
                      <a:tailEnd type="none" w="med" len="med"/>
                    </a:lnB>
                    <a:solidFill>
                      <a:srgbClr val="FFFFCC"/>
                    </a:solidFill>
                  </a:tcPr>
                </a:tc>
                <a:extLst>
                  <a:ext uri="{0D108BD9-81ED-4DB2-BD59-A6C34878D82A}">
                    <a16:rowId xmlns:a16="http://schemas.microsoft.com/office/drawing/2014/main" xmlns="" val="1085679239"/>
                  </a:ext>
                </a:extLst>
              </a:tr>
              <a:tr h="573314">
                <a:tc>
                  <a:txBody>
                    <a:bodyPr/>
                    <a:lstStyle/>
                    <a:p>
                      <a:r>
                        <a:rPr lang="en-IN" sz="1400">
                          <a:effectLst/>
                        </a:rPr>
                        <a:t> ObjectOutput</a:t>
                      </a:r>
                    </a:p>
                  </a:txBody>
                  <a:tcPr marL="0" marR="0" marT="0" marB="0">
                    <a:lnL w="12700" cap="flat" cmpd="sng" algn="ctr">
                      <a:solidFill>
                        <a:srgbClr val="500F93"/>
                      </a:solidFill>
                      <a:prstDash val="solid"/>
                      <a:round/>
                      <a:headEnd type="none" w="med" len="med"/>
                      <a:tailEnd type="none" w="med" len="med"/>
                    </a:lnL>
                    <a:lnR w="12700" cap="flat" cmpd="sng" algn="ctr">
                      <a:solidFill>
                        <a:srgbClr val="901193"/>
                      </a:solidFill>
                      <a:prstDash val="solid"/>
                      <a:round/>
                      <a:headEnd type="none" w="med" len="med"/>
                      <a:tailEnd type="none" w="med" len="med"/>
                    </a:lnR>
                    <a:lnT w="12700" cap="flat" cmpd="sng" algn="ctr">
                      <a:solidFill>
                        <a:srgbClr val="500F93"/>
                      </a:solidFill>
                      <a:prstDash val="solid"/>
                      <a:round/>
                      <a:headEnd type="none" w="med" len="med"/>
                      <a:tailEnd type="none" w="med" len="med"/>
                    </a:lnT>
                    <a:lnB w="12700" cap="flat" cmpd="sng" algn="ctr">
                      <a:solidFill>
                        <a:srgbClr val="900E93"/>
                      </a:solidFill>
                      <a:prstDash val="solid"/>
                      <a:round/>
                      <a:headEnd type="none" w="med" len="med"/>
                      <a:tailEnd type="none" w="med" len="med"/>
                    </a:lnB>
                    <a:solidFill>
                      <a:srgbClr val="FFFFCC"/>
                    </a:solidFill>
                  </a:tcPr>
                </a:tc>
                <a:tc>
                  <a:txBody>
                    <a:bodyPr/>
                    <a:lstStyle/>
                    <a:p>
                      <a:r>
                        <a:rPr lang="en-US" sz="1400">
                          <a:effectLst/>
                        </a:rPr>
                        <a:t>This interface used for writing of objects and it extends the DataOutput interface.</a:t>
                      </a:r>
                    </a:p>
                  </a:txBody>
                  <a:tcPr marL="0" marR="0" marT="0" marB="0" anchor="ctr">
                    <a:lnL w="12700" cap="flat" cmpd="sng" algn="ctr">
                      <a:solidFill>
                        <a:srgbClr val="901193"/>
                      </a:solidFill>
                      <a:prstDash val="solid"/>
                      <a:round/>
                      <a:headEnd type="none" w="med" len="med"/>
                      <a:tailEnd type="none" w="med" len="med"/>
                    </a:lnL>
                    <a:lnR w="12700" cap="flat" cmpd="sng" algn="ctr">
                      <a:solidFill>
                        <a:srgbClr val="901193"/>
                      </a:solidFill>
                      <a:prstDash val="solid"/>
                      <a:round/>
                      <a:headEnd type="none" w="med" len="med"/>
                      <a:tailEnd type="none" w="med" len="med"/>
                    </a:lnR>
                    <a:lnT w="12700" cap="flat" cmpd="sng" algn="ctr">
                      <a:solidFill>
                        <a:srgbClr val="901193"/>
                      </a:solidFill>
                      <a:prstDash val="solid"/>
                      <a:round/>
                      <a:headEnd type="none" w="med" len="med"/>
                      <a:tailEnd type="none" w="med" len="med"/>
                    </a:lnT>
                    <a:lnB w="12700" cap="flat" cmpd="sng" algn="ctr">
                      <a:solidFill>
                        <a:srgbClr val="900C93"/>
                      </a:solidFill>
                      <a:prstDash val="solid"/>
                      <a:round/>
                      <a:headEnd type="none" w="med" len="med"/>
                      <a:tailEnd type="none" w="med" len="med"/>
                    </a:lnB>
                    <a:solidFill>
                      <a:srgbClr val="FFFFCC"/>
                    </a:solidFill>
                  </a:tcPr>
                </a:tc>
                <a:extLst>
                  <a:ext uri="{0D108BD9-81ED-4DB2-BD59-A6C34878D82A}">
                    <a16:rowId xmlns:a16="http://schemas.microsoft.com/office/drawing/2014/main" xmlns="" val="21526507"/>
                  </a:ext>
                </a:extLst>
              </a:tr>
              <a:tr h="573314">
                <a:tc>
                  <a:txBody>
                    <a:bodyPr/>
                    <a:lstStyle/>
                    <a:p>
                      <a:r>
                        <a:rPr lang="en-IN" sz="1400">
                          <a:effectLst/>
                        </a:rPr>
                        <a:t>   ObjectStreamConstants</a:t>
                      </a:r>
                    </a:p>
                  </a:txBody>
                  <a:tcPr marL="0" marR="0" marT="0" marB="0">
                    <a:lnL w="12700" cap="flat" cmpd="sng" algn="ctr">
                      <a:solidFill>
                        <a:srgbClr val="900E93"/>
                      </a:solidFill>
                      <a:prstDash val="solid"/>
                      <a:round/>
                      <a:headEnd type="none" w="med" len="med"/>
                      <a:tailEnd type="none" w="med" len="med"/>
                    </a:lnL>
                    <a:lnR w="12700" cap="flat" cmpd="sng" algn="ctr">
                      <a:solidFill>
                        <a:srgbClr val="900C93"/>
                      </a:solidFill>
                      <a:prstDash val="solid"/>
                      <a:round/>
                      <a:headEnd type="none" w="med" len="med"/>
                      <a:tailEnd type="none" w="med" len="med"/>
                    </a:lnR>
                    <a:lnT w="12700" cap="flat" cmpd="sng" algn="ctr">
                      <a:solidFill>
                        <a:srgbClr val="900E93"/>
                      </a:solidFill>
                      <a:prstDash val="solid"/>
                      <a:round/>
                      <a:headEnd type="none" w="med" len="med"/>
                      <a:tailEnd type="none" w="med" len="med"/>
                    </a:lnT>
                    <a:lnB w="12700" cap="flat" cmpd="sng" algn="ctr">
                      <a:solidFill>
                        <a:srgbClr val="700F93"/>
                      </a:solidFill>
                      <a:prstDash val="solid"/>
                      <a:round/>
                      <a:headEnd type="none" w="med" len="med"/>
                      <a:tailEnd type="none" w="med" len="med"/>
                    </a:lnB>
                    <a:solidFill>
                      <a:srgbClr val="FFFFCC"/>
                    </a:solidFill>
                  </a:tcPr>
                </a:tc>
                <a:tc>
                  <a:txBody>
                    <a:bodyPr/>
                    <a:lstStyle/>
                    <a:p>
                      <a:r>
                        <a:rPr lang="en-US" sz="1400">
                          <a:effectLst/>
                        </a:rPr>
                        <a:t>This interface used for Constants writing into Serialization Objects Stream.</a:t>
                      </a:r>
                    </a:p>
                  </a:txBody>
                  <a:tcPr marL="0" marR="0" marT="0" marB="0" anchor="ctr">
                    <a:lnL w="12700" cap="flat" cmpd="sng" algn="ctr">
                      <a:solidFill>
                        <a:srgbClr val="900C93"/>
                      </a:solidFill>
                      <a:prstDash val="solid"/>
                      <a:round/>
                      <a:headEnd type="none" w="med" len="med"/>
                      <a:tailEnd type="none" w="med" len="med"/>
                    </a:lnL>
                    <a:lnR w="12700" cap="flat" cmpd="sng" algn="ctr">
                      <a:solidFill>
                        <a:srgbClr val="900C93"/>
                      </a:solidFill>
                      <a:prstDash val="solid"/>
                      <a:round/>
                      <a:headEnd type="none" w="med" len="med"/>
                      <a:tailEnd type="none" w="med" len="med"/>
                    </a:lnR>
                    <a:lnT w="12700" cap="flat" cmpd="sng" algn="ctr">
                      <a:solidFill>
                        <a:srgbClr val="900C93"/>
                      </a:solidFill>
                      <a:prstDash val="solid"/>
                      <a:round/>
                      <a:headEnd type="none" w="med" len="med"/>
                      <a:tailEnd type="none" w="med" len="med"/>
                    </a:lnT>
                    <a:lnB w="12700" cap="flat" cmpd="sng" algn="ctr">
                      <a:solidFill>
                        <a:srgbClr val="101193"/>
                      </a:solidFill>
                      <a:prstDash val="solid"/>
                      <a:round/>
                      <a:headEnd type="none" w="med" len="med"/>
                      <a:tailEnd type="none" w="med" len="med"/>
                    </a:lnB>
                    <a:solidFill>
                      <a:srgbClr val="FFFFCC"/>
                    </a:solidFill>
                  </a:tcPr>
                </a:tc>
                <a:extLst>
                  <a:ext uri="{0D108BD9-81ED-4DB2-BD59-A6C34878D82A}">
                    <a16:rowId xmlns:a16="http://schemas.microsoft.com/office/drawing/2014/main" xmlns="" val="1823435858"/>
                  </a:ext>
                </a:extLst>
              </a:tr>
              <a:tr h="573314">
                <a:tc>
                  <a:txBody>
                    <a:bodyPr/>
                    <a:lstStyle/>
                    <a:p>
                      <a:r>
                        <a:rPr lang="en-IN" sz="1400">
                          <a:effectLst/>
                        </a:rPr>
                        <a:t> Serializable</a:t>
                      </a:r>
                    </a:p>
                  </a:txBody>
                  <a:tcPr marL="0" marR="0" marT="0" marB="0">
                    <a:lnL w="12700" cap="flat" cmpd="sng" algn="ctr">
                      <a:solidFill>
                        <a:srgbClr val="700F93"/>
                      </a:solidFill>
                      <a:prstDash val="solid"/>
                      <a:round/>
                      <a:headEnd type="none" w="med" len="med"/>
                      <a:tailEnd type="none" w="med" len="med"/>
                    </a:lnL>
                    <a:lnR w="12700" cap="flat" cmpd="sng" algn="ctr">
                      <a:solidFill>
                        <a:srgbClr val="101193"/>
                      </a:solidFill>
                      <a:prstDash val="solid"/>
                      <a:round/>
                      <a:headEnd type="none" w="med" len="med"/>
                      <a:tailEnd type="none" w="med" len="med"/>
                    </a:lnR>
                    <a:lnT w="12700" cap="flat" cmpd="sng" algn="ctr">
                      <a:solidFill>
                        <a:srgbClr val="700F93"/>
                      </a:solidFill>
                      <a:prstDash val="solid"/>
                      <a:round/>
                      <a:headEnd type="none" w="med" len="med"/>
                      <a:tailEnd type="none" w="med" len="med"/>
                    </a:lnT>
                    <a:lnB w="12700" cap="flat" cmpd="sng" algn="ctr">
                      <a:solidFill>
                        <a:srgbClr val="700F93"/>
                      </a:solidFill>
                      <a:prstDash val="solid"/>
                      <a:round/>
                      <a:headEnd type="none" w="med" len="med"/>
                      <a:tailEnd type="none" w="med" len="med"/>
                    </a:lnB>
                    <a:solidFill>
                      <a:srgbClr val="FFFFCC"/>
                    </a:solidFill>
                  </a:tcPr>
                </a:tc>
                <a:tc>
                  <a:txBody>
                    <a:bodyPr/>
                    <a:lstStyle/>
                    <a:p>
                      <a:r>
                        <a:rPr lang="en-US" sz="1400" dirty="0">
                          <a:effectLst/>
                        </a:rPr>
                        <a:t>This interface implementing in the </a:t>
                      </a:r>
                      <a:r>
                        <a:rPr lang="en-US" sz="1400" dirty="0" err="1">
                          <a:effectLst/>
                        </a:rPr>
                        <a:t>java.io.Serializable</a:t>
                      </a:r>
                      <a:r>
                        <a:rPr lang="en-US" sz="1400" dirty="0">
                          <a:effectLst/>
                        </a:rPr>
                        <a:t> interface.</a:t>
                      </a:r>
                    </a:p>
                  </a:txBody>
                  <a:tcPr marL="0" marR="0" marT="0" marB="0" anchor="ctr">
                    <a:lnL w="12700" cap="flat" cmpd="sng" algn="ctr">
                      <a:solidFill>
                        <a:srgbClr val="101193"/>
                      </a:solidFill>
                      <a:prstDash val="solid"/>
                      <a:round/>
                      <a:headEnd type="none" w="med" len="med"/>
                      <a:tailEnd type="none" w="med" len="med"/>
                    </a:lnL>
                    <a:lnR w="12700" cap="flat" cmpd="sng" algn="ctr">
                      <a:solidFill>
                        <a:srgbClr val="101193"/>
                      </a:solidFill>
                      <a:prstDash val="solid"/>
                      <a:round/>
                      <a:headEnd type="none" w="med" len="med"/>
                      <a:tailEnd type="none" w="med" len="med"/>
                    </a:lnR>
                    <a:lnT w="12700" cap="flat" cmpd="sng" algn="ctr">
                      <a:solidFill>
                        <a:srgbClr val="101193"/>
                      </a:solidFill>
                      <a:prstDash val="solid"/>
                      <a:round/>
                      <a:headEnd type="none" w="med" len="med"/>
                      <a:tailEnd type="none" w="med" len="med"/>
                    </a:lnT>
                    <a:lnB w="12700" cap="flat" cmpd="sng" algn="ctr">
                      <a:solidFill>
                        <a:srgbClr val="101193"/>
                      </a:solidFill>
                      <a:prstDash val="solid"/>
                      <a:round/>
                      <a:headEnd type="none" w="med" len="med"/>
                      <a:tailEnd type="none" w="med" len="med"/>
                    </a:lnB>
                    <a:solidFill>
                      <a:srgbClr val="FFFFCC"/>
                    </a:solidFill>
                  </a:tcPr>
                </a:tc>
                <a:extLst>
                  <a:ext uri="{0D108BD9-81ED-4DB2-BD59-A6C34878D82A}">
                    <a16:rowId xmlns:a16="http://schemas.microsoft.com/office/drawing/2014/main" xmlns="" val="560589305"/>
                  </a:ext>
                </a:extLst>
              </a:tr>
            </a:tbl>
          </a:graphicData>
        </a:graphic>
      </p:graphicFrame>
    </p:spTree>
    <p:extLst>
      <p:ext uri="{BB962C8B-B14F-4D97-AF65-F5344CB8AC3E}">
        <p14:creationId xmlns:p14="http://schemas.microsoft.com/office/powerpoint/2010/main" xmlns="" val="3310091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r>
              <a:rPr lang="en-IN" sz="2800" dirty="0"/>
              <a:t>For serializing the object, we call the </a:t>
            </a:r>
            <a:r>
              <a:rPr lang="en-IN" sz="2800" b="1" dirty="0" err="1"/>
              <a:t>writeObject</a:t>
            </a:r>
            <a:r>
              <a:rPr lang="en-IN" sz="2800" b="1" dirty="0"/>
              <a:t>()</a:t>
            </a:r>
            <a:r>
              <a:rPr lang="en-IN" sz="2800" dirty="0"/>
              <a:t> method of </a:t>
            </a:r>
            <a:r>
              <a:rPr lang="en-IN" sz="2800" i="1" dirty="0" err="1"/>
              <a:t>ObjectOutputStream</a:t>
            </a:r>
            <a:r>
              <a:rPr lang="en-IN" sz="2800" i="1" dirty="0"/>
              <a:t> </a:t>
            </a:r>
            <a:r>
              <a:rPr lang="en-IN" sz="2800" dirty="0"/>
              <a:t>class, and for </a:t>
            </a:r>
            <a:r>
              <a:rPr lang="en-IN" sz="2800" dirty="0" err="1"/>
              <a:t>deserialization</a:t>
            </a:r>
            <a:r>
              <a:rPr lang="en-IN" sz="2800" dirty="0"/>
              <a:t> we call the </a:t>
            </a:r>
            <a:r>
              <a:rPr lang="en-IN" sz="2800" b="1" dirty="0" err="1"/>
              <a:t>readObject</a:t>
            </a:r>
            <a:r>
              <a:rPr lang="en-IN" sz="2800" b="1" dirty="0"/>
              <a:t>()</a:t>
            </a:r>
            <a:r>
              <a:rPr lang="en-IN" sz="2800" dirty="0"/>
              <a:t> method of </a:t>
            </a:r>
            <a:r>
              <a:rPr lang="en-IN" sz="2800" i="1" dirty="0" err="1"/>
              <a:t>ObjectInputStream</a:t>
            </a:r>
            <a:r>
              <a:rPr lang="en-IN" sz="2800" dirty="0"/>
              <a:t> class.</a:t>
            </a:r>
          </a:p>
          <a:p>
            <a:pPr algn="just"/>
            <a:r>
              <a:rPr lang="en-IN" sz="2800" dirty="0"/>
              <a:t>implement the </a:t>
            </a:r>
            <a:r>
              <a:rPr lang="en-IN" sz="2800" i="1" dirty="0" err="1"/>
              <a:t>Serializable</a:t>
            </a:r>
            <a:r>
              <a:rPr lang="en-IN" sz="2800" dirty="0"/>
              <a:t> interface for serializing the object.</a:t>
            </a:r>
          </a:p>
          <a:p>
            <a:pPr algn="just"/>
            <a:r>
              <a:rPr lang="en-IN" sz="2800" dirty="0"/>
              <a:t>The </a:t>
            </a:r>
            <a:r>
              <a:rPr lang="en-IN" sz="2800" b="1" dirty="0" err="1"/>
              <a:t>Serializable</a:t>
            </a:r>
            <a:r>
              <a:rPr lang="en-IN" sz="2800" dirty="0"/>
              <a:t> interface must be implemented by the class whose object needs to be persisted.</a:t>
            </a:r>
          </a:p>
          <a:p>
            <a:pPr algn="just"/>
            <a:r>
              <a:rPr lang="en-IN" sz="2800" dirty="0"/>
              <a:t>The String class and all the wrapper classes implement the </a:t>
            </a:r>
            <a:r>
              <a:rPr lang="en-IN" sz="2800" i="1" dirty="0" err="1"/>
              <a:t>java.io.Serializable</a:t>
            </a:r>
            <a:r>
              <a:rPr lang="en-IN" sz="2800" dirty="0"/>
              <a:t> interface by default.</a:t>
            </a:r>
          </a:p>
          <a:p>
            <a:pPr algn="just"/>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a:buNone/>
            </a:pPr>
            <a:r>
              <a:rPr lang="en-IN" sz="2400" b="1" dirty="0"/>
              <a:t>import</a:t>
            </a:r>
            <a:r>
              <a:rPr lang="en-IN" sz="2400" dirty="0"/>
              <a:t> </a:t>
            </a:r>
            <a:r>
              <a:rPr lang="en-IN" sz="2400" dirty="0" err="1"/>
              <a:t>java.io.Serializable</a:t>
            </a:r>
            <a:r>
              <a:rPr lang="en-IN" sz="2400" dirty="0"/>
              <a:t>;  </a:t>
            </a:r>
          </a:p>
          <a:p>
            <a:pPr>
              <a:buNone/>
            </a:pPr>
            <a:r>
              <a:rPr lang="en-IN" sz="2400" b="1" dirty="0"/>
              <a:t>public</a:t>
            </a:r>
            <a:r>
              <a:rPr lang="en-IN" sz="2400" dirty="0"/>
              <a:t> </a:t>
            </a:r>
            <a:r>
              <a:rPr lang="en-IN" sz="2400" b="1" dirty="0"/>
              <a:t>class</a:t>
            </a:r>
            <a:r>
              <a:rPr lang="en-IN" sz="2400" dirty="0"/>
              <a:t> Student </a:t>
            </a:r>
            <a:r>
              <a:rPr lang="en-IN" sz="2400" b="1" dirty="0"/>
              <a:t>implements</a:t>
            </a:r>
            <a:r>
              <a:rPr lang="en-IN" sz="2400" dirty="0"/>
              <a:t> </a:t>
            </a:r>
            <a:r>
              <a:rPr lang="en-IN" sz="2400" dirty="0" err="1"/>
              <a:t>Serializable</a:t>
            </a:r>
            <a:r>
              <a:rPr lang="en-IN" sz="2400" dirty="0"/>
              <a:t>{  </a:t>
            </a:r>
          </a:p>
          <a:p>
            <a:pPr>
              <a:buNone/>
            </a:pPr>
            <a:r>
              <a:rPr lang="en-IN" sz="2400" dirty="0"/>
              <a:t> </a:t>
            </a:r>
            <a:r>
              <a:rPr lang="en-IN" sz="2400" b="1" dirty="0" err="1"/>
              <a:t>int</a:t>
            </a:r>
            <a:r>
              <a:rPr lang="en-IN" sz="2400" dirty="0"/>
              <a:t> id;  </a:t>
            </a:r>
          </a:p>
          <a:p>
            <a:pPr>
              <a:buNone/>
            </a:pPr>
            <a:r>
              <a:rPr lang="en-IN" sz="2400" dirty="0"/>
              <a:t> String name;  </a:t>
            </a:r>
          </a:p>
          <a:p>
            <a:pPr>
              <a:buNone/>
            </a:pPr>
            <a:r>
              <a:rPr lang="en-IN" sz="2400" dirty="0"/>
              <a:t> </a:t>
            </a:r>
            <a:r>
              <a:rPr lang="en-IN" sz="2400" b="1" dirty="0"/>
              <a:t>public</a:t>
            </a:r>
            <a:r>
              <a:rPr lang="en-IN" sz="2400" dirty="0"/>
              <a:t> Student(</a:t>
            </a:r>
            <a:r>
              <a:rPr lang="en-IN" sz="2400" b="1" dirty="0" err="1"/>
              <a:t>int</a:t>
            </a:r>
            <a:r>
              <a:rPr lang="en-IN" sz="2400" dirty="0"/>
              <a:t> id, String name) {  </a:t>
            </a:r>
          </a:p>
          <a:p>
            <a:pPr>
              <a:buNone/>
            </a:pPr>
            <a:r>
              <a:rPr lang="en-IN" sz="2400" dirty="0"/>
              <a:t>  </a:t>
            </a:r>
            <a:r>
              <a:rPr lang="en-IN" sz="2400" b="1" dirty="0"/>
              <a:t>this</a:t>
            </a:r>
            <a:r>
              <a:rPr lang="en-IN" sz="2400" dirty="0"/>
              <a:t>.id = id;  </a:t>
            </a:r>
          </a:p>
          <a:p>
            <a:pPr>
              <a:buNone/>
            </a:pPr>
            <a:r>
              <a:rPr lang="en-IN" sz="2400" dirty="0"/>
              <a:t>  </a:t>
            </a:r>
            <a:r>
              <a:rPr lang="en-IN" sz="2400" b="1" dirty="0"/>
              <a:t>this</a:t>
            </a:r>
            <a:r>
              <a:rPr lang="en-IN" sz="2400" dirty="0"/>
              <a:t>.name = name;  </a:t>
            </a:r>
          </a:p>
          <a:p>
            <a:pPr>
              <a:buNone/>
            </a:pPr>
            <a:r>
              <a:rPr lang="en-IN" sz="2400" dirty="0"/>
              <a:t> }  </a:t>
            </a:r>
          </a:p>
          <a:p>
            <a:pPr>
              <a:buNone/>
            </a:pPr>
            <a:r>
              <a:rPr lang="en-IN" sz="2400" dirty="0"/>
              <a:t>}  </a:t>
            </a:r>
          </a:p>
          <a:p>
            <a:pPr>
              <a:buNone/>
            </a:pPr>
            <a:r>
              <a:rPr lang="en-IN" sz="2400" dirty="0"/>
              <a:t> class Demo{</a:t>
            </a:r>
          </a:p>
          <a:p>
            <a:pPr>
              <a:buNone/>
            </a:pPr>
            <a:r>
              <a:rPr lang="en-IN" sz="2400" dirty="0"/>
              <a:t> public static void main(string </a:t>
            </a:r>
            <a:r>
              <a:rPr lang="en-IN" sz="2400" dirty="0" err="1"/>
              <a:t>args</a:t>
            </a:r>
            <a:r>
              <a:rPr lang="en-IN" sz="2400" dirty="0"/>
              <a:t>[]){</a:t>
            </a:r>
          </a:p>
          <a:p>
            <a:pPr>
              <a:buNone/>
            </a:pPr>
            <a:r>
              <a:rPr lang="en-IN" sz="2400" dirty="0"/>
              <a:t>  </a:t>
            </a:r>
            <a:r>
              <a:rPr lang="en-IN" sz="2400" b="1" dirty="0"/>
              <a:t>try</a:t>
            </a:r>
            <a:r>
              <a:rPr lang="en-IN" sz="2400" dirty="0"/>
              <a:t>{    </a:t>
            </a:r>
          </a:p>
          <a:p>
            <a:pPr>
              <a:buNone/>
            </a:pPr>
            <a:r>
              <a:rPr lang="en-IN" sz="2400" dirty="0"/>
              <a:t>  Student s1 =</a:t>
            </a:r>
            <a:r>
              <a:rPr lang="en-IN" sz="2400" b="1" dirty="0"/>
              <a:t>new</a:t>
            </a:r>
            <a:r>
              <a:rPr lang="en-IN" sz="2400" dirty="0"/>
              <a:t> Student(102,"ravi");    </a:t>
            </a:r>
          </a:p>
          <a:p>
            <a:pPr>
              <a:buNone/>
            </a:pPr>
            <a:r>
              <a:rPr lang="en-IN" sz="2400" dirty="0"/>
              <a:t>  </a:t>
            </a:r>
            <a:r>
              <a:rPr lang="en-IN" sz="2400" dirty="0" err="1"/>
              <a:t>FileOutputStream</a:t>
            </a:r>
            <a:r>
              <a:rPr lang="en-IN" sz="2400" dirty="0"/>
              <a:t> </a:t>
            </a:r>
            <a:r>
              <a:rPr lang="en-IN" sz="2400" dirty="0" err="1"/>
              <a:t>fout</a:t>
            </a:r>
            <a:r>
              <a:rPr lang="en-IN" sz="2400" dirty="0"/>
              <a:t>=</a:t>
            </a:r>
            <a:r>
              <a:rPr lang="en-IN" sz="2400" b="1" dirty="0"/>
              <a:t>new</a:t>
            </a:r>
            <a:r>
              <a:rPr lang="en-IN" sz="2400" dirty="0"/>
              <a:t> </a:t>
            </a:r>
            <a:r>
              <a:rPr lang="en-IN" sz="2400" dirty="0" err="1"/>
              <a:t>FileOutputStream</a:t>
            </a:r>
            <a:r>
              <a:rPr lang="en-IN" sz="2400" dirty="0"/>
              <a:t>("f1.txt");    </a:t>
            </a:r>
          </a:p>
          <a:p>
            <a:pPr>
              <a:buNone/>
            </a:pPr>
            <a:r>
              <a:rPr lang="en-IN" sz="2400" dirty="0"/>
              <a:t>  </a:t>
            </a:r>
            <a:r>
              <a:rPr lang="en-IN" sz="2400" dirty="0" err="1"/>
              <a:t>ObjectOutputStream</a:t>
            </a:r>
            <a:r>
              <a:rPr lang="en-IN" sz="2400" dirty="0"/>
              <a:t> out=</a:t>
            </a:r>
            <a:r>
              <a:rPr lang="en-IN" sz="2400" b="1" dirty="0"/>
              <a:t>new</a:t>
            </a:r>
            <a:r>
              <a:rPr lang="en-IN" sz="2400" dirty="0"/>
              <a:t> </a:t>
            </a:r>
            <a:r>
              <a:rPr lang="en-IN" sz="2400" dirty="0" err="1"/>
              <a:t>ObjectOutputStream</a:t>
            </a:r>
            <a:r>
              <a:rPr lang="en-IN" sz="2400" dirty="0"/>
              <a:t>(</a:t>
            </a:r>
            <a:r>
              <a:rPr lang="en-IN" sz="2400" dirty="0" err="1"/>
              <a:t>fout</a:t>
            </a:r>
            <a:r>
              <a:rPr lang="en-IN" sz="2400" dirty="0"/>
              <a:t>);    </a:t>
            </a:r>
          </a:p>
          <a:p>
            <a:pPr>
              <a:buNone/>
            </a:pPr>
            <a:r>
              <a:rPr lang="en-IN" sz="2400" dirty="0"/>
              <a:t>  </a:t>
            </a:r>
            <a:r>
              <a:rPr lang="en-IN" sz="2400" dirty="0" err="1"/>
              <a:t>out.writeObject</a:t>
            </a:r>
            <a:r>
              <a:rPr lang="en-IN" sz="2400" dirty="0"/>
              <a:t>(s1);    </a:t>
            </a:r>
          </a:p>
          <a:p>
            <a:pPr>
              <a:buNone/>
            </a:pPr>
            <a:r>
              <a:rPr lang="en-IN" sz="2400" dirty="0"/>
              <a:t>    </a:t>
            </a:r>
            <a:r>
              <a:rPr lang="en-IN" sz="2400" dirty="0" err="1"/>
              <a:t>out.close</a:t>
            </a:r>
            <a:r>
              <a:rPr lang="en-IN" sz="2400" dirty="0"/>
              <a:t>();    </a:t>
            </a:r>
          </a:p>
          <a:p>
            <a:pPr>
              <a:buNone/>
            </a:pPr>
            <a:r>
              <a:rPr lang="en-IN" sz="2400" dirty="0"/>
              <a:t>  </a:t>
            </a:r>
            <a:r>
              <a:rPr lang="en-IN" sz="2400" dirty="0" err="1"/>
              <a:t>System.out.println</a:t>
            </a:r>
            <a:r>
              <a:rPr lang="en-IN" sz="2400" dirty="0"/>
              <a:t>("success");    </a:t>
            </a:r>
          </a:p>
          <a:p>
            <a:pPr>
              <a:buNone/>
            </a:pPr>
            <a:r>
              <a:rPr lang="en-IN" sz="2400" dirty="0"/>
              <a:t>  }</a:t>
            </a:r>
            <a:r>
              <a:rPr lang="en-IN" sz="2400" b="1" dirty="0"/>
              <a:t>catch</a:t>
            </a:r>
            <a:r>
              <a:rPr lang="en-IN" sz="2400" dirty="0"/>
              <a:t>(Exception e){</a:t>
            </a:r>
          </a:p>
          <a:p>
            <a:pPr>
              <a:buNone/>
            </a:pPr>
            <a:r>
              <a:rPr lang="en-IN" sz="2400" dirty="0" err="1"/>
              <a:t>System.out.println</a:t>
            </a:r>
            <a:r>
              <a:rPr lang="en-IN" sz="2400" dirty="0"/>
              <a:t>(e);}    </a:t>
            </a:r>
          </a:p>
          <a:p>
            <a:pPr>
              <a:buNone/>
            </a:pPr>
            <a:r>
              <a:rPr lang="en-IN" sz="2400" dirty="0"/>
              <a:t> }    </a:t>
            </a:r>
          </a:p>
          <a:p>
            <a:pPr>
              <a:buNone/>
            </a:pPr>
            <a:r>
              <a:rPr lang="en-IN" sz="2400" dirty="0"/>
              <a:t>}    </a:t>
            </a:r>
          </a:p>
          <a:p>
            <a:pPr>
              <a:buNone/>
            </a:pPr>
            <a:endParaRPr lang="en-IN" sz="2400" dirty="0"/>
          </a:p>
          <a:p>
            <a:pPr>
              <a:buNone/>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sz="2000" b="1" dirty="0"/>
              <a:t>import</a:t>
            </a:r>
            <a:r>
              <a:rPr lang="en-IN" sz="2000" dirty="0"/>
              <a:t> java.io.*;  </a:t>
            </a:r>
          </a:p>
          <a:p>
            <a:pPr>
              <a:buNone/>
            </a:pPr>
            <a:r>
              <a:rPr lang="en-IN" sz="2000" b="1" dirty="0"/>
              <a:t>class</a:t>
            </a:r>
            <a:r>
              <a:rPr lang="en-IN" sz="2000" dirty="0"/>
              <a:t> </a:t>
            </a:r>
            <a:r>
              <a:rPr lang="en-IN" sz="2000" dirty="0" err="1"/>
              <a:t>Dserial</a:t>
            </a:r>
            <a:r>
              <a:rPr lang="en-IN" sz="2000" dirty="0"/>
              <a:t>{  </a:t>
            </a:r>
          </a:p>
          <a:p>
            <a:pPr>
              <a:buNone/>
            </a:pPr>
            <a:r>
              <a:rPr lang="en-IN" sz="2000" dirty="0"/>
              <a:t> </a:t>
            </a:r>
            <a:r>
              <a:rPr lang="en-IN" sz="2000" b="1" dirty="0"/>
              <a:t>public</a:t>
            </a:r>
            <a:r>
              <a:rPr lang="en-IN" sz="2000" dirty="0"/>
              <a:t> </a:t>
            </a:r>
            <a:r>
              <a:rPr lang="en-IN" sz="2000" b="1" dirty="0"/>
              <a:t>static</a:t>
            </a:r>
            <a:r>
              <a:rPr lang="en-IN" sz="2000" dirty="0"/>
              <a:t> </a:t>
            </a:r>
            <a:r>
              <a:rPr lang="en-IN" sz="2000" b="1" dirty="0"/>
              <a:t>void</a:t>
            </a:r>
            <a:r>
              <a:rPr lang="en-IN" sz="2000" dirty="0"/>
              <a:t> main(String </a:t>
            </a:r>
            <a:r>
              <a:rPr lang="en-IN" sz="2000" dirty="0" err="1"/>
              <a:t>args</a:t>
            </a:r>
            <a:r>
              <a:rPr lang="en-IN" sz="2000" dirty="0"/>
              <a:t>[]){  </a:t>
            </a:r>
          </a:p>
          <a:p>
            <a:pPr>
              <a:buNone/>
            </a:pPr>
            <a:r>
              <a:rPr lang="en-IN" sz="2000" dirty="0"/>
              <a:t>  </a:t>
            </a:r>
            <a:r>
              <a:rPr lang="en-IN" sz="2000" b="1" dirty="0"/>
              <a:t>try</a:t>
            </a:r>
            <a:r>
              <a:rPr lang="en-IN" sz="2000" dirty="0"/>
              <a:t>{  </a:t>
            </a:r>
          </a:p>
          <a:p>
            <a:pPr>
              <a:buNone/>
            </a:pPr>
            <a:r>
              <a:rPr lang="en-IN" sz="2000" dirty="0"/>
              <a:t>   </a:t>
            </a:r>
            <a:r>
              <a:rPr lang="en-IN" sz="2000" dirty="0" err="1"/>
              <a:t>ObjectInputStream</a:t>
            </a:r>
            <a:r>
              <a:rPr lang="en-IN" sz="2000" dirty="0"/>
              <a:t> in=</a:t>
            </a:r>
            <a:r>
              <a:rPr lang="en-IN" sz="2000" b="1" dirty="0"/>
              <a:t>new</a:t>
            </a:r>
            <a:r>
              <a:rPr lang="en-IN" sz="2000" dirty="0"/>
              <a:t> </a:t>
            </a:r>
            <a:r>
              <a:rPr lang="en-IN" sz="2000" dirty="0" err="1"/>
              <a:t>ObjectInputStream</a:t>
            </a:r>
            <a:r>
              <a:rPr lang="en-IN" sz="2000" dirty="0"/>
              <a:t>(</a:t>
            </a:r>
            <a:r>
              <a:rPr lang="en-IN" sz="2000" b="1" dirty="0"/>
              <a:t>new</a:t>
            </a:r>
            <a:r>
              <a:rPr lang="en-IN" sz="2000" dirty="0"/>
              <a:t> </a:t>
            </a:r>
            <a:r>
              <a:rPr lang="en-IN" sz="2000" dirty="0" err="1"/>
              <a:t>FileInputStream</a:t>
            </a:r>
            <a:r>
              <a:rPr lang="en-IN" sz="2000" dirty="0"/>
              <a:t>("f.txt"));  </a:t>
            </a:r>
          </a:p>
          <a:p>
            <a:pPr>
              <a:buNone/>
            </a:pPr>
            <a:r>
              <a:rPr lang="en-IN" sz="2000" dirty="0"/>
              <a:t> </a:t>
            </a:r>
          </a:p>
          <a:p>
            <a:pPr>
              <a:buNone/>
            </a:pPr>
            <a:r>
              <a:rPr lang="en-IN" sz="2000" dirty="0"/>
              <a:t> Student s=(Student)</a:t>
            </a:r>
            <a:r>
              <a:rPr lang="en-IN" sz="2000" dirty="0" err="1"/>
              <a:t>in.readObject</a:t>
            </a:r>
            <a:r>
              <a:rPr lang="en-IN" sz="2000" dirty="0"/>
              <a:t>();  </a:t>
            </a:r>
          </a:p>
          <a:p>
            <a:pPr>
              <a:buNone/>
            </a:pPr>
            <a:r>
              <a:rPr lang="en-IN" sz="2000" dirty="0"/>
              <a:t>  </a:t>
            </a:r>
          </a:p>
          <a:p>
            <a:pPr>
              <a:buNone/>
            </a:pPr>
            <a:r>
              <a:rPr lang="en-IN" sz="2000" dirty="0"/>
              <a:t>  </a:t>
            </a:r>
            <a:r>
              <a:rPr lang="en-IN" sz="2000" dirty="0" err="1"/>
              <a:t>System.out.println</a:t>
            </a:r>
            <a:r>
              <a:rPr lang="en-IN" sz="2000" dirty="0"/>
              <a:t>(s.id+" "+s.name);  </a:t>
            </a:r>
          </a:p>
          <a:p>
            <a:pPr>
              <a:buNone/>
            </a:pPr>
            <a:r>
              <a:rPr lang="en-IN" sz="2000" dirty="0"/>
              <a:t>  </a:t>
            </a:r>
          </a:p>
          <a:p>
            <a:pPr>
              <a:buNone/>
            </a:pPr>
            <a:r>
              <a:rPr lang="en-IN" sz="2000" dirty="0"/>
              <a:t>  </a:t>
            </a:r>
            <a:r>
              <a:rPr lang="en-IN" sz="2000" dirty="0" err="1"/>
              <a:t>in.close</a:t>
            </a:r>
            <a:r>
              <a:rPr lang="en-IN" sz="2000" dirty="0"/>
              <a:t>();  </a:t>
            </a:r>
          </a:p>
          <a:p>
            <a:pPr>
              <a:buNone/>
            </a:pPr>
            <a:r>
              <a:rPr lang="en-IN" sz="2000" dirty="0"/>
              <a:t>  }</a:t>
            </a:r>
          </a:p>
          <a:p>
            <a:pPr>
              <a:buNone/>
            </a:pPr>
            <a:r>
              <a:rPr lang="en-IN" sz="2000" b="1" dirty="0"/>
              <a:t>catch</a:t>
            </a:r>
            <a:r>
              <a:rPr lang="en-IN" sz="2000" dirty="0"/>
              <a:t>(Exception e){</a:t>
            </a:r>
            <a:r>
              <a:rPr lang="en-IN" sz="2000" dirty="0" err="1"/>
              <a:t>System.out.println</a:t>
            </a:r>
            <a:r>
              <a:rPr lang="en-IN" sz="2000" dirty="0"/>
              <a:t>(e);</a:t>
            </a:r>
          </a:p>
          <a:p>
            <a:pPr>
              <a:buNone/>
            </a:pPr>
            <a:r>
              <a:rPr lang="en-IN" sz="2000" dirty="0"/>
              <a:t>}  </a:t>
            </a:r>
          </a:p>
          <a:p>
            <a:pPr>
              <a:buNone/>
            </a:pPr>
            <a:r>
              <a:rPr lang="en-IN" sz="2000" dirty="0"/>
              <a:t> }  </a:t>
            </a:r>
          </a:p>
          <a:p>
            <a:pPr>
              <a:buNone/>
            </a:pPr>
            <a:r>
              <a:rPr lang="en-IN" sz="2000" dirty="0"/>
              <a:t>}  </a:t>
            </a:r>
            <a:endParaRPr lang="en-IN" dirty="0"/>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lgn="ctr">
              <a:buNone/>
            </a:pPr>
            <a:r>
              <a:rPr lang="en-IN" sz="4000" b="1" dirty="0"/>
              <a:t>Process</a:t>
            </a:r>
          </a:p>
          <a:p>
            <a:pPr algn="just"/>
            <a:r>
              <a:rPr lang="en-US" b="0" i="0" dirty="0">
                <a:solidFill>
                  <a:srgbClr val="273239"/>
                </a:solidFill>
                <a:effectLst/>
                <a:latin typeface="urw-din"/>
              </a:rPr>
              <a:t>The abstract </a:t>
            </a:r>
            <a:r>
              <a:rPr lang="en-US" b="1" i="0" dirty="0">
                <a:solidFill>
                  <a:srgbClr val="273239"/>
                </a:solidFill>
                <a:effectLst/>
                <a:latin typeface="urw-din"/>
              </a:rPr>
              <a:t>Process</a:t>
            </a:r>
            <a:r>
              <a:rPr lang="en-US" b="0" i="0" dirty="0">
                <a:solidFill>
                  <a:srgbClr val="273239"/>
                </a:solidFill>
                <a:effectLst/>
                <a:latin typeface="urw-din"/>
              </a:rPr>
              <a:t> class is a process- that is, an executing program. </a:t>
            </a:r>
          </a:p>
          <a:p>
            <a:pPr algn="just"/>
            <a:r>
              <a:rPr lang="en-US" b="0" i="0" dirty="0">
                <a:solidFill>
                  <a:srgbClr val="273239"/>
                </a:solidFill>
                <a:effectLst/>
                <a:latin typeface="urw-din"/>
              </a:rPr>
              <a:t>Methods provided by the </a:t>
            </a:r>
            <a:r>
              <a:rPr lang="en-US" b="1" i="0" dirty="0">
                <a:solidFill>
                  <a:srgbClr val="273239"/>
                </a:solidFill>
                <a:effectLst/>
                <a:latin typeface="urw-din"/>
              </a:rPr>
              <a:t>Process</a:t>
            </a:r>
            <a:r>
              <a:rPr lang="en-US" b="0" i="0" dirty="0">
                <a:solidFill>
                  <a:srgbClr val="273239"/>
                </a:solidFill>
                <a:effectLst/>
                <a:latin typeface="urw-din"/>
              </a:rPr>
              <a:t> are used to perform input, and output, waiting for the process to complete, checking the exit status of the process, and destroying the process.</a:t>
            </a:r>
          </a:p>
          <a:p>
            <a:pPr algn="just"/>
            <a:r>
              <a:rPr lang="en-IN" b="0" i="0" dirty="0">
                <a:solidFill>
                  <a:srgbClr val="273239"/>
                </a:solidFill>
                <a:effectLst/>
                <a:latin typeface="urw-din"/>
              </a:rPr>
              <a:t>It extends  </a:t>
            </a:r>
            <a:r>
              <a:rPr lang="en-IN" b="1" i="0" dirty="0" smtClean="0">
                <a:solidFill>
                  <a:srgbClr val="273239"/>
                </a:solidFill>
                <a:effectLst/>
                <a:latin typeface="urw-din"/>
              </a:rPr>
              <a:t>Object class</a:t>
            </a:r>
            <a:r>
              <a:rPr lang="en-IN" b="0" i="0" dirty="0" smtClean="0">
                <a:solidFill>
                  <a:srgbClr val="273239"/>
                </a:solidFill>
                <a:effectLst/>
                <a:latin typeface="urw-din"/>
              </a:rPr>
              <a:t>.</a:t>
            </a:r>
            <a:endParaRPr lang="en-IN" b="0" i="0" dirty="0">
              <a:solidFill>
                <a:srgbClr val="273239"/>
              </a:solidFill>
              <a:effectLst/>
              <a:latin typeface="urw-din"/>
            </a:endParaRPr>
          </a:p>
          <a:p>
            <a:pPr algn="just"/>
            <a:r>
              <a:rPr lang="en-US" b="0" i="0" dirty="0">
                <a:solidFill>
                  <a:srgbClr val="333333"/>
                </a:solidFill>
                <a:effectLst/>
                <a:latin typeface="inter-regular"/>
              </a:rPr>
              <a:t>The process is generally started by </a:t>
            </a:r>
            <a:r>
              <a:rPr lang="en-US" b="0" i="0" dirty="0" err="1">
                <a:solidFill>
                  <a:srgbClr val="333333"/>
                </a:solidFill>
                <a:effectLst/>
                <a:latin typeface="inter-regular"/>
              </a:rPr>
              <a:t>ProcessBuilder.start</a:t>
            </a:r>
            <a:r>
              <a:rPr lang="en-US" b="0" i="0" dirty="0">
                <a:solidFill>
                  <a:srgbClr val="333333"/>
                </a:solidFill>
                <a:effectLst/>
                <a:latin typeface="inter-regular"/>
              </a:rPr>
              <a:t>() and </a:t>
            </a:r>
            <a:r>
              <a:rPr lang="en-US" b="0" i="0" dirty="0" err="1" smtClean="0">
                <a:solidFill>
                  <a:srgbClr val="333333"/>
                </a:solidFill>
                <a:effectLst/>
                <a:latin typeface="inter-regular"/>
              </a:rPr>
              <a:t>Runtime.exec</a:t>
            </a:r>
            <a:r>
              <a:rPr lang="en-US" b="0" i="0" dirty="0" smtClean="0">
                <a:solidFill>
                  <a:srgbClr val="333333"/>
                </a:solidFill>
                <a:effectLst/>
                <a:latin typeface="inter-regular"/>
              </a:rPr>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marL="0" indent="0" algn="just">
              <a:buNone/>
            </a:pPr>
            <a:r>
              <a:rPr lang="en-IN" sz="3800" b="1" i="0" dirty="0">
                <a:solidFill>
                  <a:srgbClr val="610B38"/>
                </a:solidFill>
                <a:effectLst/>
                <a:latin typeface="erdana"/>
              </a:rPr>
              <a:t>Process Class Methods</a:t>
            </a:r>
          </a:p>
          <a:p>
            <a:pPr algn="just"/>
            <a:r>
              <a:rPr lang="en-US" b="0" i="0" dirty="0">
                <a:solidFill>
                  <a:srgbClr val="FF0000"/>
                </a:solidFill>
                <a:effectLst/>
                <a:latin typeface="inter-regular"/>
              </a:rPr>
              <a:t>destroy() </a:t>
            </a:r>
            <a:r>
              <a:rPr lang="en-US" b="0" i="0" dirty="0">
                <a:solidFill>
                  <a:srgbClr val="333333"/>
                </a:solidFill>
                <a:effectLst/>
                <a:latin typeface="inter-regular"/>
              </a:rPr>
              <a:t>method is a method of Java Process class. It is an abstract method defined by a Process class. This method is used to terminate or simply kill a process.</a:t>
            </a:r>
          </a:p>
          <a:p>
            <a:pPr algn="just"/>
            <a:r>
              <a:rPr lang="en-US" b="0" i="0" dirty="0" err="1" smtClean="0">
                <a:solidFill>
                  <a:srgbClr val="FF0000"/>
                </a:solidFill>
                <a:effectLst/>
                <a:latin typeface="inter-regular"/>
              </a:rPr>
              <a:t>exitValue</a:t>
            </a:r>
            <a:r>
              <a:rPr lang="en-US" b="0" i="0" dirty="0">
                <a:solidFill>
                  <a:srgbClr val="FF0000"/>
                </a:solidFill>
                <a:effectLst/>
                <a:latin typeface="inter-regular"/>
              </a:rPr>
              <a:t>() </a:t>
            </a:r>
            <a:r>
              <a:rPr lang="en-US" b="0" i="0" dirty="0">
                <a:solidFill>
                  <a:srgbClr val="333333"/>
                </a:solidFill>
                <a:effectLst/>
                <a:latin typeface="inter-regular"/>
              </a:rPr>
              <a:t>method of </a:t>
            </a:r>
            <a:r>
              <a:rPr lang="en-US" b="0" i="0" dirty="0" err="1">
                <a:solidFill>
                  <a:srgbClr val="333333"/>
                </a:solidFill>
                <a:effectLst/>
                <a:latin typeface="inter-regular"/>
              </a:rPr>
              <a:t>JavaProcess</a:t>
            </a:r>
            <a:r>
              <a:rPr lang="en-US" b="0" i="0" dirty="0">
                <a:solidFill>
                  <a:srgbClr val="333333"/>
                </a:solidFill>
                <a:effectLst/>
                <a:latin typeface="inter-regular"/>
              </a:rPr>
              <a:t> class is used to return the exit value of processes and subprocesses.</a:t>
            </a:r>
          </a:p>
          <a:p>
            <a:pPr algn="just"/>
            <a:r>
              <a:rPr lang="en-US" b="0" i="0" dirty="0" err="1">
                <a:solidFill>
                  <a:srgbClr val="FF0000"/>
                </a:solidFill>
                <a:effectLst/>
                <a:latin typeface="inter-regular"/>
              </a:rPr>
              <a:t>isAlive</a:t>
            </a:r>
            <a:r>
              <a:rPr lang="en-US" b="0" i="0" dirty="0">
                <a:solidFill>
                  <a:srgbClr val="FF0000"/>
                </a:solidFill>
                <a:effectLst/>
                <a:latin typeface="inter-regular"/>
              </a:rPr>
              <a:t>() </a:t>
            </a:r>
            <a:r>
              <a:rPr lang="en-US" b="0" i="0" dirty="0">
                <a:solidFill>
                  <a:srgbClr val="333333"/>
                </a:solidFill>
                <a:effectLst/>
                <a:latin typeface="inter-regular"/>
              </a:rPr>
              <a:t>method is used to test whether the currently executing process is alive or not</a:t>
            </a:r>
            <a:endParaRPr lang="en-US" dirty="0">
              <a:solidFill>
                <a:srgbClr val="333333"/>
              </a:solidFill>
              <a:latin typeface="inter-regular"/>
            </a:endParaRPr>
          </a:p>
          <a:p>
            <a:pPr algn="just"/>
            <a:r>
              <a:rPr lang="en-US" b="0" i="0" dirty="0">
                <a:solidFill>
                  <a:srgbClr val="333333"/>
                </a:solidFill>
                <a:effectLst/>
                <a:latin typeface="inter-regular"/>
              </a:rPr>
              <a:t>The </a:t>
            </a:r>
            <a:r>
              <a:rPr lang="en-US" b="0" i="0" dirty="0" err="1">
                <a:solidFill>
                  <a:srgbClr val="333333"/>
                </a:solidFill>
                <a:effectLst/>
                <a:latin typeface="inter-regular"/>
              </a:rPr>
              <a:t>isAlive</a:t>
            </a:r>
            <a:r>
              <a:rPr lang="en-US" b="0" i="0" dirty="0">
                <a:solidFill>
                  <a:srgbClr val="333333"/>
                </a:solidFill>
                <a:effectLst/>
                <a:latin typeface="inter-regular"/>
              </a:rPr>
              <a:t>() method returns two value : true or false</a:t>
            </a:r>
          </a:p>
          <a:p>
            <a:pPr algn="just"/>
            <a:r>
              <a:rPr lang="en-US" b="0" i="0" dirty="0" err="1">
                <a:solidFill>
                  <a:srgbClr val="FF0000"/>
                </a:solidFill>
                <a:effectLst/>
                <a:latin typeface="inter-regular"/>
              </a:rPr>
              <a:t>waitFor</a:t>
            </a:r>
            <a:r>
              <a:rPr lang="en-US" b="0" i="0" dirty="0">
                <a:solidFill>
                  <a:srgbClr val="FF0000"/>
                </a:solidFill>
                <a:effectLst/>
                <a:latin typeface="inter-regular"/>
              </a:rPr>
              <a:t>() </a:t>
            </a:r>
            <a:r>
              <a:rPr lang="en-US" b="0" i="0" dirty="0">
                <a:solidFill>
                  <a:srgbClr val="333333"/>
                </a:solidFill>
                <a:effectLst/>
                <a:latin typeface="inter-regular"/>
              </a:rPr>
              <a:t>method of Process class is used to wait the currently executing thread until the process executed by the Process object has been completed. The method returns immediately when the subprocess has been terminated and if the subprocess is not terminated, the thread will be blocked.</a:t>
            </a:r>
          </a:p>
          <a:p>
            <a:pPr algn="just"/>
            <a:r>
              <a:rPr lang="en-IN" dirty="0"/>
              <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ProcessdestroyMethodExample1 {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try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//creating a new process</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"Creating a new process"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Process p1= </a:t>
            </a:r>
            <a:r>
              <a:rPr lang="en-IN" b="0" i="0" dirty="0" err="1">
                <a:solidFill>
                  <a:srgbClr val="000000"/>
                </a:solidFill>
                <a:effectLst/>
                <a:latin typeface="inter-regular"/>
              </a:rPr>
              <a:t>Runtime.getRuntime</a:t>
            </a:r>
            <a:r>
              <a:rPr lang="en-IN" b="0" i="0" dirty="0">
                <a:solidFill>
                  <a:srgbClr val="000000"/>
                </a:solidFill>
                <a:effectLst/>
                <a:latin typeface="inter-regular"/>
              </a:rPr>
              <a:t>().exec(</a:t>
            </a:r>
            <a:r>
              <a:rPr lang="en-IN" b="0" i="0" dirty="0">
                <a:solidFill>
                  <a:srgbClr val="0000FF"/>
                </a:solidFill>
                <a:effectLst/>
                <a:latin typeface="inter-regular"/>
              </a:rPr>
              <a:t>"notepad.exe"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p1.waitFor();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(p1.isAlive());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"Exit Value:"</a:t>
            </a:r>
            <a:r>
              <a:rPr lang="en-IN" b="0" i="0" dirty="0">
                <a:solidFill>
                  <a:srgbClr val="000000"/>
                </a:solidFill>
                <a:effectLst/>
                <a:latin typeface="inter-regular"/>
              </a:rPr>
              <a:t>  +p1.exitValue());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p1.destroy();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"Process destroyed"</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a:t>
            </a:r>
            <a:r>
              <a:rPr lang="en-IN" b="1" i="0" dirty="0">
                <a:solidFill>
                  <a:srgbClr val="006699"/>
                </a:solidFill>
                <a:effectLst/>
                <a:latin typeface="inter-regular"/>
              </a:rPr>
              <a:t>catch</a:t>
            </a:r>
            <a:r>
              <a:rPr lang="en-IN" b="0" i="0" dirty="0">
                <a:solidFill>
                  <a:srgbClr val="000000"/>
                </a:solidFill>
                <a:effectLst/>
                <a:latin typeface="inter-regular"/>
              </a:rPr>
              <a:t>(Exception e)  </a:t>
            </a:r>
          </a:p>
          <a:p>
            <a:pPr marL="0" indent="0" algn="just">
              <a:buNone/>
            </a:pPr>
            <a:r>
              <a:rPr lang="en-IN" b="0" i="0" dirty="0">
                <a:solidFill>
                  <a:srgbClr val="000000"/>
                </a:solidFill>
                <a:effectLst/>
                <a:latin typeface="inter-regular"/>
              </a:rPr>
              <a:t>    {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"Exception 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  </a:t>
            </a:r>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IN" sz="3600" b="1" i="0" dirty="0">
                <a:solidFill>
                  <a:srgbClr val="273239"/>
                </a:solidFill>
                <a:effectLst/>
                <a:latin typeface="sofia-pro"/>
              </a:rPr>
              <a:t>Runtime class</a:t>
            </a:r>
          </a:p>
          <a:p>
            <a:pPr algn="just"/>
            <a:r>
              <a:rPr lang="en-US" sz="2800" b="1" i="0" dirty="0">
                <a:solidFill>
                  <a:srgbClr val="333333"/>
                </a:solidFill>
                <a:effectLst/>
                <a:latin typeface="inter-bold"/>
              </a:rPr>
              <a:t>Runtime</a:t>
            </a:r>
            <a:r>
              <a:rPr lang="en-US" sz="2800" b="0" i="0" dirty="0">
                <a:solidFill>
                  <a:srgbClr val="333333"/>
                </a:solidFill>
                <a:effectLst/>
                <a:latin typeface="inter-regular"/>
              </a:rPr>
              <a:t> class is used </a:t>
            </a:r>
            <a:r>
              <a:rPr lang="en-US" sz="2800" b="0" i="1" dirty="0">
                <a:solidFill>
                  <a:srgbClr val="333333"/>
                </a:solidFill>
                <a:effectLst/>
                <a:latin typeface="inter-regular"/>
              </a:rPr>
              <a:t>to interact with java runtime environment</a:t>
            </a:r>
            <a:r>
              <a:rPr lang="en-US" sz="2800" b="0" i="0" dirty="0">
                <a:solidFill>
                  <a:srgbClr val="333333"/>
                </a:solidFill>
                <a:effectLst/>
                <a:latin typeface="inter-regular"/>
              </a:rPr>
              <a:t>. </a:t>
            </a:r>
          </a:p>
          <a:p>
            <a:pPr algn="just"/>
            <a:r>
              <a:rPr lang="en-US" sz="2800" b="0" i="0" dirty="0">
                <a:solidFill>
                  <a:srgbClr val="333333"/>
                </a:solidFill>
                <a:effectLst/>
                <a:latin typeface="inter-regular"/>
              </a:rPr>
              <a:t>Java Runtime class provides methods to execute a process, invoke GC, get total and free memory etc. </a:t>
            </a:r>
          </a:p>
          <a:p>
            <a:pPr algn="just"/>
            <a:r>
              <a:rPr lang="en-US" sz="2800" b="0" i="0" dirty="0">
                <a:solidFill>
                  <a:srgbClr val="333333"/>
                </a:solidFill>
                <a:effectLst/>
                <a:latin typeface="inter-regular"/>
              </a:rPr>
              <a:t>There is only one instance of </a:t>
            </a:r>
            <a:r>
              <a:rPr lang="en-US" sz="2800" b="0" i="0" dirty="0" err="1">
                <a:solidFill>
                  <a:srgbClr val="333333"/>
                </a:solidFill>
                <a:effectLst/>
                <a:latin typeface="inter-regular"/>
              </a:rPr>
              <a:t>java.lang.Runtime</a:t>
            </a:r>
            <a:r>
              <a:rPr lang="en-US" sz="2800" b="0" i="0" dirty="0">
                <a:solidFill>
                  <a:srgbClr val="333333"/>
                </a:solidFill>
                <a:effectLst/>
                <a:latin typeface="inter-regular"/>
              </a:rPr>
              <a:t> class is available for one java application.</a:t>
            </a:r>
          </a:p>
          <a:p>
            <a:pPr algn="just"/>
            <a:endParaRPr lang="en-IN" sz="2800" i="0" dirty="0">
              <a:solidFill>
                <a:srgbClr val="273239"/>
              </a:solidFill>
              <a:effectLst/>
              <a:latin typeface="sofia-pro"/>
            </a:endParaRPr>
          </a:p>
          <a:p>
            <a:pPr marL="0" indent="0">
              <a:buNone/>
            </a:pPr>
            <a:endParaRPr lang="en-IN" dirty="0"/>
          </a:p>
        </p:txBody>
      </p:sp>
      <p:graphicFrame>
        <p:nvGraphicFramePr>
          <p:cNvPr id="6" name="Table 6">
            <a:extLst>
              <a:ext uri="{FF2B5EF4-FFF2-40B4-BE49-F238E27FC236}">
                <a16:creationId xmlns:a16="http://schemas.microsoft.com/office/drawing/2014/main" xmlns="" id="{F5930EAC-190C-00F0-2F15-27DA3D173528}"/>
              </a:ext>
            </a:extLst>
          </p:cNvPr>
          <p:cNvGraphicFramePr>
            <a:graphicFrameLocks noGrp="1"/>
          </p:cNvGraphicFramePr>
          <p:nvPr>
            <p:extLst>
              <p:ext uri="{D42A27DB-BD31-4B8C-83A1-F6EECF244321}">
                <p14:modId xmlns:p14="http://schemas.microsoft.com/office/powerpoint/2010/main" xmlns="" val="3047098742"/>
              </p:ext>
            </p:extLst>
          </p:nvPr>
        </p:nvGraphicFramePr>
        <p:xfrm>
          <a:off x="76200" y="3657600"/>
          <a:ext cx="8763000" cy="304800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xmlns="" val="1837541033"/>
                    </a:ext>
                  </a:extLst>
                </a:gridCol>
                <a:gridCol w="4381500">
                  <a:extLst>
                    <a:ext uri="{9D8B030D-6E8A-4147-A177-3AD203B41FA5}">
                      <a16:colId xmlns:a16="http://schemas.microsoft.com/office/drawing/2014/main" xmlns="" val="4080025322"/>
                    </a:ext>
                  </a:extLst>
                </a:gridCol>
              </a:tblGrid>
              <a:tr h="609600">
                <a:tc>
                  <a:txBody>
                    <a:bodyPr/>
                    <a:lstStyle/>
                    <a:p>
                      <a:pPr algn="just" fontAlgn="t"/>
                      <a:r>
                        <a:rPr lang="en-IN" dirty="0">
                          <a:solidFill>
                            <a:srgbClr val="333333"/>
                          </a:solidFill>
                          <a:effectLst/>
                          <a:latin typeface="inter-regular"/>
                        </a:rPr>
                        <a:t>public static Runtime </a:t>
                      </a:r>
                      <a:r>
                        <a:rPr lang="en-IN" dirty="0" err="1">
                          <a:solidFill>
                            <a:srgbClr val="333333"/>
                          </a:solidFill>
                          <a:effectLst/>
                          <a:latin typeface="inter-regular"/>
                        </a:rPr>
                        <a:t>getRuntime</a:t>
                      </a:r>
                      <a:r>
                        <a:rPr lang="en-IN" dirty="0">
                          <a:solidFill>
                            <a:srgbClr val="333333"/>
                          </a:solidFill>
                          <a:effectLst/>
                          <a:latin typeface="inter-regular"/>
                        </a:rPr>
                        <a:t>()</a:t>
                      </a:r>
                    </a:p>
                  </a:txBody>
                  <a:tcPr marL="60960" marR="60960" marT="60960" marB="60960"/>
                </a:tc>
                <a:tc>
                  <a:txBody>
                    <a:bodyPr/>
                    <a:lstStyle/>
                    <a:p>
                      <a:pPr algn="just" fontAlgn="t"/>
                      <a:r>
                        <a:rPr lang="en-US" dirty="0">
                          <a:solidFill>
                            <a:srgbClr val="333333"/>
                          </a:solidFill>
                          <a:effectLst/>
                          <a:latin typeface="inter-regular"/>
                        </a:rPr>
                        <a:t>returns the instance of Runtime class.</a:t>
                      </a:r>
                    </a:p>
                  </a:txBody>
                  <a:tcPr marL="60960" marR="60960" marT="60960" marB="60960"/>
                </a:tc>
                <a:extLst>
                  <a:ext uri="{0D108BD9-81ED-4DB2-BD59-A6C34878D82A}">
                    <a16:rowId xmlns:a16="http://schemas.microsoft.com/office/drawing/2014/main" xmlns="" val="2246694209"/>
                  </a:ext>
                </a:extLst>
              </a:tr>
              <a:tr h="609600">
                <a:tc>
                  <a:txBody>
                    <a:bodyPr/>
                    <a:lstStyle/>
                    <a:p>
                      <a:pPr algn="just" fontAlgn="t"/>
                      <a:r>
                        <a:rPr lang="en-IN" dirty="0">
                          <a:solidFill>
                            <a:srgbClr val="333333"/>
                          </a:solidFill>
                          <a:effectLst/>
                          <a:latin typeface="inter-regular"/>
                        </a:rPr>
                        <a:t>public void exit(int status)</a:t>
                      </a:r>
                    </a:p>
                  </a:txBody>
                  <a:tcPr marL="60960" marR="60960" marT="60960" marB="60960"/>
                </a:tc>
                <a:tc>
                  <a:txBody>
                    <a:bodyPr/>
                    <a:lstStyle/>
                    <a:p>
                      <a:pPr algn="just" fontAlgn="t"/>
                      <a:r>
                        <a:rPr lang="en-US" dirty="0">
                          <a:solidFill>
                            <a:srgbClr val="333333"/>
                          </a:solidFill>
                          <a:effectLst/>
                          <a:latin typeface="inter-regular"/>
                        </a:rPr>
                        <a:t>terminates the current virtual machine.</a:t>
                      </a:r>
                    </a:p>
                  </a:txBody>
                  <a:tcPr marL="60960" marR="60960" marT="60960" marB="60960"/>
                </a:tc>
                <a:extLst>
                  <a:ext uri="{0D108BD9-81ED-4DB2-BD59-A6C34878D82A}">
                    <a16:rowId xmlns:a16="http://schemas.microsoft.com/office/drawing/2014/main" xmlns="" val="1231266058"/>
                  </a:ext>
                </a:extLst>
              </a:tr>
              <a:tr h="609600">
                <a:tc>
                  <a:txBody>
                    <a:bodyPr/>
                    <a:lstStyle/>
                    <a:p>
                      <a:pPr algn="just" fontAlgn="t"/>
                      <a:r>
                        <a:rPr lang="en-IN" dirty="0">
                          <a:solidFill>
                            <a:srgbClr val="333333"/>
                          </a:solidFill>
                          <a:effectLst/>
                          <a:latin typeface="inter-regular"/>
                        </a:rPr>
                        <a:t>public int </a:t>
                      </a:r>
                      <a:r>
                        <a:rPr lang="en-IN" dirty="0" err="1">
                          <a:solidFill>
                            <a:srgbClr val="333333"/>
                          </a:solidFill>
                          <a:effectLst/>
                          <a:latin typeface="inter-regular"/>
                        </a:rPr>
                        <a:t>availableProcessors</a:t>
                      </a:r>
                      <a:r>
                        <a:rPr lang="en-IN" dirty="0">
                          <a:solidFill>
                            <a:srgbClr val="333333"/>
                          </a:solidFill>
                          <a:effectLst/>
                          <a:latin typeface="inter-regular"/>
                        </a:rPr>
                        <a:t>()</a:t>
                      </a:r>
                    </a:p>
                  </a:txBody>
                  <a:tcPr marL="60960" marR="60960" marT="60960" marB="60960"/>
                </a:tc>
                <a:tc>
                  <a:txBody>
                    <a:bodyPr/>
                    <a:lstStyle/>
                    <a:p>
                      <a:pPr algn="just" fontAlgn="t"/>
                      <a:r>
                        <a:rPr lang="en-US" dirty="0">
                          <a:solidFill>
                            <a:srgbClr val="333333"/>
                          </a:solidFill>
                          <a:effectLst/>
                          <a:latin typeface="inter-regular"/>
                        </a:rPr>
                        <a:t>returns no. of available processors.</a:t>
                      </a:r>
                    </a:p>
                  </a:txBody>
                  <a:tcPr marL="60960" marR="60960" marT="60960" marB="60960"/>
                </a:tc>
                <a:extLst>
                  <a:ext uri="{0D108BD9-81ED-4DB2-BD59-A6C34878D82A}">
                    <a16:rowId xmlns:a16="http://schemas.microsoft.com/office/drawing/2014/main" xmlns="" val="2671182396"/>
                  </a:ext>
                </a:extLst>
              </a:tr>
              <a:tr h="609600">
                <a:tc>
                  <a:txBody>
                    <a:bodyPr/>
                    <a:lstStyle/>
                    <a:p>
                      <a:pPr algn="just" fontAlgn="t"/>
                      <a:r>
                        <a:rPr lang="en-IN" dirty="0">
                          <a:solidFill>
                            <a:srgbClr val="333333"/>
                          </a:solidFill>
                          <a:effectLst/>
                          <a:latin typeface="inter-regular"/>
                        </a:rPr>
                        <a:t>public long </a:t>
                      </a:r>
                      <a:r>
                        <a:rPr lang="en-IN" dirty="0" err="1">
                          <a:solidFill>
                            <a:srgbClr val="333333"/>
                          </a:solidFill>
                          <a:effectLst/>
                          <a:latin typeface="inter-regular"/>
                        </a:rPr>
                        <a:t>freeMemory</a:t>
                      </a:r>
                      <a:r>
                        <a:rPr lang="en-IN" dirty="0">
                          <a:solidFill>
                            <a:srgbClr val="333333"/>
                          </a:solidFill>
                          <a:effectLst/>
                          <a:latin typeface="inter-regular"/>
                        </a:rPr>
                        <a:t>()</a:t>
                      </a:r>
                    </a:p>
                  </a:txBody>
                  <a:tcPr marL="60960" marR="60960" marT="60960" marB="60960"/>
                </a:tc>
                <a:tc>
                  <a:txBody>
                    <a:bodyPr/>
                    <a:lstStyle/>
                    <a:p>
                      <a:pPr algn="just" fontAlgn="t"/>
                      <a:r>
                        <a:rPr lang="en-US" dirty="0">
                          <a:solidFill>
                            <a:srgbClr val="333333"/>
                          </a:solidFill>
                          <a:effectLst/>
                          <a:latin typeface="inter-regular"/>
                        </a:rPr>
                        <a:t>returns amount of free memory in JVM.</a:t>
                      </a:r>
                    </a:p>
                  </a:txBody>
                  <a:tcPr marL="60960" marR="60960" marT="60960" marB="60960"/>
                </a:tc>
                <a:extLst>
                  <a:ext uri="{0D108BD9-81ED-4DB2-BD59-A6C34878D82A}">
                    <a16:rowId xmlns:a16="http://schemas.microsoft.com/office/drawing/2014/main" xmlns="" val="2021991255"/>
                  </a:ext>
                </a:extLst>
              </a:tr>
              <a:tr h="609600">
                <a:tc>
                  <a:txBody>
                    <a:bodyPr/>
                    <a:lstStyle/>
                    <a:p>
                      <a:pPr algn="just" fontAlgn="t"/>
                      <a:r>
                        <a:rPr lang="en-IN" dirty="0">
                          <a:solidFill>
                            <a:srgbClr val="333333"/>
                          </a:solidFill>
                          <a:effectLst/>
                          <a:latin typeface="inter-regular"/>
                        </a:rPr>
                        <a:t>public long </a:t>
                      </a:r>
                      <a:r>
                        <a:rPr lang="en-IN" dirty="0" err="1">
                          <a:solidFill>
                            <a:srgbClr val="333333"/>
                          </a:solidFill>
                          <a:effectLst/>
                          <a:latin typeface="inter-regular"/>
                        </a:rPr>
                        <a:t>totalMemory</a:t>
                      </a:r>
                      <a:r>
                        <a:rPr lang="en-IN" dirty="0">
                          <a:solidFill>
                            <a:srgbClr val="333333"/>
                          </a:solidFill>
                          <a:effectLst/>
                          <a:latin typeface="inter-regular"/>
                        </a:rPr>
                        <a:t>()</a:t>
                      </a:r>
                    </a:p>
                  </a:txBody>
                  <a:tcPr marL="60960" marR="60960" marT="60960" marB="60960"/>
                </a:tc>
                <a:tc>
                  <a:txBody>
                    <a:bodyPr/>
                    <a:lstStyle/>
                    <a:p>
                      <a:pPr algn="just" fontAlgn="t"/>
                      <a:r>
                        <a:rPr lang="en-US" dirty="0">
                          <a:solidFill>
                            <a:srgbClr val="333333"/>
                          </a:solidFill>
                          <a:effectLst/>
                          <a:latin typeface="inter-regular"/>
                        </a:rPr>
                        <a:t>returns amount of total memory in JVM.</a:t>
                      </a:r>
                    </a:p>
                  </a:txBody>
                  <a:tcPr marL="60960" marR="60960" marT="60960" marB="60960"/>
                </a:tc>
                <a:extLst>
                  <a:ext uri="{0D108BD9-81ED-4DB2-BD59-A6C34878D82A}">
                    <a16:rowId xmlns:a16="http://schemas.microsoft.com/office/drawing/2014/main" xmlns="" val="173691161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6D71D25E-6D22-8C28-299E-0809F8F2CD5A}"/>
              </a:ext>
            </a:extLst>
          </p:cNvPr>
          <p:cNvSpPr>
            <a:spLocks noGrp="1" noChangeArrowheads="1"/>
          </p:cNvSpPr>
          <p:nvPr>
            <p:ph idx="1"/>
          </p:nvPr>
        </p:nvSpPr>
        <p:spPr bwMode="auto">
          <a:xfrm>
            <a:off x="76200" y="850996"/>
            <a:ext cx="8604920" cy="52322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public</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class</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GFG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Main driver method</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public</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static</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main(String[] </a:t>
            </a:r>
            <a:r>
              <a:rPr kumimoji="0" lang="en-US" altLang="en-US" sz="2000" b="0" i="0" u="none" strike="noStrike" cap="none" normalizeH="0" baseline="0" dirty="0" err="1">
                <a:ln>
                  <a:noFill/>
                </a:ln>
                <a:solidFill>
                  <a:srgbClr val="000000"/>
                </a:solidFill>
                <a:effectLst/>
                <a:latin typeface="Consolas" panose="020B0609020204030204" pitchFamily="49" charset="0"/>
              </a:rPr>
              <a:t>args</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Getting the current runtime associated with this process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Runtime run = </a:t>
            </a:r>
            <a:r>
              <a:rPr kumimoji="0" lang="en-US" altLang="en-US" sz="2000" b="0" i="0" u="none" strike="noStrike" cap="none" normalizeH="0" baseline="0" dirty="0" err="1">
                <a:ln>
                  <a:noFill/>
                </a:ln>
                <a:solidFill>
                  <a:srgbClr val="000000"/>
                </a:solidFill>
                <a:effectLst/>
                <a:latin typeface="Consolas" panose="020B0609020204030204" pitchFamily="49" charset="0"/>
              </a:rPr>
              <a:t>Runtime.getRuntime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Method 2: </a:t>
            </a:r>
            <a:r>
              <a:rPr kumimoji="0" lang="en-US" altLang="en-US" sz="2000" b="0" i="0" u="none" strike="noStrike" cap="none" normalizeH="0" baseline="0" dirty="0" err="1">
                <a:ln>
                  <a:noFill/>
                </a:ln>
                <a:solidFill>
                  <a:srgbClr val="008200"/>
                </a:solidFill>
                <a:effectLst/>
                <a:latin typeface="Consolas" panose="020B0609020204030204" pitchFamily="49" charset="0"/>
              </a:rPr>
              <a:t>freeMemory</a:t>
            </a:r>
            <a:r>
              <a:rPr kumimoji="0" lang="en-US" altLang="en-US" sz="2000" b="0" i="0" u="none" strike="noStrike" cap="none" normalizeH="0" baseline="0" dirty="0">
                <a:ln>
                  <a:noFill/>
                </a:ln>
                <a:solidFill>
                  <a:srgbClr val="0082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Printing the number of free bytes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Runtime.getRuntime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freeMemory</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Method 3: </a:t>
            </a:r>
            <a:r>
              <a:rPr kumimoji="0" lang="en-US" altLang="en-US" sz="2000" b="0" i="0" u="none" strike="noStrike" cap="none" normalizeH="0" baseline="0" dirty="0" err="1">
                <a:ln>
                  <a:noFill/>
                </a:ln>
                <a:solidFill>
                  <a:srgbClr val="008200"/>
                </a:solidFill>
                <a:effectLst/>
                <a:latin typeface="Consolas" panose="020B0609020204030204" pitchFamily="49" charset="0"/>
              </a:rPr>
              <a:t>totalMemory</a:t>
            </a:r>
            <a:r>
              <a:rPr kumimoji="0" lang="en-US" altLang="en-US" sz="2000" b="0" i="0" u="none" strike="noStrike" cap="none" normalizeH="0" baseline="0" dirty="0">
                <a:ln>
                  <a:noFill/>
                </a:ln>
                <a:solidFill>
                  <a:srgbClr val="0082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Printing the number of total bytes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Runtime.getRuntime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totalMemory</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577455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D19940B2E0E24BAECC5DD1627A8D75" ma:contentTypeVersion="2" ma:contentTypeDescription="Create a new document." ma:contentTypeScope="" ma:versionID="82d6e922d95695d15b05bbd1e93c761e">
  <xsd:schema xmlns:xsd="http://www.w3.org/2001/XMLSchema" xmlns:xs="http://www.w3.org/2001/XMLSchema" xmlns:p="http://schemas.microsoft.com/office/2006/metadata/properties" xmlns:ns2="823acd3c-299b-48ad-972b-c3e9d18a86a1" targetNamespace="http://schemas.microsoft.com/office/2006/metadata/properties" ma:root="true" ma:fieldsID="a65bc7e2ce988bf08494466df82f250d" ns2:_="">
    <xsd:import namespace="823acd3c-299b-48ad-972b-c3e9d18a86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acd3c-299b-48ad-972b-c3e9d18a86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552F53-56D8-4CD3-ADB4-1EB5E24C41A5}"/>
</file>

<file path=customXml/itemProps2.xml><?xml version="1.0" encoding="utf-8"?>
<ds:datastoreItem xmlns:ds="http://schemas.openxmlformats.org/officeDocument/2006/customXml" ds:itemID="{49F962BB-A43F-4A26-A09F-048E69997D04}"/>
</file>

<file path=customXml/itemProps3.xml><?xml version="1.0" encoding="utf-8"?>
<ds:datastoreItem xmlns:ds="http://schemas.openxmlformats.org/officeDocument/2006/customXml" ds:itemID="{05DACDA4-2DC3-4B1B-AA31-67C00A42D613}"/>
</file>

<file path=docProps/app.xml><?xml version="1.0" encoding="utf-8"?>
<Properties xmlns="http://schemas.openxmlformats.org/officeDocument/2006/extended-properties" xmlns:vt="http://schemas.openxmlformats.org/officeDocument/2006/docPropsVTypes">
  <TotalTime>223</TotalTime>
  <Words>706</Words>
  <Application>Microsoft Office PowerPoint</Application>
  <PresentationFormat>On-screen Show (4:3)</PresentationFormat>
  <Paragraphs>190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Serialization</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student</dc:creator>
  <cp:lastModifiedBy>srishti ranjan</cp:lastModifiedBy>
  <cp:revision>25</cp:revision>
  <dcterms:created xsi:type="dcterms:W3CDTF">2006-08-16T00:00:00Z</dcterms:created>
  <dcterms:modified xsi:type="dcterms:W3CDTF">2022-12-22T06:21:40Z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0x0101007FD19940B2E0E24BAECC5DD1627A8D75</vt:lpwstr>
  </property>
</Properties>
</file>