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58" r:id="rId4"/>
    <p:sldId id="259" r:id="rId5"/>
    <p:sldId id="260" r:id="rId6"/>
    <p:sldId id="270" r:id="rId7"/>
    <p:sldId id="263" r:id="rId8"/>
    <p:sldId id="269" r:id="rId9"/>
    <p:sldId id="262" r:id="rId10"/>
    <p:sldId id="261" r:id="rId11"/>
    <p:sldId id="268" r:id="rId12"/>
    <p:sldId id="288" r:id="rId13"/>
    <p:sldId id="289" r:id="rId14"/>
    <p:sldId id="267" r:id="rId15"/>
    <p:sldId id="273" r:id="rId16"/>
    <p:sldId id="265" r:id="rId17"/>
    <p:sldId id="277" r:id="rId18"/>
    <p:sldId id="276" r:id="rId19"/>
    <p:sldId id="275" r:id="rId20"/>
    <p:sldId id="274" r:id="rId21"/>
    <p:sldId id="283" r:id="rId22"/>
    <p:sldId id="282" r:id="rId23"/>
    <p:sldId id="281"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collections-in-java-2/" TargetMode="External"/><Relationship Id="rId2" Type="http://schemas.openxmlformats.org/officeDocument/2006/relationships/hyperlink" Target="https://www.geeksforgeeks.org/linkedhashset-in-java-with-examples/" TargetMode="External"/><Relationship Id="rId1" Type="http://schemas.openxmlformats.org/officeDocument/2006/relationships/slideLayout" Target="../slideLayouts/slideLayout2.xml"/><Relationship Id="rId4" Type="http://schemas.openxmlformats.org/officeDocument/2006/relationships/hyperlink" Target="https://www.geeksforgeeks.org/doubly-linked-lis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collections-in-java-2/" TargetMode="External"/><Relationship Id="rId2" Type="http://schemas.openxmlformats.org/officeDocument/2006/relationships/hyperlink" Target="https://www.geeksforgeeks.org/java-util-package-java/" TargetMode="External"/><Relationship Id="rId1" Type="http://schemas.openxmlformats.org/officeDocument/2006/relationships/slideLayout" Target="../slideLayouts/slideLayout2.xml"/><Relationship Id="rId4" Type="http://schemas.openxmlformats.org/officeDocument/2006/relationships/hyperlink" Target="https://www.geeksforgeeks.org/interfaces-in-java/"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geeksforgeeks.org/map-keyset-method-in-java-with-examples/" TargetMode="External"/><Relationship Id="rId3" Type="http://schemas.openxmlformats.org/officeDocument/2006/relationships/hyperlink" Target="https://www.geeksforgeeks.org/map-containskey-method-in-java-with-examples/" TargetMode="External"/><Relationship Id="rId7" Type="http://schemas.openxmlformats.org/officeDocument/2006/relationships/hyperlink" Target="https://www.geeksforgeeks.org/map-isempty-method-in-java-with-examples/" TargetMode="External"/><Relationship Id="rId2" Type="http://schemas.openxmlformats.org/officeDocument/2006/relationships/hyperlink" Target="https://www.geeksforgeeks.org/map-clear-method-in-java-with-example/" TargetMode="External"/><Relationship Id="rId1" Type="http://schemas.openxmlformats.org/officeDocument/2006/relationships/slideLayout" Target="../slideLayouts/slideLayout2.xml"/><Relationship Id="rId6" Type="http://schemas.openxmlformats.org/officeDocument/2006/relationships/hyperlink" Target="https://www.geeksforgeeks.org/map-hashcode-method-in-java-with-examples/" TargetMode="External"/><Relationship Id="rId5" Type="http://schemas.openxmlformats.org/officeDocument/2006/relationships/hyperlink" Target="https://www.geeksforgeeks.org/map-get-method-in-java-with-examples/" TargetMode="External"/><Relationship Id="rId4" Type="http://schemas.openxmlformats.org/officeDocument/2006/relationships/hyperlink" Target="https://www.geeksforgeeks.org/map-equals-method-in-java-with-examples/" TargetMode="External"/><Relationship Id="rId9" Type="http://schemas.openxmlformats.org/officeDocument/2006/relationships/hyperlink" Target="https://www.geeksforgeeks.org/map-put-method-in-java-with-example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map-remove-method-in-java-with-examples/" TargetMode="External"/><Relationship Id="rId2" Type="http://schemas.openxmlformats.org/officeDocument/2006/relationships/hyperlink" Target="https://www.geeksforgeeks.org/map-putall-method-in-java-with-examples/" TargetMode="External"/><Relationship Id="rId1" Type="http://schemas.openxmlformats.org/officeDocument/2006/relationships/slideLayout" Target="../slideLayouts/slideLayout2.xml"/><Relationship Id="rId4" Type="http://schemas.openxmlformats.org/officeDocument/2006/relationships/hyperlink" Target="https://www.geeksforgeeks.org/hashmap-size-method-in-jav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hashing-data-structure/" TargetMode="External"/><Relationship Id="rId2" Type="http://schemas.openxmlformats.org/officeDocument/2006/relationships/hyperlink" Target="https://www.geeksforgeeks.org/java-util-hashmap-in-java-with-exampl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geeksforgeeks.org/linkedhashmap-class-java-exampl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map-interface-java-examples/" TargetMode="External"/><Relationship Id="rId2" Type="http://schemas.openxmlformats.org/officeDocument/2006/relationships/hyperlink" Target="https://www.geeksforgeeks.org/treemap-in-java/" TargetMode="External"/><Relationship Id="rId1" Type="http://schemas.openxmlformats.org/officeDocument/2006/relationships/slideLayout" Target="../slideLayouts/slideLayout2.xml"/><Relationship Id="rId5" Type="http://schemas.openxmlformats.org/officeDocument/2006/relationships/hyperlink" Target="https://www.geeksforgeeks.org/comparator-interface-java/" TargetMode="External"/><Relationship Id="rId4" Type="http://schemas.openxmlformats.org/officeDocument/2006/relationships/hyperlink" Target="https://www.geeksforgeeks.org/navigablemap-interface-in-java-with-exampl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collections-in-java-2/" TargetMode="External"/><Relationship Id="rId2" Type="http://schemas.openxmlformats.org/officeDocument/2006/relationships/hyperlink" Target="https://www.geeksforgeeks.org/java-util-package-java/"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www.geeksforgeeks.org/set-iterator-method-in-java-with-examples/" TargetMode="External"/><Relationship Id="rId13" Type="http://schemas.openxmlformats.org/officeDocument/2006/relationships/hyperlink" Target="https://www.geeksforgeeks.org/set-size-method-in-java-with-example/" TargetMode="External"/><Relationship Id="rId3" Type="http://schemas.openxmlformats.org/officeDocument/2006/relationships/hyperlink" Target="https://www.geeksforgeeks.org/set-addall-method-in-java-with-examples/" TargetMode="External"/><Relationship Id="rId7" Type="http://schemas.openxmlformats.org/officeDocument/2006/relationships/hyperlink" Target="https://www.geeksforgeeks.org/set-hashcode-method-in-java-with-examples/" TargetMode="External"/><Relationship Id="rId12" Type="http://schemas.openxmlformats.org/officeDocument/2006/relationships/hyperlink" Target="https://www.geeksforgeeks.org/set-retainall-method-in-java-with-example/" TargetMode="External"/><Relationship Id="rId2" Type="http://schemas.openxmlformats.org/officeDocument/2006/relationships/hyperlink" Target="https://www.geeksforgeeks.org/set-add-method-in-java-with-examples/" TargetMode="External"/><Relationship Id="rId1" Type="http://schemas.openxmlformats.org/officeDocument/2006/relationships/slideLayout" Target="../slideLayouts/slideLayout2.xml"/><Relationship Id="rId6" Type="http://schemas.openxmlformats.org/officeDocument/2006/relationships/hyperlink" Target="https://www.geeksforgeeks.org/set-containsall-method-in-java-with-examples/" TargetMode="External"/><Relationship Id="rId11" Type="http://schemas.openxmlformats.org/officeDocument/2006/relationships/hyperlink" Target="https://www.geeksforgeeks.org/set-removeall-method-in-java-with-examples/" TargetMode="External"/><Relationship Id="rId5" Type="http://schemas.openxmlformats.org/officeDocument/2006/relationships/hyperlink" Target="https://www.geeksforgeeks.org/set-contains-method-in-java-with-examples/" TargetMode="External"/><Relationship Id="rId10" Type="http://schemas.openxmlformats.org/officeDocument/2006/relationships/hyperlink" Target="https://www.geeksforgeeks.org/set-remove-method-in-java-with-examples/" TargetMode="External"/><Relationship Id="rId4" Type="http://schemas.openxmlformats.org/officeDocument/2006/relationships/hyperlink" Target="https://www.geeksforgeeks.org/set-clear-method-in-java-with-examples/" TargetMode="External"/><Relationship Id="rId9" Type="http://schemas.openxmlformats.org/officeDocument/2006/relationships/hyperlink" Target="https://www.geeksforgeeks.org/iterators-in-java/" TargetMode="External"/><Relationship Id="rId14" Type="http://schemas.openxmlformats.org/officeDocument/2006/relationships/hyperlink" Target="https://www.geeksforgeeks.org/set-toarray-method-in-java-with-examp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collections-in-java-2/" TargetMode="External"/><Relationship Id="rId2" Type="http://schemas.openxmlformats.org/officeDocument/2006/relationships/hyperlink" Target="https://www.geeksforgeeks.org/hashset-in-java/" TargetMode="External"/><Relationship Id="rId1" Type="http://schemas.openxmlformats.org/officeDocument/2006/relationships/slideLayout" Target="../slideLayouts/slideLayout2.xml"/><Relationship Id="rId4" Type="http://schemas.openxmlformats.org/officeDocument/2006/relationships/hyperlink" Target="https://www.geeksforgeeks.org/data-structure-gq/hash-gq/"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collections-in-java-2/" TargetMode="External"/><Relationship Id="rId2" Type="http://schemas.openxmlformats.org/officeDocument/2006/relationships/hyperlink" Target="https://www.geeksforgeeks.org/treeset-in-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tudent\Desktop\colle.png"/>
          <p:cNvPicPr>
            <a:picLocks noGrp="1" noChangeAspect="1" noChangeArrowheads="1"/>
          </p:cNvPicPr>
          <p:nvPr>
            <p:ph idx="1"/>
          </p:nvPr>
        </p:nvPicPr>
        <p:blipFill>
          <a:blip r:embed="rId2"/>
          <a:srcRect/>
          <a:stretch>
            <a:fillRect/>
          </a:stretch>
        </p:blipFill>
        <p:spPr bwMode="auto">
          <a:xfrm>
            <a:off x="714348" y="571480"/>
            <a:ext cx="7786742" cy="564360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fontAlgn="base">
              <a:buNone/>
            </a:pPr>
            <a:r>
              <a:rPr lang="en-IN" dirty="0" smtClean="0"/>
              <a:t> </a:t>
            </a:r>
            <a:r>
              <a:rPr lang="en-IN" u="sng" dirty="0" err="1" smtClean="0">
                <a:hlinkClick r:id="rId2"/>
              </a:rPr>
              <a:t>LinkedHashSet</a:t>
            </a:r>
            <a:endParaRPr lang="en-IN" dirty="0" smtClean="0"/>
          </a:p>
          <a:p>
            <a:pPr algn="just" fontAlgn="base"/>
            <a:r>
              <a:rPr lang="en-IN" sz="2800" dirty="0" err="1" smtClean="0"/>
              <a:t>LinkedHashSet</a:t>
            </a:r>
            <a:r>
              <a:rPr lang="en-IN" sz="2800" dirty="0" smtClean="0"/>
              <a:t> class which is implemented in the </a:t>
            </a:r>
            <a:r>
              <a:rPr lang="en-IN" sz="2800" u="sng" dirty="0" smtClean="0">
                <a:hlinkClick r:id="rId3"/>
              </a:rPr>
              <a:t>collections framework</a:t>
            </a:r>
            <a:r>
              <a:rPr lang="en-IN" sz="2800" dirty="0" smtClean="0"/>
              <a:t> is an ordered version of </a:t>
            </a:r>
            <a:r>
              <a:rPr lang="en-IN" sz="2800" dirty="0" err="1" smtClean="0"/>
              <a:t>HashSet</a:t>
            </a:r>
            <a:r>
              <a:rPr lang="en-IN" sz="2800" dirty="0" smtClean="0"/>
              <a:t> that maintains a </a:t>
            </a:r>
            <a:r>
              <a:rPr lang="en-IN" sz="2800" u="sng" dirty="0" smtClean="0">
                <a:hlinkClick r:id="rId4"/>
              </a:rPr>
              <a:t>doubly-linked List</a:t>
            </a:r>
            <a:r>
              <a:rPr lang="en-IN" sz="2800" dirty="0" smtClean="0"/>
              <a:t> across all elements. </a:t>
            </a:r>
          </a:p>
          <a:p>
            <a:pPr algn="just" fontAlgn="base"/>
            <a:r>
              <a:rPr lang="en-IN" sz="2800" dirty="0" err="1" smtClean="0"/>
              <a:t>LinkedHashSet</a:t>
            </a:r>
            <a:r>
              <a:rPr lang="en-IN" sz="2800" dirty="0" smtClean="0"/>
              <a:t> maintains the iteration order</a:t>
            </a:r>
            <a:endParaRPr lang="en-IN" sz="2800" dirty="0" smtClean="0"/>
          </a:p>
          <a:p>
            <a:pPr algn="just" fontAlgn="base"/>
            <a:r>
              <a:rPr lang="en-IN" sz="2800" dirty="0" smtClean="0"/>
              <a:t>When iterating through a </a:t>
            </a:r>
            <a:r>
              <a:rPr lang="en-IN" sz="2800" dirty="0" err="1" smtClean="0"/>
              <a:t>HashSet</a:t>
            </a:r>
            <a:r>
              <a:rPr lang="en-IN" sz="2800" dirty="0" smtClean="0"/>
              <a:t> the order is unpredictable, while a </a:t>
            </a:r>
            <a:r>
              <a:rPr lang="en-IN" sz="2800" dirty="0" err="1" smtClean="0"/>
              <a:t>LinkedHashSet</a:t>
            </a:r>
            <a:r>
              <a:rPr lang="en-IN" sz="2800" dirty="0" smtClean="0"/>
              <a:t> lets us iterate through the elements in the order in which they were inserted</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buNone/>
            </a:pPr>
            <a:r>
              <a:rPr lang="en-IN" dirty="0" smtClean="0"/>
              <a:t>import </a:t>
            </a:r>
            <a:r>
              <a:rPr lang="en-IN" dirty="0" err="1" smtClean="0"/>
              <a:t>java.util</a:t>
            </a:r>
            <a:r>
              <a:rPr lang="en-IN" dirty="0" smtClean="0"/>
              <a:t>.*;</a:t>
            </a:r>
          </a:p>
          <a:p>
            <a:pPr>
              <a:buNone/>
            </a:pPr>
            <a:r>
              <a:rPr lang="en-IN" dirty="0" smtClean="0"/>
              <a:t>class Test {</a:t>
            </a:r>
          </a:p>
          <a:p>
            <a:pPr>
              <a:buNone/>
            </a:pPr>
            <a:r>
              <a:rPr lang="en-IN" dirty="0" smtClean="0"/>
              <a:t>     public static void main(String[] </a:t>
            </a:r>
            <a:r>
              <a:rPr lang="en-IN" dirty="0" err="1" smtClean="0"/>
              <a:t>args</a:t>
            </a:r>
            <a:r>
              <a:rPr lang="en-IN" dirty="0" smtClean="0"/>
              <a:t>)    {</a:t>
            </a:r>
          </a:p>
          <a:p>
            <a:pPr>
              <a:buNone/>
            </a:pPr>
            <a:r>
              <a:rPr lang="en-IN" dirty="0" smtClean="0"/>
              <a:t>        Set&lt;String&gt; </a:t>
            </a:r>
            <a:r>
              <a:rPr lang="en-IN" dirty="0" err="1" smtClean="0"/>
              <a:t>lh</a:t>
            </a:r>
            <a:r>
              <a:rPr lang="en-IN" dirty="0" smtClean="0"/>
              <a:t> = new </a:t>
            </a:r>
            <a:r>
              <a:rPr lang="en-IN" dirty="0" err="1" smtClean="0"/>
              <a:t>LinkedHashSet</a:t>
            </a:r>
            <a:r>
              <a:rPr lang="en-IN" dirty="0" smtClean="0"/>
              <a:t>&lt;String&gt;();</a:t>
            </a:r>
          </a:p>
          <a:p>
            <a:pPr>
              <a:buNone/>
            </a:pPr>
            <a:r>
              <a:rPr lang="en-IN" dirty="0" smtClean="0"/>
              <a:t>         </a:t>
            </a:r>
            <a:r>
              <a:rPr lang="en-IN" dirty="0" err="1" smtClean="0"/>
              <a:t>lh.add</a:t>
            </a:r>
            <a:r>
              <a:rPr lang="en-IN" dirty="0" smtClean="0"/>
              <a:t>("India");</a:t>
            </a:r>
          </a:p>
          <a:p>
            <a:pPr>
              <a:buNone/>
            </a:pPr>
            <a:r>
              <a:rPr lang="en-IN" dirty="0" smtClean="0"/>
              <a:t>        </a:t>
            </a:r>
            <a:r>
              <a:rPr lang="en-IN" dirty="0" err="1" smtClean="0"/>
              <a:t>lh.add</a:t>
            </a:r>
            <a:r>
              <a:rPr lang="en-IN" dirty="0" smtClean="0"/>
              <a:t>("Australia");</a:t>
            </a:r>
          </a:p>
          <a:p>
            <a:pPr>
              <a:buNone/>
            </a:pPr>
            <a:r>
              <a:rPr lang="en-IN" dirty="0" smtClean="0"/>
              <a:t>        </a:t>
            </a:r>
            <a:r>
              <a:rPr lang="en-IN" dirty="0" err="1" smtClean="0"/>
              <a:t>lh.add</a:t>
            </a:r>
            <a:r>
              <a:rPr lang="en-IN" dirty="0" smtClean="0"/>
              <a:t>("South Africa");</a:t>
            </a:r>
          </a:p>
          <a:p>
            <a:pPr>
              <a:buNone/>
            </a:pPr>
            <a:r>
              <a:rPr lang="en-IN" dirty="0" smtClean="0"/>
              <a:t>         </a:t>
            </a:r>
            <a:r>
              <a:rPr lang="en-IN" dirty="0" err="1" smtClean="0"/>
              <a:t>lh.add</a:t>
            </a:r>
            <a:r>
              <a:rPr lang="en-IN" dirty="0" smtClean="0"/>
              <a:t>("India");</a:t>
            </a:r>
          </a:p>
          <a:p>
            <a:pPr>
              <a:buNone/>
            </a:pPr>
            <a:r>
              <a:rPr lang="en-IN" dirty="0" smtClean="0"/>
              <a:t>         </a:t>
            </a:r>
            <a:r>
              <a:rPr lang="en-IN" dirty="0" err="1" smtClean="0"/>
              <a:t>System.out.println</a:t>
            </a:r>
            <a:r>
              <a:rPr lang="en-IN" dirty="0" smtClean="0"/>
              <a:t>(</a:t>
            </a:r>
            <a:r>
              <a:rPr lang="en-IN" dirty="0" err="1" smtClean="0"/>
              <a:t>lh</a:t>
            </a:r>
            <a:r>
              <a:rPr lang="en-IN" dirty="0" smtClean="0"/>
              <a:t>);</a:t>
            </a:r>
          </a:p>
          <a:p>
            <a:pPr>
              <a:buNone/>
            </a:pPr>
            <a:r>
              <a:rPr lang="en-IN" dirty="0" smtClean="0"/>
              <a:t>         </a:t>
            </a:r>
            <a:r>
              <a:rPr lang="en-IN" dirty="0" err="1" smtClean="0"/>
              <a:t>lh.remove</a:t>
            </a:r>
            <a:r>
              <a:rPr lang="en-IN" dirty="0" smtClean="0"/>
              <a:t>("Australia");</a:t>
            </a:r>
          </a:p>
          <a:p>
            <a:pPr>
              <a:buNone/>
            </a:pPr>
            <a:r>
              <a:rPr lang="en-IN" dirty="0" smtClean="0"/>
              <a:t> </a:t>
            </a:r>
            <a:r>
              <a:rPr lang="en-IN" dirty="0" err="1" smtClean="0"/>
              <a:t>System.out.println</a:t>
            </a:r>
            <a:r>
              <a:rPr lang="en-IN" dirty="0" smtClean="0"/>
              <a:t>("Set after removing "+"Australia:" + </a:t>
            </a:r>
            <a:r>
              <a:rPr lang="en-IN" dirty="0" err="1" smtClean="0"/>
              <a:t>lh</a:t>
            </a:r>
            <a:r>
              <a:rPr lang="en-IN" dirty="0" smtClean="0"/>
              <a:t>);</a:t>
            </a:r>
          </a:p>
          <a:p>
            <a:pPr>
              <a:buNone/>
            </a:pPr>
            <a:r>
              <a:rPr lang="en-IN" dirty="0" smtClean="0"/>
              <a:t>        // Iterating over linked hash set items</a:t>
            </a:r>
          </a:p>
          <a:p>
            <a:pPr>
              <a:buNone/>
            </a:pPr>
            <a:r>
              <a:rPr lang="en-IN" dirty="0" smtClean="0"/>
              <a:t>        </a:t>
            </a:r>
            <a:r>
              <a:rPr lang="en-IN" dirty="0" err="1" smtClean="0"/>
              <a:t>System.out.println</a:t>
            </a:r>
            <a:r>
              <a:rPr lang="en-IN" dirty="0" smtClean="0"/>
              <a:t>("Iterating over set:");</a:t>
            </a:r>
          </a:p>
          <a:p>
            <a:pPr>
              <a:buNone/>
            </a:pPr>
            <a:r>
              <a:rPr lang="en-IN" dirty="0" smtClean="0">
                <a:solidFill>
                  <a:srgbClr val="FF0000"/>
                </a:solidFill>
              </a:rPr>
              <a:t>        </a:t>
            </a:r>
            <a:r>
              <a:rPr lang="en-IN" dirty="0" err="1" smtClean="0">
                <a:solidFill>
                  <a:srgbClr val="FF0000"/>
                </a:solidFill>
              </a:rPr>
              <a:t>Iterator</a:t>
            </a:r>
            <a:r>
              <a:rPr lang="en-IN" dirty="0" smtClean="0">
                <a:solidFill>
                  <a:srgbClr val="FF0000"/>
                </a:solidFill>
              </a:rPr>
              <a:t> </a:t>
            </a:r>
            <a:r>
              <a:rPr lang="en-IN" dirty="0" smtClean="0">
                <a:solidFill>
                  <a:srgbClr val="FF0000"/>
                </a:solidFill>
              </a:rPr>
              <a:t> </a:t>
            </a:r>
            <a:r>
              <a:rPr lang="en-IN" dirty="0" err="1" smtClean="0">
                <a:solidFill>
                  <a:srgbClr val="FF0000"/>
                </a:solidFill>
              </a:rPr>
              <a:t>i</a:t>
            </a:r>
            <a:r>
              <a:rPr lang="en-IN" dirty="0" smtClean="0">
                <a:solidFill>
                  <a:srgbClr val="FF0000"/>
                </a:solidFill>
              </a:rPr>
              <a:t> = </a:t>
            </a:r>
            <a:r>
              <a:rPr lang="en-IN" dirty="0" err="1" smtClean="0">
                <a:solidFill>
                  <a:srgbClr val="FF0000"/>
                </a:solidFill>
              </a:rPr>
              <a:t>lh.iterator</a:t>
            </a:r>
            <a:r>
              <a:rPr lang="en-IN" dirty="0" smtClean="0">
                <a:solidFill>
                  <a:srgbClr val="FF0000"/>
                </a:solidFill>
              </a:rPr>
              <a:t>();</a:t>
            </a:r>
          </a:p>
          <a:p>
            <a:pPr>
              <a:buNone/>
            </a:pPr>
            <a:r>
              <a:rPr lang="en-IN" dirty="0" smtClean="0">
                <a:solidFill>
                  <a:srgbClr val="FF0000"/>
                </a:solidFill>
              </a:rPr>
              <a:t>        while (</a:t>
            </a:r>
            <a:r>
              <a:rPr lang="en-IN" dirty="0" err="1" smtClean="0">
                <a:solidFill>
                  <a:srgbClr val="FF0000"/>
                </a:solidFill>
              </a:rPr>
              <a:t>i.hasNext</a:t>
            </a:r>
            <a:r>
              <a:rPr lang="en-IN" dirty="0" smtClean="0">
                <a:solidFill>
                  <a:srgbClr val="FF0000"/>
                </a:solidFill>
              </a:rPr>
              <a:t>())</a:t>
            </a:r>
          </a:p>
          <a:p>
            <a:pPr>
              <a:buNone/>
            </a:pPr>
            <a:r>
              <a:rPr lang="en-IN" dirty="0" smtClean="0">
                <a:solidFill>
                  <a:srgbClr val="FF0000"/>
                </a:solidFill>
              </a:rPr>
              <a:t>        </a:t>
            </a:r>
            <a:r>
              <a:rPr lang="en-IN" dirty="0" err="1" smtClean="0">
                <a:solidFill>
                  <a:srgbClr val="FF0000"/>
                </a:solidFill>
              </a:rPr>
              <a:t>System.out.println</a:t>
            </a:r>
            <a:r>
              <a:rPr lang="en-IN" dirty="0" smtClean="0">
                <a:solidFill>
                  <a:srgbClr val="FF0000"/>
                </a:solidFill>
              </a:rPr>
              <a:t>(</a:t>
            </a:r>
            <a:r>
              <a:rPr lang="en-IN" dirty="0" err="1" smtClean="0">
                <a:solidFill>
                  <a:srgbClr val="FF0000"/>
                </a:solidFill>
              </a:rPr>
              <a:t>i.next</a:t>
            </a:r>
            <a:r>
              <a:rPr lang="en-IN" dirty="0" smtClean="0">
                <a:solidFill>
                  <a:srgbClr val="FF0000"/>
                </a:solidFill>
              </a:rPr>
              <a:t>());</a:t>
            </a:r>
          </a:p>
          <a:p>
            <a:pPr>
              <a:buNone/>
            </a:pPr>
            <a:r>
              <a:rPr lang="en-IN" dirty="0" smtClean="0"/>
              <a:t>    }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IN" b="1" dirty="0" err="1" smtClean="0"/>
              <a:t>Iterator</a:t>
            </a:r>
            <a:r>
              <a:rPr lang="en-IN" b="1" dirty="0" smtClean="0"/>
              <a:t> </a:t>
            </a:r>
            <a:r>
              <a:rPr lang="en-IN" b="1" dirty="0" err="1" smtClean="0"/>
              <a:t>vs</a:t>
            </a:r>
            <a:r>
              <a:rPr lang="en-IN" b="1" dirty="0" smtClean="0"/>
              <a:t> </a:t>
            </a:r>
            <a:r>
              <a:rPr lang="en-IN" b="1" dirty="0" err="1" smtClean="0"/>
              <a:t>ListIterator</a:t>
            </a:r>
            <a:endParaRPr lang="en-IN" b="1" dirty="0" smtClean="0"/>
          </a:p>
          <a:p>
            <a:pPr algn="just"/>
            <a:r>
              <a:rPr lang="en-IN" sz="2800" dirty="0" smtClean="0"/>
              <a:t>An </a:t>
            </a:r>
            <a:r>
              <a:rPr lang="en-IN" sz="2800" dirty="0" err="1" smtClean="0"/>
              <a:t>Iterator</a:t>
            </a:r>
            <a:r>
              <a:rPr lang="en-IN" sz="2800" dirty="0" smtClean="0"/>
              <a:t> is an interface in Java and we can traverse the elements of a list in a forward </a:t>
            </a:r>
            <a:r>
              <a:rPr lang="en-IN" sz="2800" dirty="0" smtClean="0"/>
              <a:t>direction.</a:t>
            </a:r>
          </a:p>
          <a:p>
            <a:pPr algn="just"/>
            <a:r>
              <a:rPr lang="en-IN" sz="2800" dirty="0" err="1" smtClean="0"/>
              <a:t>ListIterator</a:t>
            </a:r>
            <a:r>
              <a:rPr lang="en-IN" sz="2800" dirty="0" smtClean="0"/>
              <a:t> is an interface that extends the </a:t>
            </a:r>
            <a:r>
              <a:rPr lang="en-IN" sz="2800" dirty="0" err="1" smtClean="0"/>
              <a:t>Iterator</a:t>
            </a:r>
            <a:r>
              <a:rPr lang="en-IN" sz="2800" dirty="0" smtClean="0"/>
              <a:t> interface and we can traverse the elements in both forward and backward directions. </a:t>
            </a:r>
            <a:endParaRPr lang="en-IN" sz="2800" dirty="0" smtClean="0"/>
          </a:p>
          <a:p>
            <a:pPr algn="just"/>
            <a:r>
              <a:rPr lang="en-IN" sz="2800" dirty="0" smtClean="0"/>
              <a:t>An</a:t>
            </a:r>
            <a:r>
              <a:rPr lang="en-IN" sz="2800" dirty="0" smtClean="0"/>
              <a:t> </a:t>
            </a:r>
            <a:r>
              <a:rPr lang="en-IN" sz="2800" dirty="0" err="1" smtClean="0"/>
              <a:t>Iterator</a:t>
            </a:r>
            <a:r>
              <a:rPr lang="en-IN" sz="2800" dirty="0" smtClean="0"/>
              <a:t> can be used in these collection types like List, Set, and Queue whereas </a:t>
            </a:r>
            <a:r>
              <a:rPr lang="en-IN" sz="2800" dirty="0" err="1" smtClean="0"/>
              <a:t>ListIterator</a:t>
            </a:r>
            <a:r>
              <a:rPr lang="en-IN" sz="2800" dirty="0" smtClean="0"/>
              <a:t> can be used in List collection only. </a:t>
            </a:r>
            <a:endParaRPr lang="en-IN" sz="2800" dirty="0" smtClean="0"/>
          </a:p>
          <a:p>
            <a:pPr algn="just"/>
            <a:r>
              <a:rPr lang="en-IN" sz="2800" dirty="0" smtClean="0"/>
              <a:t>The </a:t>
            </a:r>
            <a:r>
              <a:rPr lang="en-IN" sz="2800" dirty="0" smtClean="0"/>
              <a:t>important methods of </a:t>
            </a:r>
            <a:r>
              <a:rPr lang="en-IN" sz="2800" dirty="0" err="1" smtClean="0"/>
              <a:t>Iterator</a:t>
            </a:r>
            <a:r>
              <a:rPr lang="en-IN" sz="2800" dirty="0" smtClean="0"/>
              <a:t> interface are </a:t>
            </a:r>
            <a:r>
              <a:rPr lang="en-IN" sz="2800" dirty="0" err="1" smtClean="0"/>
              <a:t>hasNext</a:t>
            </a:r>
            <a:r>
              <a:rPr lang="en-IN" sz="2800" dirty="0" smtClean="0"/>
              <a:t>(), next() and remove() </a:t>
            </a:r>
            <a:endParaRPr lang="en-IN" sz="2800" dirty="0" smtClean="0"/>
          </a:p>
          <a:p>
            <a:pPr algn="just"/>
            <a:r>
              <a:rPr lang="en-IN" sz="2800" dirty="0" smtClean="0"/>
              <a:t>important </a:t>
            </a:r>
            <a:r>
              <a:rPr lang="en-IN" sz="2800" dirty="0" smtClean="0"/>
              <a:t>methods of </a:t>
            </a:r>
            <a:r>
              <a:rPr lang="en-IN" sz="2800" dirty="0" err="1" smtClean="0"/>
              <a:t>ListIterator</a:t>
            </a:r>
            <a:r>
              <a:rPr lang="en-IN" sz="2800" dirty="0" smtClean="0"/>
              <a:t> interface are add(), </a:t>
            </a:r>
            <a:r>
              <a:rPr lang="en-IN" sz="2800" dirty="0" err="1" smtClean="0"/>
              <a:t>hasNext</a:t>
            </a:r>
            <a:r>
              <a:rPr lang="en-IN" sz="2800" dirty="0" smtClean="0"/>
              <a:t>(), </a:t>
            </a:r>
            <a:r>
              <a:rPr lang="en-IN" sz="2800" dirty="0" err="1" smtClean="0"/>
              <a:t>hasPrevious</a:t>
            </a:r>
            <a:r>
              <a:rPr lang="en-IN" sz="2800" dirty="0" smtClean="0"/>
              <a:t>() and remove().</a:t>
            </a:r>
            <a:endParaRPr lang="en-I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buNone/>
            </a:pPr>
            <a:r>
              <a:rPr lang="en-IN" sz="2800" dirty="0" smtClean="0">
                <a:solidFill>
                  <a:srgbClr val="FF0000"/>
                </a:solidFill>
              </a:rPr>
              <a:t>//</a:t>
            </a:r>
            <a:r>
              <a:rPr lang="en-IN" sz="2800" dirty="0" err="1" smtClean="0">
                <a:solidFill>
                  <a:srgbClr val="FF0000"/>
                </a:solidFill>
              </a:rPr>
              <a:t>Iterator</a:t>
            </a:r>
            <a:endParaRPr lang="en-IN" sz="2800" dirty="0" smtClean="0">
              <a:solidFill>
                <a:srgbClr val="FF0000"/>
              </a:solidFill>
            </a:endParaRPr>
          </a:p>
          <a:p>
            <a:pPr>
              <a:buNone/>
            </a:pPr>
            <a:r>
              <a:rPr lang="en-IN" sz="2800" dirty="0" smtClean="0">
                <a:solidFill>
                  <a:srgbClr val="FF0000"/>
                </a:solidFill>
              </a:rPr>
              <a:t>List&lt;String</a:t>
            </a:r>
            <a:r>
              <a:rPr lang="en-IN" sz="2800" dirty="0" smtClean="0">
                <a:solidFill>
                  <a:srgbClr val="FF0000"/>
                </a:solidFill>
              </a:rPr>
              <a:t>&gt; </a:t>
            </a:r>
            <a:r>
              <a:rPr lang="en-IN" sz="2800" dirty="0" err="1" smtClean="0">
                <a:solidFill>
                  <a:srgbClr val="FF0000"/>
                </a:solidFill>
              </a:rPr>
              <a:t>listObject</a:t>
            </a:r>
            <a:r>
              <a:rPr lang="en-IN" sz="2800" dirty="0" smtClean="0">
                <a:solidFill>
                  <a:srgbClr val="FF0000"/>
                </a:solidFill>
              </a:rPr>
              <a:t> </a:t>
            </a:r>
            <a:r>
              <a:rPr lang="en-IN" sz="2800" dirty="0" smtClean="0">
                <a:solidFill>
                  <a:srgbClr val="FF0000"/>
                </a:solidFill>
              </a:rPr>
              <a:t>= new </a:t>
            </a:r>
            <a:r>
              <a:rPr lang="en-IN" sz="2800" dirty="0" err="1" smtClean="0">
                <a:solidFill>
                  <a:srgbClr val="FF0000"/>
                </a:solidFill>
              </a:rPr>
              <a:t>ArrayList</a:t>
            </a:r>
            <a:r>
              <a:rPr lang="en-IN" sz="2800" dirty="0" smtClean="0">
                <a:solidFill>
                  <a:srgbClr val="FF0000"/>
                </a:solidFill>
              </a:rPr>
              <a:t>&lt;String&gt;();</a:t>
            </a:r>
          </a:p>
          <a:p>
            <a:pPr>
              <a:buNone/>
            </a:pPr>
            <a:r>
              <a:rPr lang="en-IN" sz="2800" dirty="0" smtClean="0">
                <a:solidFill>
                  <a:srgbClr val="FF0000"/>
                </a:solidFill>
              </a:rPr>
              <a:t>      </a:t>
            </a:r>
            <a:r>
              <a:rPr lang="en-IN" sz="2800" dirty="0" err="1" smtClean="0">
                <a:solidFill>
                  <a:srgbClr val="FF0000"/>
                </a:solidFill>
              </a:rPr>
              <a:t>listObject.add</a:t>
            </a:r>
            <a:r>
              <a:rPr lang="en-IN" sz="2800" dirty="0" smtClean="0">
                <a:solidFill>
                  <a:srgbClr val="FF0000"/>
                </a:solidFill>
              </a:rPr>
              <a:t>("India");</a:t>
            </a:r>
          </a:p>
          <a:p>
            <a:pPr>
              <a:buNone/>
            </a:pPr>
            <a:r>
              <a:rPr lang="en-IN" sz="2800" dirty="0" smtClean="0">
                <a:solidFill>
                  <a:srgbClr val="FF0000"/>
                </a:solidFill>
              </a:rPr>
              <a:t> </a:t>
            </a:r>
            <a:r>
              <a:rPr lang="en-IN" sz="2800" dirty="0" smtClean="0">
                <a:solidFill>
                  <a:srgbClr val="FF0000"/>
                </a:solidFill>
              </a:rPr>
              <a:t>      </a:t>
            </a:r>
            <a:r>
              <a:rPr lang="en-IN" sz="2800" dirty="0" err="1" smtClean="0">
                <a:solidFill>
                  <a:srgbClr val="FF0000"/>
                </a:solidFill>
              </a:rPr>
              <a:t>Iterator</a:t>
            </a:r>
            <a:r>
              <a:rPr lang="en-IN" sz="2800" dirty="0" smtClean="0">
                <a:solidFill>
                  <a:srgbClr val="FF0000"/>
                </a:solidFill>
              </a:rPr>
              <a:t> it = </a:t>
            </a:r>
            <a:r>
              <a:rPr lang="en-IN" sz="2800" dirty="0" err="1" smtClean="0">
                <a:solidFill>
                  <a:srgbClr val="FF0000"/>
                </a:solidFill>
              </a:rPr>
              <a:t>listObject.iterator</a:t>
            </a:r>
            <a:r>
              <a:rPr lang="en-IN" sz="2800" dirty="0" smtClean="0">
                <a:solidFill>
                  <a:srgbClr val="FF0000"/>
                </a:solidFill>
              </a:rPr>
              <a:t>();</a:t>
            </a:r>
          </a:p>
          <a:p>
            <a:pPr>
              <a:buNone/>
            </a:pPr>
            <a:r>
              <a:rPr lang="en-IN" sz="2800" dirty="0" smtClean="0">
                <a:solidFill>
                  <a:srgbClr val="FF0000"/>
                </a:solidFill>
              </a:rPr>
              <a:t>      while (</a:t>
            </a:r>
            <a:r>
              <a:rPr lang="en-IN" sz="2800" dirty="0" err="1" smtClean="0">
                <a:solidFill>
                  <a:srgbClr val="FF0000"/>
                </a:solidFill>
              </a:rPr>
              <a:t>it.hasNext</a:t>
            </a:r>
            <a:r>
              <a:rPr lang="en-IN" sz="2800" dirty="0" smtClean="0">
                <a:solidFill>
                  <a:srgbClr val="FF0000"/>
                </a:solidFill>
              </a:rPr>
              <a:t>()) </a:t>
            </a:r>
            <a:r>
              <a:rPr lang="en-IN" sz="2800" dirty="0" smtClean="0">
                <a:solidFill>
                  <a:srgbClr val="FF0000"/>
                </a:solidFill>
              </a:rPr>
              <a:t>{</a:t>
            </a:r>
          </a:p>
          <a:p>
            <a:pPr>
              <a:buNone/>
            </a:pPr>
            <a:r>
              <a:rPr lang="en-IN" sz="2800" dirty="0" smtClean="0">
                <a:solidFill>
                  <a:srgbClr val="FF0000"/>
                </a:solidFill>
              </a:rPr>
              <a:t>      </a:t>
            </a:r>
            <a:r>
              <a:rPr lang="en-IN" sz="2800" dirty="0" err="1" smtClean="0">
                <a:solidFill>
                  <a:srgbClr val="FF0000"/>
                </a:solidFill>
              </a:rPr>
              <a:t>System.out.println</a:t>
            </a:r>
            <a:r>
              <a:rPr lang="en-IN" sz="2800" dirty="0" smtClean="0">
                <a:solidFill>
                  <a:srgbClr val="FF0000"/>
                </a:solidFill>
              </a:rPr>
              <a:t>(</a:t>
            </a:r>
            <a:r>
              <a:rPr lang="en-IN" sz="2800" dirty="0" err="1" smtClean="0">
                <a:solidFill>
                  <a:srgbClr val="FF0000"/>
                </a:solidFill>
              </a:rPr>
              <a:t>it.next</a:t>
            </a:r>
            <a:r>
              <a:rPr lang="en-IN" sz="2800" dirty="0" smtClean="0">
                <a:solidFill>
                  <a:srgbClr val="FF0000"/>
                </a:solidFill>
              </a:rPr>
              <a:t>()); }</a:t>
            </a:r>
          </a:p>
          <a:p>
            <a:pPr>
              <a:buNone/>
            </a:pPr>
            <a:r>
              <a:rPr lang="en-IN" sz="2800" b="1" dirty="0" smtClean="0"/>
              <a:t>//</a:t>
            </a:r>
            <a:r>
              <a:rPr lang="en-IN" sz="2800" b="1" dirty="0" err="1" smtClean="0"/>
              <a:t>ListIterator</a:t>
            </a:r>
            <a:endParaRPr lang="en-IN" sz="2800" b="1" dirty="0" smtClean="0"/>
          </a:p>
          <a:p>
            <a:pPr>
              <a:buNone/>
            </a:pPr>
            <a:r>
              <a:rPr lang="en-IN" sz="2800" dirty="0" smtClean="0"/>
              <a:t>List&lt;String&gt; </a:t>
            </a:r>
            <a:r>
              <a:rPr lang="en-IN" sz="2800" dirty="0" err="1" smtClean="0"/>
              <a:t>listObject</a:t>
            </a:r>
            <a:r>
              <a:rPr lang="en-IN" sz="2800" dirty="0" smtClean="0"/>
              <a:t> = new </a:t>
            </a:r>
            <a:r>
              <a:rPr lang="en-IN" sz="2800" dirty="0" err="1" smtClean="0"/>
              <a:t>ArrayList</a:t>
            </a:r>
            <a:r>
              <a:rPr lang="en-IN" sz="2800" dirty="0" smtClean="0"/>
              <a:t>&lt;String&gt;();</a:t>
            </a:r>
          </a:p>
          <a:p>
            <a:pPr>
              <a:buNone/>
            </a:pPr>
            <a:r>
              <a:rPr lang="en-IN" sz="2800" dirty="0" smtClean="0"/>
              <a:t>      </a:t>
            </a:r>
            <a:r>
              <a:rPr lang="en-IN" sz="2800" dirty="0" err="1" smtClean="0"/>
              <a:t>listObject.add</a:t>
            </a:r>
            <a:r>
              <a:rPr lang="en-IN" sz="2800" dirty="0" smtClean="0"/>
              <a:t>("Java");</a:t>
            </a:r>
          </a:p>
          <a:p>
            <a:pPr>
              <a:buNone/>
            </a:pPr>
            <a:r>
              <a:rPr lang="en-IN" sz="2800" dirty="0" smtClean="0"/>
              <a:t>      </a:t>
            </a:r>
            <a:r>
              <a:rPr lang="en-IN" sz="2800" dirty="0" err="1" smtClean="0"/>
              <a:t>listObject.add</a:t>
            </a:r>
            <a:r>
              <a:rPr lang="en-IN" sz="2800" dirty="0" smtClean="0"/>
              <a:t>("Selenium");</a:t>
            </a:r>
          </a:p>
          <a:p>
            <a:pPr>
              <a:buNone/>
            </a:pPr>
            <a:r>
              <a:rPr lang="en-IN" sz="2800" dirty="0" smtClean="0"/>
              <a:t>      </a:t>
            </a:r>
            <a:r>
              <a:rPr lang="en-IN" sz="2800" dirty="0" err="1" smtClean="0"/>
              <a:t>ListIterator</a:t>
            </a:r>
            <a:r>
              <a:rPr lang="en-IN" sz="2800" dirty="0" smtClean="0"/>
              <a:t> it = </a:t>
            </a:r>
            <a:r>
              <a:rPr lang="en-IN" sz="2800" dirty="0" err="1" smtClean="0"/>
              <a:t>listObject.listIterator</a:t>
            </a:r>
            <a:r>
              <a:rPr lang="en-IN" sz="2800" dirty="0" smtClean="0"/>
              <a:t>();</a:t>
            </a:r>
          </a:p>
          <a:p>
            <a:pPr>
              <a:buNone/>
            </a:pPr>
            <a:r>
              <a:rPr lang="en-IN" sz="2800" dirty="0" smtClean="0"/>
              <a:t>      </a:t>
            </a:r>
            <a:r>
              <a:rPr lang="en-IN" sz="2800" dirty="0" err="1" smtClean="0"/>
              <a:t>System.out.println</a:t>
            </a:r>
            <a:r>
              <a:rPr lang="en-IN" sz="2800" dirty="0" smtClean="0"/>
              <a:t>("Iterating the elements in forward direction: ");</a:t>
            </a:r>
          </a:p>
          <a:p>
            <a:pPr>
              <a:buNone/>
            </a:pPr>
            <a:r>
              <a:rPr lang="en-IN" sz="2800" dirty="0" smtClean="0"/>
              <a:t>      while (</a:t>
            </a:r>
            <a:r>
              <a:rPr lang="en-IN" sz="2800" dirty="0" err="1" smtClean="0"/>
              <a:t>it.hasNext</a:t>
            </a:r>
            <a:r>
              <a:rPr lang="en-IN" sz="2800" dirty="0" smtClean="0"/>
              <a:t>()) {</a:t>
            </a:r>
          </a:p>
          <a:p>
            <a:pPr>
              <a:buNone/>
            </a:pPr>
            <a:r>
              <a:rPr lang="en-IN" sz="2800" dirty="0" smtClean="0"/>
              <a:t>         </a:t>
            </a:r>
            <a:r>
              <a:rPr lang="en-IN" sz="2800" dirty="0" err="1" smtClean="0"/>
              <a:t>System.out.println</a:t>
            </a:r>
            <a:r>
              <a:rPr lang="en-IN" sz="2800" dirty="0" smtClean="0"/>
              <a:t>(</a:t>
            </a:r>
            <a:r>
              <a:rPr lang="en-IN" sz="2800" dirty="0" err="1" smtClean="0"/>
              <a:t>it.next</a:t>
            </a:r>
            <a:r>
              <a:rPr lang="en-IN" sz="2800" dirty="0" smtClean="0"/>
              <a:t>());       </a:t>
            </a:r>
            <a:r>
              <a:rPr lang="en-IN" sz="2800" dirty="0" smtClean="0"/>
              <a:t>}</a:t>
            </a:r>
          </a:p>
          <a:p>
            <a:pPr>
              <a:buNone/>
            </a:pPr>
            <a:r>
              <a:rPr lang="en-IN" sz="2800" dirty="0" smtClean="0"/>
              <a:t>     </a:t>
            </a:r>
            <a:r>
              <a:rPr lang="en-IN" sz="2800" dirty="0" smtClean="0"/>
              <a:t>  </a:t>
            </a:r>
            <a:r>
              <a:rPr lang="en-IN" sz="2800" dirty="0" err="1" smtClean="0"/>
              <a:t>System.out.println</a:t>
            </a:r>
            <a:r>
              <a:rPr lang="en-IN" sz="2800" dirty="0" smtClean="0"/>
              <a:t>("Iterating the elements in backward direction: ");</a:t>
            </a:r>
          </a:p>
          <a:p>
            <a:pPr>
              <a:buNone/>
            </a:pPr>
            <a:r>
              <a:rPr lang="en-IN" sz="2800" dirty="0" smtClean="0"/>
              <a:t>      while (</a:t>
            </a:r>
            <a:r>
              <a:rPr lang="en-IN" sz="2800" dirty="0" err="1" smtClean="0"/>
              <a:t>it.hasPrevious</a:t>
            </a:r>
            <a:r>
              <a:rPr lang="en-IN" sz="2800" dirty="0" smtClean="0"/>
              <a:t>()) {</a:t>
            </a:r>
          </a:p>
          <a:p>
            <a:pPr>
              <a:buNone/>
            </a:pPr>
            <a:r>
              <a:rPr lang="en-IN" sz="2800" dirty="0" smtClean="0"/>
              <a:t>         </a:t>
            </a:r>
            <a:r>
              <a:rPr lang="en-IN" sz="2800" dirty="0" err="1" smtClean="0"/>
              <a:t>System.out.println</a:t>
            </a:r>
            <a:r>
              <a:rPr lang="en-IN" sz="2800" dirty="0" smtClean="0"/>
              <a:t>(</a:t>
            </a:r>
            <a:r>
              <a:rPr lang="en-IN" sz="2800" dirty="0" err="1" smtClean="0"/>
              <a:t>it.previous</a:t>
            </a:r>
            <a:r>
              <a:rPr lang="en-IN" sz="2800" dirty="0" smtClean="0"/>
              <a:t>());</a:t>
            </a:r>
            <a:endParaRPr lang="en-I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lgn="ctr">
              <a:buNone/>
            </a:pPr>
            <a:r>
              <a:rPr lang="en-IN" b="1" dirty="0" smtClean="0"/>
              <a:t>Map Interface</a:t>
            </a:r>
          </a:p>
          <a:p>
            <a:pPr algn="just"/>
            <a:r>
              <a:rPr lang="en-IN" sz="2800" dirty="0" smtClean="0"/>
              <a:t>The map interface is present in </a:t>
            </a:r>
            <a:r>
              <a:rPr lang="en-IN" sz="2800" u="sng" dirty="0" err="1" smtClean="0">
                <a:hlinkClick r:id="rId2"/>
              </a:rPr>
              <a:t>java.util</a:t>
            </a:r>
            <a:r>
              <a:rPr lang="en-IN" sz="2800" dirty="0" smtClean="0"/>
              <a:t> package represents a mapping between a key and a value. </a:t>
            </a:r>
          </a:p>
          <a:p>
            <a:pPr algn="just"/>
            <a:r>
              <a:rPr lang="en-IN" sz="2800" dirty="0" smtClean="0"/>
              <a:t>The Map interface is not a subtype of the </a:t>
            </a:r>
            <a:r>
              <a:rPr lang="en-IN" sz="2800" u="sng" dirty="0" smtClean="0">
                <a:hlinkClick r:id="rId3"/>
              </a:rPr>
              <a:t>Collection interface</a:t>
            </a:r>
            <a:r>
              <a:rPr lang="en-IN" sz="2800" dirty="0" smtClean="0"/>
              <a:t>. </a:t>
            </a:r>
          </a:p>
          <a:p>
            <a:pPr algn="just"/>
            <a:r>
              <a:rPr lang="en-IN" sz="2800" dirty="0" smtClean="0"/>
              <a:t>A map contains unique keys.</a:t>
            </a:r>
            <a:endParaRPr lang="en-IN" sz="2800" b="1" dirty="0" smtClean="0"/>
          </a:p>
          <a:p>
            <a:pPr algn="just" fontAlgn="base"/>
            <a:r>
              <a:rPr lang="en-IN" sz="2800" dirty="0" smtClean="0"/>
              <a:t>Maps are perfect to use for key-value association mapping such as dictionaries. </a:t>
            </a:r>
          </a:p>
          <a:p>
            <a:pPr algn="just" fontAlgn="base"/>
            <a:r>
              <a:rPr lang="en-IN" sz="2800" dirty="0" smtClean="0"/>
              <a:t>The maps are used to perform lookups by keys or when someone wants to retrieve and update elements by keys. </a:t>
            </a:r>
          </a:p>
          <a:p>
            <a:pPr algn="just" fontAlgn="base"/>
            <a:r>
              <a:rPr lang="en-IN" sz="2800" dirty="0" smtClean="0"/>
              <a:t>Some common scenarios are as follows: </a:t>
            </a:r>
          </a:p>
          <a:p>
            <a:pPr algn="just" fontAlgn="base"/>
            <a:r>
              <a:rPr lang="en-IN" sz="2800" dirty="0" smtClean="0"/>
              <a:t>A map of error codes and their descriptions.</a:t>
            </a:r>
          </a:p>
          <a:p>
            <a:pPr algn="just" fontAlgn="base"/>
            <a:r>
              <a:rPr lang="en-IN" sz="2800" dirty="0" smtClean="0"/>
              <a:t>A map of zip codes and cities.</a:t>
            </a:r>
          </a:p>
          <a:p>
            <a:pPr algn="just" fontAlgn="base"/>
            <a:r>
              <a:rPr lang="en-IN" sz="2800" dirty="0" smtClean="0"/>
              <a:t>A map of managers and employees. Each manager (key) is associated with a list of employees (value) he manages.</a:t>
            </a:r>
          </a:p>
          <a:p>
            <a:pPr algn="just" fontAlgn="base"/>
            <a:r>
              <a:rPr lang="en-IN" sz="2800" dirty="0" smtClean="0"/>
              <a:t>A map of classes and students. Each class (key) is associated with a list of students (value).</a:t>
            </a:r>
          </a:p>
          <a:p>
            <a:pPr algn="just" fontAlgn="base"/>
            <a:r>
              <a:rPr lang="en-IN" sz="2800" dirty="0" smtClean="0"/>
              <a:t>Since Map is an </a:t>
            </a:r>
            <a:r>
              <a:rPr lang="en-IN" sz="2800" u="sng" dirty="0" smtClean="0">
                <a:hlinkClick r:id="rId4"/>
              </a:rPr>
              <a:t>interface</a:t>
            </a:r>
            <a:r>
              <a:rPr lang="en-IN" sz="2800" dirty="0" smtClean="0"/>
              <a:t>, objects cannot be created of the type map. We always need a class that extends this map in order to create an object</a:t>
            </a:r>
          </a:p>
          <a:p>
            <a:pPr>
              <a:buNone/>
            </a:pPr>
            <a:r>
              <a:rPr lang="en-IN" sz="2400" dirty="0" smtClean="0"/>
              <a:t/>
            </a:r>
            <a:br>
              <a:rPr lang="en-IN" sz="2400" dirty="0" smtClean="0"/>
            </a:b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tudent\Desktop\map.png"/>
          <p:cNvPicPr>
            <a:picLocks noGrp="1" noChangeAspect="1" noChangeArrowheads="1"/>
          </p:cNvPicPr>
          <p:nvPr>
            <p:ph idx="1"/>
          </p:nvPr>
        </p:nvPicPr>
        <p:blipFill>
          <a:blip r:embed="rId2"/>
          <a:srcRect/>
          <a:stretch>
            <a:fillRect/>
          </a:stretch>
        </p:blipFill>
        <p:spPr bwMode="auto">
          <a:xfrm>
            <a:off x="428596" y="714356"/>
            <a:ext cx="8072494" cy="571504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IN" dirty="0" smtClean="0"/>
              <a:t>Methods</a:t>
            </a:r>
          </a:p>
          <a:p>
            <a:pPr algn="just">
              <a:buNone/>
            </a:pPr>
            <a:r>
              <a:rPr lang="en-IN" sz="2400" u="sng" dirty="0" smtClean="0">
                <a:hlinkClick r:id="rId2"/>
              </a:rPr>
              <a:t>clear()</a:t>
            </a:r>
            <a:r>
              <a:rPr lang="en-IN" sz="2400" u="sng" dirty="0" smtClean="0"/>
              <a:t>:</a:t>
            </a:r>
            <a:r>
              <a:rPr lang="en-IN" sz="2400" dirty="0" smtClean="0"/>
              <a:t> This method is used to clear and remove all of the elements </a:t>
            </a:r>
            <a:endParaRPr lang="en-IN" sz="2400" u="sng" dirty="0" smtClean="0"/>
          </a:p>
          <a:p>
            <a:pPr algn="just">
              <a:buNone/>
            </a:pPr>
            <a:r>
              <a:rPr lang="en-IN" sz="2400" u="sng" dirty="0" err="1" smtClean="0">
                <a:hlinkClick r:id="rId3"/>
              </a:rPr>
              <a:t>containsKey</a:t>
            </a:r>
            <a:r>
              <a:rPr lang="en-IN" sz="2400" u="sng" dirty="0" smtClean="0">
                <a:hlinkClick r:id="rId3"/>
              </a:rPr>
              <a:t>(Object)</a:t>
            </a:r>
            <a:r>
              <a:rPr lang="en-IN" sz="2400" u="sng" dirty="0" smtClean="0"/>
              <a:t>:</a:t>
            </a:r>
            <a:r>
              <a:rPr lang="en-IN" sz="2400" dirty="0" smtClean="0"/>
              <a:t> This method is used to check whether a particular key is being mapped into the Map or not</a:t>
            </a:r>
          </a:p>
          <a:p>
            <a:pPr algn="just">
              <a:buNone/>
            </a:pPr>
            <a:r>
              <a:rPr lang="en-IN" sz="2400" u="sng" dirty="0" smtClean="0">
                <a:hlinkClick r:id="rId4"/>
              </a:rPr>
              <a:t>equals(Object)</a:t>
            </a:r>
            <a:r>
              <a:rPr lang="en-IN" sz="2400" u="sng" dirty="0" smtClean="0"/>
              <a:t>:</a:t>
            </a:r>
            <a:r>
              <a:rPr lang="en-IN" sz="2400" dirty="0" smtClean="0"/>
              <a:t> This method is used to check for equality between two maps. </a:t>
            </a:r>
          </a:p>
          <a:p>
            <a:pPr algn="just">
              <a:buNone/>
            </a:pPr>
            <a:r>
              <a:rPr lang="en-IN" sz="2400" u="sng" dirty="0" smtClean="0">
                <a:hlinkClick r:id="rId5"/>
              </a:rPr>
              <a:t>get(Object)</a:t>
            </a:r>
            <a:r>
              <a:rPr lang="en-IN" sz="2400" u="sng" dirty="0" smtClean="0"/>
              <a:t>:</a:t>
            </a:r>
            <a:r>
              <a:rPr lang="en-IN" sz="2400" dirty="0" smtClean="0"/>
              <a:t> This method is used to retrieve or fetch the value mapped by a particular key mentioned in the parameter.   It returns NULL when the map contains no such mapping for the key.</a:t>
            </a:r>
          </a:p>
          <a:p>
            <a:pPr algn="just">
              <a:buNone/>
            </a:pPr>
            <a:r>
              <a:rPr lang="en-IN" sz="2400" u="sng" dirty="0" err="1" smtClean="0">
                <a:hlinkClick r:id="rId6"/>
              </a:rPr>
              <a:t>hashCode</a:t>
            </a:r>
            <a:r>
              <a:rPr lang="en-IN" sz="2400" u="sng" dirty="0" smtClean="0">
                <a:hlinkClick r:id="rId6"/>
              </a:rPr>
              <a:t>()</a:t>
            </a:r>
            <a:r>
              <a:rPr lang="en-IN" sz="2400" u="sng" dirty="0" smtClean="0"/>
              <a:t>:</a:t>
            </a:r>
            <a:r>
              <a:rPr lang="en-IN" sz="2400" dirty="0" smtClean="0"/>
              <a:t> This method is used to generate a </a:t>
            </a:r>
            <a:r>
              <a:rPr lang="en-IN" sz="2400" dirty="0" err="1" smtClean="0"/>
              <a:t>hashCode</a:t>
            </a:r>
            <a:r>
              <a:rPr lang="en-IN" sz="2400" dirty="0" smtClean="0"/>
              <a:t> for the given map containing keys and values.</a:t>
            </a:r>
          </a:p>
          <a:p>
            <a:pPr algn="just">
              <a:buNone/>
            </a:pPr>
            <a:r>
              <a:rPr lang="en-IN" sz="2400" u="sng" dirty="0" err="1" smtClean="0">
                <a:hlinkClick r:id="rId7"/>
              </a:rPr>
              <a:t>isEmpty</a:t>
            </a:r>
            <a:r>
              <a:rPr lang="en-IN" sz="2400" u="sng" dirty="0" smtClean="0">
                <a:hlinkClick r:id="rId7"/>
              </a:rPr>
              <a:t>()</a:t>
            </a:r>
            <a:r>
              <a:rPr lang="en-IN" sz="2400" u="sng" dirty="0" smtClean="0"/>
              <a:t>:</a:t>
            </a:r>
            <a:r>
              <a:rPr lang="en-IN" sz="2400" dirty="0" smtClean="0"/>
              <a:t> This method is used to check if a map is having any entry for key and value pairs.</a:t>
            </a:r>
          </a:p>
          <a:p>
            <a:pPr algn="just">
              <a:buNone/>
            </a:pPr>
            <a:r>
              <a:rPr lang="en-IN" sz="2400" u="sng" dirty="0" err="1" smtClean="0">
                <a:hlinkClick r:id="rId8"/>
              </a:rPr>
              <a:t>keySet</a:t>
            </a:r>
            <a:r>
              <a:rPr lang="en-IN" sz="2400" u="sng" dirty="0" smtClean="0">
                <a:hlinkClick r:id="rId8"/>
              </a:rPr>
              <a:t>()</a:t>
            </a:r>
            <a:r>
              <a:rPr lang="en-IN" sz="2400" dirty="0" smtClean="0"/>
              <a:t>This method is used to return a Set view of the keys contained in this map.</a:t>
            </a:r>
          </a:p>
          <a:p>
            <a:pPr algn="just">
              <a:buNone/>
            </a:pPr>
            <a:r>
              <a:rPr lang="en-IN" sz="2400" u="sng" dirty="0" smtClean="0">
                <a:hlinkClick r:id="rId9"/>
              </a:rPr>
              <a:t>put(Object, Object)</a:t>
            </a:r>
            <a:r>
              <a:rPr lang="en-IN" sz="2400" dirty="0" smtClean="0"/>
              <a:t>This method is used to associate the specified value with the specified key in this map.</a:t>
            </a:r>
          </a:p>
          <a:p>
            <a:pPr algn="just">
              <a:buNone/>
            </a:pPr>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just">
              <a:buNone/>
            </a:pPr>
            <a:r>
              <a:rPr lang="en-IN" sz="2400" u="sng" dirty="0" err="1" smtClean="0">
                <a:hlinkClick r:id="rId2"/>
              </a:rPr>
              <a:t>putAll</a:t>
            </a:r>
            <a:r>
              <a:rPr lang="en-IN" sz="2400" u="sng" dirty="0" smtClean="0">
                <a:hlinkClick r:id="rId2"/>
              </a:rPr>
              <a:t>(Map)</a:t>
            </a:r>
            <a:r>
              <a:rPr lang="en-IN" sz="2400" dirty="0" smtClean="0"/>
              <a:t>This method is used to copy all of the mappings from the specified map to this map.</a:t>
            </a:r>
          </a:p>
          <a:p>
            <a:pPr algn="just">
              <a:buNone/>
            </a:pPr>
            <a:r>
              <a:rPr lang="en-IN" sz="2400" u="sng" dirty="0" smtClean="0">
                <a:hlinkClick r:id="rId3"/>
              </a:rPr>
              <a:t>remove(Object)</a:t>
            </a:r>
            <a:r>
              <a:rPr lang="en-IN" sz="2400" dirty="0" smtClean="0"/>
              <a:t>This method is used to remove the mapping for a key from this map if it is present in the map.</a:t>
            </a:r>
          </a:p>
          <a:p>
            <a:pPr algn="just">
              <a:buNone/>
            </a:pPr>
            <a:r>
              <a:rPr lang="en-IN" sz="2400" u="sng" dirty="0" smtClean="0">
                <a:hlinkClick r:id="rId4"/>
              </a:rPr>
              <a:t>size()</a:t>
            </a:r>
            <a:r>
              <a:rPr lang="en-IN" sz="2400" dirty="0" smtClean="0"/>
              <a:t>This method is used to return the number of key/value pairs available in the map</a:t>
            </a:r>
            <a:r>
              <a:rPr lang="en-IN" sz="2400" dirty="0" smtClean="0"/>
              <a:t>.</a:t>
            </a:r>
          </a:p>
          <a:p>
            <a:pPr algn="just">
              <a:buNone/>
            </a:pPr>
            <a:r>
              <a:rPr lang="en-IN" sz="2400" dirty="0" smtClean="0"/>
              <a:t>The </a:t>
            </a:r>
            <a:r>
              <a:rPr lang="en-IN" sz="2400" dirty="0" err="1" smtClean="0"/>
              <a:t>java.util.HashMap.entrySet</a:t>
            </a:r>
            <a:r>
              <a:rPr lang="en-IN" sz="2400" dirty="0" smtClean="0"/>
              <a:t>() method in Java is used to create a set out of the same elements contained in the hash map. </a:t>
            </a:r>
            <a:endParaRPr lang="en-I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pPr>
              <a:buNone/>
            </a:pPr>
            <a:r>
              <a:rPr lang="en-IN" dirty="0" smtClean="0"/>
              <a:t>import </a:t>
            </a:r>
            <a:r>
              <a:rPr lang="en-IN" dirty="0" err="1" smtClean="0"/>
              <a:t>java.util</a:t>
            </a:r>
            <a:r>
              <a:rPr lang="en-IN" dirty="0" smtClean="0"/>
              <a:t>.*;</a:t>
            </a:r>
          </a:p>
          <a:p>
            <a:pPr>
              <a:buNone/>
            </a:pPr>
            <a:r>
              <a:rPr lang="en-IN" dirty="0" smtClean="0"/>
              <a:t>class Main {</a:t>
            </a:r>
          </a:p>
          <a:p>
            <a:pPr>
              <a:buNone/>
            </a:pPr>
            <a:r>
              <a:rPr lang="en-IN" dirty="0" smtClean="0"/>
              <a:t>     public static void main(String </a:t>
            </a:r>
            <a:r>
              <a:rPr lang="en-IN" dirty="0" err="1" smtClean="0"/>
              <a:t>args</a:t>
            </a:r>
            <a:r>
              <a:rPr lang="en-IN" dirty="0" smtClean="0"/>
              <a:t>[])     {</a:t>
            </a:r>
          </a:p>
          <a:p>
            <a:pPr>
              <a:buNone/>
            </a:pPr>
            <a:r>
              <a:rPr lang="en-IN" dirty="0" smtClean="0"/>
              <a:t>Map&lt;String, Integer&gt; </a:t>
            </a:r>
            <a:r>
              <a:rPr lang="en-IN" dirty="0" err="1" smtClean="0"/>
              <a:t>hm</a:t>
            </a:r>
            <a:r>
              <a:rPr lang="en-IN" dirty="0" smtClean="0"/>
              <a:t>= new </a:t>
            </a:r>
            <a:r>
              <a:rPr lang="en-IN" dirty="0" err="1" smtClean="0"/>
              <a:t>HashMap</a:t>
            </a:r>
            <a:r>
              <a:rPr lang="en-IN" dirty="0" smtClean="0"/>
              <a:t>&lt;String, Integer&gt;();</a:t>
            </a:r>
          </a:p>
          <a:p>
            <a:pPr>
              <a:buNone/>
            </a:pPr>
            <a:r>
              <a:rPr lang="en-IN" dirty="0" smtClean="0"/>
              <a:t>        </a:t>
            </a:r>
            <a:r>
              <a:rPr lang="en-IN" dirty="0" err="1" smtClean="0"/>
              <a:t>hm.put</a:t>
            </a:r>
            <a:r>
              <a:rPr lang="en-IN" dirty="0" smtClean="0"/>
              <a:t>("a", 100);</a:t>
            </a:r>
          </a:p>
          <a:p>
            <a:pPr>
              <a:buNone/>
            </a:pPr>
            <a:r>
              <a:rPr lang="en-IN" dirty="0" smtClean="0"/>
              <a:t>        </a:t>
            </a:r>
            <a:r>
              <a:rPr lang="en-IN" dirty="0" err="1" smtClean="0"/>
              <a:t>hm.put</a:t>
            </a:r>
            <a:r>
              <a:rPr lang="en-IN" dirty="0" smtClean="0"/>
              <a:t>("</a:t>
            </a:r>
            <a:r>
              <a:rPr lang="en-IN" dirty="0" smtClean="0"/>
              <a:t>b“,200);</a:t>
            </a:r>
            <a:endParaRPr lang="en-IN" dirty="0" smtClean="0"/>
          </a:p>
          <a:p>
            <a:pPr>
              <a:buNone/>
            </a:pPr>
            <a:r>
              <a:rPr lang="en-IN" dirty="0" smtClean="0"/>
              <a:t>        </a:t>
            </a:r>
            <a:r>
              <a:rPr lang="en-IN" dirty="0" err="1" smtClean="0"/>
              <a:t>hm.put</a:t>
            </a:r>
            <a:r>
              <a:rPr lang="en-IN" dirty="0" smtClean="0"/>
              <a:t>("c", </a:t>
            </a:r>
            <a:r>
              <a:rPr lang="en-IN" dirty="0" smtClean="0"/>
              <a:t>300);</a:t>
            </a:r>
            <a:endParaRPr lang="en-IN" dirty="0" smtClean="0"/>
          </a:p>
          <a:p>
            <a:pPr>
              <a:buNone/>
            </a:pPr>
            <a:r>
              <a:rPr lang="en-IN" dirty="0" smtClean="0"/>
              <a:t>        </a:t>
            </a:r>
            <a:r>
              <a:rPr lang="en-IN" dirty="0" err="1" smtClean="0"/>
              <a:t>hm.put</a:t>
            </a:r>
            <a:r>
              <a:rPr lang="en-IN" dirty="0" smtClean="0"/>
              <a:t>("d", </a:t>
            </a:r>
            <a:r>
              <a:rPr lang="en-IN" dirty="0" smtClean="0"/>
              <a:t>400);</a:t>
            </a:r>
            <a:endParaRPr lang="en-IN" dirty="0" smtClean="0"/>
          </a:p>
          <a:p>
            <a:pPr>
              <a:buNone/>
            </a:pPr>
            <a:r>
              <a:rPr lang="en-IN" dirty="0" smtClean="0"/>
              <a:t>         // Traversing through Map using for-each loop</a:t>
            </a:r>
          </a:p>
          <a:p>
            <a:pPr>
              <a:buNone/>
            </a:pPr>
            <a:r>
              <a:rPr lang="en-IN" dirty="0" smtClean="0">
                <a:solidFill>
                  <a:srgbClr val="FF0000"/>
                </a:solidFill>
              </a:rPr>
              <a:t>        for (</a:t>
            </a:r>
            <a:r>
              <a:rPr lang="en-IN" dirty="0" err="1" smtClean="0">
                <a:solidFill>
                  <a:srgbClr val="FF0000"/>
                </a:solidFill>
              </a:rPr>
              <a:t>Map.Entry</a:t>
            </a:r>
            <a:r>
              <a:rPr lang="en-IN" dirty="0" smtClean="0">
                <a:solidFill>
                  <a:srgbClr val="FF0000"/>
                </a:solidFill>
              </a:rPr>
              <a:t>&lt;String, Integer&gt; me :</a:t>
            </a:r>
            <a:r>
              <a:rPr lang="en-IN" dirty="0" err="1" smtClean="0">
                <a:solidFill>
                  <a:srgbClr val="FF0000"/>
                </a:solidFill>
              </a:rPr>
              <a:t>hm.entrySet</a:t>
            </a:r>
            <a:r>
              <a:rPr lang="en-IN" dirty="0" smtClean="0">
                <a:solidFill>
                  <a:srgbClr val="FF0000"/>
                </a:solidFill>
              </a:rPr>
              <a:t>()) {</a:t>
            </a:r>
          </a:p>
          <a:p>
            <a:pPr>
              <a:buNone/>
            </a:pPr>
            <a:r>
              <a:rPr lang="en-IN" dirty="0" smtClean="0"/>
              <a:t>        </a:t>
            </a:r>
            <a:r>
              <a:rPr lang="en-IN" dirty="0" err="1" smtClean="0"/>
              <a:t>System.out.print</a:t>
            </a:r>
            <a:r>
              <a:rPr lang="en-IN" dirty="0" smtClean="0"/>
              <a:t>(</a:t>
            </a:r>
            <a:r>
              <a:rPr lang="en-IN" dirty="0" err="1" smtClean="0"/>
              <a:t>me.getKey</a:t>
            </a:r>
            <a:r>
              <a:rPr lang="en-IN" dirty="0" smtClean="0"/>
              <a:t>() + ":");</a:t>
            </a:r>
          </a:p>
          <a:p>
            <a:pPr>
              <a:buNone/>
            </a:pPr>
            <a:r>
              <a:rPr lang="en-IN" dirty="0" smtClean="0"/>
              <a:t>        </a:t>
            </a:r>
            <a:r>
              <a:rPr lang="en-IN" dirty="0" err="1" smtClean="0"/>
              <a:t>System.out.println</a:t>
            </a:r>
            <a:r>
              <a:rPr lang="en-IN" dirty="0" smtClean="0"/>
              <a:t>(</a:t>
            </a:r>
            <a:r>
              <a:rPr lang="en-IN" dirty="0" err="1" smtClean="0"/>
              <a:t>me.getValue</a:t>
            </a:r>
            <a:r>
              <a:rPr lang="en-IN" dirty="0" smtClean="0"/>
              <a:t>());</a:t>
            </a:r>
          </a:p>
          <a:p>
            <a:pPr>
              <a:buNone/>
            </a:pPr>
            <a:r>
              <a:rPr lang="en-IN" dirty="0" smtClean="0"/>
              <a:t>        }</a:t>
            </a:r>
          </a:p>
          <a:p>
            <a:pPr>
              <a:buNone/>
            </a:pPr>
            <a:r>
              <a:rPr lang="en-IN" dirty="0" smtClean="0"/>
              <a:t>    }</a:t>
            </a:r>
          </a:p>
          <a:p>
            <a:pPr>
              <a:buNone/>
            </a:pPr>
            <a:r>
              <a:rPr lang="en-IN" dirty="0" smtClean="0"/>
              <a:t>}</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fontAlgn="base">
              <a:buNone/>
            </a:pPr>
            <a:r>
              <a:rPr lang="en-IN" b="1" dirty="0" smtClean="0"/>
              <a:t> </a:t>
            </a:r>
            <a:r>
              <a:rPr lang="en-IN" u="sng" dirty="0" err="1" smtClean="0">
                <a:hlinkClick r:id="rId2"/>
              </a:rPr>
              <a:t>HashMap</a:t>
            </a:r>
            <a:r>
              <a:rPr lang="en-IN" b="1" dirty="0" smtClean="0"/>
              <a:t> </a:t>
            </a:r>
          </a:p>
          <a:p>
            <a:pPr algn="just" fontAlgn="base"/>
            <a:r>
              <a:rPr lang="en-IN" dirty="0" err="1" smtClean="0"/>
              <a:t>HashMap</a:t>
            </a:r>
            <a:r>
              <a:rPr lang="en-IN" dirty="0" smtClean="0"/>
              <a:t> is a part of Java’s collection since Java 1.2. It provides the basic implementation of the Map interface of Java. </a:t>
            </a:r>
          </a:p>
          <a:p>
            <a:pPr algn="just" fontAlgn="base"/>
            <a:r>
              <a:rPr lang="en-IN" dirty="0" smtClean="0"/>
              <a:t>It stores the data in (Key, Value) pairs. To access a value one must know its key. </a:t>
            </a:r>
          </a:p>
          <a:p>
            <a:pPr algn="just" fontAlgn="base"/>
            <a:r>
              <a:rPr lang="en-IN" dirty="0" smtClean="0"/>
              <a:t>This class uses a technique called </a:t>
            </a:r>
            <a:r>
              <a:rPr lang="en-IN" u="sng" dirty="0" smtClean="0">
                <a:hlinkClick r:id="rId3"/>
              </a:rPr>
              <a:t>Hashing</a:t>
            </a:r>
            <a:r>
              <a:rPr lang="en-IN" dirty="0" smtClean="0"/>
              <a:t>. </a:t>
            </a:r>
          </a:p>
          <a:p>
            <a:pPr algn="just" fontAlgn="base"/>
            <a:r>
              <a:rPr lang="en-IN" dirty="0" smtClean="0"/>
              <a:t>Hashing is a technique of converting a large String to a small String that represents the same String. </a:t>
            </a:r>
          </a:p>
          <a:p>
            <a:pPr algn="just" fontAlgn="base"/>
            <a:r>
              <a:rPr lang="en-IN" dirty="0" smtClean="0"/>
              <a:t>A shorter value helps in indexing and faster searches.</a:t>
            </a:r>
          </a:p>
          <a:p>
            <a:pPr algn="just">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2918"/>
          </a:xfrm>
        </p:spPr>
        <p:txBody>
          <a:bodyPr>
            <a:normAutofit fontScale="90000"/>
          </a:bodyPr>
          <a:lstStyle/>
          <a:p>
            <a:r>
              <a:rPr lang="en-IN" dirty="0" smtClean="0"/>
              <a:t>Hierarchy of Collection Interface</a:t>
            </a:r>
            <a:endParaRPr lang="en-IN" dirty="0"/>
          </a:p>
        </p:txBody>
      </p:sp>
      <p:pic>
        <p:nvPicPr>
          <p:cNvPr id="3074" name="Picture 2" descr="C:\Users\student\Desktop\coll1.png"/>
          <p:cNvPicPr>
            <a:picLocks noGrp="1" noChangeAspect="1" noChangeArrowheads="1"/>
          </p:cNvPicPr>
          <p:nvPr>
            <p:ph idx="1"/>
          </p:nvPr>
        </p:nvPicPr>
        <p:blipFill>
          <a:blip r:embed="rId2"/>
          <a:srcRect/>
          <a:stretch>
            <a:fillRect/>
          </a:stretch>
        </p:blipFill>
        <p:spPr bwMode="auto">
          <a:xfrm>
            <a:off x="357158" y="571480"/>
            <a:ext cx="8643998" cy="628652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fontAlgn="base">
              <a:buNone/>
            </a:pPr>
            <a:r>
              <a:rPr lang="en-IN" dirty="0" smtClean="0"/>
              <a:t>import </a:t>
            </a:r>
            <a:r>
              <a:rPr lang="en-IN" dirty="0" err="1" smtClean="0"/>
              <a:t>java.util</a:t>
            </a:r>
            <a:r>
              <a:rPr lang="en-IN" dirty="0" smtClean="0"/>
              <a:t>.*;</a:t>
            </a:r>
          </a:p>
          <a:p>
            <a:pPr fontAlgn="base">
              <a:buNone/>
            </a:pPr>
            <a:r>
              <a:rPr lang="en-IN" dirty="0" smtClean="0"/>
              <a:t>public class Test {</a:t>
            </a:r>
          </a:p>
          <a:p>
            <a:pPr fontAlgn="base">
              <a:buNone/>
            </a:pPr>
            <a:r>
              <a:rPr lang="en-IN" dirty="0" smtClean="0"/>
              <a:t>     public static void main(String[] </a:t>
            </a:r>
            <a:r>
              <a:rPr lang="en-IN" dirty="0" err="1" smtClean="0"/>
              <a:t>args</a:t>
            </a:r>
            <a:r>
              <a:rPr lang="en-IN" dirty="0" smtClean="0"/>
              <a:t>)     {</a:t>
            </a:r>
          </a:p>
          <a:p>
            <a:pPr fontAlgn="base">
              <a:buNone/>
            </a:pPr>
            <a:r>
              <a:rPr lang="en-IN" dirty="0" smtClean="0"/>
              <a:t>          // Creating an empty </a:t>
            </a:r>
            <a:r>
              <a:rPr lang="en-IN" dirty="0" err="1" smtClean="0"/>
              <a:t>HashMap</a:t>
            </a:r>
            <a:endParaRPr lang="en-IN" dirty="0" smtClean="0"/>
          </a:p>
          <a:p>
            <a:pPr fontAlgn="base">
              <a:buNone/>
            </a:pPr>
            <a:r>
              <a:rPr lang="en-IN" dirty="0" smtClean="0"/>
              <a:t>        Map&lt;String, Integer&gt; map = new </a:t>
            </a:r>
            <a:r>
              <a:rPr lang="en-IN" dirty="0" err="1" smtClean="0"/>
              <a:t>HashMap</a:t>
            </a:r>
            <a:r>
              <a:rPr lang="en-IN" dirty="0" smtClean="0"/>
              <a:t>&lt;&gt;();</a:t>
            </a:r>
          </a:p>
          <a:p>
            <a:pPr fontAlgn="base">
              <a:buNone/>
            </a:pPr>
            <a:r>
              <a:rPr lang="en-IN" dirty="0" smtClean="0"/>
              <a:t>  </a:t>
            </a:r>
            <a:r>
              <a:rPr lang="en-IN" dirty="0" smtClean="0"/>
              <a:t>//Map&lt;</a:t>
            </a:r>
            <a:r>
              <a:rPr lang="en-IN" dirty="0" err="1" smtClean="0"/>
              <a:t>Integer,String</a:t>
            </a:r>
            <a:r>
              <a:rPr lang="en-IN" dirty="0" smtClean="0"/>
              <a:t>&gt; </a:t>
            </a:r>
            <a:r>
              <a:rPr lang="en-IN" dirty="0" smtClean="0"/>
              <a:t>map = new </a:t>
            </a:r>
            <a:r>
              <a:rPr lang="en-IN" dirty="0" err="1" smtClean="0"/>
              <a:t>HashMap</a:t>
            </a:r>
            <a:r>
              <a:rPr lang="en-IN" dirty="0" smtClean="0"/>
              <a:t>&lt;&gt;();</a:t>
            </a:r>
          </a:p>
          <a:p>
            <a:pPr fontAlgn="base">
              <a:buNone/>
            </a:pPr>
            <a:r>
              <a:rPr lang="en-IN" dirty="0" smtClean="0"/>
              <a:t>          // Inserting entries in the Map</a:t>
            </a:r>
          </a:p>
          <a:p>
            <a:pPr fontAlgn="base">
              <a:buNone/>
            </a:pPr>
            <a:r>
              <a:rPr lang="en-IN" dirty="0" smtClean="0"/>
              <a:t>        // using put() method</a:t>
            </a:r>
          </a:p>
          <a:p>
            <a:pPr fontAlgn="base">
              <a:buNone/>
            </a:pPr>
            <a:r>
              <a:rPr lang="en-IN" dirty="0" smtClean="0"/>
              <a:t>        </a:t>
            </a:r>
            <a:r>
              <a:rPr lang="en-IN" dirty="0" err="1" smtClean="0"/>
              <a:t>map.put</a:t>
            </a:r>
            <a:r>
              <a:rPr lang="en-IN" dirty="0" smtClean="0"/>
              <a:t>("</a:t>
            </a:r>
            <a:r>
              <a:rPr lang="en-IN" dirty="0" err="1" smtClean="0"/>
              <a:t>vishal</a:t>
            </a:r>
            <a:r>
              <a:rPr lang="en-IN" dirty="0" smtClean="0"/>
              <a:t>", 10);</a:t>
            </a:r>
          </a:p>
          <a:p>
            <a:pPr fontAlgn="base">
              <a:buNone/>
            </a:pPr>
            <a:r>
              <a:rPr lang="en-IN" dirty="0" smtClean="0"/>
              <a:t>        </a:t>
            </a:r>
            <a:r>
              <a:rPr lang="en-IN" dirty="0" err="1" smtClean="0"/>
              <a:t>map.put</a:t>
            </a:r>
            <a:r>
              <a:rPr lang="en-IN" dirty="0" smtClean="0"/>
              <a:t>("</a:t>
            </a:r>
            <a:r>
              <a:rPr lang="en-IN" dirty="0" err="1" smtClean="0"/>
              <a:t>sachin</a:t>
            </a:r>
            <a:r>
              <a:rPr lang="en-IN" dirty="0" smtClean="0"/>
              <a:t>", 30);</a:t>
            </a:r>
          </a:p>
          <a:p>
            <a:pPr fontAlgn="base">
              <a:buNone/>
            </a:pPr>
            <a:r>
              <a:rPr lang="en-IN" dirty="0" smtClean="0"/>
              <a:t>        </a:t>
            </a:r>
            <a:r>
              <a:rPr lang="en-IN" dirty="0" err="1" smtClean="0"/>
              <a:t>map.put</a:t>
            </a:r>
            <a:r>
              <a:rPr lang="en-IN" dirty="0" smtClean="0"/>
              <a:t>("</a:t>
            </a:r>
            <a:r>
              <a:rPr lang="en-IN" dirty="0" err="1" smtClean="0"/>
              <a:t>vaibhav</a:t>
            </a:r>
            <a:r>
              <a:rPr lang="en-IN" dirty="0" smtClean="0"/>
              <a:t>", 20);</a:t>
            </a:r>
          </a:p>
          <a:p>
            <a:pPr fontAlgn="base">
              <a:buNone/>
            </a:pPr>
            <a:r>
              <a:rPr lang="en-IN" dirty="0" smtClean="0"/>
              <a:t>        </a:t>
            </a:r>
            <a:r>
              <a:rPr lang="en-IN" dirty="0" smtClean="0"/>
              <a:t>  // Iterating over Map</a:t>
            </a:r>
            <a:endParaRPr lang="en-IN" dirty="0" smtClean="0"/>
          </a:p>
          <a:p>
            <a:pPr fontAlgn="base">
              <a:buNone/>
            </a:pPr>
            <a:r>
              <a:rPr lang="en-IN" dirty="0" smtClean="0"/>
              <a:t>        for (</a:t>
            </a:r>
            <a:r>
              <a:rPr lang="en-IN" dirty="0" err="1" smtClean="0"/>
              <a:t>Map.Entry</a:t>
            </a:r>
            <a:r>
              <a:rPr lang="en-IN" dirty="0" smtClean="0"/>
              <a:t>  </a:t>
            </a:r>
            <a:r>
              <a:rPr lang="en-IN" dirty="0" smtClean="0"/>
              <a:t>e : </a:t>
            </a:r>
            <a:r>
              <a:rPr lang="en-IN" dirty="0" err="1" smtClean="0"/>
              <a:t>map.entrySet</a:t>
            </a:r>
            <a:r>
              <a:rPr lang="en-IN" dirty="0" smtClean="0"/>
              <a:t>())</a:t>
            </a:r>
          </a:p>
          <a:p>
            <a:pPr fontAlgn="base">
              <a:buNone/>
            </a:pPr>
            <a:r>
              <a:rPr lang="en-IN" dirty="0" smtClean="0"/>
              <a:t>              // Printing key-value pairs</a:t>
            </a:r>
          </a:p>
          <a:p>
            <a:pPr fontAlgn="base">
              <a:buNone/>
            </a:pPr>
            <a:r>
              <a:rPr lang="en-IN" dirty="0" smtClean="0"/>
              <a:t> </a:t>
            </a:r>
            <a:r>
              <a:rPr lang="en-IN" dirty="0" err="1" smtClean="0"/>
              <a:t>System.out.println</a:t>
            </a:r>
            <a:r>
              <a:rPr lang="en-IN" dirty="0" smtClean="0"/>
              <a:t>(</a:t>
            </a:r>
            <a:r>
              <a:rPr lang="en-IN" dirty="0" err="1" smtClean="0"/>
              <a:t>e.getKey</a:t>
            </a:r>
            <a:r>
              <a:rPr lang="en-IN" dirty="0" smtClean="0"/>
              <a:t>() + " “+ </a:t>
            </a:r>
            <a:r>
              <a:rPr lang="en-IN" dirty="0" err="1" smtClean="0"/>
              <a:t>e.getValue</a:t>
            </a:r>
            <a:r>
              <a:rPr lang="en-IN" dirty="0" smtClean="0"/>
              <a:t>());</a:t>
            </a:r>
          </a:p>
          <a:p>
            <a:pPr fontAlgn="base">
              <a:buNone/>
            </a:pPr>
            <a:r>
              <a:rPr lang="en-IN" dirty="0" smtClean="0"/>
              <a:t>    }</a:t>
            </a:r>
          </a:p>
          <a:p>
            <a:pPr fontAlgn="base">
              <a:buNone/>
            </a:pPr>
            <a:r>
              <a:rPr lang="en-IN" dirty="0" smtClean="0"/>
              <a:t>}</a:t>
            </a:r>
          </a:p>
          <a:p>
            <a:pPr>
              <a:buNone/>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fontAlgn="base">
              <a:buNone/>
            </a:pPr>
            <a:r>
              <a:rPr lang="en-IN" b="1" dirty="0" smtClean="0"/>
              <a:t> </a:t>
            </a:r>
            <a:r>
              <a:rPr lang="en-IN" u="sng" dirty="0" err="1" smtClean="0">
                <a:hlinkClick r:id="rId2"/>
              </a:rPr>
              <a:t>LinkedHashMap</a:t>
            </a:r>
            <a:endParaRPr lang="en-IN" b="1" dirty="0" smtClean="0"/>
          </a:p>
          <a:p>
            <a:pPr algn="just" fontAlgn="base"/>
            <a:r>
              <a:rPr lang="en-IN" dirty="0" err="1" smtClean="0"/>
              <a:t>LinkedHashMap</a:t>
            </a:r>
            <a:r>
              <a:rPr lang="en-IN" dirty="0" smtClean="0"/>
              <a:t> is just like </a:t>
            </a:r>
            <a:r>
              <a:rPr lang="en-IN" dirty="0" err="1" smtClean="0"/>
              <a:t>HashMap</a:t>
            </a:r>
            <a:r>
              <a:rPr lang="en-IN" dirty="0" smtClean="0"/>
              <a:t> with an additional feature of maintaining an order of elements inserted into it. </a:t>
            </a:r>
          </a:p>
          <a:p>
            <a:pPr algn="just" fontAlgn="base"/>
            <a:r>
              <a:rPr lang="en-IN" dirty="0" err="1" smtClean="0"/>
              <a:t>HashMap</a:t>
            </a:r>
            <a:r>
              <a:rPr lang="en-IN" dirty="0" smtClean="0"/>
              <a:t> provided the advantage of quick insertion, search, and deletion but it never maintained the track and order of insertion which the </a:t>
            </a:r>
            <a:r>
              <a:rPr lang="en-IN" dirty="0" err="1" smtClean="0"/>
              <a:t>LinkedHashMap</a:t>
            </a:r>
            <a:r>
              <a:rPr lang="en-IN" dirty="0" smtClean="0"/>
              <a:t> provides where the elements can be accessed in their insertion order.</a:t>
            </a:r>
          </a:p>
          <a:p>
            <a:pPr>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buNone/>
            </a:pPr>
            <a:r>
              <a:rPr lang="en-IN" sz="2800" dirty="0" smtClean="0"/>
              <a:t>import </a:t>
            </a:r>
            <a:r>
              <a:rPr lang="en-IN" sz="2800" dirty="0" err="1" smtClean="0"/>
              <a:t>java.util</a:t>
            </a:r>
            <a:r>
              <a:rPr lang="en-IN" sz="2800" dirty="0" smtClean="0"/>
              <a:t>.*;</a:t>
            </a:r>
          </a:p>
          <a:p>
            <a:pPr>
              <a:buNone/>
            </a:pPr>
            <a:r>
              <a:rPr lang="en-IN" sz="2800" dirty="0" smtClean="0"/>
              <a:t> public class </a:t>
            </a:r>
            <a:r>
              <a:rPr lang="en-IN" sz="2800" dirty="0" smtClean="0"/>
              <a:t>Test</a:t>
            </a:r>
            <a:r>
              <a:rPr lang="en-IN" sz="2800" dirty="0" smtClean="0"/>
              <a:t> </a:t>
            </a:r>
            <a:r>
              <a:rPr lang="en-IN" sz="2800" dirty="0" smtClean="0"/>
              <a:t>{</a:t>
            </a:r>
          </a:p>
          <a:p>
            <a:pPr>
              <a:buNone/>
            </a:pPr>
            <a:r>
              <a:rPr lang="en-IN" sz="2800" dirty="0" smtClean="0"/>
              <a:t>    public static void main(String[] </a:t>
            </a:r>
            <a:r>
              <a:rPr lang="en-IN" sz="2800" dirty="0" err="1" smtClean="0"/>
              <a:t>args</a:t>
            </a:r>
            <a:r>
              <a:rPr lang="en-IN" sz="2800" dirty="0" smtClean="0"/>
              <a:t>)    {</a:t>
            </a:r>
          </a:p>
          <a:p>
            <a:pPr>
              <a:buNone/>
            </a:pPr>
            <a:r>
              <a:rPr lang="en-IN" sz="2800" dirty="0" smtClean="0"/>
              <a:t>          Map&lt;String, Integer&gt; map = new </a:t>
            </a:r>
            <a:r>
              <a:rPr lang="en-IN" sz="2800" dirty="0" err="1" smtClean="0"/>
              <a:t>LinkedHashMap</a:t>
            </a:r>
            <a:r>
              <a:rPr lang="en-IN" sz="2800" dirty="0" smtClean="0"/>
              <a:t>&lt;&gt;();</a:t>
            </a:r>
          </a:p>
          <a:p>
            <a:pPr>
              <a:buNone/>
            </a:pPr>
            <a:r>
              <a:rPr lang="en-IN" sz="2800" dirty="0" smtClean="0"/>
              <a:t>          </a:t>
            </a:r>
            <a:r>
              <a:rPr lang="en-IN" sz="2800" dirty="0" err="1" smtClean="0"/>
              <a:t>map.put</a:t>
            </a:r>
            <a:r>
              <a:rPr lang="en-IN" sz="2800" dirty="0" smtClean="0"/>
              <a:t>("</a:t>
            </a:r>
            <a:r>
              <a:rPr lang="en-IN" sz="2800" dirty="0" err="1" smtClean="0"/>
              <a:t>vishal</a:t>
            </a:r>
            <a:r>
              <a:rPr lang="en-IN" sz="2800" dirty="0" smtClean="0"/>
              <a:t>", 10);</a:t>
            </a:r>
          </a:p>
          <a:p>
            <a:pPr>
              <a:buNone/>
            </a:pPr>
            <a:r>
              <a:rPr lang="en-IN" sz="2800" dirty="0" smtClean="0"/>
              <a:t>        </a:t>
            </a:r>
            <a:r>
              <a:rPr lang="en-IN" sz="2800" dirty="0" err="1" smtClean="0"/>
              <a:t>map.put</a:t>
            </a:r>
            <a:r>
              <a:rPr lang="en-IN" sz="2800" dirty="0" smtClean="0"/>
              <a:t>("</a:t>
            </a:r>
            <a:r>
              <a:rPr lang="en-IN" sz="2800" dirty="0" err="1" smtClean="0"/>
              <a:t>sachin</a:t>
            </a:r>
            <a:r>
              <a:rPr lang="en-IN" sz="2800" dirty="0" smtClean="0"/>
              <a:t>", 30);</a:t>
            </a:r>
          </a:p>
          <a:p>
            <a:pPr>
              <a:buNone/>
            </a:pPr>
            <a:r>
              <a:rPr lang="en-IN" sz="2800" dirty="0" smtClean="0"/>
              <a:t>        </a:t>
            </a:r>
            <a:r>
              <a:rPr lang="en-IN" sz="2800" dirty="0" err="1" smtClean="0"/>
              <a:t>map.put</a:t>
            </a:r>
            <a:r>
              <a:rPr lang="en-IN" sz="2800" dirty="0" smtClean="0"/>
              <a:t>("</a:t>
            </a:r>
            <a:r>
              <a:rPr lang="en-IN" sz="2800" dirty="0" err="1" smtClean="0"/>
              <a:t>vaibhav</a:t>
            </a:r>
            <a:r>
              <a:rPr lang="en-IN" sz="2800" dirty="0" smtClean="0"/>
              <a:t>", 20);</a:t>
            </a:r>
          </a:p>
          <a:p>
            <a:pPr>
              <a:buNone/>
            </a:pPr>
            <a:r>
              <a:rPr lang="en-IN" sz="2800" dirty="0" smtClean="0"/>
              <a:t>          for (</a:t>
            </a:r>
            <a:r>
              <a:rPr lang="en-IN" sz="2800" dirty="0" err="1" smtClean="0"/>
              <a:t>Map.Entry</a:t>
            </a:r>
            <a:r>
              <a:rPr lang="en-IN" sz="2800" dirty="0" smtClean="0"/>
              <a:t>&lt;String, Integer&gt; e : </a:t>
            </a:r>
            <a:r>
              <a:rPr lang="en-IN" sz="2800" dirty="0" err="1" smtClean="0"/>
              <a:t>map.entrySet</a:t>
            </a:r>
            <a:r>
              <a:rPr lang="en-IN" sz="2800" dirty="0" smtClean="0"/>
              <a:t>())</a:t>
            </a:r>
          </a:p>
          <a:p>
            <a:pPr>
              <a:buNone/>
            </a:pPr>
            <a:r>
              <a:rPr lang="en-IN" sz="2800" dirty="0" err="1" smtClean="0"/>
              <a:t>System.out.println</a:t>
            </a:r>
            <a:r>
              <a:rPr lang="en-IN" sz="2800" dirty="0" smtClean="0"/>
              <a:t>(</a:t>
            </a:r>
            <a:r>
              <a:rPr lang="en-IN" sz="2800" dirty="0" err="1" smtClean="0"/>
              <a:t>e.getKey</a:t>
            </a:r>
            <a:r>
              <a:rPr lang="en-IN" sz="2800" dirty="0" smtClean="0"/>
              <a:t>() + " "+ </a:t>
            </a:r>
            <a:r>
              <a:rPr lang="en-IN" sz="2800" dirty="0" err="1" smtClean="0"/>
              <a:t>e.getValue</a:t>
            </a:r>
            <a:r>
              <a:rPr lang="en-IN" sz="2800" dirty="0" smtClean="0"/>
              <a:t>());</a:t>
            </a:r>
          </a:p>
          <a:p>
            <a:pPr>
              <a:buNone/>
            </a:pPr>
            <a:r>
              <a:rPr lang="en-IN" sz="2800" dirty="0" smtClean="0"/>
              <a:t>    }</a:t>
            </a:r>
          </a:p>
          <a:p>
            <a:pPr>
              <a:buNone/>
            </a:pPr>
            <a:r>
              <a:rPr lang="en-IN" sz="2800" dirty="0" smtClean="0"/>
              <a:t>}</a:t>
            </a:r>
            <a:endParaRPr lang="en-IN"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buNone/>
            </a:pPr>
            <a:r>
              <a:rPr lang="en-IN" b="1" dirty="0" smtClean="0"/>
              <a:t> </a:t>
            </a:r>
            <a:r>
              <a:rPr lang="en-IN" u="sng" dirty="0" err="1" smtClean="0">
                <a:hlinkClick r:id="rId2"/>
              </a:rPr>
              <a:t>TreeMap</a:t>
            </a:r>
            <a:endParaRPr lang="en-IN" b="1" dirty="0" smtClean="0"/>
          </a:p>
          <a:p>
            <a:pPr algn="just"/>
            <a:r>
              <a:rPr lang="en-IN" sz="2800" dirty="0" smtClean="0"/>
              <a:t>The </a:t>
            </a:r>
            <a:r>
              <a:rPr lang="en-IN" sz="2800" dirty="0" err="1" smtClean="0"/>
              <a:t>TreeMap</a:t>
            </a:r>
            <a:r>
              <a:rPr lang="en-IN" sz="2800" dirty="0" smtClean="0"/>
              <a:t> in Java is used to implement </a:t>
            </a:r>
            <a:r>
              <a:rPr lang="en-IN" sz="2800" u="sng" dirty="0" smtClean="0">
                <a:hlinkClick r:id="rId3"/>
              </a:rPr>
              <a:t>Map interface</a:t>
            </a:r>
            <a:r>
              <a:rPr lang="en-IN" sz="2800" dirty="0" smtClean="0"/>
              <a:t> and </a:t>
            </a:r>
            <a:r>
              <a:rPr lang="en-IN" sz="2800" u="sng" dirty="0" err="1" smtClean="0">
                <a:hlinkClick r:id="rId4"/>
              </a:rPr>
              <a:t>NavigableMap</a:t>
            </a:r>
            <a:r>
              <a:rPr lang="en-IN" sz="2800" dirty="0" smtClean="0"/>
              <a:t> along with the </a:t>
            </a:r>
            <a:r>
              <a:rPr lang="en-IN" sz="2800" dirty="0" err="1" smtClean="0"/>
              <a:t>AbstractMap</a:t>
            </a:r>
            <a:r>
              <a:rPr lang="en-IN" sz="2800" dirty="0" smtClean="0"/>
              <a:t> Class. </a:t>
            </a:r>
          </a:p>
          <a:p>
            <a:pPr algn="just"/>
            <a:r>
              <a:rPr lang="en-IN" sz="2800" dirty="0" smtClean="0"/>
              <a:t>The map is sorted according to the natural ordering of its keys, or by a </a:t>
            </a:r>
            <a:r>
              <a:rPr lang="en-IN" sz="2800" u="sng" dirty="0" smtClean="0">
                <a:hlinkClick r:id="rId5"/>
              </a:rPr>
              <a:t>Comparator</a:t>
            </a:r>
            <a:r>
              <a:rPr lang="en-IN" sz="2800" dirty="0" smtClean="0"/>
              <a:t> provided at map creation time, depending on which constructor is used. </a:t>
            </a:r>
          </a:p>
          <a:p>
            <a:pPr algn="just"/>
            <a:r>
              <a:rPr lang="en-IN" sz="2800" dirty="0" smtClean="0"/>
              <a:t>This proves to be an efficient way of sorting and storing the key-value pairs. </a:t>
            </a:r>
          </a:p>
          <a:p>
            <a:pPr algn="just"/>
            <a:r>
              <a:rPr lang="en-IN" sz="2800" dirty="0" smtClean="0"/>
              <a:t>The storing order maintained by the </a:t>
            </a:r>
            <a:r>
              <a:rPr lang="en-IN" sz="2800" dirty="0" err="1" smtClean="0"/>
              <a:t>treemap</a:t>
            </a:r>
            <a:r>
              <a:rPr lang="en-IN" sz="2800" dirty="0" smtClean="0"/>
              <a:t> must be consistent with equals just like any other sorted map, irrespective of the explicit comparators. </a:t>
            </a:r>
          </a:p>
          <a:p>
            <a:pPr algn="just"/>
            <a:r>
              <a:rPr lang="en-IN" sz="2800" dirty="0" smtClean="0"/>
              <a:t>The </a:t>
            </a:r>
            <a:r>
              <a:rPr lang="en-IN" sz="2800" dirty="0" err="1" smtClean="0"/>
              <a:t>TreeMap</a:t>
            </a:r>
            <a:r>
              <a:rPr lang="en-IN" sz="2800" dirty="0" smtClean="0"/>
              <a:t> implementation is not synchronized in the sense that if a map is accessed by multiple threads, concurrently and at least one of the threads modifies the map structurally, it must be synchronized externally. </a:t>
            </a:r>
            <a:endParaRPr lang="en-IN"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buNone/>
            </a:pPr>
            <a:r>
              <a:rPr lang="en-IN" dirty="0" smtClean="0"/>
              <a:t>import </a:t>
            </a:r>
            <a:r>
              <a:rPr lang="en-IN" dirty="0" err="1" smtClean="0"/>
              <a:t>java.util</a:t>
            </a:r>
            <a:r>
              <a:rPr lang="en-IN" dirty="0" smtClean="0"/>
              <a:t>.*;</a:t>
            </a:r>
          </a:p>
          <a:p>
            <a:pPr>
              <a:buNone/>
            </a:pPr>
            <a:r>
              <a:rPr lang="en-IN" dirty="0" smtClean="0"/>
              <a:t>class Test{</a:t>
            </a:r>
          </a:p>
          <a:p>
            <a:pPr>
              <a:buNone/>
            </a:pPr>
            <a:r>
              <a:rPr lang="en-IN" dirty="0" smtClean="0"/>
              <a:t>    public static void main(String </a:t>
            </a:r>
            <a:r>
              <a:rPr lang="en-IN" dirty="0" err="1" smtClean="0"/>
              <a:t>args</a:t>
            </a:r>
            <a:r>
              <a:rPr lang="en-IN" dirty="0" smtClean="0"/>
              <a:t>[]){</a:t>
            </a:r>
          </a:p>
          <a:p>
            <a:pPr>
              <a:buNone/>
            </a:pPr>
            <a:r>
              <a:rPr lang="en-IN" dirty="0" smtClean="0"/>
              <a:t>        Map&lt;</a:t>
            </a:r>
            <a:r>
              <a:rPr lang="en-IN" dirty="0" err="1" smtClean="0"/>
              <a:t>Integer,String</a:t>
            </a:r>
            <a:r>
              <a:rPr lang="en-IN" dirty="0" smtClean="0"/>
              <a:t>&gt; m=new </a:t>
            </a:r>
            <a:r>
              <a:rPr lang="en-IN" dirty="0" err="1" smtClean="0"/>
              <a:t>TreeMap</a:t>
            </a:r>
            <a:r>
              <a:rPr lang="en-IN" dirty="0" smtClean="0"/>
              <a:t>&lt;</a:t>
            </a:r>
            <a:r>
              <a:rPr lang="en-IN" dirty="0" err="1" smtClean="0"/>
              <a:t>Integer,String</a:t>
            </a:r>
            <a:r>
              <a:rPr lang="en-IN" dirty="0" smtClean="0"/>
              <a:t>&gt;();</a:t>
            </a:r>
          </a:p>
          <a:p>
            <a:pPr>
              <a:buNone/>
            </a:pPr>
            <a:r>
              <a:rPr lang="en-IN" dirty="0" smtClean="0"/>
              <a:t>        </a:t>
            </a:r>
            <a:r>
              <a:rPr lang="en-IN" dirty="0" err="1" smtClean="0"/>
              <a:t>m.put</a:t>
            </a:r>
            <a:r>
              <a:rPr lang="en-IN" dirty="0" smtClean="0"/>
              <a:t>(10,"abhi");</a:t>
            </a:r>
          </a:p>
          <a:p>
            <a:pPr>
              <a:buNone/>
            </a:pPr>
            <a:r>
              <a:rPr lang="en-IN" dirty="0" smtClean="0"/>
              <a:t>        </a:t>
            </a:r>
            <a:r>
              <a:rPr lang="en-IN" dirty="0" err="1" smtClean="0"/>
              <a:t>m.put</a:t>
            </a:r>
            <a:r>
              <a:rPr lang="en-IN" dirty="0" smtClean="0"/>
              <a:t>(new Integer(20),"</a:t>
            </a:r>
            <a:r>
              <a:rPr lang="en-IN" dirty="0" err="1" smtClean="0"/>
              <a:t>avi</a:t>
            </a:r>
            <a:r>
              <a:rPr lang="en-IN" dirty="0" smtClean="0"/>
              <a:t>");</a:t>
            </a:r>
          </a:p>
          <a:p>
            <a:pPr>
              <a:buNone/>
            </a:pPr>
            <a:r>
              <a:rPr lang="en-IN" dirty="0" smtClean="0"/>
              <a:t>        </a:t>
            </a:r>
            <a:r>
              <a:rPr lang="en-IN" dirty="0" err="1" smtClean="0"/>
              <a:t>m.put</a:t>
            </a:r>
            <a:r>
              <a:rPr lang="en-IN" dirty="0" smtClean="0"/>
              <a:t>(30,"ruhi");</a:t>
            </a:r>
          </a:p>
          <a:p>
            <a:pPr>
              <a:buNone/>
            </a:pPr>
            <a:r>
              <a:rPr lang="en-IN" dirty="0" smtClean="0"/>
              <a:t>        </a:t>
            </a:r>
            <a:r>
              <a:rPr lang="en-IN" dirty="0" err="1" smtClean="0"/>
              <a:t>m.put</a:t>
            </a:r>
            <a:r>
              <a:rPr lang="en-IN" dirty="0" smtClean="0"/>
              <a:t>(50,"xyz");</a:t>
            </a:r>
          </a:p>
          <a:p>
            <a:pPr>
              <a:buNone/>
            </a:pPr>
            <a:r>
              <a:rPr lang="en-IN" dirty="0" smtClean="0"/>
              <a:t>        </a:t>
            </a:r>
            <a:r>
              <a:rPr lang="en-IN" dirty="0" err="1" smtClean="0"/>
              <a:t>System.out.println</a:t>
            </a:r>
            <a:r>
              <a:rPr lang="en-IN" dirty="0" smtClean="0"/>
              <a:t>(m);</a:t>
            </a:r>
          </a:p>
          <a:p>
            <a:pPr>
              <a:buNone/>
            </a:pPr>
            <a:r>
              <a:rPr lang="en-IN" dirty="0" smtClean="0"/>
              <a:t>        </a:t>
            </a:r>
            <a:r>
              <a:rPr lang="en-IN" dirty="0" err="1" smtClean="0"/>
              <a:t>m.put</a:t>
            </a:r>
            <a:r>
              <a:rPr lang="en-IN" dirty="0" smtClean="0"/>
              <a:t>(20,"abc");</a:t>
            </a:r>
          </a:p>
          <a:p>
            <a:pPr>
              <a:buNone/>
            </a:pPr>
            <a:r>
              <a:rPr lang="en-IN" dirty="0" smtClean="0"/>
              <a:t>         </a:t>
            </a:r>
            <a:r>
              <a:rPr lang="en-IN" dirty="0" err="1" smtClean="0"/>
              <a:t>System.out.println</a:t>
            </a:r>
            <a:r>
              <a:rPr lang="en-IN" dirty="0" smtClean="0"/>
              <a:t>(m);</a:t>
            </a:r>
          </a:p>
          <a:p>
            <a:pPr>
              <a:buNone/>
            </a:pPr>
            <a:r>
              <a:rPr lang="en-IN" dirty="0" smtClean="0"/>
              <a:t>         </a:t>
            </a:r>
            <a:r>
              <a:rPr lang="en-IN" dirty="0" err="1" smtClean="0"/>
              <a:t>m.remove</a:t>
            </a:r>
            <a:r>
              <a:rPr lang="en-IN" dirty="0" smtClean="0"/>
              <a:t>(20);</a:t>
            </a:r>
          </a:p>
          <a:p>
            <a:pPr>
              <a:buNone/>
            </a:pPr>
            <a:r>
              <a:rPr lang="en-IN" dirty="0" smtClean="0"/>
              <a:t>          </a:t>
            </a:r>
            <a:r>
              <a:rPr lang="en-IN" dirty="0" err="1" smtClean="0"/>
              <a:t>System.out.println</a:t>
            </a:r>
            <a:r>
              <a:rPr lang="en-IN" dirty="0" smtClean="0"/>
              <a:t>(m);</a:t>
            </a:r>
          </a:p>
          <a:p>
            <a:pPr>
              <a:buNone/>
            </a:pPr>
            <a:r>
              <a:rPr lang="en-IN" dirty="0" smtClean="0">
                <a:solidFill>
                  <a:srgbClr val="FF0000"/>
                </a:solidFill>
              </a:rPr>
              <a:t>          //iterating over the list</a:t>
            </a:r>
          </a:p>
          <a:p>
            <a:pPr>
              <a:buNone/>
            </a:pPr>
            <a:r>
              <a:rPr lang="en-IN" dirty="0" smtClean="0">
                <a:solidFill>
                  <a:srgbClr val="FF0000"/>
                </a:solidFill>
              </a:rPr>
              <a:t>           for (</a:t>
            </a:r>
            <a:r>
              <a:rPr lang="en-IN" dirty="0" err="1" smtClean="0">
                <a:solidFill>
                  <a:srgbClr val="FF0000"/>
                </a:solidFill>
              </a:rPr>
              <a:t>Map.Entry</a:t>
            </a:r>
            <a:r>
              <a:rPr lang="en-IN" dirty="0" smtClean="0">
                <a:solidFill>
                  <a:srgbClr val="FF0000"/>
                </a:solidFill>
              </a:rPr>
              <a:t> e : </a:t>
            </a:r>
            <a:r>
              <a:rPr lang="en-IN" dirty="0" err="1" smtClean="0">
                <a:solidFill>
                  <a:srgbClr val="FF0000"/>
                </a:solidFill>
              </a:rPr>
              <a:t>m.entrySet</a:t>
            </a:r>
            <a:r>
              <a:rPr lang="en-IN" dirty="0" smtClean="0">
                <a:solidFill>
                  <a:srgbClr val="FF0000"/>
                </a:solidFill>
              </a:rPr>
              <a:t>()) {</a:t>
            </a:r>
          </a:p>
          <a:p>
            <a:pPr>
              <a:buNone/>
            </a:pPr>
            <a:r>
              <a:rPr lang="en-IN" dirty="0" err="1" smtClean="0">
                <a:solidFill>
                  <a:srgbClr val="FF0000"/>
                </a:solidFill>
              </a:rPr>
              <a:t>System.out.println</a:t>
            </a:r>
            <a:r>
              <a:rPr lang="en-IN" dirty="0" smtClean="0">
                <a:solidFill>
                  <a:srgbClr val="FF0000"/>
                </a:solidFill>
              </a:rPr>
              <a:t>(</a:t>
            </a:r>
            <a:r>
              <a:rPr lang="en-IN" dirty="0" err="1" smtClean="0">
                <a:solidFill>
                  <a:srgbClr val="FF0000"/>
                </a:solidFill>
              </a:rPr>
              <a:t>e.getKey</a:t>
            </a:r>
            <a:r>
              <a:rPr lang="en-IN" dirty="0" smtClean="0">
                <a:solidFill>
                  <a:srgbClr val="FF0000"/>
                </a:solidFill>
              </a:rPr>
              <a:t>() </a:t>
            </a:r>
            <a:r>
              <a:rPr lang="en-IN" dirty="0" smtClean="0">
                <a:solidFill>
                  <a:srgbClr val="FF0000"/>
                </a:solidFill>
              </a:rPr>
              <a:t>+ " : " + </a:t>
            </a:r>
            <a:r>
              <a:rPr lang="en-IN" dirty="0" err="1" smtClean="0">
                <a:solidFill>
                  <a:srgbClr val="FF0000"/>
                </a:solidFill>
              </a:rPr>
              <a:t>e.getValue</a:t>
            </a:r>
            <a:r>
              <a:rPr lang="en-IN" dirty="0" smtClean="0">
                <a:solidFill>
                  <a:srgbClr val="FF0000"/>
                </a:solidFill>
              </a:rPr>
              <a:t>());</a:t>
            </a:r>
            <a:endParaRPr lang="en-IN" dirty="0" smtClean="0">
              <a:solidFill>
                <a:srgbClr val="FF0000"/>
              </a:solidFill>
            </a:endParaRPr>
          </a:p>
          <a:p>
            <a:pPr>
              <a:buNone/>
            </a:pPr>
            <a:r>
              <a:rPr lang="en-IN" dirty="0" smtClean="0"/>
              <a:t>           }       }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lstStyle/>
          <a:p>
            <a:r>
              <a:rPr lang="en-IN" b="1" dirty="0" smtClean="0">
                <a:solidFill>
                  <a:schemeClr val="tx1"/>
                </a:solidFill>
              </a:rPr>
              <a:t>Set </a:t>
            </a:r>
            <a:r>
              <a:rPr lang="en-IN" b="1" dirty="0" err="1" smtClean="0">
                <a:solidFill>
                  <a:schemeClr val="tx1"/>
                </a:solidFill>
              </a:rPr>
              <a:t>Inteface</a:t>
            </a:r>
            <a:endParaRPr lang="en-IN" b="1" dirty="0" smtClean="0">
              <a:solidFill>
                <a:schemeClr val="tx1"/>
              </a:solidFill>
            </a:endParaRPr>
          </a:p>
          <a:p>
            <a:pPr algn="just">
              <a:buFont typeface="Arial" pitchFamily="34" charset="0"/>
              <a:buChar char="•"/>
            </a:pPr>
            <a:r>
              <a:rPr lang="en-IN" sz="2800" dirty="0" smtClean="0">
                <a:solidFill>
                  <a:schemeClr val="tx1"/>
                </a:solidFill>
              </a:rPr>
              <a:t> The set interface is present in </a:t>
            </a:r>
            <a:r>
              <a:rPr lang="en-IN" sz="2800" u="sng" dirty="0" err="1" smtClean="0">
                <a:solidFill>
                  <a:schemeClr val="tx1"/>
                </a:solidFill>
                <a:hlinkClick r:id="rId2"/>
              </a:rPr>
              <a:t>java.util</a:t>
            </a:r>
            <a:r>
              <a:rPr lang="en-IN" sz="2800" dirty="0" smtClean="0">
                <a:solidFill>
                  <a:schemeClr val="tx1"/>
                </a:solidFill>
              </a:rPr>
              <a:t> package and extends the </a:t>
            </a:r>
            <a:r>
              <a:rPr lang="en-IN" sz="2800" u="sng" dirty="0" smtClean="0">
                <a:solidFill>
                  <a:schemeClr val="tx1"/>
                </a:solidFill>
                <a:hlinkClick r:id="rId3"/>
              </a:rPr>
              <a:t>Collection interface</a:t>
            </a:r>
            <a:r>
              <a:rPr lang="en-IN" sz="2800" dirty="0" smtClean="0">
                <a:solidFill>
                  <a:schemeClr val="tx1"/>
                </a:solidFill>
              </a:rPr>
              <a:t>. </a:t>
            </a:r>
          </a:p>
          <a:p>
            <a:pPr algn="just">
              <a:buFont typeface="Arial" pitchFamily="34" charset="0"/>
              <a:buChar char="•"/>
            </a:pPr>
            <a:r>
              <a:rPr lang="en-IN" sz="2800" dirty="0" smtClean="0">
                <a:solidFill>
                  <a:schemeClr val="tx1"/>
                </a:solidFill>
              </a:rPr>
              <a:t> It is an unordered collection of objects in which duplicate values cannot be stored. </a:t>
            </a:r>
          </a:p>
          <a:p>
            <a:pPr algn="just">
              <a:buFont typeface="Arial" pitchFamily="34" charset="0"/>
              <a:buChar char="•"/>
            </a:pPr>
            <a:r>
              <a:rPr lang="en-IN" sz="2800" dirty="0" smtClean="0">
                <a:solidFill>
                  <a:schemeClr val="tx1"/>
                </a:solidFill>
              </a:rPr>
              <a:t> It is an interface that implements the mathematical set. </a:t>
            </a:r>
          </a:p>
          <a:p>
            <a:pPr algn="just">
              <a:buFont typeface="Arial" pitchFamily="34" charset="0"/>
              <a:buChar char="•"/>
            </a:pPr>
            <a:r>
              <a:rPr lang="en-IN" sz="2800" dirty="0" smtClean="0">
                <a:solidFill>
                  <a:schemeClr val="tx1"/>
                </a:solidFill>
              </a:rPr>
              <a:t> This interface contains the methods inherited from the Collection interface and adds a feature that restricts the insertion of the duplicate elements</a:t>
            </a:r>
            <a:r>
              <a:rPr lang="en-IN" sz="2800" dirty="0" smtClean="0">
                <a:solidFill>
                  <a:schemeClr val="tx1"/>
                </a:solidFill>
              </a:rPr>
              <a:t>.</a:t>
            </a:r>
          </a:p>
          <a:p>
            <a:pPr algn="just"/>
            <a:endParaRPr lang="en-IN" sz="28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0"/>
          <a:ext cx="9144000" cy="12123420"/>
        </p:xfrm>
        <a:graphic>
          <a:graphicData uri="http://schemas.openxmlformats.org/drawingml/2006/table">
            <a:tbl>
              <a:tblPr firstRow="1" bandRow="1">
                <a:tableStyleId>{5C22544A-7EE6-4342-B048-85BDC9FD1C3A}</a:tableStyleId>
              </a:tblPr>
              <a:tblGrid>
                <a:gridCol w="2362200"/>
                <a:gridCol w="6781800"/>
              </a:tblGrid>
              <a:tr h="370840">
                <a:tc>
                  <a:txBody>
                    <a:bodyPr/>
                    <a:lstStyle/>
                    <a:p>
                      <a:pPr algn="l" fontAlgn="base"/>
                      <a:r>
                        <a:rPr lang="en-IN" sz="1800" b="0" u="sng" dirty="0">
                          <a:hlinkClick r:id="rId2"/>
                        </a:rPr>
                        <a:t>add(element)</a:t>
                      </a:r>
                      <a:endParaRPr lang="en-IN" sz="1800" b="0" dirty="0"/>
                    </a:p>
                  </a:txBody>
                  <a:tcPr marL="95250" marR="95250" marT="133350" marB="1333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t>This method is used to add a specific element to the set</a:t>
                      </a:r>
                    </a:p>
                    <a:p>
                      <a:endParaRPr lang="en-IN" sz="2800" dirty="0"/>
                    </a:p>
                  </a:txBody>
                  <a:tcPr marL="95250" marR="95250" marT="133350" marB="133350" anchor="ctr"/>
                </a:tc>
              </a:tr>
              <a:tr h="370840">
                <a:tc>
                  <a:txBody>
                    <a:bodyPr/>
                    <a:lstStyle/>
                    <a:p>
                      <a:pPr algn="l" fontAlgn="base"/>
                      <a:r>
                        <a:rPr lang="en-IN" sz="1800" b="0" u="sng" dirty="0" err="1">
                          <a:hlinkClick r:id="rId3"/>
                        </a:rPr>
                        <a:t>addAll</a:t>
                      </a:r>
                      <a:r>
                        <a:rPr lang="en-IN" sz="1800" b="0" u="sng" dirty="0">
                          <a:hlinkClick r:id="rId3"/>
                        </a:rPr>
                        <a:t>(collection)</a:t>
                      </a:r>
                      <a:endParaRPr lang="en-IN" sz="1800" b="0" dirty="0"/>
                    </a:p>
                  </a:txBody>
                  <a:tcPr marL="95250" marR="95250" marT="133350" marB="133350" anchor="ctr"/>
                </a:tc>
                <a:tc>
                  <a:txBody>
                    <a:bodyPr/>
                    <a:lstStyle/>
                    <a:p>
                      <a:pPr algn="l" fontAlgn="base"/>
                      <a:r>
                        <a:rPr lang="en-IN" sz="1800" b="0" i="0" kern="1200" dirty="0" smtClean="0">
                          <a:solidFill>
                            <a:schemeClr val="dk1"/>
                          </a:solidFill>
                          <a:latin typeface="+mn-lt"/>
                          <a:ea typeface="+mn-ea"/>
                          <a:cs typeface="+mn-cs"/>
                        </a:rPr>
                        <a:t>This method is used to append all of the elements from the mentioned collection to the existing set.</a:t>
                      </a:r>
                      <a:endParaRPr lang="en-IN" sz="1200" b="0" dirty="0"/>
                    </a:p>
                  </a:txBody>
                  <a:tcPr marL="95250" marR="95250" marT="133350" marB="133350" anchor="ctr"/>
                </a:tc>
              </a:tr>
              <a:tr h="370840">
                <a:tc>
                  <a:txBody>
                    <a:bodyPr/>
                    <a:lstStyle/>
                    <a:p>
                      <a:pPr algn="l" fontAlgn="base"/>
                      <a:r>
                        <a:rPr lang="en-IN" sz="1800" b="0" u="sng">
                          <a:hlinkClick r:id="rId4"/>
                        </a:rPr>
                        <a:t>clear()</a:t>
                      </a:r>
                      <a:endParaRPr lang="en-IN" sz="1800" b="0"/>
                    </a:p>
                  </a:txBody>
                  <a:tcPr marL="95250" marR="95250" marT="133350" marB="133350" anchor="ctr"/>
                </a:tc>
                <a:tc>
                  <a:txBody>
                    <a:bodyPr/>
                    <a:lstStyle/>
                    <a:p>
                      <a:pPr algn="l" fontAlgn="base"/>
                      <a:r>
                        <a:rPr lang="en-IN" sz="1800" b="0" dirty="0"/>
                        <a:t>This method is used to remove all the elements from the set but not delete the set. The reference for the set still exists.</a:t>
                      </a:r>
                    </a:p>
                  </a:txBody>
                  <a:tcPr marL="95250" marR="95250" marT="133350" marB="133350" anchor="ctr"/>
                </a:tc>
              </a:tr>
              <a:tr h="370840">
                <a:tc>
                  <a:txBody>
                    <a:bodyPr/>
                    <a:lstStyle/>
                    <a:p>
                      <a:pPr algn="l" fontAlgn="base"/>
                      <a:r>
                        <a:rPr lang="en-IN" sz="1800" b="0" u="sng">
                          <a:hlinkClick r:id="rId5"/>
                        </a:rPr>
                        <a:t>contains(element)</a:t>
                      </a:r>
                      <a:endParaRPr lang="en-IN" sz="1800" b="0"/>
                    </a:p>
                  </a:txBody>
                  <a:tcPr marL="95250" marR="95250" marT="133350" marB="133350" anchor="ctr"/>
                </a:tc>
                <a:tc>
                  <a:txBody>
                    <a:bodyPr/>
                    <a:lstStyle/>
                    <a:p>
                      <a:pPr algn="l" fontAlgn="base"/>
                      <a:r>
                        <a:rPr lang="en-IN" sz="1800" b="0" dirty="0"/>
                        <a:t>This method is used to check whether a specific element is present in the Set or not.</a:t>
                      </a:r>
                    </a:p>
                  </a:txBody>
                  <a:tcPr marL="95250" marR="95250" marT="133350" marB="133350" anchor="ctr"/>
                </a:tc>
              </a:tr>
              <a:tr h="370840">
                <a:tc>
                  <a:txBody>
                    <a:bodyPr/>
                    <a:lstStyle/>
                    <a:p>
                      <a:pPr algn="l" fontAlgn="base"/>
                      <a:r>
                        <a:rPr lang="en-IN" sz="1800" b="0" u="sng">
                          <a:hlinkClick r:id="rId6"/>
                        </a:rPr>
                        <a:t>containsAll(collection)</a:t>
                      </a:r>
                      <a:endParaRPr lang="en-IN" sz="1800" b="0"/>
                    </a:p>
                  </a:txBody>
                  <a:tcPr marL="95250" marR="95250" marT="133350" marB="133350" anchor="ctr"/>
                </a:tc>
                <a:tc>
                  <a:txBody>
                    <a:bodyPr/>
                    <a:lstStyle/>
                    <a:p>
                      <a:pPr algn="l" fontAlgn="base"/>
                      <a:r>
                        <a:rPr lang="en-IN" sz="1800" b="0" dirty="0"/>
                        <a:t>This method is used to check whether the set contains all the elements present in the given collection or not. This method returns true if the set contains all the elements and returns false if any of the elements are missing.</a:t>
                      </a:r>
                    </a:p>
                  </a:txBody>
                  <a:tcPr marL="95250" marR="95250" marT="133350" marB="133350" anchor="ctr"/>
                </a:tc>
              </a:tr>
              <a:tr h="370840">
                <a:tc>
                  <a:txBody>
                    <a:bodyPr/>
                    <a:lstStyle/>
                    <a:p>
                      <a:pPr algn="l" fontAlgn="base"/>
                      <a:r>
                        <a:rPr lang="en-IN" sz="1800" b="0" u="sng">
                          <a:hlinkClick r:id="rId7"/>
                        </a:rPr>
                        <a:t>hashCode()</a:t>
                      </a:r>
                      <a:endParaRPr lang="en-IN" sz="1800" b="0"/>
                    </a:p>
                  </a:txBody>
                  <a:tcPr marL="95250" marR="95250" marT="133350" marB="133350" anchor="ctr"/>
                </a:tc>
                <a:tc>
                  <a:txBody>
                    <a:bodyPr/>
                    <a:lstStyle/>
                    <a:p>
                      <a:pPr algn="l" fontAlgn="base"/>
                      <a:r>
                        <a:rPr lang="en-IN" sz="1800" b="0" dirty="0"/>
                        <a:t>This method is used to get the </a:t>
                      </a:r>
                      <a:r>
                        <a:rPr lang="en-IN" sz="1800" b="0" dirty="0" err="1"/>
                        <a:t>hashCode</a:t>
                      </a:r>
                      <a:r>
                        <a:rPr lang="en-IN" sz="1800" b="0" dirty="0"/>
                        <a:t> value for this instance of the Set. It returns an integer value which is the </a:t>
                      </a:r>
                      <a:r>
                        <a:rPr lang="en-IN" sz="1800" b="0" dirty="0" err="1"/>
                        <a:t>hashCode</a:t>
                      </a:r>
                      <a:r>
                        <a:rPr lang="en-IN" sz="1800" b="0" dirty="0"/>
                        <a:t> value for this instance of the Set.</a:t>
                      </a:r>
                    </a:p>
                  </a:txBody>
                  <a:tcPr marL="95250" marR="95250" marT="133350" marB="133350" anchor="ctr"/>
                </a:tc>
              </a:tr>
              <a:tr h="370840">
                <a:tc>
                  <a:txBody>
                    <a:bodyPr/>
                    <a:lstStyle/>
                    <a:p>
                      <a:pPr algn="l" fontAlgn="base"/>
                      <a:r>
                        <a:rPr lang="en-IN" sz="1800" b="0"/>
                        <a:t>isEmpty()</a:t>
                      </a:r>
                    </a:p>
                  </a:txBody>
                  <a:tcPr marL="95250" marR="95250" marT="133350" marB="133350" anchor="ctr"/>
                </a:tc>
                <a:tc>
                  <a:txBody>
                    <a:bodyPr/>
                    <a:lstStyle/>
                    <a:p>
                      <a:pPr algn="l" fontAlgn="base"/>
                      <a:r>
                        <a:rPr lang="en-IN" sz="1800" b="0" dirty="0"/>
                        <a:t>This method is used to check whether the set is empty or not.</a:t>
                      </a:r>
                    </a:p>
                  </a:txBody>
                  <a:tcPr marL="95250" marR="95250" marT="133350" marB="133350" anchor="ctr"/>
                </a:tc>
              </a:tr>
              <a:tr h="370840">
                <a:tc>
                  <a:txBody>
                    <a:bodyPr/>
                    <a:lstStyle/>
                    <a:p>
                      <a:pPr algn="l" fontAlgn="base"/>
                      <a:r>
                        <a:rPr lang="en-IN" sz="1800" b="0" u="sng">
                          <a:hlinkClick r:id="rId8"/>
                        </a:rPr>
                        <a:t>iterator()</a:t>
                      </a:r>
                      <a:endParaRPr lang="en-IN" sz="1800" b="0"/>
                    </a:p>
                  </a:txBody>
                  <a:tcPr marL="95250" marR="95250" marT="133350" marB="133350" anchor="ctr"/>
                </a:tc>
                <a:tc>
                  <a:txBody>
                    <a:bodyPr/>
                    <a:lstStyle/>
                    <a:p>
                      <a:pPr algn="l" fontAlgn="base"/>
                      <a:r>
                        <a:rPr lang="en-IN" sz="1800" b="0" dirty="0"/>
                        <a:t>This method is used to return the </a:t>
                      </a:r>
                      <a:r>
                        <a:rPr lang="en-IN" sz="1800" b="0" u="sng" dirty="0" err="1">
                          <a:hlinkClick r:id="rId9"/>
                        </a:rPr>
                        <a:t>iterator</a:t>
                      </a:r>
                      <a:r>
                        <a:rPr lang="en-IN" sz="1800" b="0" dirty="0"/>
                        <a:t> of the set. The elements from the set are returned in a random order.</a:t>
                      </a:r>
                    </a:p>
                  </a:txBody>
                  <a:tcPr marL="95250" marR="95250" marT="133350" marB="133350" anchor="ctr"/>
                </a:tc>
              </a:tr>
              <a:tr h="370840">
                <a:tc>
                  <a:txBody>
                    <a:bodyPr/>
                    <a:lstStyle/>
                    <a:p>
                      <a:pPr algn="l" fontAlgn="base"/>
                      <a:r>
                        <a:rPr lang="en-IN" sz="1800" b="0" u="sng">
                          <a:hlinkClick r:id="rId10"/>
                        </a:rPr>
                        <a:t>remove(element)</a:t>
                      </a:r>
                      <a:endParaRPr lang="en-IN" sz="1800" b="0"/>
                    </a:p>
                  </a:txBody>
                  <a:tcPr marL="95250" marR="95250" marT="133350" marB="133350" anchor="ctr"/>
                </a:tc>
                <a:tc>
                  <a:txBody>
                    <a:bodyPr/>
                    <a:lstStyle/>
                    <a:p>
                      <a:pPr algn="l" fontAlgn="base"/>
                      <a:r>
                        <a:rPr lang="en-IN" sz="1800" b="0" dirty="0"/>
                        <a:t>This method is used to remove the given element from the set. This method returns True if the specified element is present in the Set otherwise it returns False.</a:t>
                      </a:r>
                    </a:p>
                  </a:txBody>
                  <a:tcPr marL="95250" marR="95250" marT="133350" marB="133350" anchor="ctr"/>
                </a:tc>
              </a:tr>
              <a:tr h="370840">
                <a:tc>
                  <a:txBody>
                    <a:bodyPr/>
                    <a:lstStyle/>
                    <a:p>
                      <a:pPr algn="l" fontAlgn="base"/>
                      <a:r>
                        <a:rPr lang="en-IN" sz="1800" b="0" u="sng">
                          <a:hlinkClick r:id="rId11"/>
                        </a:rPr>
                        <a:t>removeAll(collection)</a:t>
                      </a:r>
                      <a:endParaRPr lang="en-IN" sz="1800" b="0"/>
                    </a:p>
                  </a:txBody>
                  <a:tcPr marL="95250" marR="95250" marT="133350" marB="133350" anchor="ctr"/>
                </a:tc>
                <a:tc>
                  <a:txBody>
                    <a:bodyPr/>
                    <a:lstStyle/>
                    <a:p>
                      <a:pPr algn="l" fontAlgn="base"/>
                      <a:r>
                        <a:rPr lang="en-IN" sz="1800" b="0" dirty="0"/>
                        <a:t>This method is used to remove all the elements from the collection which are present in the set. This method returns true if this set changed as a result of the call.</a:t>
                      </a:r>
                    </a:p>
                  </a:txBody>
                  <a:tcPr marL="95250" marR="95250" marT="133350" marB="133350" anchor="ctr"/>
                </a:tc>
              </a:tr>
              <a:tr h="370840">
                <a:tc>
                  <a:txBody>
                    <a:bodyPr/>
                    <a:lstStyle/>
                    <a:p>
                      <a:pPr algn="l" fontAlgn="base"/>
                      <a:r>
                        <a:rPr lang="en-IN" sz="1800" b="0" u="sng" dirty="0" err="1">
                          <a:hlinkClick r:id="rId12"/>
                        </a:rPr>
                        <a:t>retainAll</a:t>
                      </a:r>
                      <a:r>
                        <a:rPr lang="en-IN" sz="1800" b="0" u="sng" dirty="0">
                          <a:hlinkClick r:id="rId12"/>
                        </a:rPr>
                        <a:t>(collection)</a:t>
                      </a:r>
                      <a:endParaRPr lang="en-IN" sz="1800" b="0" dirty="0"/>
                    </a:p>
                  </a:txBody>
                  <a:tcPr marL="95250" marR="95250" marT="133350" marB="133350" anchor="ctr"/>
                </a:tc>
                <a:tc>
                  <a:txBody>
                    <a:bodyPr/>
                    <a:lstStyle/>
                    <a:p>
                      <a:pPr algn="l" fontAlgn="base"/>
                      <a:r>
                        <a:rPr lang="en-IN" sz="1800" b="0" dirty="0"/>
                        <a:t>This method is used to retain all the elements from the set which are mentioned in the given collection. This method returns true if this set changed as a result of the call.</a:t>
                      </a:r>
                    </a:p>
                  </a:txBody>
                  <a:tcPr marL="95250" marR="95250" marT="133350" marB="133350" anchor="ctr"/>
                </a:tc>
              </a:tr>
              <a:tr h="370840">
                <a:tc>
                  <a:txBody>
                    <a:bodyPr/>
                    <a:lstStyle/>
                    <a:p>
                      <a:pPr algn="l" fontAlgn="base"/>
                      <a:r>
                        <a:rPr lang="en-IN" sz="1800" b="0" u="sng">
                          <a:hlinkClick r:id="rId13"/>
                        </a:rPr>
                        <a:t>size()</a:t>
                      </a:r>
                      <a:endParaRPr lang="en-IN" sz="1800" b="0"/>
                    </a:p>
                  </a:txBody>
                  <a:tcPr marL="95250" marR="95250" marT="133350" marB="133350" anchor="ctr"/>
                </a:tc>
                <a:tc>
                  <a:txBody>
                    <a:bodyPr/>
                    <a:lstStyle/>
                    <a:p>
                      <a:pPr algn="l" fontAlgn="base"/>
                      <a:r>
                        <a:rPr lang="en-IN" sz="1800" b="0" dirty="0"/>
                        <a:t>This method is used to get the size of the set. This returns an integer value which signifies the number of elements.</a:t>
                      </a:r>
                    </a:p>
                  </a:txBody>
                  <a:tcPr marL="95250" marR="95250" marT="133350" marB="133350" anchor="ctr"/>
                </a:tc>
              </a:tr>
              <a:tr h="370840">
                <a:tc>
                  <a:txBody>
                    <a:bodyPr/>
                    <a:lstStyle/>
                    <a:p>
                      <a:pPr algn="l" fontAlgn="base"/>
                      <a:r>
                        <a:rPr lang="en-IN" sz="1800" b="0" u="sng">
                          <a:hlinkClick r:id="rId14"/>
                        </a:rPr>
                        <a:t>toArray()</a:t>
                      </a:r>
                      <a:endParaRPr lang="en-IN" sz="1800" b="0"/>
                    </a:p>
                  </a:txBody>
                  <a:tcPr marL="95250" marR="95250" marT="133350" marB="133350" anchor="ctr"/>
                </a:tc>
                <a:tc>
                  <a:txBody>
                    <a:bodyPr/>
                    <a:lstStyle/>
                    <a:p>
                      <a:pPr algn="l" fontAlgn="base"/>
                      <a:r>
                        <a:rPr lang="en-IN" sz="1800" b="0" dirty="0"/>
                        <a:t>This method is used to form an array of the same elements as that of the Set.</a:t>
                      </a:r>
                    </a:p>
                  </a:txBody>
                  <a:tcPr marL="95250" marR="95250" marT="133350" marB="13335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r>
              <a:rPr lang="en-IN" b="1" dirty="0" smtClean="0"/>
              <a:t>Operations on the Set Interface</a:t>
            </a:r>
          </a:p>
          <a:p>
            <a:pPr algn="just"/>
            <a:r>
              <a:rPr lang="en-IN" dirty="0" smtClean="0"/>
              <a:t>On the Set, we can perform all the basic mathematical operations like </a:t>
            </a:r>
            <a:r>
              <a:rPr lang="en-IN" dirty="0" smtClean="0">
                <a:solidFill>
                  <a:srgbClr val="FF0000"/>
                </a:solidFill>
              </a:rPr>
              <a:t>intersection</a:t>
            </a:r>
            <a:r>
              <a:rPr lang="en-IN" dirty="0" smtClean="0"/>
              <a:t>, </a:t>
            </a:r>
            <a:r>
              <a:rPr lang="en-IN" dirty="0" smtClean="0">
                <a:solidFill>
                  <a:srgbClr val="FF0000"/>
                </a:solidFill>
              </a:rPr>
              <a:t>union and difference.</a:t>
            </a:r>
          </a:p>
          <a:p>
            <a:pPr algn="just"/>
            <a:r>
              <a:rPr lang="en-IN" dirty="0" smtClean="0"/>
              <a:t>In set, </a:t>
            </a:r>
            <a:r>
              <a:rPr lang="en-IN" b="1" dirty="0" err="1" smtClean="0"/>
              <a:t>addAll</a:t>
            </a:r>
            <a:r>
              <a:rPr lang="en-IN" b="1" dirty="0" smtClean="0"/>
              <a:t>()</a:t>
            </a:r>
            <a:r>
              <a:rPr lang="en-IN" dirty="0" smtClean="0"/>
              <a:t> method is used to perform the </a:t>
            </a:r>
            <a:r>
              <a:rPr lang="en-IN" dirty="0" smtClean="0"/>
              <a:t>union</a:t>
            </a:r>
          </a:p>
          <a:p>
            <a:pPr algn="just"/>
            <a:r>
              <a:rPr lang="en-IN" b="1" dirty="0" err="1" smtClean="0"/>
              <a:t>retainAll</a:t>
            </a:r>
            <a:r>
              <a:rPr lang="en-IN" b="1" dirty="0" smtClean="0"/>
              <a:t>()</a:t>
            </a:r>
            <a:r>
              <a:rPr lang="en-IN" dirty="0" smtClean="0"/>
              <a:t> method is used to perform the intersection  </a:t>
            </a:r>
            <a:endParaRPr lang="en-IN" dirty="0" smtClean="0"/>
          </a:p>
          <a:p>
            <a:pPr algn="just"/>
            <a:r>
              <a:rPr lang="en-IN" b="1" dirty="0" err="1" smtClean="0"/>
              <a:t>removeAll</a:t>
            </a:r>
            <a:r>
              <a:rPr lang="en-IN" b="1" dirty="0" smtClean="0"/>
              <a:t>()</a:t>
            </a:r>
            <a:r>
              <a:rPr lang="en-IN" dirty="0" smtClean="0"/>
              <a:t> method is used to perform difference.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fontAlgn="base">
              <a:buNone/>
            </a:pPr>
            <a:r>
              <a:rPr lang="en-IN" b="1" u="sng" dirty="0" err="1" smtClean="0">
                <a:hlinkClick r:id="rId2"/>
              </a:rPr>
              <a:t>HashSet</a:t>
            </a:r>
            <a:r>
              <a:rPr lang="en-IN" b="1" dirty="0" smtClean="0"/>
              <a:t> </a:t>
            </a:r>
            <a:endParaRPr lang="en-IN" dirty="0" smtClean="0"/>
          </a:p>
          <a:p>
            <a:pPr algn="just" fontAlgn="base"/>
            <a:r>
              <a:rPr lang="en-IN" sz="2800" dirty="0" err="1" smtClean="0"/>
              <a:t>HashSet</a:t>
            </a:r>
            <a:r>
              <a:rPr lang="en-IN" sz="2800" dirty="0" smtClean="0"/>
              <a:t> class which is implemented in the </a:t>
            </a:r>
            <a:r>
              <a:rPr lang="en-IN" sz="2800" u="sng" dirty="0" smtClean="0">
                <a:hlinkClick r:id="rId3"/>
              </a:rPr>
              <a:t>collection framework</a:t>
            </a:r>
            <a:r>
              <a:rPr lang="en-IN" sz="2800" dirty="0" smtClean="0"/>
              <a:t> is an inherent implementation of the </a:t>
            </a:r>
            <a:r>
              <a:rPr lang="en-IN" sz="2800" u="sng" dirty="0" smtClean="0">
                <a:hlinkClick r:id="rId4"/>
              </a:rPr>
              <a:t>hash table </a:t>
            </a:r>
            <a:r>
              <a:rPr lang="en-IN" sz="2800" dirty="0" smtClean="0"/>
              <a:t>data structure.</a:t>
            </a:r>
          </a:p>
          <a:p>
            <a:pPr algn="just" fontAlgn="base"/>
            <a:r>
              <a:rPr lang="en-IN" sz="2800" dirty="0" smtClean="0"/>
              <a:t>The </a:t>
            </a:r>
            <a:r>
              <a:rPr lang="en-IN" sz="2800" dirty="0" smtClean="0"/>
              <a:t>objects that we insert into the </a:t>
            </a:r>
            <a:r>
              <a:rPr lang="en-IN" sz="2800" dirty="0" err="1" smtClean="0"/>
              <a:t>HashSet</a:t>
            </a:r>
            <a:r>
              <a:rPr lang="en-IN" sz="2800" dirty="0" smtClean="0"/>
              <a:t> do not guarantee to be inserted in the same order. </a:t>
            </a:r>
          </a:p>
          <a:p>
            <a:pPr algn="just" fontAlgn="base"/>
            <a:r>
              <a:rPr lang="en-IN" sz="2800" dirty="0" smtClean="0"/>
              <a:t>The objects are inserted based on their </a:t>
            </a:r>
            <a:r>
              <a:rPr lang="en-IN" sz="2800" dirty="0" err="1" smtClean="0"/>
              <a:t>hashcode</a:t>
            </a:r>
            <a:r>
              <a:rPr lang="en-IN" sz="2800" dirty="0" smtClean="0"/>
              <a:t>.</a:t>
            </a:r>
          </a:p>
          <a:p>
            <a:pPr algn="just" fontAlgn="base"/>
            <a:r>
              <a:rPr lang="en-IN" sz="2800" dirty="0" smtClean="0"/>
              <a:t> This class also allows the insertion of NULL elements</a:t>
            </a:r>
            <a:r>
              <a:rPr lang="en-IN" sz="2800" dirty="0" smtClean="0"/>
              <a:t>.</a:t>
            </a:r>
          </a:p>
          <a:p>
            <a:pPr algn="just" fontAlgn="base"/>
            <a:r>
              <a:rPr lang="en-IN" sz="2800" dirty="0" smtClean="0"/>
              <a:t>It does not allow the duplicate values.</a:t>
            </a:r>
            <a:endParaRPr lang="en-IN" sz="2800" dirty="0" smtClean="0"/>
          </a:p>
          <a:p>
            <a:pP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a:buNone/>
            </a:pPr>
            <a:r>
              <a:rPr lang="en-IN" b="1" dirty="0" smtClean="0">
                <a:solidFill>
                  <a:srgbClr val="FF0000"/>
                </a:solidFill>
              </a:rPr>
              <a:t>//implementing </a:t>
            </a:r>
            <a:r>
              <a:rPr lang="en-IN" b="1" dirty="0" err="1" smtClean="0">
                <a:solidFill>
                  <a:srgbClr val="FF0000"/>
                </a:solidFill>
              </a:rPr>
              <a:t>Hashset</a:t>
            </a:r>
            <a:endParaRPr lang="en-IN" b="1" dirty="0" smtClean="0">
              <a:solidFill>
                <a:srgbClr val="FF0000"/>
              </a:solidFill>
            </a:endParaRPr>
          </a:p>
          <a:p>
            <a:pPr>
              <a:buNone/>
            </a:pPr>
            <a:r>
              <a:rPr lang="en-IN" dirty="0" smtClean="0"/>
              <a:t>import </a:t>
            </a:r>
            <a:r>
              <a:rPr lang="en-IN" dirty="0" err="1" smtClean="0"/>
              <a:t>java.util</a:t>
            </a:r>
            <a:r>
              <a:rPr lang="en-IN" dirty="0" smtClean="0"/>
              <a:t>.*;    </a:t>
            </a:r>
          </a:p>
          <a:p>
            <a:pPr>
              <a:buNone/>
            </a:pPr>
            <a:r>
              <a:rPr lang="en-IN" dirty="0" smtClean="0"/>
              <a:t>public class </a:t>
            </a:r>
            <a:r>
              <a:rPr lang="en-IN" dirty="0" err="1" smtClean="0"/>
              <a:t>SetOperations</a:t>
            </a:r>
            <a:r>
              <a:rPr lang="en-IN" dirty="0" smtClean="0"/>
              <a:t>  {    </a:t>
            </a:r>
          </a:p>
          <a:p>
            <a:pPr>
              <a:buNone/>
            </a:pPr>
            <a:r>
              <a:rPr lang="en-IN" dirty="0" smtClean="0"/>
              <a:t>    public static void main(String </a:t>
            </a:r>
            <a:r>
              <a:rPr lang="en-IN" dirty="0" err="1" smtClean="0"/>
              <a:t>args</a:t>
            </a:r>
            <a:r>
              <a:rPr lang="en-IN" dirty="0" smtClean="0"/>
              <a:t>[])      {    </a:t>
            </a:r>
          </a:p>
          <a:p>
            <a:pPr>
              <a:buNone/>
            </a:pPr>
            <a:r>
              <a:rPr lang="en-IN" dirty="0" smtClean="0"/>
              <a:t>        Integer[] A = {22, 45,33, 66, 55, 34, 77};  </a:t>
            </a:r>
          </a:p>
          <a:p>
            <a:pPr>
              <a:buNone/>
            </a:pPr>
            <a:r>
              <a:rPr lang="en-IN" dirty="0" smtClean="0"/>
              <a:t>        Integer[] B = {33, 2, 83, 45, 3, 12, 55};  </a:t>
            </a:r>
          </a:p>
          <a:p>
            <a:pPr>
              <a:buNone/>
            </a:pPr>
            <a:r>
              <a:rPr lang="en-IN" dirty="0" smtClean="0"/>
              <a:t>        Set&lt;Integer&gt; set1 = new </a:t>
            </a:r>
            <a:r>
              <a:rPr lang="en-IN" dirty="0" err="1" smtClean="0"/>
              <a:t>HashSet</a:t>
            </a:r>
            <a:r>
              <a:rPr lang="en-IN" dirty="0" smtClean="0"/>
              <a:t>&lt;Integer&gt;();    </a:t>
            </a:r>
          </a:p>
          <a:p>
            <a:pPr>
              <a:buNone/>
            </a:pPr>
            <a:r>
              <a:rPr lang="en-IN" dirty="0" smtClean="0"/>
              <a:t>        set1.addAll(</a:t>
            </a:r>
            <a:r>
              <a:rPr lang="en-IN" dirty="0" err="1" smtClean="0"/>
              <a:t>Arrays.asList</a:t>
            </a:r>
            <a:r>
              <a:rPr lang="en-IN" dirty="0" smtClean="0"/>
              <a:t>(A));    </a:t>
            </a:r>
          </a:p>
          <a:p>
            <a:pPr>
              <a:buNone/>
            </a:pPr>
            <a:r>
              <a:rPr lang="en-IN" dirty="0" smtClean="0"/>
              <a:t>        Set&lt;Integer&gt; set2 = new </a:t>
            </a:r>
            <a:r>
              <a:rPr lang="en-IN" dirty="0" err="1" smtClean="0"/>
              <a:t>HashSet</a:t>
            </a:r>
            <a:r>
              <a:rPr lang="en-IN" dirty="0" smtClean="0"/>
              <a:t>&lt;Integer&gt;();    </a:t>
            </a:r>
          </a:p>
          <a:p>
            <a:pPr>
              <a:buNone/>
            </a:pPr>
            <a:r>
              <a:rPr lang="en-IN" dirty="0" smtClean="0"/>
              <a:t>        set2.addAll(</a:t>
            </a:r>
            <a:r>
              <a:rPr lang="en-IN" dirty="0" err="1" smtClean="0"/>
              <a:t>Arrays.asList</a:t>
            </a:r>
            <a:r>
              <a:rPr lang="en-IN" dirty="0" smtClean="0"/>
              <a:t>(B));    </a:t>
            </a:r>
          </a:p>
          <a:p>
            <a:pPr>
              <a:buNone/>
            </a:pPr>
            <a:r>
              <a:rPr lang="en-IN" dirty="0" smtClean="0"/>
              <a:t>        Set&lt;Integer&gt; </a:t>
            </a:r>
            <a:r>
              <a:rPr lang="en-IN" dirty="0" err="1" smtClean="0"/>
              <a:t>union_data</a:t>
            </a:r>
            <a:r>
              <a:rPr lang="en-IN" dirty="0" smtClean="0"/>
              <a:t> = new </a:t>
            </a:r>
            <a:r>
              <a:rPr lang="en-IN" dirty="0" err="1" smtClean="0"/>
              <a:t>HashSet</a:t>
            </a:r>
            <a:r>
              <a:rPr lang="en-IN" dirty="0" smtClean="0"/>
              <a:t>&lt;Integer&gt;(set1);   </a:t>
            </a:r>
          </a:p>
          <a:p>
            <a:pPr>
              <a:buNone/>
            </a:pPr>
            <a:r>
              <a:rPr lang="en-IN" b="1" dirty="0" smtClean="0">
                <a:solidFill>
                  <a:srgbClr val="FF0000"/>
                </a:solidFill>
              </a:rPr>
              <a:t>        </a:t>
            </a:r>
            <a:r>
              <a:rPr lang="en-IN" b="1" dirty="0" err="1" smtClean="0">
                <a:solidFill>
                  <a:srgbClr val="FF0000"/>
                </a:solidFill>
              </a:rPr>
              <a:t>union_data.addAll</a:t>
            </a:r>
            <a:r>
              <a:rPr lang="en-IN" b="1" dirty="0" smtClean="0">
                <a:solidFill>
                  <a:srgbClr val="FF0000"/>
                </a:solidFill>
              </a:rPr>
              <a:t>(set2);    </a:t>
            </a:r>
          </a:p>
          <a:p>
            <a:pPr>
              <a:buNone/>
            </a:pPr>
            <a:r>
              <a:rPr lang="en-IN" dirty="0" smtClean="0"/>
              <a:t>        </a:t>
            </a:r>
            <a:r>
              <a:rPr lang="en-IN" dirty="0" err="1" smtClean="0"/>
              <a:t>System.out.print</a:t>
            </a:r>
            <a:r>
              <a:rPr lang="en-IN" dirty="0" smtClean="0"/>
              <a:t>("Union of set1 and set2 is:"+</a:t>
            </a:r>
            <a:r>
              <a:rPr lang="en-IN" dirty="0" err="1" smtClean="0"/>
              <a:t>union_data</a:t>
            </a:r>
            <a:r>
              <a:rPr lang="en-IN" dirty="0" smtClean="0"/>
              <a:t>);  </a:t>
            </a:r>
          </a:p>
          <a:p>
            <a:pPr>
              <a:buNone/>
            </a:pPr>
            <a:r>
              <a:rPr lang="en-IN" dirty="0" smtClean="0"/>
              <a:t>        Set&lt;Integer&gt; </a:t>
            </a:r>
            <a:r>
              <a:rPr lang="en-IN" dirty="0" err="1" smtClean="0"/>
              <a:t>intersection_data</a:t>
            </a:r>
            <a:r>
              <a:rPr lang="en-IN" dirty="0" smtClean="0"/>
              <a:t> = new </a:t>
            </a:r>
            <a:r>
              <a:rPr lang="en-IN" dirty="0" err="1" smtClean="0"/>
              <a:t>HashSet</a:t>
            </a:r>
            <a:r>
              <a:rPr lang="en-IN" dirty="0" smtClean="0"/>
              <a:t>&lt;Integer&gt;(set1);         </a:t>
            </a:r>
            <a:r>
              <a:rPr lang="en-IN" b="1" dirty="0" err="1" smtClean="0">
                <a:solidFill>
                  <a:srgbClr val="FF0000"/>
                </a:solidFill>
              </a:rPr>
              <a:t>intersection_data.retainAll</a:t>
            </a:r>
            <a:r>
              <a:rPr lang="en-IN" b="1" dirty="0" smtClean="0">
                <a:solidFill>
                  <a:srgbClr val="FF0000"/>
                </a:solidFill>
              </a:rPr>
              <a:t>(set2);    </a:t>
            </a:r>
          </a:p>
          <a:p>
            <a:pPr>
              <a:buNone/>
            </a:pPr>
            <a:r>
              <a:rPr lang="en-IN" dirty="0" smtClean="0"/>
              <a:t>        </a:t>
            </a:r>
            <a:r>
              <a:rPr lang="en-IN" dirty="0" err="1" smtClean="0"/>
              <a:t>System.out.print</a:t>
            </a:r>
            <a:r>
              <a:rPr lang="en-IN" dirty="0" smtClean="0"/>
              <a:t>("Intersection of set1 and set2 is:"+</a:t>
            </a:r>
            <a:r>
              <a:rPr lang="en-IN" dirty="0" err="1" smtClean="0"/>
              <a:t>intersection_data</a:t>
            </a:r>
            <a:r>
              <a:rPr lang="en-IN" dirty="0" smtClean="0"/>
              <a:t>);    </a:t>
            </a:r>
          </a:p>
          <a:p>
            <a:pPr>
              <a:buNone/>
            </a:pPr>
            <a:r>
              <a:rPr lang="en-IN" dirty="0" smtClean="0"/>
              <a:t>        Set&lt;Integer&gt; </a:t>
            </a:r>
            <a:r>
              <a:rPr lang="en-IN" dirty="0" err="1" smtClean="0"/>
              <a:t>difference_data</a:t>
            </a:r>
            <a:r>
              <a:rPr lang="en-IN" dirty="0" smtClean="0"/>
              <a:t> = new </a:t>
            </a:r>
            <a:r>
              <a:rPr lang="en-IN" dirty="0" err="1" smtClean="0"/>
              <a:t>HashSet</a:t>
            </a:r>
            <a:r>
              <a:rPr lang="en-IN" dirty="0" smtClean="0"/>
              <a:t>&lt;Integer&gt;(set1);  </a:t>
            </a:r>
          </a:p>
          <a:p>
            <a:pPr>
              <a:buNone/>
            </a:pPr>
            <a:r>
              <a:rPr lang="en-IN" dirty="0" smtClean="0"/>
              <a:t>        </a:t>
            </a:r>
            <a:r>
              <a:rPr lang="en-IN" b="1" dirty="0" err="1" smtClean="0">
                <a:solidFill>
                  <a:srgbClr val="FF0000"/>
                </a:solidFill>
              </a:rPr>
              <a:t>difference_data.removeAll</a:t>
            </a:r>
            <a:r>
              <a:rPr lang="en-IN" b="1" dirty="0" smtClean="0">
                <a:solidFill>
                  <a:srgbClr val="FF0000"/>
                </a:solidFill>
              </a:rPr>
              <a:t>(set2);    </a:t>
            </a:r>
          </a:p>
          <a:p>
            <a:pPr>
              <a:buNone/>
            </a:pPr>
            <a:r>
              <a:rPr lang="en-IN" dirty="0" smtClean="0"/>
              <a:t>        </a:t>
            </a:r>
            <a:r>
              <a:rPr lang="en-IN" dirty="0" err="1" smtClean="0"/>
              <a:t>System.out.print</a:t>
            </a:r>
            <a:r>
              <a:rPr lang="en-IN" dirty="0" smtClean="0"/>
              <a:t>("Difference of set1 and set2 is:"+</a:t>
            </a:r>
            <a:r>
              <a:rPr lang="en-IN" dirty="0" err="1" smtClean="0"/>
              <a:t>difference_data</a:t>
            </a:r>
            <a:r>
              <a:rPr lang="en-IN" dirty="0" smtClean="0"/>
              <a:t>);    </a:t>
            </a:r>
          </a:p>
          <a:p>
            <a:pPr>
              <a:buNone/>
            </a:pPr>
            <a:r>
              <a:rPr lang="en-IN" dirty="0" smtClean="0"/>
              <a:t>          }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fontAlgn="base">
              <a:buNone/>
            </a:pPr>
            <a:r>
              <a:rPr lang="en-IN" b="1" dirty="0" smtClean="0"/>
              <a:t> </a:t>
            </a:r>
            <a:r>
              <a:rPr lang="en-IN" b="1" u="sng" dirty="0" err="1" smtClean="0">
                <a:hlinkClick r:id="rId2"/>
              </a:rPr>
              <a:t>TreeSet</a:t>
            </a:r>
            <a:endParaRPr lang="en-IN" dirty="0" smtClean="0"/>
          </a:p>
          <a:p>
            <a:pPr algn="just" fontAlgn="base"/>
            <a:r>
              <a:rPr lang="en-IN" sz="2800" dirty="0" err="1" smtClean="0"/>
              <a:t>TreeSet</a:t>
            </a:r>
            <a:r>
              <a:rPr lang="en-IN" sz="2800" dirty="0" smtClean="0"/>
              <a:t> class which is implemented in the </a:t>
            </a:r>
            <a:r>
              <a:rPr lang="en-IN" sz="2800" u="sng" dirty="0" smtClean="0">
                <a:hlinkClick r:id="rId3"/>
              </a:rPr>
              <a:t>collections framework</a:t>
            </a:r>
            <a:r>
              <a:rPr lang="en-IN" sz="2800" dirty="0" smtClean="0"/>
              <a:t> and </a:t>
            </a:r>
            <a:r>
              <a:rPr lang="en-IN" sz="2800" dirty="0" err="1" smtClean="0"/>
              <a:t>implementes</a:t>
            </a:r>
            <a:r>
              <a:rPr lang="en-IN" sz="2800" dirty="0" smtClean="0"/>
              <a:t> Set </a:t>
            </a:r>
            <a:r>
              <a:rPr lang="en-IN" sz="2800" dirty="0" smtClean="0"/>
              <a:t>Interface. </a:t>
            </a:r>
          </a:p>
          <a:p>
            <a:pPr algn="just" fontAlgn="base"/>
            <a:r>
              <a:rPr lang="en-IN" sz="2800" dirty="0" smtClean="0"/>
              <a:t>It stores elements in a sorted format. </a:t>
            </a:r>
          </a:p>
          <a:p>
            <a:pPr algn="just" fontAlgn="base"/>
            <a:r>
              <a:rPr lang="en-IN" sz="2800" dirty="0" err="1" smtClean="0"/>
              <a:t>TreeSet</a:t>
            </a:r>
            <a:r>
              <a:rPr lang="en-IN" sz="2800" dirty="0" smtClean="0"/>
              <a:t> uses a tree data structure for storage. </a:t>
            </a:r>
          </a:p>
          <a:p>
            <a:pPr algn="just" fontAlgn="base"/>
            <a:r>
              <a:rPr lang="en-IN" sz="2800" dirty="0" smtClean="0"/>
              <a:t>Objects are stored in sorted, ascending order. But we can iterate in descending order using the method </a:t>
            </a:r>
            <a:r>
              <a:rPr lang="en-IN" sz="2800" dirty="0" err="1" smtClean="0"/>
              <a:t>TreeSet.descendingIterator</a:t>
            </a:r>
            <a:r>
              <a:rPr lang="en-IN" sz="2800" dirty="0" smtClean="0"/>
              <a:t>().</a:t>
            </a:r>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buNone/>
            </a:pPr>
            <a:r>
              <a:rPr lang="en-IN" b="1" dirty="0" smtClean="0"/>
              <a:t>//Implementing </a:t>
            </a:r>
            <a:r>
              <a:rPr lang="en-IN" b="1" dirty="0" err="1" smtClean="0"/>
              <a:t>TreeSet</a:t>
            </a:r>
            <a:r>
              <a:rPr lang="en-IN" b="1" dirty="0" smtClean="0"/>
              <a:t> Class</a:t>
            </a:r>
            <a:endParaRPr lang="en-IN" dirty="0" smtClean="0"/>
          </a:p>
          <a:p>
            <a:pPr>
              <a:buNone/>
            </a:pPr>
            <a:r>
              <a:rPr lang="en-IN" dirty="0" smtClean="0"/>
              <a:t>import </a:t>
            </a:r>
            <a:r>
              <a:rPr lang="en-IN" dirty="0" err="1" smtClean="0"/>
              <a:t>java.util.Set</a:t>
            </a:r>
            <a:r>
              <a:rPr lang="en-IN" dirty="0" smtClean="0"/>
              <a:t>;</a:t>
            </a:r>
          </a:p>
          <a:p>
            <a:pPr>
              <a:buNone/>
            </a:pPr>
            <a:r>
              <a:rPr lang="en-IN" dirty="0" smtClean="0"/>
              <a:t>import </a:t>
            </a:r>
            <a:r>
              <a:rPr lang="en-IN" dirty="0" err="1" smtClean="0"/>
              <a:t>java.util.TreeSet</a:t>
            </a:r>
            <a:r>
              <a:rPr lang="en-IN" dirty="0" smtClean="0"/>
              <a:t>;</a:t>
            </a:r>
          </a:p>
          <a:p>
            <a:pPr>
              <a:buNone/>
            </a:pPr>
            <a:r>
              <a:rPr lang="en-IN" dirty="0" smtClean="0"/>
              <a:t>import </a:t>
            </a:r>
            <a:r>
              <a:rPr lang="en-IN" dirty="0" err="1" smtClean="0"/>
              <a:t>java.util.Iterator</a:t>
            </a:r>
            <a:r>
              <a:rPr lang="en-IN" dirty="0" smtClean="0"/>
              <a:t>;</a:t>
            </a:r>
          </a:p>
          <a:p>
            <a:pPr>
              <a:buNone/>
            </a:pPr>
            <a:r>
              <a:rPr lang="en-IN" dirty="0" smtClean="0"/>
              <a:t>class Main {</a:t>
            </a:r>
          </a:p>
          <a:p>
            <a:pPr>
              <a:buNone/>
            </a:pPr>
            <a:r>
              <a:rPr lang="en-IN" dirty="0" smtClean="0"/>
              <a:t>    public static void main(String[] </a:t>
            </a:r>
            <a:r>
              <a:rPr lang="en-IN" dirty="0" err="1" smtClean="0"/>
              <a:t>args</a:t>
            </a:r>
            <a:r>
              <a:rPr lang="en-IN" dirty="0" smtClean="0"/>
              <a:t>) {</a:t>
            </a:r>
          </a:p>
          <a:p>
            <a:pPr>
              <a:buNone/>
            </a:pPr>
            <a:r>
              <a:rPr lang="en-IN" dirty="0" smtClean="0"/>
              <a:t> Set&lt;Integer&gt; numbers = new </a:t>
            </a:r>
            <a:r>
              <a:rPr lang="en-IN" dirty="0" err="1" smtClean="0"/>
              <a:t>TreeSet</a:t>
            </a:r>
            <a:r>
              <a:rPr lang="en-IN" dirty="0" smtClean="0"/>
              <a:t>&lt;&gt;();</a:t>
            </a:r>
          </a:p>
          <a:p>
            <a:pPr>
              <a:buNone/>
            </a:pPr>
            <a:r>
              <a:rPr lang="en-IN" dirty="0" smtClean="0"/>
              <a:t>        </a:t>
            </a:r>
            <a:r>
              <a:rPr lang="en-IN" dirty="0" err="1" smtClean="0"/>
              <a:t>numbers.add</a:t>
            </a:r>
            <a:r>
              <a:rPr lang="en-IN" dirty="0" smtClean="0"/>
              <a:t>(2</a:t>
            </a:r>
            <a:r>
              <a:rPr lang="en-IN" dirty="0" smtClean="0"/>
              <a:t>);</a:t>
            </a:r>
          </a:p>
          <a:p>
            <a:pPr>
              <a:buNone/>
            </a:pPr>
            <a:r>
              <a:rPr lang="en-IN" dirty="0" smtClean="0"/>
              <a:t>        </a:t>
            </a:r>
            <a:r>
              <a:rPr lang="en-IN" dirty="0" err="1" smtClean="0"/>
              <a:t>numbers.add</a:t>
            </a:r>
            <a:r>
              <a:rPr lang="en-IN" dirty="0" smtClean="0"/>
              <a:t>(3);</a:t>
            </a:r>
          </a:p>
          <a:p>
            <a:pPr>
              <a:buNone/>
            </a:pPr>
            <a:r>
              <a:rPr lang="en-IN" dirty="0" smtClean="0"/>
              <a:t>        </a:t>
            </a:r>
            <a:r>
              <a:rPr lang="en-IN" dirty="0" err="1" smtClean="0"/>
              <a:t>numbers.add</a:t>
            </a:r>
            <a:r>
              <a:rPr lang="en-IN" dirty="0" smtClean="0"/>
              <a:t>(1);</a:t>
            </a:r>
          </a:p>
          <a:p>
            <a:pPr>
              <a:buNone/>
            </a:pPr>
            <a:r>
              <a:rPr lang="en-IN" dirty="0" smtClean="0"/>
              <a:t>        </a:t>
            </a:r>
            <a:r>
              <a:rPr lang="en-IN" dirty="0" err="1" smtClean="0"/>
              <a:t>System.out.println</a:t>
            </a:r>
            <a:r>
              <a:rPr lang="en-IN" dirty="0" smtClean="0"/>
              <a:t>("Set using </a:t>
            </a:r>
            <a:r>
              <a:rPr lang="en-IN" dirty="0" err="1" smtClean="0"/>
              <a:t>TreeSet</a:t>
            </a:r>
            <a:r>
              <a:rPr lang="en-IN" dirty="0" smtClean="0"/>
              <a:t>: " + numbers);</a:t>
            </a:r>
          </a:p>
          <a:p>
            <a:pPr>
              <a:buNone/>
            </a:pPr>
            <a:r>
              <a:rPr lang="en-IN" dirty="0" smtClean="0"/>
              <a:t>        // Access Elements using </a:t>
            </a:r>
            <a:r>
              <a:rPr lang="en-IN" dirty="0" err="1" smtClean="0"/>
              <a:t>iterator</a:t>
            </a:r>
            <a:r>
              <a:rPr lang="en-IN" dirty="0" smtClean="0"/>
              <a:t>()</a:t>
            </a:r>
          </a:p>
          <a:p>
            <a:pPr>
              <a:buNone/>
            </a:pPr>
            <a:r>
              <a:rPr lang="en-IN" dirty="0" smtClean="0"/>
              <a:t>        </a:t>
            </a:r>
            <a:r>
              <a:rPr lang="en-IN" dirty="0" err="1" smtClean="0"/>
              <a:t>System.out.print</a:t>
            </a:r>
            <a:r>
              <a:rPr lang="en-IN" dirty="0" smtClean="0"/>
              <a:t>("Accessing elements using </a:t>
            </a:r>
            <a:r>
              <a:rPr lang="en-IN" dirty="0" err="1" smtClean="0"/>
              <a:t>iterator</a:t>
            </a:r>
            <a:r>
              <a:rPr lang="en-IN" dirty="0" smtClean="0"/>
              <a:t>(): ");</a:t>
            </a:r>
          </a:p>
          <a:p>
            <a:pPr>
              <a:buNone/>
            </a:pPr>
            <a:r>
              <a:rPr lang="en-IN" dirty="0" smtClean="0">
                <a:solidFill>
                  <a:srgbClr val="FF0000"/>
                </a:solidFill>
              </a:rPr>
              <a:t>        </a:t>
            </a:r>
            <a:r>
              <a:rPr lang="en-IN" dirty="0" err="1" smtClean="0">
                <a:solidFill>
                  <a:srgbClr val="FF0000"/>
                </a:solidFill>
              </a:rPr>
              <a:t>Iterator</a:t>
            </a:r>
            <a:r>
              <a:rPr lang="en-IN" dirty="0" smtClean="0">
                <a:solidFill>
                  <a:srgbClr val="FF0000"/>
                </a:solidFill>
              </a:rPr>
              <a:t> </a:t>
            </a:r>
            <a:r>
              <a:rPr lang="en-IN" dirty="0" err="1" smtClean="0">
                <a:solidFill>
                  <a:srgbClr val="FF0000"/>
                </a:solidFill>
              </a:rPr>
              <a:t>i</a:t>
            </a:r>
            <a:r>
              <a:rPr lang="en-IN" dirty="0" smtClean="0">
                <a:solidFill>
                  <a:srgbClr val="FF0000"/>
                </a:solidFill>
              </a:rPr>
              <a:t> </a:t>
            </a:r>
            <a:r>
              <a:rPr lang="en-IN" dirty="0" smtClean="0">
                <a:solidFill>
                  <a:srgbClr val="FF0000"/>
                </a:solidFill>
              </a:rPr>
              <a:t>= </a:t>
            </a:r>
            <a:r>
              <a:rPr lang="en-IN" dirty="0" err="1" smtClean="0">
                <a:solidFill>
                  <a:srgbClr val="FF0000"/>
                </a:solidFill>
              </a:rPr>
              <a:t>numbers.iterator</a:t>
            </a:r>
            <a:r>
              <a:rPr lang="en-IN" dirty="0" smtClean="0">
                <a:solidFill>
                  <a:srgbClr val="FF0000"/>
                </a:solidFill>
              </a:rPr>
              <a:t>();</a:t>
            </a:r>
          </a:p>
          <a:p>
            <a:pPr>
              <a:buNone/>
            </a:pPr>
            <a:r>
              <a:rPr lang="en-IN" dirty="0" smtClean="0">
                <a:solidFill>
                  <a:srgbClr val="FF0000"/>
                </a:solidFill>
              </a:rPr>
              <a:t>        </a:t>
            </a:r>
            <a:r>
              <a:rPr lang="en-IN" dirty="0" smtClean="0">
                <a:solidFill>
                  <a:srgbClr val="FF0000"/>
                </a:solidFill>
              </a:rPr>
              <a:t>while(</a:t>
            </a:r>
            <a:r>
              <a:rPr lang="en-IN" dirty="0" err="1" smtClean="0">
                <a:solidFill>
                  <a:srgbClr val="FF0000"/>
                </a:solidFill>
              </a:rPr>
              <a:t>i.hasNext</a:t>
            </a:r>
            <a:r>
              <a:rPr lang="en-IN" dirty="0" smtClean="0">
                <a:solidFill>
                  <a:srgbClr val="FF0000"/>
                </a:solidFill>
              </a:rPr>
              <a:t>()) {</a:t>
            </a:r>
          </a:p>
          <a:p>
            <a:pPr>
              <a:buNone/>
            </a:pPr>
            <a:r>
              <a:rPr lang="en-IN" dirty="0" smtClean="0">
                <a:solidFill>
                  <a:srgbClr val="FF0000"/>
                </a:solidFill>
              </a:rPr>
              <a:t>            </a:t>
            </a:r>
            <a:r>
              <a:rPr lang="en-IN" dirty="0" err="1" smtClean="0">
                <a:solidFill>
                  <a:srgbClr val="FF0000"/>
                </a:solidFill>
              </a:rPr>
              <a:t>System.out.print</a:t>
            </a:r>
            <a:r>
              <a:rPr lang="en-IN" dirty="0" smtClean="0">
                <a:solidFill>
                  <a:srgbClr val="FF0000"/>
                </a:solidFill>
              </a:rPr>
              <a:t>(</a:t>
            </a:r>
            <a:r>
              <a:rPr lang="en-IN" dirty="0" err="1" smtClean="0">
                <a:solidFill>
                  <a:srgbClr val="FF0000"/>
                </a:solidFill>
              </a:rPr>
              <a:t>i.next</a:t>
            </a:r>
            <a:r>
              <a:rPr lang="en-IN" dirty="0" smtClean="0">
                <a:solidFill>
                  <a:srgbClr val="FF0000"/>
                </a:solidFill>
              </a:rPr>
              <a:t>());</a:t>
            </a:r>
          </a:p>
          <a:p>
            <a:pPr>
              <a:buNone/>
            </a:pPr>
            <a:r>
              <a:rPr lang="en-IN" dirty="0" smtClean="0"/>
              <a:t>}     </a:t>
            </a:r>
            <a:r>
              <a:rPr lang="en-IN" dirty="0" smtClean="0"/>
              <a:t>}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D19940B2E0E24BAECC5DD1627A8D75" ma:contentTypeVersion="2" ma:contentTypeDescription="Create a new document." ma:contentTypeScope="" ma:versionID="82d6e922d95695d15b05bbd1e93c761e">
  <xsd:schema xmlns:xsd="http://www.w3.org/2001/XMLSchema" xmlns:xs="http://www.w3.org/2001/XMLSchema" xmlns:p="http://schemas.microsoft.com/office/2006/metadata/properties" xmlns:ns2="823acd3c-299b-48ad-972b-c3e9d18a86a1" targetNamespace="http://schemas.microsoft.com/office/2006/metadata/properties" ma:root="true" ma:fieldsID="a65bc7e2ce988bf08494466df82f250d" ns2:_="">
    <xsd:import namespace="823acd3c-299b-48ad-972b-c3e9d18a86a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3acd3c-299b-48ad-972b-c3e9d18a86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77BAD2-CF4B-4308-8EBF-9729AED1D058}"/>
</file>

<file path=customXml/itemProps2.xml><?xml version="1.0" encoding="utf-8"?>
<ds:datastoreItem xmlns:ds="http://schemas.openxmlformats.org/officeDocument/2006/customXml" ds:itemID="{6DDC9344-3555-4836-AE9E-1B73CF280BF9}"/>
</file>

<file path=customXml/itemProps3.xml><?xml version="1.0" encoding="utf-8"?>
<ds:datastoreItem xmlns:ds="http://schemas.openxmlformats.org/officeDocument/2006/customXml" ds:itemID="{5302FDE5-79BE-4F5D-9F3D-C3E53045664F}"/>
</file>

<file path=docProps/app.xml><?xml version="1.0" encoding="utf-8"?>
<Properties xmlns="http://schemas.openxmlformats.org/officeDocument/2006/extended-properties" xmlns:vt="http://schemas.openxmlformats.org/officeDocument/2006/docPropsVTypes">
  <TotalTime>242</TotalTime>
  <Words>1168</Words>
  <Application>Microsoft Office PowerPoint</Application>
  <PresentationFormat>On-screen Show (4:3)</PresentationFormat>
  <Paragraphs>229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Hierarchy of Collection Interface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Hierarchy of Collection Interface</dc:title>
  <dc:creator>student</dc:creator>
  <cp:lastModifiedBy>srishti ranjan</cp:lastModifiedBy>
  <cp:revision>58</cp:revision>
  <dcterms:created xsi:type="dcterms:W3CDTF">2006-08-16T00:00:00Z</dcterms:created>
  <dcterms:modified xsi:type="dcterms:W3CDTF">2023-01-03T09:37:23Z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0x0101007FD19940B2E0E24BAECC5DD1627A8D75</vt:lpwstr>
  </property>
</Properties>
</file>