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2" r:id="rId5"/>
    <p:sldId id="261" r:id="rId6"/>
    <p:sldId id="267" r:id="rId7"/>
    <p:sldId id="260" r:id="rId8"/>
    <p:sldId id="263" r:id="rId9"/>
    <p:sldId id="259" r:id="rId10"/>
    <p:sldId id="258" r:id="rId11"/>
    <p:sldId id="269" r:id="rId12"/>
    <p:sldId id="272" r:id="rId13"/>
    <p:sldId id="270" r:id="rId14"/>
    <p:sldId id="274" r:id="rId15"/>
    <p:sldId id="275" r:id="rId16"/>
    <p:sldId id="280" r:id="rId17"/>
    <p:sldId id="279" r:id="rId18"/>
    <p:sldId id="278" r:id="rId19"/>
    <p:sldId id="277" r:id="rId20"/>
    <p:sldId id="288" r:id="rId21"/>
    <p:sldId id="286" r:id="rId22"/>
    <p:sldId id="285" r:id="rId23"/>
    <p:sldId id="284" r:id="rId24"/>
    <p:sldId id="281" r:id="rId25"/>
    <p:sldId id="283" r:id="rId26"/>
    <p:sldId id="292" r:id="rId27"/>
    <p:sldId id="291"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StringBuilder-class" TargetMode="External"/><Relationship Id="rId2" Type="http://schemas.openxmlformats.org/officeDocument/2006/relationships/hyperlink" Target="https://www.javatpoint.com/StringBuffer-clas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java-string-trim-method-examp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09599"/>
          </a:xfrm>
        </p:spPr>
        <p:txBody>
          <a:bodyPr>
            <a:normAutofit fontScale="90000"/>
          </a:bodyPr>
          <a:lstStyle/>
          <a:p>
            <a:r>
              <a:rPr lang="en-IN" dirty="0" smtClean="0"/>
              <a:t>String</a:t>
            </a:r>
            <a:endParaRPr lang="en-IN" dirty="0"/>
          </a:p>
        </p:txBody>
      </p:sp>
      <p:sp>
        <p:nvSpPr>
          <p:cNvPr id="3" name="Subtitle 2"/>
          <p:cNvSpPr>
            <a:spLocks noGrp="1"/>
          </p:cNvSpPr>
          <p:nvPr>
            <p:ph type="subTitle" idx="1"/>
          </p:nvPr>
        </p:nvSpPr>
        <p:spPr>
          <a:xfrm>
            <a:off x="0" y="685800"/>
            <a:ext cx="9144000" cy="6172200"/>
          </a:xfrm>
        </p:spPr>
        <p:txBody>
          <a:bodyPr>
            <a:normAutofit/>
          </a:bodyPr>
          <a:lstStyle/>
          <a:p>
            <a:pPr algn="just">
              <a:buFont typeface="Arial" pitchFamily="34" charset="0"/>
              <a:buChar char="•"/>
            </a:pPr>
            <a:r>
              <a:rPr lang="en-IN" sz="2800" dirty="0" smtClean="0">
                <a:solidFill>
                  <a:schemeClr val="tx1"/>
                </a:solidFill>
              </a:rPr>
              <a:t> String </a:t>
            </a:r>
            <a:r>
              <a:rPr lang="en-IN" sz="2800" dirty="0" smtClean="0">
                <a:solidFill>
                  <a:schemeClr val="tx1"/>
                </a:solidFill>
              </a:rPr>
              <a:t>is a sequence of characters. But in Java, string is an object that represents a sequence of characters. </a:t>
            </a:r>
          </a:p>
          <a:p>
            <a:pPr algn="just">
              <a:buFont typeface="Arial" pitchFamily="34" charset="0"/>
              <a:buChar char="•"/>
            </a:pPr>
            <a:r>
              <a:rPr lang="en-IN" sz="2800" dirty="0" smtClean="0">
                <a:solidFill>
                  <a:schemeClr val="tx1"/>
                </a:solidFill>
              </a:rPr>
              <a:t> The </a:t>
            </a:r>
            <a:r>
              <a:rPr lang="en-IN" sz="2800" dirty="0" err="1" smtClean="0">
                <a:solidFill>
                  <a:schemeClr val="tx1"/>
                </a:solidFill>
              </a:rPr>
              <a:t>java.lang.String</a:t>
            </a:r>
            <a:r>
              <a:rPr lang="en-IN" sz="2800" dirty="0" smtClean="0">
                <a:solidFill>
                  <a:schemeClr val="tx1"/>
                </a:solidFill>
              </a:rPr>
              <a:t> class is used to create a string object.</a:t>
            </a:r>
          </a:p>
          <a:p>
            <a:pPr algn="just">
              <a:buFont typeface="Arial" pitchFamily="34" charset="0"/>
              <a:buChar char="•"/>
            </a:pPr>
            <a:r>
              <a:rPr lang="en-IN" sz="2800" dirty="0" smtClean="0">
                <a:solidFill>
                  <a:schemeClr val="tx1"/>
                </a:solidFill>
              </a:rPr>
              <a:t> Once </a:t>
            </a:r>
            <a:r>
              <a:rPr lang="en-IN" sz="2800" dirty="0" smtClean="0">
                <a:solidFill>
                  <a:schemeClr val="tx1"/>
                </a:solidFill>
              </a:rPr>
              <a:t>string object has been created ,you cannot change the characters that comprise that string</a:t>
            </a:r>
          </a:p>
          <a:p>
            <a:pPr algn="just">
              <a:buFont typeface="Arial" pitchFamily="34" charset="0"/>
              <a:buChar char="•"/>
            </a:pPr>
            <a:r>
              <a:rPr lang="en-IN" sz="2800" dirty="0" smtClean="0">
                <a:solidFill>
                  <a:schemeClr val="tx1"/>
                </a:solidFill>
              </a:rPr>
              <a:t> we </a:t>
            </a:r>
            <a:r>
              <a:rPr lang="en-IN" sz="2800" dirty="0" smtClean="0">
                <a:solidFill>
                  <a:schemeClr val="tx1"/>
                </a:solidFill>
              </a:rPr>
              <a:t>can create strings in Java by using String, </a:t>
            </a:r>
            <a:r>
              <a:rPr lang="en-IN" sz="2800" dirty="0" err="1" smtClean="0">
                <a:solidFill>
                  <a:schemeClr val="tx1"/>
                </a:solidFill>
                <a:hlinkClick r:id="rId2"/>
              </a:rPr>
              <a:t>StringBuffer</a:t>
            </a:r>
            <a:r>
              <a:rPr lang="en-IN" sz="2800" dirty="0" smtClean="0">
                <a:solidFill>
                  <a:schemeClr val="tx1"/>
                </a:solidFill>
              </a:rPr>
              <a:t> and </a:t>
            </a:r>
            <a:r>
              <a:rPr lang="en-IN" sz="2800" dirty="0" err="1" smtClean="0">
                <a:solidFill>
                  <a:schemeClr val="tx1"/>
                </a:solidFill>
                <a:hlinkClick r:id="rId3"/>
              </a:rPr>
              <a:t>StringBuilder</a:t>
            </a:r>
            <a:r>
              <a:rPr lang="en-IN" sz="2800" dirty="0" smtClean="0">
                <a:solidFill>
                  <a:schemeClr val="tx1"/>
                </a:solidFill>
              </a:rPr>
              <a:t>.</a:t>
            </a:r>
            <a:r>
              <a:rPr lang="en-IN" dirty="0" smtClean="0"/>
              <a:t> </a:t>
            </a:r>
            <a:r>
              <a:rPr lang="en-IN" sz="2800" dirty="0" smtClean="0">
                <a:solidFill>
                  <a:schemeClr val="tx1"/>
                </a:solidFill>
              </a:rPr>
              <a:t>The </a:t>
            </a:r>
            <a:r>
              <a:rPr lang="en-IN" sz="2800" b="1" dirty="0" err="1" smtClean="0">
                <a:solidFill>
                  <a:schemeClr val="tx1"/>
                </a:solidFill>
              </a:rPr>
              <a:t>CharSequence</a:t>
            </a:r>
            <a:r>
              <a:rPr lang="en-IN" sz="2800" dirty="0" smtClean="0">
                <a:solidFill>
                  <a:schemeClr val="tx1"/>
                </a:solidFill>
              </a:rPr>
              <a:t> interface is used to represent the sequence of characters.</a:t>
            </a:r>
          </a:p>
          <a:p>
            <a:pPr algn="just">
              <a:buFont typeface="Arial" pitchFamily="34" charset="0"/>
              <a:buChar char="•"/>
            </a:pPr>
            <a:r>
              <a:rPr lang="en-IN" sz="2800" dirty="0" smtClean="0">
                <a:solidFill>
                  <a:schemeClr val="tx1"/>
                </a:solidFill>
              </a:rPr>
              <a:t> The </a:t>
            </a:r>
            <a:r>
              <a:rPr lang="en-IN" sz="2800" dirty="0" smtClean="0">
                <a:solidFill>
                  <a:schemeClr val="tx1"/>
                </a:solidFill>
              </a:rPr>
              <a:t>Java String is immutable which means it cannot be changed. Whenever we change any string, a new instance is created. For mutable strings, you can use </a:t>
            </a:r>
            <a:r>
              <a:rPr lang="en-IN" sz="2800" dirty="0" err="1" smtClean="0">
                <a:solidFill>
                  <a:schemeClr val="tx1"/>
                </a:solidFill>
              </a:rPr>
              <a:t>StringBuffer</a:t>
            </a:r>
            <a:r>
              <a:rPr lang="en-IN" sz="2800" dirty="0" smtClean="0">
                <a:solidFill>
                  <a:schemeClr val="tx1"/>
                </a:solidFill>
              </a:rPr>
              <a:t> and </a:t>
            </a:r>
            <a:r>
              <a:rPr lang="en-IN" sz="2800" dirty="0" err="1" smtClean="0">
                <a:solidFill>
                  <a:schemeClr val="tx1"/>
                </a:solidFill>
              </a:rPr>
              <a:t>StringBuilder</a:t>
            </a:r>
            <a:r>
              <a:rPr lang="en-IN" sz="2800" dirty="0" smtClean="0">
                <a:solidFill>
                  <a:schemeClr val="tx1"/>
                </a:solidFill>
              </a:rPr>
              <a:t> classes.</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IN" sz="2400" b="1" dirty="0" err="1" smtClean="0"/>
              <a:t>regionMatches</a:t>
            </a:r>
            <a:r>
              <a:rPr lang="en-IN" sz="2400" b="1" dirty="0" smtClean="0"/>
              <a:t>()</a:t>
            </a:r>
            <a:r>
              <a:rPr lang="en-IN" sz="2000" dirty="0" smtClean="0"/>
              <a:t>:This </a:t>
            </a:r>
            <a:r>
              <a:rPr lang="en-IN" sz="2000" dirty="0" smtClean="0"/>
              <a:t>method has two variants which can be used to test if two string regions are equal.</a:t>
            </a:r>
          </a:p>
          <a:p>
            <a:pPr>
              <a:buNone/>
            </a:pPr>
            <a:r>
              <a:rPr lang="en-IN" sz="2000" dirty="0" smtClean="0"/>
              <a:t>Syntax</a:t>
            </a:r>
          </a:p>
          <a:p>
            <a:pPr>
              <a:buNone/>
            </a:pPr>
            <a:r>
              <a:rPr lang="en-IN" sz="2000" dirty="0" smtClean="0"/>
              <a:t>public </a:t>
            </a:r>
            <a:r>
              <a:rPr lang="en-IN" sz="2000" dirty="0" err="1" smtClean="0"/>
              <a:t>boolean</a:t>
            </a:r>
            <a:r>
              <a:rPr lang="en-IN" sz="2000" dirty="0" smtClean="0"/>
              <a:t> </a:t>
            </a:r>
            <a:r>
              <a:rPr lang="en-IN" sz="2000" dirty="0" err="1" smtClean="0"/>
              <a:t>regionMatches</a:t>
            </a:r>
            <a:r>
              <a:rPr lang="en-IN" sz="2000" dirty="0" smtClean="0"/>
              <a:t>(</a:t>
            </a:r>
            <a:r>
              <a:rPr lang="en-IN" sz="2000" dirty="0" err="1" smtClean="0"/>
              <a:t>int</a:t>
            </a:r>
            <a:r>
              <a:rPr lang="en-IN" sz="2000" dirty="0" smtClean="0"/>
              <a:t> </a:t>
            </a:r>
            <a:r>
              <a:rPr lang="en-IN" sz="2000" dirty="0" err="1" smtClean="0"/>
              <a:t>toffset</a:t>
            </a:r>
            <a:r>
              <a:rPr lang="en-IN" sz="2000" dirty="0" smtClean="0"/>
              <a:t>, String other, </a:t>
            </a:r>
            <a:r>
              <a:rPr lang="en-IN" sz="2000" dirty="0" err="1" smtClean="0"/>
              <a:t>int</a:t>
            </a:r>
            <a:r>
              <a:rPr lang="en-IN" sz="2000" dirty="0" smtClean="0"/>
              <a:t> </a:t>
            </a:r>
            <a:r>
              <a:rPr lang="en-IN" sz="2000" dirty="0" err="1" smtClean="0"/>
              <a:t>ooffset</a:t>
            </a:r>
            <a:r>
              <a:rPr lang="en-IN" sz="2000" dirty="0" smtClean="0"/>
              <a:t>, </a:t>
            </a:r>
            <a:r>
              <a:rPr lang="en-IN" sz="2000" dirty="0" err="1" smtClean="0"/>
              <a:t>int</a:t>
            </a:r>
            <a:r>
              <a:rPr lang="en-IN" sz="2000" dirty="0" smtClean="0"/>
              <a:t> </a:t>
            </a:r>
            <a:r>
              <a:rPr lang="en-IN" sz="2000" dirty="0" err="1" smtClean="0"/>
              <a:t>len</a:t>
            </a:r>
            <a:r>
              <a:rPr lang="en-IN" sz="2000" dirty="0" smtClean="0"/>
              <a:t>)</a:t>
            </a:r>
          </a:p>
          <a:p>
            <a:pPr>
              <a:buNone/>
            </a:pPr>
            <a:r>
              <a:rPr lang="en-IN" sz="2000" b="1" dirty="0" err="1" smtClean="0"/>
              <a:t>toffset</a:t>
            </a:r>
            <a:r>
              <a:rPr lang="en-IN" sz="2000" dirty="0" smtClean="0"/>
              <a:t> − the starting offset of the </a:t>
            </a:r>
            <a:r>
              <a:rPr lang="en-IN" sz="2000" dirty="0" err="1" smtClean="0"/>
              <a:t>subregion</a:t>
            </a:r>
            <a:r>
              <a:rPr lang="en-IN" sz="2000" dirty="0" smtClean="0"/>
              <a:t> in this string.</a:t>
            </a:r>
          </a:p>
          <a:p>
            <a:pPr>
              <a:buNone/>
            </a:pPr>
            <a:r>
              <a:rPr lang="en-IN" sz="2000" b="1" dirty="0" smtClean="0"/>
              <a:t>other</a:t>
            </a:r>
            <a:r>
              <a:rPr lang="en-IN" sz="2000" dirty="0" smtClean="0"/>
              <a:t> − the string argument.</a:t>
            </a:r>
          </a:p>
          <a:p>
            <a:pPr>
              <a:buNone/>
            </a:pPr>
            <a:r>
              <a:rPr lang="en-IN" sz="2000" b="1" dirty="0" err="1" smtClean="0"/>
              <a:t>ooffset</a:t>
            </a:r>
            <a:r>
              <a:rPr lang="en-IN" sz="2000" dirty="0" smtClean="0"/>
              <a:t> − the starting offset of the </a:t>
            </a:r>
            <a:r>
              <a:rPr lang="en-IN" sz="2000" dirty="0" err="1" smtClean="0"/>
              <a:t>subregion</a:t>
            </a:r>
            <a:r>
              <a:rPr lang="en-IN" sz="2000" dirty="0" smtClean="0"/>
              <a:t> in the string argument.</a:t>
            </a:r>
          </a:p>
          <a:p>
            <a:pPr>
              <a:buNone/>
            </a:pPr>
            <a:r>
              <a:rPr lang="en-IN" sz="2000" b="1" dirty="0" err="1" smtClean="0"/>
              <a:t>len</a:t>
            </a:r>
            <a:r>
              <a:rPr lang="en-IN" sz="2000" dirty="0" smtClean="0"/>
              <a:t> − the number of characters to compare.</a:t>
            </a:r>
          </a:p>
          <a:p>
            <a:pPr fontAlgn="base">
              <a:buNone/>
            </a:pPr>
            <a:endParaRPr lang="en-IN" sz="1800" dirty="0" smtClean="0"/>
          </a:p>
          <a:p>
            <a:pPr fontAlgn="base">
              <a:buNone/>
            </a:pPr>
            <a:r>
              <a:rPr lang="en-IN" sz="1800" dirty="0" smtClean="0"/>
              <a:t>class </a:t>
            </a:r>
            <a:r>
              <a:rPr lang="en-IN" sz="1800" dirty="0" err="1" smtClean="0"/>
              <a:t>CheckIfRegionsEqual</a:t>
            </a:r>
            <a:r>
              <a:rPr lang="en-IN" sz="1800" dirty="0" smtClean="0"/>
              <a:t> {</a:t>
            </a:r>
          </a:p>
          <a:p>
            <a:pPr fontAlgn="base">
              <a:buNone/>
            </a:pPr>
            <a:r>
              <a:rPr lang="en-IN" sz="1800" dirty="0" smtClean="0"/>
              <a:t>    public static void main(String </a:t>
            </a:r>
            <a:r>
              <a:rPr lang="en-IN" sz="1800" dirty="0" err="1" smtClean="0"/>
              <a:t>args</a:t>
            </a:r>
            <a:r>
              <a:rPr lang="en-IN" sz="1800" dirty="0" smtClean="0"/>
              <a:t>[])    {</a:t>
            </a:r>
          </a:p>
          <a:p>
            <a:pPr fontAlgn="base">
              <a:buNone/>
            </a:pPr>
            <a:r>
              <a:rPr lang="en-IN" sz="1800" dirty="0" smtClean="0"/>
              <a:t>        String str1= new String("Welcome to Java”);</a:t>
            </a:r>
          </a:p>
          <a:p>
            <a:pPr fontAlgn="base">
              <a:buNone/>
            </a:pPr>
            <a:r>
              <a:rPr lang="en-IN" sz="1800" dirty="0" smtClean="0"/>
              <a:t>        String str2 = new String(“Welcome");</a:t>
            </a:r>
          </a:p>
          <a:p>
            <a:pPr fontAlgn="base">
              <a:buNone/>
            </a:pPr>
            <a:r>
              <a:rPr lang="en-IN" sz="1800" dirty="0" smtClean="0"/>
              <a:t>        String str3 = new String(“WELCOME");</a:t>
            </a:r>
          </a:p>
          <a:p>
            <a:pPr fontAlgn="base">
              <a:buNone/>
            </a:pPr>
            <a:r>
              <a:rPr lang="en-IN" sz="1800" dirty="0" smtClean="0"/>
              <a:t>    </a:t>
            </a:r>
            <a:r>
              <a:rPr lang="en-IN" sz="1800" dirty="0" smtClean="0"/>
              <a:t>     // Comparing str1 and str2</a:t>
            </a:r>
            <a:endParaRPr lang="en-IN" sz="1800" dirty="0" smtClean="0"/>
          </a:p>
          <a:p>
            <a:pPr fontAlgn="base">
              <a:buNone/>
            </a:pPr>
            <a:r>
              <a:rPr lang="en-IN" sz="1800" dirty="0" smtClean="0"/>
              <a:t>        System.out.print("Result of Comparing of String 1 and String 2: ");</a:t>
            </a:r>
          </a:p>
          <a:p>
            <a:pPr fontAlgn="base">
              <a:buNone/>
            </a:pPr>
            <a:r>
              <a:rPr lang="en-IN" sz="1800" dirty="0" smtClean="0"/>
              <a:t>        System.out.println(str1.regionMatches(6, str2, 0, 6));</a:t>
            </a:r>
          </a:p>
          <a:p>
            <a:pPr fontAlgn="base">
              <a:buNone/>
            </a:pPr>
            <a:r>
              <a:rPr lang="en-IN" sz="1800" dirty="0" smtClean="0"/>
              <a:t>          </a:t>
            </a:r>
            <a:r>
              <a:rPr lang="en-IN" sz="1800" dirty="0" smtClean="0"/>
              <a:t>} }</a:t>
            </a:r>
            <a:endParaRPr lang="en-IN" sz="1800" dirty="0" smtClean="0"/>
          </a:p>
          <a:p>
            <a:pPr>
              <a:buNone/>
            </a:pP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b="1" dirty="0" err="1" smtClean="0"/>
              <a:t>startsWith</a:t>
            </a:r>
            <a:r>
              <a:rPr lang="en-IN" b="1" dirty="0" smtClean="0"/>
              <a:t>()</a:t>
            </a:r>
          </a:p>
          <a:p>
            <a:pPr algn="just">
              <a:buNone/>
            </a:pPr>
            <a:r>
              <a:rPr lang="en-IN" sz="2600" dirty="0" smtClean="0"/>
              <a:t>The Java String class </a:t>
            </a:r>
            <a:r>
              <a:rPr lang="en-IN" sz="2600" dirty="0" err="1" smtClean="0"/>
              <a:t>startsWith</a:t>
            </a:r>
            <a:r>
              <a:rPr lang="en-IN" sz="2600" dirty="0" smtClean="0"/>
              <a:t>() method checks if this string starts with the given prefix. It returns true if this string starts with the given prefix; else returns false.</a:t>
            </a:r>
          </a:p>
          <a:p>
            <a:pPr algn="just">
              <a:buNone/>
            </a:pPr>
            <a:r>
              <a:rPr lang="en-IN" sz="2600" u="sng" dirty="0" smtClean="0"/>
              <a:t>Signature</a:t>
            </a:r>
          </a:p>
          <a:p>
            <a:pPr algn="just">
              <a:buNone/>
            </a:pPr>
            <a:r>
              <a:rPr lang="en-IN" sz="2600" dirty="0" smtClean="0"/>
              <a:t>The syntax or signature of </a:t>
            </a:r>
            <a:r>
              <a:rPr lang="en-IN" sz="2600" dirty="0" err="1" smtClean="0"/>
              <a:t>startWith</a:t>
            </a:r>
            <a:r>
              <a:rPr lang="en-IN" sz="2600" dirty="0" smtClean="0"/>
              <a:t>() method is given below.</a:t>
            </a:r>
          </a:p>
          <a:p>
            <a:pPr algn="just">
              <a:buNone/>
            </a:pPr>
            <a:r>
              <a:rPr lang="en-IN" sz="2600" dirty="0" smtClean="0"/>
              <a:t>public </a:t>
            </a:r>
            <a:r>
              <a:rPr lang="en-IN" sz="2600" dirty="0" err="1" smtClean="0"/>
              <a:t>boolean</a:t>
            </a:r>
            <a:r>
              <a:rPr lang="en-IN" sz="2600" dirty="0" smtClean="0"/>
              <a:t> </a:t>
            </a:r>
            <a:r>
              <a:rPr lang="en-IN" sz="2600" dirty="0" err="1" smtClean="0"/>
              <a:t>startsWith</a:t>
            </a:r>
            <a:r>
              <a:rPr lang="en-IN" sz="2600" dirty="0" smtClean="0"/>
              <a:t>(String prefix)  </a:t>
            </a:r>
          </a:p>
          <a:p>
            <a:pPr algn="just">
              <a:buNone/>
            </a:pPr>
            <a:r>
              <a:rPr lang="en-IN" sz="2600" dirty="0" smtClean="0"/>
              <a:t>public </a:t>
            </a:r>
            <a:r>
              <a:rPr lang="en-IN" sz="2600" dirty="0" err="1" smtClean="0"/>
              <a:t>boolean</a:t>
            </a:r>
            <a:r>
              <a:rPr lang="en-IN" sz="2600" dirty="0" smtClean="0"/>
              <a:t> </a:t>
            </a:r>
            <a:r>
              <a:rPr lang="en-IN" sz="2600" dirty="0" err="1" smtClean="0"/>
              <a:t>startsWith</a:t>
            </a:r>
            <a:r>
              <a:rPr lang="en-IN" sz="2600" dirty="0" smtClean="0"/>
              <a:t>(String prefix, </a:t>
            </a:r>
            <a:r>
              <a:rPr lang="en-IN" sz="2600" dirty="0" err="1" smtClean="0"/>
              <a:t>int</a:t>
            </a:r>
            <a:r>
              <a:rPr lang="en-IN" sz="2600" dirty="0" smtClean="0"/>
              <a:t> offset)  </a:t>
            </a:r>
          </a:p>
          <a:p>
            <a:pPr algn="just">
              <a:buNone/>
            </a:pPr>
            <a:r>
              <a:rPr lang="en-IN" sz="2600" dirty="0" smtClean="0"/>
              <a:t>Parameter</a:t>
            </a:r>
          </a:p>
          <a:p>
            <a:pPr algn="just">
              <a:buNone/>
            </a:pPr>
            <a:r>
              <a:rPr lang="en-IN" sz="2600" dirty="0" smtClean="0"/>
              <a:t>prefix : Sequence of character</a:t>
            </a:r>
          </a:p>
          <a:p>
            <a:pPr algn="just">
              <a:buNone/>
            </a:pPr>
            <a:r>
              <a:rPr lang="en-IN" sz="2600" dirty="0" smtClean="0"/>
              <a:t>offset: the index from where the matching of the string prefix starts.</a:t>
            </a:r>
          </a:p>
          <a:p>
            <a:pPr algn="just">
              <a:buNone/>
            </a:pPr>
            <a:r>
              <a:rPr lang="en-IN" sz="2600" dirty="0" smtClean="0"/>
              <a:t>Returns</a:t>
            </a:r>
          </a:p>
          <a:p>
            <a:pPr algn="just">
              <a:buNone/>
            </a:pPr>
            <a:r>
              <a:rPr lang="en-IN" sz="2600" dirty="0" smtClean="0"/>
              <a:t>true or </a:t>
            </a:r>
            <a:r>
              <a:rPr lang="en-IN" sz="2600" dirty="0" smtClean="0"/>
              <a:t>false</a:t>
            </a:r>
          </a:p>
          <a:p>
            <a:pPr algn="just">
              <a:buNone/>
            </a:pPr>
            <a:endParaRPr lang="en-IN" sz="2600" dirty="0" smtClean="0"/>
          </a:p>
          <a:p>
            <a:pPr>
              <a:buNone/>
            </a:pPr>
            <a:r>
              <a:rPr lang="en-IN" sz="2300" dirty="0" smtClean="0"/>
              <a:t>public class StartsWithExample2 {    </a:t>
            </a:r>
          </a:p>
          <a:p>
            <a:pPr>
              <a:buNone/>
            </a:pPr>
            <a:r>
              <a:rPr lang="en-IN" sz="2300" dirty="0" smtClean="0"/>
              <a:t>    public static void main(String[] </a:t>
            </a:r>
            <a:r>
              <a:rPr lang="en-IN" sz="2300" dirty="0" err="1" smtClean="0"/>
              <a:t>args</a:t>
            </a:r>
            <a:r>
              <a:rPr lang="en-IN" sz="2300" dirty="0" smtClean="0"/>
              <a:t>) {    </a:t>
            </a:r>
          </a:p>
          <a:p>
            <a:pPr>
              <a:buNone/>
            </a:pPr>
            <a:r>
              <a:rPr lang="en-IN" sz="2300" dirty="0" smtClean="0"/>
              <a:t>        String </a:t>
            </a:r>
            <a:r>
              <a:rPr lang="en-IN" sz="2300" dirty="0" err="1" smtClean="0"/>
              <a:t>str</a:t>
            </a:r>
            <a:r>
              <a:rPr lang="en-IN" sz="2300" dirty="0" smtClean="0"/>
              <a:t> = "</a:t>
            </a:r>
            <a:r>
              <a:rPr lang="en-IN" sz="2300" dirty="0" err="1" smtClean="0"/>
              <a:t>Javatpoint</a:t>
            </a:r>
            <a:r>
              <a:rPr lang="en-IN" sz="2300" dirty="0" smtClean="0"/>
              <a:t>";    </a:t>
            </a:r>
          </a:p>
          <a:p>
            <a:pPr>
              <a:buNone/>
            </a:pPr>
            <a:r>
              <a:rPr lang="en-IN" sz="2300" dirty="0" smtClean="0"/>
              <a:t>        </a:t>
            </a:r>
            <a:r>
              <a:rPr lang="en-IN" sz="2300" dirty="0" err="1" smtClean="0"/>
              <a:t>System.out.println</a:t>
            </a:r>
            <a:r>
              <a:rPr lang="en-IN" sz="2300" dirty="0" smtClean="0"/>
              <a:t>(</a:t>
            </a:r>
            <a:r>
              <a:rPr lang="en-IN" sz="2300" dirty="0" err="1" smtClean="0"/>
              <a:t>str.startsWith</a:t>
            </a:r>
            <a:r>
              <a:rPr lang="en-IN" sz="2300" dirty="0" smtClean="0"/>
              <a:t>("J")); //true</a:t>
            </a:r>
          </a:p>
          <a:p>
            <a:pPr>
              <a:buNone/>
            </a:pPr>
            <a:r>
              <a:rPr lang="en-IN" sz="2300" dirty="0" smtClean="0"/>
              <a:t>        </a:t>
            </a:r>
            <a:r>
              <a:rPr lang="en-IN" sz="2300" dirty="0" err="1" smtClean="0"/>
              <a:t>System.out.println</a:t>
            </a:r>
            <a:r>
              <a:rPr lang="en-IN" sz="2300" dirty="0" smtClean="0"/>
              <a:t>(</a:t>
            </a:r>
            <a:r>
              <a:rPr lang="en-IN" sz="2300" dirty="0" err="1" smtClean="0"/>
              <a:t>str.startsWith</a:t>
            </a:r>
            <a:r>
              <a:rPr lang="en-IN" sz="2300" dirty="0" smtClean="0"/>
              <a:t>("a")); //false</a:t>
            </a:r>
          </a:p>
          <a:p>
            <a:pPr>
              <a:buNone/>
            </a:pPr>
            <a:r>
              <a:rPr lang="en-IN" sz="2300" dirty="0" smtClean="0"/>
              <a:t>        </a:t>
            </a:r>
            <a:r>
              <a:rPr lang="en-IN" sz="2300" dirty="0" err="1" smtClean="0"/>
              <a:t>System.out.println</a:t>
            </a:r>
            <a:r>
              <a:rPr lang="en-IN" sz="2300" dirty="0" smtClean="0"/>
              <a:t>(</a:t>
            </a:r>
            <a:r>
              <a:rPr lang="en-IN" sz="2300" dirty="0" err="1" smtClean="0"/>
              <a:t>str.startsWith</a:t>
            </a:r>
            <a:r>
              <a:rPr lang="en-IN" sz="2300" dirty="0" smtClean="0"/>
              <a:t>("a",1)); //true    </a:t>
            </a:r>
          </a:p>
          <a:p>
            <a:pPr>
              <a:buNone/>
            </a:pPr>
            <a:r>
              <a:rPr lang="en-IN" sz="2300" dirty="0" smtClean="0"/>
              <a:t>    }    </a:t>
            </a:r>
          </a:p>
          <a:p>
            <a:pPr>
              <a:buNone/>
            </a:pPr>
            <a:r>
              <a:rPr lang="en-IN" sz="2300" dirty="0" smtClean="0"/>
              <a:t>}    </a:t>
            </a:r>
            <a:endParaRPr lang="en-IN" dirty="0" smtClean="0"/>
          </a:p>
          <a:p>
            <a:pPr algn="just">
              <a:buNone/>
            </a:pPr>
            <a:endParaRPr lang="en-IN" dirty="0" smtClean="0"/>
          </a:p>
          <a:p>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b="1" dirty="0" err="1" smtClean="0"/>
              <a:t>endsWith</a:t>
            </a:r>
            <a:r>
              <a:rPr lang="en-IN" b="1" dirty="0" smtClean="0"/>
              <a:t>()</a:t>
            </a:r>
          </a:p>
          <a:p>
            <a:pPr>
              <a:buNone/>
            </a:pPr>
            <a:r>
              <a:rPr lang="en-IN" sz="2400" dirty="0" smtClean="0"/>
              <a:t>The </a:t>
            </a:r>
            <a:r>
              <a:rPr lang="en-IN" sz="2400" b="1" dirty="0" smtClean="0"/>
              <a:t>Java</a:t>
            </a:r>
            <a:r>
              <a:rPr lang="en-IN" sz="2400" dirty="0" smtClean="0"/>
              <a:t> </a:t>
            </a:r>
            <a:r>
              <a:rPr lang="en-IN" sz="2400" b="1" dirty="0" smtClean="0"/>
              <a:t>String class </a:t>
            </a:r>
            <a:r>
              <a:rPr lang="en-IN" sz="2400" b="1" dirty="0" err="1" smtClean="0"/>
              <a:t>endsWith</a:t>
            </a:r>
            <a:r>
              <a:rPr lang="en-IN" sz="2400" b="1" dirty="0" smtClean="0"/>
              <a:t>()</a:t>
            </a:r>
            <a:r>
              <a:rPr lang="en-IN" sz="2400" dirty="0" smtClean="0"/>
              <a:t> method checks if this string ends with a given suffix. It returns true if this string ends with the given suffix; else returns false.</a:t>
            </a:r>
          </a:p>
          <a:p>
            <a:pPr>
              <a:buNone/>
            </a:pPr>
            <a:r>
              <a:rPr lang="en-IN" sz="2400" dirty="0" smtClean="0"/>
              <a:t>Signature</a:t>
            </a:r>
          </a:p>
          <a:p>
            <a:pPr>
              <a:buNone/>
            </a:pPr>
            <a:r>
              <a:rPr lang="en-IN" sz="2400" dirty="0" smtClean="0"/>
              <a:t>The syntax or signature of </a:t>
            </a:r>
            <a:r>
              <a:rPr lang="en-IN" sz="2400" dirty="0" err="1" smtClean="0"/>
              <a:t>endsWith</a:t>
            </a:r>
            <a:r>
              <a:rPr lang="en-IN" sz="2400" dirty="0" smtClean="0"/>
              <a:t>() method is given below.</a:t>
            </a:r>
          </a:p>
          <a:p>
            <a:pPr>
              <a:buNone/>
            </a:pPr>
            <a:r>
              <a:rPr lang="en-IN" sz="2400" b="1" dirty="0" smtClean="0"/>
              <a:t>public</a:t>
            </a:r>
            <a:r>
              <a:rPr lang="en-IN" sz="2400" dirty="0" smtClean="0"/>
              <a:t> </a:t>
            </a:r>
            <a:r>
              <a:rPr lang="en-IN" sz="2400" b="1" dirty="0" err="1" smtClean="0"/>
              <a:t>boolean</a:t>
            </a:r>
            <a:r>
              <a:rPr lang="en-IN" sz="2400" dirty="0" smtClean="0"/>
              <a:t> </a:t>
            </a:r>
            <a:r>
              <a:rPr lang="en-IN" sz="2400" dirty="0" err="1" smtClean="0"/>
              <a:t>endsWith</a:t>
            </a:r>
            <a:r>
              <a:rPr lang="en-IN" sz="2400" dirty="0" smtClean="0"/>
              <a:t>(String suffix)   </a:t>
            </a:r>
          </a:p>
          <a:p>
            <a:pPr>
              <a:buNone/>
            </a:pPr>
            <a:r>
              <a:rPr lang="en-IN" sz="2400" dirty="0" smtClean="0"/>
              <a:t>Parameter</a:t>
            </a:r>
          </a:p>
          <a:p>
            <a:pPr>
              <a:buNone/>
            </a:pPr>
            <a:r>
              <a:rPr lang="en-IN" sz="2400" b="1" dirty="0" smtClean="0"/>
              <a:t>suffix</a:t>
            </a:r>
            <a:r>
              <a:rPr lang="en-IN" sz="2400" dirty="0" smtClean="0"/>
              <a:t> : Sequence of character</a:t>
            </a:r>
          </a:p>
          <a:p>
            <a:pPr>
              <a:buNone/>
            </a:pPr>
            <a:r>
              <a:rPr lang="en-IN" sz="2400" dirty="0" smtClean="0"/>
              <a:t>Returns</a:t>
            </a:r>
          </a:p>
          <a:p>
            <a:pPr>
              <a:buNone/>
            </a:pPr>
            <a:r>
              <a:rPr lang="en-IN" sz="2400" dirty="0" smtClean="0"/>
              <a:t>true or </a:t>
            </a:r>
            <a:r>
              <a:rPr lang="en-IN" sz="2400" dirty="0" smtClean="0"/>
              <a:t>false</a:t>
            </a:r>
          </a:p>
          <a:p>
            <a:pPr>
              <a:buNone/>
            </a:pPr>
            <a:endParaRPr lang="en-IN" sz="2400" dirty="0" smtClean="0"/>
          </a:p>
          <a:p>
            <a:pPr>
              <a:buNone/>
            </a:pPr>
            <a:r>
              <a:rPr lang="en-IN" sz="2400" b="1" dirty="0" smtClean="0"/>
              <a:t>class</a:t>
            </a:r>
            <a:r>
              <a:rPr lang="en-IN" sz="2400" dirty="0" smtClean="0"/>
              <a:t> EndsWithExample3 {    </a:t>
            </a:r>
          </a:p>
          <a:p>
            <a:pPr>
              <a:buNone/>
            </a:pPr>
            <a:r>
              <a:rPr lang="en-IN" sz="2400" b="1" dirty="0" smtClean="0"/>
              <a:t>public</a:t>
            </a:r>
            <a:r>
              <a:rPr lang="en-IN" sz="2400" dirty="0" smtClean="0"/>
              <a:t> </a:t>
            </a:r>
            <a:r>
              <a:rPr lang="en-IN" sz="2400" b="1" dirty="0" smtClean="0"/>
              <a:t>static</a:t>
            </a:r>
            <a:r>
              <a:rPr lang="en-IN" sz="2400" dirty="0" smtClean="0"/>
              <a:t> </a:t>
            </a:r>
            <a:r>
              <a:rPr lang="en-IN" sz="2400" b="1" dirty="0" smtClean="0"/>
              <a:t>void</a:t>
            </a:r>
            <a:r>
              <a:rPr lang="en-IN" sz="2400" dirty="0" smtClean="0"/>
              <a:t> main(String </a:t>
            </a:r>
            <a:r>
              <a:rPr lang="en-IN" sz="2400" dirty="0" err="1" smtClean="0"/>
              <a:t>argvs</a:t>
            </a:r>
            <a:r>
              <a:rPr lang="en-IN" sz="2400" dirty="0" smtClean="0"/>
              <a:t>[]) {  </a:t>
            </a:r>
          </a:p>
          <a:p>
            <a:pPr>
              <a:buNone/>
            </a:pPr>
            <a:r>
              <a:rPr lang="en-IN" sz="2400" dirty="0" smtClean="0"/>
              <a:t>String </a:t>
            </a:r>
            <a:r>
              <a:rPr lang="en-IN" sz="2400" dirty="0" err="1" smtClean="0"/>
              <a:t>str</a:t>
            </a:r>
            <a:r>
              <a:rPr lang="en-IN" sz="2400" dirty="0" smtClean="0"/>
              <a:t> = "Welcome to Java";  </a:t>
            </a:r>
          </a:p>
          <a:p>
            <a:pPr>
              <a:buNone/>
            </a:pPr>
            <a:r>
              <a:rPr lang="en-IN" sz="2400" dirty="0" err="1" smtClean="0"/>
              <a:t>System.out.println</a:t>
            </a:r>
            <a:r>
              <a:rPr lang="en-IN" sz="2400" dirty="0" smtClean="0"/>
              <a:t>(</a:t>
            </a:r>
            <a:r>
              <a:rPr lang="en-IN" sz="2400" dirty="0" err="1" smtClean="0"/>
              <a:t>str.endsWith</a:t>
            </a:r>
            <a:r>
              <a:rPr lang="en-IN" sz="2400" dirty="0" smtClean="0"/>
              <a:t>("java")); </a:t>
            </a:r>
          </a:p>
          <a:p>
            <a:pPr>
              <a:buNone/>
            </a:pPr>
            <a:r>
              <a:rPr lang="en-IN" sz="2400" dirty="0" err="1" smtClean="0"/>
              <a:t>System.out.println</a:t>
            </a:r>
            <a:r>
              <a:rPr lang="en-IN" sz="2400" dirty="0" smtClean="0"/>
              <a:t>(</a:t>
            </a:r>
            <a:r>
              <a:rPr lang="en-IN" sz="2400" dirty="0" err="1" smtClean="0"/>
              <a:t>str.endsWith</a:t>
            </a:r>
            <a:r>
              <a:rPr lang="en-IN" sz="2400" dirty="0" smtClean="0"/>
              <a:t>(“Java")); </a:t>
            </a:r>
          </a:p>
          <a:p>
            <a:pPr>
              <a:buNone/>
            </a:pPr>
            <a:r>
              <a:rPr lang="en-IN" sz="2400" dirty="0" err="1" smtClean="0"/>
              <a:t>System.out.println</a:t>
            </a:r>
            <a:r>
              <a:rPr lang="en-IN" sz="2400" dirty="0" smtClean="0"/>
              <a:t>(</a:t>
            </a:r>
            <a:r>
              <a:rPr lang="en-IN" sz="2400" dirty="0" err="1" smtClean="0"/>
              <a:t>str.endsWith</a:t>
            </a:r>
            <a:r>
              <a:rPr lang="en-IN" sz="2400" dirty="0" smtClean="0"/>
              <a:t>(“to")); </a:t>
            </a:r>
          </a:p>
          <a:p>
            <a:pPr>
              <a:buNone/>
            </a:pPr>
            <a:r>
              <a:rPr lang="en-IN" sz="2400" dirty="0" smtClean="0"/>
              <a:t>}</a:t>
            </a:r>
          </a:p>
          <a:p>
            <a:pPr>
              <a:buNone/>
            </a:pPr>
            <a:r>
              <a:rPr lang="en-IN" sz="2400" dirty="0" smtClean="0"/>
              <a:t>}</a:t>
            </a:r>
            <a:endParaRPr lang="en-IN" sz="2400" dirty="0" smtClean="0"/>
          </a:p>
          <a:p>
            <a:pPr>
              <a:buNone/>
            </a:pPr>
            <a:endParaRPr lang="en-IN" sz="2400" dirty="0" smtClean="0"/>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equals() versus ==</a:t>
            </a:r>
          </a:p>
          <a:p>
            <a:pPr algn="just"/>
            <a:r>
              <a:rPr lang="en-IN" sz="2400" dirty="0" smtClean="0"/>
              <a:t>equals() method and == operator performs two different </a:t>
            </a:r>
            <a:r>
              <a:rPr lang="en-IN" sz="2400" dirty="0" err="1" smtClean="0"/>
              <a:t>operations.equals</a:t>
            </a:r>
            <a:r>
              <a:rPr lang="en-IN" sz="2400" dirty="0" smtClean="0"/>
              <a:t> method compares the characters inside a string </a:t>
            </a:r>
            <a:r>
              <a:rPr lang="en-IN" sz="2400" dirty="0" err="1" smtClean="0"/>
              <a:t>object.The</a:t>
            </a:r>
            <a:r>
              <a:rPr lang="en-IN" sz="2400" dirty="0" smtClean="0"/>
              <a:t> == operator compares two object references to see whether they refer to the same instance.</a:t>
            </a:r>
          </a:p>
          <a:p>
            <a:pPr algn="just">
              <a:buNone/>
            </a:pPr>
            <a:r>
              <a:rPr lang="en-IN" sz="2400" dirty="0" smtClean="0"/>
              <a:t>class Equals{</a:t>
            </a:r>
          </a:p>
          <a:p>
            <a:pPr algn="just">
              <a:buNone/>
            </a:pPr>
            <a:r>
              <a:rPr lang="en-IN" sz="2400" dirty="0" smtClean="0"/>
              <a:t>  public static void main(String </a:t>
            </a:r>
            <a:r>
              <a:rPr lang="en-IN" sz="2400" dirty="0" err="1" smtClean="0"/>
              <a:t>args</a:t>
            </a:r>
            <a:r>
              <a:rPr lang="en-IN" sz="2400" dirty="0" smtClean="0"/>
              <a:t>[]){</a:t>
            </a:r>
          </a:p>
          <a:p>
            <a:pPr algn="just">
              <a:buNone/>
            </a:pPr>
            <a:r>
              <a:rPr lang="en-IN" sz="2400" dirty="0" smtClean="0"/>
              <a:t> String s1=“Hello”;</a:t>
            </a:r>
          </a:p>
          <a:p>
            <a:pPr algn="just">
              <a:buNone/>
            </a:pPr>
            <a:r>
              <a:rPr lang="en-IN" sz="2400" dirty="0" smtClean="0"/>
              <a:t> String s2=new String(s1);</a:t>
            </a:r>
          </a:p>
          <a:p>
            <a:pPr algn="just">
              <a:buNone/>
            </a:pPr>
            <a:r>
              <a:rPr lang="en-IN" sz="2400" dirty="0" err="1" smtClean="0"/>
              <a:t>System.out.println</a:t>
            </a:r>
            <a:r>
              <a:rPr lang="en-IN" sz="2400" dirty="0" smtClean="0"/>
              <a:t>(s1 + “ equals “ +s2+ “ “ +s1.equals(s2));</a:t>
            </a:r>
          </a:p>
          <a:p>
            <a:pPr algn="just">
              <a:buNone/>
            </a:pPr>
            <a:r>
              <a:rPr lang="en-IN" sz="2400" dirty="0" err="1" smtClean="0"/>
              <a:t>System.out.println</a:t>
            </a:r>
            <a:r>
              <a:rPr lang="en-IN" sz="2400" dirty="0" smtClean="0"/>
              <a:t>(s1+ “  “+s2+ “ “+(s1==s2));</a:t>
            </a:r>
          </a:p>
          <a:p>
            <a:pPr algn="just">
              <a:buNone/>
            </a:pPr>
            <a:r>
              <a:rPr lang="en-IN" sz="2400" dirty="0" smtClean="0"/>
              <a:t>}</a:t>
            </a:r>
          </a:p>
          <a:p>
            <a:pPr algn="just">
              <a:buNone/>
            </a:pPr>
            <a:r>
              <a:rPr lang="en-IN" sz="2400" dirty="0" smtClean="0"/>
              <a:t>}</a:t>
            </a:r>
          </a:p>
          <a:p>
            <a:pPr algn="just">
              <a:buNone/>
            </a:pPr>
            <a:r>
              <a:rPr lang="en-IN" sz="2400" dirty="0" smtClean="0"/>
              <a:t>Output</a:t>
            </a:r>
          </a:p>
          <a:p>
            <a:pPr algn="just">
              <a:buNone/>
            </a:pPr>
            <a:r>
              <a:rPr lang="it-IT" sz="2400" dirty="0" smtClean="0"/>
              <a:t>Hello equals Hello true</a:t>
            </a:r>
          </a:p>
          <a:p>
            <a:pPr algn="just">
              <a:buNone/>
            </a:pPr>
            <a:r>
              <a:rPr lang="it-IT" sz="2400" dirty="0" smtClean="0"/>
              <a:t>Hello equals Hello false</a:t>
            </a:r>
          </a:p>
          <a:p>
            <a:pPr algn="just">
              <a:buNone/>
            </a:pPr>
            <a:endParaRPr lang="en-IN" sz="2400" dirty="0" smtClean="0"/>
          </a:p>
          <a:p>
            <a:pPr>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IN" b="1" dirty="0" err="1" smtClean="0"/>
              <a:t>compareTo</a:t>
            </a:r>
            <a:r>
              <a:rPr lang="en-IN" b="1" dirty="0" smtClean="0"/>
              <a:t>() Method</a:t>
            </a:r>
          </a:p>
          <a:p>
            <a:pPr algn="just"/>
            <a:r>
              <a:rPr lang="en-IN" sz="2800" dirty="0" smtClean="0"/>
              <a:t>General </a:t>
            </a:r>
            <a:r>
              <a:rPr lang="en-IN" sz="2800" dirty="0" err="1" smtClean="0"/>
              <a:t>formThe</a:t>
            </a:r>
            <a:r>
              <a:rPr lang="en-IN" sz="2800" dirty="0" smtClean="0"/>
              <a:t> </a:t>
            </a:r>
            <a:r>
              <a:rPr lang="en-IN" sz="2800" dirty="0" err="1" smtClean="0"/>
              <a:t>compareTo</a:t>
            </a:r>
            <a:r>
              <a:rPr lang="en-IN" sz="2800" dirty="0" smtClean="0"/>
              <a:t>() method compares two </a:t>
            </a:r>
            <a:r>
              <a:rPr lang="en-IN" sz="2800" dirty="0" smtClean="0"/>
              <a:t>strings</a:t>
            </a:r>
            <a:endParaRPr lang="en-IN" sz="2800" dirty="0" smtClean="0"/>
          </a:p>
          <a:p>
            <a:pPr algn="just"/>
            <a:r>
              <a:rPr lang="en-IN" sz="2800" dirty="0" smtClean="0"/>
              <a:t>The comparison is based on the Unicode value of each character in the strings.</a:t>
            </a:r>
          </a:p>
          <a:p>
            <a:pPr algn="just"/>
            <a:r>
              <a:rPr lang="en-IN" sz="2800" dirty="0" smtClean="0"/>
              <a:t>The method returns 0 if the string is equal to the other string. A value less than 0 is returned if the string is less than the other string (less characters) and a value greater than 0 if the string is greater than the other string (more characters).</a:t>
            </a:r>
          </a:p>
          <a:p>
            <a:pPr>
              <a:buNone/>
            </a:pPr>
            <a:endParaRPr lang="en-IN" sz="2800" dirty="0" smtClean="0"/>
          </a:p>
          <a:p>
            <a:pPr>
              <a:buNone/>
            </a:pPr>
            <a:r>
              <a:rPr lang="en-IN" sz="2800" dirty="0" err="1" smtClean="0"/>
              <a:t>Int</a:t>
            </a:r>
            <a:r>
              <a:rPr lang="en-IN" sz="2800" dirty="0" smtClean="0"/>
              <a:t> </a:t>
            </a:r>
            <a:r>
              <a:rPr lang="en-IN" sz="2800" dirty="0" err="1" smtClean="0"/>
              <a:t>compareTo</a:t>
            </a:r>
            <a:r>
              <a:rPr lang="en-IN" sz="2800" dirty="0" smtClean="0"/>
              <a:t>(String </a:t>
            </a:r>
            <a:r>
              <a:rPr lang="en-IN" sz="2800" dirty="0" err="1" smtClean="0"/>
              <a:t>str</a:t>
            </a:r>
            <a:r>
              <a:rPr lang="en-IN" sz="2800" dirty="0" smtClean="0"/>
              <a:t>)</a:t>
            </a:r>
          </a:p>
          <a:p>
            <a:pPr>
              <a:buNone/>
            </a:pPr>
            <a:r>
              <a:rPr lang="en-IN" sz="2800" dirty="0" smtClean="0"/>
              <a:t> here </a:t>
            </a:r>
            <a:r>
              <a:rPr lang="en-IN" sz="2800" dirty="0" err="1" smtClean="0"/>
              <a:t>str</a:t>
            </a:r>
            <a:r>
              <a:rPr lang="en-IN" sz="2800" dirty="0" smtClean="0"/>
              <a:t> is the String being compared with the invoking String</a:t>
            </a:r>
          </a:p>
          <a:p>
            <a:pPr>
              <a:buNone/>
            </a:pPr>
            <a:r>
              <a:rPr lang="en-IN" sz="2800" dirty="0" smtClean="0"/>
              <a:t>If we want to ignore case differences when comparing two strings use,</a:t>
            </a:r>
          </a:p>
          <a:p>
            <a:pPr>
              <a:buNone/>
            </a:pPr>
            <a:r>
              <a:rPr lang="en-IN" sz="2800" dirty="0" err="1" smtClean="0"/>
              <a:t>Int</a:t>
            </a:r>
            <a:r>
              <a:rPr lang="en-IN" sz="2800" dirty="0" smtClean="0"/>
              <a:t> </a:t>
            </a:r>
            <a:r>
              <a:rPr lang="en-IN" sz="2800" dirty="0" err="1" smtClean="0"/>
              <a:t>compareToIgnoreCase</a:t>
            </a:r>
            <a:r>
              <a:rPr lang="en-IN" sz="2800" dirty="0" smtClean="0"/>
              <a:t>(String </a:t>
            </a:r>
            <a:r>
              <a:rPr lang="en-IN" sz="2800" dirty="0" err="1" smtClean="0"/>
              <a:t>str</a:t>
            </a:r>
            <a:r>
              <a:rPr lang="en-IN" sz="2800" dirty="0" smtClean="0"/>
              <a:t>) </a:t>
            </a:r>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dirty="0" smtClean="0"/>
              <a:t>class Equals{</a:t>
            </a:r>
          </a:p>
          <a:p>
            <a:pPr>
              <a:buNone/>
            </a:pPr>
            <a:r>
              <a:rPr lang="en-IN" dirty="0" smtClean="0"/>
              <a:t>  public static void main(String </a:t>
            </a:r>
            <a:r>
              <a:rPr lang="en-IN" dirty="0" err="1" smtClean="0"/>
              <a:t>args</a:t>
            </a:r>
            <a:r>
              <a:rPr lang="en-IN" dirty="0" smtClean="0"/>
              <a:t>[]){</a:t>
            </a:r>
          </a:p>
          <a:p>
            <a:pPr>
              <a:buNone/>
            </a:pPr>
            <a:r>
              <a:rPr lang="en-IN" dirty="0" smtClean="0"/>
              <a:t> String s1="hello";</a:t>
            </a:r>
          </a:p>
          <a:p>
            <a:pPr>
              <a:buNone/>
            </a:pPr>
            <a:r>
              <a:rPr lang="en-IN" dirty="0" smtClean="0"/>
              <a:t> String s2="Hello";</a:t>
            </a:r>
          </a:p>
          <a:p>
            <a:pPr>
              <a:buNone/>
            </a:pPr>
            <a:r>
              <a:rPr lang="en-IN" dirty="0" smtClean="0"/>
              <a:t> String s3="welcome";</a:t>
            </a:r>
          </a:p>
          <a:p>
            <a:pPr>
              <a:buNone/>
            </a:pPr>
            <a:r>
              <a:rPr lang="en-IN" dirty="0" smtClean="0"/>
              <a:t> </a:t>
            </a:r>
            <a:r>
              <a:rPr lang="en-IN" dirty="0" err="1" smtClean="0"/>
              <a:t>System.out.println</a:t>
            </a:r>
            <a:r>
              <a:rPr lang="en-IN" dirty="0" smtClean="0"/>
              <a:t>(s2.compareToIgnoreCase(s1));</a:t>
            </a:r>
          </a:p>
          <a:p>
            <a:pPr>
              <a:buNone/>
            </a:pPr>
            <a:r>
              <a:rPr lang="en-IN" dirty="0" smtClean="0"/>
              <a:t> </a:t>
            </a:r>
            <a:r>
              <a:rPr lang="en-IN" dirty="0" err="1" smtClean="0"/>
              <a:t>System.out.println</a:t>
            </a:r>
            <a:r>
              <a:rPr lang="en-IN" dirty="0" smtClean="0"/>
              <a:t>(s2.compareTo(s3));</a:t>
            </a:r>
          </a:p>
          <a:p>
            <a:pPr>
              <a:buNone/>
            </a:pPr>
            <a:r>
              <a:rPr lang="en-IN" dirty="0" err="1" smtClean="0"/>
              <a:t>System.out.println</a:t>
            </a:r>
            <a:r>
              <a:rPr lang="en-IN" dirty="0" smtClean="0"/>
              <a:t>(s3.compareTo(s1));</a:t>
            </a:r>
          </a:p>
          <a:p>
            <a:pPr>
              <a:buNone/>
            </a:pPr>
            <a:r>
              <a:rPr lang="en-IN" dirty="0" smtClean="0"/>
              <a:t>}</a:t>
            </a:r>
          </a:p>
          <a:p>
            <a:pPr>
              <a:buNone/>
            </a:pPr>
            <a:r>
              <a:rPr lang="en-IN" dirty="0" smtClean="0"/>
              <a:t>}</a:t>
            </a:r>
          </a:p>
          <a:p>
            <a:pPr>
              <a:buNone/>
            </a:pPr>
            <a:r>
              <a:rPr lang="en-IN" dirty="0" smtClean="0"/>
              <a:t>Output</a:t>
            </a:r>
          </a:p>
          <a:p>
            <a:pPr>
              <a:buNone/>
            </a:pPr>
            <a:r>
              <a:rPr lang="en-IN" dirty="0" smtClean="0"/>
              <a:t>0</a:t>
            </a:r>
          </a:p>
          <a:p>
            <a:pPr>
              <a:buNone/>
            </a:pPr>
            <a:r>
              <a:rPr lang="en-IN" dirty="0" smtClean="0"/>
              <a:t>-47</a:t>
            </a:r>
          </a:p>
          <a:p>
            <a:pPr>
              <a:buNone/>
            </a:pPr>
            <a:r>
              <a:rPr lang="en-IN" dirty="0" smtClean="0"/>
              <a:t>15</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smtClean="0"/>
              <a:t>Searching Strings</a:t>
            </a:r>
          </a:p>
          <a:p>
            <a:pPr algn="just"/>
            <a:r>
              <a:rPr lang="en-IN" sz="2400" dirty="0" smtClean="0"/>
              <a:t>The String class provides two methods that allow you to search a string for a specified character or substring:</a:t>
            </a:r>
          </a:p>
          <a:p>
            <a:pPr algn="just"/>
            <a:r>
              <a:rPr lang="en-IN" sz="2400" i="1" dirty="0" err="1" smtClean="0"/>
              <a:t>indexOf</a:t>
            </a:r>
            <a:r>
              <a:rPr lang="en-IN" sz="2400" i="1" dirty="0" smtClean="0"/>
              <a:t>( )</a:t>
            </a:r>
            <a:r>
              <a:rPr lang="en-IN" sz="2400" dirty="0" smtClean="0"/>
              <a:t> Searches for the first occurrence of a character or substring.</a:t>
            </a:r>
          </a:p>
          <a:p>
            <a:pPr algn="just"/>
            <a:r>
              <a:rPr lang="en-IN" sz="2400" i="1" dirty="0" err="1" smtClean="0"/>
              <a:t>lastIndexOf</a:t>
            </a:r>
            <a:r>
              <a:rPr lang="en-IN" sz="2400" i="1" dirty="0" smtClean="0"/>
              <a:t>( )</a:t>
            </a:r>
            <a:r>
              <a:rPr lang="en-IN" sz="2400" dirty="0" smtClean="0"/>
              <a:t> Searches for the last occurrence of a character or substring. These two methods are overloaded in several different ways. In all cases, the methods return the index at which the character or substring was found, or –1 on failure</a:t>
            </a:r>
            <a:r>
              <a:rPr lang="en-IN" dirty="0" smtClean="0"/>
              <a:t>.</a:t>
            </a:r>
          </a:p>
          <a:p>
            <a:r>
              <a:rPr lang="en-IN" sz="2800" dirty="0" smtClean="0"/>
              <a:t>To search for the first occurrence of a character, use</a:t>
            </a:r>
          </a:p>
          <a:p>
            <a:pPr>
              <a:buNone/>
            </a:pPr>
            <a:r>
              <a:rPr lang="en-IN" sz="2800" dirty="0" err="1" smtClean="0"/>
              <a:t>int</a:t>
            </a:r>
            <a:r>
              <a:rPr lang="en-IN" sz="2800" dirty="0" smtClean="0"/>
              <a:t> </a:t>
            </a:r>
            <a:r>
              <a:rPr lang="en-IN" sz="2800" dirty="0" err="1" smtClean="0"/>
              <a:t>indexOf</a:t>
            </a:r>
            <a:r>
              <a:rPr lang="en-IN" sz="2800" dirty="0" smtClean="0"/>
              <a:t>(</a:t>
            </a:r>
            <a:r>
              <a:rPr lang="en-IN" sz="2800" dirty="0" err="1" smtClean="0"/>
              <a:t>int</a:t>
            </a:r>
            <a:r>
              <a:rPr lang="en-IN" sz="2800" dirty="0" smtClean="0"/>
              <a:t> </a:t>
            </a:r>
            <a:r>
              <a:rPr lang="en-IN" sz="2800" dirty="0" err="1" smtClean="0"/>
              <a:t>ch</a:t>
            </a:r>
            <a:r>
              <a:rPr lang="en-IN" sz="2800" dirty="0" smtClean="0"/>
              <a:t>)</a:t>
            </a:r>
          </a:p>
          <a:p>
            <a:r>
              <a:rPr lang="en-IN" sz="2800" dirty="0" smtClean="0"/>
              <a:t>To search for the last occurrence of a character, use</a:t>
            </a:r>
          </a:p>
          <a:p>
            <a:pPr>
              <a:buNone/>
            </a:pPr>
            <a:r>
              <a:rPr lang="en-IN" sz="2800" dirty="0" err="1" smtClean="0"/>
              <a:t>int</a:t>
            </a:r>
            <a:r>
              <a:rPr lang="en-IN" sz="2800" dirty="0" smtClean="0"/>
              <a:t> </a:t>
            </a:r>
            <a:r>
              <a:rPr lang="en-IN" sz="2800" dirty="0" err="1" smtClean="0"/>
              <a:t>lastIndexOf</a:t>
            </a:r>
            <a:r>
              <a:rPr lang="en-IN" sz="2800" dirty="0" smtClean="0"/>
              <a:t>(</a:t>
            </a:r>
            <a:r>
              <a:rPr lang="en-IN" sz="2800" dirty="0" err="1" smtClean="0"/>
              <a:t>int</a:t>
            </a:r>
            <a:r>
              <a:rPr lang="en-IN" sz="2800" dirty="0" smtClean="0"/>
              <a:t> </a:t>
            </a:r>
            <a:r>
              <a:rPr lang="en-IN" sz="2800" dirty="0" err="1" smtClean="0"/>
              <a:t>ch</a:t>
            </a:r>
            <a:r>
              <a:rPr lang="en-IN" sz="2800" dirty="0" smtClean="0"/>
              <a:t>)</a:t>
            </a:r>
          </a:p>
          <a:p>
            <a:pPr>
              <a:buNone/>
            </a:pPr>
            <a:r>
              <a:rPr lang="en-IN" sz="2800" dirty="0" smtClean="0"/>
              <a:t>Here, </a:t>
            </a:r>
            <a:r>
              <a:rPr lang="en-IN" sz="2800" i="1" dirty="0" err="1" smtClean="0"/>
              <a:t>ch</a:t>
            </a:r>
            <a:r>
              <a:rPr lang="en-IN" sz="2800" dirty="0" smtClean="0"/>
              <a:t> is the character being sought.</a:t>
            </a:r>
          </a:p>
          <a:p>
            <a:pPr>
              <a:buNone/>
            </a:pPr>
            <a:endParaRPr lang="en-IN" sz="2800" dirty="0" smtClean="0"/>
          </a:p>
          <a:p>
            <a:pPr algn="just"/>
            <a:endParaRPr lang="en-IN" dirty="0" smtClean="0"/>
          </a:p>
          <a:p>
            <a:pPr algn="just">
              <a:buNone/>
            </a:pPr>
            <a:endParaRPr lang="en-IN" dirty="0" smtClean="0"/>
          </a:p>
          <a:p>
            <a:pPr>
              <a:buNone/>
            </a:pPr>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IN" sz="3000" dirty="0" smtClean="0"/>
              <a:t>To search for the first or last occurrence of a substring, use</a:t>
            </a:r>
          </a:p>
          <a:p>
            <a:pPr>
              <a:buNone/>
            </a:pPr>
            <a:r>
              <a:rPr lang="en-IN" sz="3000" dirty="0" err="1" smtClean="0"/>
              <a:t>int</a:t>
            </a:r>
            <a:r>
              <a:rPr lang="en-IN" sz="3000" dirty="0" smtClean="0"/>
              <a:t> </a:t>
            </a:r>
            <a:r>
              <a:rPr lang="en-IN" sz="3000" dirty="0" err="1" smtClean="0"/>
              <a:t>indexOf</a:t>
            </a:r>
            <a:r>
              <a:rPr lang="en-IN" sz="3000" dirty="0" smtClean="0"/>
              <a:t>(String </a:t>
            </a:r>
            <a:r>
              <a:rPr lang="en-IN" sz="3000" dirty="0" err="1" smtClean="0"/>
              <a:t>str</a:t>
            </a:r>
            <a:r>
              <a:rPr lang="en-IN" sz="3000" dirty="0" smtClean="0"/>
              <a:t>) </a:t>
            </a:r>
            <a:endParaRPr lang="en-IN" sz="3000" dirty="0" smtClean="0"/>
          </a:p>
          <a:p>
            <a:pPr>
              <a:buNone/>
            </a:pPr>
            <a:r>
              <a:rPr lang="en-IN" sz="3000" dirty="0" err="1" smtClean="0"/>
              <a:t>int</a:t>
            </a:r>
            <a:r>
              <a:rPr lang="en-IN" sz="3000" dirty="0" smtClean="0"/>
              <a:t> </a:t>
            </a:r>
            <a:r>
              <a:rPr lang="en-IN" sz="3000" dirty="0" err="1" smtClean="0"/>
              <a:t>lastIndexOf</a:t>
            </a:r>
            <a:r>
              <a:rPr lang="en-IN" sz="3000" dirty="0" smtClean="0"/>
              <a:t>(String </a:t>
            </a:r>
            <a:r>
              <a:rPr lang="en-IN" sz="3000" dirty="0" err="1" smtClean="0"/>
              <a:t>str</a:t>
            </a:r>
            <a:r>
              <a:rPr lang="en-IN" sz="3000" dirty="0" smtClean="0"/>
              <a:t>)</a:t>
            </a:r>
          </a:p>
          <a:p>
            <a:pPr>
              <a:buNone/>
            </a:pPr>
            <a:r>
              <a:rPr lang="en-IN" sz="3000" dirty="0" smtClean="0"/>
              <a:t>Here, </a:t>
            </a:r>
            <a:r>
              <a:rPr lang="en-IN" sz="3000" b="1" dirty="0" err="1" smtClean="0"/>
              <a:t>str</a:t>
            </a:r>
            <a:r>
              <a:rPr lang="en-IN" sz="3000" dirty="0" smtClean="0"/>
              <a:t> specifies the substring.</a:t>
            </a:r>
          </a:p>
          <a:p>
            <a:r>
              <a:rPr lang="en-IN" sz="3000" dirty="0" smtClean="0"/>
              <a:t>We </a:t>
            </a:r>
            <a:r>
              <a:rPr lang="en-IN" sz="3000" dirty="0" smtClean="0"/>
              <a:t>can specify a starting point for the search using these forms:</a:t>
            </a:r>
          </a:p>
          <a:p>
            <a:pPr>
              <a:buNone/>
            </a:pP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indexOf</a:t>
            </a:r>
            <a:r>
              <a:rPr lang="en-IN" sz="2600" dirty="0" smtClean="0">
                <a:solidFill>
                  <a:srgbClr val="FF0000"/>
                </a:solidFill>
              </a:rPr>
              <a:t>(</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ch</a:t>
            </a:r>
            <a:r>
              <a:rPr lang="en-IN" sz="2600" dirty="0" smtClean="0">
                <a:solidFill>
                  <a:srgbClr val="FF0000"/>
                </a:solidFill>
              </a:rPr>
              <a:t>, </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startIndex</a:t>
            </a:r>
            <a:r>
              <a:rPr lang="en-IN" sz="2600" dirty="0" smtClean="0">
                <a:solidFill>
                  <a:srgbClr val="FF0000"/>
                </a:solidFill>
              </a:rPr>
              <a:t>) </a:t>
            </a:r>
          </a:p>
          <a:p>
            <a:pPr>
              <a:buNone/>
            </a:pP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lastIndexOf</a:t>
            </a:r>
            <a:r>
              <a:rPr lang="en-IN" sz="2600" dirty="0" smtClean="0">
                <a:solidFill>
                  <a:srgbClr val="FF0000"/>
                </a:solidFill>
              </a:rPr>
              <a:t>(</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ch</a:t>
            </a:r>
            <a:r>
              <a:rPr lang="en-IN" sz="2600" dirty="0" smtClean="0">
                <a:solidFill>
                  <a:srgbClr val="FF0000"/>
                </a:solidFill>
              </a:rPr>
              <a:t>, </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startIndex</a:t>
            </a:r>
            <a:r>
              <a:rPr lang="en-IN" sz="2600" dirty="0" smtClean="0">
                <a:solidFill>
                  <a:srgbClr val="FF0000"/>
                </a:solidFill>
              </a:rPr>
              <a:t>) </a:t>
            </a:r>
          </a:p>
          <a:p>
            <a:pPr>
              <a:buNone/>
            </a:pP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indexOf</a:t>
            </a:r>
            <a:r>
              <a:rPr lang="en-IN" sz="2600" dirty="0" smtClean="0">
                <a:solidFill>
                  <a:srgbClr val="FF0000"/>
                </a:solidFill>
              </a:rPr>
              <a:t>(String </a:t>
            </a:r>
            <a:r>
              <a:rPr lang="en-IN" sz="2600" dirty="0" err="1" smtClean="0">
                <a:solidFill>
                  <a:srgbClr val="FF0000"/>
                </a:solidFill>
              </a:rPr>
              <a:t>str</a:t>
            </a:r>
            <a:r>
              <a:rPr lang="en-IN" sz="2600" dirty="0" smtClean="0">
                <a:solidFill>
                  <a:srgbClr val="FF0000"/>
                </a:solidFill>
              </a:rPr>
              <a:t>, </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startIndex</a:t>
            </a:r>
            <a:r>
              <a:rPr lang="en-IN" sz="2600" dirty="0" smtClean="0">
                <a:solidFill>
                  <a:srgbClr val="FF0000"/>
                </a:solidFill>
              </a:rPr>
              <a:t>) </a:t>
            </a:r>
          </a:p>
          <a:p>
            <a:pPr>
              <a:buNone/>
            </a:pP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lastIndexOf</a:t>
            </a:r>
            <a:r>
              <a:rPr lang="en-IN" sz="2600" dirty="0" smtClean="0">
                <a:solidFill>
                  <a:srgbClr val="FF0000"/>
                </a:solidFill>
              </a:rPr>
              <a:t>(String </a:t>
            </a:r>
            <a:r>
              <a:rPr lang="en-IN" sz="2600" dirty="0" err="1" smtClean="0">
                <a:solidFill>
                  <a:srgbClr val="FF0000"/>
                </a:solidFill>
              </a:rPr>
              <a:t>str</a:t>
            </a:r>
            <a:r>
              <a:rPr lang="en-IN" sz="2600" dirty="0" smtClean="0">
                <a:solidFill>
                  <a:srgbClr val="FF0000"/>
                </a:solidFill>
              </a:rPr>
              <a:t>, </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startIndex</a:t>
            </a:r>
            <a:r>
              <a:rPr lang="en-IN" sz="2600" dirty="0" smtClean="0">
                <a:solidFill>
                  <a:srgbClr val="FF0000"/>
                </a:solidFill>
              </a:rPr>
              <a:t>)</a:t>
            </a:r>
            <a:endParaRPr lang="en-IN" sz="3000" dirty="0" smtClean="0">
              <a:solidFill>
                <a:srgbClr val="FF0000"/>
              </a:solidFill>
            </a:endParaRPr>
          </a:p>
          <a:p>
            <a:pPr>
              <a:buNone/>
            </a:pPr>
            <a:r>
              <a:rPr lang="en-IN" sz="3000" dirty="0" smtClean="0"/>
              <a:t>Here, </a:t>
            </a:r>
            <a:r>
              <a:rPr lang="en-IN" sz="3000" dirty="0" err="1" smtClean="0"/>
              <a:t>startIndex</a:t>
            </a:r>
            <a:r>
              <a:rPr lang="en-IN" sz="3000" dirty="0" smtClean="0"/>
              <a:t> specifies the index at which point the search begins. </a:t>
            </a:r>
          </a:p>
          <a:p>
            <a:pPr>
              <a:buNone/>
            </a:pPr>
            <a:r>
              <a:rPr lang="en-IN" sz="3000" dirty="0" smtClean="0"/>
              <a:t>For </a:t>
            </a:r>
            <a:r>
              <a:rPr lang="en-IN" sz="3000" dirty="0" err="1" smtClean="0"/>
              <a:t>indexOf</a:t>
            </a:r>
            <a:r>
              <a:rPr lang="en-IN" sz="3000" dirty="0" smtClean="0"/>
              <a:t>( ), the search runs from </a:t>
            </a:r>
            <a:r>
              <a:rPr lang="en-IN" sz="3000" dirty="0" err="1" smtClean="0"/>
              <a:t>startIndex</a:t>
            </a:r>
            <a:r>
              <a:rPr lang="en-IN" sz="3000" dirty="0" smtClean="0"/>
              <a:t> to the end of the string. </a:t>
            </a:r>
          </a:p>
          <a:p>
            <a:pPr>
              <a:buNone/>
            </a:pPr>
            <a:r>
              <a:rPr lang="en-IN" sz="3000" dirty="0" smtClean="0"/>
              <a:t>For </a:t>
            </a:r>
            <a:r>
              <a:rPr lang="en-IN" sz="3000" dirty="0" err="1" smtClean="0"/>
              <a:t>lastIndexOf</a:t>
            </a:r>
            <a:r>
              <a:rPr lang="en-IN" sz="3000" dirty="0" smtClean="0"/>
              <a:t>( ), the search runs from </a:t>
            </a:r>
            <a:r>
              <a:rPr lang="en-IN" sz="3000" dirty="0" err="1" smtClean="0"/>
              <a:t>lastIndex</a:t>
            </a:r>
            <a:r>
              <a:rPr lang="en-IN" sz="3000" dirty="0" smtClean="0"/>
              <a:t> </a:t>
            </a:r>
            <a:r>
              <a:rPr lang="en-IN" sz="3000" dirty="0" smtClean="0"/>
              <a:t>to zero.</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dirty="0" smtClean="0"/>
              <a:t>// Demonstrate </a:t>
            </a:r>
            <a:r>
              <a:rPr lang="en-IN" dirty="0" err="1" smtClean="0"/>
              <a:t>indexOf</a:t>
            </a:r>
            <a:r>
              <a:rPr lang="en-IN" dirty="0" smtClean="0"/>
              <a:t>() and </a:t>
            </a:r>
            <a:r>
              <a:rPr lang="en-IN" dirty="0" err="1" smtClean="0"/>
              <a:t>lastIndexOf</a:t>
            </a:r>
            <a:r>
              <a:rPr lang="en-IN" dirty="0" smtClean="0"/>
              <a:t>(). </a:t>
            </a:r>
          </a:p>
          <a:p>
            <a:pPr algn="just">
              <a:buNone/>
            </a:pPr>
            <a:r>
              <a:rPr lang="en-IN" sz="2200" dirty="0" smtClean="0"/>
              <a:t>class </a:t>
            </a:r>
            <a:r>
              <a:rPr lang="en-IN" sz="2200" dirty="0" err="1" smtClean="0"/>
              <a:t>indexOfDemo</a:t>
            </a:r>
            <a:r>
              <a:rPr lang="en-IN" sz="2200" dirty="0" smtClean="0"/>
              <a:t> {</a:t>
            </a:r>
          </a:p>
          <a:p>
            <a:pPr algn="just">
              <a:buNone/>
            </a:pPr>
            <a:r>
              <a:rPr lang="en-IN" sz="2200" dirty="0" smtClean="0"/>
              <a:t> public static void main(String </a:t>
            </a:r>
            <a:r>
              <a:rPr lang="en-IN" sz="2200" dirty="0" err="1" smtClean="0"/>
              <a:t>args</a:t>
            </a:r>
            <a:r>
              <a:rPr lang="en-IN" sz="2200" dirty="0" smtClean="0"/>
              <a:t>[]) { </a:t>
            </a:r>
          </a:p>
          <a:p>
            <a:pPr algn="just">
              <a:buNone/>
            </a:pPr>
            <a:r>
              <a:rPr lang="en-IN" sz="2200" dirty="0" smtClean="0"/>
              <a:t>String s = "Now is the time for all good men </a:t>
            </a:r>
            <a:r>
              <a:rPr lang="en-IN" sz="2200" dirty="0" smtClean="0"/>
              <a:t>“;</a:t>
            </a:r>
            <a:endParaRPr lang="en-IN" sz="2200" dirty="0" smtClean="0"/>
          </a:p>
          <a:p>
            <a:pPr algn="just">
              <a:buNone/>
            </a:pPr>
            <a:r>
              <a:rPr lang="en-IN" sz="2200" dirty="0" err="1" smtClean="0"/>
              <a:t>System.out.println</a:t>
            </a:r>
            <a:r>
              <a:rPr lang="en-IN" sz="2200" dirty="0" smtClean="0"/>
              <a:t>(s);</a:t>
            </a:r>
          </a:p>
          <a:p>
            <a:pPr>
              <a:buNone/>
            </a:pPr>
            <a:r>
              <a:rPr lang="en-IN" sz="3300" dirty="0" smtClean="0"/>
              <a:t> </a:t>
            </a:r>
            <a:r>
              <a:rPr lang="en-IN" sz="2200" dirty="0" err="1" smtClean="0">
                <a:solidFill>
                  <a:srgbClr val="FF0000"/>
                </a:solidFill>
              </a:rPr>
              <a:t>System.out.println</a:t>
            </a:r>
            <a:r>
              <a:rPr lang="en-IN" sz="2200" dirty="0" smtClean="0">
                <a:solidFill>
                  <a:srgbClr val="FF0000"/>
                </a:solidFill>
              </a:rPr>
              <a:t>("</a:t>
            </a:r>
            <a:r>
              <a:rPr lang="en-IN" sz="2200" dirty="0" err="1" smtClean="0">
                <a:solidFill>
                  <a:srgbClr val="FF0000"/>
                </a:solidFill>
              </a:rPr>
              <a:t>indexOf</a:t>
            </a:r>
            <a:r>
              <a:rPr lang="en-IN" sz="2200" dirty="0" smtClean="0">
                <a:solidFill>
                  <a:srgbClr val="FF0000"/>
                </a:solidFill>
              </a:rPr>
              <a:t>(t) = " + </a:t>
            </a:r>
            <a:r>
              <a:rPr lang="en-IN" sz="2200" dirty="0" err="1" smtClean="0">
                <a:solidFill>
                  <a:srgbClr val="FF0000"/>
                </a:solidFill>
              </a:rPr>
              <a:t>s.indexOf</a:t>
            </a:r>
            <a:r>
              <a:rPr lang="en-IN" sz="2200" dirty="0" smtClean="0">
                <a:solidFill>
                  <a:srgbClr val="FF0000"/>
                </a:solidFill>
              </a:rPr>
              <a:t>('t')); </a:t>
            </a:r>
            <a:r>
              <a:rPr lang="en-IN" sz="2200" dirty="0" err="1" smtClean="0">
                <a:solidFill>
                  <a:srgbClr val="FF0000"/>
                </a:solidFill>
              </a:rPr>
              <a:t>System.out.println</a:t>
            </a:r>
            <a:r>
              <a:rPr lang="en-IN" sz="2200" dirty="0" smtClean="0">
                <a:solidFill>
                  <a:srgbClr val="FF0000"/>
                </a:solidFill>
              </a:rPr>
              <a:t>("</a:t>
            </a:r>
            <a:r>
              <a:rPr lang="en-IN" sz="2200" dirty="0" err="1" smtClean="0">
                <a:solidFill>
                  <a:srgbClr val="FF0000"/>
                </a:solidFill>
              </a:rPr>
              <a:t>lastIndexOf</a:t>
            </a:r>
            <a:r>
              <a:rPr lang="en-IN" sz="2200" dirty="0" smtClean="0">
                <a:solidFill>
                  <a:srgbClr val="FF0000"/>
                </a:solidFill>
              </a:rPr>
              <a:t>(t) = " + </a:t>
            </a:r>
            <a:r>
              <a:rPr lang="en-IN" sz="2200" dirty="0" err="1" smtClean="0">
                <a:solidFill>
                  <a:srgbClr val="FF0000"/>
                </a:solidFill>
              </a:rPr>
              <a:t>s.lastIndexOf</a:t>
            </a:r>
            <a:r>
              <a:rPr lang="en-IN" sz="2200" dirty="0" smtClean="0">
                <a:solidFill>
                  <a:srgbClr val="FF0000"/>
                </a:solidFill>
              </a:rPr>
              <a:t>('t')); </a:t>
            </a:r>
            <a:endParaRPr lang="en-IN" sz="2200" dirty="0" smtClean="0">
              <a:solidFill>
                <a:srgbClr val="FF0000"/>
              </a:solidFill>
            </a:endParaRPr>
          </a:p>
          <a:p>
            <a:pPr>
              <a:buNone/>
            </a:pPr>
            <a:r>
              <a:rPr lang="en-IN" sz="2200" dirty="0" err="1" smtClean="0"/>
              <a:t>System.out.println</a:t>
            </a:r>
            <a:r>
              <a:rPr lang="en-IN" sz="2200" dirty="0" smtClean="0"/>
              <a:t>("</a:t>
            </a:r>
            <a:r>
              <a:rPr lang="en-IN" sz="2200" dirty="0" err="1" smtClean="0"/>
              <a:t>indexOf</a:t>
            </a:r>
            <a:r>
              <a:rPr lang="en-IN" sz="2200" dirty="0" smtClean="0"/>
              <a:t>(the) = " + </a:t>
            </a:r>
            <a:r>
              <a:rPr lang="en-IN" sz="2200" dirty="0" err="1" smtClean="0"/>
              <a:t>s.indexOf</a:t>
            </a:r>
            <a:r>
              <a:rPr lang="en-IN" sz="2200" dirty="0" smtClean="0"/>
              <a:t>("the")); </a:t>
            </a:r>
            <a:r>
              <a:rPr lang="en-IN" sz="2200" dirty="0" err="1" smtClean="0"/>
              <a:t>System.out.println</a:t>
            </a:r>
            <a:r>
              <a:rPr lang="en-IN" sz="2200" dirty="0" smtClean="0"/>
              <a:t>("</a:t>
            </a:r>
            <a:r>
              <a:rPr lang="en-IN" sz="2200" dirty="0" err="1" smtClean="0"/>
              <a:t>lastIndexOf</a:t>
            </a:r>
            <a:r>
              <a:rPr lang="en-IN" sz="2200" dirty="0" smtClean="0"/>
              <a:t>(the) = " + </a:t>
            </a:r>
            <a:r>
              <a:rPr lang="en-IN" sz="2200" dirty="0" err="1" smtClean="0"/>
              <a:t>s.lastIndexOf</a:t>
            </a:r>
            <a:r>
              <a:rPr lang="en-IN" sz="2200" dirty="0" smtClean="0"/>
              <a:t>("the")); </a:t>
            </a:r>
            <a:endParaRPr lang="en-IN" sz="2200" dirty="0" smtClean="0"/>
          </a:p>
          <a:p>
            <a:pPr>
              <a:buNone/>
            </a:pPr>
            <a:endParaRPr lang="en-IN" sz="2200" dirty="0" smtClean="0"/>
          </a:p>
          <a:p>
            <a:pPr>
              <a:buNone/>
            </a:pPr>
            <a:r>
              <a:rPr lang="en-IN" sz="2200" dirty="0" err="1" smtClean="0">
                <a:solidFill>
                  <a:srgbClr val="FF0000"/>
                </a:solidFill>
              </a:rPr>
              <a:t>System.out.println</a:t>
            </a:r>
            <a:r>
              <a:rPr lang="en-IN" sz="2200" dirty="0" smtClean="0">
                <a:solidFill>
                  <a:srgbClr val="FF0000"/>
                </a:solidFill>
              </a:rPr>
              <a:t>("</a:t>
            </a:r>
            <a:r>
              <a:rPr lang="en-IN" sz="2200" dirty="0" err="1" smtClean="0">
                <a:solidFill>
                  <a:srgbClr val="FF0000"/>
                </a:solidFill>
              </a:rPr>
              <a:t>indexOf</a:t>
            </a:r>
            <a:r>
              <a:rPr lang="en-IN" sz="2200" dirty="0" smtClean="0">
                <a:solidFill>
                  <a:srgbClr val="FF0000"/>
                </a:solidFill>
              </a:rPr>
              <a:t>(t, 10) = " + </a:t>
            </a:r>
            <a:r>
              <a:rPr lang="en-IN" sz="2200" dirty="0" err="1" smtClean="0">
                <a:solidFill>
                  <a:srgbClr val="FF0000"/>
                </a:solidFill>
              </a:rPr>
              <a:t>s.indexOf</a:t>
            </a:r>
            <a:r>
              <a:rPr lang="en-IN" sz="2200" dirty="0" smtClean="0">
                <a:solidFill>
                  <a:srgbClr val="FF0000"/>
                </a:solidFill>
              </a:rPr>
              <a:t>('t', 10)); </a:t>
            </a:r>
            <a:r>
              <a:rPr lang="en-IN" sz="2200" dirty="0" err="1" smtClean="0">
                <a:solidFill>
                  <a:srgbClr val="FF0000"/>
                </a:solidFill>
              </a:rPr>
              <a:t>System.out.println</a:t>
            </a:r>
            <a:r>
              <a:rPr lang="en-IN" sz="2200" dirty="0" smtClean="0">
                <a:solidFill>
                  <a:srgbClr val="FF0000"/>
                </a:solidFill>
              </a:rPr>
              <a:t>("</a:t>
            </a:r>
            <a:r>
              <a:rPr lang="en-IN" sz="2200" dirty="0" err="1" smtClean="0">
                <a:solidFill>
                  <a:srgbClr val="FF0000"/>
                </a:solidFill>
              </a:rPr>
              <a:t>lastIndexOf</a:t>
            </a:r>
            <a:r>
              <a:rPr lang="en-IN" sz="2200" dirty="0" smtClean="0">
                <a:solidFill>
                  <a:srgbClr val="FF0000"/>
                </a:solidFill>
              </a:rPr>
              <a:t>(t, 60) = " + </a:t>
            </a:r>
            <a:r>
              <a:rPr lang="en-IN" sz="2200" dirty="0" err="1" smtClean="0">
                <a:solidFill>
                  <a:srgbClr val="FF0000"/>
                </a:solidFill>
              </a:rPr>
              <a:t>s.lastIndexOf</a:t>
            </a:r>
            <a:r>
              <a:rPr lang="en-IN" sz="2200" dirty="0" smtClean="0">
                <a:solidFill>
                  <a:srgbClr val="FF0000"/>
                </a:solidFill>
              </a:rPr>
              <a:t>('t', 60</a:t>
            </a:r>
            <a:r>
              <a:rPr lang="en-IN" sz="2200" dirty="0" smtClean="0">
                <a:solidFill>
                  <a:srgbClr val="FF0000"/>
                </a:solidFill>
              </a:rPr>
              <a:t>));</a:t>
            </a:r>
          </a:p>
          <a:p>
            <a:pPr>
              <a:buNone/>
            </a:pPr>
            <a:endParaRPr lang="en-IN" sz="2200" dirty="0" smtClean="0">
              <a:solidFill>
                <a:srgbClr val="FF0000"/>
              </a:solidFill>
            </a:endParaRPr>
          </a:p>
          <a:p>
            <a:pPr>
              <a:buNone/>
            </a:pPr>
            <a:r>
              <a:rPr lang="en-IN" sz="2200" dirty="0" smtClean="0"/>
              <a:t> </a:t>
            </a:r>
            <a:r>
              <a:rPr lang="en-IN" sz="2200" dirty="0" err="1" smtClean="0"/>
              <a:t>System.out.println</a:t>
            </a:r>
            <a:r>
              <a:rPr lang="en-IN" sz="2200" dirty="0" smtClean="0"/>
              <a:t>("</a:t>
            </a:r>
            <a:r>
              <a:rPr lang="en-IN" sz="2200" dirty="0" err="1" smtClean="0"/>
              <a:t>indexOf</a:t>
            </a:r>
            <a:r>
              <a:rPr lang="en-IN" sz="2200" dirty="0" smtClean="0"/>
              <a:t>(the, 10) = " + </a:t>
            </a:r>
            <a:r>
              <a:rPr lang="en-IN" sz="2200" dirty="0" err="1" smtClean="0"/>
              <a:t>s.indexOf</a:t>
            </a:r>
            <a:r>
              <a:rPr lang="en-IN" sz="2200" dirty="0" smtClean="0"/>
              <a:t>("the", 10)); </a:t>
            </a:r>
            <a:r>
              <a:rPr lang="en-IN" sz="2200" dirty="0" err="1" smtClean="0"/>
              <a:t>System.out.println</a:t>
            </a:r>
            <a:r>
              <a:rPr lang="en-IN" sz="2200" dirty="0" smtClean="0"/>
              <a:t>("</a:t>
            </a:r>
            <a:r>
              <a:rPr lang="en-IN" sz="2200" dirty="0" err="1" smtClean="0"/>
              <a:t>lastIndexOf</a:t>
            </a:r>
            <a:r>
              <a:rPr lang="en-IN" sz="2200" dirty="0" smtClean="0"/>
              <a:t>(the, 60) = " + </a:t>
            </a:r>
            <a:r>
              <a:rPr lang="en-IN" sz="2200" dirty="0" err="1" smtClean="0"/>
              <a:t>s.lastIndexOf</a:t>
            </a:r>
            <a:r>
              <a:rPr lang="en-IN" sz="2200" dirty="0" smtClean="0"/>
              <a:t>("the", 60)); </a:t>
            </a:r>
          </a:p>
          <a:p>
            <a:pPr algn="just">
              <a:buNone/>
            </a:pPr>
            <a:r>
              <a:rPr lang="en-IN" sz="3300" dirty="0" smtClean="0"/>
              <a:t>}</a:t>
            </a:r>
            <a:endParaRPr lang="en-IN" sz="3100" dirty="0" smtClean="0"/>
          </a:p>
          <a:p>
            <a:pPr algn="just">
              <a:buNone/>
            </a:pPr>
            <a:r>
              <a:rPr lang="en-IN" sz="3100" dirty="0" smtClean="0"/>
              <a:t> }</a:t>
            </a:r>
            <a:endParaRPr lang="en-IN" dirty="0" smtClean="0"/>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smtClean="0"/>
              <a:t>Modifying a String</a:t>
            </a:r>
          </a:p>
          <a:p>
            <a:pPr algn="just"/>
            <a:r>
              <a:rPr lang="en-IN" sz="2800" dirty="0" smtClean="0"/>
              <a:t>objects in java are immutable, whenever you want to modify a String, you must either copy it into a </a:t>
            </a:r>
            <a:r>
              <a:rPr lang="en-IN" sz="2800" i="1" dirty="0" err="1" smtClean="0"/>
              <a:t>StringBuffer</a:t>
            </a:r>
            <a:r>
              <a:rPr lang="en-IN" sz="2800" i="1" dirty="0" smtClean="0"/>
              <a:t> or </a:t>
            </a:r>
            <a:r>
              <a:rPr lang="en-IN" sz="2800" i="1" dirty="0" err="1" smtClean="0"/>
              <a:t>StringBuilder</a:t>
            </a:r>
            <a:r>
              <a:rPr lang="en-IN" sz="2800" dirty="0" smtClean="0"/>
              <a:t>, or use a String method that constructs a new copy of the string with your modifications complete.</a:t>
            </a:r>
          </a:p>
          <a:p>
            <a:pPr marL="457200" indent="-457200">
              <a:buFont typeface="+mj-lt"/>
              <a:buAutoNum type="arabicPeriod"/>
            </a:pPr>
            <a:r>
              <a:rPr lang="en-IN" sz="2800" i="1" dirty="0" smtClean="0"/>
              <a:t>substring()</a:t>
            </a:r>
            <a:endParaRPr lang="en-IN" sz="2800" dirty="0" smtClean="0"/>
          </a:p>
          <a:p>
            <a:pPr marL="457200" indent="-457200">
              <a:buFont typeface="+mj-lt"/>
              <a:buAutoNum type="arabicPeriod"/>
            </a:pPr>
            <a:r>
              <a:rPr lang="en-IN" sz="2800" i="1" dirty="0" err="1" smtClean="0"/>
              <a:t>concat</a:t>
            </a:r>
            <a:r>
              <a:rPr lang="en-IN" sz="2800" i="1" dirty="0" smtClean="0"/>
              <a:t>()</a:t>
            </a:r>
            <a:endParaRPr lang="en-IN" sz="2800" dirty="0" smtClean="0"/>
          </a:p>
          <a:p>
            <a:pPr marL="457200" indent="-457200">
              <a:buFont typeface="+mj-lt"/>
              <a:buAutoNum type="arabicPeriod"/>
            </a:pPr>
            <a:r>
              <a:rPr lang="en-IN" sz="2800" i="1" dirty="0" smtClean="0"/>
              <a:t>replace()</a:t>
            </a:r>
            <a:endParaRPr lang="en-IN" sz="2800" dirty="0" smtClean="0"/>
          </a:p>
          <a:p>
            <a:pPr marL="457200" indent="-457200">
              <a:buFont typeface="+mj-lt"/>
              <a:buAutoNum type="arabicPeriod"/>
            </a:pPr>
            <a:r>
              <a:rPr lang="en-IN" sz="2800" i="1" dirty="0" err="1" smtClean="0"/>
              <a:t>replaceAll</a:t>
            </a:r>
            <a:r>
              <a:rPr lang="en-IN" sz="2800" i="1" dirty="0" smtClean="0"/>
              <a:t>()</a:t>
            </a:r>
            <a:endParaRPr lang="en-IN" sz="2800" dirty="0" smtClean="0"/>
          </a:p>
          <a:p>
            <a:pPr marL="457200" indent="-457200">
              <a:buFont typeface="+mj-lt"/>
              <a:buAutoNum type="arabicPeriod"/>
            </a:pPr>
            <a:r>
              <a:rPr lang="en-IN" sz="2800" i="1" dirty="0" err="1" smtClean="0"/>
              <a:t>replaceFirst</a:t>
            </a:r>
            <a:r>
              <a:rPr lang="en-IN" sz="2800" i="1" dirty="0" smtClean="0"/>
              <a:t>()</a:t>
            </a:r>
            <a:endParaRPr lang="en-IN" sz="2800" dirty="0" smtClean="0"/>
          </a:p>
          <a:p>
            <a:pPr marL="457200" indent="-457200">
              <a:buFont typeface="+mj-lt"/>
              <a:buAutoNum type="arabicPeriod"/>
            </a:pPr>
            <a:r>
              <a:rPr lang="en-IN" sz="2800" i="1" dirty="0" smtClean="0"/>
              <a:t>trim()</a:t>
            </a:r>
            <a:endParaRPr lang="en-IN" sz="2800" dirty="0" smtClean="0"/>
          </a:p>
          <a:p>
            <a:pPr algn="just"/>
            <a:endParaRPr lang="en-IN"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dirty="0" smtClean="0"/>
              <a:t>There are two ways to create String object:</a:t>
            </a:r>
          </a:p>
          <a:p>
            <a:pPr>
              <a:buNone/>
            </a:pPr>
            <a:r>
              <a:rPr lang="en-IN" dirty="0" smtClean="0">
                <a:solidFill>
                  <a:srgbClr val="FF0000"/>
                </a:solidFill>
              </a:rPr>
              <a:t>1.By string literal</a:t>
            </a:r>
          </a:p>
          <a:p>
            <a:pPr>
              <a:buNone/>
            </a:pPr>
            <a:r>
              <a:rPr lang="en-IN" dirty="0" smtClean="0">
                <a:solidFill>
                  <a:srgbClr val="FF0000"/>
                </a:solidFill>
              </a:rPr>
              <a:t>2.By new keyword</a:t>
            </a:r>
          </a:p>
          <a:p>
            <a:pPr>
              <a:buNone/>
            </a:pPr>
            <a:r>
              <a:rPr lang="en-IN" dirty="0" smtClean="0"/>
              <a:t>1) String Literal</a:t>
            </a:r>
          </a:p>
          <a:p>
            <a:pPr>
              <a:buNone/>
            </a:pPr>
            <a:r>
              <a:rPr lang="en-IN" dirty="0" smtClean="0"/>
              <a:t>Java String literal is created by using double quotes. For</a:t>
            </a:r>
          </a:p>
          <a:p>
            <a:pPr>
              <a:buNone/>
            </a:pPr>
            <a:r>
              <a:rPr lang="en-IN" dirty="0" smtClean="0">
                <a:solidFill>
                  <a:srgbClr val="FF0000"/>
                </a:solidFill>
              </a:rPr>
              <a:t>String s="welcome";  </a:t>
            </a:r>
            <a:endParaRPr lang="en-IN" dirty="0" smtClean="0">
              <a:solidFill>
                <a:srgbClr val="FF0000"/>
              </a:solidFill>
            </a:endParaRPr>
          </a:p>
          <a:p>
            <a:pPr>
              <a:buNone/>
            </a:pPr>
            <a:endParaRPr lang="en-IN" dirty="0" smtClean="0"/>
          </a:p>
          <a:p>
            <a:pPr>
              <a:buNone/>
            </a:pPr>
            <a:r>
              <a:rPr lang="en-IN" dirty="0" smtClean="0"/>
              <a:t>2</a:t>
            </a:r>
            <a:r>
              <a:rPr lang="en-IN" dirty="0" smtClean="0"/>
              <a:t>) By new keyword</a:t>
            </a:r>
          </a:p>
          <a:p>
            <a:pPr>
              <a:buNone/>
            </a:pPr>
            <a:r>
              <a:rPr lang="en-IN" dirty="0" smtClean="0">
                <a:solidFill>
                  <a:srgbClr val="FF0000"/>
                </a:solidFill>
              </a:rPr>
              <a:t>String s=</a:t>
            </a:r>
            <a:r>
              <a:rPr lang="en-IN" b="1" dirty="0" smtClean="0">
                <a:solidFill>
                  <a:srgbClr val="FF0000"/>
                </a:solidFill>
              </a:rPr>
              <a:t>new</a:t>
            </a:r>
            <a:r>
              <a:rPr lang="en-IN" dirty="0" smtClean="0">
                <a:solidFill>
                  <a:srgbClr val="FF0000"/>
                </a:solidFill>
              </a:rPr>
              <a:t> String("Welcome");</a:t>
            </a:r>
          </a:p>
          <a:p>
            <a:pPr>
              <a:buNone/>
            </a:pPr>
            <a:endParaRPr lang="en-IN" dirty="0" smtClean="0">
              <a:solidFill>
                <a:srgbClr val="FF0000"/>
              </a:solidFill>
            </a:endParaRPr>
          </a:p>
          <a:p>
            <a:pPr algn="just">
              <a:buNone/>
            </a:pPr>
            <a:r>
              <a:rPr lang="en-IN" sz="2600" dirty="0" smtClean="0"/>
              <a:t>     </a:t>
            </a:r>
            <a:endParaRPr lang="en-IN" dirty="0" smtClean="0"/>
          </a:p>
          <a:p>
            <a:pPr>
              <a:buNone/>
            </a:pPr>
            <a:endParaRPr lang="en-IN" dirty="0" smtClean="0"/>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pPr algn="just">
              <a:buNone/>
            </a:pPr>
            <a:r>
              <a:rPr lang="en-IN" sz="4400" b="1" dirty="0" smtClean="0">
                <a:solidFill>
                  <a:srgbClr val="FF0000"/>
                </a:solidFill>
              </a:rPr>
              <a:t> substring()</a:t>
            </a:r>
          </a:p>
          <a:p>
            <a:pPr algn="just">
              <a:buNone/>
            </a:pPr>
            <a:r>
              <a:rPr lang="en-IN" sz="3300" dirty="0" smtClean="0"/>
              <a:t> </a:t>
            </a:r>
            <a:r>
              <a:rPr lang="en-IN" sz="4400" dirty="0" smtClean="0"/>
              <a:t>We can extract a substring using substring( ) methods. There are two forms of substring() methods.</a:t>
            </a:r>
          </a:p>
          <a:p>
            <a:pPr algn="just">
              <a:buNone/>
            </a:pPr>
            <a:r>
              <a:rPr lang="en-IN" sz="4400" b="1" dirty="0" smtClean="0"/>
              <a:t>The first form is:</a:t>
            </a:r>
          </a:p>
          <a:p>
            <a:pPr algn="just">
              <a:buNone/>
            </a:pPr>
            <a:r>
              <a:rPr lang="en-IN" sz="4400" b="1" dirty="0" smtClean="0">
                <a:solidFill>
                  <a:srgbClr val="FF0000"/>
                </a:solidFill>
              </a:rPr>
              <a:t>String substring(</a:t>
            </a:r>
            <a:r>
              <a:rPr lang="en-IN" sz="4400" b="1" dirty="0" err="1" smtClean="0">
                <a:solidFill>
                  <a:srgbClr val="FF0000"/>
                </a:solidFill>
              </a:rPr>
              <a:t>int</a:t>
            </a:r>
            <a:r>
              <a:rPr lang="en-IN" sz="4400" b="1" dirty="0" smtClean="0">
                <a:solidFill>
                  <a:srgbClr val="FF0000"/>
                </a:solidFill>
              </a:rPr>
              <a:t> </a:t>
            </a:r>
            <a:r>
              <a:rPr lang="en-IN" sz="4400" b="1" dirty="0" err="1" smtClean="0">
                <a:solidFill>
                  <a:srgbClr val="FF0000"/>
                </a:solidFill>
              </a:rPr>
              <a:t>startIndex</a:t>
            </a:r>
            <a:r>
              <a:rPr lang="en-IN" sz="4400" b="1" dirty="0" smtClean="0">
                <a:solidFill>
                  <a:srgbClr val="FF0000"/>
                </a:solidFill>
              </a:rPr>
              <a:t>);</a:t>
            </a:r>
          </a:p>
          <a:p>
            <a:pPr algn="just">
              <a:buNone/>
            </a:pPr>
            <a:r>
              <a:rPr lang="en-IN" sz="4400" dirty="0" smtClean="0"/>
              <a:t>Here </a:t>
            </a:r>
            <a:r>
              <a:rPr lang="en-IN" sz="4400" dirty="0" err="1" smtClean="0"/>
              <a:t>startIndex</a:t>
            </a:r>
            <a:r>
              <a:rPr lang="en-IN" sz="4400" dirty="0" smtClean="0"/>
              <a:t> specifies the index at which the substring will begin.</a:t>
            </a:r>
          </a:p>
          <a:p>
            <a:pPr algn="just">
              <a:buNone/>
            </a:pPr>
            <a:r>
              <a:rPr lang="en-IN" sz="4400" dirty="0" smtClean="0"/>
              <a:t> </a:t>
            </a:r>
            <a:r>
              <a:rPr lang="en-IN" sz="4400" b="1" dirty="0" smtClean="0"/>
              <a:t>The second form </a:t>
            </a:r>
            <a:r>
              <a:rPr lang="en-IN" sz="4400" dirty="0" smtClean="0"/>
              <a:t>of substring() allows you to specify both the beginning and ending index of the substring.</a:t>
            </a:r>
          </a:p>
          <a:p>
            <a:pPr algn="just">
              <a:buNone/>
            </a:pPr>
            <a:r>
              <a:rPr lang="en-IN" sz="4400" b="1" dirty="0" smtClean="0">
                <a:solidFill>
                  <a:srgbClr val="FF0000"/>
                </a:solidFill>
              </a:rPr>
              <a:t>String substring(</a:t>
            </a:r>
            <a:r>
              <a:rPr lang="en-IN" sz="4400" b="1" dirty="0" err="1" smtClean="0">
                <a:solidFill>
                  <a:srgbClr val="FF0000"/>
                </a:solidFill>
              </a:rPr>
              <a:t>int</a:t>
            </a:r>
            <a:r>
              <a:rPr lang="en-IN" sz="4400" b="1" dirty="0" smtClean="0">
                <a:solidFill>
                  <a:srgbClr val="FF0000"/>
                </a:solidFill>
              </a:rPr>
              <a:t> </a:t>
            </a:r>
            <a:r>
              <a:rPr lang="en-IN" sz="4400" b="1" dirty="0" err="1" smtClean="0">
                <a:solidFill>
                  <a:srgbClr val="FF0000"/>
                </a:solidFill>
              </a:rPr>
              <a:t>startIndex,int</a:t>
            </a:r>
            <a:r>
              <a:rPr lang="en-IN" sz="4400" b="1" dirty="0" smtClean="0">
                <a:solidFill>
                  <a:srgbClr val="FF0000"/>
                </a:solidFill>
              </a:rPr>
              <a:t> </a:t>
            </a:r>
            <a:r>
              <a:rPr lang="en-IN" sz="4400" b="1" dirty="0" err="1" smtClean="0">
                <a:solidFill>
                  <a:srgbClr val="FF0000"/>
                </a:solidFill>
              </a:rPr>
              <a:t>endIndex</a:t>
            </a:r>
            <a:r>
              <a:rPr lang="en-IN" sz="4400" b="1" dirty="0" smtClean="0">
                <a:solidFill>
                  <a:srgbClr val="FF0000"/>
                </a:solidFill>
              </a:rPr>
              <a:t>)</a:t>
            </a:r>
          </a:p>
          <a:p>
            <a:pPr algn="just">
              <a:buNone/>
            </a:pPr>
            <a:r>
              <a:rPr lang="en-IN" sz="4400" dirty="0" smtClean="0"/>
              <a:t>Here </a:t>
            </a:r>
            <a:r>
              <a:rPr lang="en-IN" sz="4400" dirty="0" err="1" smtClean="0"/>
              <a:t>startIndex</a:t>
            </a:r>
            <a:r>
              <a:rPr lang="en-IN" sz="4400" dirty="0" smtClean="0"/>
              <a:t> specifies the beginning index and </a:t>
            </a:r>
            <a:r>
              <a:rPr lang="en-IN" sz="4400" dirty="0" err="1" smtClean="0"/>
              <a:t>endIndex</a:t>
            </a:r>
            <a:r>
              <a:rPr lang="en-IN" sz="4400" dirty="0" smtClean="0"/>
              <a:t> specifies  the stopping </a:t>
            </a:r>
            <a:r>
              <a:rPr lang="en-IN" sz="4400" dirty="0" smtClean="0"/>
              <a:t>point</a:t>
            </a:r>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r>
              <a:rPr lang="en-IN" sz="4200" dirty="0" smtClean="0"/>
              <a:t>class substring{   </a:t>
            </a:r>
          </a:p>
          <a:p>
            <a:pPr>
              <a:buNone/>
            </a:pPr>
            <a:r>
              <a:rPr lang="en-IN" sz="4200" dirty="0" smtClean="0"/>
              <a:t> public static void main(String </a:t>
            </a:r>
            <a:r>
              <a:rPr lang="en-IN" sz="4200" dirty="0" err="1" smtClean="0"/>
              <a:t>args</a:t>
            </a:r>
            <a:r>
              <a:rPr lang="en-IN" sz="4200" dirty="0" smtClean="0"/>
              <a:t>[]){        </a:t>
            </a:r>
          </a:p>
          <a:p>
            <a:pPr>
              <a:buNone/>
            </a:pPr>
            <a:r>
              <a:rPr lang="en-IN" sz="4200" dirty="0" smtClean="0"/>
              <a:t>String s1="welcome to java";       </a:t>
            </a:r>
          </a:p>
          <a:p>
            <a:pPr>
              <a:buNone/>
            </a:pPr>
            <a:r>
              <a:rPr lang="en-IN" sz="4200" dirty="0" smtClean="0"/>
              <a:t> String s2=s1.substring(0);        </a:t>
            </a:r>
          </a:p>
          <a:p>
            <a:pPr>
              <a:buNone/>
            </a:pPr>
            <a:r>
              <a:rPr lang="en-IN" sz="4200" dirty="0" err="1" smtClean="0"/>
              <a:t>System.out.println</a:t>
            </a:r>
            <a:r>
              <a:rPr lang="en-IN" sz="4200" dirty="0" smtClean="0"/>
              <a:t>(s2);        </a:t>
            </a:r>
          </a:p>
          <a:p>
            <a:pPr>
              <a:buNone/>
            </a:pPr>
            <a:r>
              <a:rPr lang="en-IN" sz="4200" dirty="0" smtClean="0"/>
              <a:t>String s3=s1.substring(11,14);     </a:t>
            </a:r>
          </a:p>
          <a:p>
            <a:pPr>
              <a:buNone/>
            </a:pPr>
            <a:r>
              <a:rPr lang="en-IN" sz="4200" dirty="0" smtClean="0"/>
              <a:t>   </a:t>
            </a:r>
            <a:r>
              <a:rPr lang="en-IN" sz="4200" dirty="0" err="1" smtClean="0"/>
              <a:t>System.out.println</a:t>
            </a:r>
            <a:r>
              <a:rPr lang="en-IN" sz="4200" dirty="0" smtClean="0"/>
              <a:t>(s3);    </a:t>
            </a:r>
          </a:p>
          <a:p>
            <a:pPr>
              <a:buNone/>
            </a:pPr>
            <a:r>
              <a:rPr lang="en-IN" sz="4200" dirty="0" smtClean="0"/>
              <a:t>}   }</a:t>
            </a:r>
            <a:endParaRPr lang="en-IN" sz="4200" dirty="0" smtClean="0"/>
          </a:p>
          <a:p>
            <a:pPr>
              <a:buNone/>
            </a:pPr>
            <a:endParaRPr lang="en-IN" sz="2800" dirty="0" smtClean="0"/>
          </a:p>
          <a:p>
            <a:pPr>
              <a:buNone/>
            </a:pPr>
            <a:endParaRPr lang="en-IN"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sz="2800" b="1" i="1" dirty="0" err="1" smtClean="0"/>
              <a:t>concat</a:t>
            </a:r>
            <a:r>
              <a:rPr lang="en-IN" sz="2800" b="1" i="1" dirty="0" smtClean="0"/>
              <a:t>(String </a:t>
            </a:r>
            <a:r>
              <a:rPr lang="en-IN" sz="2800" b="1" i="1" dirty="0" err="1" smtClean="0"/>
              <a:t>str</a:t>
            </a:r>
            <a:r>
              <a:rPr lang="en-IN" sz="2800" b="1" i="1" dirty="0" smtClean="0"/>
              <a:t>)</a:t>
            </a:r>
            <a:endParaRPr lang="en-IN" sz="2800" b="1" dirty="0" smtClean="0"/>
          </a:p>
          <a:p>
            <a:r>
              <a:rPr lang="en-IN" sz="2400" dirty="0" smtClean="0"/>
              <a:t>We can concatenate two strings using </a:t>
            </a:r>
            <a:r>
              <a:rPr lang="en-IN" sz="2400" dirty="0" err="1" smtClean="0"/>
              <a:t>concat</a:t>
            </a:r>
            <a:r>
              <a:rPr lang="en-IN" sz="2400" dirty="0" smtClean="0"/>
              <a:t>( ). </a:t>
            </a:r>
            <a:endParaRPr lang="en-IN" sz="2400" dirty="0" smtClean="0"/>
          </a:p>
          <a:p>
            <a:r>
              <a:rPr lang="en-IN" sz="2400" dirty="0" smtClean="0"/>
              <a:t>The</a:t>
            </a:r>
            <a:r>
              <a:rPr lang="en-IN" sz="2400" dirty="0" smtClean="0"/>
              <a:t> </a:t>
            </a:r>
            <a:r>
              <a:rPr lang="en-IN" sz="2400" i="1" dirty="0" err="1" smtClean="0"/>
              <a:t>concat</a:t>
            </a:r>
            <a:r>
              <a:rPr lang="en-IN" sz="2400" i="1" dirty="0" smtClean="0"/>
              <a:t>()</a:t>
            </a:r>
            <a:r>
              <a:rPr lang="en-IN" sz="2400" dirty="0" smtClean="0"/>
              <a:t> method concatenates the specified string to the end of this string.</a:t>
            </a:r>
          </a:p>
          <a:p>
            <a:r>
              <a:rPr lang="en-IN" sz="2400" dirty="0" smtClean="0"/>
              <a:t>This method creates a new object that contains the invoking string with the contents of </a:t>
            </a:r>
            <a:r>
              <a:rPr lang="en-IN" sz="2400" dirty="0" err="1" smtClean="0"/>
              <a:t>str</a:t>
            </a:r>
            <a:r>
              <a:rPr lang="en-IN" sz="2400" dirty="0" smtClean="0"/>
              <a:t> appended to the end. </a:t>
            </a:r>
            <a:endParaRPr lang="en-IN" sz="2400" dirty="0" smtClean="0"/>
          </a:p>
          <a:p>
            <a:r>
              <a:rPr lang="en-IN" sz="2400" i="1" dirty="0" err="1" smtClean="0"/>
              <a:t>concat</a:t>
            </a:r>
            <a:r>
              <a:rPr lang="en-IN" sz="2400" i="1" dirty="0" smtClean="0"/>
              <a:t>( )</a:t>
            </a:r>
            <a:r>
              <a:rPr lang="en-IN" sz="2400" dirty="0" smtClean="0"/>
              <a:t> performs the same function as +.</a:t>
            </a:r>
          </a:p>
          <a:p>
            <a:pPr>
              <a:buNone/>
            </a:pPr>
            <a:r>
              <a:rPr lang="en-IN" sz="2400" dirty="0" smtClean="0"/>
              <a:t>Example:</a:t>
            </a:r>
          </a:p>
          <a:p>
            <a:pPr>
              <a:buNone/>
            </a:pPr>
            <a:r>
              <a:rPr lang="en-IN" sz="2400" dirty="0" smtClean="0"/>
              <a:t>class substring{    </a:t>
            </a:r>
          </a:p>
          <a:p>
            <a:pPr>
              <a:buNone/>
            </a:pPr>
            <a:r>
              <a:rPr lang="en-IN" sz="2400" dirty="0" smtClean="0"/>
              <a:t>public static void main(String </a:t>
            </a:r>
            <a:r>
              <a:rPr lang="en-IN" sz="2400" dirty="0" err="1" smtClean="0"/>
              <a:t>args</a:t>
            </a:r>
            <a:r>
              <a:rPr lang="en-IN" sz="2400" dirty="0" smtClean="0"/>
              <a:t>[]){       </a:t>
            </a:r>
          </a:p>
          <a:p>
            <a:pPr>
              <a:buNone/>
            </a:pPr>
            <a:r>
              <a:rPr lang="en-IN" sz="2400" dirty="0" smtClean="0"/>
              <a:t> String s1="welcome to ";       </a:t>
            </a:r>
          </a:p>
          <a:p>
            <a:pPr>
              <a:buNone/>
            </a:pPr>
            <a:r>
              <a:rPr lang="en-IN" sz="2400" dirty="0" smtClean="0"/>
              <a:t> String s2=s1.concat("java");       </a:t>
            </a:r>
          </a:p>
          <a:p>
            <a:pPr>
              <a:buNone/>
            </a:pPr>
            <a:r>
              <a:rPr lang="en-IN" sz="2400" dirty="0" smtClean="0"/>
              <a:t> </a:t>
            </a:r>
            <a:r>
              <a:rPr lang="en-IN" sz="2400" dirty="0" err="1" smtClean="0"/>
              <a:t>System.out.println</a:t>
            </a:r>
            <a:r>
              <a:rPr lang="en-IN" sz="2400" dirty="0" smtClean="0"/>
              <a:t>(s2);       </a:t>
            </a:r>
          </a:p>
          <a:p>
            <a:pPr>
              <a:buNone/>
            </a:pPr>
            <a:r>
              <a:rPr lang="en-IN" sz="2400" dirty="0" smtClean="0"/>
              <a:t> String s3=s2.concat("programming");       </a:t>
            </a:r>
          </a:p>
          <a:p>
            <a:pPr>
              <a:buNone/>
            </a:pPr>
            <a:r>
              <a:rPr lang="en-IN" sz="2400" dirty="0" smtClean="0"/>
              <a:t> </a:t>
            </a:r>
            <a:r>
              <a:rPr lang="en-IN" sz="2400" dirty="0" err="1" smtClean="0"/>
              <a:t>System.out.println</a:t>
            </a:r>
            <a:r>
              <a:rPr lang="en-IN" sz="2400" dirty="0" smtClean="0"/>
              <a:t>(s3);  </a:t>
            </a:r>
          </a:p>
          <a:p>
            <a:pPr>
              <a:buNone/>
            </a:pPr>
            <a:r>
              <a:rPr lang="en-IN" sz="2400" dirty="0" smtClean="0"/>
              <a:t>  }</a:t>
            </a:r>
          </a:p>
          <a:p>
            <a:pPr>
              <a:buNone/>
            </a:pPr>
            <a:r>
              <a:rPr lang="en-IN" sz="2400"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replace()</a:t>
            </a:r>
          </a:p>
          <a:p>
            <a:pPr algn="just"/>
            <a:r>
              <a:rPr lang="en-IN" dirty="0" smtClean="0"/>
              <a:t>The replace( ) method has two forms. The first replaces all occurrences of one character in the invoking string with another character. </a:t>
            </a:r>
            <a:endParaRPr lang="en-IN" dirty="0" smtClean="0"/>
          </a:p>
          <a:p>
            <a:pPr algn="just">
              <a:buNone/>
            </a:pPr>
            <a:r>
              <a:rPr lang="en-IN" dirty="0" smtClean="0"/>
              <a:t>It </a:t>
            </a:r>
            <a:r>
              <a:rPr lang="en-IN" dirty="0" smtClean="0"/>
              <a:t>has the following general form:</a:t>
            </a:r>
          </a:p>
          <a:p>
            <a:pPr algn="just">
              <a:buNone/>
            </a:pPr>
            <a:r>
              <a:rPr lang="en-IN" sz="2800" b="1" dirty="0" smtClean="0">
                <a:solidFill>
                  <a:srgbClr val="FF0000"/>
                </a:solidFill>
              </a:rPr>
              <a:t>String replace(char original, char replacement)</a:t>
            </a:r>
          </a:p>
          <a:p>
            <a:pPr algn="just"/>
            <a:r>
              <a:rPr lang="en-IN" sz="2600" dirty="0" smtClean="0"/>
              <a:t>Here, original specifies the character to be replaced by the character specified by replacement. The resulting string is </a:t>
            </a:r>
            <a:r>
              <a:rPr lang="en-IN" sz="2600" dirty="0" smtClean="0"/>
              <a:t>returned.</a:t>
            </a:r>
            <a:endParaRPr lang="en-IN" sz="2600" dirty="0" smtClean="0"/>
          </a:p>
          <a:p>
            <a:pPr algn="just">
              <a:buNone/>
            </a:pPr>
            <a:r>
              <a:rPr lang="en-IN" dirty="0" smtClean="0"/>
              <a:t>String s = "</a:t>
            </a:r>
            <a:r>
              <a:rPr lang="en-IN" dirty="0" err="1" smtClean="0"/>
              <a:t>Hello".replace</a:t>
            </a:r>
            <a:r>
              <a:rPr lang="en-IN" dirty="0" smtClean="0"/>
              <a:t>('l', 'w');</a:t>
            </a:r>
          </a:p>
          <a:p>
            <a:pPr algn="just">
              <a:buNone/>
            </a:pPr>
            <a:r>
              <a:rPr lang="en-IN" sz="2800" dirty="0" smtClean="0"/>
              <a:t>puts the string "</a:t>
            </a:r>
            <a:r>
              <a:rPr lang="en-IN" sz="2800" dirty="0" err="1" smtClean="0"/>
              <a:t>Hewwo</a:t>
            </a:r>
            <a:r>
              <a:rPr lang="en-IN" sz="2800" dirty="0" smtClean="0"/>
              <a:t>" into s.</a:t>
            </a:r>
          </a:p>
          <a:p>
            <a:pPr algn="just"/>
            <a:r>
              <a:rPr lang="en-IN" sz="2600" dirty="0" smtClean="0"/>
              <a:t>The second form of replace( ) replaces one character sequence with another. It has this general form:</a:t>
            </a:r>
          </a:p>
          <a:p>
            <a:pPr>
              <a:buNone/>
            </a:pPr>
            <a:r>
              <a:rPr lang="en-IN" sz="2600" b="1" dirty="0" smtClean="0">
                <a:solidFill>
                  <a:srgbClr val="FF0000"/>
                </a:solidFill>
              </a:rPr>
              <a:t>String replace(</a:t>
            </a:r>
            <a:r>
              <a:rPr lang="en-IN" sz="2600" b="1" dirty="0" err="1" smtClean="0">
                <a:solidFill>
                  <a:srgbClr val="FF0000"/>
                </a:solidFill>
              </a:rPr>
              <a:t>CharSequence</a:t>
            </a:r>
            <a:r>
              <a:rPr lang="en-IN" sz="2600" b="1" dirty="0" smtClean="0">
                <a:solidFill>
                  <a:srgbClr val="FF0000"/>
                </a:solidFill>
              </a:rPr>
              <a:t> original, </a:t>
            </a:r>
            <a:r>
              <a:rPr lang="en-IN" sz="2600" b="1" dirty="0" err="1" smtClean="0">
                <a:solidFill>
                  <a:srgbClr val="FF0000"/>
                </a:solidFill>
              </a:rPr>
              <a:t>CharSequence</a:t>
            </a:r>
            <a:r>
              <a:rPr lang="en-IN" sz="2600" b="1" dirty="0" smtClean="0">
                <a:solidFill>
                  <a:srgbClr val="FF0000"/>
                </a:solidFill>
              </a:rPr>
              <a:t> replacement)</a:t>
            </a:r>
          </a:p>
          <a:p>
            <a:pPr algn="just">
              <a:buNone/>
            </a:pPr>
            <a:endParaRPr lang="en-IN" dirty="0" smtClean="0"/>
          </a:p>
          <a:p>
            <a:pPr>
              <a:buNone/>
            </a:pPr>
            <a:endParaRPr lang="en-IN" dirty="0" smtClean="0"/>
          </a:p>
          <a:p>
            <a:pPr>
              <a:buNone/>
            </a:pPr>
            <a:endParaRPr lang="en-IN" b="1"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IN" sz="2400" dirty="0" smtClean="0"/>
          </a:p>
          <a:p>
            <a:pPr>
              <a:buNone/>
            </a:pPr>
            <a:r>
              <a:rPr lang="en-IN" sz="2800" dirty="0" smtClean="0"/>
              <a:t>class substring{  </a:t>
            </a:r>
          </a:p>
          <a:p>
            <a:pPr>
              <a:buNone/>
            </a:pPr>
            <a:r>
              <a:rPr lang="en-IN" sz="2800" dirty="0" smtClean="0"/>
              <a:t>  public static void main(String </a:t>
            </a:r>
            <a:r>
              <a:rPr lang="en-IN" sz="2800" dirty="0" err="1" smtClean="0"/>
              <a:t>args</a:t>
            </a:r>
            <a:r>
              <a:rPr lang="en-IN" sz="2800" dirty="0" smtClean="0"/>
              <a:t>[]){        </a:t>
            </a:r>
          </a:p>
          <a:p>
            <a:pPr>
              <a:buNone/>
            </a:pPr>
            <a:r>
              <a:rPr lang="en-IN" sz="2800" dirty="0" smtClean="0"/>
              <a:t>String s1="well";      </a:t>
            </a:r>
          </a:p>
          <a:p>
            <a:pPr>
              <a:buNone/>
            </a:pPr>
            <a:r>
              <a:rPr lang="en-IN" sz="2800" dirty="0" smtClean="0"/>
              <a:t>  String s2=s1.replace('</a:t>
            </a:r>
            <a:r>
              <a:rPr lang="en-IN" sz="2800" dirty="0" err="1" smtClean="0"/>
              <a:t>w','h</a:t>
            </a:r>
            <a:r>
              <a:rPr lang="en-IN" sz="2800" dirty="0" smtClean="0"/>
              <a:t>');        </a:t>
            </a:r>
          </a:p>
          <a:p>
            <a:pPr>
              <a:buNone/>
            </a:pPr>
            <a:r>
              <a:rPr lang="en-IN" sz="2800" dirty="0" err="1" smtClean="0"/>
              <a:t>System.out.println</a:t>
            </a:r>
            <a:r>
              <a:rPr lang="en-IN" sz="2800" dirty="0" smtClean="0"/>
              <a:t>(s2);       </a:t>
            </a:r>
          </a:p>
          <a:p>
            <a:pPr>
              <a:buNone/>
            </a:pPr>
            <a:r>
              <a:rPr lang="en-IN" sz="2800" dirty="0" smtClean="0"/>
              <a:t> String s3=s1.replace("</a:t>
            </a:r>
            <a:r>
              <a:rPr lang="en-IN" sz="2800" dirty="0" err="1" smtClean="0"/>
              <a:t>well","hello</a:t>
            </a:r>
            <a:r>
              <a:rPr lang="en-IN" sz="2800" dirty="0" smtClean="0"/>
              <a:t>");      </a:t>
            </a:r>
          </a:p>
          <a:p>
            <a:pPr>
              <a:buNone/>
            </a:pPr>
            <a:r>
              <a:rPr lang="en-IN" sz="2800" dirty="0" smtClean="0"/>
              <a:t>  </a:t>
            </a:r>
            <a:r>
              <a:rPr lang="en-IN" sz="2800" dirty="0" err="1" smtClean="0"/>
              <a:t>System.out.println</a:t>
            </a:r>
            <a:r>
              <a:rPr lang="en-IN" sz="2800" dirty="0" smtClean="0"/>
              <a:t>(s3);   </a:t>
            </a:r>
          </a:p>
          <a:p>
            <a:pPr>
              <a:buNone/>
            </a:pPr>
            <a:r>
              <a:rPr lang="en-IN" sz="2800" dirty="0" smtClean="0"/>
              <a:t> }</a:t>
            </a:r>
          </a:p>
          <a:p>
            <a:pPr>
              <a:buNone/>
            </a:pPr>
            <a:r>
              <a:rPr lang="en-IN" sz="2800" dirty="0" smtClean="0"/>
              <a:t>}</a:t>
            </a:r>
          </a:p>
          <a:p>
            <a:pPr>
              <a:buNone/>
            </a:pPr>
            <a:r>
              <a:rPr lang="en-IN" sz="2800" dirty="0" smtClean="0"/>
              <a:t>Output:</a:t>
            </a:r>
          </a:p>
          <a:p>
            <a:pPr>
              <a:buNone/>
            </a:pPr>
            <a:r>
              <a:rPr lang="en-IN" sz="2800" dirty="0" smtClean="0"/>
              <a:t>hell</a:t>
            </a:r>
          </a:p>
          <a:p>
            <a:pPr>
              <a:buNone/>
            </a:pPr>
            <a:r>
              <a:rPr lang="en-IN" sz="2800" dirty="0" smtClean="0"/>
              <a:t>hello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400" dirty="0" smtClean="0"/>
              <a:t> </a:t>
            </a:r>
            <a:r>
              <a:rPr lang="en-IN" sz="2800" b="1" dirty="0" smtClean="0"/>
              <a:t>trim()</a:t>
            </a:r>
          </a:p>
          <a:p>
            <a:r>
              <a:rPr lang="en-IN" sz="2800" dirty="0" smtClean="0"/>
              <a:t>The trim( ) method returns a copy of the invoking string from which any leading and trailing whitespace has been removed. It has this general form:</a:t>
            </a:r>
          </a:p>
          <a:p>
            <a:pPr>
              <a:buNone/>
            </a:pPr>
            <a:r>
              <a:rPr lang="en-IN" sz="2800" dirty="0" smtClean="0"/>
              <a:t>String trim( )</a:t>
            </a:r>
          </a:p>
          <a:p>
            <a:pPr>
              <a:buNone/>
            </a:pPr>
            <a:r>
              <a:rPr lang="en-IN" sz="2800" dirty="0" smtClean="0"/>
              <a:t>Here is an example:</a:t>
            </a:r>
          </a:p>
          <a:p>
            <a:pPr>
              <a:buNone/>
            </a:pPr>
            <a:r>
              <a:rPr lang="en-IN" sz="2800" dirty="0" smtClean="0"/>
              <a:t>String s = " Hello World ".trim();</a:t>
            </a:r>
          </a:p>
          <a:p>
            <a:pPr>
              <a:buNone/>
            </a:pPr>
            <a:r>
              <a:rPr lang="en-IN" sz="2800" dirty="0" smtClean="0"/>
              <a:t>This puts the string "Hello World" into s.</a:t>
            </a:r>
          </a:p>
          <a:p>
            <a:r>
              <a:rPr lang="en-IN" sz="2800" dirty="0" smtClean="0"/>
              <a:t>The </a:t>
            </a:r>
            <a:r>
              <a:rPr lang="en-IN" sz="2800" i="1" dirty="0" smtClean="0"/>
              <a:t>trim( )</a:t>
            </a:r>
            <a:r>
              <a:rPr lang="en-IN" sz="2800" dirty="0" smtClean="0"/>
              <a:t> method is quite useful when you process user commands. </a:t>
            </a:r>
          </a:p>
          <a:p>
            <a:pPr>
              <a:buNone/>
            </a:pPr>
            <a:endParaRPr lang="en-IN" b="1"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smtClean="0"/>
              <a:t>strip()</a:t>
            </a:r>
          </a:p>
          <a:p>
            <a:pPr fontAlgn="base"/>
            <a:r>
              <a:rPr lang="en-IN" sz="2400" dirty="0" smtClean="0"/>
              <a:t>Java String Class </a:t>
            </a:r>
            <a:r>
              <a:rPr lang="en-IN" sz="2400" b="1" dirty="0" smtClean="0"/>
              <a:t>strip()</a:t>
            </a:r>
            <a:r>
              <a:rPr lang="en-IN" sz="2400" dirty="0" smtClean="0"/>
              <a:t> method returns a string that provides a string with all leading and trailing white spaces removed. This method is similar to the </a:t>
            </a:r>
            <a:r>
              <a:rPr lang="en-IN" sz="2400" u="sng" dirty="0" err="1" smtClean="0">
                <a:hlinkClick r:id="rId2"/>
              </a:rPr>
              <a:t>String.trim</a:t>
            </a:r>
            <a:r>
              <a:rPr lang="en-IN" sz="2400" u="sng" dirty="0" smtClean="0">
                <a:hlinkClick r:id="rId2"/>
              </a:rPr>
              <a:t>() method</a:t>
            </a:r>
            <a:r>
              <a:rPr lang="en-IN" sz="2400" dirty="0" smtClean="0"/>
              <a:t>. There are basically 3 methods by which we can remove white spaces in a different manner.</a:t>
            </a:r>
          </a:p>
          <a:p>
            <a:pPr fontAlgn="base"/>
            <a:r>
              <a:rPr lang="en-IN" sz="2400" b="1" dirty="0" smtClean="0"/>
              <a:t>strip() Method: </a:t>
            </a:r>
            <a:r>
              <a:rPr lang="en-IN" sz="2400" dirty="0" smtClean="0"/>
              <a:t>It returns a string, with all leading and trailing white space removed</a:t>
            </a:r>
          </a:p>
          <a:p>
            <a:pPr fontAlgn="base">
              <a:buNone/>
            </a:pPr>
            <a:r>
              <a:rPr lang="en-IN" sz="2400" b="1" dirty="0" smtClean="0"/>
              <a:t>Syntax:</a:t>
            </a:r>
            <a:endParaRPr lang="en-IN" sz="2400" dirty="0" smtClean="0"/>
          </a:p>
          <a:p>
            <a:pPr fontAlgn="base">
              <a:buNone/>
            </a:pPr>
            <a:r>
              <a:rPr lang="en-IN" sz="2400" dirty="0" smtClean="0">
                <a:solidFill>
                  <a:srgbClr val="FF0000"/>
                </a:solidFill>
              </a:rPr>
              <a:t>String </a:t>
            </a:r>
            <a:r>
              <a:rPr lang="en-IN" sz="2400" dirty="0" err="1" smtClean="0">
                <a:solidFill>
                  <a:srgbClr val="FF0000"/>
                </a:solidFill>
              </a:rPr>
              <a:t>strippedString</a:t>
            </a:r>
            <a:r>
              <a:rPr lang="en-IN" sz="2400" dirty="0" smtClean="0">
                <a:solidFill>
                  <a:srgbClr val="FF0000"/>
                </a:solidFill>
              </a:rPr>
              <a:t> = </a:t>
            </a:r>
            <a:r>
              <a:rPr lang="en-IN" sz="2400" dirty="0" err="1" smtClean="0">
                <a:solidFill>
                  <a:srgbClr val="FF0000"/>
                </a:solidFill>
              </a:rPr>
              <a:t>string.strip</a:t>
            </a:r>
            <a:r>
              <a:rPr lang="en-IN" sz="2400" dirty="0" smtClean="0">
                <a:solidFill>
                  <a:srgbClr val="FF0000"/>
                </a:solidFill>
              </a:rPr>
              <a:t>()</a:t>
            </a:r>
          </a:p>
          <a:p>
            <a:pPr fontAlgn="base">
              <a:buNone/>
            </a:pPr>
            <a:endParaRPr lang="en-IN" sz="2400" dirty="0" smtClean="0">
              <a:solidFill>
                <a:srgbClr val="FF0000"/>
              </a:solidFill>
            </a:endParaRPr>
          </a:p>
          <a:p>
            <a:pPr fontAlgn="base"/>
            <a:r>
              <a:rPr lang="en-IN" sz="2400" b="1" dirty="0" err="1" smtClean="0"/>
              <a:t>stripLeading</a:t>
            </a:r>
            <a:r>
              <a:rPr lang="en-IN" sz="2400" b="1" dirty="0" smtClean="0"/>
              <a:t>() Method: </a:t>
            </a:r>
            <a:r>
              <a:rPr lang="en-IN" sz="2400" dirty="0" smtClean="0"/>
              <a:t>It returns a string, with all leading white space removed.</a:t>
            </a:r>
          </a:p>
          <a:p>
            <a:pPr fontAlgn="base">
              <a:buNone/>
            </a:pPr>
            <a:r>
              <a:rPr lang="en-IN" sz="2400" dirty="0" smtClean="0">
                <a:solidFill>
                  <a:srgbClr val="FF0000"/>
                </a:solidFill>
              </a:rPr>
              <a:t>String </a:t>
            </a:r>
            <a:r>
              <a:rPr lang="en-IN" sz="2400" dirty="0" err="1" smtClean="0">
                <a:solidFill>
                  <a:srgbClr val="FF0000"/>
                </a:solidFill>
              </a:rPr>
              <a:t>leadingStripString</a:t>
            </a:r>
            <a:r>
              <a:rPr lang="en-IN" sz="2400" dirty="0" smtClean="0">
                <a:solidFill>
                  <a:srgbClr val="FF0000"/>
                </a:solidFill>
              </a:rPr>
              <a:t> = </a:t>
            </a:r>
            <a:r>
              <a:rPr lang="en-IN" sz="2400" dirty="0" err="1" smtClean="0">
                <a:solidFill>
                  <a:srgbClr val="FF0000"/>
                </a:solidFill>
              </a:rPr>
              <a:t>string.stripLeading</a:t>
            </a:r>
            <a:r>
              <a:rPr lang="en-IN" sz="2400" dirty="0" smtClean="0">
                <a:solidFill>
                  <a:srgbClr val="FF0000"/>
                </a:solidFill>
              </a:rPr>
              <a:t>()</a:t>
            </a:r>
          </a:p>
          <a:p>
            <a:pPr fontAlgn="base"/>
            <a:r>
              <a:rPr lang="en-IN" sz="2400" b="1" dirty="0" err="1" smtClean="0"/>
              <a:t>stripTrailing</a:t>
            </a:r>
            <a:r>
              <a:rPr lang="en-IN" sz="2400" b="1" dirty="0" smtClean="0"/>
              <a:t>() Method: </a:t>
            </a:r>
            <a:r>
              <a:rPr lang="en-IN" sz="2400" dirty="0" smtClean="0"/>
              <a:t>It returns a string, with all trailing white space removed.</a:t>
            </a:r>
          </a:p>
          <a:p>
            <a:pPr>
              <a:buNone/>
            </a:pPr>
            <a:r>
              <a:rPr lang="en-IN" sz="2400" dirty="0" smtClean="0">
                <a:solidFill>
                  <a:srgbClr val="FF0000"/>
                </a:solidFill>
              </a:rPr>
              <a:t>String </a:t>
            </a:r>
            <a:r>
              <a:rPr lang="en-IN" sz="2400" dirty="0" err="1" smtClean="0">
                <a:solidFill>
                  <a:srgbClr val="FF0000"/>
                </a:solidFill>
              </a:rPr>
              <a:t>trailedStripString</a:t>
            </a:r>
            <a:r>
              <a:rPr lang="en-IN" sz="2400" dirty="0" smtClean="0">
                <a:solidFill>
                  <a:srgbClr val="FF0000"/>
                </a:solidFill>
              </a:rPr>
              <a:t> = </a:t>
            </a:r>
            <a:r>
              <a:rPr lang="en-IN" sz="2400" dirty="0" err="1" smtClean="0">
                <a:solidFill>
                  <a:srgbClr val="FF0000"/>
                </a:solidFill>
              </a:rPr>
              <a:t>string.stripTrailing</a:t>
            </a:r>
            <a:r>
              <a:rPr lang="en-IN" sz="2400" dirty="0" smtClean="0">
                <a:solidFill>
                  <a:srgbClr val="FF0000"/>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400" dirty="0" smtClean="0"/>
              <a:t>class substring{    </a:t>
            </a:r>
          </a:p>
          <a:p>
            <a:pPr>
              <a:buNone/>
            </a:pPr>
            <a:r>
              <a:rPr lang="en-IN" sz="2400" dirty="0" smtClean="0"/>
              <a:t>public static void main(String </a:t>
            </a:r>
            <a:r>
              <a:rPr lang="en-IN" sz="2400" dirty="0" err="1" smtClean="0"/>
              <a:t>args</a:t>
            </a:r>
            <a:r>
              <a:rPr lang="en-IN" sz="2400" dirty="0" smtClean="0"/>
              <a:t>[]){       </a:t>
            </a:r>
          </a:p>
          <a:p>
            <a:pPr>
              <a:buNone/>
            </a:pPr>
            <a:r>
              <a:rPr lang="en-IN" sz="2400" dirty="0" smtClean="0"/>
              <a:t> String s1="   welcome  to   java   ";    </a:t>
            </a:r>
          </a:p>
          <a:p>
            <a:pPr>
              <a:buNone/>
            </a:pPr>
            <a:r>
              <a:rPr lang="en-IN" sz="2400" dirty="0" smtClean="0"/>
              <a:t> </a:t>
            </a:r>
            <a:r>
              <a:rPr lang="en-IN" sz="2400" dirty="0" err="1" smtClean="0"/>
              <a:t>System.out.println</a:t>
            </a:r>
            <a:r>
              <a:rPr lang="en-IN" sz="2400" dirty="0" smtClean="0"/>
              <a:t>(s1.trim());   </a:t>
            </a:r>
          </a:p>
          <a:p>
            <a:pPr>
              <a:buNone/>
            </a:pPr>
            <a:r>
              <a:rPr lang="en-IN" sz="2400" dirty="0" smtClean="0"/>
              <a:t> </a:t>
            </a:r>
            <a:r>
              <a:rPr lang="en-IN" sz="2400" dirty="0" err="1" smtClean="0"/>
              <a:t>System.out.println</a:t>
            </a:r>
            <a:r>
              <a:rPr lang="en-IN" sz="2400" dirty="0" smtClean="0"/>
              <a:t>(s1.stripLeading());        </a:t>
            </a:r>
            <a:r>
              <a:rPr lang="en-IN" sz="2400" dirty="0" err="1" smtClean="0"/>
              <a:t>System.out.println</a:t>
            </a:r>
            <a:r>
              <a:rPr lang="en-IN" sz="2400" dirty="0" smtClean="0"/>
              <a:t>(s1.stripTrailing());          </a:t>
            </a:r>
          </a:p>
          <a:p>
            <a:pPr>
              <a:buNone/>
            </a:pPr>
            <a:r>
              <a:rPr lang="en-IN" sz="2400" dirty="0" smtClean="0"/>
              <a:t>  }</a:t>
            </a:r>
          </a:p>
          <a:p>
            <a:pPr>
              <a:buNone/>
            </a:pPr>
            <a:r>
              <a:rPr lang="en-IN" sz="2400" dirty="0" smtClean="0"/>
              <a:t>}</a:t>
            </a:r>
          </a:p>
          <a:p>
            <a:pPr>
              <a:buNone/>
            </a:pPr>
            <a:r>
              <a:rPr lang="en-IN" sz="2400" dirty="0" smtClean="0"/>
              <a:t>Output:</a:t>
            </a:r>
          </a:p>
          <a:p>
            <a:pPr>
              <a:buNone/>
            </a:pPr>
            <a:r>
              <a:rPr lang="en-IN" sz="2400" dirty="0" smtClean="0"/>
              <a:t>welcome  to   java   </a:t>
            </a:r>
          </a:p>
          <a:p>
            <a:pPr>
              <a:buNone/>
            </a:pPr>
            <a:r>
              <a:rPr lang="en-IN" sz="2400" dirty="0" smtClean="0"/>
              <a:t>welcome  to   java   </a:t>
            </a:r>
          </a:p>
          <a:p>
            <a:pPr>
              <a:buNone/>
            </a:pPr>
            <a:r>
              <a:rPr lang="en-IN" sz="2400" dirty="0" smtClean="0"/>
              <a:t>   welcome  to   java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800" b="1" dirty="0" smtClean="0"/>
              <a:t>Data Conversion using </a:t>
            </a:r>
            <a:r>
              <a:rPr lang="en-IN" sz="2800" b="1" dirty="0" err="1" smtClean="0"/>
              <a:t>valueOf</a:t>
            </a:r>
            <a:r>
              <a:rPr lang="en-IN" sz="2800" b="1" dirty="0" smtClean="0"/>
              <a:t>()</a:t>
            </a:r>
          </a:p>
          <a:p>
            <a:pPr algn="just"/>
            <a:r>
              <a:rPr lang="en-IN" sz="2400" dirty="0" smtClean="0"/>
              <a:t>The </a:t>
            </a:r>
            <a:r>
              <a:rPr lang="en-IN" sz="2400" b="1" dirty="0" smtClean="0"/>
              <a:t>java string </a:t>
            </a:r>
            <a:r>
              <a:rPr lang="en-IN" sz="2400" b="1" dirty="0" err="1" smtClean="0"/>
              <a:t>valueOf</a:t>
            </a:r>
            <a:r>
              <a:rPr lang="en-IN" sz="2400" b="1" dirty="0" smtClean="0"/>
              <a:t>()</a:t>
            </a:r>
            <a:r>
              <a:rPr lang="en-IN" sz="2400" dirty="0" smtClean="0"/>
              <a:t> method converts different types of values into string. By the help of string </a:t>
            </a:r>
            <a:r>
              <a:rPr lang="en-IN" sz="2400" dirty="0" err="1" smtClean="0"/>
              <a:t>valueOf</a:t>
            </a:r>
            <a:r>
              <a:rPr lang="en-IN" sz="2400" dirty="0" smtClean="0"/>
              <a:t>() method, you can convert </a:t>
            </a:r>
            <a:r>
              <a:rPr lang="en-IN" sz="2400" dirty="0" err="1" smtClean="0"/>
              <a:t>int</a:t>
            </a:r>
            <a:r>
              <a:rPr lang="en-IN" sz="2400" dirty="0" smtClean="0"/>
              <a:t> to string, long to string, </a:t>
            </a:r>
            <a:r>
              <a:rPr lang="en-IN" sz="2400" dirty="0" err="1" smtClean="0"/>
              <a:t>boolean</a:t>
            </a:r>
            <a:r>
              <a:rPr lang="en-IN" sz="2400" dirty="0" smtClean="0"/>
              <a:t> to string, character to string, float to string, double to string, object to string and char array to string.</a:t>
            </a:r>
          </a:p>
          <a:p>
            <a:pPr algn="just">
              <a:buNone/>
            </a:pPr>
            <a:r>
              <a:rPr lang="en-IN" sz="2400" dirty="0" smtClean="0"/>
              <a:t>Here are few of its forms:</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err="1" smtClean="0"/>
              <a:t>boolean</a:t>
            </a:r>
            <a:r>
              <a:rPr lang="en-IN" sz="2400" dirty="0" smtClean="0"/>
              <a:t> b)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smtClean="0"/>
              <a:t>char</a:t>
            </a:r>
            <a:r>
              <a:rPr lang="en-IN" sz="2400" dirty="0" smtClean="0"/>
              <a:t> c)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smtClean="0"/>
              <a:t>char</a:t>
            </a:r>
            <a:r>
              <a:rPr lang="en-IN" sz="2400" dirty="0" smtClean="0"/>
              <a:t>[] c)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err="1" smtClean="0"/>
              <a:t>int</a:t>
            </a:r>
            <a:r>
              <a:rPr lang="en-IN" sz="2400" dirty="0" smtClean="0"/>
              <a:t> </a:t>
            </a:r>
            <a:r>
              <a:rPr lang="en-IN" sz="2400" dirty="0" err="1" smtClean="0"/>
              <a:t>i</a:t>
            </a:r>
            <a:r>
              <a:rPr lang="en-IN" sz="2400" dirty="0" smtClean="0"/>
              <a:t>)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smtClean="0"/>
              <a:t>long</a:t>
            </a:r>
            <a:r>
              <a:rPr lang="en-IN" sz="2400" dirty="0" smtClean="0"/>
              <a:t> l)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smtClean="0"/>
              <a:t>float</a:t>
            </a:r>
            <a:r>
              <a:rPr lang="en-IN" sz="2400" dirty="0" smtClean="0"/>
              <a:t> f)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a:t>
            </a:r>
            <a:r>
              <a:rPr lang="en-IN" sz="2400" b="1" dirty="0" smtClean="0"/>
              <a:t>double</a:t>
            </a:r>
            <a:r>
              <a:rPr lang="en-IN" sz="2400" dirty="0" smtClean="0"/>
              <a:t> d)  </a:t>
            </a:r>
          </a:p>
          <a:p>
            <a:r>
              <a:rPr lang="en-IN" sz="2400" b="1" dirty="0" smtClean="0"/>
              <a:t>public</a:t>
            </a:r>
            <a:r>
              <a:rPr lang="en-IN" sz="2400" dirty="0" smtClean="0"/>
              <a:t> </a:t>
            </a:r>
            <a:r>
              <a:rPr lang="en-IN" sz="2400" b="1" dirty="0" smtClean="0"/>
              <a:t>static</a:t>
            </a:r>
            <a:r>
              <a:rPr lang="en-IN" sz="2400" dirty="0" smtClean="0"/>
              <a:t> String </a:t>
            </a:r>
            <a:r>
              <a:rPr lang="en-IN" sz="2400" dirty="0" err="1" smtClean="0"/>
              <a:t>valueOf</a:t>
            </a:r>
            <a:r>
              <a:rPr lang="en-IN" sz="2400" dirty="0" smtClean="0"/>
              <a:t>(Object o)  </a:t>
            </a:r>
          </a:p>
          <a:p>
            <a:pPr algn="just">
              <a:buNone/>
            </a:pPr>
            <a:endParaRPr lang="en-IN"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IN" sz="2500" dirty="0" smtClean="0"/>
              <a:t>class </a:t>
            </a:r>
            <a:r>
              <a:rPr lang="en-IN" sz="2500" dirty="0" err="1" smtClean="0"/>
              <a:t>ValueOf</a:t>
            </a:r>
            <a:r>
              <a:rPr lang="en-IN" sz="2500" dirty="0" smtClean="0"/>
              <a:t>{   </a:t>
            </a:r>
          </a:p>
          <a:p>
            <a:pPr>
              <a:buNone/>
            </a:pPr>
            <a:r>
              <a:rPr lang="en-IN" sz="2500" dirty="0" smtClean="0"/>
              <a:t> public static void main(String </a:t>
            </a:r>
            <a:r>
              <a:rPr lang="en-IN" sz="2500" dirty="0" err="1" smtClean="0"/>
              <a:t>args</a:t>
            </a:r>
            <a:r>
              <a:rPr lang="en-IN" sz="2500" dirty="0" smtClean="0"/>
              <a:t>[]){       </a:t>
            </a:r>
          </a:p>
          <a:p>
            <a:pPr>
              <a:buNone/>
            </a:pPr>
            <a:r>
              <a:rPr lang="en-IN" sz="2500" dirty="0" smtClean="0"/>
              <a:t> </a:t>
            </a:r>
            <a:r>
              <a:rPr lang="en-IN" sz="2500" dirty="0" err="1" smtClean="0"/>
              <a:t>int</a:t>
            </a:r>
            <a:r>
              <a:rPr lang="en-IN" sz="2500" dirty="0" smtClean="0"/>
              <a:t> </a:t>
            </a:r>
            <a:r>
              <a:rPr lang="en-IN" sz="2500" dirty="0" err="1" smtClean="0"/>
              <a:t>i</a:t>
            </a:r>
            <a:r>
              <a:rPr lang="en-IN" sz="2500" dirty="0" smtClean="0"/>
              <a:t>=10;      </a:t>
            </a:r>
          </a:p>
          <a:p>
            <a:pPr>
              <a:buNone/>
            </a:pPr>
            <a:r>
              <a:rPr lang="en-IN" sz="2500" dirty="0" smtClean="0"/>
              <a:t>  char c='a';      </a:t>
            </a:r>
          </a:p>
          <a:p>
            <a:pPr>
              <a:buNone/>
            </a:pPr>
            <a:r>
              <a:rPr lang="en-IN" sz="2500" dirty="0" smtClean="0"/>
              <a:t>  float f=2;        </a:t>
            </a:r>
          </a:p>
          <a:p>
            <a:pPr>
              <a:buNone/>
            </a:pPr>
            <a:r>
              <a:rPr lang="en-IN" sz="2500" dirty="0" smtClean="0"/>
              <a:t>double d=23.54;      </a:t>
            </a:r>
          </a:p>
          <a:p>
            <a:pPr>
              <a:buNone/>
            </a:pPr>
            <a:r>
              <a:rPr lang="en-IN" sz="2500" dirty="0" smtClean="0"/>
              <a:t>  </a:t>
            </a:r>
            <a:r>
              <a:rPr lang="en-IN" sz="2500" dirty="0" err="1" smtClean="0"/>
              <a:t>boolean</a:t>
            </a:r>
            <a:r>
              <a:rPr lang="en-IN" sz="2500" dirty="0" smtClean="0"/>
              <a:t> </a:t>
            </a:r>
            <a:r>
              <a:rPr lang="en-IN" sz="2500" dirty="0" err="1" smtClean="0"/>
              <a:t>bol</a:t>
            </a:r>
            <a:r>
              <a:rPr lang="en-IN" sz="2500" dirty="0" smtClean="0"/>
              <a:t>=true;        </a:t>
            </a:r>
          </a:p>
          <a:p>
            <a:pPr>
              <a:buNone/>
            </a:pPr>
            <a:r>
              <a:rPr lang="en-IN" sz="2500" dirty="0" smtClean="0"/>
              <a:t>String s1=</a:t>
            </a:r>
            <a:r>
              <a:rPr lang="en-IN" sz="2500" dirty="0" err="1" smtClean="0"/>
              <a:t>String.valueOf</a:t>
            </a:r>
            <a:r>
              <a:rPr lang="en-IN" sz="2500" dirty="0" smtClean="0"/>
              <a:t>(</a:t>
            </a:r>
            <a:r>
              <a:rPr lang="en-IN" sz="2500" dirty="0" err="1" smtClean="0"/>
              <a:t>i</a:t>
            </a:r>
            <a:r>
              <a:rPr lang="en-IN" sz="2500" dirty="0" smtClean="0"/>
              <a:t>);      </a:t>
            </a:r>
          </a:p>
          <a:p>
            <a:pPr>
              <a:buNone/>
            </a:pPr>
            <a:r>
              <a:rPr lang="en-IN" sz="2500" dirty="0" smtClean="0"/>
              <a:t>  String s2=</a:t>
            </a:r>
            <a:r>
              <a:rPr lang="en-IN" sz="2500" dirty="0" err="1" smtClean="0"/>
              <a:t>String.valueOf</a:t>
            </a:r>
            <a:r>
              <a:rPr lang="en-IN" sz="2500" dirty="0" smtClean="0"/>
              <a:t>(c);    </a:t>
            </a:r>
          </a:p>
          <a:p>
            <a:pPr>
              <a:buNone/>
            </a:pPr>
            <a:r>
              <a:rPr lang="en-IN" sz="2500" dirty="0" smtClean="0"/>
              <a:t>    String s3=</a:t>
            </a:r>
            <a:r>
              <a:rPr lang="en-IN" sz="2500" dirty="0" err="1" smtClean="0"/>
              <a:t>String.valueOf</a:t>
            </a:r>
            <a:r>
              <a:rPr lang="en-IN" sz="2500" dirty="0" smtClean="0"/>
              <a:t>(f);       </a:t>
            </a:r>
          </a:p>
          <a:p>
            <a:pPr>
              <a:buNone/>
            </a:pPr>
            <a:r>
              <a:rPr lang="en-IN" sz="2500" dirty="0" smtClean="0"/>
              <a:t> String s4=</a:t>
            </a:r>
            <a:r>
              <a:rPr lang="en-IN" sz="2500" dirty="0" err="1" smtClean="0"/>
              <a:t>String.valueOf</a:t>
            </a:r>
            <a:r>
              <a:rPr lang="en-IN" sz="2500" dirty="0" smtClean="0"/>
              <a:t>(d);       </a:t>
            </a:r>
          </a:p>
          <a:p>
            <a:pPr>
              <a:buNone/>
            </a:pPr>
            <a:r>
              <a:rPr lang="en-IN" sz="2500" dirty="0" smtClean="0"/>
              <a:t> String s5=</a:t>
            </a:r>
            <a:r>
              <a:rPr lang="en-IN" sz="2500" dirty="0" err="1" smtClean="0"/>
              <a:t>String.valueOf</a:t>
            </a:r>
            <a:r>
              <a:rPr lang="en-IN" sz="2500" dirty="0" smtClean="0"/>
              <a:t>(</a:t>
            </a:r>
            <a:r>
              <a:rPr lang="en-IN" sz="2500" dirty="0" err="1" smtClean="0"/>
              <a:t>bol</a:t>
            </a:r>
            <a:r>
              <a:rPr lang="en-IN" sz="2500" dirty="0" smtClean="0"/>
              <a:t>);      </a:t>
            </a:r>
          </a:p>
          <a:p>
            <a:pPr>
              <a:buNone/>
            </a:pPr>
            <a:r>
              <a:rPr lang="en-IN" sz="2500" dirty="0" smtClean="0"/>
              <a:t>  </a:t>
            </a:r>
            <a:r>
              <a:rPr lang="en-IN" sz="2500" dirty="0" err="1" smtClean="0"/>
              <a:t>System.out.println</a:t>
            </a:r>
            <a:r>
              <a:rPr lang="en-IN" sz="2500" dirty="0" smtClean="0"/>
              <a:t>(s1+ " "+s2+ " "+s3+ " " +s4+ " " +s5);    </a:t>
            </a:r>
          </a:p>
          <a:p>
            <a:pPr>
              <a:buNone/>
            </a:pPr>
            <a:r>
              <a:rPr lang="en-IN" sz="2500" dirty="0" smtClean="0"/>
              <a:t>}</a:t>
            </a:r>
          </a:p>
          <a:p>
            <a:pPr>
              <a:buNone/>
            </a:pPr>
            <a:r>
              <a:rPr lang="en-IN" sz="26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//sample program using strings</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String s1=new String("welcome  to   ");       </a:t>
            </a:r>
          </a:p>
          <a:p>
            <a:pPr>
              <a:buNone/>
            </a:pPr>
            <a:r>
              <a:rPr lang="en-IN" dirty="0" smtClean="0"/>
              <a:t> String s2="java";       </a:t>
            </a:r>
          </a:p>
          <a:p>
            <a:pPr>
              <a:buNone/>
            </a:pPr>
            <a:r>
              <a:rPr lang="en-IN" dirty="0" smtClean="0"/>
              <a:t> </a:t>
            </a:r>
            <a:r>
              <a:rPr lang="en-IN" dirty="0" err="1" smtClean="0"/>
              <a:t>System.out.println</a:t>
            </a:r>
            <a:r>
              <a:rPr lang="en-IN" dirty="0" smtClean="0"/>
              <a:t>(s1);        </a:t>
            </a:r>
          </a:p>
          <a:p>
            <a:pPr>
              <a:buNone/>
            </a:pPr>
            <a:r>
              <a:rPr lang="en-IN" dirty="0" err="1" smtClean="0"/>
              <a:t>System.out.println</a:t>
            </a:r>
            <a:r>
              <a:rPr lang="en-IN" dirty="0" smtClean="0"/>
              <a:t>(s2);    </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welcome  to   </a:t>
            </a:r>
          </a:p>
          <a:p>
            <a:pPr>
              <a:buNone/>
            </a:pPr>
            <a:r>
              <a:rPr lang="en-IN" dirty="0" smtClean="0"/>
              <a:t>java</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//to find the length of string</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String s1=new String("welcome  to   ");       </a:t>
            </a:r>
          </a:p>
          <a:p>
            <a:pPr>
              <a:buNone/>
            </a:pPr>
            <a:r>
              <a:rPr lang="en-IN" dirty="0" smtClean="0"/>
              <a:t> String s2="java";       </a:t>
            </a:r>
          </a:p>
          <a:p>
            <a:pPr>
              <a:buNone/>
            </a:pPr>
            <a:r>
              <a:rPr lang="en-IN" dirty="0" smtClean="0"/>
              <a:t> </a:t>
            </a:r>
            <a:r>
              <a:rPr lang="en-IN" dirty="0" err="1" smtClean="0"/>
              <a:t>System.out.println</a:t>
            </a:r>
            <a:r>
              <a:rPr lang="en-IN" dirty="0" smtClean="0"/>
              <a:t>(s1.length());        </a:t>
            </a:r>
          </a:p>
          <a:p>
            <a:pPr>
              <a:buNone/>
            </a:pPr>
            <a:r>
              <a:rPr lang="en-IN" dirty="0" err="1" smtClean="0"/>
              <a:t>System.out.println</a:t>
            </a:r>
            <a:r>
              <a:rPr lang="en-IN" dirty="0" smtClean="0"/>
              <a:t>(s2.length());    </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14</a:t>
            </a:r>
          </a:p>
          <a:p>
            <a:pPr>
              <a:buNone/>
            </a:pPr>
            <a:r>
              <a:rPr lang="en-IN" dirty="0" smtClean="0"/>
              <a:t>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//to extract a single character from string</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String s1=new String("welcome  to   ");       </a:t>
            </a:r>
          </a:p>
          <a:p>
            <a:pPr>
              <a:buNone/>
            </a:pPr>
            <a:r>
              <a:rPr lang="en-IN" dirty="0" smtClean="0"/>
              <a:t> String s2="java";       </a:t>
            </a:r>
          </a:p>
          <a:p>
            <a:pPr>
              <a:buNone/>
            </a:pPr>
            <a:r>
              <a:rPr lang="en-IN" dirty="0" smtClean="0"/>
              <a:t> </a:t>
            </a:r>
            <a:r>
              <a:rPr lang="en-IN" dirty="0" err="1" smtClean="0"/>
              <a:t>System.out.println</a:t>
            </a:r>
            <a:r>
              <a:rPr lang="en-IN" dirty="0" smtClean="0"/>
              <a:t>(s1.charAt(6));        </a:t>
            </a:r>
          </a:p>
          <a:p>
            <a:pPr>
              <a:buNone/>
            </a:pPr>
            <a:r>
              <a:rPr lang="en-IN" dirty="0" err="1" smtClean="0"/>
              <a:t>System.out.println</a:t>
            </a:r>
            <a:r>
              <a:rPr lang="en-IN" dirty="0" smtClean="0"/>
              <a:t>(s2.charAt(3));    </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e</a:t>
            </a:r>
          </a:p>
          <a:p>
            <a:pPr>
              <a:buNone/>
            </a:pPr>
            <a:r>
              <a:rPr lang="en-IN" dirty="0" smtClean="0"/>
              <a:t>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b="1" dirty="0" smtClean="0"/>
              <a:t> </a:t>
            </a:r>
            <a:r>
              <a:rPr lang="en-IN" b="1" dirty="0" err="1" smtClean="0"/>
              <a:t>getChars</a:t>
            </a:r>
            <a:r>
              <a:rPr lang="en-IN" b="1" dirty="0" smtClean="0"/>
              <a:t>():</a:t>
            </a:r>
            <a:r>
              <a:rPr lang="en-IN" dirty="0" smtClean="0"/>
              <a:t>is used to extract more than one character at a time</a:t>
            </a:r>
          </a:p>
          <a:p>
            <a:pPr>
              <a:buNone/>
            </a:pPr>
            <a:r>
              <a:rPr lang="en-IN" sz="2600" dirty="0" smtClean="0">
                <a:solidFill>
                  <a:srgbClr val="FF0000"/>
                </a:solidFill>
              </a:rPr>
              <a:t>Void </a:t>
            </a:r>
            <a:r>
              <a:rPr lang="en-IN" sz="2600" dirty="0" err="1" smtClean="0">
                <a:solidFill>
                  <a:srgbClr val="FF0000"/>
                </a:solidFill>
              </a:rPr>
              <a:t>getChars</a:t>
            </a:r>
            <a:r>
              <a:rPr lang="en-IN" sz="2600" dirty="0" smtClean="0">
                <a:solidFill>
                  <a:srgbClr val="FF0000"/>
                </a:solidFill>
              </a:rPr>
              <a:t>(</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sourceStart,int</a:t>
            </a:r>
            <a:r>
              <a:rPr lang="en-IN" sz="2600" dirty="0" smtClean="0">
                <a:solidFill>
                  <a:srgbClr val="FF0000"/>
                </a:solidFill>
              </a:rPr>
              <a:t> </a:t>
            </a:r>
            <a:r>
              <a:rPr lang="en-IN" sz="2600" dirty="0" err="1" smtClean="0">
                <a:solidFill>
                  <a:srgbClr val="FF0000"/>
                </a:solidFill>
              </a:rPr>
              <a:t>sourceEnd,char</a:t>
            </a:r>
            <a:r>
              <a:rPr lang="en-IN" sz="2600" dirty="0" smtClean="0">
                <a:solidFill>
                  <a:srgbClr val="FF0000"/>
                </a:solidFill>
              </a:rPr>
              <a:t> target[],</a:t>
            </a:r>
            <a:r>
              <a:rPr lang="en-IN" sz="2600" dirty="0" err="1" smtClean="0">
                <a:solidFill>
                  <a:srgbClr val="FF0000"/>
                </a:solidFill>
              </a:rPr>
              <a:t>int</a:t>
            </a:r>
            <a:r>
              <a:rPr lang="en-IN" sz="2600" dirty="0" smtClean="0">
                <a:solidFill>
                  <a:srgbClr val="FF0000"/>
                </a:solidFill>
              </a:rPr>
              <a:t> </a:t>
            </a:r>
            <a:r>
              <a:rPr lang="en-IN" sz="2600" dirty="0" err="1" smtClean="0">
                <a:solidFill>
                  <a:srgbClr val="FF0000"/>
                </a:solidFill>
              </a:rPr>
              <a:t>targetStart</a:t>
            </a:r>
            <a:r>
              <a:rPr lang="en-IN" sz="2600" dirty="0" smtClean="0">
                <a:solidFill>
                  <a:srgbClr val="FF0000"/>
                </a:solidFill>
              </a:rPr>
              <a:t>)</a:t>
            </a:r>
          </a:p>
          <a:p>
            <a:pPr>
              <a:buNone/>
            </a:pPr>
            <a:r>
              <a:rPr lang="en-IN" b="1" dirty="0" err="1" smtClean="0"/>
              <a:t>sourceStart</a:t>
            </a:r>
            <a:r>
              <a:rPr lang="en-IN" dirty="0" smtClean="0"/>
              <a:t> – index of the first character in the string to copy.</a:t>
            </a:r>
            <a:br>
              <a:rPr lang="en-IN" dirty="0" smtClean="0"/>
            </a:br>
            <a:r>
              <a:rPr lang="en-IN" b="1" dirty="0" err="1" smtClean="0"/>
              <a:t>sourceEnd</a:t>
            </a:r>
            <a:r>
              <a:rPr lang="en-IN" dirty="0" smtClean="0"/>
              <a:t> – index after the last character in the string to copy.</a:t>
            </a:r>
            <a:br>
              <a:rPr lang="en-IN" dirty="0" smtClean="0"/>
            </a:br>
            <a:r>
              <a:rPr lang="en-IN" b="1" dirty="0" smtClean="0"/>
              <a:t>target</a:t>
            </a:r>
            <a:r>
              <a:rPr lang="en-IN" dirty="0" smtClean="0"/>
              <a:t> – Destination array of characters in which the characters from String gets copied.</a:t>
            </a:r>
            <a:br>
              <a:rPr lang="en-IN" dirty="0" smtClean="0"/>
            </a:br>
            <a:r>
              <a:rPr lang="en-IN" b="1" dirty="0" err="1" smtClean="0"/>
              <a:t>targetStart</a:t>
            </a:r>
            <a:r>
              <a:rPr lang="en-IN" dirty="0" smtClean="0"/>
              <a:t> – The index in Array starting from where the chars will be pushed into the Array.</a:t>
            </a:r>
            <a:endParaRPr lang="en-IN" dirty="0" smtClean="0">
              <a:solidFill>
                <a:srgbClr val="FF0000"/>
              </a:solidFill>
            </a:endParaRPr>
          </a:p>
          <a:p>
            <a:pPr>
              <a:buNone/>
            </a:pPr>
            <a:r>
              <a:rPr lang="en-IN" dirty="0" smtClean="0"/>
              <a:t> ex:</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String s=“welcome to java program";       </a:t>
            </a:r>
          </a:p>
          <a:p>
            <a:pPr>
              <a:buNone/>
            </a:pPr>
            <a:r>
              <a:rPr lang="en-IN" dirty="0" smtClean="0"/>
              <a:t> </a:t>
            </a:r>
            <a:r>
              <a:rPr lang="en-IN" dirty="0" err="1" smtClean="0"/>
              <a:t>int</a:t>
            </a:r>
            <a:r>
              <a:rPr lang="en-IN" dirty="0" smtClean="0"/>
              <a:t> start=3;</a:t>
            </a:r>
          </a:p>
          <a:p>
            <a:pPr>
              <a:buNone/>
            </a:pPr>
            <a:r>
              <a:rPr lang="en-IN" dirty="0" err="1" smtClean="0"/>
              <a:t>int</a:t>
            </a:r>
            <a:r>
              <a:rPr lang="en-IN" dirty="0" smtClean="0"/>
              <a:t> end=7;</a:t>
            </a:r>
          </a:p>
          <a:p>
            <a:pPr>
              <a:buNone/>
            </a:pPr>
            <a:r>
              <a:rPr lang="en-IN" dirty="0" smtClean="0"/>
              <a:t>char </a:t>
            </a:r>
            <a:r>
              <a:rPr lang="en-IN" dirty="0" err="1" smtClean="0"/>
              <a:t>buf</a:t>
            </a:r>
            <a:r>
              <a:rPr lang="en-IN" dirty="0" smtClean="0"/>
              <a:t>[]=new char[end-start];</a:t>
            </a:r>
          </a:p>
          <a:p>
            <a:pPr>
              <a:buNone/>
            </a:pPr>
            <a:r>
              <a:rPr lang="en-IN" dirty="0" err="1" smtClean="0"/>
              <a:t>s.getChars</a:t>
            </a:r>
            <a:r>
              <a:rPr lang="en-IN" dirty="0" smtClean="0"/>
              <a:t>(start,end,buf,0);</a:t>
            </a:r>
          </a:p>
          <a:p>
            <a:pPr>
              <a:buNone/>
            </a:pPr>
            <a:r>
              <a:rPr lang="en-IN" dirty="0" err="1" smtClean="0"/>
              <a:t>System.out.println</a:t>
            </a:r>
            <a:r>
              <a:rPr lang="en-IN" dirty="0" smtClean="0"/>
              <a:t>(</a:t>
            </a:r>
            <a:r>
              <a:rPr lang="en-IN" dirty="0" err="1" smtClean="0"/>
              <a:t>buf</a:t>
            </a:r>
            <a:r>
              <a:rPr lang="en-IN" dirty="0" smtClean="0"/>
              <a:t>);</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come</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b="1" dirty="0" smtClean="0"/>
              <a:t>//to combine the two strings</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a:t>
            </a:r>
            <a:r>
              <a:rPr lang="en-IN" dirty="0" err="1" smtClean="0"/>
              <a:t>int</a:t>
            </a:r>
            <a:r>
              <a:rPr lang="en-IN" dirty="0" smtClean="0"/>
              <a:t> age=9; </a:t>
            </a:r>
          </a:p>
          <a:p>
            <a:pPr>
              <a:buNone/>
            </a:pPr>
            <a:r>
              <a:rPr lang="en-IN" dirty="0" smtClean="0"/>
              <a:t>  String s1=new String("welcome  to   ");       </a:t>
            </a:r>
          </a:p>
          <a:p>
            <a:pPr>
              <a:buNone/>
            </a:pPr>
            <a:r>
              <a:rPr lang="en-IN" dirty="0" smtClean="0"/>
              <a:t> String s2="java";       </a:t>
            </a:r>
          </a:p>
          <a:p>
            <a:pPr>
              <a:buNone/>
            </a:pPr>
            <a:r>
              <a:rPr lang="en-IN" dirty="0" smtClean="0">
                <a:solidFill>
                  <a:srgbClr val="FF0000"/>
                </a:solidFill>
              </a:rPr>
              <a:t>String s=“he is” + age + “years old”;</a:t>
            </a:r>
          </a:p>
          <a:p>
            <a:pPr>
              <a:buNone/>
            </a:pPr>
            <a:r>
              <a:rPr lang="en-IN" dirty="0" smtClean="0">
                <a:solidFill>
                  <a:srgbClr val="FF0000"/>
                </a:solidFill>
              </a:rPr>
              <a:t>String s3="</a:t>
            </a:r>
            <a:r>
              <a:rPr lang="en-IN" dirty="0" err="1" smtClean="0">
                <a:solidFill>
                  <a:srgbClr val="FF0000"/>
                </a:solidFill>
              </a:rPr>
              <a:t>Iam</a:t>
            </a:r>
            <a:r>
              <a:rPr lang="en-IN" dirty="0" smtClean="0">
                <a:solidFill>
                  <a:srgbClr val="FF0000"/>
                </a:solidFill>
              </a:rPr>
              <a:t> from" + "CSE";</a:t>
            </a:r>
          </a:p>
          <a:p>
            <a:pPr>
              <a:buNone/>
            </a:pPr>
            <a:r>
              <a:rPr lang="en-IN" dirty="0" smtClean="0"/>
              <a:t> </a:t>
            </a:r>
            <a:r>
              <a:rPr lang="en-IN" dirty="0" err="1" smtClean="0"/>
              <a:t>System.out.println</a:t>
            </a:r>
            <a:r>
              <a:rPr lang="en-IN" dirty="0" smtClean="0"/>
              <a:t>(s1.concat(s2));        </a:t>
            </a:r>
          </a:p>
          <a:p>
            <a:pPr>
              <a:buNone/>
            </a:pPr>
            <a:r>
              <a:rPr lang="en-IN" dirty="0" err="1" smtClean="0"/>
              <a:t>System.out.println</a:t>
            </a:r>
            <a:r>
              <a:rPr lang="en-IN" dirty="0" smtClean="0"/>
              <a:t>(s2.concat(s1));    </a:t>
            </a:r>
          </a:p>
          <a:p>
            <a:pPr>
              <a:buNone/>
            </a:pPr>
            <a:r>
              <a:rPr lang="en-IN" dirty="0" err="1" smtClean="0"/>
              <a:t>System.out.println</a:t>
            </a:r>
            <a:r>
              <a:rPr lang="en-IN" dirty="0" smtClean="0"/>
              <a:t>(s);</a:t>
            </a:r>
          </a:p>
          <a:p>
            <a:pPr>
              <a:buNone/>
            </a:pPr>
            <a:r>
              <a:rPr lang="en-IN" dirty="0" err="1" smtClean="0"/>
              <a:t>System.out.println</a:t>
            </a:r>
            <a:r>
              <a:rPr lang="en-IN" dirty="0" smtClean="0"/>
              <a:t>(s3);</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welcome  to   java</a:t>
            </a:r>
          </a:p>
          <a:p>
            <a:pPr>
              <a:buNone/>
            </a:pPr>
            <a:r>
              <a:rPr lang="en-IN" dirty="0" err="1" smtClean="0"/>
              <a:t>javawelcome</a:t>
            </a:r>
            <a:r>
              <a:rPr lang="en-IN" dirty="0" smtClean="0"/>
              <a:t>  to   </a:t>
            </a:r>
          </a:p>
          <a:p>
            <a:pPr>
              <a:buNone/>
            </a:pPr>
            <a:r>
              <a:rPr lang="en-IN" dirty="0" smtClean="0"/>
              <a:t>he is9years old</a:t>
            </a:r>
          </a:p>
          <a:p>
            <a:pPr>
              <a:buNone/>
            </a:pPr>
            <a:r>
              <a:rPr lang="en-IN" dirty="0" err="1" smtClean="0"/>
              <a:t>Iam</a:t>
            </a:r>
            <a:r>
              <a:rPr lang="en-IN" dirty="0" smtClean="0"/>
              <a:t> </a:t>
            </a:r>
            <a:r>
              <a:rPr lang="en-IN" dirty="0" err="1" smtClean="0"/>
              <a:t>fromCSE</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sz="4600" b="1" dirty="0" smtClean="0"/>
              <a:t>String </a:t>
            </a:r>
            <a:r>
              <a:rPr lang="en-IN" sz="4600" b="1" dirty="0" err="1" smtClean="0"/>
              <a:t>comparision</a:t>
            </a:r>
            <a:endParaRPr lang="en-IN" sz="4600" b="1" dirty="0" smtClean="0"/>
          </a:p>
          <a:p>
            <a:pPr>
              <a:buNone/>
            </a:pPr>
            <a:r>
              <a:rPr lang="en-IN" dirty="0" smtClean="0"/>
              <a:t>Compares strings or substrings within strings.</a:t>
            </a:r>
          </a:p>
          <a:p>
            <a:pPr algn="just"/>
            <a:r>
              <a:rPr lang="en-IN" dirty="0" smtClean="0"/>
              <a:t>To compare two strings for equality use equals()</a:t>
            </a:r>
          </a:p>
          <a:p>
            <a:pPr algn="just"/>
            <a:r>
              <a:rPr lang="en-IN" dirty="0" smtClean="0"/>
              <a:t>To perform a comparison that ignores case differences, call equalsIgnoreCase().When it compares two strings it consider A-Z to be the same as a-z.</a:t>
            </a:r>
          </a:p>
          <a:p>
            <a:pPr>
              <a:buNone/>
            </a:pPr>
            <a:r>
              <a:rPr lang="en-IN" dirty="0" smtClean="0"/>
              <a:t>  ex:</a:t>
            </a:r>
          </a:p>
          <a:p>
            <a:pPr>
              <a:buNone/>
            </a:pPr>
            <a:r>
              <a:rPr lang="en-IN" dirty="0" smtClean="0"/>
              <a:t>class </a:t>
            </a:r>
            <a:r>
              <a:rPr lang="en-IN" dirty="0" err="1" smtClean="0"/>
              <a:t>StringDemo</a:t>
            </a: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String s1=new String("welcome");       </a:t>
            </a:r>
          </a:p>
          <a:p>
            <a:pPr>
              <a:buNone/>
            </a:pPr>
            <a:r>
              <a:rPr lang="en-IN" dirty="0" smtClean="0"/>
              <a:t> String s2=“WELCOME";       </a:t>
            </a:r>
          </a:p>
          <a:p>
            <a:pPr>
              <a:buNone/>
            </a:pPr>
            <a:r>
              <a:rPr lang="en-IN" dirty="0" smtClean="0"/>
              <a:t> </a:t>
            </a:r>
            <a:r>
              <a:rPr lang="en-IN" dirty="0" err="1" smtClean="0"/>
              <a:t>System.out.println</a:t>
            </a:r>
            <a:r>
              <a:rPr lang="en-IN" dirty="0" smtClean="0"/>
              <a:t>(s1.equals(s2));        </a:t>
            </a:r>
          </a:p>
          <a:p>
            <a:pPr>
              <a:buNone/>
            </a:pPr>
            <a:r>
              <a:rPr lang="en-IN" dirty="0" err="1" smtClean="0"/>
              <a:t>System.out.println</a:t>
            </a:r>
            <a:r>
              <a:rPr lang="en-IN" dirty="0" smtClean="0"/>
              <a:t>(s1.equalsIgnoreCase(s2));    </a:t>
            </a:r>
          </a:p>
          <a:p>
            <a:pPr>
              <a:buNone/>
            </a:pPr>
            <a:r>
              <a:rPr lang="en-IN" dirty="0" smtClean="0"/>
              <a:t>//ignore case</a:t>
            </a:r>
          </a:p>
          <a:p>
            <a:pPr>
              <a:buNone/>
            </a:pPr>
            <a:r>
              <a:rPr lang="en-IN" dirty="0" smtClean="0"/>
              <a:t>}</a:t>
            </a:r>
          </a:p>
          <a:p>
            <a:pPr>
              <a:buNone/>
            </a:pPr>
            <a:r>
              <a:rPr lang="en-IN" dirty="0" smtClean="0"/>
              <a:t>}</a:t>
            </a:r>
          </a:p>
          <a:p>
            <a:pPr>
              <a:buNone/>
            </a:pPr>
            <a:r>
              <a:rPr lang="en-IN" dirty="0" err="1" smtClean="0"/>
              <a:t>Outptut</a:t>
            </a:r>
            <a:r>
              <a:rPr lang="en-IN" dirty="0" smtClean="0"/>
              <a:t>:</a:t>
            </a:r>
          </a:p>
          <a:p>
            <a:pPr>
              <a:buNone/>
            </a:pPr>
            <a:r>
              <a:rPr lang="en-IN" dirty="0" smtClean="0"/>
              <a:t>false</a:t>
            </a:r>
          </a:p>
          <a:p>
            <a:pPr>
              <a:buNone/>
            </a:pPr>
            <a:r>
              <a:rPr lang="en-IN" dirty="0" smtClean="0"/>
              <a:t>true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dirty="0" err="1" smtClean="0"/>
              <a:t>regionMatches</a:t>
            </a:r>
            <a:r>
              <a:rPr lang="en-IN" dirty="0" smtClean="0"/>
              <a:t>():</a:t>
            </a:r>
          </a:p>
          <a:p>
            <a:pPr>
              <a:buNone/>
            </a:pPr>
            <a:r>
              <a:rPr lang="en-IN" dirty="0" smtClean="0"/>
              <a:t>The </a:t>
            </a:r>
            <a:r>
              <a:rPr lang="en-IN" dirty="0" err="1" smtClean="0"/>
              <a:t>regionMatches</a:t>
            </a:r>
            <a:r>
              <a:rPr lang="en-IN" dirty="0" smtClean="0"/>
              <a:t>() method compares a specific region inside a string with another specific region in another string.</a:t>
            </a:r>
          </a:p>
          <a:p>
            <a:pPr>
              <a:buNone/>
            </a:pPr>
            <a:r>
              <a:rPr lang="en-IN" dirty="0" smtClean="0"/>
              <a:t>It ignores case in such </a:t>
            </a:r>
            <a:r>
              <a:rPr lang="en-IN" dirty="0" err="1" smtClean="0"/>
              <a:t>comparision</a:t>
            </a:r>
            <a:r>
              <a:rPr lang="en-IN" dirty="0" smtClean="0"/>
              <a:t>.</a:t>
            </a:r>
          </a:p>
          <a:p>
            <a:pPr>
              <a:buNone/>
            </a:pPr>
            <a:r>
              <a:rPr lang="en-IN" dirty="0" smtClean="0"/>
              <a:t>Syntax:</a:t>
            </a:r>
          </a:p>
          <a:p>
            <a:pPr>
              <a:buNone/>
            </a:pPr>
            <a:r>
              <a:rPr lang="en-IN" sz="2800" dirty="0" err="1" smtClean="0">
                <a:solidFill>
                  <a:srgbClr val="FF0000"/>
                </a:solidFill>
              </a:rPr>
              <a:t>boolean</a:t>
            </a:r>
            <a:r>
              <a:rPr lang="en-IN" sz="2800" dirty="0" smtClean="0">
                <a:solidFill>
                  <a:srgbClr val="FF0000"/>
                </a:solidFill>
              </a:rPr>
              <a:t> </a:t>
            </a:r>
            <a:r>
              <a:rPr lang="en-IN" sz="2800" dirty="0" err="1" smtClean="0">
                <a:solidFill>
                  <a:srgbClr val="FF0000"/>
                </a:solidFill>
              </a:rPr>
              <a:t>regionMatches</a:t>
            </a:r>
            <a:r>
              <a:rPr lang="en-IN" sz="2800" dirty="0" smtClean="0">
                <a:solidFill>
                  <a:srgbClr val="FF0000"/>
                </a:solidFill>
              </a:rPr>
              <a:t>(</a:t>
            </a:r>
            <a:r>
              <a:rPr lang="en-IN" sz="2800" dirty="0" err="1" smtClean="0">
                <a:solidFill>
                  <a:srgbClr val="FF0000"/>
                </a:solidFill>
              </a:rPr>
              <a:t>int</a:t>
            </a:r>
            <a:r>
              <a:rPr lang="en-IN" sz="2800" dirty="0" smtClean="0">
                <a:solidFill>
                  <a:srgbClr val="FF0000"/>
                </a:solidFill>
              </a:rPr>
              <a:t> </a:t>
            </a:r>
            <a:r>
              <a:rPr lang="en-IN" sz="2800" dirty="0" err="1" smtClean="0">
                <a:solidFill>
                  <a:srgbClr val="FF0000"/>
                </a:solidFill>
              </a:rPr>
              <a:t>startIndex,String</a:t>
            </a:r>
            <a:r>
              <a:rPr lang="en-IN" sz="2800" dirty="0" smtClean="0">
                <a:solidFill>
                  <a:srgbClr val="FF0000"/>
                </a:solidFill>
              </a:rPr>
              <a:t> str2,</a:t>
            </a:r>
          </a:p>
          <a:p>
            <a:pPr>
              <a:buNone/>
            </a:pPr>
            <a:r>
              <a:rPr lang="en-IN" sz="2800" dirty="0" smtClean="0">
                <a:solidFill>
                  <a:srgbClr val="FF0000"/>
                </a:solidFill>
              </a:rPr>
              <a:t>         </a:t>
            </a:r>
            <a:r>
              <a:rPr lang="en-IN" sz="2800" dirty="0" err="1" smtClean="0">
                <a:solidFill>
                  <a:srgbClr val="FF0000"/>
                </a:solidFill>
              </a:rPr>
              <a:t>int</a:t>
            </a:r>
            <a:r>
              <a:rPr lang="en-IN" sz="2800" dirty="0" smtClean="0">
                <a:solidFill>
                  <a:srgbClr val="FF0000"/>
                </a:solidFill>
              </a:rPr>
              <a:t> str2StartIndex,int </a:t>
            </a:r>
            <a:r>
              <a:rPr lang="en-IN" sz="2800" dirty="0" err="1" smtClean="0">
                <a:solidFill>
                  <a:srgbClr val="FF0000"/>
                </a:solidFill>
              </a:rPr>
              <a:t>numChars</a:t>
            </a:r>
            <a:r>
              <a:rPr lang="en-IN" sz="2800" dirty="0" smtClean="0">
                <a:solidFill>
                  <a:srgbClr val="FF0000"/>
                </a:solidFill>
              </a:rPr>
              <a:t>)</a:t>
            </a:r>
          </a:p>
          <a:p>
            <a:pPr>
              <a:buNone/>
            </a:pPr>
            <a:r>
              <a:rPr lang="en-IN" sz="2000" dirty="0" smtClean="0">
                <a:solidFill>
                  <a:srgbClr val="FF0000"/>
                </a:solidFill>
              </a:rPr>
              <a:t> ignores case</a:t>
            </a:r>
          </a:p>
          <a:p>
            <a:pPr>
              <a:buNone/>
            </a:pPr>
            <a:r>
              <a:rPr lang="en-IN" sz="2800" dirty="0" err="1" smtClean="0">
                <a:solidFill>
                  <a:srgbClr val="FF0000"/>
                </a:solidFill>
              </a:rPr>
              <a:t>boolean</a:t>
            </a:r>
            <a:r>
              <a:rPr lang="en-IN" sz="2800" dirty="0" smtClean="0">
                <a:solidFill>
                  <a:srgbClr val="FF0000"/>
                </a:solidFill>
              </a:rPr>
              <a:t> </a:t>
            </a:r>
            <a:r>
              <a:rPr lang="en-IN" sz="2800" dirty="0" err="1" smtClean="0">
                <a:solidFill>
                  <a:srgbClr val="FF0000"/>
                </a:solidFill>
              </a:rPr>
              <a:t>regionMatches</a:t>
            </a:r>
            <a:r>
              <a:rPr lang="en-IN" sz="2800" dirty="0" smtClean="0">
                <a:solidFill>
                  <a:srgbClr val="FF0000"/>
                </a:solidFill>
              </a:rPr>
              <a:t>(</a:t>
            </a:r>
            <a:r>
              <a:rPr lang="en-IN" sz="2800" dirty="0" err="1" smtClean="0">
                <a:solidFill>
                  <a:srgbClr val="FF0000"/>
                </a:solidFill>
              </a:rPr>
              <a:t>boolean</a:t>
            </a:r>
            <a:r>
              <a:rPr lang="en-IN" sz="2800" dirty="0" smtClean="0">
                <a:solidFill>
                  <a:srgbClr val="FF0000"/>
                </a:solidFill>
              </a:rPr>
              <a:t> </a:t>
            </a:r>
            <a:r>
              <a:rPr lang="en-IN" sz="2800" dirty="0" err="1" smtClean="0">
                <a:solidFill>
                  <a:srgbClr val="FF0000"/>
                </a:solidFill>
              </a:rPr>
              <a:t>ignoreCase</a:t>
            </a:r>
            <a:r>
              <a:rPr lang="en-IN" sz="2800" dirty="0" smtClean="0">
                <a:solidFill>
                  <a:srgbClr val="FF0000"/>
                </a:solidFill>
              </a:rPr>
              <a:t>,</a:t>
            </a:r>
          </a:p>
          <a:p>
            <a:pPr>
              <a:buNone/>
            </a:pPr>
            <a:r>
              <a:rPr lang="en-IN" sz="2800" dirty="0" smtClean="0">
                <a:solidFill>
                  <a:srgbClr val="FF0000"/>
                </a:solidFill>
              </a:rPr>
              <a:t>      </a:t>
            </a:r>
            <a:r>
              <a:rPr lang="en-IN" sz="2800" dirty="0" err="1" smtClean="0">
                <a:solidFill>
                  <a:srgbClr val="FF0000"/>
                </a:solidFill>
              </a:rPr>
              <a:t>int</a:t>
            </a:r>
            <a:r>
              <a:rPr lang="en-IN" sz="2800" dirty="0" smtClean="0">
                <a:solidFill>
                  <a:srgbClr val="FF0000"/>
                </a:solidFill>
              </a:rPr>
              <a:t> </a:t>
            </a:r>
            <a:r>
              <a:rPr lang="en-IN" sz="2800" dirty="0" err="1" smtClean="0">
                <a:solidFill>
                  <a:srgbClr val="FF0000"/>
                </a:solidFill>
              </a:rPr>
              <a:t>startIndex,String</a:t>
            </a:r>
            <a:r>
              <a:rPr lang="en-IN" sz="2800" dirty="0" smtClean="0">
                <a:solidFill>
                  <a:srgbClr val="FF0000"/>
                </a:solidFill>
              </a:rPr>
              <a:t> str2,int str2StartIndex,int </a:t>
            </a:r>
            <a:r>
              <a:rPr lang="en-IN" sz="2800" dirty="0" err="1" smtClean="0">
                <a:solidFill>
                  <a:srgbClr val="FF0000"/>
                </a:solidFill>
              </a:rPr>
              <a:t>numChars</a:t>
            </a:r>
            <a:r>
              <a:rPr lang="en-IN" sz="2800" dirty="0" smtClean="0">
                <a:solidFill>
                  <a:srgbClr val="FF0000"/>
                </a:solidFill>
              </a:rPr>
              <a:t>)</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22C4A6-6867-4B77-BD8D-7BDBA08D0DF1}"/>
</file>

<file path=customXml/itemProps2.xml><?xml version="1.0" encoding="utf-8"?>
<ds:datastoreItem xmlns:ds="http://schemas.openxmlformats.org/officeDocument/2006/customXml" ds:itemID="{DAA8486D-7F4A-4B0B-BC67-3DCF3E5A687F}"/>
</file>

<file path=customXml/itemProps3.xml><?xml version="1.0" encoding="utf-8"?>
<ds:datastoreItem xmlns:ds="http://schemas.openxmlformats.org/officeDocument/2006/customXml" ds:itemID="{79C79651-24BF-41B0-AB82-2239D1B7D26F}"/>
</file>

<file path=docProps/app.xml><?xml version="1.0" encoding="utf-8"?>
<Properties xmlns="http://schemas.openxmlformats.org/officeDocument/2006/extended-properties" xmlns:vt="http://schemas.openxmlformats.org/officeDocument/2006/docPropsVTypes">
  <TotalTime>415</TotalTime>
  <Words>1322</Words>
  <Application>Microsoft Office PowerPoint</Application>
  <PresentationFormat>On-screen Show (4:3)</PresentationFormat>
  <Paragraphs>362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srishti ranjan</cp:lastModifiedBy>
  <cp:revision>88</cp:revision>
  <dcterms:created xsi:type="dcterms:W3CDTF">2006-08-16T00:00:00Z</dcterms:created>
  <dcterms:modified xsi:type="dcterms:W3CDTF">2022-12-08T07:06:32Z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