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7" r:id="rId6"/>
    <p:sldId id="264" r:id="rId7"/>
    <p:sldId id="263" r:id="rId8"/>
    <p:sldId id="262" r:id="rId9"/>
    <p:sldId id="265" r:id="rId10"/>
    <p:sldId id="271" r:id="rId11"/>
    <p:sldId id="270" r:id="rId12"/>
    <p:sldId id="269" r:id="rId13"/>
    <p:sldId id="268" r:id="rId14"/>
    <p:sldId id="267" r:id="rId15"/>
    <p:sldId id="266" r:id="rId16"/>
    <p:sldId id="275" r:id="rId17"/>
    <p:sldId id="274" r:id="rId18"/>
    <p:sldId id="273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ingtokenizer-hasmoretokens-method-in-java-with-examples/" TargetMode="External"/><Relationship Id="rId2" Type="http://schemas.openxmlformats.org/officeDocument/2006/relationships/hyperlink" Target="https://www.geeksforgeeks.org/stringtokenizer-counttokens-method-in-java-with-exampl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tringtokenizer-nexttoken-method-in-java-with-examples/" TargetMode="External"/><Relationship Id="rId5" Type="http://schemas.openxmlformats.org/officeDocument/2006/relationships/hyperlink" Target="https://www.geeksforgeeks.org/stringtokenizer-hasmoreelements-method-in-java-with-examples/" TargetMode="External"/><Relationship Id="rId4" Type="http://schemas.openxmlformats.org/officeDocument/2006/relationships/hyperlink" Target="https://www.geeksforgeeks.org/stringtokenizer-nextelement-method-in-java-with-exampl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err="1">
                <a:solidFill>
                  <a:schemeClr val="tx1"/>
                </a:solidFill>
              </a:rPr>
              <a:t>StringTokenizer</a:t>
            </a:r>
            <a:r>
              <a:rPr lang="en-IN" b="1" dirty="0">
                <a:solidFill>
                  <a:schemeClr val="tx1"/>
                </a:solidFill>
              </a:rPr>
              <a:t> Class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b="1" dirty="0">
                <a:solidFill>
                  <a:schemeClr val="tx1"/>
                </a:solidFill>
              </a:rPr>
              <a:t> </a:t>
            </a:r>
            <a:r>
              <a:rPr lang="en-IN" sz="3000" b="1" dirty="0" err="1">
                <a:solidFill>
                  <a:schemeClr val="tx1"/>
                </a:solidFill>
              </a:rPr>
              <a:t>StringTokenizer</a:t>
            </a:r>
            <a:r>
              <a:rPr lang="en-IN" sz="3000" b="1" dirty="0">
                <a:solidFill>
                  <a:schemeClr val="tx1"/>
                </a:solidFill>
              </a:rPr>
              <a:t> class</a:t>
            </a:r>
            <a:r>
              <a:rPr lang="en-IN" sz="3000" dirty="0">
                <a:solidFill>
                  <a:schemeClr val="tx1"/>
                </a:solidFill>
              </a:rPr>
              <a:t> in Java is used to break a string into tokens.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It is a legacy class of Java.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A token is returned by taking a substring of the string that was used to create the </a:t>
            </a:r>
            <a:r>
              <a:rPr lang="en-IN" sz="3000" dirty="0" err="1">
                <a:solidFill>
                  <a:schemeClr val="tx1"/>
                </a:solidFill>
              </a:rPr>
              <a:t>StringTokenizer</a:t>
            </a:r>
            <a:r>
              <a:rPr lang="en-IN" sz="3000" dirty="0">
                <a:solidFill>
                  <a:schemeClr val="tx1"/>
                </a:solidFill>
              </a:rPr>
              <a:t> object.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A </a:t>
            </a:r>
            <a:r>
              <a:rPr lang="en-IN" sz="3000" dirty="0" err="1">
                <a:solidFill>
                  <a:schemeClr val="tx1"/>
                </a:solidFill>
              </a:rPr>
              <a:t>StringTokenizer</a:t>
            </a:r>
            <a:r>
              <a:rPr lang="en-IN" sz="3000" dirty="0">
                <a:solidFill>
                  <a:schemeClr val="tx1"/>
                </a:solidFill>
              </a:rPr>
              <a:t> object internally maintains a current position within the string to be tokenized.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It provides the first step in the parsing process often called </a:t>
            </a:r>
            <a:r>
              <a:rPr lang="en-IN" sz="3000" dirty="0" err="1">
                <a:solidFill>
                  <a:schemeClr val="tx1"/>
                </a:solidFill>
              </a:rPr>
              <a:t>lexer</a:t>
            </a:r>
            <a:r>
              <a:rPr lang="en-IN" sz="3000" dirty="0">
                <a:solidFill>
                  <a:schemeClr val="tx1"/>
                </a:solidFill>
              </a:rPr>
              <a:t> or scanner. 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It implements the Enumeration interface.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To use String </a:t>
            </a:r>
            <a:r>
              <a:rPr lang="en-IN" sz="3000" dirty="0" err="1">
                <a:solidFill>
                  <a:schemeClr val="tx1"/>
                </a:solidFill>
              </a:rPr>
              <a:t>Tokenizer</a:t>
            </a:r>
            <a:r>
              <a:rPr lang="en-IN" sz="3000" dirty="0">
                <a:solidFill>
                  <a:schemeClr val="tx1"/>
                </a:solidFill>
              </a:rPr>
              <a:t> class we have to specify an input string and a string that contains delimiters. Delimiters are the characters that separate tokens.</a:t>
            </a: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</a:rPr>
              <a:t> Default delimiters are whitespaces, new line, space, and tab. </a:t>
            </a:r>
          </a:p>
          <a:p>
            <a:pPr algn="just"/>
            <a:r>
              <a:rPr lang="en-IN" sz="3000" b="1" dirty="0">
                <a:solidFill>
                  <a:schemeClr val="tx1"/>
                </a:solidFill>
              </a:rPr>
              <a:t>Example: Hello welcome to java Programming</a:t>
            </a:r>
          </a:p>
          <a:p>
            <a:pPr algn="just"/>
            <a:r>
              <a:rPr lang="en-IN" sz="3000" b="1" dirty="0">
                <a:solidFill>
                  <a:schemeClr val="tx1"/>
                </a:solidFill>
              </a:rPr>
              <a:t> Hello      welcome      to     java     Programming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public class Calendar1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Calendar c = </a:t>
            </a:r>
            <a:r>
              <a:rPr lang="en-IN" dirty="0" err="1"/>
              <a:t>Calendar.getInstance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("The Current Date is:" +    </a:t>
            </a:r>
            <a:r>
              <a:rPr lang="en-IN" dirty="0" err="1"/>
              <a:t>c.getTime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1212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public class Calendar2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{</a:t>
            </a:r>
          </a:p>
          <a:p>
            <a:pPr marL="0" indent="0">
              <a:buNone/>
            </a:pPr>
            <a:r>
              <a:rPr lang="en-IN" dirty="0"/>
              <a:t>        Calendar </a:t>
            </a:r>
            <a:r>
              <a:rPr lang="en-IN" dirty="0" err="1"/>
              <a:t>calendar</a:t>
            </a:r>
            <a:r>
              <a:rPr lang="en-IN" dirty="0"/>
              <a:t> = </a:t>
            </a:r>
            <a:r>
              <a:rPr lang="en-IN" dirty="0" err="1"/>
              <a:t>Calendar.getInstance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("Current Calendar's Year: " +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Calendar.YEAR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("Current Calendar's Day: " +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Calendar.DATE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("Current MINUTE: " +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Calendar.MINUTE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("Current SECOND: " +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Calendar.SECOND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int max = </a:t>
            </a:r>
            <a:r>
              <a:rPr lang="en-IN" dirty="0" err="1"/>
              <a:t>calendar.getMaximum</a:t>
            </a:r>
            <a:r>
              <a:rPr lang="en-IN" dirty="0"/>
              <a:t>(</a:t>
            </a:r>
            <a:r>
              <a:rPr lang="en-IN" dirty="0" err="1"/>
              <a:t>Calendar.DAY_OF_WEEK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("Maximum number of days in a week: " + max);</a:t>
            </a:r>
          </a:p>
          <a:p>
            <a:pPr marL="0" indent="0">
              <a:buNone/>
            </a:pPr>
            <a:r>
              <a:rPr lang="en-IN" dirty="0"/>
              <a:t>        max = </a:t>
            </a:r>
            <a:r>
              <a:rPr lang="en-IN" dirty="0" err="1"/>
              <a:t>calendar.getMaximum</a:t>
            </a:r>
            <a:r>
              <a:rPr lang="en-IN" dirty="0"/>
              <a:t>(</a:t>
            </a:r>
            <a:r>
              <a:rPr lang="en-IN" dirty="0" err="1"/>
              <a:t>Calendar.WEEK_OF_YEAR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("Maximum number of weeks in a year: " + max);</a:t>
            </a:r>
          </a:p>
          <a:p>
            <a:pPr marL="0" indent="0">
              <a:buNone/>
            </a:pPr>
            <a:r>
              <a:rPr lang="en-IN" dirty="0"/>
              <a:t>        int min = </a:t>
            </a:r>
            <a:r>
              <a:rPr lang="en-IN" dirty="0" err="1"/>
              <a:t>calendar.getMinimum</a:t>
            </a:r>
            <a:r>
              <a:rPr lang="en-IN" dirty="0"/>
              <a:t>(</a:t>
            </a:r>
            <a:r>
              <a:rPr lang="en-IN" dirty="0" err="1"/>
              <a:t>Calendar.DAY_OF_WEEK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("Minimum number of days in week: " + min);</a:t>
            </a:r>
          </a:p>
          <a:p>
            <a:pPr marL="0" indent="0">
              <a:buNone/>
            </a:pPr>
            <a:r>
              <a:rPr lang="en-IN" dirty="0"/>
              <a:t>        min = </a:t>
            </a:r>
            <a:r>
              <a:rPr lang="en-IN" dirty="0" err="1"/>
              <a:t>calendar.getMinimum</a:t>
            </a:r>
            <a:r>
              <a:rPr lang="en-IN" dirty="0"/>
              <a:t>(</a:t>
            </a:r>
            <a:r>
              <a:rPr lang="en-IN" dirty="0" err="1"/>
              <a:t>Calendar.WEEK_OF_YEAR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("Minimum number of weeks in year: " + min);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2955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public class Calendar5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  {</a:t>
            </a:r>
          </a:p>
          <a:p>
            <a:pPr marL="0" indent="0">
              <a:buNone/>
            </a:pPr>
            <a:r>
              <a:rPr lang="en-IN" dirty="0"/>
              <a:t>        // creating calendar object</a:t>
            </a:r>
          </a:p>
          <a:p>
            <a:pPr marL="0" indent="0">
              <a:buNone/>
            </a:pPr>
            <a:r>
              <a:rPr lang="en-IN" dirty="0"/>
              <a:t>        Calendar </a:t>
            </a:r>
            <a:r>
              <a:rPr lang="en-IN" dirty="0" err="1"/>
              <a:t>calendar</a:t>
            </a:r>
            <a:r>
              <a:rPr lang="en-IN" dirty="0"/>
              <a:t> = </a:t>
            </a:r>
            <a:r>
              <a:rPr lang="en-IN" dirty="0" err="1"/>
              <a:t>Calendar.getInstance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calendar.add</a:t>
            </a:r>
            <a:r>
              <a:rPr lang="en-IN" dirty="0"/>
              <a:t>(</a:t>
            </a:r>
            <a:r>
              <a:rPr lang="en-IN" dirty="0" err="1"/>
              <a:t>Calendar.DATE</a:t>
            </a:r>
            <a:r>
              <a:rPr lang="en-IN" dirty="0"/>
              <a:t>, -15);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("15 days ago: " + </a:t>
            </a:r>
            <a:r>
              <a:rPr lang="en-IN" dirty="0" err="1"/>
              <a:t>calendar.getTime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calendar.add</a:t>
            </a:r>
            <a:r>
              <a:rPr lang="en-IN" dirty="0"/>
              <a:t>(</a:t>
            </a:r>
            <a:r>
              <a:rPr lang="en-IN" dirty="0" err="1"/>
              <a:t>Calendar.MONTH</a:t>
            </a:r>
            <a:r>
              <a:rPr lang="en-IN" dirty="0"/>
              <a:t>, 4);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("4 months later: " + </a:t>
            </a:r>
            <a:r>
              <a:rPr lang="en-IN" dirty="0" err="1"/>
              <a:t>calendar.getTime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calendar.add</a:t>
            </a:r>
            <a:r>
              <a:rPr lang="en-IN" dirty="0"/>
              <a:t>(</a:t>
            </a:r>
            <a:r>
              <a:rPr lang="en-IN" dirty="0" err="1"/>
              <a:t>Calendar.YEAR</a:t>
            </a:r>
            <a:r>
              <a:rPr lang="en-IN" dirty="0"/>
              <a:t>, 2);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("2 years later: " + </a:t>
            </a:r>
            <a:r>
              <a:rPr lang="en-IN" dirty="0" err="1"/>
              <a:t>calendar.getTime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290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sz="3600" b="1" i="0" dirty="0" err="1">
                <a:solidFill>
                  <a:srgbClr val="273239"/>
                </a:solidFill>
                <a:effectLst/>
                <a:latin typeface="sofia-pro"/>
              </a:rPr>
              <a:t>BitSet</a:t>
            </a:r>
            <a:r>
              <a:rPr lang="en-IN" sz="3600" b="1" i="0" dirty="0">
                <a:solidFill>
                  <a:srgbClr val="273239"/>
                </a:solidFill>
                <a:effectLst/>
                <a:latin typeface="sofia-pro"/>
              </a:rPr>
              <a:t> class</a:t>
            </a:r>
          </a:p>
          <a:p>
            <a:pPr algn="just"/>
            <a:r>
              <a:rPr lang="en-US" sz="2800" b="1" i="0" dirty="0" err="1">
                <a:solidFill>
                  <a:srgbClr val="273239"/>
                </a:solidFill>
                <a:effectLst/>
                <a:latin typeface="urw-din"/>
              </a:rPr>
              <a:t>BitSet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is a class defined in the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java.util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package. It creates an array of bits represented by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boolean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values.</a:t>
            </a:r>
          </a:p>
          <a:p>
            <a:pPr algn="just"/>
            <a:r>
              <a:rPr lang="en-US" sz="2800" dirty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800" dirty="0" err="1">
                <a:solidFill>
                  <a:srgbClr val="273239"/>
                </a:solidFill>
                <a:latin typeface="urw-din"/>
              </a:rPr>
              <a:t>BitSet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array can increase in size as needed. </a:t>
            </a:r>
          </a:p>
          <a:p>
            <a:pPr algn="just"/>
            <a:r>
              <a:rPr lang="en-US" sz="2800" dirty="0">
                <a:solidFill>
                  <a:srgbClr val="273239"/>
                </a:solidFill>
                <a:latin typeface="urw-din"/>
              </a:rPr>
              <a:t>This makes it similar to a vector of bits. </a:t>
            </a:r>
          </a:p>
          <a:p>
            <a:pPr algn="just"/>
            <a:r>
              <a:rPr lang="en-US" sz="2800" dirty="0">
                <a:solidFill>
                  <a:srgbClr val="273239"/>
                </a:solidFill>
                <a:latin typeface="urw-din"/>
              </a:rPr>
              <a:t>This is a legacy class but it has been completely re-engineered in Java 2, version 1.4.</a:t>
            </a:r>
          </a:p>
          <a:p>
            <a:pPr marL="0" indent="0" algn="just">
              <a:buNone/>
            </a:pPr>
            <a:r>
              <a:rPr lang="en-IN" sz="2800" b="1" i="0" dirty="0">
                <a:solidFill>
                  <a:srgbClr val="273239"/>
                </a:solidFill>
                <a:effectLst/>
                <a:latin typeface="sofia-pro"/>
              </a:rPr>
              <a:t>Constructors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273239"/>
                </a:solidFill>
                <a:latin typeface="sofia-pro"/>
              </a:rPr>
              <a:t>  </a:t>
            </a:r>
            <a:r>
              <a:rPr lang="en-IN" sz="2800" b="1" dirty="0" err="1">
                <a:solidFill>
                  <a:srgbClr val="273239"/>
                </a:solidFill>
                <a:latin typeface="sofia-pro"/>
              </a:rPr>
              <a:t>BitSet</a:t>
            </a:r>
            <a:r>
              <a:rPr lang="en-IN" sz="2800" b="1" dirty="0">
                <a:solidFill>
                  <a:srgbClr val="273239"/>
                </a:solidFill>
                <a:latin typeface="sofia-pro"/>
              </a:rPr>
              <a:t>() </a:t>
            </a:r>
            <a:r>
              <a:rPr lang="en-IN" sz="2800" dirty="0">
                <a:solidFill>
                  <a:srgbClr val="273239"/>
                </a:solidFill>
                <a:latin typeface="sofia-pro"/>
              </a:rPr>
              <a:t>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no-argument constructor to create an empty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BitSet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object. </a:t>
            </a:r>
            <a:endParaRPr lang="en-IN" sz="2800" dirty="0">
              <a:solidFill>
                <a:srgbClr val="273239"/>
              </a:solidFill>
              <a:latin typeface="sofia-pro"/>
            </a:endParaRPr>
          </a:p>
          <a:p>
            <a:pPr marL="0" indent="0" algn="just">
              <a:buNone/>
            </a:pPr>
            <a:r>
              <a:rPr lang="en-IN" sz="2800" b="1" i="0" dirty="0">
                <a:solidFill>
                  <a:srgbClr val="273239"/>
                </a:solidFill>
                <a:effectLst/>
                <a:latin typeface="sofia-pro"/>
              </a:rPr>
              <a:t>   </a:t>
            </a:r>
            <a:r>
              <a:rPr lang="en-IN" sz="2800" b="1" i="0" dirty="0" err="1">
                <a:solidFill>
                  <a:srgbClr val="273239"/>
                </a:solidFill>
                <a:effectLst/>
                <a:latin typeface="sofia-pro"/>
              </a:rPr>
              <a:t>BitSet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sofia-pro"/>
              </a:rPr>
              <a:t>(int size) </a:t>
            </a:r>
            <a:r>
              <a:rPr lang="en-IN" sz="2800" i="0" dirty="0">
                <a:solidFill>
                  <a:srgbClr val="273239"/>
                </a:solidFill>
                <a:effectLst/>
                <a:latin typeface="sofia-pro"/>
              </a:rPr>
              <a:t>: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constructor with an integer argument to create an instance of the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BitSet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class with an initial size of the integer argument representing the number of bits. </a:t>
            </a:r>
            <a:endParaRPr lang="en-IN" sz="2800" i="0" dirty="0">
              <a:solidFill>
                <a:srgbClr val="273239"/>
              </a:solidFill>
              <a:effectLst/>
              <a:latin typeface="sofia-pr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392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void and(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ANDs the contents of the invoking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object with those specified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The result is placed into the invoking object.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void clear( 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Zeros all bits.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void clear(int index)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Zeros the bit specified by index.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void clear(int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startIndex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endIndex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Zeros the bits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startIndex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endIndex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370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Object clone( 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Duplicates the invoking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object.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equals(Object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true if the invoking bit set is equivalent to the one passed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Otherwise, the method returns false.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get(int index)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the current state of the bit at the specified index.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059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get(int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startIndex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endIndex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that consists of the bits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startIndex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endIndex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hashCode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 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the hash code for the invoking object.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intersects(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true if at least one pair of corresponding bits within the invoking object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bitSet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are 1.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isEmpty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 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true if all bits in the invoking object are zero.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921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int length( )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Returns the number of bits required to hold the contents of the invoking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. This value is determined by the location of the last 1 bit.</a:t>
            </a:r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void or(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ORs the contents of the invoking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object with that specified by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. The result is placed into the invoking object.</a:t>
            </a:r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void set(int index)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Sets the bit specified by index.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void set(int index,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v)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+mj-lt"/>
              </a:rPr>
              <a:t>Sets the bit specified by index to the value passed in v. True sets the bit, false clears the bit.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void set(int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startIndex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, int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endIndex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+mj-lt"/>
              </a:rPr>
              <a:t>Sets the bits from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startIndex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endIndex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531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int size( )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Returns the number of bits in the invoking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object.</a:t>
            </a:r>
          </a:p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void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+mj-lt"/>
              </a:rPr>
              <a:t>xor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XORs the contents of the invoking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object with that specified by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bitSet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. The result is placed into the invoking object.</a:t>
            </a:r>
          </a:p>
          <a:p>
            <a:pPr algn="just"/>
            <a:r>
              <a:rPr lang="en-US" sz="2800" b="1" dirty="0">
                <a:solidFill>
                  <a:srgbClr val="000000"/>
                </a:solidFill>
                <a:latin typeface="+mj-lt"/>
              </a:rPr>
              <a:t>Cardinality() : 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method is used to find the no. of elements in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Bitset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+mj-lt"/>
              </a:rPr>
            </a:b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345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 {</a:t>
            </a:r>
          </a:p>
          <a:p>
            <a:pPr marL="0" indent="0">
              <a:buNone/>
            </a:pPr>
            <a:r>
              <a:rPr lang="en-IN" dirty="0"/>
              <a:t>        // Constructors of </a:t>
            </a:r>
            <a:r>
              <a:rPr lang="en-IN" dirty="0" err="1"/>
              <a:t>BitSet</a:t>
            </a:r>
            <a:r>
              <a:rPr lang="en-IN" dirty="0"/>
              <a:t> class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BitSet</a:t>
            </a:r>
            <a:r>
              <a:rPr lang="en-IN" dirty="0"/>
              <a:t> bs1 = new </a:t>
            </a:r>
            <a:r>
              <a:rPr lang="en-IN" dirty="0" err="1"/>
              <a:t>BitSet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BitSet</a:t>
            </a:r>
            <a:r>
              <a:rPr lang="en-IN" dirty="0"/>
              <a:t> bs2 = new </a:t>
            </a:r>
            <a:r>
              <a:rPr lang="en-IN" dirty="0" err="1"/>
              <a:t>BitSet</a:t>
            </a:r>
            <a:r>
              <a:rPr lang="en-IN" dirty="0"/>
              <a:t>(4);</a:t>
            </a:r>
          </a:p>
          <a:p>
            <a:pPr marL="0" indent="0">
              <a:buNone/>
            </a:pPr>
            <a:r>
              <a:rPr lang="en-IN" dirty="0"/>
              <a:t>         bs1.set(6);</a:t>
            </a:r>
          </a:p>
          <a:p>
            <a:pPr marL="0" indent="0">
              <a:buNone/>
            </a:pPr>
            <a:r>
              <a:rPr lang="en-IN" dirty="0"/>
              <a:t>        bs1.set(0);</a:t>
            </a:r>
          </a:p>
          <a:p>
            <a:pPr marL="0" indent="0">
              <a:buNone/>
            </a:pPr>
            <a:r>
              <a:rPr lang="en-IN" dirty="0"/>
              <a:t>        bs1.set(1);</a:t>
            </a:r>
          </a:p>
          <a:p>
            <a:pPr marL="0" indent="0">
              <a:buNone/>
            </a:pPr>
            <a:r>
              <a:rPr lang="en-IN" dirty="0"/>
              <a:t>       bs2.set(4);</a:t>
            </a:r>
          </a:p>
          <a:p>
            <a:pPr marL="0" indent="0">
              <a:buNone/>
            </a:pPr>
            <a:r>
              <a:rPr lang="en-IN" dirty="0"/>
              <a:t>        bs2.set(6);</a:t>
            </a:r>
          </a:p>
          <a:p>
            <a:pPr marL="0" indent="0">
              <a:buNone/>
            </a:pPr>
            <a:r>
              <a:rPr lang="en-IN" dirty="0"/>
              <a:t>        bs2.set(5);</a:t>
            </a:r>
          </a:p>
          <a:p>
            <a:pPr marL="0" indent="0">
              <a:buNone/>
            </a:pPr>
            <a:r>
              <a:rPr lang="en-IN" dirty="0"/>
              <a:t>        bs2.set(1);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("bs1  : " + bs1);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("bs2  : " + bs2);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("use of length() : " + bs1.length()); 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("Cardinality of bs1 : " + bs1.cardinality());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bs1.clear();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("bs1 after clear method : " + bs1);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8334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Constructors of </a:t>
            </a:r>
            <a:r>
              <a:rPr lang="en-IN" b="1" dirty="0" err="1">
                <a:solidFill>
                  <a:schemeClr val="tx1"/>
                </a:solidFill>
              </a:rPr>
              <a:t>StringTokenizer</a:t>
            </a:r>
            <a:endParaRPr lang="en-IN" b="1" dirty="0">
              <a:solidFill>
                <a:schemeClr val="tx1"/>
              </a:solidFill>
            </a:endParaRPr>
          </a:p>
          <a:p>
            <a:pPr algn="just"/>
            <a:r>
              <a:rPr lang="en-IN" sz="2800" b="1" dirty="0" err="1">
                <a:solidFill>
                  <a:schemeClr val="tx1"/>
                </a:solidFill>
              </a:rPr>
              <a:t>StringTokenizer</a:t>
            </a:r>
            <a:r>
              <a:rPr lang="en-IN" sz="2800" b="1" dirty="0">
                <a:solidFill>
                  <a:schemeClr val="tx1"/>
                </a:solidFill>
              </a:rPr>
              <a:t>(String </a:t>
            </a:r>
            <a:r>
              <a:rPr lang="en-IN" sz="2800" b="1" dirty="0" err="1">
                <a:solidFill>
                  <a:schemeClr val="tx1"/>
                </a:solidFill>
              </a:rPr>
              <a:t>str</a:t>
            </a:r>
            <a:r>
              <a:rPr lang="en-IN" sz="2800" b="1" dirty="0">
                <a:solidFill>
                  <a:schemeClr val="tx1"/>
                </a:solidFill>
              </a:rPr>
              <a:t>): </a:t>
            </a:r>
            <a:r>
              <a:rPr lang="en-IN" sz="2800" dirty="0">
                <a:solidFill>
                  <a:schemeClr val="tx1"/>
                </a:solidFill>
              </a:rPr>
              <a:t>default delimiters like newline, space, tab, carriage return, and form feed.</a:t>
            </a:r>
          </a:p>
          <a:p>
            <a:pPr algn="just"/>
            <a:r>
              <a:rPr lang="en-IN" sz="2800" b="1" dirty="0" err="1">
                <a:solidFill>
                  <a:schemeClr val="tx1"/>
                </a:solidFill>
              </a:rPr>
              <a:t>StringTokenizer</a:t>
            </a:r>
            <a:r>
              <a:rPr lang="en-IN" sz="2800" b="1" dirty="0">
                <a:solidFill>
                  <a:schemeClr val="tx1"/>
                </a:solidFill>
              </a:rPr>
              <a:t>(String </a:t>
            </a:r>
            <a:r>
              <a:rPr lang="en-IN" sz="2800" b="1" dirty="0" err="1">
                <a:solidFill>
                  <a:schemeClr val="tx1"/>
                </a:solidFill>
              </a:rPr>
              <a:t>str</a:t>
            </a:r>
            <a:r>
              <a:rPr lang="en-IN" sz="2800" b="1" dirty="0">
                <a:solidFill>
                  <a:schemeClr val="tx1"/>
                </a:solidFill>
              </a:rPr>
              <a:t>, String </a:t>
            </a:r>
            <a:r>
              <a:rPr lang="en-IN" sz="2800" b="1" dirty="0" err="1">
                <a:solidFill>
                  <a:schemeClr val="tx1"/>
                </a:solidFill>
              </a:rPr>
              <a:t>delim</a:t>
            </a:r>
            <a:r>
              <a:rPr lang="en-IN" sz="2800" b="1" dirty="0">
                <a:solidFill>
                  <a:schemeClr val="tx1"/>
                </a:solidFill>
              </a:rPr>
              <a:t>): </a:t>
            </a:r>
            <a:r>
              <a:rPr lang="en-IN" sz="2800" dirty="0">
                <a:solidFill>
                  <a:schemeClr val="tx1"/>
                </a:solidFill>
              </a:rPr>
              <a:t> </a:t>
            </a:r>
            <a:r>
              <a:rPr lang="en-IN" sz="2800" dirty="0" err="1">
                <a:solidFill>
                  <a:schemeClr val="tx1"/>
                </a:solidFill>
              </a:rPr>
              <a:t>delim</a:t>
            </a:r>
            <a:r>
              <a:rPr lang="en-IN" sz="2800" dirty="0">
                <a:solidFill>
                  <a:schemeClr val="tx1"/>
                </a:solidFill>
              </a:rPr>
              <a:t> is a set of delimiters that are used to tokenize the given string.</a:t>
            </a:r>
          </a:p>
          <a:p>
            <a:pPr algn="just"/>
            <a:r>
              <a:rPr lang="en-IN" sz="2800" b="1" dirty="0" err="1">
                <a:solidFill>
                  <a:schemeClr val="tx1"/>
                </a:solidFill>
              </a:rPr>
              <a:t>StringTokenizer</a:t>
            </a:r>
            <a:r>
              <a:rPr lang="en-IN" sz="2800" b="1" dirty="0">
                <a:solidFill>
                  <a:schemeClr val="tx1"/>
                </a:solidFill>
              </a:rPr>
              <a:t>(String </a:t>
            </a:r>
            <a:r>
              <a:rPr lang="en-IN" sz="2800" b="1" dirty="0" err="1">
                <a:solidFill>
                  <a:schemeClr val="tx1"/>
                </a:solidFill>
              </a:rPr>
              <a:t>str</a:t>
            </a:r>
            <a:r>
              <a:rPr lang="en-IN" sz="2800" b="1" dirty="0">
                <a:solidFill>
                  <a:schemeClr val="tx1"/>
                </a:solidFill>
              </a:rPr>
              <a:t>, String </a:t>
            </a:r>
            <a:r>
              <a:rPr lang="en-IN" sz="2800" b="1" dirty="0" err="1">
                <a:solidFill>
                  <a:schemeClr val="tx1"/>
                </a:solidFill>
              </a:rPr>
              <a:t>delim</a:t>
            </a:r>
            <a:r>
              <a:rPr lang="en-IN" sz="2800" b="1" dirty="0">
                <a:solidFill>
                  <a:schemeClr val="tx1"/>
                </a:solidFill>
              </a:rPr>
              <a:t>, </a:t>
            </a:r>
            <a:r>
              <a:rPr lang="en-IN" sz="2800" b="1" dirty="0" err="1">
                <a:solidFill>
                  <a:schemeClr val="tx1"/>
                </a:solidFill>
              </a:rPr>
              <a:t>boolean</a:t>
            </a:r>
            <a:r>
              <a:rPr lang="en-IN" sz="2800" b="1" dirty="0">
                <a:solidFill>
                  <a:schemeClr val="tx1"/>
                </a:solidFill>
              </a:rPr>
              <a:t> flag):</a:t>
            </a:r>
            <a:r>
              <a:rPr lang="en-IN" sz="2800" dirty="0">
                <a:solidFill>
                  <a:schemeClr val="tx1"/>
                </a:solidFill>
              </a:rPr>
              <a:t> The first two parameters have the same meaning wherein The flag serves the following purpose.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</a:rPr>
              <a:t> </a:t>
            </a:r>
            <a:r>
              <a:rPr lang="en-IN" sz="2800" dirty="0">
                <a:solidFill>
                  <a:schemeClr val="tx1"/>
                </a:solidFill>
              </a:rPr>
              <a:t>If the flag is false, delimiter characters serve to separate tokens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If the flag is true, delimiter characters are considered to be tokens.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C0DDA-64CD-98B7-8D29-3F0D0CE9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java.util.BitSet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BitSetDemo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BitSet</a:t>
            </a:r>
            <a:r>
              <a:rPr lang="en-IN" dirty="0"/>
              <a:t> bits1 = new </a:t>
            </a:r>
            <a:r>
              <a:rPr lang="en-IN" dirty="0" err="1"/>
              <a:t>BitSet</a:t>
            </a:r>
            <a:r>
              <a:rPr lang="en-IN" dirty="0"/>
              <a:t>(16);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BitSet</a:t>
            </a:r>
            <a:r>
              <a:rPr lang="en-IN" dirty="0"/>
              <a:t> bits2 = new </a:t>
            </a:r>
            <a:r>
              <a:rPr lang="en-IN" dirty="0" err="1"/>
              <a:t>BitSet</a:t>
            </a:r>
            <a:r>
              <a:rPr lang="en-IN" dirty="0"/>
              <a:t>(16);</a:t>
            </a:r>
          </a:p>
          <a:p>
            <a:pPr marL="0" indent="0">
              <a:buNone/>
            </a:pPr>
            <a:r>
              <a:rPr lang="en-IN" dirty="0"/>
              <a:t>     // set some bits</a:t>
            </a:r>
          </a:p>
          <a:p>
            <a:pPr marL="0" indent="0">
              <a:buNone/>
            </a:pPr>
            <a:r>
              <a:rPr lang="en-IN" dirty="0"/>
              <a:t>      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16;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 if((</a:t>
            </a:r>
            <a:r>
              <a:rPr lang="en-IN" dirty="0" err="1"/>
              <a:t>i</a:t>
            </a:r>
            <a:r>
              <a:rPr lang="en-IN" dirty="0"/>
              <a:t> % 2) == 0) bits1.set(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if((</a:t>
            </a:r>
            <a:r>
              <a:rPr lang="en-IN" dirty="0" err="1"/>
              <a:t>i</a:t>
            </a:r>
            <a:r>
              <a:rPr lang="en-IN" dirty="0"/>
              <a:t> % 5) != 0) bits2.set(</a:t>
            </a:r>
            <a:r>
              <a:rPr lang="en-IN" dirty="0" err="1"/>
              <a:t>i</a:t>
            </a:r>
            <a:r>
              <a:rPr lang="en-IN" dirty="0"/>
              <a:t>);  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(bits1);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(bits2);</a:t>
            </a:r>
          </a:p>
          <a:p>
            <a:pPr marL="0" indent="0">
              <a:buNone/>
            </a:pPr>
            <a:r>
              <a:rPr lang="en-IN" dirty="0"/>
              <a:t>      bits2.and(bits1);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("\nbits2 AND bits1: " +bits2);</a:t>
            </a:r>
          </a:p>
          <a:p>
            <a:pPr marL="0" indent="0">
              <a:buNone/>
            </a:pPr>
            <a:r>
              <a:rPr lang="en-IN" dirty="0"/>
              <a:t>      bits2.or(bits1);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("\nbits2 OR bits1: " +bits2);</a:t>
            </a:r>
          </a:p>
          <a:p>
            <a:pPr marL="0" indent="0">
              <a:buNone/>
            </a:pPr>
            <a:r>
              <a:rPr lang="en-IN" dirty="0"/>
              <a:t>      bits2.xor(bits1);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("\nbits2 XOR bits1: " +bits2);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4359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Methods</a:t>
            </a:r>
          </a:p>
          <a:p>
            <a:pPr algn="just"/>
            <a:r>
              <a:rPr lang="en-IN" u="sng" dirty="0" err="1">
                <a:solidFill>
                  <a:schemeClr val="tx1"/>
                </a:solidFill>
                <a:hlinkClick r:id="rId2"/>
              </a:rPr>
              <a:t>countTokens</a:t>
            </a:r>
            <a:r>
              <a:rPr lang="en-IN" u="sng" dirty="0">
                <a:solidFill>
                  <a:schemeClr val="tx1"/>
                </a:solidFill>
                <a:hlinkClick r:id="rId2"/>
              </a:rPr>
              <a:t>()</a:t>
            </a:r>
            <a:r>
              <a:rPr lang="en-IN" dirty="0">
                <a:solidFill>
                  <a:schemeClr val="tx1"/>
                </a:solidFill>
              </a:rPr>
              <a:t>Returns the total number of tokens present</a:t>
            </a:r>
          </a:p>
          <a:p>
            <a:pPr algn="just"/>
            <a:r>
              <a:rPr lang="en-IN" u="sng" dirty="0" err="1">
                <a:solidFill>
                  <a:schemeClr val="tx1"/>
                </a:solidFill>
                <a:hlinkClick r:id="rId3"/>
              </a:rPr>
              <a:t>hasMoreToken</a:t>
            </a:r>
            <a:r>
              <a:rPr lang="en-IN" u="sng" dirty="0">
                <a:solidFill>
                  <a:schemeClr val="tx1"/>
                </a:solidFill>
                <a:hlinkClick r:id="rId3"/>
              </a:rPr>
              <a:t>()</a:t>
            </a:r>
            <a:r>
              <a:rPr lang="en-IN" dirty="0">
                <a:solidFill>
                  <a:schemeClr val="tx1"/>
                </a:solidFill>
              </a:rPr>
              <a:t>Tests if tokens are present for the </a:t>
            </a:r>
            <a:r>
              <a:rPr lang="en-IN" dirty="0" err="1">
                <a:solidFill>
                  <a:schemeClr val="tx1"/>
                </a:solidFill>
              </a:rPr>
              <a:t>StringTokenizer’s</a:t>
            </a:r>
            <a:r>
              <a:rPr lang="en-IN" dirty="0">
                <a:solidFill>
                  <a:schemeClr val="tx1"/>
                </a:solidFill>
              </a:rPr>
              <a:t> string</a:t>
            </a:r>
          </a:p>
          <a:p>
            <a:pPr algn="just"/>
            <a:r>
              <a:rPr lang="en-IN" u="sng" dirty="0" err="1">
                <a:solidFill>
                  <a:schemeClr val="tx1"/>
                </a:solidFill>
                <a:hlinkClick r:id="rId4"/>
              </a:rPr>
              <a:t>nextElement</a:t>
            </a:r>
            <a:r>
              <a:rPr lang="en-IN" u="sng" dirty="0">
                <a:solidFill>
                  <a:schemeClr val="tx1"/>
                </a:solidFill>
                <a:hlinkClick r:id="rId4"/>
              </a:rPr>
              <a:t>()</a:t>
            </a:r>
            <a:r>
              <a:rPr lang="en-IN" dirty="0">
                <a:solidFill>
                  <a:schemeClr val="tx1"/>
                </a:solidFill>
              </a:rPr>
              <a:t>Returns an Object rather than String</a:t>
            </a:r>
          </a:p>
          <a:p>
            <a:pPr algn="just"/>
            <a:r>
              <a:rPr lang="en-IN" u="sng" dirty="0" err="1">
                <a:solidFill>
                  <a:schemeClr val="tx1"/>
                </a:solidFill>
                <a:hlinkClick r:id="rId5"/>
              </a:rPr>
              <a:t>hasMoreElements</a:t>
            </a:r>
            <a:r>
              <a:rPr lang="en-IN" u="sng" dirty="0">
                <a:solidFill>
                  <a:schemeClr val="tx1"/>
                </a:solidFill>
                <a:hlinkClick r:id="rId5"/>
              </a:rPr>
              <a:t>()</a:t>
            </a:r>
            <a:r>
              <a:rPr lang="en-IN" dirty="0">
                <a:solidFill>
                  <a:schemeClr val="tx1"/>
                </a:solidFill>
              </a:rPr>
              <a:t>Returns the same value as </a:t>
            </a:r>
            <a:r>
              <a:rPr lang="en-IN" dirty="0" err="1">
                <a:solidFill>
                  <a:schemeClr val="tx1"/>
                </a:solidFill>
              </a:rPr>
              <a:t>hasMoreToken.it</a:t>
            </a:r>
            <a:r>
              <a:rPr lang="en-IN" dirty="0">
                <a:solidFill>
                  <a:schemeClr val="tx1"/>
                </a:solidFill>
              </a:rPr>
              <a:t> can implement </a:t>
            </a:r>
            <a:r>
              <a:rPr lang="en-IN" dirty="0" err="1">
                <a:solidFill>
                  <a:schemeClr val="tx1"/>
                </a:solidFill>
              </a:rPr>
              <a:t>enumaration</a:t>
            </a:r>
            <a:r>
              <a:rPr lang="en-IN" dirty="0">
                <a:solidFill>
                  <a:schemeClr val="tx1"/>
                </a:solidFill>
              </a:rPr>
              <a:t> interface.</a:t>
            </a:r>
          </a:p>
          <a:p>
            <a:pPr algn="just"/>
            <a:r>
              <a:rPr lang="en-IN" u="sng" dirty="0" err="1">
                <a:solidFill>
                  <a:schemeClr val="tx1"/>
                </a:solidFill>
                <a:hlinkClick r:id="rId6"/>
              </a:rPr>
              <a:t>nextToken</a:t>
            </a:r>
            <a:r>
              <a:rPr lang="en-IN" u="sng" dirty="0">
                <a:solidFill>
                  <a:schemeClr val="tx1"/>
                </a:solidFill>
                <a:hlinkClick r:id="rId6"/>
              </a:rPr>
              <a:t>()</a:t>
            </a:r>
            <a:r>
              <a:rPr lang="en-IN" dirty="0">
                <a:solidFill>
                  <a:schemeClr val="tx1"/>
                </a:solidFill>
              </a:rPr>
              <a:t>Returns the next token from the given </a:t>
            </a:r>
            <a:r>
              <a:rPr lang="en-IN" dirty="0" err="1">
                <a:solidFill>
                  <a:schemeClr val="tx1"/>
                </a:solidFill>
              </a:rPr>
              <a:t>StringTokenizer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import </a:t>
            </a:r>
            <a:r>
              <a:rPr lang="en-IN" sz="2400" dirty="0" err="1">
                <a:solidFill>
                  <a:schemeClr val="tx1"/>
                </a:solidFill>
              </a:rPr>
              <a:t>java.util.StringTokenizer</a:t>
            </a:r>
            <a:r>
              <a:rPr lang="en-IN" sz="2400" dirty="0">
                <a:solidFill>
                  <a:schemeClr val="tx1"/>
                </a:solidFill>
              </a:rPr>
              <a:t>;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public class Simple{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public static void main(String </a:t>
            </a:r>
            <a:r>
              <a:rPr lang="en-IN" sz="2400" dirty="0" err="1">
                <a:solidFill>
                  <a:schemeClr val="tx1"/>
                </a:solidFill>
              </a:rPr>
              <a:t>args</a:t>
            </a:r>
            <a:r>
              <a:rPr lang="en-IN" sz="2400" dirty="0">
                <a:solidFill>
                  <a:schemeClr val="tx1"/>
                </a:solidFill>
              </a:rPr>
              <a:t>[]){  </a:t>
            </a:r>
          </a:p>
          <a:p>
            <a:pPr algn="just"/>
            <a:r>
              <a:rPr lang="en-IN" sz="2400" dirty="0" err="1">
                <a:solidFill>
                  <a:schemeClr val="tx1"/>
                </a:solidFill>
              </a:rPr>
              <a:t>StringTokenizer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st</a:t>
            </a:r>
            <a:r>
              <a:rPr lang="en-IN" sz="2400" dirty="0">
                <a:solidFill>
                  <a:schemeClr val="tx1"/>
                </a:solidFill>
              </a:rPr>
              <a:t> = new </a:t>
            </a:r>
            <a:r>
              <a:rPr lang="en-IN" sz="2400" dirty="0" err="1">
                <a:solidFill>
                  <a:schemeClr val="tx1"/>
                </a:solidFill>
              </a:rPr>
              <a:t>StringTokenizer</a:t>
            </a:r>
            <a:r>
              <a:rPr lang="en-IN" sz="2400" dirty="0">
                <a:solidFill>
                  <a:schemeClr val="tx1"/>
                </a:solidFill>
              </a:rPr>
              <a:t>("hello java </a:t>
            </a:r>
            <a:r>
              <a:rPr lang="en-IN" sz="2400" dirty="0" err="1">
                <a:solidFill>
                  <a:schemeClr val="tx1"/>
                </a:solidFill>
              </a:rPr>
              <a:t>program","a</a:t>
            </a:r>
            <a:r>
              <a:rPr lang="en-IN" sz="2400" dirty="0">
                <a:solidFill>
                  <a:schemeClr val="tx1"/>
                </a:solidFill>
              </a:rPr>
              <a:t>"); </a:t>
            </a:r>
          </a:p>
          <a:p>
            <a:pPr algn="just"/>
            <a:r>
              <a:rPr lang="en-IN" sz="2400" dirty="0" err="1">
                <a:solidFill>
                  <a:schemeClr val="tx1"/>
                </a:solidFill>
              </a:rPr>
              <a:t>StringTokenizer</a:t>
            </a:r>
            <a:r>
              <a:rPr lang="en-IN" sz="2400" dirty="0">
                <a:solidFill>
                  <a:schemeClr val="tx1"/>
                </a:solidFill>
              </a:rPr>
              <a:t> st1 = new </a:t>
            </a:r>
            <a:r>
              <a:rPr lang="en-IN" sz="2400" dirty="0" err="1">
                <a:solidFill>
                  <a:schemeClr val="tx1"/>
                </a:solidFill>
              </a:rPr>
              <a:t>StringTokenizer</a:t>
            </a:r>
            <a:r>
              <a:rPr lang="en-IN" sz="2400" dirty="0">
                <a:solidFill>
                  <a:schemeClr val="tx1"/>
                </a:solidFill>
              </a:rPr>
              <a:t>(“String </a:t>
            </a:r>
            <a:r>
              <a:rPr lang="en-IN" sz="2400" dirty="0" err="1">
                <a:solidFill>
                  <a:schemeClr val="tx1"/>
                </a:solidFill>
              </a:rPr>
              <a:t>Tokenizer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class","a</a:t>
            </a:r>
            <a:r>
              <a:rPr lang="en-IN" sz="2400" dirty="0">
                <a:solidFill>
                  <a:schemeClr val="tx1"/>
                </a:solidFill>
              </a:rPr>
              <a:t>");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while (</a:t>
            </a:r>
            <a:r>
              <a:rPr lang="en-IN" sz="2400" dirty="0" err="1">
                <a:solidFill>
                  <a:schemeClr val="tx1"/>
                </a:solidFill>
              </a:rPr>
              <a:t>st.hasMoreTokens</a:t>
            </a:r>
            <a:r>
              <a:rPr lang="en-IN" sz="2400" dirty="0">
                <a:solidFill>
                  <a:schemeClr val="tx1"/>
                </a:solidFill>
              </a:rPr>
              <a:t>()) {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      </a:t>
            </a:r>
            <a:r>
              <a:rPr lang="en-IN" sz="2400" dirty="0" err="1">
                <a:solidFill>
                  <a:schemeClr val="tx1"/>
                </a:solidFill>
              </a:rPr>
              <a:t>System.out.println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st.nextToken</a:t>
            </a:r>
            <a:r>
              <a:rPr lang="en-IN" sz="2400" dirty="0">
                <a:solidFill>
                  <a:schemeClr val="tx1"/>
                </a:solidFill>
              </a:rPr>
              <a:t>());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     // </a:t>
            </a:r>
            <a:r>
              <a:rPr lang="en-IN" sz="2400" dirty="0" err="1">
                <a:solidFill>
                  <a:schemeClr val="tx1"/>
                </a:solidFill>
              </a:rPr>
              <a:t>System.out.println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st.nextElement</a:t>
            </a:r>
            <a:r>
              <a:rPr lang="en-IN" sz="2400" dirty="0">
                <a:solidFill>
                  <a:schemeClr val="tx1"/>
                </a:solidFill>
              </a:rPr>
              <a:t>());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    }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   </a:t>
            </a:r>
            <a:r>
              <a:rPr lang="en-IN" sz="2400" dirty="0" err="1">
                <a:solidFill>
                  <a:schemeClr val="tx1"/>
                </a:solidFill>
              </a:rPr>
              <a:t>System.out.println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st.countTokens</a:t>
            </a:r>
            <a:r>
              <a:rPr lang="en-IN" sz="2400" dirty="0">
                <a:solidFill>
                  <a:schemeClr val="tx1"/>
                </a:solidFill>
              </a:rPr>
              <a:t>());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while (st1.hasMoreElements()) {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      </a:t>
            </a:r>
            <a:r>
              <a:rPr lang="en-IN" sz="2400" dirty="0" err="1">
                <a:solidFill>
                  <a:schemeClr val="tx1"/>
                </a:solidFill>
              </a:rPr>
              <a:t>System.out.println</a:t>
            </a:r>
            <a:r>
              <a:rPr lang="en-IN" sz="2400" dirty="0">
                <a:solidFill>
                  <a:schemeClr val="tx1"/>
                </a:solidFill>
              </a:rPr>
              <a:t>(st1.nextToken());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   } 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Date and Time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class Date represents a specific instant in time, with millisecond precision.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Date class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java.util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package implements Serializable, Cloneable and Comparable interface.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provides constructors and methods to deal with date and time with java.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Constructors</a:t>
            </a: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B03F999-511F-F723-5AF3-2822FAD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3871362"/>
              </p:ext>
            </p:extLst>
          </p:nvPr>
        </p:nvGraphicFramePr>
        <p:xfrm>
          <a:off x="76200" y="4648200"/>
          <a:ext cx="8686800" cy="2194560"/>
        </p:xfrm>
        <a:graphic>
          <a:graphicData uri="http://schemas.openxmlformats.org/drawingml/2006/table">
            <a:tbl>
              <a:tblPr/>
              <a:tblGrid>
                <a:gridCol w="818785">
                  <a:extLst>
                    <a:ext uri="{9D8B030D-6E8A-4147-A177-3AD203B41FA5}">
                      <a16:colId xmlns:a16="http://schemas.microsoft.com/office/drawing/2014/main" xmlns="" val="3864438751"/>
                    </a:ext>
                  </a:extLst>
                </a:gridCol>
                <a:gridCol w="3172793">
                  <a:extLst>
                    <a:ext uri="{9D8B030D-6E8A-4147-A177-3AD203B41FA5}">
                      <a16:colId xmlns:a16="http://schemas.microsoft.com/office/drawing/2014/main" xmlns="" val="1871344419"/>
                    </a:ext>
                  </a:extLst>
                </a:gridCol>
                <a:gridCol w="4695222">
                  <a:extLst>
                    <a:ext uri="{9D8B030D-6E8A-4147-A177-3AD203B41FA5}">
                      <a16:colId xmlns:a16="http://schemas.microsoft.com/office/drawing/2014/main" xmlns="" val="3145529027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Date()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Creates a date object representing current date and time.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5224749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2)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Date(long milliseconds)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Creates a date object for the given milliseconds since January 1, 1970, 00:00:00 GMT.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8086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IN" sz="4300" b="1" i="0" dirty="0">
                <a:solidFill>
                  <a:srgbClr val="273239"/>
                </a:solidFill>
                <a:effectLst/>
                <a:latin typeface="urw-din"/>
              </a:rPr>
              <a:t>Methods</a:t>
            </a:r>
          </a:p>
          <a:p>
            <a:pPr algn="just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boolean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after(Date date)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Tests if current date is after the given date.</a:t>
            </a:r>
          </a:p>
          <a:p>
            <a:pPr algn="just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boolean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before(Date date)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Tests if current date is before the given date.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int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compareTo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(Date date)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Compares current date with given date. Returns 0 if the argument Date is equal to the Date; a value less than 0 if the Date is before the Date argument; and a value greater than 0 if the Date is after the Date argument.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long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getTime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: Returns the number of milliseconds since January 1, 1970, 00:00:00 GMT represented by this Date object.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void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setTime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(long time)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: Changes the current date and time to given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time.Here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parameter specifies 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no.of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milliseconds.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java.util</a:t>
            </a:r>
            <a:r>
              <a:rPr lang="en-IN" dirty="0">
                <a:solidFill>
                  <a:schemeClr val="tx1"/>
                </a:solidFill>
              </a:rPr>
              <a:t>.*;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public class Test {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public 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   {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// Creating date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Date d1 = new Date(2000, 11, 21);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Date d2 = new Date();  // Current date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Date d3 = new Date(2010, 1, 3);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boolean</a:t>
            </a:r>
            <a:r>
              <a:rPr lang="en-IN" dirty="0">
                <a:solidFill>
                  <a:schemeClr val="tx1"/>
                </a:solidFill>
              </a:rPr>
              <a:t> a = d3.after(d1);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("Date d3 comes after " + "date d2: " + a);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dirty="0" err="1">
                <a:solidFill>
                  <a:schemeClr val="tx1"/>
                </a:solidFill>
              </a:rPr>
              <a:t>boolean</a:t>
            </a:r>
            <a:r>
              <a:rPr lang="en-IN" dirty="0">
                <a:solidFill>
                  <a:schemeClr val="tx1"/>
                </a:solidFill>
              </a:rPr>
              <a:t> b = d3.before(d2);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("Date d3 comes before "+ "date d2: " + b);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int c = d1.compareTo(d2);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(c);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Miliseconds</a:t>
            </a:r>
            <a:r>
              <a:rPr lang="en-IN" dirty="0">
                <a:solidFill>
                  <a:schemeClr val="tx1"/>
                </a:solidFill>
              </a:rPr>
              <a:t> from Jan 1 "+"1970 to date d1 is " + d1.getTime());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("Before setting "+d2);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d2.setTime(204587433443L);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("After setting "+d2);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IN" sz="3500" b="1" i="0" dirty="0">
                <a:solidFill>
                  <a:srgbClr val="273239"/>
                </a:solidFill>
                <a:effectLst/>
                <a:latin typeface="sofia-pro"/>
              </a:rPr>
              <a:t>Calendar Class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Calendar class in Java is an abstract class that provides methods for converting date between a specific instant in time and a set of calendar fields such as MONTH, YEAR, HOUR, etc. 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inherits Object class and implements the Comparable, Serializable, Cloneable interfaces.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tatic method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Calendar.getInstance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 is used to instantiate and implement a sub-class.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Calendar.getInstance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(): return a Calendar instance based on the current time in the default time zone with the default locale.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Calendar.getInstance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TimeZone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zone)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A6638F7-7E42-4766-27ED-0E777FC20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0545974"/>
              </p:ext>
            </p:extLst>
          </p:nvPr>
        </p:nvGraphicFramePr>
        <p:xfrm>
          <a:off x="76200" y="152400"/>
          <a:ext cx="8610600" cy="64023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558161314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399505877"/>
                    </a:ext>
                  </a:extLst>
                </a:gridCol>
              </a:tblGrid>
              <a:tr h="74391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893672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abstract void add(int field, int amount)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add or subtract the specified amount of time to the given calendar field, based on the calendar’s rules.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467322"/>
                  </a:ext>
                </a:extLst>
              </a:tr>
              <a:tr h="82141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int get(int field)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return the value of the given calendar field.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059472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abstract int getMaximum(int field)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return the maximum value for the given calendar field of this Calendar instance.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594814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abstract int getMinimum(int field)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return the minimum value for the given calendar field of this Calendar instance.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3600674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Date getTime()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return a Date object representing this Calendar’s time value.&lt;/td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61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31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C198FD-AC0E-4B01-B44F-85AB296266D9}"/>
</file>

<file path=customXml/itemProps2.xml><?xml version="1.0" encoding="utf-8"?>
<ds:datastoreItem xmlns:ds="http://schemas.openxmlformats.org/officeDocument/2006/customXml" ds:itemID="{0B86C1D1-460E-44C7-B172-A5E529FCC0A0}"/>
</file>

<file path=customXml/itemProps3.xml><?xml version="1.0" encoding="utf-8"?>
<ds:datastoreItem xmlns:ds="http://schemas.openxmlformats.org/officeDocument/2006/customXml" ds:itemID="{B4B20AD2-2265-4309-81CE-E366D71E43DD}"/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1363</Words>
  <Application>Microsoft Office PowerPoint</Application>
  <PresentationFormat>On-screen Show (4:3)</PresentationFormat>
  <Paragraphs>227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srishti ranjan</cp:lastModifiedBy>
  <cp:revision>41</cp:revision>
  <dcterms:created xsi:type="dcterms:W3CDTF">2006-08-16T00:00:00Z</dcterms:created>
  <dcterms:modified xsi:type="dcterms:W3CDTF">2023-01-06T04:01:57Z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