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83" r:id="rId5"/>
    <p:sldId id="289" r:id="rId6"/>
    <p:sldId id="292" r:id="rId7"/>
    <p:sldId id="294" r:id="rId8"/>
    <p:sldId id="259" r:id="rId9"/>
    <p:sldId id="295" r:id="rId10"/>
    <p:sldId id="296" r:id="rId11"/>
    <p:sldId id="290" r:id="rId12"/>
    <p:sldId id="261" r:id="rId13"/>
    <p:sldId id="262" r:id="rId14"/>
    <p:sldId id="263" r:id="rId15"/>
    <p:sldId id="264" r:id="rId16"/>
    <p:sldId id="265" r:id="rId17"/>
    <p:sldId id="297" r:id="rId18"/>
    <p:sldId id="298" r:id="rId19"/>
    <p:sldId id="266" r:id="rId20"/>
    <p:sldId id="267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301" r:id="rId29"/>
    <p:sldId id="277" r:id="rId30"/>
    <p:sldId id="278" r:id="rId31"/>
    <p:sldId id="281" r:id="rId32"/>
    <p:sldId id="282" r:id="rId33"/>
    <p:sldId id="285" r:id="rId34"/>
    <p:sldId id="286" r:id="rId35"/>
    <p:sldId id="287" r:id="rId36"/>
    <p:sldId id="299" r:id="rId37"/>
    <p:sldId id="302" r:id="rId38"/>
    <p:sldId id="303" r:id="rId39"/>
    <p:sldId id="30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F8E1-98E1-4721-A5D1-2618FA23C86D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43E3-12C4-4A66-B852-2EFA4CCEDA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F8E1-98E1-4721-A5D1-2618FA23C86D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43E3-12C4-4A66-B852-2EFA4CCEDA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F8E1-98E1-4721-A5D1-2618FA23C86D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43E3-12C4-4A66-B852-2EFA4CCEDA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F8E1-98E1-4721-A5D1-2618FA23C86D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43E3-12C4-4A66-B852-2EFA4CCEDA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F8E1-98E1-4721-A5D1-2618FA23C86D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43E3-12C4-4A66-B852-2EFA4CCEDA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F8E1-98E1-4721-A5D1-2618FA23C86D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43E3-12C4-4A66-B852-2EFA4CCEDA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F8E1-98E1-4721-A5D1-2618FA23C86D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43E3-12C4-4A66-B852-2EFA4CCEDA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F8E1-98E1-4721-A5D1-2618FA23C86D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43E3-12C4-4A66-B852-2EFA4CCEDA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F8E1-98E1-4721-A5D1-2618FA23C86D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43E3-12C4-4A66-B852-2EFA4CCEDA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F8E1-98E1-4721-A5D1-2618FA23C86D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43E3-12C4-4A66-B852-2EFA4CCEDA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F8E1-98E1-4721-A5D1-2618FA23C86D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43E3-12C4-4A66-B852-2EFA4CCEDA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F8E1-98E1-4721-A5D1-2618FA23C86D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43E3-12C4-4A66-B852-2EFA4CCEDA5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string-length" TargetMode="External"/><Relationship Id="rId7" Type="http://schemas.openxmlformats.org/officeDocument/2006/relationships/hyperlink" Target="https://www.javatpoint.com/java-string-join" TargetMode="External"/><Relationship Id="rId2" Type="http://schemas.openxmlformats.org/officeDocument/2006/relationships/hyperlink" Target="https://www.javatpoint.com/java-string-char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string-contains" TargetMode="External"/><Relationship Id="rId5" Type="http://schemas.openxmlformats.org/officeDocument/2006/relationships/hyperlink" Target="https://www.javatpoint.com/java-string-substring" TargetMode="External"/><Relationship Id="rId4" Type="http://schemas.openxmlformats.org/officeDocument/2006/relationships/hyperlink" Target="https://www.javatpoint.com/java-string-format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string-isempty" TargetMode="External"/><Relationship Id="rId7" Type="http://schemas.openxmlformats.org/officeDocument/2006/relationships/hyperlink" Target="https://www.javatpoint.com/java-string-indexof" TargetMode="External"/><Relationship Id="rId2" Type="http://schemas.openxmlformats.org/officeDocument/2006/relationships/hyperlink" Target="https://www.javatpoint.com/java-string-equ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string-equalsignorecase" TargetMode="External"/><Relationship Id="rId5" Type="http://schemas.openxmlformats.org/officeDocument/2006/relationships/hyperlink" Target="https://www.javatpoint.com/java-string-replace" TargetMode="External"/><Relationship Id="rId4" Type="http://schemas.openxmlformats.org/officeDocument/2006/relationships/hyperlink" Target="https://www.javatpoint.com/java-string-concat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string-tolowercase" TargetMode="External"/><Relationship Id="rId2" Type="http://schemas.openxmlformats.org/officeDocument/2006/relationships/hyperlink" Target="https://www.javatpoint.com/java-string-indexo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string-valueof" TargetMode="External"/><Relationship Id="rId5" Type="http://schemas.openxmlformats.org/officeDocument/2006/relationships/hyperlink" Target="https://www.javatpoint.com/java-string-trim" TargetMode="External"/><Relationship Id="rId4" Type="http://schemas.openxmlformats.org/officeDocument/2006/relationships/hyperlink" Target="https://www.javatpoint.com/java-string-touppercase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en-US" dirty="0" smtClean="0"/>
              <a:t>UNIT-III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132856"/>
            <a:ext cx="7128792" cy="2448272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StringHandling</a:t>
            </a:r>
            <a:r>
              <a:rPr lang="en-US" sz="2000" dirty="0" smtClean="0"/>
              <a:t>: String, </a:t>
            </a:r>
            <a:r>
              <a:rPr lang="en-US" sz="2000" dirty="0" err="1" smtClean="0"/>
              <a:t>StringBuffer</a:t>
            </a:r>
            <a:r>
              <a:rPr lang="en-US" sz="2000" dirty="0" smtClean="0"/>
              <a:t> and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b="1" dirty="0" err="1" smtClean="0"/>
              <a:t>Java.lang</a:t>
            </a:r>
            <a:r>
              <a:rPr lang="en-US" sz="2000" dirty="0" smtClean="0"/>
              <a:t>: Type Wrapper, Process, Runtime, Object class, Generics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b="1" dirty="0" err="1" smtClean="0"/>
              <a:t>IO:</a:t>
            </a:r>
            <a:r>
              <a:rPr lang="en-US" sz="2000" dirty="0" err="1" smtClean="0"/>
              <a:t>Java</a:t>
            </a:r>
            <a:r>
              <a:rPr lang="en-US" sz="2000" dirty="0" smtClean="0"/>
              <a:t> I/O Classes and Interfaces, Files and Directories, Byte and Character Streams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Serialization. </a:t>
            </a:r>
            <a:endParaRPr lang="en-IN" sz="2000" dirty="0" smtClean="0"/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764704"/>
            <a:ext cx="495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28800"/>
            <a:ext cx="532859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2780928"/>
            <a:ext cx="4131171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4725144"/>
            <a:ext cx="374441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40768"/>
            <a:ext cx="7953375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124744"/>
            <a:ext cx="7953375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1772816"/>
            <a:ext cx="8162925" cy="30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1340768"/>
            <a:ext cx="7867650" cy="424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1124744"/>
            <a:ext cx="7416824" cy="212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6050" y="3861048"/>
            <a:ext cx="64579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803910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388" y="1124744"/>
            <a:ext cx="719303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4784"/>
            <a:ext cx="561662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1633538"/>
            <a:ext cx="81629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sz="2400" b="1" dirty="0" smtClean="0"/>
              <a:t> String </a:t>
            </a:r>
          </a:p>
          <a:p>
            <a:pPr fontAlgn="base">
              <a:buNone/>
            </a:pPr>
            <a:endParaRPr lang="en-IN" sz="2400" dirty="0" smtClean="0"/>
          </a:p>
          <a:p>
            <a:pPr algn="just" fontAlgn="base"/>
            <a:r>
              <a:rPr lang="en-US" sz="2400" dirty="0" smtClean="0"/>
              <a:t>It is a </a:t>
            </a:r>
            <a:r>
              <a:rPr lang="en-US" sz="2400" dirty="0" smtClean="0">
                <a:solidFill>
                  <a:srgbClr val="FF0000"/>
                </a:solidFill>
              </a:rPr>
              <a:t>sequence of characters</a:t>
            </a:r>
            <a:r>
              <a:rPr lang="en-US" sz="2400" dirty="0" smtClean="0"/>
              <a:t>. In java, </a:t>
            </a:r>
            <a:r>
              <a:rPr lang="en-US" sz="2400" dirty="0" smtClean="0">
                <a:solidFill>
                  <a:srgbClr val="FF0000"/>
                </a:solidFill>
              </a:rPr>
              <a:t>objects of String are immutable </a:t>
            </a:r>
            <a:r>
              <a:rPr lang="en-US" sz="2400" dirty="0" smtClean="0"/>
              <a:t>which means a constant and cannot be changed once created.</a:t>
            </a:r>
          </a:p>
          <a:p>
            <a:pPr algn="just" fontAlgn="base"/>
            <a:endParaRPr lang="en-US" sz="2400" dirty="0" smtClean="0"/>
          </a:p>
          <a:p>
            <a:r>
              <a:rPr lang="en-US" sz="2200" dirty="0" smtClean="0"/>
              <a:t>The easiest way to represent a sequence of characters in Java is by using a </a:t>
            </a:r>
            <a:r>
              <a:rPr lang="en-US" sz="2200" dirty="0" smtClean="0">
                <a:solidFill>
                  <a:srgbClr val="FF0000"/>
                </a:solidFill>
              </a:rPr>
              <a:t>character array.</a:t>
            </a:r>
          </a:p>
          <a:p>
            <a:endParaRPr lang="en-US" sz="2200" dirty="0" smtClean="0"/>
          </a:p>
          <a:p>
            <a:r>
              <a:rPr lang="en-US" sz="2200" dirty="0" smtClean="0"/>
              <a:t>In Java Strings are class objects and implemented using two classes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String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StringBuffer</a:t>
            </a:r>
            <a:endParaRPr lang="en-US" sz="2200" dirty="0" smtClean="0"/>
          </a:p>
          <a:p>
            <a:pPr algn="just" fontAlgn="base"/>
            <a:endParaRPr lang="en-IN" sz="2400" dirty="0" smtClean="0"/>
          </a:p>
          <a:p>
            <a:pPr algn="just" fontAlgn="base">
              <a:buNone/>
            </a:pPr>
            <a:endParaRPr lang="en-IN" sz="2400" dirty="0" smtClean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81153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852936"/>
            <a:ext cx="77819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7972425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1484784"/>
            <a:ext cx="7696200" cy="4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038" y="1556792"/>
            <a:ext cx="778192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1412776"/>
            <a:ext cx="809625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8" y="1340768"/>
            <a:ext cx="8048625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" y="1412777"/>
            <a:ext cx="7686675" cy="345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68761"/>
            <a:ext cx="807720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55C391F-F791-AC4F-8F4E-FE99FF6D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sz="2400" dirty="0"/>
              <a:t>Java </a:t>
            </a:r>
            <a:r>
              <a:rPr lang="en-IN" sz="2400" dirty="0" err="1">
                <a:solidFill>
                  <a:srgbClr val="FF0000"/>
                </a:solidFill>
              </a:rPr>
              <a:t>StringBuffer</a:t>
            </a:r>
            <a:r>
              <a:rPr lang="en-IN" sz="2400" dirty="0">
                <a:solidFill>
                  <a:srgbClr val="FF0000"/>
                </a:solidFill>
              </a:rPr>
              <a:t> class is used to create mutable (modifiable</a:t>
            </a:r>
            <a:r>
              <a:rPr lang="en-IN" sz="2400" dirty="0"/>
              <a:t>) String objects. </a:t>
            </a:r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 </a:t>
            </a:r>
            <a:r>
              <a:rPr lang="en-IN" sz="2400" dirty="0" err="1"/>
              <a:t>StringBuffer</a:t>
            </a:r>
            <a:r>
              <a:rPr lang="en-IN" sz="2400" dirty="0"/>
              <a:t> class in Java is the same as String class except it is mutable i.e. it can be changed</a:t>
            </a:r>
            <a:r>
              <a:rPr lang="en-IN" sz="2400" dirty="0" smtClean="0"/>
              <a:t>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err="1"/>
              <a:t>StringBuffer</a:t>
            </a:r>
            <a:r>
              <a:rPr lang="en-IN" sz="2400" dirty="0"/>
              <a:t> class creates strings of flexible length that can be modified in terms of both length and content</a:t>
            </a:r>
            <a:r>
              <a:rPr lang="en-IN" sz="2400" dirty="0" smtClean="0"/>
              <a:t>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err="1"/>
              <a:t>StringBuffer</a:t>
            </a:r>
            <a:r>
              <a:rPr lang="en-IN" sz="2400" dirty="0"/>
              <a:t> may have characters and substrings inserted in the middle or appended to the end</a:t>
            </a:r>
            <a:r>
              <a:rPr lang="en-IN" sz="2400" dirty="0" smtClean="0"/>
              <a:t>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err="1">
                <a:solidFill>
                  <a:srgbClr val="FF0000"/>
                </a:solidFill>
              </a:rPr>
              <a:t>StringBuffer</a:t>
            </a:r>
            <a:r>
              <a:rPr lang="en-IN" sz="2400" dirty="0">
                <a:solidFill>
                  <a:srgbClr val="FF0000"/>
                </a:solidFill>
              </a:rPr>
              <a:t> automatically grows to make room</a:t>
            </a:r>
            <a:r>
              <a:rPr lang="en-IN" sz="2400" dirty="0"/>
              <a:t> for such additions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072791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980728"/>
            <a:ext cx="809625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1124745"/>
            <a:ext cx="8220075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8" y="1340768"/>
            <a:ext cx="8010525" cy="424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734481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4"/>
            <a:ext cx="7416824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xmlns="" id="{89C5A795-DD64-5C47-B952-565F3502E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8694860"/>
              </p:ext>
            </p:extLst>
          </p:nvPr>
        </p:nvGraphicFramePr>
        <p:xfrm>
          <a:off x="623391" y="836711"/>
          <a:ext cx="8053065" cy="5893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429">
                  <a:extLst>
                    <a:ext uri="{9D8B030D-6E8A-4147-A177-3AD203B41FA5}">
                      <a16:colId xmlns:a16="http://schemas.microsoft.com/office/drawing/2014/main" xmlns="" val="3954865831"/>
                    </a:ext>
                  </a:extLst>
                </a:gridCol>
                <a:gridCol w="3497249">
                  <a:extLst>
                    <a:ext uri="{9D8B030D-6E8A-4147-A177-3AD203B41FA5}">
                      <a16:colId xmlns:a16="http://schemas.microsoft.com/office/drawing/2014/main" xmlns="" val="715809904"/>
                    </a:ext>
                  </a:extLst>
                </a:gridCol>
                <a:gridCol w="3971387">
                  <a:extLst>
                    <a:ext uri="{9D8B030D-6E8A-4147-A177-3AD203B41FA5}">
                      <a16:colId xmlns:a16="http://schemas.microsoft.com/office/drawing/2014/main" xmlns="" val="1204487010"/>
                    </a:ext>
                  </a:extLst>
                </a:gridCol>
              </a:tblGrid>
              <a:tr h="344009">
                <a:tc>
                  <a:txBody>
                    <a:bodyPr/>
                    <a:lstStyle/>
                    <a:p>
                      <a:r>
                        <a:rPr lang="en-US" dirty="0" err="1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1088083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hlinkClick r:id="rId2"/>
                        </a:rPr>
                        <a:t>char charAt(int index)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It returns char value for the particular 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2522512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hlinkClick r:id="rId3"/>
                        </a:rPr>
                        <a:t>int length()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It returns string length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3355221"/>
                  </a:ext>
                </a:extLst>
              </a:tr>
              <a:tr h="675642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4"/>
                        </a:rPr>
                        <a:t>static String format(String format, Object... </a:t>
                      </a:r>
                      <a:r>
                        <a:rPr lang="en-IN" dirty="0" err="1">
                          <a:hlinkClick r:id="rId4"/>
                        </a:rPr>
                        <a:t>args</a:t>
                      </a:r>
                      <a:r>
                        <a:rPr lang="en-IN" dirty="0">
                          <a:hlinkClick r:id="rId4"/>
                        </a:rPr>
                        <a:t>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It returns a formatted string.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64957389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5"/>
                        </a:rPr>
                        <a:t>String substring(</a:t>
                      </a:r>
                      <a:r>
                        <a:rPr lang="en-IN" dirty="0" err="1">
                          <a:hlinkClick r:id="rId5"/>
                        </a:rPr>
                        <a:t>int</a:t>
                      </a:r>
                      <a:r>
                        <a:rPr lang="en-IN" dirty="0">
                          <a:hlinkClick r:id="rId5"/>
                        </a:rPr>
                        <a:t> </a:t>
                      </a:r>
                      <a:r>
                        <a:rPr lang="en-IN" dirty="0" err="1">
                          <a:hlinkClick r:id="rId5"/>
                        </a:rPr>
                        <a:t>beginIndex</a:t>
                      </a:r>
                      <a:r>
                        <a:rPr lang="en-IN" dirty="0">
                          <a:hlinkClick r:id="rId5"/>
                        </a:rPr>
                        <a:t>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returns substring for given begin index.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06220742"/>
                  </a:ext>
                </a:extLst>
              </a:tr>
              <a:tr h="675642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hlinkClick r:id="rId5"/>
                        </a:rPr>
                        <a:t>String substring(int beginIndex, int endIndex)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It returns substring for given begin index and end index.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70805859"/>
                  </a:ext>
                </a:extLst>
              </a:tr>
              <a:tr h="675642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hlinkClick r:id="rId6"/>
                        </a:rPr>
                        <a:t>boolean</a:t>
                      </a:r>
                      <a:r>
                        <a:rPr lang="en-IN" dirty="0">
                          <a:hlinkClick r:id="rId6"/>
                        </a:rPr>
                        <a:t> contains(</a:t>
                      </a:r>
                      <a:r>
                        <a:rPr lang="en-IN" dirty="0" err="1">
                          <a:hlinkClick r:id="rId6"/>
                        </a:rPr>
                        <a:t>CharSequence</a:t>
                      </a:r>
                      <a:r>
                        <a:rPr lang="en-IN" dirty="0">
                          <a:hlinkClick r:id="rId6"/>
                        </a:rPr>
                        <a:t> s)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It returns true or false after matching the sequence of char value.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81637431"/>
                  </a:ext>
                </a:extLst>
              </a:tr>
              <a:tr h="675642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hlinkClick r:id="rId7"/>
                        </a:rPr>
                        <a:t>static String join(CharSequence delimiter, CharSequence... elements)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It returns a joined string.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63613078"/>
                  </a:ext>
                </a:extLst>
              </a:tr>
              <a:tr h="675642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hlinkClick r:id="rId7"/>
                        </a:rPr>
                        <a:t>static String join(CharSequence delimiter, Iterable&lt;? extends CharSequence&gt; elements)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returns a joined string.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5098028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xmlns="" id="{844EE18B-20CC-B749-B1BC-0D088FAB5E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18087233"/>
              </p:ext>
            </p:extLst>
          </p:nvPr>
        </p:nvGraphicFramePr>
        <p:xfrm>
          <a:off x="539552" y="764704"/>
          <a:ext cx="8280920" cy="54101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7">
                  <a:extLst>
                    <a:ext uri="{9D8B030D-6E8A-4147-A177-3AD203B41FA5}">
                      <a16:colId xmlns:a16="http://schemas.microsoft.com/office/drawing/2014/main" xmlns="" val="652855279"/>
                    </a:ext>
                  </a:extLst>
                </a:gridCol>
                <a:gridCol w="2919733">
                  <a:extLst>
                    <a:ext uri="{9D8B030D-6E8A-4147-A177-3AD203B41FA5}">
                      <a16:colId xmlns:a16="http://schemas.microsoft.com/office/drawing/2014/main" xmlns="" val="109646005"/>
                    </a:ext>
                  </a:extLst>
                </a:gridCol>
                <a:gridCol w="4946320">
                  <a:extLst>
                    <a:ext uri="{9D8B030D-6E8A-4147-A177-3AD203B41FA5}">
                      <a16:colId xmlns:a16="http://schemas.microsoft.com/office/drawing/2014/main" xmlns="" val="4027985504"/>
                    </a:ext>
                  </a:extLst>
                </a:gridCol>
              </a:tblGrid>
              <a:tr h="540895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hlinkClick r:id="rId2"/>
                        </a:rPr>
                        <a:t>boolean equals(Object another)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It checks the equality of string with the given object.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94108555"/>
                  </a:ext>
                </a:extLst>
              </a:tr>
              <a:tr h="540895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3"/>
                        </a:rPr>
                        <a:t>boolean isEmpty()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checks if string is empty.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12056043"/>
                  </a:ext>
                </a:extLst>
              </a:tr>
              <a:tr h="540895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4"/>
                        </a:rPr>
                        <a:t>String concat(String str)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concatenates the specified string.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11651499"/>
                  </a:ext>
                </a:extLst>
              </a:tr>
              <a:tr h="540895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5"/>
                        </a:rPr>
                        <a:t>String replace(char old, char new)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replaces all occurrences of the specified char value.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31614035"/>
                  </a:ext>
                </a:extLst>
              </a:tr>
              <a:tr h="933600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5"/>
                        </a:rPr>
                        <a:t>String replace(CharSequence old, CharSequence new)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replaces all occurrences of the specified </a:t>
                      </a:r>
                      <a:r>
                        <a:rPr lang="en-IN" dirty="0" err="1"/>
                        <a:t>CharSequence</a:t>
                      </a:r>
                      <a:r>
                        <a:rPr lang="en-IN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42922803"/>
                  </a:ext>
                </a:extLst>
              </a:tr>
              <a:tr h="933600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6"/>
                        </a:rPr>
                        <a:t>static String equalsIgnoreCase(String another)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compares another string. It doesn't check case.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54860869"/>
                  </a:ext>
                </a:extLst>
              </a:tr>
              <a:tr h="540895"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7"/>
                        </a:rPr>
                        <a:t>int indexOf(int ch)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returns the specified char value index.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29726475"/>
                  </a:ext>
                </a:extLst>
              </a:tr>
              <a:tr h="540895"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hlinkClick r:id="rId7"/>
                        </a:rPr>
                        <a:t>int indexOf(int ch, int fromIndex)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returns the specified char value index starting with given index.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52034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7C5E1A25-94C5-B948-B653-F78653DA36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44061043"/>
              </p:ext>
            </p:extLst>
          </p:nvPr>
        </p:nvGraphicFramePr>
        <p:xfrm>
          <a:off x="-324544" y="980728"/>
          <a:ext cx="9793088" cy="40324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66">
                  <a:extLst>
                    <a:ext uri="{9D8B030D-6E8A-4147-A177-3AD203B41FA5}">
                      <a16:colId xmlns:a16="http://schemas.microsoft.com/office/drawing/2014/main" xmlns="" val="728342676"/>
                    </a:ext>
                  </a:extLst>
                </a:gridCol>
                <a:gridCol w="3961023">
                  <a:extLst>
                    <a:ext uri="{9D8B030D-6E8A-4147-A177-3AD203B41FA5}">
                      <a16:colId xmlns:a16="http://schemas.microsoft.com/office/drawing/2014/main" xmlns="" val="4048906298"/>
                    </a:ext>
                  </a:extLst>
                </a:gridCol>
                <a:gridCol w="5413399">
                  <a:extLst>
                    <a:ext uri="{9D8B030D-6E8A-4147-A177-3AD203B41FA5}">
                      <a16:colId xmlns:a16="http://schemas.microsoft.com/office/drawing/2014/main" xmlns="" val="1042252181"/>
                    </a:ext>
                  </a:extLst>
                </a:gridCol>
              </a:tblGrid>
              <a:tr h="547226"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2"/>
                        </a:rPr>
                        <a:t>int indexOf(String substring)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returns the specified substring index.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79341185"/>
                  </a:ext>
                </a:extLst>
              </a:tr>
              <a:tr h="883393"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2"/>
                        </a:rPr>
                        <a:t>int indexOf(String substring, int fromIndex)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returns the specified substring index starting with given index.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37178704"/>
                  </a:ext>
                </a:extLst>
              </a:tr>
              <a:tr h="623984"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3"/>
                        </a:rPr>
                        <a:t>String toLowerCase()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returns a string in lowercase.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0328115"/>
                  </a:ext>
                </a:extLst>
              </a:tr>
              <a:tr h="547226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4"/>
                        </a:rPr>
                        <a:t>String toUpperCase()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returns a string in uppercase.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99459782"/>
                  </a:ext>
                </a:extLst>
              </a:tr>
              <a:tr h="547226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5"/>
                        </a:rPr>
                        <a:t>String trim()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removes beginning and ending spaces of this string.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09381709"/>
                  </a:ext>
                </a:extLst>
              </a:tr>
              <a:tr h="883393"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6"/>
                        </a:rPr>
                        <a:t>static String </a:t>
                      </a:r>
                      <a:r>
                        <a:rPr lang="en-IN" dirty="0" err="1">
                          <a:hlinkClick r:id="rId6"/>
                        </a:rPr>
                        <a:t>valueOf</a:t>
                      </a:r>
                      <a:r>
                        <a:rPr lang="en-IN" dirty="0">
                          <a:hlinkClick r:id="rId6"/>
                        </a:rPr>
                        <a:t>(</a:t>
                      </a:r>
                      <a:r>
                        <a:rPr lang="en-IN" dirty="0" err="1">
                          <a:hlinkClick r:id="rId6"/>
                        </a:rPr>
                        <a:t>int</a:t>
                      </a:r>
                      <a:r>
                        <a:rPr lang="en-IN" dirty="0">
                          <a:hlinkClick r:id="rId6"/>
                        </a:rPr>
                        <a:t> value)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converts given type into string. It is an overloaded method.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9460867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676875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C5420A03-0615-6F4D-859D-55E2087FF4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77213278"/>
              </p:ext>
            </p:extLst>
          </p:nvPr>
        </p:nvGraphicFramePr>
        <p:xfrm>
          <a:off x="651272" y="1562101"/>
          <a:ext cx="8241208" cy="4135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860">
                  <a:extLst>
                    <a:ext uri="{9D8B030D-6E8A-4147-A177-3AD203B41FA5}">
                      <a16:colId xmlns:a16="http://schemas.microsoft.com/office/drawing/2014/main" xmlns="" val="3287017184"/>
                    </a:ext>
                  </a:extLst>
                </a:gridCol>
                <a:gridCol w="5329348">
                  <a:extLst>
                    <a:ext uri="{9D8B030D-6E8A-4147-A177-3AD203B41FA5}">
                      <a16:colId xmlns:a16="http://schemas.microsoft.com/office/drawing/2014/main" xmlns="" val="822857636"/>
                    </a:ext>
                  </a:extLst>
                </a:gridCol>
              </a:tblGrid>
              <a:tr h="744018">
                <a:tc>
                  <a:txBody>
                    <a:bodyPr/>
                    <a:lstStyle/>
                    <a:p>
                      <a:r>
                        <a:rPr lang="en-IN" sz="2400" dirty="0"/>
                        <a:t>Constructor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Description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796219305"/>
                  </a:ext>
                </a:extLst>
              </a:tr>
              <a:tr h="1284194">
                <a:tc>
                  <a:txBody>
                    <a:bodyPr/>
                    <a:lstStyle/>
                    <a:p>
                      <a:r>
                        <a:rPr lang="en-IN" sz="2400"/>
                        <a:t>StringBuilder()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It creates an empty String Builder with the initial capacity of 16.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2093646514"/>
                  </a:ext>
                </a:extLst>
              </a:tr>
              <a:tr h="786742">
                <a:tc>
                  <a:txBody>
                    <a:bodyPr/>
                    <a:lstStyle/>
                    <a:p>
                      <a:r>
                        <a:rPr lang="en-IN" sz="2400"/>
                        <a:t>StringBuilder(String str)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It creates a String Builder with the specified string.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964216324"/>
                  </a:ext>
                </a:extLst>
              </a:tr>
              <a:tr h="1284194">
                <a:tc>
                  <a:txBody>
                    <a:bodyPr/>
                    <a:lstStyle/>
                    <a:p>
                      <a:r>
                        <a:rPr lang="en-IN" sz="2400"/>
                        <a:t>StringBuilder(int length)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It creates an empty String Builder with the specified capacity as length.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193233446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xmlns="" id="{F51F4267-2D43-3347-9A51-D2D4A812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Constructors </a:t>
            </a:r>
            <a:r>
              <a:rPr lang="en-US" dirty="0"/>
              <a:t>of StringBuilder</a:t>
            </a:r>
          </a:p>
        </p:txBody>
      </p:sp>
    </p:spTree>
    <p:extLst>
      <p:ext uri="{BB962C8B-B14F-4D97-AF65-F5344CB8AC3E}">
        <p14:creationId xmlns:p14="http://schemas.microsoft.com/office/powerpoint/2010/main" xmlns="" val="2300407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xmlns="" id="{4EC20BEE-0378-EA4A-9C28-1EF46FBC02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94939575"/>
              </p:ext>
            </p:extLst>
          </p:nvPr>
        </p:nvGraphicFramePr>
        <p:xfrm>
          <a:off x="179512" y="836712"/>
          <a:ext cx="8964488" cy="5657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674">
                  <a:extLst>
                    <a:ext uri="{9D8B030D-6E8A-4147-A177-3AD203B41FA5}">
                      <a16:colId xmlns:a16="http://schemas.microsoft.com/office/drawing/2014/main" xmlns="" val="3129491634"/>
                    </a:ext>
                  </a:extLst>
                </a:gridCol>
                <a:gridCol w="3941017">
                  <a:extLst>
                    <a:ext uri="{9D8B030D-6E8A-4147-A177-3AD203B41FA5}">
                      <a16:colId xmlns:a16="http://schemas.microsoft.com/office/drawing/2014/main" xmlns="" val="1437246701"/>
                    </a:ext>
                  </a:extLst>
                </a:gridCol>
                <a:gridCol w="4323797">
                  <a:extLst>
                    <a:ext uri="{9D8B030D-6E8A-4147-A177-3AD203B41FA5}">
                      <a16:colId xmlns:a16="http://schemas.microsoft.com/office/drawing/2014/main" xmlns="" val="443520008"/>
                    </a:ext>
                  </a:extLst>
                </a:gridCol>
              </a:tblGrid>
              <a:tr h="531793">
                <a:tc>
                  <a:txBody>
                    <a:bodyPr/>
                    <a:lstStyle/>
                    <a:p>
                      <a:r>
                        <a:rPr lang="en-IN" sz="2000" dirty="0" err="1"/>
                        <a:t>Sno</a:t>
                      </a:r>
                      <a:r>
                        <a:rPr lang="en-IN" sz="2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StringBuffer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8782172"/>
                  </a:ext>
                </a:extLst>
              </a:tr>
              <a:tr h="531793">
                <a:tc>
                  <a:txBody>
                    <a:bodyPr/>
                    <a:lstStyle/>
                    <a:p>
                      <a:r>
                        <a:rPr lang="en-IN" sz="2000"/>
                        <a:t>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The String class is immutable.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The StringBuffer class is mutable.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87844376"/>
                  </a:ext>
                </a:extLst>
              </a:tr>
              <a:tr h="1443665">
                <a:tc>
                  <a:txBody>
                    <a:bodyPr/>
                    <a:lstStyle/>
                    <a:p>
                      <a:r>
                        <a:rPr lang="en-IN" sz="2000"/>
                        <a:t>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String is slow and consumes more memory when we concatenate too many strings because every time it creates new instance.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StringBuffer is fast and consumes less memory when we concatenate t strings.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54469418"/>
                  </a:ext>
                </a:extLst>
              </a:tr>
              <a:tr h="1443665">
                <a:tc>
                  <a:txBody>
                    <a:bodyPr/>
                    <a:lstStyle/>
                    <a:p>
                      <a:r>
                        <a:rPr lang="en-IN" sz="2000"/>
                        <a:t>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String class overrides the equals() method of Object class. So you can compare the contents of two strings by equals() method.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StringBuffer class doesn't override the equals() method of Object class.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35507690"/>
                  </a:ext>
                </a:extLst>
              </a:tr>
              <a:tr h="917890">
                <a:tc>
                  <a:txBody>
                    <a:bodyPr/>
                    <a:lstStyle/>
                    <a:p>
                      <a:r>
                        <a:rPr lang="en-IN" sz="2000"/>
                        <a:t>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String class is slower while performing concatenation operation.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StringBuffer class is faster while performing concatenation operation.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83762003"/>
                  </a:ext>
                </a:extLst>
              </a:tr>
              <a:tr h="531793">
                <a:tc>
                  <a:txBody>
                    <a:bodyPr/>
                    <a:lstStyle/>
                    <a:p>
                      <a:r>
                        <a:rPr lang="en-IN" sz="2000"/>
                        <a:t>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String class uses String constant pool.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StringBuffer</a:t>
                      </a:r>
                      <a:r>
                        <a:rPr lang="en-IN" sz="2000" dirty="0"/>
                        <a:t> uses Heap memory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099513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xmlns="" id="{BAF1D71F-1CC4-3740-B3C4-15B84C21B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18319617"/>
              </p:ext>
            </p:extLst>
          </p:nvPr>
        </p:nvGraphicFramePr>
        <p:xfrm>
          <a:off x="323527" y="1556792"/>
          <a:ext cx="8820471" cy="4171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921">
                  <a:extLst>
                    <a:ext uri="{9D8B030D-6E8A-4147-A177-3AD203B41FA5}">
                      <a16:colId xmlns:a16="http://schemas.microsoft.com/office/drawing/2014/main" xmlns="" val="2975725551"/>
                    </a:ext>
                  </a:extLst>
                </a:gridCol>
                <a:gridCol w="4107216">
                  <a:extLst>
                    <a:ext uri="{9D8B030D-6E8A-4147-A177-3AD203B41FA5}">
                      <a16:colId xmlns:a16="http://schemas.microsoft.com/office/drawing/2014/main" xmlns="" val="2611939439"/>
                    </a:ext>
                  </a:extLst>
                </a:gridCol>
                <a:gridCol w="4254334">
                  <a:extLst>
                    <a:ext uri="{9D8B030D-6E8A-4147-A177-3AD203B41FA5}">
                      <a16:colId xmlns:a16="http://schemas.microsoft.com/office/drawing/2014/main" xmlns="" val="2604520701"/>
                    </a:ext>
                  </a:extLst>
                </a:gridCol>
              </a:tblGrid>
              <a:tr h="763143">
                <a:tc>
                  <a:txBody>
                    <a:bodyPr/>
                    <a:lstStyle/>
                    <a:p>
                      <a:r>
                        <a:rPr lang="en-IN" sz="20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StringBuffer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StringBuilder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45218143"/>
                  </a:ext>
                </a:extLst>
              </a:tr>
              <a:tr h="1881726">
                <a:tc>
                  <a:txBody>
                    <a:bodyPr/>
                    <a:lstStyle/>
                    <a:p>
                      <a:r>
                        <a:rPr lang="en-IN" sz="2000"/>
                        <a:t>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StringBuffer</a:t>
                      </a:r>
                      <a:r>
                        <a:rPr lang="en-IN" sz="2000" dirty="0"/>
                        <a:t> is </a:t>
                      </a:r>
                      <a:r>
                        <a:rPr lang="en-IN" sz="2000" i="1" dirty="0"/>
                        <a:t>synchronized</a:t>
                      </a:r>
                      <a:r>
                        <a:rPr lang="en-IN" sz="2000" dirty="0"/>
                        <a:t> i.e. thread safe. It means two threads can't call the methods of </a:t>
                      </a:r>
                      <a:r>
                        <a:rPr lang="en-IN" sz="2000" dirty="0" err="1"/>
                        <a:t>StringBuffer</a:t>
                      </a:r>
                      <a:r>
                        <a:rPr lang="en-IN" sz="2000" dirty="0"/>
                        <a:t> simultaneously.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StringBuilder is </a:t>
                      </a:r>
                      <a:r>
                        <a:rPr lang="en-IN" sz="2000" i="1"/>
                        <a:t>non-synchronized</a:t>
                      </a:r>
                      <a:r>
                        <a:rPr lang="en-IN" sz="2000"/>
                        <a:t> i.e. not thread safe. It means two threads can call the methods of StringBuilder simultaneously.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3560559"/>
                  </a:ext>
                </a:extLst>
              </a:tr>
              <a:tr h="763143">
                <a:tc>
                  <a:txBody>
                    <a:bodyPr/>
                    <a:lstStyle/>
                    <a:p>
                      <a:r>
                        <a:rPr lang="en-IN" sz="2000"/>
                        <a:t>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StringBuffer is </a:t>
                      </a:r>
                      <a:r>
                        <a:rPr lang="en-IN" sz="2000" i="1"/>
                        <a:t>less efficient</a:t>
                      </a:r>
                      <a:r>
                        <a:rPr lang="en-IN" sz="2000"/>
                        <a:t> than StringBuilder.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StringBuilder is </a:t>
                      </a:r>
                      <a:r>
                        <a:rPr lang="en-IN" sz="2000" i="1"/>
                        <a:t>more efficient</a:t>
                      </a:r>
                      <a:r>
                        <a:rPr lang="en-IN" sz="2000"/>
                        <a:t> than StringBuffer.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63271683"/>
                  </a:ext>
                </a:extLst>
              </a:tr>
              <a:tr h="763143">
                <a:tc>
                  <a:txBody>
                    <a:bodyPr/>
                    <a:lstStyle/>
                    <a:p>
                      <a:r>
                        <a:rPr lang="en-IN" sz="2000"/>
                        <a:t>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StringBuffer was introduced in Java 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StringBuilder was introduced in Java 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765197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96752"/>
            <a:ext cx="676875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996952"/>
            <a:ext cx="191452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470523"/>
            <a:ext cx="4343400" cy="60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4149080"/>
            <a:ext cx="208597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4725144"/>
            <a:ext cx="394335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748883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648072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655272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lnSpcReduction="10000"/>
          </a:bodyPr>
          <a:lstStyle/>
          <a:p>
            <a:pPr algn="just" fontAlgn="base"/>
            <a:endParaRPr lang="en-IN" sz="2800" dirty="0" smtClean="0"/>
          </a:p>
          <a:p>
            <a:pPr algn="just" fontAlgn="base">
              <a:buNone/>
            </a:pPr>
            <a:r>
              <a:rPr lang="en-US" sz="2400" dirty="0" smtClean="0"/>
              <a:t>There are two ways to create a string in Java: </a:t>
            </a:r>
            <a:endParaRPr lang="en-IN" sz="2400" dirty="0" smtClean="0"/>
          </a:p>
          <a:p>
            <a:pPr lvl="0" algn="just" fontAlgn="base"/>
            <a:r>
              <a:rPr lang="en-US" sz="2400" dirty="0" smtClean="0"/>
              <a:t>String Literal</a:t>
            </a:r>
            <a:endParaRPr lang="en-IN" sz="2400" dirty="0" smtClean="0"/>
          </a:p>
          <a:p>
            <a:pPr lvl="0" algn="just" fontAlgn="base"/>
            <a:r>
              <a:rPr lang="en-US" sz="2400" dirty="0" smtClean="0"/>
              <a:t>Using new Keyword</a:t>
            </a:r>
            <a:endParaRPr lang="en-IN" sz="2400" dirty="0" smtClean="0"/>
          </a:p>
          <a:p>
            <a:pPr algn="just" fontAlgn="base">
              <a:buNone/>
            </a:pPr>
            <a:endParaRPr lang="en-IN" sz="2800" dirty="0" smtClean="0"/>
          </a:p>
          <a:p>
            <a:pPr algn="just">
              <a:buNone/>
            </a:pPr>
            <a:r>
              <a:rPr lang="en-US" sz="2400" b="1" dirty="0" smtClean="0"/>
              <a:t>Java defines one operator for String objects: +. </a:t>
            </a:r>
          </a:p>
          <a:p>
            <a:pPr algn="just"/>
            <a:r>
              <a:rPr lang="en-US" sz="2400" dirty="0" smtClean="0"/>
              <a:t>It is used to concatenate two strings. For example, this statement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String </a:t>
            </a:r>
            <a:r>
              <a:rPr lang="en-US" sz="2400" dirty="0" err="1" smtClean="0">
                <a:solidFill>
                  <a:srgbClr val="FF0000"/>
                </a:solidFill>
              </a:rPr>
              <a:t>myString</a:t>
            </a:r>
            <a:r>
              <a:rPr lang="en-US" sz="2400" dirty="0" smtClean="0">
                <a:solidFill>
                  <a:srgbClr val="FF0000"/>
                </a:solidFill>
              </a:rPr>
              <a:t> = "I" + " like " + "Java.";</a:t>
            </a:r>
          </a:p>
          <a:p>
            <a:pPr algn="just">
              <a:buFontTx/>
              <a:buNone/>
            </a:pPr>
            <a:r>
              <a:rPr lang="en-US" sz="2400" dirty="0" smtClean="0"/>
              <a:t>	results in </a:t>
            </a:r>
            <a:r>
              <a:rPr lang="en-US" sz="2400" b="1" dirty="0" err="1" smtClean="0"/>
              <a:t>myString</a:t>
            </a:r>
            <a:r>
              <a:rPr lang="en-US" sz="2400" b="1" dirty="0" smtClean="0"/>
              <a:t> </a:t>
            </a:r>
            <a:r>
              <a:rPr lang="en-US" sz="2400" dirty="0" smtClean="0"/>
              <a:t>containing </a:t>
            </a:r>
          </a:p>
          <a:p>
            <a:pPr algn="just">
              <a:buFontTx/>
              <a:buNone/>
            </a:pPr>
            <a:r>
              <a:rPr lang="en-US" sz="2400" dirty="0" smtClean="0"/>
              <a:t>	"I like Java."</a:t>
            </a:r>
          </a:p>
          <a:p>
            <a:pPr algn="just">
              <a:buNone/>
            </a:pPr>
            <a:endParaRPr lang="en-IN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Ways of Creating a String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511256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908720"/>
            <a:ext cx="295232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719</Words>
  <Application>Microsoft Office PowerPoint</Application>
  <PresentationFormat>On-screen Show (4:3)</PresentationFormat>
  <Paragraphs>146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UNIT-III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Constructors of StringBuilder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MAINGATE</dc:creator>
  <cp:lastModifiedBy>MAINGATE</cp:lastModifiedBy>
  <cp:revision>109</cp:revision>
  <dcterms:created xsi:type="dcterms:W3CDTF">2022-12-14T08:10:43Z</dcterms:created>
  <dcterms:modified xsi:type="dcterms:W3CDTF">2022-12-15T09:46:28Z</dcterms:modified>
</cp:coreProperties>
</file>